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theme/theme21.xml" ContentType="application/vnd.openxmlformats-officedocument.theme+xml"/>
  <Override PartName="/ppt/slideLayouts/slideLayout63.xml" ContentType="application/vnd.openxmlformats-officedocument.presentationml.slideLayout+xml"/>
  <Override PartName="/ppt/theme/theme22.xml" ContentType="application/vnd.openxmlformats-officedocument.theme+xml"/>
  <Override PartName="/ppt/slideLayouts/slideLayout64.xml" ContentType="application/vnd.openxmlformats-officedocument.presentationml.slideLayout+xml"/>
  <Override PartName="/ppt/theme/theme2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theme/theme25.xml" ContentType="application/vnd.openxmlformats-officedocument.theme+xml"/>
  <Override PartName="/ppt/slideLayouts/slideLayout68.xml" ContentType="application/vnd.openxmlformats-officedocument.presentationml.slideLayout+xml"/>
  <Override PartName="/ppt/theme/theme26.xml" ContentType="application/vnd.openxmlformats-officedocument.theme+xml"/>
  <Override PartName="/ppt/slideLayouts/slideLayout69.xml" ContentType="application/vnd.openxmlformats-officedocument.presentationml.slideLayout+xml"/>
  <Override PartName="/ppt/theme/theme2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4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4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4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4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4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5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5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5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5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5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5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5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5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5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5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6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6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6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6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6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65.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66.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67.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68.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6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70.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7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7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73.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7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7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76.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7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78.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79.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8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81.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82.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83.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84.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85.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86.xml" ContentType="application/vnd.openxmlformats-officedocument.theme+xml"/>
  <Override PartName="/ppt/slideLayouts/slideLayout719.xml" ContentType="application/vnd.openxmlformats-officedocument.presentationml.slideLayout+xml"/>
  <Override PartName="/ppt/theme/theme87.xml" ContentType="application/vnd.openxmlformats-officedocument.theme+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88.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89.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90.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91.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92.xml" ContentType="application/vnd.openxmlformats-officedocument.theme+xml"/>
  <Override PartName="/ppt/slideLayouts/slideLayout777.xml" ContentType="application/vnd.openxmlformats-officedocument.presentationml.slideLayout+xml"/>
  <Override PartName="/ppt/theme/theme93.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94.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95.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96.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97.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98.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99.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100.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101.xml" ContentType="application/vnd.openxmlformats-officedocument.theme+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theme/theme102.xml" ContentType="application/vnd.openxmlformats-officedocument.theme+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theme/theme103.xml" ContentType="application/vnd.openxmlformats-officedocument.theme+xml"/>
  <Override PartName="/ppt/theme/theme10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4.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theme/themeOverride5.xml" ContentType="application/vnd.openxmlformats-officedocument.themeOverr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6" r:id="rId4"/>
    <p:sldMasterId id="2147483825" r:id="rId5"/>
    <p:sldMasterId id="2147483883" r:id="rId6"/>
    <p:sldMasterId id="2147483885" r:id="rId7"/>
    <p:sldMasterId id="2147483955" r:id="rId8"/>
    <p:sldMasterId id="2147483957" r:id="rId9"/>
    <p:sldMasterId id="2147484152" r:id="rId10"/>
    <p:sldMasterId id="2147484220" r:id="rId11"/>
    <p:sldMasterId id="2147484222" r:id="rId12"/>
    <p:sldMasterId id="2147484224" r:id="rId13"/>
    <p:sldMasterId id="2147484227" r:id="rId14"/>
    <p:sldMasterId id="2147484229" r:id="rId15"/>
    <p:sldMasterId id="2147484231" r:id="rId16"/>
    <p:sldMasterId id="2147484233" r:id="rId17"/>
    <p:sldMasterId id="2147484235" r:id="rId18"/>
    <p:sldMasterId id="2147484242" r:id="rId19"/>
    <p:sldMasterId id="2147484244" r:id="rId20"/>
    <p:sldMasterId id="2147484246" r:id="rId21"/>
    <p:sldMasterId id="2147484248" r:id="rId22"/>
    <p:sldMasterId id="2147484250" r:id="rId23"/>
    <p:sldMasterId id="2147484252" r:id="rId24"/>
    <p:sldMasterId id="2147484254" r:id="rId25"/>
    <p:sldMasterId id="2147484257" r:id="rId26"/>
    <p:sldMasterId id="2147484259" r:id="rId27"/>
    <p:sldMasterId id="2147485060" r:id="rId28"/>
    <p:sldMasterId id="2147485072" r:id="rId29"/>
    <p:sldMasterId id="2147485084" r:id="rId30"/>
    <p:sldMasterId id="2147485096" r:id="rId31"/>
    <p:sldMasterId id="2147485108" r:id="rId32"/>
    <p:sldMasterId id="2147485120" r:id="rId33"/>
    <p:sldMasterId id="2147485132" r:id="rId34"/>
    <p:sldMasterId id="2147485144" r:id="rId35"/>
    <p:sldMasterId id="2147485156" r:id="rId36"/>
    <p:sldMasterId id="2147485168" r:id="rId37"/>
    <p:sldMasterId id="2147485180" r:id="rId38"/>
    <p:sldMasterId id="2147485192" r:id="rId39"/>
    <p:sldMasterId id="2147485204" r:id="rId40"/>
    <p:sldMasterId id="2147485216" r:id="rId41"/>
    <p:sldMasterId id="2147485253" r:id="rId42"/>
    <p:sldMasterId id="2147485265" r:id="rId43"/>
    <p:sldMasterId id="2147485277" r:id="rId44"/>
    <p:sldMasterId id="2147485289" r:id="rId45"/>
    <p:sldMasterId id="2147485301" r:id="rId46"/>
    <p:sldMasterId id="2147485313" r:id="rId47"/>
    <p:sldMasterId id="2147485325" r:id="rId48"/>
    <p:sldMasterId id="2147485337" r:id="rId49"/>
    <p:sldMasterId id="2147485349" r:id="rId50"/>
    <p:sldMasterId id="2147485361" r:id="rId51"/>
    <p:sldMasterId id="2147485373" r:id="rId52"/>
    <p:sldMasterId id="2147485385" r:id="rId53"/>
    <p:sldMasterId id="2147485396" r:id="rId54"/>
    <p:sldMasterId id="2147485408" r:id="rId55"/>
    <p:sldMasterId id="2147485420" r:id="rId56"/>
    <p:sldMasterId id="2147485432" r:id="rId57"/>
    <p:sldMasterId id="2147485456" r:id="rId58"/>
    <p:sldMasterId id="2147485468" r:id="rId59"/>
    <p:sldMasterId id="2147485480" r:id="rId60"/>
    <p:sldMasterId id="2147485492" r:id="rId61"/>
    <p:sldMasterId id="2147485504" r:id="rId62"/>
    <p:sldMasterId id="2147485841" r:id="rId63"/>
    <p:sldMasterId id="2147485854" r:id="rId64"/>
    <p:sldMasterId id="2147485866" r:id="rId65"/>
    <p:sldMasterId id="2147485878" r:id="rId66"/>
    <p:sldMasterId id="2147485890" r:id="rId67"/>
    <p:sldMasterId id="2147485902" r:id="rId68"/>
    <p:sldMasterId id="2147485914" r:id="rId69"/>
    <p:sldMasterId id="2147485926" r:id="rId70"/>
    <p:sldMasterId id="2147485938" r:id="rId71"/>
    <p:sldMasterId id="2147485950" r:id="rId72"/>
    <p:sldMasterId id="2147485962" r:id="rId73"/>
    <p:sldMasterId id="2147485974" r:id="rId74"/>
    <p:sldMasterId id="2147485986" r:id="rId75"/>
    <p:sldMasterId id="2147485998" r:id="rId76"/>
    <p:sldMasterId id="2147486035" r:id="rId77"/>
    <p:sldMasterId id="2147486047" r:id="rId78"/>
    <p:sldMasterId id="2147486059" r:id="rId79"/>
    <p:sldMasterId id="2147486071" r:id="rId80"/>
    <p:sldMasterId id="2147486083" r:id="rId81"/>
    <p:sldMasterId id="2147486095" r:id="rId82"/>
    <p:sldMasterId id="2147486107" r:id="rId83"/>
    <p:sldMasterId id="2147486119" r:id="rId84"/>
    <p:sldMasterId id="2147486131" r:id="rId85"/>
    <p:sldMasterId id="2147486143" r:id="rId86"/>
    <p:sldMasterId id="2147486155" r:id="rId87"/>
    <p:sldMasterId id="2147486157" r:id="rId88"/>
    <p:sldMasterId id="2147486169" r:id="rId89"/>
    <p:sldMasterId id="2147486181" r:id="rId90"/>
    <p:sldMasterId id="2147486193" r:id="rId91"/>
    <p:sldMasterId id="2147486219" r:id="rId92"/>
    <p:sldMasterId id="2147486231" r:id="rId93"/>
    <p:sldMasterId id="2147486233" r:id="rId94"/>
    <p:sldMasterId id="2147486245" r:id="rId95"/>
    <p:sldMasterId id="2147486259" r:id="rId96"/>
    <p:sldMasterId id="2147486272" r:id="rId97"/>
    <p:sldMasterId id="2147486285" r:id="rId98"/>
    <p:sldMasterId id="2147486297" r:id="rId99"/>
    <p:sldMasterId id="2147486309" r:id="rId100"/>
    <p:sldMasterId id="2147486321" r:id="rId101"/>
    <p:sldMasterId id="2147486333" r:id="rId102"/>
    <p:sldMasterId id="2147486345" r:id="rId103"/>
  </p:sldMasterIdLst>
  <p:notesMasterIdLst>
    <p:notesMasterId r:id="rId412"/>
  </p:notesMasterIdLst>
  <p:sldIdLst>
    <p:sldId id="4066" r:id="rId104"/>
    <p:sldId id="1075" r:id="rId105"/>
    <p:sldId id="1141" r:id="rId106"/>
    <p:sldId id="1076" r:id="rId107"/>
    <p:sldId id="542" r:id="rId108"/>
    <p:sldId id="1078" r:id="rId109"/>
    <p:sldId id="1079" r:id="rId110"/>
    <p:sldId id="4057" r:id="rId111"/>
    <p:sldId id="1081" r:id="rId112"/>
    <p:sldId id="1082" r:id="rId113"/>
    <p:sldId id="1083" r:id="rId114"/>
    <p:sldId id="1170" r:id="rId115"/>
    <p:sldId id="1184" r:id="rId116"/>
    <p:sldId id="1181" r:id="rId117"/>
    <p:sldId id="1174" r:id="rId118"/>
    <p:sldId id="1175" r:id="rId119"/>
    <p:sldId id="1182" r:id="rId120"/>
    <p:sldId id="1176" r:id="rId121"/>
    <p:sldId id="1189" r:id="rId122"/>
    <p:sldId id="1156" r:id="rId123"/>
    <p:sldId id="1084" r:id="rId124"/>
    <p:sldId id="348" r:id="rId125"/>
    <p:sldId id="342" r:id="rId126"/>
    <p:sldId id="302" r:id="rId127"/>
    <p:sldId id="303" r:id="rId128"/>
    <p:sldId id="304" r:id="rId129"/>
    <p:sldId id="305" r:id="rId130"/>
    <p:sldId id="4097" r:id="rId131"/>
    <p:sldId id="4098" r:id="rId132"/>
    <p:sldId id="306" r:id="rId133"/>
    <p:sldId id="346" r:id="rId134"/>
    <p:sldId id="1059" r:id="rId135"/>
    <p:sldId id="260" r:id="rId136"/>
    <p:sldId id="261" r:id="rId137"/>
    <p:sldId id="1006" r:id="rId138"/>
    <p:sldId id="262" r:id="rId139"/>
    <p:sldId id="264" r:id="rId140"/>
    <p:sldId id="337" r:id="rId141"/>
    <p:sldId id="258" r:id="rId142"/>
    <p:sldId id="548" r:id="rId143"/>
    <p:sldId id="1033" r:id="rId144"/>
    <p:sldId id="4062" r:id="rId145"/>
    <p:sldId id="4063" r:id="rId146"/>
    <p:sldId id="4064" r:id="rId147"/>
    <p:sldId id="4065" r:id="rId148"/>
    <p:sldId id="1070" r:id="rId149"/>
    <p:sldId id="1072" r:id="rId150"/>
    <p:sldId id="1071" r:id="rId151"/>
    <p:sldId id="1073" r:id="rId152"/>
    <p:sldId id="1195" r:id="rId153"/>
    <p:sldId id="1196" r:id="rId154"/>
    <p:sldId id="1197" r:id="rId155"/>
    <p:sldId id="1198" r:id="rId156"/>
    <p:sldId id="1064" r:id="rId157"/>
    <p:sldId id="1065" r:id="rId158"/>
    <p:sldId id="1066" r:id="rId159"/>
    <p:sldId id="1067" r:id="rId160"/>
    <p:sldId id="1007" r:id="rId161"/>
    <p:sldId id="547" r:id="rId162"/>
    <p:sldId id="312" r:id="rId163"/>
    <p:sldId id="327" r:id="rId164"/>
    <p:sldId id="338" r:id="rId165"/>
    <p:sldId id="435" r:id="rId166"/>
    <p:sldId id="1165" r:id="rId167"/>
    <p:sldId id="1167" r:id="rId168"/>
    <p:sldId id="1166" r:id="rId169"/>
    <p:sldId id="433" r:id="rId170"/>
    <p:sldId id="1148" r:id="rId171"/>
    <p:sldId id="1180" r:id="rId172"/>
    <p:sldId id="1142" r:id="rId173"/>
    <p:sldId id="1146" r:id="rId174"/>
    <p:sldId id="1061" r:id="rId175"/>
    <p:sldId id="297" r:id="rId176"/>
    <p:sldId id="1157" r:id="rId177"/>
    <p:sldId id="1158" r:id="rId178"/>
    <p:sldId id="1159" r:id="rId179"/>
    <p:sldId id="1160" r:id="rId180"/>
    <p:sldId id="1161" r:id="rId181"/>
    <p:sldId id="1162" r:id="rId182"/>
    <p:sldId id="1144" r:id="rId183"/>
    <p:sldId id="1183" r:id="rId184"/>
    <p:sldId id="358" r:id="rId185"/>
    <p:sldId id="1190" r:id="rId186"/>
    <p:sldId id="1173" r:id="rId187"/>
    <p:sldId id="366" r:id="rId188"/>
    <p:sldId id="1010" r:id="rId189"/>
    <p:sldId id="1009" r:id="rId190"/>
    <p:sldId id="370" r:id="rId191"/>
    <p:sldId id="372" r:id="rId192"/>
    <p:sldId id="373" r:id="rId193"/>
    <p:sldId id="374" r:id="rId194"/>
    <p:sldId id="1012" r:id="rId195"/>
    <p:sldId id="1011" r:id="rId196"/>
    <p:sldId id="375" r:id="rId197"/>
    <p:sldId id="376" r:id="rId198"/>
    <p:sldId id="377" r:id="rId199"/>
    <p:sldId id="378" r:id="rId200"/>
    <p:sldId id="1013" r:id="rId201"/>
    <p:sldId id="381" r:id="rId202"/>
    <p:sldId id="380" r:id="rId203"/>
    <p:sldId id="359" r:id="rId204"/>
    <p:sldId id="335" r:id="rId205"/>
    <p:sldId id="336" r:id="rId206"/>
    <p:sldId id="1014" r:id="rId207"/>
    <p:sldId id="610" r:id="rId208"/>
    <p:sldId id="1060" r:id="rId209"/>
    <p:sldId id="616" r:id="rId210"/>
    <p:sldId id="617" r:id="rId211"/>
    <p:sldId id="618" r:id="rId212"/>
    <p:sldId id="619" r:id="rId213"/>
    <p:sldId id="620" r:id="rId214"/>
    <p:sldId id="621" r:id="rId215"/>
    <p:sldId id="622" r:id="rId216"/>
    <p:sldId id="623" r:id="rId217"/>
    <p:sldId id="1015" r:id="rId218"/>
    <p:sldId id="629" r:id="rId219"/>
    <p:sldId id="1016" r:id="rId220"/>
    <p:sldId id="633" r:id="rId221"/>
    <p:sldId id="1191" r:id="rId222"/>
    <p:sldId id="361" r:id="rId223"/>
    <p:sldId id="635" r:id="rId224"/>
    <p:sldId id="636" r:id="rId225"/>
    <p:sldId id="1017" r:id="rId226"/>
    <p:sldId id="640" r:id="rId227"/>
    <p:sldId id="641" r:id="rId228"/>
    <p:sldId id="642" r:id="rId229"/>
    <p:sldId id="644" r:id="rId230"/>
    <p:sldId id="645" r:id="rId231"/>
    <p:sldId id="646" r:id="rId232"/>
    <p:sldId id="647" r:id="rId233"/>
    <p:sldId id="648" r:id="rId234"/>
    <p:sldId id="649" r:id="rId235"/>
    <p:sldId id="650" r:id="rId236"/>
    <p:sldId id="651" r:id="rId237"/>
    <p:sldId id="652" r:id="rId238"/>
    <p:sldId id="653" r:id="rId239"/>
    <p:sldId id="654" r:id="rId240"/>
    <p:sldId id="655" r:id="rId241"/>
    <p:sldId id="656" r:id="rId242"/>
    <p:sldId id="657" r:id="rId243"/>
    <p:sldId id="1018" r:id="rId244"/>
    <p:sldId id="659" r:id="rId245"/>
    <p:sldId id="660" r:id="rId246"/>
    <p:sldId id="661" r:id="rId247"/>
    <p:sldId id="662" r:id="rId248"/>
    <p:sldId id="663" r:id="rId249"/>
    <p:sldId id="1019" r:id="rId250"/>
    <p:sldId id="1021" r:id="rId251"/>
    <p:sldId id="1020" r:id="rId252"/>
    <p:sldId id="664" r:id="rId253"/>
    <p:sldId id="665" r:id="rId254"/>
    <p:sldId id="4793" r:id="rId255"/>
    <p:sldId id="666" r:id="rId256"/>
    <p:sldId id="289" r:id="rId257"/>
    <p:sldId id="362" r:id="rId258"/>
    <p:sldId id="667" r:id="rId259"/>
    <p:sldId id="1031" r:id="rId260"/>
    <p:sldId id="670" r:id="rId261"/>
    <p:sldId id="672" r:id="rId262"/>
    <p:sldId id="693" r:id="rId263"/>
    <p:sldId id="1032" r:id="rId264"/>
    <p:sldId id="1023" r:id="rId265"/>
    <p:sldId id="1024" r:id="rId266"/>
    <p:sldId id="1027" r:id="rId267"/>
    <p:sldId id="1028" r:id="rId268"/>
    <p:sldId id="1029" r:id="rId269"/>
    <p:sldId id="1030" r:id="rId270"/>
    <p:sldId id="1185" r:id="rId271"/>
    <p:sldId id="363" r:id="rId272"/>
    <p:sldId id="1192" r:id="rId273"/>
    <p:sldId id="702" r:id="rId274"/>
    <p:sldId id="703" r:id="rId275"/>
    <p:sldId id="704" r:id="rId276"/>
    <p:sldId id="705" r:id="rId277"/>
    <p:sldId id="706" r:id="rId278"/>
    <p:sldId id="707" r:id="rId279"/>
    <p:sldId id="1022" r:id="rId280"/>
    <p:sldId id="709" r:id="rId281"/>
    <p:sldId id="1034" r:id="rId282"/>
    <p:sldId id="711" r:id="rId283"/>
    <p:sldId id="715" r:id="rId284"/>
    <p:sldId id="717" r:id="rId285"/>
    <p:sldId id="719" r:id="rId286"/>
    <p:sldId id="721" r:id="rId287"/>
    <p:sldId id="722" r:id="rId288"/>
    <p:sldId id="723" r:id="rId289"/>
    <p:sldId id="725" r:id="rId290"/>
    <p:sldId id="1035" r:id="rId291"/>
    <p:sldId id="1036" r:id="rId292"/>
    <p:sldId id="1037" r:id="rId293"/>
    <p:sldId id="730" r:id="rId294"/>
    <p:sldId id="732" r:id="rId295"/>
    <p:sldId id="1038" r:id="rId296"/>
    <p:sldId id="364" r:id="rId297"/>
    <p:sldId id="738" r:id="rId298"/>
    <p:sldId id="739" r:id="rId299"/>
    <p:sldId id="740" r:id="rId300"/>
    <p:sldId id="741" r:id="rId301"/>
    <p:sldId id="742" r:id="rId302"/>
    <p:sldId id="743" r:id="rId303"/>
    <p:sldId id="745" r:id="rId304"/>
    <p:sldId id="746" r:id="rId305"/>
    <p:sldId id="747" r:id="rId306"/>
    <p:sldId id="753" r:id="rId307"/>
    <p:sldId id="754" r:id="rId308"/>
    <p:sldId id="1193" r:id="rId309"/>
    <p:sldId id="4068" r:id="rId310"/>
    <p:sldId id="4067" r:id="rId311"/>
    <p:sldId id="365" r:id="rId312"/>
    <p:sldId id="1044" r:id="rId313"/>
    <p:sldId id="1045" r:id="rId314"/>
    <p:sldId id="1046" r:id="rId315"/>
    <p:sldId id="1047" r:id="rId316"/>
    <p:sldId id="1048" r:id="rId317"/>
    <p:sldId id="1049" r:id="rId318"/>
    <p:sldId id="1050" r:id="rId319"/>
    <p:sldId id="390" r:id="rId320"/>
    <p:sldId id="394" r:id="rId321"/>
    <p:sldId id="1051" r:id="rId322"/>
    <p:sldId id="1052" r:id="rId323"/>
    <p:sldId id="1053" r:id="rId324"/>
    <p:sldId id="400" r:id="rId325"/>
    <p:sldId id="403" r:id="rId326"/>
    <p:sldId id="405" r:id="rId327"/>
    <p:sldId id="407" r:id="rId328"/>
    <p:sldId id="410" r:id="rId329"/>
    <p:sldId id="1054" r:id="rId330"/>
    <p:sldId id="1058" r:id="rId331"/>
    <p:sldId id="1055" r:id="rId332"/>
    <p:sldId id="1056" r:id="rId333"/>
    <p:sldId id="1057" r:id="rId334"/>
    <p:sldId id="425" r:id="rId335"/>
    <p:sldId id="422" r:id="rId336"/>
    <p:sldId id="423" r:id="rId337"/>
    <p:sldId id="427" r:id="rId338"/>
    <p:sldId id="428" r:id="rId339"/>
    <p:sldId id="430" r:id="rId340"/>
    <p:sldId id="431" r:id="rId341"/>
    <p:sldId id="432" r:id="rId342"/>
    <p:sldId id="434" r:id="rId343"/>
    <p:sldId id="436" r:id="rId344"/>
    <p:sldId id="437" r:id="rId345"/>
    <p:sldId id="438" r:id="rId346"/>
    <p:sldId id="440" r:id="rId347"/>
    <p:sldId id="442" r:id="rId348"/>
    <p:sldId id="443" r:id="rId349"/>
    <p:sldId id="444" r:id="rId350"/>
    <p:sldId id="445" r:id="rId351"/>
    <p:sldId id="447" r:id="rId352"/>
    <p:sldId id="448" r:id="rId353"/>
    <p:sldId id="450" r:id="rId354"/>
    <p:sldId id="452" r:id="rId355"/>
    <p:sldId id="454" r:id="rId356"/>
    <p:sldId id="456" r:id="rId357"/>
    <p:sldId id="457" r:id="rId358"/>
    <p:sldId id="459" r:id="rId359"/>
    <p:sldId id="461" r:id="rId360"/>
    <p:sldId id="462" r:id="rId361"/>
    <p:sldId id="355" r:id="rId362"/>
    <p:sldId id="755" r:id="rId363"/>
    <p:sldId id="756" r:id="rId364"/>
    <p:sldId id="757" r:id="rId365"/>
    <p:sldId id="4794" r:id="rId366"/>
    <p:sldId id="724" r:id="rId367"/>
    <p:sldId id="4795" r:id="rId368"/>
    <p:sldId id="726" r:id="rId369"/>
    <p:sldId id="727" r:id="rId370"/>
    <p:sldId id="482" r:id="rId371"/>
    <p:sldId id="728" r:id="rId372"/>
    <p:sldId id="729" r:id="rId373"/>
    <p:sldId id="4798" r:id="rId374"/>
    <p:sldId id="769" r:id="rId375"/>
    <p:sldId id="731" r:id="rId376"/>
    <p:sldId id="4797" r:id="rId377"/>
    <p:sldId id="4799" r:id="rId378"/>
    <p:sldId id="4800" r:id="rId379"/>
    <p:sldId id="1194" r:id="rId380"/>
    <p:sldId id="794" r:id="rId381"/>
    <p:sldId id="737" r:id="rId382"/>
    <p:sldId id="356" r:id="rId383"/>
    <p:sldId id="4801" r:id="rId384"/>
    <p:sldId id="4802" r:id="rId385"/>
    <p:sldId id="446" r:id="rId386"/>
    <p:sldId id="4803" r:id="rId387"/>
    <p:sldId id="782" r:id="rId388"/>
    <p:sldId id="788" r:id="rId389"/>
    <p:sldId id="789" r:id="rId390"/>
    <p:sldId id="793" r:id="rId391"/>
    <p:sldId id="1008" r:id="rId392"/>
    <p:sldId id="797" r:id="rId393"/>
    <p:sldId id="798" r:id="rId394"/>
    <p:sldId id="800" r:id="rId395"/>
    <p:sldId id="801" r:id="rId396"/>
    <p:sldId id="802" r:id="rId397"/>
    <p:sldId id="804" r:id="rId398"/>
    <p:sldId id="805" r:id="rId399"/>
    <p:sldId id="807" r:id="rId400"/>
    <p:sldId id="809" r:id="rId401"/>
    <p:sldId id="811" r:id="rId402"/>
    <p:sldId id="1178" r:id="rId403"/>
    <p:sldId id="1179" r:id="rId404"/>
    <p:sldId id="1177" r:id="rId405"/>
    <p:sldId id="1153" r:id="rId406"/>
    <p:sldId id="1187" r:id="rId407"/>
    <p:sldId id="449" r:id="rId408"/>
    <p:sldId id="1155" r:id="rId409"/>
    <p:sldId id="1062" r:id="rId410"/>
    <p:sldId id="1068" r:id="rId411"/>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16268A7D-931D-124A-8321-0E2D1D3CBDBA}">
          <p14:sldIdLst>
            <p14:sldId id="4066"/>
            <p14:sldId id="1075"/>
            <p14:sldId id="1141"/>
            <p14:sldId id="1076"/>
            <p14:sldId id="542"/>
            <p14:sldId id="1078"/>
            <p14:sldId id="1079"/>
            <p14:sldId id="4057"/>
            <p14:sldId id="1081"/>
            <p14:sldId id="1082"/>
            <p14:sldId id="1083"/>
            <p14:sldId id="1170"/>
            <p14:sldId id="1184"/>
            <p14:sldId id="1181"/>
            <p14:sldId id="1174"/>
            <p14:sldId id="1175"/>
            <p14:sldId id="1182"/>
            <p14:sldId id="1176"/>
            <p14:sldId id="1189"/>
            <p14:sldId id="1156"/>
          </p14:sldIdLst>
        </p14:section>
        <p14:section name="Introduction" id="{473946A3-D95D-9F4E-961A-C9CA835D59ED}">
          <p14:sldIdLst>
            <p14:sldId id="1084"/>
            <p14:sldId id="348"/>
            <p14:sldId id="342"/>
            <p14:sldId id="302"/>
            <p14:sldId id="303"/>
            <p14:sldId id="304"/>
            <p14:sldId id="305"/>
            <p14:sldId id="4097"/>
            <p14:sldId id="4098"/>
            <p14:sldId id="306"/>
            <p14:sldId id="346"/>
            <p14:sldId id="1059"/>
            <p14:sldId id="260"/>
            <p14:sldId id="261"/>
            <p14:sldId id="1006"/>
            <p14:sldId id="262"/>
            <p14:sldId id="264"/>
            <p14:sldId id="337"/>
            <p14:sldId id="258"/>
            <p14:sldId id="548"/>
            <p14:sldId id="1033"/>
            <p14:sldId id="4062"/>
            <p14:sldId id="4063"/>
            <p14:sldId id="4064"/>
            <p14:sldId id="4065"/>
            <p14:sldId id="1070"/>
            <p14:sldId id="1072"/>
            <p14:sldId id="1071"/>
            <p14:sldId id="1073"/>
            <p14:sldId id="1195"/>
            <p14:sldId id="1196"/>
            <p14:sldId id="1197"/>
            <p14:sldId id="1198"/>
            <p14:sldId id="1064"/>
            <p14:sldId id="1065"/>
            <p14:sldId id="1066"/>
            <p14:sldId id="1067"/>
            <p14:sldId id="1007"/>
            <p14:sldId id="547"/>
            <p14:sldId id="312"/>
            <p14:sldId id="327"/>
            <p14:sldId id="338"/>
          </p14:sldIdLst>
        </p14:section>
        <p14:section name="Sermon" id="{D062E4DB-D519-C948-AA33-A7D4F10ACC0D}">
          <p14:sldIdLst>
            <p14:sldId id="435"/>
            <p14:sldId id="1165"/>
            <p14:sldId id="1167"/>
            <p14:sldId id="1166"/>
            <p14:sldId id="433"/>
            <p14:sldId id="1148"/>
            <p14:sldId id="1180"/>
            <p14:sldId id="1142"/>
            <p14:sldId id="1146"/>
            <p14:sldId id="1061"/>
            <p14:sldId id="297"/>
            <p14:sldId id="1157"/>
            <p14:sldId id="1158"/>
            <p14:sldId id="1159"/>
            <p14:sldId id="1160"/>
            <p14:sldId id="1161"/>
            <p14:sldId id="1162"/>
            <p14:sldId id="1144"/>
            <p14:sldId id="1183"/>
          </p14:sldIdLst>
        </p14:section>
        <p14:section name="Chapters" id="{DFC1935A-57F3-3343-BE01-3EC666A9CF17}">
          <p14:sldIdLst>
            <p14:sldId id="358"/>
            <p14:sldId id="1190"/>
            <p14:sldId id="1173"/>
            <p14:sldId id="366"/>
            <p14:sldId id="1010"/>
            <p14:sldId id="1009"/>
            <p14:sldId id="370"/>
            <p14:sldId id="372"/>
            <p14:sldId id="373"/>
            <p14:sldId id="374"/>
            <p14:sldId id="1012"/>
            <p14:sldId id="1011"/>
            <p14:sldId id="375"/>
            <p14:sldId id="376"/>
            <p14:sldId id="377"/>
            <p14:sldId id="378"/>
            <p14:sldId id="1013"/>
            <p14:sldId id="381"/>
            <p14:sldId id="380"/>
            <p14:sldId id="359"/>
            <p14:sldId id="335"/>
            <p14:sldId id="336"/>
            <p14:sldId id="1014"/>
            <p14:sldId id="610"/>
            <p14:sldId id="1060"/>
            <p14:sldId id="616"/>
            <p14:sldId id="617"/>
            <p14:sldId id="618"/>
            <p14:sldId id="619"/>
            <p14:sldId id="620"/>
            <p14:sldId id="621"/>
            <p14:sldId id="622"/>
            <p14:sldId id="623"/>
            <p14:sldId id="1015"/>
            <p14:sldId id="629"/>
            <p14:sldId id="1016"/>
            <p14:sldId id="633"/>
            <p14:sldId id="1191"/>
            <p14:sldId id="361"/>
            <p14:sldId id="635"/>
            <p14:sldId id="636"/>
            <p14:sldId id="1017"/>
            <p14:sldId id="640"/>
            <p14:sldId id="641"/>
            <p14:sldId id="642"/>
            <p14:sldId id="644"/>
            <p14:sldId id="64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4793"/>
            <p14:sldId id="666"/>
            <p14:sldId id="289"/>
            <p14:sldId id="362"/>
            <p14:sldId id="667"/>
            <p14:sldId id="1031"/>
            <p14:sldId id="670"/>
            <p14:sldId id="672"/>
            <p14:sldId id="693"/>
            <p14:sldId id="1032"/>
            <p14:sldId id="1023"/>
            <p14:sldId id="1024"/>
            <p14:sldId id="1027"/>
            <p14:sldId id="1028"/>
            <p14:sldId id="1029"/>
            <p14:sldId id="1030"/>
            <p14:sldId id="1185"/>
            <p14:sldId id="363"/>
            <p14:sldId id="1192"/>
            <p14:sldId id="702"/>
            <p14:sldId id="703"/>
            <p14:sldId id="704"/>
            <p14:sldId id="705"/>
            <p14:sldId id="706"/>
            <p14:sldId id="707"/>
            <p14:sldId id="1022"/>
            <p14:sldId id="709"/>
            <p14:sldId id="1034"/>
            <p14:sldId id="711"/>
            <p14:sldId id="715"/>
            <p14:sldId id="717"/>
            <p14:sldId id="719"/>
            <p14:sldId id="721"/>
            <p14:sldId id="722"/>
            <p14:sldId id="723"/>
            <p14:sldId id="725"/>
            <p14:sldId id="1035"/>
            <p14:sldId id="1036"/>
            <p14:sldId id="1037"/>
            <p14:sldId id="730"/>
            <p14:sldId id="732"/>
            <p14:sldId id="1038"/>
            <p14:sldId id="364"/>
            <p14:sldId id="738"/>
            <p14:sldId id="739"/>
            <p14:sldId id="740"/>
            <p14:sldId id="741"/>
            <p14:sldId id="742"/>
            <p14:sldId id="743"/>
            <p14:sldId id="745"/>
            <p14:sldId id="746"/>
            <p14:sldId id="747"/>
            <p14:sldId id="753"/>
            <p14:sldId id="754"/>
            <p14:sldId id="1193"/>
            <p14:sldId id="4068"/>
            <p14:sldId id="4067"/>
            <p14:sldId id="365"/>
            <p14:sldId id="1044"/>
            <p14:sldId id="1045"/>
            <p14:sldId id="1046"/>
            <p14:sldId id="1047"/>
            <p14:sldId id="1048"/>
            <p14:sldId id="1049"/>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355"/>
            <p14:sldId id="755"/>
            <p14:sldId id="756"/>
            <p14:sldId id="757"/>
            <p14:sldId id="4794"/>
            <p14:sldId id="724"/>
            <p14:sldId id="4795"/>
            <p14:sldId id="726"/>
            <p14:sldId id="727"/>
            <p14:sldId id="482"/>
            <p14:sldId id="728"/>
            <p14:sldId id="729"/>
            <p14:sldId id="4798"/>
            <p14:sldId id="769"/>
            <p14:sldId id="731"/>
            <p14:sldId id="4797"/>
            <p14:sldId id="4799"/>
            <p14:sldId id="4800"/>
            <p14:sldId id="1194"/>
            <p14:sldId id="794"/>
            <p14:sldId id="737"/>
            <p14:sldId id="356"/>
            <p14:sldId id="4801"/>
            <p14:sldId id="4802"/>
            <p14:sldId id="446"/>
            <p14:sldId id="4803"/>
            <p14:sldId id="782"/>
            <p14:sldId id="788"/>
            <p14:sldId id="789"/>
            <p14:sldId id="793"/>
            <p14:sldId id="1008"/>
            <p14:sldId id="797"/>
            <p14:sldId id="798"/>
            <p14:sldId id="800"/>
            <p14:sldId id="801"/>
            <p14:sldId id="802"/>
            <p14:sldId id="804"/>
            <p14:sldId id="805"/>
            <p14:sldId id="807"/>
            <p14:sldId id="809"/>
            <p14:sldId id="811"/>
          </p14:sldIdLst>
        </p14:section>
        <p14:section name="Conclusion" id="{EDA5D71B-A91D-A042-8A1F-5F7CAF294137}">
          <p14:sldIdLst>
            <p14:sldId id="1178"/>
            <p14:sldId id="1179"/>
            <p14:sldId id="1177"/>
            <p14:sldId id="1153"/>
            <p14:sldId id="1187"/>
            <p14:sldId id="449"/>
            <p14:sldId id="1155"/>
          </p14:sldIdLst>
        </p14:section>
        <p14:section name="Supplements" id="{78518BE1-FF6C-7446-80ED-E7D7CE6B58EB}">
          <p14:sldIdLst>
            <p14:sldId id="1062"/>
            <p14:sldId id="1068"/>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0137"/>
    <a:srgbClr val="000000"/>
    <a:srgbClr val="FCF26C"/>
    <a:srgbClr val="FFFFFF"/>
    <a:srgbClr val="EAEAEA"/>
    <a:srgbClr val="DDDDDD"/>
    <a:srgbClr val="CCFFCC"/>
    <a:srgbClr val="CCFF99"/>
    <a:srgbClr val="CCFFFF"/>
    <a:srgbClr val="EEF5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74" autoAdjust="0"/>
    <p:restoredTop sz="66444" autoAdjust="0"/>
  </p:normalViewPr>
  <p:slideViewPr>
    <p:cSldViewPr>
      <p:cViewPr varScale="1">
        <p:scale>
          <a:sx n="77" d="100"/>
          <a:sy n="77" d="100"/>
        </p:scale>
        <p:origin x="192" y="648"/>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50" d="100"/>
        <a:sy n="50" d="100"/>
      </p:scale>
      <p:origin x="0" y="1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4.xml"/><Relationship Id="rId299" Type="http://schemas.openxmlformats.org/officeDocument/2006/relationships/slide" Target="slides/slide19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56.xml"/><Relationship Id="rId324" Type="http://schemas.openxmlformats.org/officeDocument/2006/relationships/slide" Target="slides/slide221.xml"/><Relationship Id="rId366" Type="http://schemas.openxmlformats.org/officeDocument/2006/relationships/slide" Target="slides/slide263.xml"/><Relationship Id="rId170" Type="http://schemas.openxmlformats.org/officeDocument/2006/relationships/slide" Target="slides/slide67.xml"/><Relationship Id="rId226" Type="http://schemas.openxmlformats.org/officeDocument/2006/relationships/slide" Target="slides/slide123.xml"/><Relationship Id="rId268" Type="http://schemas.openxmlformats.org/officeDocument/2006/relationships/slide" Target="slides/slide165.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25.xml"/><Relationship Id="rId335" Type="http://schemas.openxmlformats.org/officeDocument/2006/relationships/slide" Target="slides/slide232.xml"/><Relationship Id="rId377" Type="http://schemas.openxmlformats.org/officeDocument/2006/relationships/slide" Target="slides/slide274.xml"/><Relationship Id="rId5" Type="http://schemas.openxmlformats.org/officeDocument/2006/relationships/slideMaster" Target="slideMasters/slideMaster5.xml"/><Relationship Id="rId181" Type="http://schemas.openxmlformats.org/officeDocument/2006/relationships/slide" Target="slides/slide78.xml"/><Relationship Id="rId237" Type="http://schemas.openxmlformats.org/officeDocument/2006/relationships/slide" Target="slides/slide134.xml"/><Relationship Id="rId402" Type="http://schemas.openxmlformats.org/officeDocument/2006/relationships/slide" Target="slides/slide299.xml"/><Relationship Id="rId279" Type="http://schemas.openxmlformats.org/officeDocument/2006/relationships/slide" Target="slides/slide176.xml"/><Relationship Id="rId43" Type="http://schemas.openxmlformats.org/officeDocument/2006/relationships/slideMaster" Target="slideMasters/slideMaster43.xml"/><Relationship Id="rId139" Type="http://schemas.openxmlformats.org/officeDocument/2006/relationships/slide" Target="slides/slide36.xml"/><Relationship Id="rId290" Type="http://schemas.openxmlformats.org/officeDocument/2006/relationships/slide" Target="slides/slide187.xml"/><Relationship Id="rId304" Type="http://schemas.openxmlformats.org/officeDocument/2006/relationships/slide" Target="slides/slide201.xml"/><Relationship Id="rId346" Type="http://schemas.openxmlformats.org/officeDocument/2006/relationships/slide" Target="slides/slide243.xml"/><Relationship Id="rId388" Type="http://schemas.openxmlformats.org/officeDocument/2006/relationships/slide" Target="slides/slide285.xml"/><Relationship Id="rId85" Type="http://schemas.openxmlformats.org/officeDocument/2006/relationships/slideMaster" Target="slideMasters/slideMaster85.xml"/><Relationship Id="rId150" Type="http://schemas.openxmlformats.org/officeDocument/2006/relationships/slide" Target="slides/slide47.xml"/><Relationship Id="rId192" Type="http://schemas.openxmlformats.org/officeDocument/2006/relationships/slide" Target="slides/slide89.xml"/><Relationship Id="rId206" Type="http://schemas.openxmlformats.org/officeDocument/2006/relationships/slide" Target="slides/slide103.xml"/><Relationship Id="rId413" Type="http://schemas.openxmlformats.org/officeDocument/2006/relationships/presProps" Target="presProps.xml"/><Relationship Id="rId248" Type="http://schemas.openxmlformats.org/officeDocument/2006/relationships/slide" Target="slides/slide145.xml"/><Relationship Id="rId12" Type="http://schemas.openxmlformats.org/officeDocument/2006/relationships/slideMaster" Target="slideMasters/slideMaster12.xml"/><Relationship Id="rId108" Type="http://schemas.openxmlformats.org/officeDocument/2006/relationships/slide" Target="slides/slide5.xml"/><Relationship Id="rId315" Type="http://schemas.openxmlformats.org/officeDocument/2006/relationships/slide" Target="slides/slide212.xml"/><Relationship Id="rId357" Type="http://schemas.openxmlformats.org/officeDocument/2006/relationships/slide" Target="slides/slide254.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8.xml"/><Relationship Id="rId217" Type="http://schemas.openxmlformats.org/officeDocument/2006/relationships/slide" Target="slides/slide114.xml"/><Relationship Id="rId399" Type="http://schemas.openxmlformats.org/officeDocument/2006/relationships/slide" Target="slides/slide296.xml"/><Relationship Id="rId259" Type="http://schemas.openxmlformats.org/officeDocument/2006/relationships/slide" Target="slides/slide156.xml"/><Relationship Id="rId23" Type="http://schemas.openxmlformats.org/officeDocument/2006/relationships/slideMaster" Target="slideMasters/slideMaster23.xml"/><Relationship Id="rId119" Type="http://schemas.openxmlformats.org/officeDocument/2006/relationships/slide" Target="slides/slide16.xml"/><Relationship Id="rId270" Type="http://schemas.openxmlformats.org/officeDocument/2006/relationships/slide" Target="slides/slide167.xml"/><Relationship Id="rId326" Type="http://schemas.openxmlformats.org/officeDocument/2006/relationships/slide" Target="slides/slide223.xml"/><Relationship Id="rId65" Type="http://schemas.openxmlformats.org/officeDocument/2006/relationships/slideMaster" Target="slideMasters/slideMaster65.xml"/><Relationship Id="rId130" Type="http://schemas.openxmlformats.org/officeDocument/2006/relationships/slide" Target="slides/slide27.xml"/><Relationship Id="rId368" Type="http://schemas.openxmlformats.org/officeDocument/2006/relationships/slide" Target="slides/slide265.xml"/><Relationship Id="rId172" Type="http://schemas.openxmlformats.org/officeDocument/2006/relationships/slide" Target="slides/slide69.xml"/><Relationship Id="rId228" Type="http://schemas.openxmlformats.org/officeDocument/2006/relationships/slide" Target="slides/slide125.xml"/><Relationship Id="rId281" Type="http://schemas.openxmlformats.org/officeDocument/2006/relationships/slide" Target="slides/slide178.xml"/><Relationship Id="rId337" Type="http://schemas.openxmlformats.org/officeDocument/2006/relationships/slide" Target="slides/slide234.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8.xml"/><Relationship Id="rId379" Type="http://schemas.openxmlformats.org/officeDocument/2006/relationships/slide" Target="slides/slide276.xml"/><Relationship Id="rId7" Type="http://schemas.openxmlformats.org/officeDocument/2006/relationships/slideMaster" Target="slideMasters/slideMaster7.xml"/><Relationship Id="rId183" Type="http://schemas.openxmlformats.org/officeDocument/2006/relationships/slide" Target="slides/slide80.xml"/><Relationship Id="rId239" Type="http://schemas.openxmlformats.org/officeDocument/2006/relationships/slide" Target="slides/slide136.xml"/><Relationship Id="rId390" Type="http://schemas.openxmlformats.org/officeDocument/2006/relationships/slide" Target="slides/slide287.xml"/><Relationship Id="rId404" Type="http://schemas.openxmlformats.org/officeDocument/2006/relationships/slide" Target="slides/slide301.xml"/><Relationship Id="rId250" Type="http://schemas.openxmlformats.org/officeDocument/2006/relationships/slide" Target="slides/slide147.xml"/><Relationship Id="rId292" Type="http://schemas.openxmlformats.org/officeDocument/2006/relationships/slide" Target="slides/slide189.xml"/><Relationship Id="rId306" Type="http://schemas.openxmlformats.org/officeDocument/2006/relationships/slide" Target="slides/slide203.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7.xml"/><Relationship Id="rId348" Type="http://schemas.openxmlformats.org/officeDocument/2006/relationships/slide" Target="slides/slide245.xml"/><Relationship Id="rId152" Type="http://schemas.openxmlformats.org/officeDocument/2006/relationships/slide" Target="slides/slide49.xml"/><Relationship Id="rId194" Type="http://schemas.openxmlformats.org/officeDocument/2006/relationships/slide" Target="slides/slide91.xml"/><Relationship Id="rId208" Type="http://schemas.openxmlformats.org/officeDocument/2006/relationships/slide" Target="slides/slide105.xml"/><Relationship Id="rId415" Type="http://schemas.openxmlformats.org/officeDocument/2006/relationships/theme" Target="theme/theme1.xml"/><Relationship Id="rId261" Type="http://schemas.openxmlformats.org/officeDocument/2006/relationships/slide" Target="slides/slide158.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14.xml"/><Relationship Id="rId359" Type="http://schemas.openxmlformats.org/officeDocument/2006/relationships/slide" Target="slides/slide256.xml"/><Relationship Id="rId98" Type="http://schemas.openxmlformats.org/officeDocument/2006/relationships/slideMaster" Target="slideMasters/slideMaster98.xml"/><Relationship Id="rId121" Type="http://schemas.openxmlformats.org/officeDocument/2006/relationships/slide" Target="slides/slide18.xml"/><Relationship Id="rId163" Type="http://schemas.openxmlformats.org/officeDocument/2006/relationships/slide" Target="slides/slide60.xml"/><Relationship Id="rId219" Type="http://schemas.openxmlformats.org/officeDocument/2006/relationships/slide" Target="slides/slide116.xml"/><Relationship Id="rId370" Type="http://schemas.openxmlformats.org/officeDocument/2006/relationships/slide" Target="slides/slide267.xml"/><Relationship Id="rId230" Type="http://schemas.openxmlformats.org/officeDocument/2006/relationships/slide" Target="slides/slide127.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69.xml"/><Relationship Id="rId328" Type="http://schemas.openxmlformats.org/officeDocument/2006/relationships/slide" Target="slides/slide225.xml"/><Relationship Id="rId132" Type="http://schemas.openxmlformats.org/officeDocument/2006/relationships/slide" Target="slides/slide29.xml"/><Relationship Id="rId174" Type="http://schemas.openxmlformats.org/officeDocument/2006/relationships/slide" Target="slides/slide71.xml"/><Relationship Id="rId381" Type="http://schemas.openxmlformats.org/officeDocument/2006/relationships/slide" Target="slides/slide278.xml"/><Relationship Id="rId241" Type="http://schemas.openxmlformats.org/officeDocument/2006/relationships/slide" Target="slides/slide138.xml"/><Relationship Id="rId36" Type="http://schemas.openxmlformats.org/officeDocument/2006/relationships/slideMaster" Target="slideMasters/slideMaster36.xml"/><Relationship Id="rId283" Type="http://schemas.openxmlformats.org/officeDocument/2006/relationships/slide" Target="slides/slide180.xml"/><Relationship Id="rId339" Type="http://schemas.openxmlformats.org/officeDocument/2006/relationships/slide" Target="slides/slide236.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 Target="slides/slide40.xml"/><Relationship Id="rId185" Type="http://schemas.openxmlformats.org/officeDocument/2006/relationships/slide" Target="slides/slide82.xml"/><Relationship Id="rId350" Type="http://schemas.openxmlformats.org/officeDocument/2006/relationships/slide" Target="slides/slide247.xml"/><Relationship Id="rId406" Type="http://schemas.openxmlformats.org/officeDocument/2006/relationships/slide" Target="slides/slide303.xml"/><Relationship Id="rId9" Type="http://schemas.openxmlformats.org/officeDocument/2006/relationships/slideMaster" Target="slideMasters/slideMaster9.xml"/><Relationship Id="rId210" Type="http://schemas.openxmlformats.org/officeDocument/2006/relationships/slide" Target="slides/slide107.xml"/><Relationship Id="rId392" Type="http://schemas.openxmlformats.org/officeDocument/2006/relationships/slide" Target="slides/slide289.xml"/><Relationship Id="rId252" Type="http://schemas.openxmlformats.org/officeDocument/2006/relationships/slide" Target="slides/slide149.xml"/><Relationship Id="rId294" Type="http://schemas.openxmlformats.org/officeDocument/2006/relationships/slide" Target="slides/slide191.xml"/><Relationship Id="rId308" Type="http://schemas.openxmlformats.org/officeDocument/2006/relationships/slide" Target="slides/slide205.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9.xml"/><Relationship Id="rId154" Type="http://schemas.openxmlformats.org/officeDocument/2006/relationships/slide" Target="slides/slide51.xml"/><Relationship Id="rId361" Type="http://schemas.openxmlformats.org/officeDocument/2006/relationships/slide" Target="slides/slide258.xml"/><Relationship Id="rId196" Type="http://schemas.openxmlformats.org/officeDocument/2006/relationships/slide" Target="slides/slide93.xml"/><Relationship Id="rId16" Type="http://schemas.openxmlformats.org/officeDocument/2006/relationships/slideMaster" Target="slideMasters/slideMaster16.xml"/><Relationship Id="rId221" Type="http://schemas.openxmlformats.org/officeDocument/2006/relationships/slide" Target="slides/slide118.xml"/><Relationship Id="rId263" Type="http://schemas.openxmlformats.org/officeDocument/2006/relationships/slide" Target="slides/slide160.xml"/><Relationship Id="rId319" Type="http://schemas.openxmlformats.org/officeDocument/2006/relationships/slide" Target="slides/slide216.xml"/><Relationship Id="rId58" Type="http://schemas.openxmlformats.org/officeDocument/2006/relationships/slideMaster" Target="slideMasters/slideMaster58.xml"/><Relationship Id="rId123" Type="http://schemas.openxmlformats.org/officeDocument/2006/relationships/slide" Target="slides/slide20.xml"/><Relationship Id="rId330" Type="http://schemas.openxmlformats.org/officeDocument/2006/relationships/slide" Target="slides/slide227.xml"/><Relationship Id="rId165" Type="http://schemas.openxmlformats.org/officeDocument/2006/relationships/slide" Target="slides/slide62.xml"/><Relationship Id="rId372" Type="http://schemas.openxmlformats.org/officeDocument/2006/relationships/slide" Target="slides/slide269.xml"/><Relationship Id="rId232" Type="http://schemas.openxmlformats.org/officeDocument/2006/relationships/slide" Target="slides/slide129.xml"/><Relationship Id="rId274" Type="http://schemas.openxmlformats.org/officeDocument/2006/relationships/slide" Target="slides/slide171.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31.xml"/><Relationship Id="rId80" Type="http://schemas.openxmlformats.org/officeDocument/2006/relationships/slideMaster" Target="slideMasters/slideMaster80.xml"/><Relationship Id="rId155" Type="http://schemas.openxmlformats.org/officeDocument/2006/relationships/slide" Target="slides/slide52.xml"/><Relationship Id="rId176" Type="http://schemas.openxmlformats.org/officeDocument/2006/relationships/slide" Target="slides/slide73.xml"/><Relationship Id="rId197" Type="http://schemas.openxmlformats.org/officeDocument/2006/relationships/slide" Target="slides/slide94.xml"/><Relationship Id="rId341" Type="http://schemas.openxmlformats.org/officeDocument/2006/relationships/slide" Target="slides/slide238.xml"/><Relationship Id="rId362" Type="http://schemas.openxmlformats.org/officeDocument/2006/relationships/slide" Target="slides/slide259.xml"/><Relationship Id="rId383" Type="http://schemas.openxmlformats.org/officeDocument/2006/relationships/slide" Target="slides/slide280.xml"/><Relationship Id="rId201" Type="http://schemas.openxmlformats.org/officeDocument/2006/relationships/slide" Target="slides/slide98.xml"/><Relationship Id="rId222" Type="http://schemas.openxmlformats.org/officeDocument/2006/relationships/slide" Target="slides/slide119.xml"/><Relationship Id="rId243" Type="http://schemas.openxmlformats.org/officeDocument/2006/relationships/slide" Target="slides/slide140.xml"/><Relationship Id="rId264" Type="http://schemas.openxmlformats.org/officeDocument/2006/relationships/slide" Target="slides/slide161.xml"/><Relationship Id="rId285" Type="http://schemas.openxmlformats.org/officeDocument/2006/relationships/slide" Target="slides/slide18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21.xml"/><Relationship Id="rId310" Type="http://schemas.openxmlformats.org/officeDocument/2006/relationships/slide" Target="slides/slide207.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42.xml"/><Relationship Id="rId166" Type="http://schemas.openxmlformats.org/officeDocument/2006/relationships/slide" Target="slides/slide63.xml"/><Relationship Id="rId187" Type="http://schemas.openxmlformats.org/officeDocument/2006/relationships/slide" Target="slides/slide84.xml"/><Relationship Id="rId331" Type="http://schemas.openxmlformats.org/officeDocument/2006/relationships/slide" Target="slides/slide228.xml"/><Relationship Id="rId352" Type="http://schemas.openxmlformats.org/officeDocument/2006/relationships/slide" Target="slides/slide249.xml"/><Relationship Id="rId373" Type="http://schemas.openxmlformats.org/officeDocument/2006/relationships/slide" Target="slides/slide270.xml"/><Relationship Id="rId394" Type="http://schemas.openxmlformats.org/officeDocument/2006/relationships/slide" Target="slides/slide291.xml"/><Relationship Id="rId408" Type="http://schemas.openxmlformats.org/officeDocument/2006/relationships/slide" Target="slides/slide305.xml"/><Relationship Id="rId1" Type="http://schemas.openxmlformats.org/officeDocument/2006/relationships/slideMaster" Target="slideMasters/slideMaster1.xml"/><Relationship Id="rId212" Type="http://schemas.openxmlformats.org/officeDocument/2006/relationships/slide" Target="slides/slide109.xml"/><Relationship Id="rId233" Type="http://schemas.openxmlformats.org/officeDocument/2006/relationships/slide" Target="slides/slide130.xml"/><Relationship Id="rId254" Type="http://schemas.openxmlformats.org/officeDocument/2006/relationships/slide" Target="slides/slide15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1.xml"/><Relationship Id="rId275" Type="http://schemas.openxmlformats.org/officeDocument/2006/relationships/slide" Target="slides/slide172.xml"/><Relationship Id="rId296" Type="http://schemas.openxmlformats.org/officeDocument/2006/relationships/slide" Target="slides/slide193.xml"/><Relationship Id="rId300" Type="http://schemas.openxmlformats.org/officeDocument/2006/relationships/slide" Target="slides/slide197.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32.xml"/><Relationship Id="rId156" Type="http://schemas.openxmlformats.org/officeDocument/2006/relationships/slide" Target="slides/slide53.xml"/><Relationship Id="rId177" Type="http://schemas.openxmlformats.org/officeDocument/2006/relationships/slide" Target="slides/slide74.xml"/><Relationship Id="rId198" Type="http://schemas.openxmlformats.org/officeDocument/2006/relationships/slide" Target="slides/slide95.xml"/><Relationship Id="rId321" Type="http://schemas.openxmlformats.org/officeDocument/2006/relationships/slide" Target="slides/slide218.xml"/><Relationship Id="rId342" Type="http://schemas.openxmlformats.org/officeDocument/2006/relationships/slide" Target="slides/slide239.xml"/><Relationship Id="rId363" Type="http://schemas.openxmlformats.org/officeDocument/2006/relationships/slide" Target="slides/slide260.xml"/><Relationship Id="rId384" Type="http://schemas.openxmlformats.org/officeDocument/2006/relationships/slide" Target="slides/slide281.xml"/><Relationship Id="rId202" Type="http://schemas.openxmlformats.org/officeDocument/2006/relationships/slide" Target="slides/slide99.xml"/><Relationship Id="rId223" Type="http://schemas.openxmlformats.org/officeDocument/2006/relationships/slide" Target="slides/slide120.xml"/><Relationship Id="rId244" Type="http://schemas.openxmlformats.org/officeDocument/2006/relationships/slide" Target="slides/slide14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62.xml"/><Relationship Id="rId286" Type="http://schemas.openxmlformats.org/officeDocument/2006/relationships/slide" Target="slides/slide183.xml"/><Relationship Id="rId50" Type="http://schemas.openxmlformats.org/officeDocument/2006/relationships/slideMaster" Target="slideMasters/slideMaster50.xml"/><Relationship Id="rId104" Type="http://schemas.openxmlformats.org/officeDocument/2006/relationships/slide" Target="slides/slide1.xml"/><Relationship Id="rId125" Type="http://schemas.openxmlformats.org/officeDocument/2006/relationships/slide" Target="slides/slide22.xml"/><Relationship Id="rId146" Type="http://schemas.openxmlformats.org/officeDocument/2006/relationships/slide" Target="slides/slide43.xml"/><Relationship Id="rId167" Type="http://schemas.openxmlformats.org/officeDocument/2006/relationships/slide" Target="slides/slide64.xml"/><Relationship Id="rId188" Type="http://schemas.openxmlformats.org/officeDocument/2006/relationships/slide" Target="slides/slide85.xml"/><Relationship Id="rId311" Type="http://schemas.openxmlformats.org/officeDocument/2006/relationships/slide" Target="slides/slide208.xml"/><Relationship Id="rId332" Type="http://schemas.openxmlformats.org/officeDocument/2006/relationships/slide" Target="slides/slide229.xml"/><Relationship Id="rId353" Type="http://schemas.openxmlformats.org/officeDocument/2006/relationships/slide" Target="slides/slide250.xml"/><Relationship Id="rId374" Type="http://schemas.openxmlformats.org/officeDocument/2006/relationships/slide" Target="slides/slide271.xml"/><Relationship Id="rId395" Type="http://schemas.openxmlformats.org/officeDocument/2006/relationships/slide" Target="slides/slide292.xml"/><Relationship Id="rId409" Type="http://schemas.openxmlformats.org/officeDocument/2006/relationships/slide" Target="slides/slide306.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10.xml"/><Relationship Id="rId234" Type="http://schemas.openxmlformats.org/officeDocument/2006/relationships/slide" Target="slides/slide13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52.xml"/><Relationship Id="rId276" Type="http://schemas.openxmlformats.org/officeDocument/2006/relationships/slide" Target="slides/slide173.xml"/><Relationship Id="rId297" Type="http://schemas.openxmlformats.org/officeDocument/2006/relationships/slide" Target="slides/slide194.xml"/><Relationship Id="rId40" Type="http://schemas.openxmlformats.org/officeDocument/2006/relationships/slideMaster" Target="slideMasters/slideMaster40.xml"/><Relationship Id="rId115" Type="http://schemas.openxmlformats.org/officeDocument/2006/relationships/slide" Target="slides/slide12.xml"/><Relationship Id="rId136" Type="http://schemas.openxmlformats.org/officeDocument/2006/relationships/slide" Target="slides/slide33.xml"/><Relationship Id="rId157" Type="http://schemas.openxmlformats.org/officeDocument/2006/relationships/slide" Target="slides/slide54.xml"/><Relationship Id="rId178" Type="http://schemas.openxmlformats.org/officeDocument/2006/relationships/slide" Target="slides/slide75.xml"/><Relationship Id="rId301" Type="http://schemas.openxmlformats.org/officeDocument/2006/relationships/slide" Target="slides/slide198.xml"/><Relationship Id="rId322" Type="http://schemas.openxmlformats.org/officeDocument/2006/relationships/slide" Target="slides/slide219.xml"/><Relationship Id="rId343" Type="http://schemas.openxmlformats.org/officeDocument/2006/relationships/slide" Target="slides/slide240.xml"/><Relationship Id="rId364" Type="http://schemas.openxmlformats.org/officeDocument/2006/relationships/slide" Target="slides/slide26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96.xml"/><Relationship Id="rId203" Type="http://schemas.openxmlformats.org/officeDocument/2006/relationships/slide" Target="slides/slide100.xml"/><Relationship Id="rId385" Type="http://schemas.openxmlformats.org/officeDocument/2006/relationships/slide" Target="slides/slide282.xml"/><Relationship Id="rId19" Type="http://schemas.openxmlformats.org/officeDocument/2006/relationships/slideMaster" Target="slideMasters/slideMaster19.xml"/><Relationship Id="rId224" Type="http://schemas.openxmlformats.org/officeDocument/2006/relationships/slide" Target="slides/slide121.xml"/><Relationship Id="rId245" Type="http://schemas.openxmlformats.org/officeDocument/2006/relationships/slide" Target="slides/slide142.xml"/><Relationship Id="rId266" Type="http://schemas.openxmlformats.org/officeDocument/2006/relationships/slide" Target="slides/slide163.xml"/><Relationship Id="rId287" Type="http://schemas.openxmlformats.org/officeDocument/2006/relationships/slide" Target="slides/slide184.xml"/><Relationship Id="rId410" Type="http://schemas.openxmlformats.org/officeDocument/2006/relationships/slide" Target="slides/slide307.xml"/><Relationship Id="rId30" Type="http://schemas.openxmlformats.org/officeDocument/2006/relationships/slideMaster" Target="slideMasters/slideMaster30.xml"/><Relationship Id="rId105" Type="http://schemas.openxmlformats.org/officeDocument/2006/relationships/slide" Target="slides/slide2.xml"/><Relationship Id="rId126" Type="http://schemas.openxmlformats.org/officeDocument/2006/relationships/slide" Target="slides/slide23.xml"/><Relationship Id="rId147" Type="http://schemas.openxmlformats.org/officeDocument/2006/relationships/slide" Target="slides/slide44.xml"/><Relationship Id="rId168" Type="http://schemas.openxmlformats.org/officeDocument/2006/relationships/slide" Target="slides/slide65.xml"/><Relationship Id="rId312" Type="http://schemas.openxmlformats.org/officeDocument/2006/relationships/slide" Target="slides/slide209.xml"/><Relationship Id="rId333" Type="http://schemas.openxmlformats.org/officeDocument/2006/relationships/slide" Target="slides/slide230.xml"/><Relationship Id="rId354" Type="http://schemas.openxmlformats.org/officeDocument/2006/relationships/slide" Target="slides/slide251.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86.xml"/><Relationship Id="rId375" Type="http://schemas.openxmlformats.org/officeDocument/2006/relationships/slide" Target="slides/slide272.xml"/><Relationship Id="rId396" Type="http://schemas.openxmlformats.org/officeDocument/2006/relationships/slide" Target="slides/slide293.xml"/><Relationship Id="rId3" Type="http://schemas.openxmlformats.org/officeDocument/2006/relationships/slideMaster" Target="slideMasters/slideMaster3.xml"/><Relationship Id="rId214" Type="http://schemas.openxmlformats.org/officeDocument/2006/relationships/slide" Target="slides/slide111.xml"/><Relationship Id="rId235" Type="http://schemas.openxmlformats.org/officeDocument/2006/relationships/slide" Target="slides/slide132.xml"/><Relationship Id="rId256" Type="http://schemas.openxmlformats.org/officeDocument/2006/relationships/slide" Target="slides/slide153.xml"/><Relationship Id="rId277" Type="http://schemas.openxmlformats.org/officeDocument/2006/relationships/slide" Target="slides/slide174.xml"/><Relationship Id="rId298" Type="http://schemas.openxmlformats.org/officeDocument/2006/relationships/slide" Target="slides/slide195.xml"/><Relationship Id="rId400" Type="http://schemas.openxmlformats.org/officeDocument/2006/relationships/slide" Target="slides/slide297.xml"/><Relationship Id="rId116" Type="http://schemas.openxmlformats.org/officeDocument/2006/relationships/slide" Target="slides/slide13.xml"/><Relationship Id="rId137" Type="http://schemas.openxmlformats.org/officeDocument/2006/relationships/slide" Target="slides/slide34.xml"/><Relationship Id="rId158" Type="http://schemas.openxmlformats.org/officeDocument/2006/relationships/slide" Target="slides/slide55.xml"/><Relationship Id="rId302" Type="http://schemas.openxmlformats.org/officeDocument/2006/relationships/slide" Target="slides/slide199.xml"/><Relationship Id="rId323" Type="http://schemas.openxmlformats.org/officeDocument/2006/relationships/slide" Target="slides/slide220.xml"/><Relationship Id="rId344" Type="http://schemas.openxmlformats.org/officeDocument/2006/relationships/slide" Target="slides/slide24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76.xml"/><Relationship Id="rId365" Type="http://schemas.openxmlformats.org/officeDocument/2006/relationships/slide" Target="slides/slide262.xml"/><Relationship Id="rId386" Type="http://schemas.openxmlformats.org/officeDocument/2006/relationships/slide" Target="slides/slide283.xml"/><Relationship Id="rId190" Type="http://schemas.openxmlformats.org/officeDocument/2006/relationships/slide" Target="slides/slide87.xml"/><Relationship Id="rId204" Type="http://schemas.openxmlformats.org/officeDocument/2006/relationships/slide" Target="slides/slide101.xml"/><Relationship Id="rId225" Type="http://schemas.openxmlformats.org/officeDocument/2006/relationships/slide" Target="slides/slide122.xml"/><Relationship Id="rId246" Type="http://schemas.openxmlformats.org/officeDocument/2006/relationships/slide" Target="slides/slide143.xml"/><Relationship Id="rId267" Type="http://schemas.openxmlformats.org/officeDocument/2006/relationships/slide" Target="slides/slide164.xml"/><Relationship Id="rId288" Type="http://schemas.openxmlformats.org/officeDocument/2006/relationships/slide" Target="slides/slide185.xml"/><Relationship Id="rId411" Type="http://schemas.openxmlformats.org/officeDocument/2006/relationships/slide" Target="slides/slide308.xml"/><Relationship Id="rId106" Type="http://schemas.openxmlformats.org/officeDocument/2006/relationships/slide" Target="slides/slide3.xml"/><Relationship Id="rId127" Type="http://schemas.openxmlformats.org/officeDocument/2006/relationships/slide" Target="slides/slide24.xml"/><Relationship Id="rId313" Type="http://schemas.openxmlformats.org/officeDocument/2006/relationships/slide" Target="slides/slide21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45.xml"/><Relationship Id="rId169" Type="http://schemas.openxmlformats.org/officeDocument/2006/relationships/slide" Target="slides/slide66.xml"/><Relationship Id="rId334" Type="http://schemas.openxmlformats.org/officeDocument/2006/relationships/slide" Target="slides/slide231.xml"/><Relationship Id="rId355" Type="http://schemas.openxmlformats.org/officeDocument/2006/relationships/slide" Target="slides/slide252.xml"/><Relationship Id="rId376" Type="http://schemas.openxmlformats.org/officeDocument/2006/relationships/slide" Target="slides/slide273.xml"/><Relationship Id="rId397" Type="http://schemas.openxmlformats.org/officeDocument/2006/relationships/slide" Target="slides/slide294.xml"/><Relationship Id="rId4" Type="http://schemas.openxmlformats.org/officeDocument/2006/relationships/slideMaster" Target="slideMasters/slideMaster4.xml"/><Relationship Id="rId180" Type="http://schemas.openxmlformats.org/officeDocument/2006/relationships/slide" Target="slides/slide77.xml"/><Relationship Id="rId215" Type="http://schemas.openxmlformats.org/officeDocument/2006/relationships/slide" Target="slides/slide112.xml"/><Relationship Id="rId236" Type="http://schemas.openxmlformats.org/officeDocument/2006/relationships/slide" Target="slides/slide133.xml"/><Relationship Id="rId257" Type="http://schemas.openxmlformats.org/officeDocument/2006/relationships/slide" Target="slides/slide154.xml"/><Relationship Id="rId278" Type="http://schemas.openxmlformats.org/officeDocument/2006/relationships/slide" Target="slides/slide175.xml"/><Relationship Id="rId401" Type="http://schemas.openxmlformats.org/officeDocument/2006/relationships/slide" Target="slides/slide298.xml"/><Relationship Id="rId303"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35.xml"/><Relationship Id="rId345" Type="http://schemas.openxmlformats.org/officeDocument/2006/relationships/slide" Target="slides/slide242.xml"/><Relationship Id="rId387" Type="http://schemas.openxmlformats.org/officeDocument/2006/relationships/slide" Target="slides/slide284.xml"/><Relationship Id="rId191" Type="http://schemas.openxmlformats.org/officeDocument/2006/relationships/slide" Target="slides/slide88.xml"/><Relationship Id="rId205" Type="http://schemas.openxmlformats.org/officeDocument/2006/relationships/slide" Target="slides/slide102.xml"/><Relationship Id="rId247" Type="http://schemas.openxmlformats.org/officeDocument/2006/relationships/slide" Target="slides/slide144.xml"/><Relationship Id="rId412" Type="http://schemas.openxmlformats.org/officeDocument/2006/relationships/notesMaster" Target="notesMasters/notesMaster1.xml"/><Relationship Id="rId107" Type="http://schemas.openxmlformats.org/officeDocument/2006/relationships/slide" Target="slides/slide4.xml"/><Relationship Id="rId289" Type="http://schemas.openxmlformats.org/officeDocument/2006/relationships/slide" Target="slides/slide18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46.xml"/><Relationship Id="rId314" Type="http://schemas.openxmlformats.org/officeDocument/2006/relationships/slide" Target="slides/slide211.xml"/><Relationship Id="rId356" Type="http://schemas.openxmlformats.org/officeDocument/2006/relationships/slide" Target="slides/slide253.xml"/><Relationship Id="rId398" Type="http://schemas.openxmlformats.org/officeDocument/2006/relationships/slide" Target="slides/slide295.xml"/><Relationship Id="rId95" Type="http://schemas.openxmlformats.org/officeDocument/2006/relationships/slideMaster" Target="slideMasters/slideMaster95.xml"/><Relationship Id="rId160" Type="http://schemas.openxmlformats.org/officeDocument/2006/relationships/slide" Target="slides/slide57.xml"/><Relationship Id="rId216" Type="http://schemas.openxmlformats.org/officeDocument/2006/relationships/slide" Target="slides/slide113.xml"/><Relationship Id="rId258" Type="http://schemas.openxmlformats.org/officeDocument/2006/relationships/slide" Target="slides/slide155.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15.xml"/><Relationship Id="rId325" Type="http://schemas.openxmlformats.org/officeDocument/2006/relationships/slide" Target="slides/slide222.xml"/><Relationship Id="rId367" Type="http://schemas.openxmlformats.org/officeDocument/2006/relationships/slide" Target="slides/slide264.xml"/><Relationship Id="rId171" Type="http://schemas.openxmlformats.org/officeDocument/2006/relationships/slide" Target="slides/slide68.xml"/><Relationship Id="rId227" Type="http://schemas.openxmlformats.org/officeDocument/2006/relationships/slide" Target="slides/slide124.xml"/><Relationship Id="rId269" Type="http://schemas.openxmlformats.org/officeDocument/2006/relationships/slide" Target="slides/slide166.xml"/><Relationship Id="rId33" Type="http://schemas.openxmlformats.org/officeDocument/2006/relationships/slideMaster" Target="slideMasters/slideMaster33.xml"/><Relationship Id="rId129" Type="http://schemas.openxmlformats.org/officeDocument/2006/relationships/slide" Target="slides/slide26.xml"/><Relationship Id="rId280" Type="http://schemas.openxmlformats.org/officeDocument/2006/relationships/slide" Target="slides/slide177.xml"/><Relationship Id="rId336" Type="http://schemas.openxmlformats.org/officeDocument/2006/relationships/slide" Target="slides/slide233.xml"/><Relationship Id="rId75" Type="http://schemas.openxmlformats.org/officeDocument/2006/relationships/slideMaster" Target="slideMasters/slideMaster75.xml"/><Relationship Id="rId140" Type="http://schemas.openxmlformats.org/officeDocument/2006/relationships/slide" Target="slides/slide37.xml"/><Relationship Id="rId182" Type="http://schemas.openxmlformats.org/officeDocument/2006/relationships/slide" Target="slides/slide79.xml"/><Relationship Id="rId378" Type="http://schemas.openxmlformats.org/officeDocument/2006/relationships/slide" Target="slides/slide275.xml"/><Relationship Id="rId403" Type="http://schemas.openxmlformats.org/officeDocument/2006/relationships/slide" Target="slides/slide300.xml"/><Relationship Id="rId6" Type="http://schemas.openxmlformats.org/officeDocument/2006/relationships/slideMaster" Target="slideMasters/slideMaster6.xml"/><Relationship Id="rId238" Type="http://schemas.openxmlformats.org/officeDocument/2006/relationships/slide" Target="slides/slide135.xml"/><Relationship Id="rId291" Type="http://schemas.openxmlformats.org/officeDocument/2006/relationships/slide" Target="slides/slide188.xml"/><Relationship Id="rId305" Type="http://schemas.openxmlformats.org/officeDocument/2006/relationships/slide" Target="slides/slide202.xml"/><Relationship Id="rId347" Type="http://schemas.openxmlformats.org/officeDocument/2006/relationships/slide" Target="slides/slide244.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8.xml"/><Relationship Id="rId389" Type="http://schemas.openxmlformats.org/officeDocument/2006/relationships/slide" Target="slides/slide286.xml"/><Relationship Id="rId193" Type="http://schemas.openxmlformats.org/officeDocument/2006/relationships/slide" Target="slides/slide90.xml"/><Relationship Id="rId207" Type="http://schemas.openxmlformats.org/officeDocument/2006/relationships/slide" Target="slides/slide104.xml"/><Relationship Id="rId249" Type="http://schemas.openxmlformats.org/officeDocument/2006/relationships/slide" Target="slides/slide146.xml"/><Relationship Id="rId414"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6.xml"/><Relationship Id="rId260" Type="http://schemas.openxmlformats.org/officeDocument/2006/relationships/slide" Target="slides/slide157.xml"/><Relationship Id="rId316" Type="http://schemas.openxmlformats.org/officeDocument/2006/relationships/slide" Target="slides/slide213.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7.xml"/><Relationship Id="rId358" Type="http://schemas.openxmlformats.org/officeDocument/2006/relationships/slide" Target="slides/slide255.xml"/><Relationship Id="rId162" Type="http://schemas.openxmlformats.org/officeDocument/2006/relationships/slide" Target="slides/slide59.xml"/><Relationship Id="rId218" Type="http://schemas.openxmlformats.org/officeDocument/2006/relationships/slide" Target="slides/slide115.xml"/><Relationship Id="rId271" Type="http://schemas.openxmlformats.org/officeDocument/2006/relationships/slide" Target="slides/slide16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28.xml"/><Relationship Id="rId327" Type="http://schemas.openxmlformats.org/officeDocument/2006/relationships/slide" Target="slides/slide224.xml"/><Relationship Id="rId369" Type="http://schemas.openxmlformats.org/officeDocument/2006/relationships/slide" Target="slides/slide266.xml"/><Relationship Id="rId173" Type="http://schemas.openxmlformats.org/officeDocument/2006/relationships/slide" Target="slides/slide70.xml"/><Relationship Id="rId229" Type="http://schemas.openxmlformats.org/officeDocument/2006/relationships/slide" Target="slides/slide126.xml"/><Relationship Id="rId380" Type="http://schemas.openxmlformats.org/officeDocument/2006/relationships/slide" Target="slides/slide277.xml"/><Relationship Id="rId240" Type="http://schemas.openxmlformats.org/officeDocument/2006/relationships/slide" Target="slides/slide137.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79.xml"/><Relationship Id="rId338" Type="http://schemas.openxmlformats.org/officeDocument/2006/relationships/slide" Target="slides/slide235.xml"/><Relationship Id="rId8" Type="http://schemas.openxmlformats.org/officeDocument/2006/relationships/slideMaster" Target="slideMasters/slideMaster8.xml"/><Relationship Id="rId142" Type="http://schemas.openxmlformats.org/officeDocument/2006/relationships/slide" Target="slides/slide39.xml"/><Relationship Id="rId184" Type="http://schemas.openxmlformats.org/officeDocument/2006/relationships/slide" Target="slides/slide81.xml"/><Relationship Id="rId391" Type="http://schemas.openxmlformats.org/officeDocument/2006/relationships/slide" Target="slides/slide288.xml"/><Relationship Id="rId405" Type="http://schemas.openxmlformats.org/officeDocument/2006/relationships/slide" Target="slides/slide302.xml"/><Relationship Id="rId251" Type="http://schemas.openxmlformats.org/officeDocument/2006/relationships/slide" Target="slides/slide148.xml"/><Relationship Id="rId46" Type="http://schemas.openxmlformats.org/officeDocument/2006/relationships/slideMaster" Target="slideMasters/slideMaster46.xml"/><Relationship Id="rId293" Type="http://schemas.openxmlformats.org/officeDocument/2006/relationships/slide" Target="slides/slide190.xml"/><Relationship Id="rId307" Type="http://schemas.openxmlformats.org/officeDocument/2006/relationships/slide" Target="slides/slide204.xml"/><Relationship Id="rId349" Type="http://schemas.openxmlformats.org/officeDocument/2006/relationships/slide" Target="slides/slide246.xml"/><Relationship Id="rId88" Type="http://schemas.openxmlformats.org/officeDocument/2006/relationships/slideMaster" Target="slideMasters/slideMaster88.xml"/><Relationship Id="rId111" Type="http://schemas.openxmlformats.org/officeDocument/2006/relationships/slide" Target="slides/slide8.xml"/><Relationship Id="rId153" Type="http://schemas.openxmlformats.org/officeDocument/2006/relationships/slide" Target="slides/slide50.xml"/><Relationship Id="rId195" Type="http://schemas.openxmlformats.org/officeDocument/2006/relationships/slide" Target="slides/slide92.xml"/><Relationship Id="rId209" Type="http://schemas.openxmlformats.org/officeDocument/2006/relationships/slide" Target="slides/slide106.xml"/><Relationship Id="rId360" Type="http://schemas.openxmlformats.org/officeDocument/2006/relationships/slide" Target="slides/slide257.xml"/><Relationship Id="rId416" Type="http://schemas.openxmlformats.org/officeDocument/2006/relationships/tableStyles" Target="tableStyles.xml"/><Relationship Id="rId220" Type="http://schemas.openxmlformats.org/officeDocument/2006/relationships/slide" Target="slides/slide117.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59.xml"/><Relationship Id="rId318" Type="http://schemas.openxmlformats.org/officeDocument/2006/relationships/slide" Target="slides/slide215.xml"/><Relationship Id="rId99" Type="http://schemas.openxmlformats.org/officeDocument/2006/relationships/slideMaster" Target="slideMasters/slideMaster99.xml"/><Relationship Id="rId122" Type="http://schemas.openxmlformats.org/officeDocument/2006/relationships/slide" Target="slides/slide19.xml"/><Relationship Id="rId164" Type="http://schemas.openxmlformats.org/officeDocument/2006/relationships/slide" Target="slides/slide61.xml"/><Relationship Id="rId371" Type="http://schemas.openxmlformats.org/officeDocument/2006/relationships/slide" Target="slides/slide268.xml"/><Relationship Id="rId26" Type="http://schemas.openxmlformats.org/officeDocument/2006/relationships/slideMaster" Target="slideMasters/slideMaster26.xml"/><Relationship Id="rId231" Type="http://schemas.openxmlformats.org/officeDocument/2006/relationships/slide" Target="slides/slide128.xml"/><Relationship Id="rId273" Type="http://schemas.openxmlformats.org/officeDocument/2006/relationships/slide" Target="slides/slide170.xml"/><Relationship Id="rId329" Type="http://schemas.openxmlformats.org/officeDocument/2006/relationships/slide" Target="slides/slide226.xml"/><Relationship Id="rId68" Type="http://schemas.openxmlformats.org/officeDocument/2006/relationships/slideMaster" Target="slideMasters/slideMaster68.xml"/><Relationship Id="rId133" Type="http://schemas.openxmlformats.org/officeDocument/2006/relationships/slide" Target="slides/slide30.xml"/><Relationship Id="rId175" Type="http://schemas.openxmlformats.org/officeDocument/2006/relationships/slide" Target="slides/slide72.xml"/><Relationship Id="rId340" Type="http://schemas.openxmlformats.org/officeDocument/2006/relationships/slide" Target="slides/slide237.xml"/><Relationship Id="rId200" Type="http://schemas.openxmlformats.org/officeDocument/2006/relationships/slide" Target="slides/slide97.xml"/><Relationship Id="rId382" Type="http://schemas.openxmlformats.org/officeDocument/2006/relationships/slide" Target="slides/slide279.xml"/><Relationship Id="rId242" Type="http://schemas.openxmlformats.org/officeDocument/2006/relationships/slide" Target="slides/slide139.xml"/><Relationship Id="rId284" Type="http://schemas.openxmlformats.org/officeDocument/2006/relationships/slide" Target="slides/slide181.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 Target="slides/slide41.xml"/><Relationship Id="rId90" Type="http://schemas.openxmlformats.org/officeDocument/2006/relationships/slideMaster" Target="slideMasters/slideMaster90.xml"/><Relationship Id="rId186" Type="http://schemas.openxmlformats.org/officeDocument/2006/relationships/slide" Target="slides/slide83.xml"/><Relationship Id="rId351" Type="http://schemas.openxmlformats.org/officeDocument/2006/relationships/slide" Target="slides/slide248.xml"/><Relationship Id="rId393" Type="http://schemas.openxmlformats.org/officeDocument/2006/relationships/slide" Target="slides/slide290.xml"/><Relationship Id="rId407" Type="http://schemas.openxmlformats.org/officeDocument/2006/relationships/slide" Target="slides/slide304.xml"/><Relationship Id="rId211" Type="http://schemas.openxmlformats.org/officeDocument/2006/relationships/slide" Target="slides/slide108.xml"/><Relationship Id="rId253" Type="http://schemas.openxmlformats.org/officeDocument/2006/relationships/slide" Target="slides/slide150.xml"/><Relationship Id="rId295" Type="http://schemas.openxmlformats.org/officeDocument/2006/relationships/slide" Target="slides/slide192.xml"/><Relationship Id="rId309" Type="http://schemas.openxmlformats.org/officeDocument/2006/relationships/slide" Target="slides/slide206.xml"/><Relationship Id="rId48" Type="http://schemas.openxmlformats.org/officeDocument/2006/relationships/slideMaster" Target="slideMasters/slideMaster48.xml"/><Relationship Id="rId113" Type="http://schemas.openxmlformats.org/officeDocument/2006/relationships/slide" Target="slides/slide10.xml"/><Relationship Id="rId320" Type="http://schemas.openxmlformats.org/officeDocument/2006/relationships/slide" Target="slides/slide2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8.xml"/><Relationship Id="rId1" Type="http://schemas.openxmlformats.org/officeDocument/2006/relationships/notesMaster" Target="../notesMasters/notesMaster1.xml"/><Relationship Id="rId4" Type="http://schemas.openxmlformats.org/officeDocument/2006/relationships/hyperlink" Target="http://en.wikipedia.org/wiki/Stress_(medici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holylandphotos.org/browse.asp?s=1,4,11,28,74,247&amp;img=GSPLDL2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holylandphotos.wordpress.com/2016/06/23/special-diolkos-remai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way for Christians to stand out from the world is through fighting disunity, immorality, and selfish living.</a:t>
            </a:r>
          </a:p>
        </p:txBody>
      </p:sp>
    </p:spTree>
    <p:extLst>
      <p:ext uri="{BB962C8B-B14F-4D97-AF65-F5344CB8AC3E}">
        <p14:creationId xmlns:p14="http://schemas.microsoft.com/office/powerpoint/2010/main" val="10311704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125</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126</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126</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127</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128</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132</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133</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133</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134</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134</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135</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135</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136</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136</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137</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be like the world so you do not divide the church, you do not be immoral, and you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280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138</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139</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139</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140</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140</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141</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141</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142</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142</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143</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144</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146</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147</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148</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913444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11095B-CAA7-934E-86DD-934055D309C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153</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154</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156</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156</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157</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157</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158</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158</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159</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159</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160</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160</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161</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161</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162</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162</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163</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163</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164</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164</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165</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166</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166</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167</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167</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992016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171</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62741-3291-7B45-BE87-0478054CD312}" type="slidenum">
              <a:rPr lang="en-US" sz="1200">
                <a:solidFill>
                  <a:prstClr val="black"/>
                </a:solidFill>
              </a:rPr>
              <a:pPr/>
              <a:t>172</a:t>
            </a:fld>
            <a:endParaRPr lang="en-US" sz="1200">
              <a:solidFill>
                <a:prstClr val="black"/>
              </a:solidFill>
            </a:endParaRPr>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456190D-4EDB-F94D-8437-4F97B9CA3650}" type="slidenum">
              <a:rPr lang="en-US" sz="1200">
                <a:solidFill>
                  <a:prstClr val="black"/>
                </a:solidFill>
              </a:rPr>
              <a:pPr/>
              <a:t>173</a:t>
            </a:fld>
            <a:endParaRPr lang="en-US" sz="1200">
              <a:solidFill>
                <a:prstClr val="black"/>
              </a:solidFill>
            </a:endParaRPr>
          </a:p>
        </p:txBody>
      </p:sp>
      <p:sp>
        <p:nvSpPr>
          <p:cNvPr id="125955" name="Rectangle 2"/>
          <p:cNvSpPr>
            <a:spLocks noGrp="1" noRot="1" noChangeAspect="1" noChangeArrowheads="1"/>
          </p:cNvSpPr>
          <p:nvPr>
            <p:ph type="sldImg"/>
          </p:nvPr>
        </p:nvSpPr>
        <p:spPr>
          <a:xfrm>
            <a:off x="1103313" y="674688"/>
            <a:ext cx="4603750" cy="3452812"/>
          </a:xfrm>
          <a:solidFill>
            <a:srgbClr val="FFFFFF"/>
          </a:solidFill>
          <a:ln/>
        </p:spPr>
      </p:sp>
      <p:sp>
        <p:nvSpPr>
          <p:cNvPr id="1259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95BF4A0-D4F9-A447-9924-755074BEB66C}" type="slidenum">
              <a:rPr lang="en-US" sz="1200">
                <a:solidFill>
                  <a:prstClr val="black"/>
                </a:solidFill>
              </a:rPr>
              <a:pPr/>
              <a:t>174</a:t>
            </a:fld>
            <a:endParaRPr lang="en-US" sz="1200">
              <a:solidFill>
                <a:prstClr val="black"/>
              </a:solidFill>
            </a:endParaRPr>
          </a:p>
        </p:txBody>
      </p:sp>
      <p:sp>
        <p:nvSpPr>
          <p:cNvPr id="128003" name="Rectangle 2"/>
          <p:cNvSpPr>
            <a:spLocks noGrp="1" noRot="1" noChangeAspect="1" noChangeArrowheads="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E5D10-0EE3-FF47-ACC6-3B8863697B97}" type="slidenum">
              <a:rPr lang="en-US" sz="1200">
                <a:solidFill>
                  <a:srgbClr val="000000"/>
                </a:solidFill>
              </a:rPr>
              <a:pPr eaLnBrk="1" hangingPunct="1"/>
              <a:t>23</a:t>
            </a:fld>
            <a:endParaRPr lang="en-US" sz="1200">
              <a:solidFill>
                <a:srgbClr val="000000"/>
              </a:solidFill>
            </a:endParaRPr>
          </a:p>
        </p:txBody>
      </p:sp>
    </p:spTree>
    <p:extLst>
      <p:ext uri="{BB962C8B-B14F-4D97-AF65-F5344CB8AC3E}">
        <p14:creationId xmlns:p14="http://schemas.microsoft.com/office/powerpoint/2010/main" val="17240848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77D8E95-E0A3-0549-B53E-61468E664030}" type="slidenum">
              <a:rPr lang="en-US" sz="1200">
                <a:solidFill>
                  <a:prstClr val="black"/>
                </a:solidFill>
              </a:rPr>
              <a:pPr/>
              <a:t>175</a:t>
            </a:fld>
            <a:endParaRPr lang="en-US" sz="1200">
              <a:solidFill>
                <a:prstClr val="black"/>
              </a:solidFill>
            </a:endParaRPr>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87FC9D0-4855-E048-AD98-4EEF7884A053}" type="slidenum">
              <a:rPr lang="en-US" sz="1200">
                <a:solidFill>
                  <a:prstClr val="black"/>
                </a:solidFill>
              </a:rPr>
              <a:pPr/>
              <a:t>176</a:t>
            </a:fld>
            <a:endParaRPr lang="en-US" sz="1200">
              <a:solidFill>
                <a:prstClr val="black"/>
              </a:solidFill>
            </a:endParaRPr>
          </a:p>
        </p:txBody>
      </p:sp>
      <p:sp>
        <p:nvSpPr>
          <p:cNvPr id="132099" name="Rectangle 2"/>
          <p:cNvSpPr>
            <a:spLocks noGrp="1" noRot="1" noChangeAspect="1" noChangeArrowheads="1"/>
          </p:cNvSpPr>
          <p:nvPr>
            <p:ph type="sldImg"/>
          </p:nvPr>
        </p:nvSpPr>
        <p:spPr>
          <a:xfrm>
            <a:off x="1103313" y="674688"/>
            <a:ext cx="4603750" cy="3452812"/>
          </a:xfrm>
          <a:solidFill>
            <a:srgbClr val="FFFFFF"/>
          </a:solidFill>
          <a:ln/>
        </p:spPr>
      </p:sp>
      <p:sp>
        <p:nvSpPr>
          <p:cNvPr id="13210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A370E-F13E-AE4A-AE4D-DFFA9CD92991}" type="slidenum">
              <a:rPr lang="en-US" sz="1200">
                <a:solidFill>
                  <a:prstClr val="black"/>
                </a:solidFill>
              </a:rPr>
              <a:pPr/>
              <a:t>177</a:t>
            </a:fld>
            <a:endParaRPr lang="en-US" sz="1200">
              <a:solidFill>
                <a:prstClr val="black"/>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3414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178</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179</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181</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182</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183</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184</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185</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186</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187</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188</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189</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190</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191</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192</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r>
              <a:rPr lang="en-US" dirty="0"/>
              <a:t>During Nero's persecutions Christians refused to stop worshipping Christ, so they held their services secretly. Later they met underground in the tombs beneath Rome.</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 English-116</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1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r>
              <a:rPr lang="en-US" dirty="0"/>
              <a:t>Perpetua refused to offer incense to Diana's image and thus was killed for it.</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way for Christians to stand out from the world is through fighting disunity, immorality, and selfish living.</a:t>
            </a:r>
          </a:p>
        </p:txBody>
      </p:sp>
    </p:spTree>
    <p:extLst>
      <p:ext uri="{BB962C8B-B14F-4D97-AF65-F5344CB8AC3E}">
        <p14:creationId xmlns:p14="http://schemas.microsoft.com/office/powerpoint/2010/main" val="108591468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210</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211</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212</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213</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214</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6A3028-B2A9-FD46-8F8C-E7D460584FCE}" type="slidenum">
              <a:rPr lang="en-US" sz="1200">
                <a:solidFill>
                  <a:srgbClr val="000000"/>
                </a:solidFill>
              </a:rPr>
              <a:pPr/>
              <a:t>215</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216</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217</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218</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219</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rtl="1" eaLnBrk="1" fontAlgn="base" hangingPunct="1">
              <a:spcBef>
                <a:spcPct val="30000"/>
              </a:spcBef>
              <a:spcAft>
                <a:spcPct val="0"/>
              </a:spcAft>
            </a:pPr>
            <a:r>
              <a:rPr lang="en-US" dirty="0"/>
              <a:t>Dr McConnell was married to his beloved wife Karen, who suddenly died. </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220</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That same year, his long-term friend Claire also lost her spouse. Comforting one another brought them together and merged their combined five children.</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221</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222</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223</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224</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225</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226</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227</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228</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5DB4-13BB-5BAE-0A50-4C5AD7004B6A}"/>
            </a:ext>
          </a:extLst>
        </p:cNvPr>
        <p:cNvGrpSpPr/>
        <p:nvPr/>
      </p:nvGrpSpPr>
      <p:grpSpPr>
        <a:xfrm>
          <a:off x="0" y="0"/>
          <a:ext cx="0" cy="0"/>
          <a:chOff x="0" y="0"/>
          <a:chExt cx="0" cy="0"/>
        </a:xfrm>
      </p:grpSpPr>
      <p:sp>
        <p:nvSpPr>
          <p:cNvPr id="189442" name="Rectangle 7">
            <a:extLst>
              <a:ext uri="{FF2B5EF4-FFF2-40B4-BE49-F238E27FC236}">
                <a16:creationId xmlns:a16="http://schemas.microsoft.com/office/drawing/2014/main" id="{C6008072-58F5-33C0-C472-B6BE5C87D42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a:extLst>
              <a:ext uri="{FF2B5EF4-FFF2-40B4-BE49-F238E27FC236}">
                <a16:creationId xmlns:a16="http://schemas.microsoft.com/office/drawing/2014/main" id="{FC37E304-000B-BB16-4788-C62E568F5E5B}"/>
              </a:ext>
            </a:extLst>
          </p:cNvPr>
          <p:cNvSpPr>
            <a:spLocks noGrp="1" noRot="1" noChangeAspect="1" noChangeArrowheads="1"/>
          </p:cNvSpPr>
          <p:nvPr>
            <p:ph type="sldImg"/>
          </p:nvPr>
        </p:nvSpPr>
        <p:spPr>
          <a:xfrm>
            <a:off x="1103313" y="674688"/>
            <a:ext cx="4603750" cy="3452812"/>
          </a:xfrm>
          <a:solidFill>
            <a:srgbClr val="FFFFFF"/>
          </a:solidFill>
          <a:ln/>
        </p:spPr>
      </p:sp>
      <p:sp>
        <p:nvSpPr>
          <p:cNvPr id="189444" name="Rectangle 3">
            <a:extLst>
              <a:ext uri="{FF2B5EF4-FFF2-40B4-BE49-F238E27FC236}">
                <a16:creationId xmlns:a16="http://schemas.microsoft.com/office/drawing/2014/main" id="{40B5EE15-AFA2-7E4D-F990-94AC90FE8400}"/>
              </a:ext>
            </a:extLst>
          </p:cNvPr>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NS-06-Romans-100</a:t>
            </a:r>
          </a:p>
          <a:p>
            <a:pPr eaLnBrk="1" hangingPunct="1"/>
            <a:r>
              <a:rPr lang="en-US" dirty="0">
                <a:latin typeface="Times New Roman" charset="0"/>
                <a:ea typeface="ＭＳ Ｐゴシック" charset="0"/>
                <a:cs typeface="ＭＳ Ｐゴシック" charset="0"/>
              </a:rPr>
              <a:t>NS-07-1Cor1-9—slide 28</a:t>
            </a:r>
          </a:p>
        </p:txBody>
      </p:sp>
    </p:spTree>
    <p:extLst>
      <p:ext uri="{BB962C8B-B14F-4D97-AF65-F5344CB8AC3E}">
        <p14:creationId xmlns:p14="http://schemas.microsoft.com/office/powerpoint/2010/main" val="9430547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229</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230</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231</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232</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233</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234</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235</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236</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237</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F95"/>
                </a:solidFill>
                <a:latin typeface="Tahoma" charset="0"/>
                <a:ea typeface="ＭＳ Ｐゴシック" charset="0"/>
                <a:cs typeface="ＭＳ Ｐゴシック" charset="0"/>
              </a:rPr>
              <a:t>The Stress-Test consists of viewing a photo of 2 Dolphins...</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a:solidFill>
                  <a:srgbClr val="000F95"/>
                </a:solidFill>
                <a:latin typeface="Lucida Grande" charset="0"/>
                <a:ea typeface="ＭＳ Ｐゴシック" charset="0"/>
                <a:cs typeface="ＭＳ Ｐゴシック" charset="0"/>
              </a:rPr>
              <a:t>��</a:t>
            </a:r>
            <a:r>
              <a:rPr lang="en-US">
                <a:solidFill>
                  <a:srgbClr val="000F95"/>
                </a:solidFill>
                <a:latin typeface="Times New Roman" charset="0"/>
                <a:ea typeface="ＭＳ Ｐゴシック" charset="0"/>
                <a:cs typeface="ＭＳ Ｐゴシック" charset="0"/>
              </a:rPr>
              <a:t> </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a:solidFill>
                  <a:srgbClr val="000F95"/>
                </a:solidFill>
                <a:latin typeface="Lucida Grande" charset="0"/>
                <a:ea typeface="ＭＳ Ｐゴシック" charset="0"/>
                <a:cs typeface="ＭＳ Ｐゴシック" charset="0"/>
              </a:rPr>
              <a:t>��</a:t>
            </a:r>
            <a:r>
              <a:rPr lang="en-US">
                <a:solidFill>
                  <a:srgbClr val="000F95"/>
                </a:solidFill>
                <a:latin typeface="Times New Roman" charset="0"/>
                <a:ea typeface="ＭＳ Ｐゴシック" charset="0"/>
                <a:cs typeface="ＭＳ Ｐゴシック" charset="0"/>
              </a:rPr>
              <a:t> </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If you experience significant deviations, you may want to consider taking things a little easier...</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238</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In 1967, </a:t>
            </a:r>
            <a:r>
              <a:rPr lang="en-US">
                <a:solidFill>
                  <a:srgbClr val="0C2FB4"/>
                </a:solidFill>
                <a:latin typeface="Helvetica" charset="0"/>
                <a:ea typeface="ＭＳ Ｐゴシック" charset="0"/>
                <a:cs typeface="ＭＳ Ｐゴシック" charset="0"/>
                <a:hlinkClick r:id="rId3"/>
              </a:rPr>
              <a:t>psychiatrists</a:t>
            </a:r>
            <a:r>
              <a:rPr lang="en-US">
                <a:latin typeface="Helvetica" charset="0"/>
                <a:ea typeface="ＭＳ Ｐゴシック" charset="0"/>
                <a:cs typeface="ＭＳ Ｐゴシック" charset="0"/>
              </a:rPr>
              <a:t> Thomas Holmes and Richard Rahe examined the medical records of over 5,000 medical patients as a way to determine whether </a:t>
            </a:r>
            <a:r>
              <a:rPr lang="en-US">
                <a:solidFill>
                  <a:srgbClr val="0C2FB4"/>
                </a:solidFill>
                <a:latin typeface="Helvetica" charset="0"/>
                <a:ea typeface="ＭＳ Ｐゴシック" charset="0"/>
                <a:cs typeface="ＭＳ Ｐゴシック" charset="0"/>
                <a:hlinkClick r:id="rId4"/>
              </a:rPr>
              <a:t>stressful</a:t>
            </a:r>
            <a:r>
              <a:rPr lang="en-US">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a:latin typeface="Helvetica" charset="0"/>
                <a:ea typeface="ＭＳ Ｐゴシック" charset="0"/>
                <a:cs typeface="ＭＳ Ｐゴシック" charset="0"/>
              </a:rPr>
              <a:t>Holmes and Rahe Stress Scale</a:t>
            </a:r>
            <a:r>
              <a:rPr lang="en-US">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Source: </a:t>
            </a:r>
            <a:r>
              <a:rPr lang="en-US">
                <a:latin typeface="Times New Roman" charset="0"/>
                <a:ea typeface="ＭＳ Ｐゴシック" charset="0"/>
                <a:cs typeface="ＭＳ Ｐゴシック" charset="0"/>
              </a:rPr>
              <a:t>http://en.wikipedia.org/wiki/Holmes_and_Rahe_stress_scale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NS-06-Romans-101</a:t>
            </a:r>
          </a:p>
          <a:p>
            <a:pPr eaLnBrk="1" hangingPunct="1"/>
            <a:r>
              <a:rPr lang="en-US" dirty="0">
                <a:latin typeface="Times New Roman" charset="0"/>
                <a:ea typeface="ＭＳ Ｐゴシック" charset="0"/>
                <a:cs typeface="ＭＳ Ｐゴシック" charset="0"/>
              </a:rPr>
              <a:t>NS-07-1Cor1-9—slide 29</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239</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240</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241</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242</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243</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244</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245</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246</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247</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248</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30</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249</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250</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251</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252</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253</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254</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255</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256</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257</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258</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31</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260</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261</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262</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0F2DC0-BC73-544E-B6BA-E2FFEBD01F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59491" name="Rectangle 2"/>
          <p:cNvSpPr>
            <a:spLocks noGrp="1" noRot="1" noChangeAspect="1" noChangeArrowheads="1"/>
          </p:cNvSpPr>
          <p:nvPr>
            <p:ph type="sldImg"/>
          </p:nvPr>
        </p:nvSpPr>
        <p:spPr>
          <a:xfrm>
            <a:off x="1103313" y="674688"/>
            <a:ext cx="4603750" cy="3452812"/>
          </a:xfrm>
          <a:solidFill>
            <a:srgbClr val="FFFFFF"/>
          </a:solidFill>
          <a:ln/>
        </p:spPr>
      </p:sp>
      <p:sp>
        <p:nvSpPr>
          <p:cNvPr id="95949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dirty="0">
                <a:latin typeface="Times New Roman" charset="0"/>
                <a:ea typeface="ＭＳ Ｐゴシック" charset="-128"/>
                <a:cs typeface="ＭＳ Ｐゴシック" charset="-128"/>
              </a:rPr>
              <a:t>ALWAYS WRONG:</a:t>
            </a:r>
          </a:p>
          <a:p>
            <a:r>
              <a:rPr lang="en-US" dirty="0">
                <a:latin typeface="Times New Roman" charset="0"/>
                <a:ea typeface="ＭＳ Ｐゴシック" charset="-128"/>
                <a:cs typeface="ＭＳ Ｐゴシック" charset="-128"/>
              </a:rPr>
              <a:t>Selfishness</a:t>
            </a:r>
          </a:p>
          <a:p>
            <a:r>
              <a:rPr lang="en-US" dirty="0">
                <a:latin typeface="Times New Roman" charset="0"/>
                <a:ea typeface="ＭＳ Ｐゴシック" charset="-128"/>
                <a:cs typeface="ＭＳ Ｐゴシック" charset="-128"/>
              </a:rPr>
              <a:t>Fruits of the Flesh</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ALWAYS RIGHT:</a:t>
            </a:r>
          </a:p>
          <a:p>
            <a:r>
              <a:rPr lang="en-US" dirty="0">
                <a:latin typeface="Times New Roman" charset="0"/>
                <a:ea typeface="ＭＳ Ｐゴシック" charset="-128"/>
                <a:cs typeface="ＭＳ Ｐゴシック" charset="-128"/>
              </a:rPr>
              <a:t>Selflessness</a:t>
            </a:r>
          </a:p>
          <a:p>
            <a:r>
              <a:rPr lang="en-US" dirty="0">
                <a:latin typeface="Times New Roman" charset="0"/>
                <a:ea typeface="ＭＳ Ｐゴシック" charset="-128"/>
                <a:cs typeface="ＭＳ Ｐゴシック" charset="-128"/>
              </a:rPr>
              <a:t>Forgiveness</a:t>
            </a:r>
          </a:p>
          <a:p>
            <a:r>
              <a:rPr lang="en-US" dirty="0">
                <a:latin typeface="Times New Roman" charset="0"/>
                <a:ea typeface="ＭＳ Ｐゴシック" charset="-128"/>
                <a:cs typeface="ＭＳ Ｐゴシック" charset="-128"/>
              </a:rPr>
              <a:t>Fruit of the Spirit</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E04FED-B54F-5E4F-BE60-A4ED90A28A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1539" name="Rectangle 2"/>
          <p:cNvSpPr>
            <a:spLocks noGrp="1" noRot="1" noChangeAspect="1" noChangeArrowheads="1"/>
          </p:cNvSpPr>
          <p:nvPr>
            <p:ph type="sldImg"/>
          </p:nvPr>
        </p:nvSpPr>
        <p:spPr>
          <a:xfrm>
            <a:off x="1103313" y="674688"/>
            <a:ext cx="4603750" cy="3452812"/>
          </a:xfrm>
          <a:solidFill>
            <a:srgbClr val="FFFFFF"/>
          </a:solidFill>
          <a:ln/>
        </p:spPr>
      </p:sp>
      <p:sp>
        <p:nvSpPr>
          <p:cNvPr id="96154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FOOD: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NLT Rom. 14:1</a:t>
            </a:r>
            <a:r>
              <a:rPr lang="en-US" dirty="0">
                <a:effectLst/>
                <a:latin typeface="Arial" panose="020B0604020202020204" pitchFamily="34" charset="0"/>
              </a:rPr>
              <a:t>    Accept other believers who are weak in faith, and don’t argue with them about what they think is right or wrong.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For instance, one person believes it’s all right to eat anything. But another believer with a sensitive conscience will eat only vegetables.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Those who feel free to eat anything must not look down on those who don’t. And those who don’t eat certain foods must not condemn those who do, for God has accepted them.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Who are you to condemn someone else’s servants? Their own master will judge whether they stand or fall. And with the Lord’s help, they will stand and receive his approval.</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WORSHIP DAYS: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Rom. 14:5</a:t>
            </a:r>
            <a:r>
              <a:rPr lang="en-US" dirty="0">
                <a:effectLst/>
                <a:latin typeface="Arial" panose="020B0604020202020204" pitchFamily="34" charset="0"/>
              </a:rPr>
              <a:t>    In the same way, some think one day is more holy than another day, while others think every day is alike. You should each be fully convinced that whichever day you choose is acceptable. </a:t>
            </a:r>
            <a:r>
              <a:rPr lang="en-US" dirty="0">
                <a:solidFill>
                  <a:srgbClr val="006699"/>
                </a:solidFill>
                <a:effectLst/>
                <a:latin typeface="Arial" panose="020B0604020202020204" pitchFamily="34" charset="0"/>
              </a:rPr>
              <a:t>6</a:t>
            </a:r>
            <a:r>
              <a:rPr lang="en-US" dirty="0">
                <a:effectLst/>
                <a:latin typeface="Arial" panose="020B0604020202020204" pitchFamily="34" charset="0"/>
              </a:rPr>
              <a:t> Those who worship the Lord on a special day do it to honor him. Those who eat any kind of food do so to honor the Lord, since they give thanks to God before eating. And those who refuse to eat certain foods also want to please the Lord and give thanks to God. </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E83DB-B7E9-244D-AD61-B2B2F71E3C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3587" name="Rectangle 2"/>
          <p:cNvSpPr>
            <a:spLocks noGrp="1" noRot="1" noChangeAspect="1" noChangeArrowheads="1"/>
          </p:cNvSpPr>
          <p:nvPr>
            <p:ph type="sldImg"/>
          </p:nvPr>
        </p:nvSpPr>
        <p:spPr>
          <a:xfrm>
            <a:off x="1103313" y="674688"/>
            <a:ext cx="4603750" cy="3452812"/>
          </a:xfrm>
          <a:solidFill>
            <a:srgbClr val="FFFFFF"/>
          </a:solidFill>
          <a:ln/>
        </p:spPr>
      </p:sp>
      <p:sp>
        <p:nvSpPr>
          <p:cNvPr id="96358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3D3CB9-7857-0446-826E-1D2FF53916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5635" name="Rectangle 2"/>
          <p:cNvSpPr>
            <a:spLocks noGrp="1" noRot="1" noChangeAspect="1" noChangeArrowheads="1"/>
          </p:cNvSpPr>
          <p:nvPr>
            <p:ph type="sldImg"/>
          </p:nvPr>
        </p:nvSpPr>
        <p:spPr>
          <a:xfrm>
            <a:off x="1103313" y="674688"/>
            <a:ext cx="4603750" cy="3452812"/>
          </a:xfrm>
          <a:solidFill>
            <a:srgbClr val="FFFFFF"/>
          </a:solidFill>
          <a:ln/>
        </p:spPr>
      </p:sp>
      <p:sp>
        <p:nvSpPr>
          <p:cNvPr id="96563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308A94-B602-A444-90E7-D68B3C1A72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7683" name="Rectangle 2"/>
          <p:cNvSpPr>
            <a:spLocks noGrp="1" noRot="1" noChangeAspect="1" noChangeArrowheads="1"/>
          </p:cNvSpPr>
          <p:nvPr>
            <p:ph type="sldImg"/>
          </p:nvPr>
        </p:nvSpPr>
        <p:spPr>
          <a:xfrm>
            <a:off x="1103313" y="674688"/>
            <a:ext cx="4603750" cy="3452812"/>
          </a:xfrm>
          <a:solidFill>
            <a:srgbClr val="FFFFFF"/>
          </a:solidFill>
          <a:ln/>
        </p:spPr>
      </p:sp>
      <p:sp>
        <p:nvSpPr>
          <p:cNvPr id="967684"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9397B7-3C2D-444A-9FFA-77C9DC7E04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9731" name="Rectangle 2"/>
          <p:cNvSpPr>
            <a:spLocks noGrp="1" noRot="1" noChangeAspect="1" noChangeArrowheads="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Should I change my behavior based on what another believer finds right or wrong?</a:t>
            </a: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5F8DFF-D926-1049-9600-ABDA4389A1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1779" name="Rectangle 2"/>
          <p:cNvSpPr>
            <a:spLocks noGrp="1" noRot="1" noChangeAspect="1" noChangeArrowheads="1"/>
          </p:cNvSpPr>
          <p:nvPr>
            <p:ph type="sldImg"/>
          </p:nvPr>
        </p:nvSpPr>
        <p:spPr>
          <a:xfrm>
            <a:off x="1103313" y="674688"/>
            <a:ext cx="4603750" cy="3452812"/>
          </a:xfrm>
          <a:solidFill>
            <a:srgbClr val="FFFFFF"/>
          </a:solidFill>
          <a:ln/>
        </p:spPr>
      </p:sp>
      <p:sp>
        <p:nvSpPr>
          <p:cNvPr id="97178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32</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92B499-17DE-2945-9514-CD1275E20F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3827" name="Rectangle 2"/>
          <p:cNvSpPr>
            <a:spLocks noGrp="1" noRot="1" noChangeAspect="1" noChangeArrowheads="1"/>
          </p:cNvSpPr>
          <p:nvPr>
            <p:ph type="sldImg"/>
          </p:nvPr>
        </p:nvSpPr>
        <p:spPr>
          <a:xfrm>
            <a:off x="1103313" y="674688"/>
            <a:ext cx="4603750" cy="3452812"/>
          </a:xfrm>
          <a:solidFill>
            <a:srgbClr val="FFFFFF"/>
          </a:solidFill>
          <a:ln/>
        </p:spPr>
      </p:sp>
      <p:sp>
        <p:nvSpPr>
          <p:cNvPr id="97382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1Cor. 8:1</a:t>
            </a:r>
            <a:r>
              <a:rPr lang="en-US" dirty="0">
                <a:effectLst/>
                <a:latin typeface="Lucida Grande" panose="020B0600040502020204" pitchFamily="34" charset="0"/>
              </a:rPr>
              <a:t>    Now regarding your question about food that has been offered to idols. Yes, we know that “we all have knowledge” about this issue. But while knowledge makes us feel important, it is love that strengthens the church.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Anyone who claims to know all the answers doesn’t really know very much.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But the person who loves God is the one whom God recognizes.</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272</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606F9E-0087-6C40-A579-EC4695AAF6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5875" name="Rectangle 2"/>
          <p:cNvSpPr>
            <a:spLocks noGrp="1" noRot="1" noChangeAspect="1" noChangeArrowheads="1"/>
          </p:cNvSpPr>
          <p:nvPr>
            <p:ph type="sldImg"/>
          </p:nvPr>
        </p:nvSpPr>
        <p:spPr>
          <a:xfrm>
            <a:off x="1103313" y="674688"/>
            <a:ext cx="4603750" cy="3452812"/>
          </a:xfrm>
          <a:solidFill>
            <a:srgbClr val="FFFFFF"/>
          </a:solidFill>
          <a:ln/>
        </p:spPr>
      </p:sp>
      <p:sp>
        <p:nvSpPr>
          <p:cNvPr id="97587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533185-D905-C84A-8199-7B7DA51068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7923" name="Rectangle 2"/>
          <p:cNvSpPr>
            <a:spLocks noGrp="1" noRot="1" noChangeAspect="1" noChangeArrowheads="1"/>
          </p:cNvSpPr>
          <p:nvPr>
            <p:ph type="sldImg"/>
          </p:nvPr>
        </p:nvSpPr>
        <p:spPr>
          <a:solidFill>
            <a:srgbClr val="FFFFFF"/>
          </a:solidFill>
          <a:ln/>
        </p:spPr>
      </p:sp>
      <p:sp>
        <p:nvSpPr>
          <p:cNvPr id="9779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FAD29F-CD62-744E-B153-E11CF40884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9971" name="Rectangle 2"/>
          <p:cNvSpPr>
            <a:spLocks noGrp="1" noRot="1" noChangeAspect="1" noChangeArrowheads="1"/>
          </p:cNvSpPr>
          <p:nvPr>
            <p:ph type="sldImg"/>
          </p:nvPr>
        </p:nvSpPr>
        <p:spPr>
          <a:xfrm>
            <a:off x="1103313" y="674688"/>
            <a:ext cx="4603750" cy="3452812"/>
          </a:xfrm>
          <a:solidFill>
            <a:srgbClr val="FFFFFF"/>
          </a:solidFill>
          <a:ln/>
        </p:spPr>
      </p:sp>
      <p:sp>
        <p:nvSpPr>
          <p:cNvPr id="97997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b="1" dirty="0">
                <a:solidFill>
                  <a:srgbClr val="006699"/>
                </a:solidFill>
                <a:effectLst/>
                <a:latin typeface="Helvetica Neue" panose="02000503000000020004" pitchFamily="2" charset="0"/>
              </a:rPr>
              <a:t>1Cor. 8:4</a:t>
            </a:r>
            <a:r>
              <a:rPr lang="en-US" dirty="0">
                <a:effectLst/>
                <a:latin typeface="Lucida Grande" panose="020B0600040502020204" pitchFamily="34" charset="0"/>
              </a:rPr>
              <a:t>    So, what about eating meat that has been offered to idols? Well, we all know that an idol is not really a god and that there is only one God.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There may be so-called gods both in heaven and on earth, and some people actually worship many gods and many lords.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But for 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There is one God, the Father,</a:t>
            </a:r>
          </a:p>
          <a:p>
            <a:r>
              <a:rPr lang="en-US" dirty="0">
                <a:effectLst/>
                <a:latin typeface="Lucida Grande" panose="020B0600040502020204" pitchFamily="34" charset="0"/>
              </a:rPr>
              <a:t>by whom all things were created,</a:t>
            </a:r>
          </a:p>
          <a:p>
            <a:r>
              <a:rPr lang="en-US" dirty="0">
                <a:effectLst/>
                <a:latin typeface="Lucida Grande" panose="020B0600040502020204" pitchFamily="34" charset="0"/>
              </a:rPr>
              <a:t>and for whom we live.</a:t>
            </a:r>
          </a:p>
          <a:p>
            <a:r>
              <a:rPr lang="en-US" dirty="0">
                <a:effectLst/>
                <a:latin typeface="Lucida Grande" panose="020B0600040502020204" pitchFamily="34" charset="0"/>
              </a:rPr>
              <a:t>And there is one Lord, Jesus Christ,</a:t>
            </a:r>
          </a:p>
          <a:p>
            <a:r>
              <a:rPr lang="en-US" dirty="0">
                <a:effectLst/>
                <a:latin typeface="Lucida Grande" panose="020B0600040502020204" pitchFamily="34" charset="0"/>
              </a:rPr>
              <a:t>through whom all things were created,</a:t>
            </a:r>
          </a:p>
          <a:p>
            <a:r>
              <a:rPr lang="en-US" dirty="0">
                <a:effectLst/>
                <a:latin typeface="Lucida Grande" panose="020B0600040502020204" pitchFamily="34" charset="0"/>
              </a:rPr>
              <a:t>and through whom we live.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1Cor. 8:7</a:t>
            </a:r>
            <a:r>
              <a:rPr lang="en-US" dirty="0">
                <a:effectLst/>
                <a:latin typeface="Lucida Grande" panose="020B0600040502020204" pitchFamily="34" charset="0"/>
              </a:rPr>
              <a:t>    However, not all believers know this. Some are accustomed to thinking of idols as being real, so when they eat food that has been offered to idols, they think of it as the worship of real gods, and their weak consciences are violated.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It’s true that we can’t win God’s approval by what we eat. We don’t lose anything if we don’t eat it, and we don’t gain anything if we do.</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0D2977-E0E2-4149-BB0E-9ED760E3CA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82019" name="Rectangle 2"/>
          <p:cNvSpPr>
            <a:spLocks noGrp="1" noRot="1" noChangeAspect="1" noChangeArrowheads="1"/>
          </p:cNvSpPr>
          <p:nvPr>
            <p:ph type="sldImg"/>
          </p:nvPr>
        </p:nvSpPr>
        <p:spPr>
          <a:xfrm>
            <a:off x="1103313" y="674688"/>
            <a:ext cx="4603750" cy="3452812"/>
          </a:xfrm>
          <a:solidFill>
            <a:srgbClr val="FFFFFF"/>
          </a:solidFill>
          <a:ln/>
        </p:spPr>
      </p:sp>
      <p:sp>
        <p:nvSpPr>
          <p:cNvPr id="98202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1Cor. 8:9</a:t>
            </a:r>
            <a:r>
              <a:rPr lang="en-US" dirty="0">
                <a:effectLst/>
                <a:latin typeface="Lucida Grande" panose="020B0600040502020204" pitchFamily="34" charset="0"/>
              </a:rPr>
              <a:t>    But you must be careful so that your freedom does not cause others with a weaker conscience to stumble.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For if others see you—with your “superior knowledge”—eating in the temple of an idol, won’t they be encouraged to violate their conscience by eating food that has been offered to an idol?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So because of your superior knowledge, a weak believer for whom Christ died will be destroyed.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And when you sin against other believers by encouraging them to do something they believe is wrong, you are sinning against Christ.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So if what I eat causes another believer to sin, I will never eat meat again as long as I live—for I don’t want to cause another believer to stumble.</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CC9185-6496-AF41-BD64-1918C176B0D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94338646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278</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7E03A-3C97-6845-A9A9-1AEB27E8F5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88163" name="Rectangle 2"/>
          <p:cNvSpPr>
            <a:spLocks noGrp="1" noRot="1" noChangeAspect="1" noChangeArrowheads="1"/>
          </p:cNvSpPr>
          <p:nvPr>
            <p:ph type="sldImg"/>
          </p:nvPr>
        </p:nvSpPr>
        <p:spPr>
          <a:solidFill>
            <a:srgbClr val="FFFFFF"/>
          </a:solidFill>
          <a:ln/>
        </p:spPr>
      </p:sp>
      <p:sp>
        <p:nvSpPr>
          <p:cNvPr id="9881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styles have historically been among the most divisive issues in the American church for the past few decades.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6640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33</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285</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286</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287</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288</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289</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290</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291</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292</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293</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294</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pPr eaLnBrk="1" hangingPunct="1"/>
              <a:t>34</a:t>
            </a:fld>
            <a:endParaRPr 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295</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296</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297</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298</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299</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099763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2306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632846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167626964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4396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137</a:t>
            </a:r>
          </a:p>
          <a:p>
            <a:r>
              <a:rPr lang="en-US" dirty="0"/>
              <a:t>NS-07-1Cor1-9-slide 34</a:t>
            </a:r>
          </a:p>
        </p:txBody>
      </p:sp>
      <p:sp>
        <p:nvSpPr>
          <p:cNvPr id="4" name="Slide Number Placeholder 3"/>
          <p:cNvSpPr>
            <a:spLocks noGrp="1"/>
          </p:cNvSpPr>
          <p:nvPr>
            <p:ph type="sldNum" sz="quarter" idx="5"/>
          </p:nvPr>
        </p:nvSpPr>
        <p:spPr/>
        <p:txBody>
          <a:bodyPr/>
          <a:lstStyle/>
          <a:p>
            <a:fld id="{92449075-6428-6045-85D2-6CCB9673E1B0}" type="slidenum">
              <a:rPr lang="en-US" smtClean="0"/>
              <a:pPr/>
              <a:t>35</a:t>
            </a:fld>
            <a:endParaRPr lang="en-US"/>
          </a:p>
        </p:txBody>
      </p:sp>
    </p:spTree>
    <p:extLst>
      <p:ext uri="{BB962C8B-B14F-4D97-AF65-F5344CB8AC3E}">
        <p14:creationId xmlns:p14="http://schemas.microsoft.com/office/powerpoint/2010/main" val="15959561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41947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307</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36</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37</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38</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10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39</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40</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41</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one of our visits to the area of Corinth we had a chance to explore a seldom-visited portion of the ancient </a:t>
            </a:r>
            <a:r>
              <a:rPr lang="en-US" dirty="0" err="1"/>
              <a:t>diolkos</a:t>
            </a:r>
            <a:r>
              <a:rPr lang="en-US" dirty="0"/>
              <a:t> that is located on the isthmus that connects the Greek mainland with the Peloponnese.  This portion has been excavated and is very well preserved.</a:t>
            </a:r>
          </a:p>
          <a:p>
            <a:r>
              <a:rPr lang="en-US" dirty="0">
                <a:effectLst/>
              </a:rPr>
              <a:t>Map of the Peloponnese and Location of Corinth and the </a:t>
            </a:r>
            <a:r>
              <a:rPr lang="en-US" dirty="0" err="1">
                <a:effectLst/>
              </a:rPr>
              <a:t>Diolkos</a:t>
            </a:r>
            <a:endParaRPr lang="en-US" dirty="0">
              <a:effectLst/>
            </a:endParaRPr>
          </a:p>
          <a:p>
            <a:r>
              <a:rPr lang="en-US" dirty="0"/>
              <a:t>The </a:t>
            </a:r>
            <a:r>
              <a:rPr lang="en-US" dirty="0" err="1"/>
              <a:t>Diolkos</a:t>
            </a:r>
            <a:r>
              <a:rPr lang="en-US" dirty="0"/>
              <a:t> [Greek meaning “haul across”] was a paved “road” that connected the Corinthian and Saronic Gulfs before the Corinthian Canal was dug.  It was built because sailing around the southern tip of the Peloponnese was very treacherous.  Strabo, for example, writes ‘But when you sail around Cape </a:t>
            </a:r>
            <a:r>
              <a:rPr lang="en-US" dirty="0" err="1"/>
              <a:t>Malea</a:t>
            </a:r>
            <a:r>
              <a:rPr lang="en-US" dirty="0"/>
              <a:t>, forget your home” (= “you’ll never return!”; viii 6, 20).  The ancients offloaded their cargo, dragged it on wheeled carts across the isthmus from one gulf to the other to the other side of the isthmus, and then loaded it on to another ship.  Small to medium size ships could be transported from gulf to gulf by this method also.</a:t>
            </a:r>
          </a:p>
          <a:p>
            <a:r>
              <a:rPr lang="en-US" dirty="0">
                <a:effectLst/>
              </a:rPr>
              <a:t>Detail of the Tracks/Ruts that guided the path of the wheels of the vehicles that carried ships and cargo from one gulf to another.</a:t>
            </a:r>
          </a:p>
          <a:p>
            <a:r>
              <a:rPr lang="en-US" dirty="0"/>
              <a:t>The </a:t>
            </a:r>
            <a:r>
              <a:rPr lang="en-US" dirty="0" err="1"/>
              <a:t>Diolkos</a:t>
            </a:r>
            <a:r>
              <a:rPr lang="en-US" dirty="0"/>
              <a:t> was constructed during the sixth century B.C.  and was in use for over 1,000 years!  It was made of large paving stones and was about 11 to 20 ft. [3.4 to 6 m.] wide. It followed a </a:t>
            </a:r>
            <a:r>
              <a:rPr lang="en-US" dirty="0">
                <a:hlinkClick r:id="rId3"/>
              </a:rPr>
              <a:t>circuitous route</a:t>
            </a:r>
            <a:r>
              <a:rPr lang="en-US" dirty="0"/>
              <a:t>, avoiding high ground if possible, from one side of the isthmus to another.</a:t>
            </a:r>
          </a:p>
          <a:p>
            <a:r>
              <a:rPr lang="en-US" dirty="0"/>
              <a:t>It is probable that some of the wealth of the nearby Corinth was derived from tolls, tariffs, and servicing the personnel associated with the shipping industry and servicing and maintaining the “road.”</a:t>
            </a:r>
          </a:p>
          <a:p>
            <a:r>
              <a:rPr lang="en-US" dirty="0"/>
              <a:t>________</a:t>
            </a:r>
          </a:p>
          <a:p>
            <a:r>
              <a:rPr lang="en-US" b="1" dirty="0"/>
              <a:t>Special </a:t>
            </a:r>
            <a:r>
              <a:rPr lang="en-US" b="1" dirty="0" err="1"/>
              <a:t>Diolkos</a:t>
            </a:r>
            <a:r>
              <a:rPr lang="en-US" b="1" dirty="0"/>
              <a:t> Remains Near Corinth</a:t>
            </a:r>
          </a:p>
          <a:p>
            <a:r>
              <a:rPr lang="en-US" b="1" dirty="0"/>
              <a:t>Carl Rasmussen</a:t>
            </a:r>
          </a:p>
          <a:p>
            <a:r>
              <a:rPr lang="en-US" dirty="0"/>
              <a:t>Posted on </a:t>
            </a:r>
            <a:r>
              <a:rPr lang="en-US" dirty="0">
                <a:hlinkClick r:id="rId4" tooltip="11:50 am"/>
              </a:rPr>
              <a:t>June 23, 2016</a:t>
            </a:r>
            <a:r>
              <a:rPr lang="en-US" dirty="0"/>
              <a:t> </a:t>
            </a:r>
          </a:p>
          <a:p>
            <a:r>
              <a:rPr lang="en-US" dirty="0"/>
              <a:t>Accessed 11 March 2021</a:t>
            </a:r>
          </a:p>
          <a:p>
            <a:r>
              <a:rPr lang="en-US" dirty="0"/>
              <a:t>https://</a:t>
            </a:r>
            <a:r>
              <a:rPr lang="en-US" dirty="0" err="1"/>
              <a:t>holylandphotos.wordpress.com</a:t>
            </a:r>
            <a:r>
              <a:rPr lang="en-US" dirty="0"/>
              <a:t>/2016/06/23/special-</a:t>
            </a:r>
            <a:r>
              <a:rPr lang="en-US" dirty="0" err="1"/>
              <a:t>diolkos</a:t>
            </a:r>
            <a:r>
              <a:rPr lang="en-US" dirty="0"/>
              <a:t>-remains/</a:t>
            </a:r>
          </a:p>
        </p:txBody>
      </p:sp>
      <p:sp>
        <p:nvSpPr>
          <p:cNvPr id="4" name="Slide Number Placeholder 3"/>
          <p:cNvSpPr>
            <a:spLocks noGrp="1"/>
          </p:cNvSpPr>
          <p:nvPr>
            <p:ph type="sldNum" sz="quarter" idx="5"/>
          </p:nvPr>
        </p:nvSpPr>
        <p:spPr/>
        <p:txBody>
          <a:bodyPr/>
          <a:lstStyle/>
          <a:p>
            <a:fld id="{92449075-6428-6045-85D2-6CCB9673E1B0}" type="slidenum">
              <a:rPr lang="en-US" smtClean="0"/>
              <a:pPr/>
              <a:t>42</a:t>
            </a:fld>
            <a:endParaRPr lang="en-US"/>
          </a:p>
        </p:txBody>
      </p:sp>
    </p:spTree>
    <p:extLst>
      <p:ext uri="{BB962C8B-B14F-4D97-AF65-F5344CB8AC3E}">
        <p14:creationId xmlns:p14="http://schemas.microsoft.com/office/powerpoint/2010/main" val="2344795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story takes place near the famous Ancient Corinth (around the mid-4th century BCE), referring to its two </a:t>
            </a:r>
            <a:r>
              <a:rPr lang="en-US" dirty="0" err="1"/>
              <a:t>harbours</a:t>
            </a:r>
            <a:r>
              <a:rPr lang="en-US" dirty="0"/>
              <a:t> (named </a:t>
            </a:r>
            <a:r>
              <a:rPr lang="en-US" dirty="0" err="1"/>
              <a:t>Lechaion</a:t>
            </a:r>
            <a:r>
              <a:rPr lang="en-US" dirty="0"/>
              <a:t> and </a:t>
            </a:r>
            <a:r>
              <a:rPr lang="en-US" dirty="0" err="1"/>
              <a:t>Kenchreae</a:t>
            </a:r>
            <a:r>
              <a:rPr lang="en-US" dirty="0"/>
              <a:t>). Several ships, avoiding the dangerous travel around the whole of Peloponnese, were transferred from the Corinth Golf to the Golf of </a:t>
            </a:r>
            <a:r>
              <a:rPr lang="en-US" dirty="0" err="1"/>
              <a:t>Saronikos</a:t>
            </a:r>
            <a:r>
              <a:rPr lang="en-US" dirty="0"/>
              <a:t>, on top of an eight-wheel vehicle dragged along a stone-paved road (the “</a:t>
            </a:r>
            <a:r>
              <a:rPr lang="en-US" dirty="0" err="1"/>
              <a:t>Diolkos</a:t>
            </a:r>
            <a:r>
              <a:rPr lang="en-US" dirty="0"/>
              <a:t>”), almost parallel to the actual Corinth-Canal. The film describes several technical details of the whole operation, as well as various events such as the visits of the sailors to an ancient Greek Temple and to a tavern, where a hypothetically available </a:t>
            </a:r>
            <a:r>
              <a:rPr lang="en-US" dirty="0" err="1"/>
              <a:t>Hydraulis</a:t>
            </a:r>
            <a:r>
              <a:rPr lang="en-US" dirty="0"/>
              <a:t> (water organ) was played, or to a public fountain encountered along the </a:t>
            </a:r>
            <a:r>
              <a:rPr lang="en-US" dirty="0" err="1"/>
              <a:t>Diolkos</a:t>
            </a:r>
            <a:r>
              <a:rPr 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err="1"/>
              <a:t>Diolkos</a:t>
            </a:r>
            <a:r>
              <a:rPr lang="en-US" b="1" dirty="0"/>
              <a:t> for 1,500 years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www.filmfestival.gr</a:t>
            </a:r>
            <a:r>
              <a:rPr lang="en-US" dirty="0"/>
              <a:t>/en/section-</a:t>
            </a:r>
            <a:r>
              <a:rPr lang="en-US" dirty="0" err="1"/>
              <a:t>tdf</a:t>
            </a:r>
            <a:r>
              <a:rPr lang="en-US" dirty="0"/>
              <a:t>/movie/1092/13048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Direction: </a:t>
            </a:r>
            <a:r>
              <a:rPr lang="en-US" dirty="0" err="1"/>
              <a:t>Theodosis</a:t>
            </a:r>
            <a:r>
              <a:rPr lang="en-US" dirty="0"/>
              <a:t> </a:t>
            </a:r>
            <a:r>
              <a:rPr lang="en-US" dirty="0" err="1"/>
              <a:t>Tasios</a:t>
            </a:r>
            <a:r>
              <a:rPr lang="en-US" dirty="0"/>
              <a:t> Script: </a:t>
            </a:r>
            <a:r>
              <a:rPr lang="en-US" dirty="0" err="1"/>
              <a:t>Theodosis</a:t>
            </a:r>
            <a:r>
              <a:rPr lang="en-US" dirty="0"/>
              <a:t> </a:t>
            </a:r>
            <a:r>
              <a:rPr lang="en-US" dirty="0" err="1"/>
              <a:t>Tasios</a:t>
            </a:r>
            <a:r>
              <a:rPr lang="en-US" dirty="0"/>
              <a:t> Editing: </a:t>
            </a:r>
            <a:r>
              <a:rPr lang="en-US" dirty="0" err="1"/>
              <a:t>Nikitas</a:t>
            </a:r>
            <a:r>
              <a:rPr lang="en-US" dirty="0"/>
              <a:t> </a:t>
            </a:r>
            <a:r>
              <a:rPr lang="en-US" dirty="0" err="1"/>
              <a:t>Mekas</a:t>
            </a:r>
            <a:r>
              <a:rPr lang="en-US" dirty="0"/>
              <a:t> Sound: </a:t>
            </a:r>
            <a:r>
              <a:rPr lang="en-US" dirty="0" err="1"/>
              <a:t>Nikitas</a:t>
            </a:r>
            <a:r>
              <a:rPr lang="en-US" dirty="0"/>
              <a:t> </a:t>
            </a:r>
            <a:r>
              <a:rPr lang="en-US" dirty="0" err="1"/>
              <a:t>Mekas</a:t>
            </a:r>
            <a:r>
              <a:rPr lang="en-US" dirty="0"/>
              <a:t> Music: </a:t>
            </a:r>
            <a:r>
              <a:rPr lang="en-US" dirty="0" err="1"/>
              <a:t>Laertis</a:t>
            </a:r>
            <a:r>
              <a:rPr lang="en-US" dirty="0"/>
              <a:t> </a:t>
            </a:r>
            <a:r>
              <a:rPr lang="en-US" dirty="0" err="1"/>
              <a:t>Malkotsis</a:t>
            </a:r>
            <a:r>
              <a:rPr lang="en-US" dirty="0"/>
              <a:t> Production: Technical Chamber of Greece Narration: </a:t>
            </a:r>
            <a:r>
              <a:rPr lang="en-US" dirty="0" err="1"/>
              <a:t>Theodosis</a:t>
            </a:r>
            <a:r>
              <a:rPr lang="en-US" dirty="0"/>
              <a:t> </a:t>
            </a:r>
            <a:r>
              <a:rPr lang="en-US" dirty="0" err="1"/>
              <a:t>Tasios</a:t>
            </a:r>
            <a:r>
              <a:rPr lang="en-US" dirty="0"/>
              <a:t> Format: DCP Color: Color Production Country: Greece Production Year: 2009 Duration: 22</a:t>
            </a:r>
            <a:r>
              <a:rPr lang="el-GR" dirty="0"/>
              <a:t>΄ </a:t>
            </a:r>
            <a:r>
              <a:rPr lang="en-US" dirty="0"/>
              <a:t>Contact: </a:t>
            </a:r>
            <a:r>
              <a:rPr lang="en-US" dirty="0" err="1"/>
              <a:t>Theodosis</a:t>
            </a:r>
            <a:r>
              <a:rPr lang="en-US" dirty="0"/>
              <a:t> </a:t>
            </a:r>
            <a:r>
              <a:rPr lang="en-US" dirty="0" err="1"/>
              <a:t>Tasio</a:t>
            </a:r>
            <a:endParaRPr lang="en-US" dirty="0"/>
          </a:p>
        </p:txBody>
      </p:sp>
      <p:sp>
        <p:nvSpPr>
          <p:cNvPr id="4" name="Slide Number Placeholder 3"/>
          <p:cNvSpPr>
            <a:spLocks noGrp="1"/>
          </p:cNvSpPr>
          <p:nvPr>
            <p:ph type="sldNum" sz="quarter" idx="5"/>
          </p:nvPr>
        </p:nvSpPr>
        <p:spPr/>
        <p:txBody>
          <a:bodyPr/>
          <a:lstStyle/>
          <a:p>
            <a:fld id="{92449075-6428-6045-85D2-6CCB9673E1B0}" type="slidenum">
              <a:rPr lang="en-US" smtClean="0"/>
              <a:pPr/>
              <a:t>44</a:t>
            </a:fld>
            <a:endParaRPr lang="en-US"/>
          </a:p>
        </p:txBody>
      </p:sp>
    </p:spTree>
    <p:extLst>
      <p:ext uri="{BB962C8B-B14F-4D97-AF65-F5344CB8AC3E}">
        <p14:creationId xmlns:p14="http://schemas.microsoft.com/office/powerpoint/2010/main" val="868068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September 2016 my wife Susan and I had the privilege to visit</a:t>
            </a:r>
            <a:r>
              <a:rPr lang="en-US" baseline="0" dirty="0">
                <a:latin typeface="Arial"/>
                <a:cs typeface="Arial"/>
              </a:rPr>
              <a:t> Corinth, Greece.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731334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a:t>
            </a:r>
            <a:r>
              <a:rPr lang="en-US" baseline="0" dirty="0">
                <a:latin typeface="Arial"/>
                <a:cs typeface="Arial"/>
              </a:rPr>
              <a:t> of the challenges was managing the train system.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626580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a:t>
            </a:r>
            <a:r>
              <a:rPr lang="en-US" baseline="0" dirty="0"/>
              <a:t> my three years of Greek in seminary came in handy, for the sign told us ”Exodus," meaning "way out." </a:t>
            </a:r>
          </a:p>
          <a:p>
            <a:r>
              <a:rPr lang="en-US" baseline="0" dirty="0"/>
              <a:t>• OK, yes, it was in English too!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187247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were also blessed with a museum right in the train station.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4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54</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55</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56</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57</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58</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59</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60</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61</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62</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4695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106911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88096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432555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7651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1409025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62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648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fishbowl—but God wanted them to escape these values as they served him in the bowl.</a:t>
            </a:r>
          </a:p>
        </p:txBody>
      </p:sp>
    </p:spTree>
    <p:extLst>
      <p:ext uri="{BB962C8B-B14F-4D97-AF65-F5344CB8AC3E}">
        <p14:creationId xmlns:p14="http://schemas.microsoft.com/office/powerpoint/2010/main" val="4203086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9786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84FDD6-A946-3242-8F98-4C92ECC0BB71}" type="slidenum">
              <a:rPr lang="en-US" sz="1200">
                <a:solidFill>
                  <a:srgbClr val="000000"/>
                </a:solidFill>
              </a:rPr>
              <a:pPr eaLnBrk="1" hangingPunct="1"/>
              <a:t>72</a:t>
            </a:fld>
            <a:endParaRPr lang="en-US" sz="1200">
              <a:solidFill>
                <a:srgbClr val="000000"/>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Paul’s first journey from Antioch started churches in modern day Turkey.</a:t>
            </a:r>
          </a:p>
          <a:p>
            <a:pPr eaLnBrk="1" hangingPunct="1"/>
            <a:r>
              <a:rPr lang="en-US" dirty="0">
                <a:latin typeface="Arial" panose="020B0604020202020204" pitchFamily="34" charset="0"/>
                <a:ea typeface="ＭＳ Ｐゴシック" charset="0"/>
                <a:cs typeface="Arial" panose="020B0604020202020204" pitchFamily="34" charset="0"/>
              </a:rPr>
              <a:t>Then his second trip expanded Christianity into Greece where he began the church at Corinth.</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D278EC-FA99-2646-871C-23A2D535A2DE}" type="slidenum">
              <a:rPr lang="en-US" sz="1200"/>
              <a:pPr eaLnBrk="1" hangingPunct="1"/>
              <a:t>73</a:t>
            </a:fld>
            <a:endParaRPr lang="en-US"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Paul’s third trip, he had a longer time in Ephesus where he heard about some problems at Corinth, so he wrote them a letter that we call 1 Corinthians.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74</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816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24383613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75</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4108634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76</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59766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77</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Arial" panose="020B0604020202020204" pitchFamily="34" charset="0"/>
                <a:ea typeface="ＭＳ Ｐゴシック" charset="0"/>
                <a:cs typeface="Arial" panose="020B0604020202020204" pitchFamily="34" charset="0"/>
              </a:rPr>
              <a:t>On top of </a:t>
            </a:r>
            <a:r>
              <a:rPr lang="en-SG" baseline="0" dirty="0">
                <a:effectLst/>
                <a:latin typeface="Arial" panose="020B0604020202020204" pitchFamily="34" charset="0"/>
                <a:cs typeface="Arial" panose="020B0604020202020204" pitchFamily="34" charset="0"/>
              </a:rPr>
              <a:t>Acrocorinth, a </a:t>
            </a:r>
            <a:r>
              <a:rPr lang="en-US" dirty="0">
                <a:latin typeface="Arial" panose="020B0604020202020204" pitchFamily="34" charset="0"/>
                <a:ea typeface="ＭＳ Ｐゴシック" charset="0"/>
                <a:cs typeface="Arial" panose="020B0604020202020204" pitchFamily="34" charset="0"/>
              </a:rPr>
              <a:t>temple was open all</a:t>
            </a:r>
            <a:r>
              <a:rPr lang="en-US" baseline="0" dirty="0">
                <a:latin typeface="Arial" panose="020B0604020202020204" pitchFamily="34" charset="0"/>
                <a:ea typeface="ＭＳ Ｐゴシック" charset="0"/>
                <a:cs typeface="Arial" panose="020B0604020202020204" pitchFamily="34" charset="0"/>
              </a:rPr>
              <a:t> year for so-called "worship" with one of the 1000 temple prostitutes.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6617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78</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Sex with a </a:t>
            </a:r>
            <a:r>
              <a:rPr lang="en-US" baseline="0" dirty="0">
                <a:latin typeface="Arial" panose="020B0604020202020204" pitchFamily="34" charset="0"/>
                <a:ea typeface="ＭＳ Ｐゴシック" charset="0"/>
                <a:cs typeface="Arial" panose="020B0604020202020204" pitchFamily="34" charset="0"/>
              </a:rPr>
              <a:t>temple priestess of Aphrodite was a so-called union with the goddess.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3540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79</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She was the goddess of love, so sailors who visited Corinth had a few days of "liberty" with her priestesses</a:t>
            </a:r>
            <a:r>
              <a:rPr lang="en-US" baseline="0" dirty="0">
                <a:latin typeface="Arial" panose="020B0604020202020204" pitchFamily="34" charset="0"/>
                <a:ea typeface="ＭＳ Ｐゴシック" charset="0"/>
                <a:cs typeface="Arial" panose="020B0604020202020204" pitchFamily="34" charset="0"/>
              </a:rPr>
              <a:t> to alleviate the boredom of a generally calm life at sea.</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7612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8790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doesn’t mean how we should be weird or peculiar.</a:t>
            </a:r>
          </a:p>
          <a:p>
            <a:r>
              <a:rPr lang="en-US" dirty="0">
                <a:latin typeface="Arial" panose="020B0604020202020204" pitchFamily="34" charset="0"/>
                <a:cs typeface="Arial" panose="020B0604020202020204" pitchFamily="34" charset="0"/>
              </a:rPr>
              <a:t>Rather, in what ways should our lives show better values?</a:t>
            </a:r>
          </a:p>
        </p:txBody>
      </p:sp>
    </p:spTree>
    <p:extLst>
      <p:ext uri="{BB962C8B-B14F-4D97-AF65-F5344CB8AC3E}">
        <p14:creationId xmlns:p14="http://schemas.microsoft.com/office/powerpoint/2010/main" val="674566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20942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71513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85</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320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86</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87</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88</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89</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90</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91</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92</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93</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94</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95</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Times New Roman" charset="0"/>
                <a:ea typeface="ＭＳ Ｐゴシック" charset="0"/>
                <a:cs typeface="ＭＳ Ｐゴシック" charset="0"/>
              </a:rPr>
              <a:t>The Drum Café (UK teambuilding orgainzation)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15</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3380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96</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97</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98</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endParaRPr lang="en-US" sz="2400" dirty="0">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99</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100</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102</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103</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104</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106</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107</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2555515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108</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110</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111</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112</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113</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114</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116</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118</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AE969-6F01-E74A-B5EA-392E3A063F7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extLst>
      <p:ext uri="{BB962C8B-B14F-4D97-AF65-F5344CB8AC3E}">
        <p14:creationId xmlns:p14="http://schemas.microsoft.com/office/powerpoint/2010/main" val="10801068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122</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7.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3.xml"/><Relationship Id="rId4" Type="http://schemas.openxmlformats.org/officeDocument/2006/relationships/image" Target="../media/image3.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7.xml"/><Relationship Id="rId4" Type="http://schemas.openxmlformats.org/officeDocument/2006/relationships/image" Target="../media/image3.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8.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5.xml"/><Relationship Id="rId4" Type="http://schemas.openxmlformats.org/officeDocument/2006/relationships/image" Target="../media/image3.png"/></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9.xml"/><Relationship Id="rId4" Type="http://schemas.openxmlformats.org/officeDocument/2006/relationships/image" Target="../media/image3.png"/></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0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xmlns="" w="12700" cmpd="sng">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5"/>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0"/>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0"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5191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75925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2900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217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8841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2696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1966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6798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2871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5243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142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4/24/24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4/24/24</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4/24/24</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4/24/24</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4/24/24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4/24/24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4/24/24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4/24/24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4/24/24</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4/24/24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4/24/24</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4/24/24</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4/24/24</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4/24/24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4/24/24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4/24/24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4/24/24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0" y="117475"/>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4/24/24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pPr/>
              <a:t>4/24/24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pPr/>
              <a:t>‹#›</a:t>
            </a:fld>
            <a:endParaRPr lang="en-US"/>
          </a:p>
        </p:txBody>
      </p:sp>
    </p:spTree>
    <p:extLst>
      <p:ext uri="{BB962C8B-B14F-4D97-AF65-F5344CB8AC3E}">
        <p14:creationId xmlns:p14="http://schemas.microsoft.com/office/powerpoint/2010/main" val="82575046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fld id="{9E452B1E-E759-C741-A790-7C0438325967}" type="slidenum">
              <a:rPr lang="en-GB"/>
              <a:pPr/>
              <a:t>‹#›</a:t>
            </a:fld>
            <a:endParaRPr lang="en-GB"/>
          </a:p>
        </p:txBody>
      </p:sp>
    </p:spTree>
    <p:extLst>
      <p:ext uri="{BB962C8B-B14F-4D97-AF65-F5344CB8AC3E}">
        <p14:creationId xmlns:p14="http://schemas.microsoft.com/office/powerpoint/2010/main" val="36961176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06312-4D2F-FF44-A7D1-D90D2F68B73D}" type="slidenum">
              <a:rPr lang="en-US"/>
              <a:pPr/>
              <a:t>‹#›</a:t>
            </a:fld>
            <a:endParaRPr lang="en-US"/>
          </a:p>
        </p:txBody>
      </p:sp>
    </p:spTree>
    <p:extLst>
      <p:ext uri="{BB962C8B-B14F-4D97-AF65-F5344CB8AC3E}">
        <p14:creationId xmlns:p14="http://schemas.microsoft.com/office/powerpoint/2010/main" val="24114358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A09CAF-D24B-354D-8E0E-38D7281904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0476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F4928A-FE00-884D-8674-63298C4D2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5387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BF8080-F15C-1246-85C4-3B7544483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23899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02F849F-4D7D-584E-88BF-816F3487A9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09858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1CCAC6-666D-B64D-91D3-C384415BC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60534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AEA9932-2E69-1A4E-813B-B3B74A832D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81421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F3BD526-1B7F-804D-ADDC-20CCA320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853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F40124-47BD-F944-B5DC-74C58B13B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5201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5583E6-A59A-6A4A-93F4-5789E93BD9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90389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26E785-3A1C-AC49-9784-5E33516772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883591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CCE942-95AB-C541-95D5-91CE6CCA4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0437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w="9525">
            <a:noFill/>
            <a:miter lim="800000"/>
            <a:headEnd/>
            <a:tailEnd/>
          </a:ln>
          <a:effectLst/>
        </p:spPr>
        <p:txBody>
          <a:bodyPr wrap="none"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4/24/24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3797971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11604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922552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93724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8560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454036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228073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159359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054603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186432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80860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6243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4/24/24</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56173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979975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0538056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6297139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1158896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638130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94017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90257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1621790"/>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379996"/>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2952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8471001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9813865"/>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0D1A5-A694-0848-B472-136A20CAF103}" type="slidenum">
              <a:rPr lang="zh-CN" altLang="en-US"/>
              <a:pPr>
                <a:defRPr/>
              </a:pPr>
              <a:t>‹#›</a:t>
            </a:fld>
            <a:endParaRPr lang="en-US" altLang="zh-CN"/>
          </a:p>
        </p:txBody>
      </p:sp>
    </p:spTree>
    <p:extLst>
      <p:ext uri="{BB962C8B-B14F-4D97-AF65-F5344CB8AC3E}">
        <p14:creationId xmlns:p14="http://schemas.microsoft.com/office/powerpoint/2010/main" val="1574184854"/>
      </p:ext>
    </p:extLst>
  </p:cSld>
  <p:clrMapOvr>
    <a:masterClrMapping/>
  </p:clrMapOvr>
  <p:transition spd="med">
    <p:randomBar dir="vert"/>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4E9EB-8090-6046-9D78-70EDC036E1A9}" type="slidenum">
              <a:rPr lang="zh-CN" altLang="en-US"/>
              <a:pPr>
                <a:defRPr/>
              </a:pPr>
              <a:t>‹#›</a:t>
            </a:fld>
            <a:endParaRPr lang="en-US" altLang="zh-CN"/>
          </a:p>
        </p:txBody>
      </p:sp>
    </p:spTree>
    <p:extLst>
      <p:ext uri="{BB962C8B-B14F-4D97-AF65-F5344CB8AC3E}">
        <p14:creationId xmlns:p14="http://schemas.microsoft.com/office/powerpoint/2010/main" val="3320266237"/>
      </p:ext>
    </p:extLst>
  </p:cSld>
  <p:clrMapOvr>
    <a:masterClrMapping/>
  </p:clrMapOvr>
  <p:transition spd="med">
    <p:randomBar dir="vert"/>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347F96-61D0-7C42-8FE6-68B8BE90B530}" type="slidenum">
              <a:rPr lang="zh-CN" altLang="en-US"/>
              <a:pPr>
                <a:defRPr/>
              </a:pPr>
              <a:t>‹#›</a:t>
            </a:fld>
            <a:endParaRPr lang="en-US" altLang="zh-CN"/>
          </a:p>
        </p:txBody>
      </p:sp>
    </p:spTree>
    <p:extLst>
      <p:ext uri="{BB962C8B-B14F-4D97-AF65-F5344CB8AC3E}">
        <p14:creationId xmlns:p14="http://schemas.microsoft.com/office/powerpoint/2010/main" val="2619062409"/>
      </p:ext>
    </p:extLst>
  </p:cSld>
  <p:clrMapOvr>
    <a:masterClrMapping/>
  </p:clrMapOvr>
  <p:transition spd="med">
    <p:randomBar dir="vert"/>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88520-7042-2546-BEA1-51830431FC1E}" type="slidenum">
              <a:rPr lang="zh-CN" altLang="en-US"/>
              <a:pPr>
                <a:defRPr/>
              </a:pPr>
              <a:t>‹#›</a:t>
            </a:fld>
            <a:endParaRPr lang="en-US" altLang="zh-CN"/>
          </a:p>
        </p:txBody>
      </p:sp>
    </p:spTree>
    <p:extLst>
      <p:ext uri="{BB962C8B-B14F-4D97-AF65-F5344CB8AC3E}">
        <p14:creationId xmlns:p14="http://schemas.microsoft.com/office/powerpoint/2010/main" val="2626581020"/>
      </p:ext>
    </p:extLst>
  </p:cSld>
  <p:clrMapOvr>
    <a:masterClrMapping/>
  </p:clrMapOvr>
  <p:transition spd="med">
    <p:randomBar dir="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9E8D01-FF9E-244B-ACA5-EEFF2ECAAAA1}" type="slidenum">
              <a:rPr lang="zh-CN" altLang="en-US"/>
              <a:pPr>
                <a:defRPr/>
              </a:pPr>
              <a:t>‹#›</a:t>
            </a:fld>
            <a:endParaRPr lang="en-US" altLang="zh-CN"/>
          </a:p>
        </p:txBody>
      </p:sp>
    </p:spTree>
    <p:extLst>
      <p:ext uri="{BB962C8B-B14F-4D97-AF65-F5344CB8AC3E}">
        <p14:creationId xmlns:p14="http://schemas.microsoft.com/office/powerpoint/2010/main" val="1003724991"/>
      </p:ext>
    </p:extLst>
  </p:cSld>
  <p:clrMapOvr>
    <a:masterClrMapping/>
  </p:clrMapOvr>
  <p:transition spd="med">
    <p:randomBar dir="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B6FF8A-A34E-EC43-B1AC-6113CE506A98}" type="slidenum">
              <a:rPr lang="zh-CN" altLang="en-US"/>
              <a:pPr>
                <a:defRPr/>
              </a:pPr>
              <a:t>‹#›</a:t>
            </a:fld>
            <a:endParaRPr lang="en-US" altLang="zh-CN"/>
          </a:p>
        </p:txBody>
      </p:sp>
    </p:spTree>
    <p:extLst>
      <p:ext uri="{BB962C8B-B14F-4D97-AF65-F5344CB8AC3E}">
        <p14:creationId xmlns:p14="http://schemas.microsoft.com/office/powerpoint/2010/main" val="2867926281"/>
      </p:ext>
    </p:extLst>
  </p:cSld>
  <p:clrMapOvr>
    <a:masterClrMapping/>
  </p:clrMapOvr>
  <p:transition spd="med">
    <p:randomBar dir="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A2B6E3-1D54-2E4B-A5FE-9D32304992D3}" type="slidenum">
              <a:rPr lang="zh-CN" altLang="en-US"/>
              <a:pPr>
                <a:defRPr/>
              </a:pPr>
              <a:t>‹#›</a:t>
            </a:fld>
            <a:endParaRPr lang="en-US" altLang="zh-CN"/>
          </a:p>
        </p:txBody>
      </p:sp>
    </p:spTree>
    <p:extLst>
      <p:ext uri="{BB962C8B-B14F-4D97-AF65-F5344CB8AC3E}">
        <p14:creationId xmlns:p14="http://schemas.microsoft.com/office/powerpoint/2010/main" val="2860505695"/>
      </p:ext>
    </p:extLst>
  </p:cSld>
  <p:clrMapOvr>
    <a:masterClrMapping/>
  </p:clrMapOvr>
  <p:transition spd="med">
    <p:randomBar dir="vert"/>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A5BA2-1802-F247-9B15-C0B05F10E777}" type="slidenum">
              <a:rPr lang="zh-CN" altLang="en-US"/>
              <a:pPr>
                <a:defRPr/>
              </a:pPr>
              <a:t>‹#›</a:t>
            </a:fld>
            <a:endParaRPr lang="en-US" altLang="zh-CN"/>
          </a:p>
        </p:txBody>
      </p:sp>
    </p:spTree>
    <p:extLst>
      <p:ext uri="{BB962C8B-B14F-4D97-AF65-F5344CB8AC3E}">
        <p14:creationId xmlns:p14="http://schemas.microsoft.com/office/powerpoint/2010/main" val="2569425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ED457-3880-7A4C-9B8C-3B487F6702CD}" type="slidenum">
              <a:rPr lang="zh-CN" altLang="en-US"/>
              <a:pPr>
                <a:defRPr/>
              </a:pPr>
              <a:t>‹#›</a:t>
            </a:fld>
            <a:endParaRPr lang="en-US" altLang="zh-CN"/>
          </a:p>
        </p:txBody>
      </p:sp>
    </p:spTree>
    <p:extLst>
      <p:ext uri="{BB962C8B-B14F-4D97-AF65-F5344CB8AC3E}">
        <p14:creationId xmlns:p14="http://schemas.microsoft.com/office/powerpoint/2010/main" val="1864125649"/>
      </p:ext>
    </p:extLst>
  </p:cSld>
  <p:clrMapOvr>
    <a:masterClrMapping/>
  </p:clrMapOvr>
  <p:transition spd="med">
    <p:randomBar dir="vert"/>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F38F47-7D39-004D-9D09-88EE96C2D894}" type="slidenum">
              <a:rPr lang="zh-CN" altLang="en-US"/>
              <a:pPr>
                <a:defRPr/>
              </a:pPr>
              <a:t>‹#›</a:t>
            </a:fld>
            <a:endParaRPr lang="en-US" altLang="zh-CN"/>
          </a:p>
        </p:txBody>
      </p:sp>
    </p:spTree>
    <p:extLst>
      <p:ext uri="{BB962C8B-B14F-4D97-AF65-F5344CB8AC3E}">
        <p14:creationId xmlns:p14="http://schemas.microsoft.com/office/powerpoint/2010/main" val="61603810"/>
      </p:ext>
    </p:extLst>
  </p:cSld>
  <p:clrMapOvr>
    <a:masterClrMapping/>
  </p:clrMapOvr>
  <p:transition spd="med">
    <p:randomBar dir="vert"/>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3E8C2-6BF1-3341-B921-DF008000ACA8}" type="slidenum">
              <a:rPr lang="zh-CN" altLang="en-US"/>
              <a:pPr>
                <a:defRPr/>
              </a:pPr>
              <a:t>‹#›</a:t>
            </a:fld>
            <a:endParaRPr lang="en-US" altLang="zh-CN"/>
          </a:p>
        </p:txBody>
      </p:sp>
    </p:spTree>
    <p:extLst>
      <p:ext uri="{BB962C8B-B14F-4D97-AF65-F5344CB8AC3E}">
        <p14:creationId xmlns:p14="http://schemas.microsoft.com/office/powerpoint/2010/main" val="1261278635"/>
      </p:ext>
    </p:extLst>
  </p:cSld>
  <p:clrMapOvr>
    <a:masterClrMapping/>
  </p:clrMapOvr>
  <p:transition spd="med">
    <p:randomBar dir="vert"/>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555E0-348E-FD40-9607-96A2DA9F3D49}" type="slidenum">
              <a:rPr lang="zh-CN" altLang="en-US"/>
              <a:pPr>
                <a:defRPr/>
              </a:pPr>
              <a:t>‹#›</a:t>
            </a:fld>
            <a:endParaRPr lang="en-US" altLang="zh-CN"/>
          </a:p>
        </p:txBody>
      </p:sp>
    </p:spTree>
    <p:extLst>
      <p:ext uri="{BB962C8B-B14F-4D97-AF65-F5344CB8AC3E}">
        <p14:creationId xmlns:p14="http://schemas.microsoft.com/office/powerpoint/2010/main" val="2768900619"/>
      </p:ext>
    </p:extLst>
  </p:cSld>
  <p:clrMapOvr>
    <a:masterClrMapping/>
  </p:clrMapOvr>
  <p:transition spd="med">
    <p:randomBar dir="vert"/>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7385310"/>
      </p:ext>
    </p:extLst>
  </p:cSld>
  <p:clrMapOvr>
    <a:masterClrMapping/>
  </p:clrMapOvr>
  <p:transition spd="med">
    <p:fade/>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527461"/>
      </p:ext>
    </p:extLst>
  </p:cSld>
  <p:clrMapOvr>
    <a:masterClrMapping/>
  </p:clrMapOvr>
  <p:transition spd="med">
    <p:fade/>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1759724"/>
      </p:ext>
    </p:extLst>
  </p:cSld>
  <p:clrMapOvr>
    <a:masterClrMapping/>
  </p:clrMapOvr>
  <p:transition spd="med">
    <p:fade/>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519364"/>
      </p:ext>
    </p:extLst>
  </p:cSld>
  <p:clrMapOvr>
    <a:masterClrMapping/>
  </p:clrMapOvr>
  <p:transition spd="med">
    <p:fade/>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05605"/>
      </p:ext>
    </p:extLst>
  </p:cSld>
  <p:clrMapOvr>
    <a:masterClrMapping/>
  </p:clrMapOvr>
  <p:transition spd="med">
    <p:fade/>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400624"/>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48881"/>
      </p:ext>
    </p:extLst>
  </p:cSld>
  <p:clrMapOvr>
    <a:masterClrMapping/>
  </p:clrMapOvr>
  <p:transition spd="med">
    <p:fade/>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9117662"/>
      </p:ext>
    </p:extLst>
  </p:cSld>
  <p:clrMapOvr>
    <a:masterClrMapping/>
  </p:clrMapOvr>
  <p:transition spd="med">
    <p:fade/>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8969886"/>
      </p:ext>
    </p:extLst>
  </p:cSld>
  <p:clrMapOvr>
    <a:masterClrMapping/>
  </p:clrMapOvr>
  <p:transition spd="med">
    <p:fade/>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925"/>
      </p:ext>
    </p:extLst>
  </p:cSld>
  <p:clrMapOvr>
    <a:masterClrMapping/>
  </p:clrMapOvr>
  <p:transition spd="med">
    <p:fade/>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455492"/>
      </p:ext>
    </p:extLst>
  </p:cSld>
  <p:clrMapOvr>
    <a:masterClrMapping/>
  </p:clrMapOvr>
  <p:transition spd="med">
    <p:fade/>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24331909"/>
      </p:ext>
    </p:extLst>
  </p:cSld>
  <p:clrMapOvr>
    <a:masterClrMapping/>
  </p:clrMapOvr>
  <p:transition spd="med">
    <p:cut/>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28066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408730"/>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88456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376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38607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062050"/>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1261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841572"/>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33538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90709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3229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4987FC-EFBD-BB78-A80B-605104FD495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90E2ECB-2CA5-3619-0191-BB3E6061108A}"/>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1673507779"/>
      </p:ext>
    </p:extLst>
  </p:cSld>
  <p:clrMapOvr>
    <a:masterClrMapping/>
  </p:clrMapOvr>
  <p:transition spd="med">
    <p:fade/>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7FBC12-F760-E404-FCF5-7144D6BB80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16CDE8-789D-EECC-0A35-27361DFC9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A8A6CA-9908-4051-E130-E3B3FAB63AC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4C3B54-5D4D-044A-8C02-361D781B24D7}" type="slidenum">
              <a:rPr lang="en-US" altLang="en-US"/>
              <a:pPr/>
              <a:t>‹#›</a:t>
            </a:fld>
            <a:endParaRPr lang="en-US" altLang="en-US"/>
          </a:p>
        </p:txBody>
      </p:sp>
    </p:spTree>
    <p:extLst>
      <p:ext uri="{BB962C8B-B14F-4D97-AF65-F5344CB8AC3E}">
        <p14:creationId xmlns:p14="http://schemas.microsoft.com/office/powerpoint/2010/main" val="3635481030"/>
      </p:ext>
    </p:extLst>
  </p:cSld>
  <p:clrMapOvr>
    <a:masterClrMapping/>
  </p:clrMapOvr>
  <p:transition spd="med">
    <p:fade/>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6D46FA-EE1A-9A3A-3BD4-7027D08EA7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FC7235-32E2-4DE8-849B-5484283E4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A86122-A348-56D8-0021-89225259C94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BCB3888-D4B1-1646-9CAE-135907EFCE17}" type="slidenum">
              <a:rPr lang="en-US" altLang="en-US"/>
              <a:pPr/>
              <a:t>‹#›</a:t>
            </a:fld>
            <a:endParaRPr lang="en-US" altLang="en-US"/>
          </a:p>
        </p:txBody>
      </p:sp>
    </p:spTree>
    <p:extLst>
      <p:ext uri="{BB962C8B-B14F-4D97-AF65-F5344CB8AC3E}">
        <p14:creationId xmlns:p14="http://schemas.microsoft.com/office/powerpoint/2010/main" val="270551874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8C82CB-440B-B0D8-7A6E-95C79640CE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B84E2-B180-ED33-741D-4CA0582D1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2AB64E2-B84C-01A7-CAD4-108509AE3EB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BE7BD691-6686-6141-8D65-8668498068A1}" type="slidenum">
              <a:rPr lang="en-US" altLang="en-US"/>
              <a:pPr/>
              <a:t>‹#›</a:t>
            </a:fld>
            <a:endParaRPr lang="en-US" altLang="en-US"/>
          </a:p>
        </p:txBody>
      </p:sp>
    </p:spTree>
    <p:extLst>
      <p:ext uri="{BB962C8B-B14F-4D97-AF65-F5344CB8AC3E}">
        <p14:creationId xmlns:p14="http://schemas.microsoft.com/office/powerpoint/2010/main" val="1597607454"/>
      </p:ext>
    </p:extLst>
  </p:cSld>
  <p:clrMapOvr>
    <a:masterClrMapping/>
  </p:clrMapOvr>
  <p:transition spd="med">
    <p:fade/>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8C234B-9650-BAD0-765B-EC86F493B1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42BA1-BA76-621B-0C10-42046DA19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335948-7208-6017-5255-11BF3D8A8D7D}"/>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A21DF0E-7236-8B4C-9A69-34656C2A5285}" type="slidenum">
              <a:rPr lang="en-US" altLang="en-US"/>
              <a:pPr/>
              <a:t>‹#›</a:t>
            </a:fld>
            <a:endParaRPr lang="en-US" altLang="en-US"/>
          </a:p>
        </p:txBody>
      </p:sp>
    </p:spTree>
    <p:extLst>
      <p:ext uri="{BB962C8B-B14F-4D97-AF65-F5344CB8AC3E}">
        <p14:creationId xmlns:p14="http://schemas.microsoft.com/office/powerpoint/2010/main" val="3004772913"/>
      </p:ext>
    </p:extLst>
  </p:cSld>
  <p:clrMapOvr>
    <a:masterClrMapping/>
  </p:clrMapOvr>
  <p:transition spd="med">
    <p:fade/>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3F779D-C732-EC27-1B89-196AE66BC6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416DDE-4814-F8BF-7CFE-634153E833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CDF55B-DC81-F3FA-D969-5DB47641A3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1C7CF1A-4201-2C45-B989-21270399B85D}" type="slidenum">
              <a:rPr lang="en-US" altLang="en-US"/>
              <a:pPr/>
              <a:t>‹#›</a:t>
            </a:fld>
            <a:endParaRPr lang="en-US" altLang="en-US"/>
          </a:p>
        </p:txBody>
      </p:sp>
    </p:spTree>
    <p:extLst>
      <p:ext uri="{BB962C8B-B14F-4D97-AF65-F5344CB8AC3E}">
        <p14:creationId xmlns:p14="http://schemas.microsoft.com/office/powerpoint/2010/main" val="2779608123"/>
      </p:ext>
    </p:extLst>
  </p:cSld>
  <p:clrMapOvr>
    <a:masterClrMapping/>
  </p:clrMapOvr>
  <p:transition spd="med">
    <p:fade/>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F09AB8-A89D-1500-77A1-2A599B457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1F79E-F407-FB1A-477E-40431D3D9AC1}"/>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797124838"/>
      </p:ext>
    </p:extLst>
  </p:cSld>
  <p:clrMapOvr>
    <a:masterClrMapping/>
  </p:clrMapOvr>
  <p:transition spd="med">
    <p:fade/>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5CC90B-BD4E-4EDA-AFA1-F707F61317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992CF6-8B79-C25F-7FA7-D0B919831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95E79FA-8EB4-F130-825A-C650813337A0}"/>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1F00416-DCB2-904E-A264-66F86D755D67}" type="slidenum">
              <a:rPr lang="en-US" altLang="en-US"/>
              <a:pPr/>
              <a:t>‹#›</a:t>
            </a:fld>
            <a:endParaRPr lang="en-US" altLang="en-US"/>
          </a:p>
        </p:txBody>
      </p:sp>
    </p:spTree>
    <p:extLst>
      <p:ext uri="{BB962C8B-B14F-4D97-AF65-F5344CB8AC3E}">
        <p14:creationId xmlns:p14="http://schemas.microsoft.com/office/powerpoint/2010/main" val="1222953900"/>
      </p:ext>
    </p:extLst>
  </p:cSld>
  <p:clrMapOvr>
    <a:masterClrMapping/>
  </p:clrMapOvr>
  <p:transition spd="med">
    <p:fade/>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8FE88F-1F9F-8658-F4ED-369960E62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3D740F-DB53-0445-E81B-DFAD805DB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7E3A84B-83B6-D46B-9748-295C37F6F5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967EC80-9D87-2D48-874A-565F8297FBCB}" type="slidenum">
              <a:rPr lang="en-US" altLang="en-US"/>
              <a:pPr/>
              <a:t>‹#›</a:t>
            </a:fld>
            <a:endParaRPr lang="en-US" altLang="en-US"/>
          </a:p>
        </p:txBody>
      </p:sp>
    </p:spTree>
    <p:extLst>
      <p:ext uri="{BB962C8B-B14F-4D97-AF65-F5344CB8AC3E}">
        <p14:creationId xmlns:p14="http://schemas.microsoft.com/office/powerpoint/2010/main" val="775820167"/>
      </p:ext>
    </p:extLst>
  </p:cSld>
  <p:clrMapOvr>
    <a:masterClrMapping/>
  </p:clrMapOvr>
  <p:transition spd="med">
    <p:fade/>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D200E6-45E0-6E00-AA3E-521475E065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A97A80-867B-1E4A-191F-6D59C3594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86AA1F-9F06-25D6-4202-9FD096FDCF4E}"/>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5BDD733-5789-8E4B-B445-2224F4D717B4}" type="slidenum">
              <a:rPr lang="en-US" altLang="en-US"/>
              <a:pPr/>
              <a:t>‹#›</a:t>
            </a:fld>
            <a:endParaRPr lang="en-US" altLang="en-US"/>
          </a:p>
        </p:txBody>
      </p:sp>
    </p:spTree>
    <p:extLst>
      <p:ext uri="{BB962C8B-B14F-4D97-AF65-F5344CB8AC3E}">
        <p14:creationId xmlns:p14="http://schemas.microsoft.com/office/powerpoint/2010/main" val="2158670622"/>
      </p:ext>
    </p:extLst>
  </p:cSld>
  <p:clrMapOvr>
    <a:masterClrMapping/>
  </p:clrMapOvr>
  <p:transition spd="med">
    <p:fade/>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0A413-40CB-F62C-CFF7-1F9F495564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71894F-403F-4517-FA8D-2DDC873E91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85EFC-9C71-C2D7-50BE-E9CF9C9B069A}"/>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10C94F8-1C7E-AF46-AB83-C432B262948D}" type="slidenum">
              <a:rPr lang="en-US" altLang="en-US"/>
              <a:pPr/>
              <a:t>‹#›</a:t>
            </a:fld>
            <a:endParaRPr lang="en-US" altLang="en-US"/>
          </a:p>
        </p:txBody>
      </p:sp>
    </p:spTree>
    <p:extLst>
      <p:ext uri="{BB962C8B-B14F-4D97-AF65-F5344CB8AC3E}">
        <p14:creationId xmlns:p14="http://schemas.microsoft.com/office/powerpoint/2010/main" val="942481515"/>
      </p:ext>
    </p:extLst>
  </p:cSld>
  <p:clrMapOvr>
    <a:masterClrMapping/>
  </p:clrMapOvr>
  <p:transition spd="med">
    <p:fade/>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278944586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362497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2372712631"/>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4239302433"/>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86691069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351613326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675527972"/>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303910146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279504648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2769321498"/>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380438159"/>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6FAD0-75D9-0D46-8E22-097CECFF1DE2}" type="slidenum">
              <a:rPr lang="en-US"/>
              <a:pPr>
                <a:defRPr/>
              </a:pPr>
              <a:t>‹#›</a:t>
            </a:fld>
            <a:endParaRPr lang="en-US"/>
          </a:p>
        </p:txBody>
      </p:sp>
    </p:spTree>
    <p:extLst>
      <p:ext uri="{BB962C8B-B14F-4D97-AF65-F5344CB8AC3E}">
        <p14:creationId xmlns:p14="http://schemas.microsoft.com/office/powerpoint/2010/main" val="42610482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F5C41-BE28-7A4F-9609-146F03B63ECF}" type="slidenum">
              <a:rPr lang="en-US"/>
              <a:pPr>
                <a:defRPr/>
              </a:pPr>
              <a:t>‹#›</a:t>
            </a:fld>
            <a:endParaRPr lang="en-US"/>
          </a:p>
        </p:txBody>
      </p:sp>
    </p:spTree>
    <p:extLst>
      <p:ext uri="{BB962C8B-B14F-4D97-AF65-F5344CB8AC3E}">
        <p14:creationId xmlns:p14="http://schemas.microsoft.com/office/powerpoint/2010/main" val="3001223830"/>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E184B-578A-D24E-A2F5-52CAC21F3CA3}" type="slidenum">
              <a:rPr lang="en-US"/>
              <a:pPr>
                <a:defRPr/>
              </a:pPr>
              <a:t>‹#›</a:t>
            </a:fld>
            <a:endParaRPr lang="en-US"/>
          </a:p>
        </p:txBody>
      </p:sp>
    </p:spTree>
    <p:extLst>
      <p:ext uri="{BB962C8B-B14F-4D97-AF65-F5344CB8AC3E}">
        <p14:creationId xmlns:p14="http://schemas.microsoft.com/office/powerpoint/2010/main" val="2255575149"/>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8A8A12-4A79-644B-AB09-FB191E3116E9}" type="slidenum">
              <a:rPr lang="en-US"/>
              <a:pPr>
                <a:defRPr/>
              </a:pPr>
              <a:t>‹#›</a:t>
            </a:fld>
            <a:endParaRPr lang="en-US"/>
          </a:p>
        </p:txBody>
      </p:sp>
    </p:spTree>
    <p:extLst>
      <p:ext uri="{BB962C8B-B14F-4D97-AF65-F5344CB8AC3E}">
        <p14:creationId xmlns:p14="http://schemas.microsoft.com/office/powerpoint/2010/main" val="668059625"/>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97D6689-320B-784B-840C-AACD474C1DFD}" type="slidenum">
              <a:rPr lang="en-US"/>
              <a:pPr>
                <a:defRPr/>
              </a:pPr>
              <a:t>‹#›</a:t>
            </a:fld>
            <a:endParaRPr lang="en-US"/>
          </a:p>
        </p:txBody>
      </p:sp>
    </p:spTree>
    <p:extLst>
      <p:ext uri="{BB962C8B-B14F-4D97-AF65-F5344CB8AC3E}">
        <p14:creationId xmlns:p14="http://schemas.microsoft.com/office/powerpoint/2010/main" val="4144642224"/>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3CE852-5798-4340-82D7-5EB6088F16C6}" type="slidenum">
              <a:rPr lang="en-US"/>
              <a:pPr>
                <a:defRPr/>
              </a:pPr>
              <a:t>‹#›</a:t>
            </a:fld>
            <a:endParaRPr lang="en-US"/>
          </a:p>
        </p:txBody>
      </p:sp>
    </p:spTree>
    <p:extLst>
      <p:ext uri="{BB962C8B-B14F-4D97-AF65-F5344CB8AC3E}">
        <p14:creationId xmlns:p14="http://schemas.microsoft.com/office/powerpoint/2010/main" val="830292398"/>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250F6D6-ADF9-0F45-81EB-7111BCC2E249}" type="slidenum">
              <a:rPr lang="en-US"/>
              <a:pPr>
                <a:defRPr/>
              </a:pPr>
              <a:t>‹#›</a:t>
            </a:fld>
            <a:endParaRPr lang="en-US"/>
          </a:p>
        </p:txBody>
      </p:sp>
    </p:spTree>
    <p:extLst>
      <p:ext uri="{BB962C8B-B14F-4D97-AF65-F5344CB8AC3E}">
        <p14:creationId xmlns:p14="http://schemas.microsoft.com/office/powerpoint/2010/main" val="1491835724"/>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3BA443-B4E3-9145-B265-AD11AE6E9116}" type="slidenum">
              <a:rPr lang="en-US"/>
              <a:pPr>
                <a:defRPr/>
              </a:pPr>
              <a:t>‹#›</a:t>
            </a:fld>
            <a:endParaRPr lang="en-US"/>
          </a:p>
        </p:txBody>
      </p:sp>
    </p:spTree>
    <p:extLst>
      <p:ext uri="{BB962C8B-B14F-4D97-AF65-F5344CB8AC3E}">
        <p14:creationId xmlns:p14="http://schemas.microsoft.com/office/powerpoint/2010/main" val="3804906228"/>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EED053-F561-0048-9AA5-68D766C8891F}" type="slidenum">
              <a:rPr lang="en-US"/>
              <a:pPr>
                <a:defRPr/>
              </a:pPr>
              <a:t>‹#›</a:t>
            </a:fld>
            <a:endParaRPr lang="en-US"/>
          </a:p>
        </p:txBody>
      </p:sp>
    </p:spTree>
    <p:extLst>
      <p:ext uri="{BB962C8B-B14F-4D97-AF65-F5344CB8AC3E}">
        <p14:creationId xmlns:p14="http://schemas.microsoft.com/office/powerpoint/2010/main" val="1694949787"/>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1A40A-A715-0F4E-B7A9-5A15285C58B6}" type="slidenum">
              <a:rPr lang="en-US"/>
              <a:pPr>
                <a:defRPr/>
              </a:pPr>
              <a:t>‹#›</a:t>
            </a:fld>
            <a:endParaRPr lang="en-US"/>
          </a:p>
        </p:txBody>
      </p:sp>
    </p:spTree>
    <p:extLst>
      <p:ext uri="{BB962C8B-B14F-4D97-AF65-F5344CB8AC3E}">
        <p14:creationId xmlns:p14="http://schemas.microsoft.com/office/powerpoint/2010/main" val="177726092"/>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45851-6BFB-2848-9B6E-1DBDBFE5FC37}" type="slidenum">
              <a:rPr lang="en-US"/>
              <a:pPr>
                <a:defRPr/>
              </a:pPr>
              <a:t>‹#›</a:t>
            </a:fld>
            <a:endParaRPr lang="en-US"/>
          </a:p>
        </p:txBody>
      </p:sp>
    </p:spTree>
    <p:extLst>
      <p:ext uri="{BB962C8B-B14F-4D97-AF65-F5344CB8AC3E}">
        <p14:creationId xmlns:p14="http://schemas.microsoft.com/office/powerpoint/2010/main" val="359524987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D6A3697-4737-4F46-B9AD-26F924786334}" type="slidenum">
              <a:rPr lang="en-US"/>
              <a:pPr>
                <a:defRPr/>
              </a:pPr>
              <a:t>‹#›</a:t>
            </a:fld>
            <a:endParaRPr lang="en-US"/>
          </a:p>
        </p:txBody>
      </p:sp>
    </p:spTree>
    <p:extLst>
      <p:ext uri="{BB962C8B-B14F-4D97-AF65-F5344CB8AC3E}">
        <p14:creationId xmlns:p14="http://schemas.microsoft.com/office/powerpoint/2010/main" val="4099587448"/>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875F58-2149-2A43-9F36-DDFAC4748AC7}" type="slidenum">
              <a:rPr lang="en-US"/>
              <a:pPr>
                <a:defRPr/>
              </a:pPr>
              <a:t>‹#›</a:t>
            </a:fld>
            <a:endParaRPr lang="en-US"/>
          </a:p>
        </p:txBody>
      </p:sp>
    </p:spTree>
    <p:extLst>
      <p:ext uri="{BB962C8B-B14F-4D97-AF65-F5344CB8AC3E}">
        <p14:creationId xmlns:p14="http://schemas.microsoft.com/office/powerpoint/2010/main" val="472502388"/>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61E9B0B-83D8-9242-9F62-9ACD3803FC40}" type="slidenum">
              <a:rPr lang="en-US"/>
              <a:pPr>
                <a:defRPr/>
              </a:pPr>
              <a:t>‹#›</a:t>
            </a:fld>
            <a:endParaRPr lang="en-US"/>
          </a:p>
        </p:txBody>
      </p:sp>
    </p:spTree>
    <p:extLst>
      <p:ext uri="{BB962C8B-B14F-4D97-AF65-F5344CB8AC3E}">
        <p14:creationId xmlns:p14="http://schemas.microsoft.com/office/powerpoint/2010/main" val="1916593847"/>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FC5343A-BB86-434E-99DE-1FA4817C66F0}" type="slidenum">
              <a:rPr lang="en-US"/>
              <a:pPr>
                <a:defRPr/>
              </a:pPr>
              <a:t>‹#›</a:t>
            </a:fld>
            <a:endParaRPr lang="en-US"/>
          </a:p>
        </p:txBody>
      </p:sp>
    </p:spTree>
    <p:extLst>
      <p:ext uri="{BB962C8B-B14F-4D97-AF65-F5344CB8AC3E}">
        <p14:creationId xmlns:p14="http://schemas.microsoft.com/office/powerpoint/2010/main" val="146413838"/>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77985AF-C1F4-8946-9748-24ED9BF834CC}" type="slidenum">
              <a:rPr lang="en-US"/>
              <a:pPr>
                <a:defRPr/>
              </a:pPr>
              <a:t>‹#›</a:t>
            </a:fld>
            <a:endParaRPr lang="en-US"/>
          </a:p>
        </p:txBody>
      </p:sp>
    </p:spTree>
    <p:extLst>
      <p:ext uri="{BB962C8B-B14F-4D97-AF65-F5344CB8AC3E}">
        <p14:creationId xmlns:p14="http://schemas.microsoft.com/office/powerpoint/2010/main" val="1572879066"/>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F0CD816-B1B9-C340-B92E-5BAE08043DE6}" type="slidenum">
              <a:rPr lang="en-US"/>
              <a:pPr>
                <a:defRPr/>
              </a:pPr>
              <a:t>‹#›</a:t>
            </a:fld>
            <a:endParaRPr lang="en-US"/>
          </a:p>
        </p:txBody>
      </p:sp>
    </p:spTree>
    <p:extLst>
      <p:ext uri="{BB962C8B-B14F-4D97-AF65-F5344CB8AC3E}">
        <p14:creationId xmlns:p14="http://schemas.microsoft.com/office/powerpoint/2010/main" val="569500743"/>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F7D004E-75CD-D045-92A5-E3F8A236EB0F}" type="slidenum">
              <a:rPr lang="en-US"/>
              <a:pPr>
                <a:defRPr/>
              </a:pPr>
              <a:t>‹#›</a:t>
            </a:fld>
            <a:endParaRPr lang="en-US"/>
          </a:p>
        </p:txBody>
      </p:sp>
    </p:spTree>
    <p:extLst>
      <p:ext uri="{BB962C8B-B14F-4D97-AF65-F5344CB8AC3E}">
        <p14:creationId xmlns:p14="http://schemas.microsoft.com/office/powerpoint/2010/main" val="1726821034"/>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E8B64A-2F8B-5F4D-BB34-B09ECD3F5AF0}" type="slidenum">
              <a:rPr lang="en-US"/>
              <a:pPr>
                <a:defRPr/>
              </a:pPr>
              <a:t>‹#›</a:t>
            </a:fld>
            <a:endParaRPr lang="en-US"/>
          </a:p>
        </p:txBody>
      </p:sp>
    </p:spTree>
    <p:extLst>
      <p:ext uri="{BB962C8B-B14F-4D97-AF65-F5344CB8AC3E}">
        <p14:creationId xmlns:p14="http://schemas.microsoft.com/office/powerpoint/2010/main" val="3083921790"/>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09F335A-0985-A44D-B974-C943557AC776}" type="slidenum">
              <a:rPr lang="en-US"/>
              <a:pPr>
                <a:defRPr/>
              </a:pPr>
              <a:t>‹#›</a:t>
            </a:fld>
            <a:endParaRPr lang="en-US"/>
          </a:p>
        </p:txBody>
      </p:sp>
    </p:spTree>
    <p:extLst>
      <p:ext uri="{BB962C8B-B14F-4D97-AF65-F5344CB8AC3E}">
        <p14:creationId xmlns:p14="http://schemas.microsoft.com/office/powerpoint/2010/main" val="1104581803"/>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516C1CC-28AD-9F41-8ED0-BD3B504E184F}" type="slidenum">
              <a:rPr lang="en-US"/>
              <a:pPr>
                <a:defRPr/>
              </a:pPr>
              <a:t>‹#›</a:t>
            </a:fld>
            <a:endParaRPr lang="en-US"/>
          </a:p>
        </p:txBody>
      </p:sp>
    </p:spTree>
    <p:extLst>
      <p:ext uri="{BB962C8B-B14F-4D97-AF65-F5344CB8AC3E}">
        <p14:creationId xmlns:p14="http://schemas.microsoft.com/office/powerpoint/2010/main" val="312688086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1EA3D90-C88E-4E4C-BFC1-B9F6B2E51509}" type="slidenum">
              <a:rPr lang="en-US"/>
              <a:pPr>
                <a:defRPr/>
              </a:pPr>
              <a:t>‹#›</a:t>
            </a:fld>
            <a:endParaRPr lang="en-US"/>
          </a:p>
        </p:txBody>
      </p:sp>
    </p:spTree>
    <p:extLst>
      <p:ext uri="{BB962C8B-B14F-4D97-AF65-F5344CB8AC3E}">
        <p14:creationId xmlns:p14="http://schemas.microsoft.com/office/powerpoint/2010/main" val="2685871766"/>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pPr>
                <a:defRPr/>
              </a:pPr>
              <a:t>‹#›</a:t>
            </a:fld>
            <a:endParaRPr lang="en-US"/>
          </a:p>
        </p:txBody>
      </p:sp>
    </p:spTree>
    <p:extLst>
      <p:ext uri="{BB962C8B-B14F-4D97-AF65-F5344CB8AC3E}">
        <p14:creationId xmlns:p14="http://schemas.microsoft.com/office/powerpoint/2010/main" val="47650375"/>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pPr>
                <a:defRPr/>
              </a:pPr>
              <a:t>‹#›</a:t>
            </a:fld>
            <a:endParaRPr lang="en-US"/>
          </a:p>
        </p:txBody>
      </p:sp>
    </p:spTree>
    <p:extLst>
      <p:ext uri="{BB962C8B-B14F-4D97-AF65-F5344CB8AC3E}">
        <p14:creationId xmlns:p14="http://schemas.microsoft.com/office/powerpoint/2010/main" val="3622611475"/>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pPr>
                <a:defRPr/>
              </a:pPr>
              <a:t>‹#›</a:t>
            </a:fld>
            <a:endParaRPr lang="en-US"/>
          </a:p>
        </p:txBody>
      </p:sp>
    </p:spTree>
    <p:extLst>
      <p:ext uri="{BB962C8B-B14F-4D97-AF65-F5344CB8AC3E}">
        <p14:creationId xmlns:p14="http://schemas.microsoft.com/office/powerpoint/2010/main" val="2160007520"/>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p>
        </p:txBody>
      </p:sp>
      <p:sp>
        <p:nvSpPr>
          <p:cNvPr id="8" name="Rectangle 101"/>
          <p:cNvSpPr>
            <a:spLocks noGrp="1" noChangeArrowheads="1"/>
          </p:cNvSpPr>
          <p:nvPr>
            <p:ph type="ftr" sz="quarter" idx="11"/>
          </p:nvPr>
        </p:nvSpPr>
        <p:spPr/>
        <p:txBody>
          <a:bodyPr/>
          <a:lstStyle>
            <a:lvl1pPr>
              <a:defRPr/>
            </a:lvl1pPr>
          </a:lstStyle>
          <a:p>
            <a:pPr>
              <a:defRPr/>
            </a:pPr>
            <a:endParaRPr lang="en-US"/>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pPr>
                <a:defRPr/>
              </a:pPr>
              <a:t>‹#›</a:t>
            </a:fld>
            <a:endParaRPr lang="en-US"/>
          </a:p>
        </p:txBody>
      </p:sp>
    </p:spTree>
    <p:extLst>
      <p:ext uri="{BB962C8B-B14F-4D97-AF65-F5344CB8AC3E}">
        <p14:creationId xmlns:p14="http://schemas.microsoft.com/office/powerpoint/2010/main" val="1644791784"/>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p>
        </p:txBody>
      </p:sp>
      <p:sp>
        <p:nvSpPr>
          <p:cNvPr id="4" name="Rectangle 101"/>
          <p:cNvSpPr>
            <a:spLocks noGrp="1" noChangeArrowheads="1"/>
          </p:cNvSpPr>
          <p:nvPr>
            <p:ph type="ftr" sz="quarter" idx="11"/>
          </p:nvPr>
        </p:nvSpPr>
        <p:spPr/>
        <p:txBody>
          <a:bodyPr/>
          <a:lstStyle>
            <a:lvl1pPr>
              <a:defRPr/>
            </a:lvl1pPr>
          </a:lstStyle>
          <a:p>
            <a:pPr>
              <a:defRPr/>
            </a:pPr>
            <a:endParaRPr lang="en-US"/>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pPr>
                <a:defRPr/>
              </a:pPr>
              <a:t>‹#›</a:t>
            </a:fld>
            <a:endParaRPr lang="en-US"/>
          </a:p>
        </p:txBody>
      </p:sp>
    </p:spTree>
    <p:extLst>
      <p:ext uri="{BB962C8B-B14F-4D97-AF65-F5344CB8AC3E}">
        <p14:creationId xmlns:p14="http://schemas.microsoft.com/office/powerpoint/2010/main" val="4177757943"/>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p>
        </p:txBody>
      </p:sp>
      <p:sp>
        <p:nvSpPr>
          <p:cNvPr id="3" name="Rectangle 101"/>
          <p:cNvSpPr>
            <a:spLocks noGrp="1" noChangeArrowheads="1"/>
          </p:cNvSpPr>
          <p:nvPr>
            <p:ph type="ftr" sz="quarter" idx="11"/>
          </p:nvPr>
        </p:nvSpPr>
        <p:spPr/>
        <p:txBody>
          <a:bodyPr/>
          <a:lstStyle>
            <a:lvl1pPr>
              <a:defRPr/>
            </a:lvl1pPr>
          </a:lstStyle>
          <a:p>
            <a:pPr>
              <a:defRPr/>
            </a:pPr>
            <a:endParaRPr lang="en-US"/>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pPr>
                <a:defRPr/>
              </a:pPr>
              <a:t>‹#›</a:t>
            </a:fld>
            <a:endParaRPr lang="en-US"/>
          </a:p>
        </p:txBody>
      </p:sp>
    </p:spTree>
    <p:extLst>
      <p:ext uri="{BB962C8B-B14F-4D97-AF65-F5344CB8AC3E}">
        <p14:creationId xmlns:p14="http://schemas.microsoft.com/office/powerpoint/2010/main" val="1907929704"/>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pPr>
                <a:defRPr/>
              </a:pPr>
              <a:t>‹#›</a:t>
            </a:fld>
            <a:endParaRPr lang="en-US"/>
          </a:p>
        </p:txBody>
      </p:sp>
    </p:spTree>
    <p:extLst>
      <p:ext uri="{BB962C8B-B14F-4D97-AF65-F5344CB8AC3E}">
        <p14:creationId xmlns:p14="http://schemas.microsoft.com/office/powerpoint/2010/main" val="3817405665"/>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pPr>
                <a:defRPr/>
              </a:pPr>
              <a:t>‹#›</a:t>
            </a:fld>
            <a:endParaRPr lang="en-US"/>
          </a:p>
        </p:txBody>
      </p:sp>
    </p:spTree>
    <p:extLst>
      <p:ext uri="{BB962C8B-B14F-4D97-AF65-F5344CB8AC3E}">
        <p14:creationId xmlns:p14="http://schemas.microsoft.com/office/powerpoint/2010/main" val="1400067771"/>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pPr>
                <a:defRPr/>
              </a:pPr>
              <a:t>‹#›</a:t>
            </a:fld>
            <a:endParaRPr lang="en-US"/>
          </a:p>
        </p:txBody>
      </p:sp>
    </p:spTree>
    <p:extLst>
      <p:ext uri="{BB962C8B-B14F-4D97-AF65-F5344CB8AC3E}">
        <p14:creationId xmlns:p14="http://schemas.microsoft.com/office/powerpoint/2010/main" val="19163347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pPr>
                <a:defRPr/>
              </a:pPr>
              <a:t>‹#›</a:t>
            </a:fld>
            <a:endParaRPr lang="en-US"/>
          </a:p>
        </p:txBody>
      </p:sp>
    </p:spTree>
    <p:extLst>
      <p:ext uri="{BB962C8B-B14F-4D97-AF65-F5344CB8AC3E}">
        <p14:creationId xmlns:p14="http://schemas.microsoft.com/office/powerpoint/2010/main" val="176961441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5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55.xml"/><Relationship Id="rId13" Type="http://schemas.openxmlformats.org/officeDocument/2006/relationships/image" Target="../media/image28.png"/><Relationship Id="rId3" Type="http://schemas.openxmlformats.org/officeDocument/2006/relationships/slideLayout" Target="../slideLayouts/slideLayout850.xml"/><Relationship Id="rId7" Type="http://schemas.openxmlformats.org/officeDocument/2006/relationships/slideLayout" Target="../slideLayouts/slideLayout854.xml"/><Relationship Id="rId12" Type="http://schemas.openxmlformats.org/officeDocument/2006/relationships/theme" Target="../theme/theme100.xml"/><Relationship Id="rId2" Type="http://schemas.openxmlformats.org/officeDocument/2006/relationships/slideLayout" Target="../slideLayouts/slideLayout849.xml"/><Relationship Id="rId1" Type="http://schemas.openxmlformats.org/officeDocument/2006/relationships/slideLayout" Target="../slideLayouts/slideLayout848.xml"/><Relationship Id="rId6" Type="http://schemas.openxmlformats.org/officeDocument/2006/relationships/slideLayout" Target="../slideLayouts/slideLayout853.xml"/><Relationship Id="rId11" Type="http://schemas.openxmlformats.org/officeDocument/2006/relationships/slideLayout" Target="../slideLayouts/slideLayout858.xml"/><Relationship Id="rId5" Type="http://schemas.openxmlformats.org/officeDocument/2006/relationships/slideLayout" Target="../slideLayouts/slideLayout852.xml"/><Relationship Id="rId10" Type="http://schemas.openxmlformats.org/officeDocument/2006/relationships/slideLayout" Target="../slideLayouts/slideLayout857.xml"/><Relationship Id="rId4" Type="http://schemas.openxmlformats.org/officeDocument/2006/relationships/slideLayout" Target="../slideLayouts/slideLayout851.xml"/><Relationship Id="rId9" Type="http://schemas.openxmlformats.org/officeDocument/2006/relationships/slideLayout" Target="../slideLayouts/slideLayout856.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866.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theme" Target="../theme/theme101.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877.xml"/><Relationship Id="rId3" Type="http://schemas.openxmlformats.org/officeDocument/2006/relationships/slideLayout" Target="../slideLayouts/slideLayout872.xml"/><Relationship Id="rId7" Type="http://schemas.openxmlformats.org/officeDocument/2006/relationships/slideLayout" Target="../slideLayouts/slideLayout876.xml"/><Relationship Id="rId12" Type="http://schemas.openxmlformats.org/officeDocument/2006/relationships/theme" Target="../theme/theme102.xml"/><Relationship Id="rId2" Type="http://schemas.openxmlformats.org/officeDocument/2006/relationships/slideLayout" Target="../slideLayouts/slideLayout871.xml"/><Relationship Id="rId1" Type="http://schemas.openxmlformats.org/officeDocument/2006/relationships/slideLayout" Target="../slideLayouts/slideLayout870.xml"/><Relationship Id="rId6" Type="http://schemas.openxmlformats.org/officeDocument/2006/relationships/slideLayout" Target="../slideLayouts/slideLayout875.xml"/><Relationship Id="rId11" Type="http://schemas.openxmlformats.org/officeDocument/2006/relationships/slideLayout" Target="../slideLayouts/slideLayout880.xml"/><Relationship Id="rId5" Type="http://schemas.openxmlformats.org/officeDocument/2006/relationships/slideLayout" Target="../slideLayouts/slideLayout874.xml"/><Relationship Id="rId10" Type="http://schemas.openxmlformats.org/officeDocument/2006/relationships/slideLayout" Target="../slideLayouts/slideLayout879.xml"/><Relationship Id="rId4" Type="http://schemas.openxmlformats.org/officeDocument/2006/relationships/slideLayout" Target="../slideLayouts/slideLayout873.xml"/><Relationship Id="rId9" Type="http://schemas.openxmlformats.org/officeDocument/2006/relationships/slideLayout" Target="../slideLayouts/slideLayout878.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888.xml"/><Relationship Id="rId3" Type="http://schemas.openxmlformats.org/officeDocument/2006/relationships/slideLayout" Target="../slideLayouts/slideLayout883.xml"/><Relationship Id="rId7" Type="http://schemas.openxmlformats.org/officeDocument/2006/relationships/slideLayout" Target="../slideLayouts/slideLayout887.xml"/><Relationship Id="rId2" Type="http://schemas.openxmlformats.org/officeDocument/2006/relationships/slideLayout" Target="../slideLayouts/slideLayout882.xml"/><Relationship Id="rId1" Type="http://schemas.openxmlformats.org/officeDocument/2006/relationships/slideLayout" Target="../slideLayouts/slideLayout881.xml"/><Relationship Id="rId6" Type="http://schemas.openxmlformats.org/officeDocument/2006/relationships/slideLayout" Target="../slideLayouts/slideLayout886.xml"/><Relationship Id="rId11" Type="http://schemas.openxmlformats.org/officeDocument/2006/relationships/theme" Target="../theme/theme103.xml"/><Relationship Id="rId5" Type="http://schemas.openxmlformats.org/officeDocument/2006/relationships/slideLayout" Target="../slideLayouts/slideLayout885.xml"/><Relationship Id="rId10" Type="http://schemas.openxmlformats.org/officeDocument/2006/relationships/slideLayout" Target="../slideLayouts/slideLayout890.xml"/><Relationship Id="rId4" Type="http://schemas.openxmlformats.org/officeDocument/2006/relationships/slideLayout" Target="../slideLayouts/slideLayout884.xml"/><Relationship Id="rId9" Type="http://schemas.openxmlformats.org/officeDocument/2006/relationships/slideLayout" Target="../slideLayouts/slideLayout88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4.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67.xml"/><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6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7.xml"/><Relationship Id="rId1" Type="http://schemas.openxmlformats.org/officeDocument/2006/relationships/slideLayout" Target="../slideLayouts/slideLayout69.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3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3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3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3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3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7.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3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7.xml"/><Relationship Id="rId17" Type="http://schemas.openxmlformats.org/officeDocument/2006/relationships/image" Target="../media/image5.png"/><Relationship Id="rId2" Type="http://schemas.openxmlformats.org/officeDocument/2006/relationships/slideLayout" Target="../slideLayouts/slideLayout170.xml"/><Relationship Id="rId16" Type="http://schemas.openxmlformats.org/officeDocument/2006/relationships/image" Target="../media/image4.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3.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9.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4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0.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4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4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43.xml"/><Relationship Id="rId17" Type="http://schemas.openxmlformats.org/officeDocument/2006/relationships/image" Target="../media/image5.png"/><Relationship Id="rId2" Type="http://schemas.openxmlformats.org/officeDocument/2006/relationships/slideLayout" Target="../slideLayouts/slideLayout236.xml"/><Relationship Id="rId16" Type="http://schemas.openxmlformats.org/officeDocument/2006/relationships/image" Target="../media/image4.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3.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4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4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4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4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4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4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21.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5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5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22.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5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theme" Target="../theme/theme53.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9.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5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5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5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57.xml"/><Relationship Id="rId17" Type="http://schemas.openxmlformats.org/officeDocument/2006/relationships/image" Target="../media/image5.png"/><Relationship Id="rId2" Type="http://schemas.openxmlformats.org/officeDocument/2006/relationships/slideLayout" Target="../slideLayouts/slideLayout389.xml"/><Relationship Id="rId16" Type="http://schemas.openxmlformats.org/officeDocument/2006/relationships/image" Target="../media/image4.png"/><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5" Type="http://schemas.openxmlformats.org/officeDocument/2006/relationships/image" Target="../media/image3.png"/><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58.xml"/><Relationship Id="rId17" Type="http://schemas.openxmlformats.org/officeDocument/2006/relationships/image" Target="../media/image5.png"/><Relationship Id="rId2" Type="http://schemas.openxmlformats.org/officeDocument/2006/relationships/slideLayout" Target="../slideLayouts/slideLayout400.xml"/><Relationship Id="rId16" Type="http://schemas.openxmlformats.org/officeDocument/2006/relationships/image" Target="../media/image4.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3.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5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6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25.jpe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6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6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63.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6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6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66.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67.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68.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image" Target="../media/image21.jpeg"/><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69.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16.png"/><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70.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71.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7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572.xml"/><Relationship Id="rId13" Type="http://schemas.openxmlformats.org/officeDocument/2006/relationships/image" Target="../media/image16.png"/><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73.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74.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jpe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75.xml"/><Relationship Id="rId17" Type="http://schemas.openxmlformats.org/officeDocument/2006/relationships/image" Target="../media/image5.png"/><Relationship Id="rId2" Type="http://schemas.openxmlformats.org/officeDocument/2006/relationships/slideLayout" Target="../slideLayouts/slideLayout588.xml"/><Relationship Id="rId16" Type="http://schemas.openxmlformats.org/officeDocument/2006/relationships/image" Target="../media/image4.png"/><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5" Type="http://schemas.openxmlformats.org/officeDocument/2006/relationships/image" Target="../media/image3.png"/><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 Id="rId14" Type="http://schemas.openxmlformats.org/officeDocument/2006/relationships/image" Target="../media/image2.png"/></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76.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77.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78.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79.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80.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81.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image" Target="../media/image10.jpeg"/><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82.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5" Type="http://schemas.openxmlformats.org/officeDocument/2006/relationships/image" Target="../media/image12.jpeg"/><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image" Target="../media/image11.jpeg"/></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83.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84.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85.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86.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87.xml"/><Relationship Id="rId1" Type="http://schemas.openxmlformats.org/officeDocument/2006/relationships/slideLayout" Target="../slideLayouts/slideLayout719.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27.xml"/><Relationship Id="rId3" Type="http://schemas.openxmlformats.org/officeDocument/2006/relationships/slideLayout" Target="../slideLayouts/slideLayout722.xml"/><Relationship Id="rId7" Type="http://schemas.openxmlformats.org/officeDocument/2006/relationships/slideLayout" Target="../slideLayouts/slideLayout726.xml"/><Relationship Id="rId12" Type="http://schemas.openxmlformats.org/officeDocument/2006/relationships/theme" Target="../theme/theme88.xml"/><Relationship Id="rId2" Type="http://schemas.openxmlformats.org/officeDocument/2006/relationships/slideLayout" Target="../slideLayouts/slideLayout721.xml"/><Relationship Id="rId1" Type="http://schemas.openxmlformats.org/officeDocument/2006/relationships/slideLayout" Target="../slideLayouts/slideLayout720.xml"/><Relationship Id="rId6" Type="http://schemas.openxmlformats.org/officeDocument/2006/relationships/slideLayout" Target="../slideLayouts/slideLayout725.xml"/><Relationship Id="rId11" Type="http://schemas.openxmlformats.org/officeDocument/2006/relationships/slideLayout" Target="../slideLayouts/slideLayout730.xml"/><Relationship Id="rId5" Type="http://schemas.openxmlformats.org/officeDocument/2006/relationships/slideLayout" Target="../slideLayouts/slideLayout724.xml"/><Relationship Id="rId10" Type="http://schemas.openxmlformats.org/officeDocument/2006/relationships/slideLayout" Target="../slideLayouts/slideLayout729.xml"/><Relationship Id="rId4" Type="http://schemas.openxmlformats.org/officeDocument/2006/relationships/slideLayout" Target="../slideLayouts/slideLayout723.xml"/><Relationship Id="rId9" Type="http://schemas.openxmlformats.org/officeDocument/2006/relationships/slideLayout" Target="../slideLayouts/slideLayout728.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image" Target="../media/image1.jpeg"/><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32.xml"/><Relationship Id="rId16" Type="http://schemas.openxmlformats.org/officeDocument/2006/relationships/image" Target="../media/image4.png"/><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5" Type="http://schemas.openxmlformats.org/officeDocument/2006/relationships/image" Target="../media/image3.png"/><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49.xml"/><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90.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slideLayout" Target="../slideLayouts/slideLayout765.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slideLayout" Target="../slideLayouts/slideLayout764.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 Id="rId14"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773.xml"/><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theme" Target="../theme/theme92.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93.xml"/><Relationship Id="rId1" Type="http://schemas.openxmlformats.org/officeDocument/2006/relationships/slideLayout" Target="../slideLayouts/slideLayout77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image" Target="../media/image27.jpeg"/><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theme" Target="../theme/theme94.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796.xml"/><Relationship Id="rId13" Type="http://schemas.openxmlformats.org/officeDocument/2006/relationships/slideLayout" Target="../slideLayouts/slideLayout801.xml"/><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slideLayout" Target="../slideLayouts/slideLayout800.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 Id="rId14" Type="http://schemas.openxmlformats.org/officeDocument/2006/relationships/theme" Target="../theme/theme95.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09.xml"/><Relationship Id="rId13" Type="http://schemas.openxmlformats.org/officeDocument/2006/relationships/theme" Target="../theme/theme96.xml"/><Relationship Id="rId3" Type="http://schemas.openxmlformats.org/officeDocument/2006/relationships/slideLayout" Target="../slideLayouts/slideLayout804.xml"/><Relationship Id="rId7" Type="http://schemas.openxmlformats.org/officeDocument/2006/relationships/slideLayout" Target="../slideLayouts/slideLayout808.xml"/><Relationship Id="rId12" Type="http://schemas.openxmlformats.org/officeDocument/2006/relationships/slideLayout" Target="../slideLayouts/slideLayout813.xml"/><Relationship Id="rId2" Type="http://schemas.openxmlformats.org/officeDocument/2006/relationships/slideLayout" Target="../slideLayouts/slideLayout803.xml"/><Relationship Id="rId1" Type="http://schemas.openxmlformats.org/officeDocument/2006/relationships/slideLayout" Target="../slideLayouts/slideLayout802.xml"/><Relationship Id="rId6" Type="http://schemas.openxmlformats.org/officeDocument/2006/relationships/slideLayout" Target="../slideLayouts/slideLayout807.xml"/><Relationship Id="rId11" Type="http://schemas.openxmlformats.org/officeDocument/2006/relationships/slideLayout" Target="../slideLayouts/slideLayout812.xml"/><Relationship Id="rId5" Type="http://schemas.openxmlformats.org/officeDocument/2006/relationships/slideLayout" Target="../slideLayouts/slideLayout806.xml"/><Relationship Id="rId10" Type="http://schemas.openxmlformats.org/officeDocument/2006/relationships/slideLayout" Target="../slideLayouts/slideLayout811.xml"/><Relationship Id="rId4" Type="http://schemas.openxmlformats.org/officeDocument/2006/relationships/slideLayout" Target="../slideLayouts/slideLayout805.xml"/><Relationship Id="rId9" Type="http://schemas.openxmlformats.org/officeDocument/2006/relationships/slideLayout" Target="../slideLayouts/slideLayout810.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21.xml"/><Relationship Id="rId13" Type="http://schemas.openxmlformats.org/officeDocument/2006/relationships/theme" Target="../theme/theme97.xml"/><Relationship Id="rId3" Type="http://schemas.openxmlformats.org/officeDocument/2006/relationships/slideLayout" Target="../slideLayouts/slideLayout816.xml"/><Relationship Id="rId7" Type="http://schemas.openxmlformats.org/officeDocument/2006/relationships/slideLayout" Target="../slideLayouts/slideLayout820.xml"/><Relationship Id="rId12" Type="http://schemas.openxmlformats.org/officeDocument/2006/relationships/slideLayout" Target="../slideLayouts/slideLayout825.xml"/><Relationship Id="rId2" Type="http://schemas.openxmlformats.org/officeDocument/2006/relationships/slideLayout" Target="../slideLayouts/slideLayout815.xml"/><Relationship Id="rId1" Type="http://schemas.openxmlformats.org/officeDocument/2006/relationships/slideLayout" Target="../slideLayouts/slideLayout814.xml"/><Relationship Id="rId6" Type="http://schemas.openxmlformats.org/officeDocument/2006/relationships/slideLayout" Target="../slideLayouts/slideLayout819.xml"/><Relationship Id="rId11" Type="http://schemas.openxmlformats.org/officeDocument/2006/relationships/slideLayout" Target="../slideLayouts/slideLayout824.xml"/><Relationship Id="rId5" Type="http://schemas.openxmlformats.org/officeDocument/2006/relationships/slideLayout" Target="../slideLayouts/slideLayout818.xml"/><Relationship Id="rId10" Type="http://schemas.openxmlformats.org/officeDocument/2006/relationships/slideLayout" Target="../slideLayouts/slideLayout823.xml"/><Relationship Id="rId4" Type="http://schemas.openxmlformats.org/officeDocument/2006/relationships/slideLayout" Target="../slideLayouts/slideLayout817.xml"/><Relationship Id="rId9" Type="http://schemas.openxmlformats.org/officeDocument/2006/relationships/slideLayout" Target="../slideLayouts/slideLayout822.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33.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98.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44.xml"/><Relationship Id="rId3" Type="http://schemas.openxmlformats.org/officeDocument/2006/relationships/slideLayout" Target="../slideLayouts/slideLayout839.xml"/><Relationship Id="rId7" Type="http://schemas.openxmlformats.org/officeDocument/2006/relationships/slideLayout" Target="../slideLayouts/slideLayout843.xml"/><Relationship Id="rId12" Type="http://schemas.openxmlformats.org/officeDocument/2006/relationships/theme" Target="../theme/theme99.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0" Type="http://schemas.openxmlformats.org/officeDocument/2006/relationships/slideLayout" Target="../slideLayouts/slideLayout846.xml"/><Relationship Id="rId4" Type="http://schemas.openxmlformats.org/officeDocument/2006/relationships/slideLayout" Target="../slideLayouts/slideLayout840.xml"/><Relationship Id="rId9" Type="http://schemas.openxmlformats.org/officeDocument/2006/relationships/slideLayout" Target="../slideLayouts/slideLayout8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12119604-13D4-9B4D-91C4-5B8FB99795F0}" type="slidenum">
              <a:rPr lang="en-US"/>
              <a:pPr/>
              <a:t>‹#›</a:t>
            </a:fld>
            <a:endParaRPr lang="en-US"/>
          </a:p>
        </p:txBody>
      </p:sp>
      <p:pic>
        <p:nvPicPr>
          <p:cNvPr id="7885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173338047"/>
      </p:ext>
    </p:extLst>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ea typeface="ＭＳ Ｐゴシック" charset="0"/>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a:ea typeface="ＭＳ Ｐゴシック" charset="0"/>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AD816CF-8F6D-0B44-95F3-77E8E9DAD482}" type="slidenum">
              <a:rPr lang="en-US"/>
              <a:pPr>
                <a:defRPr/>
              </a:pPr>
              <a:t>‹#›</a:t>
            </a:fld>
            <a:endParaRPr lang="en-US"/>
          </a:p>
        </p:txBody>
      </p:sp>
    </p:spTree>
    <p:extLst>
      <p:ext uri="{BB962C8B-B14F-4D97-AF65-F5344CB8AC3E}">
        <p14:creationId xmlns:p14="http://schemas.microsoft.com/office/powerpoint/2010/main" val="2054641364"/>
      </p:ext>
    </p:extLst>
  </p:cSld>
  <p:clrMap bg1="lt1" tx1="dk1" bg2="lt2" tx2="dk2" accent1="accent1" accent2="accent2" accent3="accent3" accent4="accent4" accent5="accent5" accent6="accent6" hlink="hlink" folHlink="folHlink"/>
  <p:sldLayoutIdLst>
    <p:sldLayoutId id="2147486322" r:id="rId1"/>
    <p:sldLayoutId id="2147486323" r:id="rId2"/>
    <p:sldLayoutId id="2147486324" r:id="rId3"/>
    <p:sldLayoutId id="2147486325" r:id="rId4"/>
    <p:sldLayoutId id="2147486326" r:id="rId5"/>
    <p:sldLayoutId id="2147486327" r:id="rId6"/>
    <p:sldLayoutId id="2147486328" r:id="rId7"/>
    <p:sldLayoutId id="2147486329" r:id="rId8"/>
    <p:sldLayoutId id="2147486330" r:id="rId9"/>
    <p:sldLayoutId id="2147486331" r:id="rId10"/>
    <p:sldLayoutId id="214748633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58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083A20E-452E-BC4A-9A16-C0176AA94286}" type="slidenum">
              <a:rPr lang="en-US"/>
              <a:pPr>
                <a:defRPr/>
              </a:pPr>
              <a:t>‹#›</a:t>
            </a:fld>
            <a:endParaRPr lang="en-US"/>
          </a:p>
        </p:txBody>
      </p:sp>
    </p:spTree>
    <p:extLst>
      <p:ext uri="{BB962C8B-B14F-4D97-AF65-F5344CB8AC3E}">
        <p14:creationId xmlns:p14="http://schemas.microsoft.com/office/powerpoint/2010/main" val="980342546"/>
      </p:ext>
    </p:extLst>
  </p:cSld>
  <p:clrMap bg1="lt1" tx1="dk1" bg2="lt2" tx2="dk2" accent1="accent1" accent2="accent2" accent3="accent3" accent4="accent4" accent5="accent5" accent6="accent6" hlink="hlink" folHlink="folHlink"/>
  <p:sldLayoutIdLst>
    <p:sldLayoutId id="2147486334" r:id="rId1"/>
    <p:sldLayoutId id="2147486335" r:id="rId2"/>
    <p:sldLayoutId id="2147486336" r:id="rId3"/>
    <p:sldLayoutId id="2147486337" r:id="rId4"/>
    <p:sldLayoutId id="2147486338" r:id="rId5"/>
    <p:sldLayoutId id="2147486339" r:id="rId6"/>
    <p:sldLayoutId id="2147486340" r:id="rId7"/>
    <p:sldLayoutId id="2147486341" r:id="rId8"/>
    <p:sldLayoutId id="2147486342" r:id="rId9"/>
    <p:sldLayoutId id="2147486343" r:id="rId10"/>
    <p:sldLayoutId id="2147486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a:defRPr/>
                </a:pPr>
                <a:endParaRPr lang="en-US"/>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defRPr/>
                </a:pPr>
                <a:endParaRPr lang="en-US"/>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a:defRPr/>
                </a:pPr>
                <a:endParaRPr lang="en-US"/>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a:defRPr/>
                </a:pPr>
                <a:endParaRPr lang="en-US"/>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a:defRPr/>
                </a:pPr>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26C5FA-C0A1-9144-86E8-C214E786485C}" type="slidenum">
              <a:rPr lang="en-US"/>
              <a:pPr>
                <a:defRPr/>
              </a:pPr>
              <a:t>‹#›</a:t>
            </a:fld>
            <a:endParaRPr lang="en-US"/>
          </a:p>
        </p:txBody>
      </p:sp>
    </p:spTree>
    <p:extLst>
      <p:ext uri="{BB962C8B-B14F-4D97-AF65-F5344CB8AC3E}">
        <p14:creationId xmlns:p14="http://schemas.microsoft.com/office/powerpoint/2010/main" val="3705337946"/>
      </p:ext>
    </p:extLst>
  </p:cSld>
  <p:clrMap bg1="lt1" tx1="dk1" bg2="lt2" tx2="dk2" accent1="accent1" accent2="accent2" accent3="accent3" accent4="accent4" accent5="accent5" accent6="accent6" hlink="hlink" folHlink="folHlink"/>
  <p:sldLayoutIdLst>
    <p:sldLayoutId id="2147486346" r:id="rId1"/>
    <p:sldLayoutId id="2147486347" r:id="rId2"/>
    <p:sldLayoutId id="2147486348" r:id="rId3"/>
    <p:sldLayoutId id="2147486349" r:id="rId4"/>
    <p:sldLayoutId id="2147486350" r:id="rId5"/>
    <p:sldLayoutId id="2147486351" r:id="rId6"/>
    <p:sldLayoutId id="2147486352" r:id="rId7"/>
    <p:sldLayoutId id="2147486353" r:id="rId8"/>
    <p:sldLayoutId id="2147486354" r:id="rId9"/>
    <p:sldLayoutId id="214748635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3"/>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188"/>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3"/>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13"/>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38" y="176213"/>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38"/>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3902075"/>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fontAlgn="base">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800"/>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xmlns="" w="12700" cmpd="sng">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0"/>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0" y="374650"/>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0" y="6399213"/>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23484285"/>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4/24/24</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4/24/24</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4/24/24</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4/24/24</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p:titleStyle>
    <p:bodyStyle>
      <a:lvl1pPr marL="547688" indent="-411163"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8363" indent="-282575"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4/24/24</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0"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xmlns="">
                <a:solidFill>
                  <a:srgbClr val="FFFFFF"/>
                </a:solidFill>
              </a14:hiddenFill>
            </a:ext>
          </a:extLst>
        </p:spPr>
      </p:pic>
      <p:sp>
        <p:nvSpPr>
          <p:cNvPr id="27656"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00" y="117475"/>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4/24/24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387D32E-533E-4949-B449-2C31D7A5BF72}" type="slidenum">
              <a:rPr lang="en-US" b="0" smtClean="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4150376096"/>
      </p:ext>
    </p:extLst>
  </p:cSld>
  <p:clrMap bg1="lt1" tx1="dk1" bg2="lt2" tx2="dk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CC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0"/>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chemeClr val="tx1"/>
          </a:solidFill>
          <a:latin typeface="Helvetica" charset="0"/>
          <a:ea typeface="ＭＳ Ｐゴシック" charset="0"/>
        </a:defRPr>
      </a:lvl6pPr>
      <a:lvl7pPr marL="914400" algn="l" rtl="0" fontAlgn="base">
        <a:spcBef>
          <a:spcPct val="0"/>
        </a:spcBef>
        <a:spcAft>
          <a:spcPct val="0"/>
        </a:spcAft>
        <a:defRPr sz="4000">
          <a:solidFill>
            <a:schemeClr val="tx1"/>
          </a:solidFill>
          <a:latin typeface="Helvetica" charset="0"/>
          <a:ea typeface="ＭＳ Ｐゴシック" charset="0"/>
        </a:defRPr>
      </a:lvl7pPr>
      <a:lvl8pPr marL="1371600" algn="l" rtl="0" fontAlgn="base">
        <a:spcBef>
          <a:spcPct val="0"/>
        </a:spcBef>
        <a:spcAft>
          <a:spcPct val="0"/>
        </a:spcAft>
        <a:defRPr sz="4000">
          <a:solidFill>
            <a:schemeClr val="tx1"/>
          </a:solidFill>
          <a:latin typeface="Helvetica" charset="0"/>
          <a:ea typeface="ＭＳ Ｐゴシック" charset="0"/>
        </a:defRPr>
      </a:lvl8pPr>
      <a:lvl9pPr marL="1828800" algn="l" rtl="0" fontAlgn="base">
        <a:spcBef>
          <a:spcPct val="0"/>
        </a:spcBef>
        <a:spcAft>
          <a:spcPct val="0"/>
        </a:spcAft>
        <a:defRPr sz="4000">
          <a:solidFill>
            <a:schemeClr val="tx1"/>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46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718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90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62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4/24/24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3"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ea typeface="Osaka"/>
                <a:cs typeface="Osaka"/>
              </a:rPr>
              <a:pPr algn="l" fontAlgn="auto">
                <a:spcBef>
                  <a:spcPts val="0"/>
                </a:spcBef>
                <a:spcAft>
                  <a:spcPts val="0"/>
                </a:spcAft>
              </a:pPr>
              <a:t>4/24/24</a:t>
            </a:fld>
            <a:endParaRPr lang="en-US" b="0">
              <a:solidFill>
                <a:srgbClr val="000000"/>
              </a:solidFill>
              <a:latin typeface="Aria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ea typeface="Osaka"/>
                <a:cs typeface="Osaka"/>
              </a:rPr>
              <a:pPr fontAlgn="auto">
                <a:spcBef>
                  <a:spcPts val="0"/>
                </a:spcBef>
                <a:spcAft>
                  <a:spcPts val="0"/>
                </a:spcAft>
              </a:pPr>
              <a:t>‹#›</a:t>
            </a:fld>
            <a:endParaRPr lang="en-US" b="0">
              <a:solidFill>
                <a:srgbClr val="000000"/>
              </a:solidFill>
              <a:latin typeface="Arial"/>
              <a:ea typeface="Osaka"/>
              <a:cs typeface="Osaka"/>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038538"/>
      </p:ext>
    </p:extLst>
  </p:cSld>
  <p:clrMap bg1="lt1" tx1="dk1" bg2="lt2" tx2="dk2" accent1="accent1" accent2="accent2" accent3="accent3" accent4="accent4" accent5="accent5" accent6="accent6" hlink="hlink" folHlink="folHlink"/>
  <p:sldLayoutIdLst>
    <p:sldLayoutId id="21474861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fld id="{E7EFB992-A444-FF4B-A7DD-48783A59DA16}"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0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4/24/24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3330529491"/>
      </p:ext>
    </p:extLst>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4/24/24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4794017"/>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 id="2147486257" r:id="rId12"/>
    <p:sldLayoutId id="2147486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7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a:defRPr/>
            </a:pPr>
            <a:fld id="{60D2804D-427B-2F46-B1B8-E5A9DFD1C145}" type="slidenum">
              <a:rPr lang="zh-CN" altLang="en-US"/>
              <a:pPr>
                <a:defRPr/>
              </a:pPr>
              <a:t>‹#›</a:t>
            </a:fld>
            <a:endParaRPr lang="en-US" altLang="zh-CN"/>
          </a:p>
        </p:txBody>
      </p:sp>
    </p:spTree>
    <p:extLst>
      <p:ext uri="{BB962C8B-B14F-4D97-AF65-F5344CB8AC3E}">
        <p14:creationId xmlns:p14="http://schemas.microsoft.com/office/powerpoint/2010/main" val="2859493466"/>
      </p:ext>
    </p:extLst>
  </p:cSld>
  <p:clrMap bg1="lt1" tx1="dk1" bg2="lt2" tx2="dk2" accent1="accent1" accent2="accent2" accent3="accent3" accent4="accent4" accent5="accent5" accent6="accent6" hlink="hlink" folHlink="folHlink"/>
  <p:sldLayoutIdLst>
    <p:sldLayoutId id="2147486260" r:id="rId1"/>
    <p:sldLayoutId id="2147486261" r:id="rId2"/>
    <p:sldLayoutId id="2147486262" r:id="rId3"/>
    <p:sldLayoutId id="2147486263" r:id="rId4"/>
    <p:sldLayoutId id="2147486264" r:id="rId5"/>
    <p:sldLayoutId id="2147486265" r:id="rId6"/>
    <p:sldLayoutId id="2147486266" r:id="rId7"/>
    <p:sldLayoutId id="2147486267" r:id="rId8"/>
    <p:sldLayoutId id="2147486268" r:id="rId9"/>
    <p:sldLayoutId id="2147486269" r:id="rId10"/>
    <p:sldLayoutId id="2147486270" r:id="rId11"/>
    <p:sldLayoutId id="214748627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031062882"/>
      </p:ext>
    </p:extLst>
  </p:cSld>
  <p:clrMap bg1="dk2" tx1="lt1" bg2="dk1" tx2="lt2" accent1="accent1" accent2="accent2" accent3="accent3" accent4="accent4" accent5="accent5" accent6="accent6" hlink="hlink" folHlink="folHlink"/>
  <p:sldLayoutIdLst>
    <p:sldLayoutId id="2147486273" r:id="rId1"/>
    <p:sldLayoutId id="2147486274" r:id="rId2"/>
    <p:sldLayoutId id="2147486275" r:id="rId3"/>
    <p:sldLayoutId id="2147486276" r:id="rId4"/>
    <p:sldLayoutId id="2147486277" r:id="rId5"/>
    <p:sldLayoutId id="2147486278" r:id="rId6"/>
    <p:sldLayoutId id="2147486279" r:id="rId7"/>
    <p:sldLayoutId id="2147486280" r:id="rId8"/>
    <p:sldLayoutId id="2147486281" r:id="rId9"/>
    <p:sldLayoutId id="2147486282" r:id="rId10"/>
    <p:sldLayoutId id="2147486283" r:id="rId11"/>
    <p:sldLayoutId id="214748628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4532491"/>
      </p:ext>
    </p:extLst>
  </p:cSld>
  <p:clrMap bg1="lt1" tx1="dk1" bg2="lt2" tx2="dk2" accent1="accent1" accent2="accent2" accent3="accent3" accent4="accent4" accent5="accent5" accent6="accent6" hlink="hlink" folHlink="folHlink"/>
  <p:sldLayoutIdLst>
    <p:sldLayoutId id="2147486286" r:id="rId1"/>
    <p:sldLayoutId id="2147486287" r:id="rId2"/>
    <p:sldLayoutId id="2147486288" r:id="rId3"/>
    <p:sldLayoutId id="2147486289" r:id="rId4"/>
    <p:sldLayoutId id="2147486290" r:id="rId5"/>
    <p:sldLayoutId id="2147486291" r:id="rId6"/>
    <p:sldLayoutId id="2147486292" r:id="rId7"/>
    <p:sldLayoutId id="2147486293" r:id="rId8"/>
    <p:sldLayoutId id="2147486294" r:id="rId9"/>
    <p:sldLayoutId id="2147486295" r:id="rId10"/>
    <p:sldLayoutId id="21474862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99"/>
            </a:gs>
            <a:gs pos="100000">
              <a:srgbClr val="001017"/>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58B589-D2B9-CBDC-20FA-6FE1A9FA832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0BA93E6-5E3E-201A-41B8-2AD0B2DECC2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C66DE62C-A369-1CF8-A3E3-CBFAAA1272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4344C949-F617-A54A-8149-47302391534E}"/>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3582829691"/>
      </p:ext>
    </p:extLst>
  </p:cSld>
  <p:clrMap bg1="dk2" tx1="lt1" bg2="dk1" tx2="lt2" accent1="accent1" accent2="accent2" accent3="accent3" accent4="accent4" accent5="accent5" accent6="accent6" hlink="hlink" folHlink="folHlink"/>
  <p:sldLayoutIdLst>
    <p:sldLayoutId id="2147486298" r:id="rId1"/>
    <p:sldLayoutId id="2147486299" r:id="rId2"/>
    <p:sldLayoutId id="2147486300" r:id="rId3"/>
    <p:sldLayoutId id="2147486301" r:id="rId4"/>
    <p:sldLayoutId id="2147486302" r:id="rId5"/>
    <p:sldLayoutId id="2147486303" r:id="rId6"/>
    <p:sldLayoutId id="2147486304" r:id="rId7"/>
    <p:sldLayoutId id="2147486305" r:id="rId8"/>
    <p:sldLayoutId id="2147486306" r:id="rId9"/>
    <p:sldLayoutId id="2147486307" r:id="rId10"/>
    <p:sldLayoutId id="2147486308" r:id="rId11"/>
  </p:sldLayoutIdLst>
  <p:transition spd="med">
    <p:fade/>
  </p:transition>
  <p:txStyles>
    <p:titleStyle>
      <a:lvl1pPr algn="ctr" rtl="0" eaLnBrk="0" fontAlgn="base" hangingPunct="0">
        <a:spcBef>
          <a:spcPct val="0"/>
        </a:spcBef>
        <a:spcAft>
          <a:spcPct val="0"/>
        </a:spcAft>
        <a:defRPr sz="4400">
          <a:solidFill>
            <a:schemeClr val="tx2"/>
          </a:solidFill>
          <a:latin typeface="Times New Roman"/>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Times New Roman"/>
          <a:ea typeface="+mn-ea"/>
        </a:defRPr>
      </a:lvl2pPr>
      <a:lvl3pPr marL="1143000" indent="-228600" algn="l" rtl="0" eaLnBrk="0" fontAlgn="base" hangingPunct="0">
        <a:spcBef>
          <a:spcPct val="20000"/>
        </a:spcBef>
        <a:spcAft>
          <a:spcPct val="0"/>
        </a:spcAft>
        <a:buChar char="•"/>
        <a:defRPr sz="2400">
          <a:solidFill>
            <a:schemeClr val="tx1"/>
          </a:solidFill>
          <a:latin typeface="Times New Roman"/>
          <a:ea typeface="+mn-ea"/>
        </a:defRPr>
      </a:lvl3pPr>
      <a:lvl4pPr marL="1600200" indent="-228600" algn="l" rtl="0" eaLnBrk="0" fontAlgn="base" hangingPunct="0">
        <a:spcBef>
          <a:spcPct val="20000"/>
        </a:spcBef>
        <a:spcAft>
          <a:spcPct val="0"/>
        </a:spcAft>
        <a:buChar char="–"/>
        <a:defRPr sz="2000">
          <a:solidFill>
            <a:schemeClr val="tx1"/>
          </a:solidFill>
          <a:latin typeface="Times New Roman"/>
          <a:ea typeface="+mn-ea"/>
        </a:defRPr>
      </a:lvl4pPr>
      <a:lvl5pPr marL="2057400" indent="-228600" algn="l" rtl="0" eaLnBrk="0" fontAlgn="base" hangingPunct="0">
        <a:spcBef>
          <a:spcPct val="20000"/>
        </a:spcBef>
        <a:spcAft>
          <a:spcPct val="0"/>
        </a:spcAft>
        <a:buChar char="»"/>
        <a:defRPr sz="2000">
          <a:solidFill>
            <a:schemeClr val="tx1"/>
          </a:solidFill>
          <a:latin typeface="Times New Roman"/>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6.xml"/><Relationship Id="rId1" Type="http://schemas.openxmlformats.org/officeDocument/2006/relationships/slideLayout" Target="../slideLayouts/slideLayout44.xml"/><Relationship Id="rId5" Type="http://schemas.openxmlformats.org/officeDocument/2006/relationships/image" Target="../media/image108.jpeg"/><Relationship Id="rId4"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488.xml"/><Relationship Id="rId4" Type="http://schemas.openxmlformats.org/officeDocument/2006/relationships/image" Target="../media/image11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08.xml"/><Relationship Id="rId1" Type="http://schemas.openxmlformats.org/officeDocument/2006/relationships/themeOverride" Target="../theme/themeOverride4.xml"/><Relationship Id="rId4" Type="http://schemas.openxmlformats.org/officeDocument/2006/relationships/image" Target="../media/image11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9.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0.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8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06.xml"/><Relationship Id="rId4" Type="http://schemas.openxmlformats.org/officeDocument/2006/relationships/image" Target="../media/image12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7.xml"/><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8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02.xml"/><Relationship Id="rId5" Type="http://schemas.openxmlformats.org/officeDocument/2006/relationships/image" Target="../media/image125.jpeg"/><Relationship Id="rId4" Type="http://schemas.openxmlformats.org/officeDocument/2006/relationships/image" Target="../media/image12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0.xml"/><Relationship Id="rId1" Type="http://schemas.openxmlformats.org/officeDocument/2006/relationships/slideLayout" Target="../slideLayouts/slideLayout148.xml"/><Relationship Id="rId4" Type="http://schemas.openxmlformats.org/officeDocument/2006/relationships/image" Target="../media/image12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14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1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89.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5.xml"/><Relationship Id="rId1" Type="http://schemas.openxmlformats.org/officeDocument/2006/relationships/slideLayout" Target="../slideLayouts/slideLayout14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14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8.xml"/><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9.xml"/><Relationship Id="rId1" Type="http://schemas.openxmlformats.org/officeDocument/2006/relationships/slideLayout" Target="../slideLayouts/slideLayout175.xml"/><Relationship Id="rId4" Type="http://schemas.openxmlformats.org/officeDocument/2006/relationships/image" Target="../media/image140.png"/></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1.xml"/><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8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2.xml"/><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3.xml"/><Relationship Id="rId1" Type="http://schemas.openxmlformats.org/officeDocument/2006/relationships/slideLayout" Target="../slideLayouts/slideLayout51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4.xml"/><Relationship Id="rId1" Type="http://schemas.openxmlformats.org/officeDocument/2006/relationships/slideLayout" Target="../slideLayouts/slideLayout14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5.xml"/><Relationship Id="rId1" Type="http://schemas.openxmlformats.org/officeDocument/2006/relationships/slideLayout" Target="../slideLayouts/slideLayout180.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180.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7.xml"/><Relationship Id="rId1" Type="http://schemas.openxmlformats.org/officeDocument/2006/relationships/slideLayout" Target="../slideLayouts/slideLayout14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18.xml"/><Relationship Id="rId1" Type="http://schemas.openxmlformats.org/officeDocument/2006/relationships/slideLayout" Target="../slideLayouts/slideLayout521.xml"/><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9.xml"/><Relationship Id="rId1" Type="http://schemas.openxmlformats.org/officeDocument/2006/relationships/slideLayout" Target="../slideLayouts/slideLayout521.xml"/><Relationship Id="rId4" Type="http://schemas.openxmlformats.org/officeDocument/2006/relationships/image" Target="../media/image152.png"/></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38.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1.xml"/></Relationships>
</file>

<file path=ppt/slides/_rels/slide15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0.xml"/><Relationship Id="rId1" Type="http://schemas.openxmlformats.org/officeDocument/2006/relationships/slideLayout" Target="../slideLayouts/slideLayout85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1.xml"/><Relationship Id="rId1" Type="http://schemas.openxmlformats.org/officeDocument/2006/relationships/slideLayout" Target="../slideLayouts/slideLayout13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3.xml"/><Relationship Id="rId1" Type="http://schemas.openxmlformats.org/officeDocument/2006/relationships/slideLayout" Target="../slideLayouts/slideLayout19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4.xml"/><Relationship Id="rId1" Type="http://schemas.openxmlformats.org/officeDocument/2006/relationships/slideLayout" Target="../slideLayouts/slideLayout56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1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8.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8.xml"/><Relationship Id="rId1" Type="http://schemas.openxmlformats.org/officeDocument/2006/relationships/slideLayout" Target="../slideLayouts/slideLayout58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9.xml"/><Relationship Id="rId1" Type="http://schemas.openxmlformats.org/officeDocument/2006/relationships/slideLayout" Target="../slideLayouts/slideLayout560.xml"/></Relationships>
</file>

<file path=ppt/slides/_rels/slide1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0.xml"/><Relationship Id="rId1" Type="http://schemas.openxmlformats.org/officeDocument/2006/relationships/slideLayout" Target="../slideLayouts/slideLayout560.xml"/><Relationship Id="rId4" Type="http://schemas.openxmlformats.org/officeDocument/2006/relationships/image" Target="../media/image163.png"/></Relationships>
</file>

<file path=ppt/slides/_rels/slide16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1.xml"/><Relationship Id="rId1" Type="http://schemas.openxmlformats.org/officeDocument/2006/relationships/slideLayout" Target="../slideLayouts/slideLayout560.xml"/></Relationships>
</file>

<file path=ppt/slides/_rels/slide16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2.xml"/><Relationship Id="rId1" Type="http://schemas.openxmlformats.org/officeDocument/2006/relationships/slideLayout" Target="../slideLayouts/slideLayout57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6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60.xml"/></Relationships>
</file>

<file path=ppt/slides/_rels/slide1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5.xml"/><Relationship Id="rId1" Type="http://schemas.openxmlformats.org/officeDocument/2006/relationships/slideLayout" Target="../slideLayouts/slideLayout78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89.xml"/></Relationships>
</file>

<file path=ppt/slides/_rels/slide1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25.xml"/></Relationships>
</file>

<file path=ppt/slides/_rels/slide1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6.xml"/><Relationship Id="rId1" Type="http://schemas.openxmlformats.org/officeDocument/2006/relationships/slideLayout" Target="../slideLayouts/slideLayout236.xml"/></Relationships>
</file>

<file path=ppt/slides/_rels/slide1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7.xml"/><Relationship Id="rId1" Type="http://schemas.openxmlformats.org/officeDocument/2006/relationships/slideLayout" Target="../slideLayouts/slideLayout235.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2.wdp"/></Relationships>
</file>

<file path=ppt/slides/_rels/slide1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8.xml"/><Relationship Id="rId1" Type="http://schemas.openxmlformats.org/officeDocument/2006/relationships/slideLayout" Target="../slideLayouts/slideLayout252.xml"/></Relationships>
</file>

<file path=ppt/slides/_rels/slide1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9.xml"/><Relationship Id="rId1" Type="http://schemas.openxmlformats.org/officeDocument/2006/relationships/slideLayout" Target="../slideLayouts/slideLayout224.xml"/><Relationship Id="rId4" Type="http://schemas.openxmlformats.org/officeDocument/2006/relationships/image" Target="../media/image76.png"/></Relationships>
</file>

<file path=ppt/slides/_rels/slide1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0.xml"/><Relationship Id="rId1" Type="http://schemas.openxmlformats.org/officeDocument/2006/relationships/slideLayout" Target="../slideLayouts/slideLayout236.xml"/></Relationships>
</file>

<file path=ppt/slides/_rels/slide1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1.xml"/><Relationship Id="rId1" Type="http://schemas.openxmlformats.org/officeDocument/2006/relationships/slideLayout" Target="../slideLayouts/slideLayout252.xml"/><Relationship Id="rId5" Type="http://schemas.openxmlformats.org/officeDocument/2006/relationships/image" Target="../media/image73.jpeg"/><Relationship Id="rId4" Type="http://schemas.openxmlformats.org/officeDocument/2006/relationships/image" Target="../media/image72.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49.xml"/></Relationships>
</file>

<file path=ppt/slides/_rels/slide1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3.xml"/><Relationship Id="rId1" Type="http://schemas.openxmlformats.org/officeDocument/2006/relationships/slideLayout" Target="../slideLayouts/slideLayout2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4.xml"/><Relationship Id="rId1" Type="http://schemas.openxmlformats.org/officeDocument/2006/relationships/slideLayout" Target="../slideLayouts/slideLayout25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89.xml"/></Relationships>
</file>

<file path=ppt/slides/_rels/slide18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5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5.xml"/><Relationship Id="rId1" Type="http://schemas.openxmlformats.org/officeDocument/2006/relationships/slideLayout" Target="../slideLayouts/slideLayout26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6.xml"/><Relationship Id="rId1" Type="http://schemas.openxmlformats.org/officeDocument/2006/relationships/slideLayout" Target="../slideLayouts/slideLayout25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7.xml"/><Relationship Id="rId1" Type="http://schemas.openxmlformats.org/officeDocument/2006/relationships/slideLayout" Target="../slideLayouts/slideLayout273.xml"/><Relationship Id="rId4" Type="http://schemas.openxmlformats.org/officeDocument/2006/relationships/image" Target="../media/image172.jpeg"/></Relationships>
</file>

<file path=ppt/slides/_rels/slide184.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48.xml"/><Relationship Id="rId1" Type="http://schemas.openxmlformats.org/officeDocument/2006/relationships/slideLayout" Target="../slideLayouts/slideLayout269.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8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9.xml"/><Relationship Id="rId1" Type="http://schemas.openxmlformats.org/officeDocument/2006/relationships/slideLayout" Target="../slideLayouts/slideLayout269.xml"/></Relationships>
</file>

<file path=ppt/slides/_rels/slide186.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50.xml"/><Relationship Id="rId1" Type="http://schemas.openxmlformats.org/officeDocument/2006/relationships/slideLayout" Target="../slideLayouts/slideLayout269.xml"/><Relationship Id="rId6" Type="http://schemas.openxmlformats.org/officeDocument/2006/relationships/image" Target="../media/image178.png"/><Relationship Id="rId11" Type="http://schemas.openxmlformats.org/officeDocument/2006/relationships/image" Target="../media/image181.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80.jpeg"/><Relationship Id="rId4" Type="http://schemas.openxmlformats.org/officeDocument/2006/relationships/image" Target="../media/image177.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1.xml"/><Relationship Id="rId1" Type="http://schemas.openxmlformats.org/officeDocument/2006/relationships/slideLayout" Target="../slideLayouts/slideLayout25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2.xml"/><Relationship Id="rId1" Type="http://schemas.openxmlformats.org/officeDocument/2006/relationships/slideLayout" Target="../slideLayouts/slideLayout598.xml"/></Relationships>
</file>

<file path=ppt/slides/_rels/slide1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3.xml"/><Relationship Id="rId1" Type="http://schemas.openxmlformats.org/officeDocument/2006/relationships/slideLayout" Target="../slideLayouts/slideLayout59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89.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4.xml"/><Relationship Id="rId1" Type="http://schemas.openxmlformats.org/officeDocument/2006/relationships/slideLayout" Target="../slideLayouts/slideLayout59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80.xml"/></Relationships>
</file>

<file path=ppt/slides/_rels/slide1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6.xml"/><Relationship Id="rId1" Type="http://schemas.openxmlformats.org/officeDocument/2006/relationships/slideLayout" Target="../slideLayouts/slideLayout25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9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7.xml"/><Relationship Id="rId1" Type="http://schemas.openxmlformats.org/officeDocument/2006/relationships/slideLayout" Target="../slideLayouts/slideLayout301.xml"/></Relationships>
</file>

<file path=ppt/slides/_rels/slide19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8.xml"/><Relationship Id="rId1" Type="http://schemas.openxmlformats.org/officeDocument/2006/relationships/slideLayout" Target="../slideLayouts/slideLayout30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0.xml"/><Relationship Id="rId1" Type="http://schemas.openxmlformats.org/officeDocument/2006/relationships/slideLayout" Target="../slideLayouts/slideLayout30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1.xml"/><Relationship Id="rId1" Type="http://schemas.openxmlformats.org/officeDocument/2006/relationships/slideLayout" Target="../slideLayouts/slideLayout326.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34.xml"/></Relationships>
</file>

<file path=ppt/slides/_rels/slide20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3.xml"/><Relationship Id="rId1" Type="http://schemas.openxmlformats.org/officeDocument/2006/relationships/slideLayout" Target="../slideLayouts/slideLayout301.xml"/></Relationships>
</file>

<file path=ppt/slides/_rels/slide20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4.xml"/><Relationship Id="rId1" Type="http://schemas.openxmlformats.org/officeDocument/2006/relationships/slideLayout" Target="../slideLayouts/slideLayout30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55.xml"/></Relationships>
</file>

<file path=ppt/slides/_rels/slide20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6.xml"/><Relationship Id="rId1" Type="http://schemas.openxmlformats.org/officeDocument/2006/relationships/slideLayout" Target="../slideLayouts/slideLayout301.xml"/></Relationships>
</file>

<file path=ppt/slides/_rels/slide20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7.xml"/><Relationship Id="rId1" Type="http://schemas.openxmlformats.org/officeDocument/2006/relationships/slideLayout" Target="../slideLayouts/slideLayout350.xml"/></Relationships>
</file>

<file path=ppt/slides/_rels/slide20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8.xml"/><Relationship Id="rId1" Type="http://schemas.openxmlformats.org/officeDocument/2006/relationships/slideLayout" Target="../slideLayouts/slideLayout789.xml"/></Relationships>
</file>

<file path=ppt/slides/_rels/slide20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9.xml"/><Relationship Id="rId1" Type="http://schemas.openxmlformats.org/officeDocument/2006/relationships/slideLayout" Target="../slideLayouts/slideLayout832.xml"/><Relationship Id="rId4" Type="http://schemas.openxmlformats.org/officeDocument/2006/relationships/image" Target="../media/image197.png"/></Relationships>
</file>

<file path=ppt/slides/_rels/slide20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0.xml"/><Relationship Id="rId1" Type="http://schemas.openxmlformats.org/officeDocument/2006/relationships/slideLayout" Target="../slideLayouts/slideLayout78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84.xml"/><Relationship Id="rId1" Type="http://schemas.openxmlformats.org/officeDocument/2006/relationships/themeOverride" Target="../theme/themeOverride2.xml"/><Relationship Id="rId4" Type="http://schemas.openxmlformats.org/officeDocument/2006/relationships/image" Target="../media/image47.png"/></Relationships>
</file>

<file path=ppt/slides/_rels/slide21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1.xml"/><Relationship Id="rId1" Type="http://schemas.openxmlformats.org/officeDocument/2006/relationships/slideLayout" Target="../slideLayouts/slideLayout614.xml"/><Relationship Id="rId5" Type="http://schemas.openxmlformats.org/officeDocument/2006/relationships/image" Target="../media/image200.jpeg"/><Relationship Id="rId4" Type="http://schemas.openxmlformats.org/officeDocument/2006/relationships/image" Target="../media/image199.jpeg"/></Relationships>
</file>

<file path=ppt/slides/_rels/slide2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2.xml"/><Relationship Id="rId1" Type="http://schemas.openxmlformats.org/officeDocument/2006/relationships/slideLayout" Target="../slideLayouts/slideLayout626.xml"/><Relationship Id="rId4" Type="http://schemas.openxmlformats.org/officeDocument/2006/relationships/image" Target="../media/image202.jpeg"/></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3.xml"/><Relationship Id="rId1" Type="http://schemas.openxmlformats.org/officeDocument/2006/relationships/slideLayout" Target="../slideLayouts/slideLayout62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4.xml"/><Relationship Id="rId1" Type="http://schemas.openxmlformats.org/officeDocument/2006/relationships/slideLayout" Target="../slideLayouts/slideLayout631.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64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59.xml"/></Relationships>
</file>

<file path=ppt/slides/_rels/slide21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7.xml"/><Relationship Id="rId1" Type="http://schemas.openxmlformats.org/officeDocument/2006/relationships/slideLayout" Target="../slideLayouts/slideLayout665.xml"/></Relationships>
</file>

<file path=ppt/slides/_rels/slide2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8.xml"/><Relationship Id="rId1" Type="http://schemas.openxmlformats.org/officeDocument/2006/relationships/slideLayout" Target="../slideLayouts/slideLayout60.xml"/></Relationships>
</file>

<file path=ppt/slides/_rels/slide21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9.xml"/><Relationship Id="rId1" Type="http://schemas.openxmlformats.org/officeDocument/2006/relationships/slideLayout" Target="../slideLayouts/slideLayout60.xml"/></Relationships>
</file>

<file path=ppt/slides/_rels/slide21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0.xml"/><Relationship Id="rId1" Type="http://schemas.openxmlformats.org/officeDocument/2006/relationships/slideLayout" Target="../slideLayouts/slideLayout6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1.xml"/><Relationship Id="rId1" Type="http://schemas.openxmlformats.org/officeDocument/2006/relationships/slideLayout" Target="../slideLayouts/slideLayout681.xml"/></Relationships>
</file>

<file path=ppt/slides/_rels/slide22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2.xml"/><Relationship Id="rId1" Type="http://schemas.openxmlformats.org/officeDocument/2006/relationships/slideLayout" Target="../slideLayouts/slideLayout681.xml"/></Relationships>
</file>

<file path=ppt/slides/_rels/slide22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3.xml"/><Relationship Id="rId1" Type="http://schemas.openxmlformats.org/officeDocument/2006/relationships/slideLayout" Target="../slideLayouts/slideLayout58.xml"/><Relationship Id="rId4" Type="http://schemas.openxmlformats.org/officeDocument/2006/relationships/image" Target="../media/image213.jpeg"/></Relationships>
</file>

<file path=ppt/slides/_rels/slide22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84.xml"/><Relationship Id="rId1" Type="http://schemas.openxmlformats.org/officeDocument/2006/relationships/slideLayout" Target="../slideLayouts/slideLayout59.xml"/><Relationship Id="rId4" Type="http://schemas.openxmlformats.org/officeDocument/2006/relationships/image" Target="../media/image215.jpeg"/></Relationships>
</file>

<file path=ppt/slides/_rels/slide22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5.xml"/><Relationship Id="rId1" Type="http://schemas.openxmlformats.org/officeDocument/2006/relationships/slideLayout" Target="../slideLayouts/slideLayout61.xml"/></Relationships>
</file>

<file path=ppt/slides/_rels/slide22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6.xml"/><Relationship Id="rId1" Type="http://schemas.openxmlformats.org/officeDocument/2006/relationships/slideLayout" Target="../slideLayouts/slideLayout60.xml"/></Relationships>
</file>

<file path=ppt/slides/_rels/slide22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7.xml"/><Relationship Id="rId1" Type="http://schemas.openxmlformats.org/officeDocument/2006/relationships/slideLayout" Target="../slideLayouts/slideLayout59.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3.xml"/></Relationships>
</file>

<file path=ppt/slides/_rels/slide22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189.xml"/><Relationship Id="rId1" Type="http://schemas.openxmlformats.org/officeDocument/2006/relationships/slideLayout" Target="../slideLayouts/slideLayout6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25.png"/></Relationships>
</file>

<file path=ppt/slides/_rels/slide22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0.xml"/><Relationship Id="rId1" Type="http://schemas.openxmlformats.org/officeDocument/2006/relationships/slideLayout" Target="../slideLayouts/slideLayout6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1.xml"/><Relationship Id="rId1" Type="http://schemas.openxmlformats.org/officeDocument/2006/relationships/slideLayout" Target="../slideLayouts/slideLayout686.xml"/></Relationships>
</file>

<file path=ppt/slides/_rels/slide23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2.xml"/><Relationship Id="rId1" Type="http://schemas.openxmlformats.org/officeDocument/2006/relationships/slideLayout" Target="../slideLayouts/slideLayout703.xml"/></Relationships>
</file>

<file path=ppt/slides/_rels/slide23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3.xml"/><Relationship Id="rId1" Type="http://schemas.openxmlformats.org/officeDocument/2006/relationships/slideLayout" Target="../slideLayouts/slideLayout64.xml"/></Relationships>
</file>

<file path=ppt/slides/_rels/slide23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94.xml"/><Relationship Id="rId1" Type="http://schemas.openxmlformats.org/officeDocument/2006/relationships/slideLayout" Target="../slideLayouts/slideLayout65.xml"/></Relationships>
</file>

<file path=ppt/slides/_rels/slide23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5.xml"/><Relationship Id="rId1" Type="http://schemas.openxmlformats.org/officeDocument/2006/relationships/slideLayout" Target="../slideLayouts/slideLayout67.xml"/></Relationships>
</file>

<file path=ppt/slides/_rels/slide2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6.xml"/><Relationship Id="rId1" Type="http://schemas.openxmlformats.org/officeDocument/2006/relationships/slideLayout" Target="../slideLayouts/slideLayout64.xml"/></Relationships>
</file>

<file path=ppt/slides/_rels/slide23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97.xml"/><Relationship Id="rId1" Type="http://schemas.openxmlformats.org/officeDocument/2006/relationships/slideLayout" Target="../slideLayouts/slideLayout64.xml"/></Relationships>
</file>

<file path=ppt/slides/_rels/slide23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98.xml"/><Relationship Id="rId1" Type="http://schemas.openxmlformats.org/officeDocument/2006/relationships/slideLayout" Target="../slideLayouts/slideLayout64.xml"/><Relationship Id="rId4" Type="http://schemas.openxmlformats.org/officeDocument/2006/relationships/image" Target="../media/image234.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4.xml"/></Relationships>
</file>

<file path=ppt/slides/_rels/slide23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0.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1.xml"/><Relationship Id="rId1" Type="http://schemas.openxmlformats.org/officeDocument/2006/relationships/slideLayout" Target="../slideLayouts/slideLayout64.xml"/></Relationships>
</file>

<file path=ppt/slides/_rels/slide241.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notesSlide" Target="../notesSlides/notesSlide202.xml"/><Relationship Id="rId1" Type="http://schemas.openxmlformats.org/officeDocument/2006/relationships/slideLayout" Target="../slideLayouts/slideLayout64.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 Id="rId9" Type="http://schemas.openxmlformats.org/officeDocument/2006/relationships/image" Target="../media/image243.jpeg"/></Relationships>
</file>

<file path=ppt/slides/_rels/slide24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03.xml"/><Relationship Id="rId1" Type="http://schemas.openxmlformats.org/officeDocument/2006/relationships/slideLayout" Target="../slideLayouts/slideLayout64.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png"/></Relationships>
</file>

<file path=ppt/slides/_rels/slide24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04.xml"/><Relationship Id="rId1" Type="http://schemas.openxmlformats.org/officeDocument/2006/relationships/slideLayout" Target="../slideLayouts/slideLayout64.xml"/></Relationships>
</file>

<file path=ppt/slides/_rels/slide24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5.xml"/><Relationship Id="rId1" Type="http://schemas.openxmlformats.org/officeDocument/2006/relationships/slideLayout" Target="../slideLayouts/slideLayout64.xml"/></Relationships>
</file>

<file path=ppt/slides/_rels/slide24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06.xml"/><Relationship Id="rId1" Type="http://schemas.openxmlformats.org/officeDocument/2006/relationships/slideLayout" Target="../slideLayouts/slideLayout68.xml"/></Relationships>
</file>

<file path=ppt/slides/_rels/slide2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07.xml"/><Relationship Id="rId1" Type="http://schemas.openxmlformats.org/officeDocument/2006/relationships/slideLayout" Target="../slideLayouts/slideLayout69.xml"/></Relationships>
</file>

<file path=ppt/slides/_rels/slide24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8.xml"/><Relationship Id="rId1" Type="http://schemas.openxmlformats.org/officeDocument/2006/relationships/slideLayout" Target="../slideLayouts/slideLayout68.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s>
</file>

<file path=ppt/slides/_rels/slide24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9.xml"/><Relationship Id="rId1" Type="http://schemas.openxmlformats.org/officeDocument/2006/relationships/slideLayout" Target="../slideLayouts/slideLayout68.xml"/><Relationship Id="rId5" Type="http://schemas.openxmlformats.org/officeDocument/2006/relationships/image" Target="../media/image258.jpeg"/><Relationship Id="rId4" Type="http://schemas.openxmlformats.org/officeDocument/2006/relationships/image" Target="../media/image257.jpeg"/></Relationships>
</file>

<file path=ppt/slides/_rels/slide24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0.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11.xml"/><Relationship Id="rId1" Type="http://schemas.openxmlformats.org/officeDocument/2006/relationships/slideLayout" Target="../slideLayouts/slideLayout64.xml"/></Relationships>
</file>

<file path=ppt/slides/_rels/slide25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12.xml"/><Relationship Id="rId1" Type="http://schemas.openxmlformats.org/officeDocument/2006/relationships/slideLayout" Target="../slideLayouts/slideLayout64.xml"/></Relationships>
</file>

<file path=ppt/slides/_rels/slide25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3.xml"/><Relationship Id="rId1" Type="http://schemas.openxmlformats.org/officeDocument/2006/relationships/slideLayout" Target="../slideLayouts/slideLayout64.xml"/></Relationships>
</file>

<file path=ppt/slides/_rels/slide25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14.xml"/><Relationship Id="rId1" Type="http://schemas.openxmlformats.org/officeDocument/2006/relationships/slideLayout" Target="../slideLayouts/slideLayout64.xml"/></Relationships>
</file>

<file path=ppt/slides/_rels/slide25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5.xml"/><Relationship Id="rId1" Type="http://schemas.openxmlformats.org/officeDocument/2006/relationships/slideLayout" Target="../slideLayouts/slideLayout64.xml"/></Relationships>
</file>

<file path=ppt/slides/_rels/slide25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6.xml"/><Relationship Id="rId1" Type="http://schemas.openxmlformats.org/officeDocument/2006/relationships/slideLayout" Target="../slideLayouts/slideLayout64.xml"/></Relationships>
</file>

<file path=ppt/slides/_rels/slide25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7.xml"/><Relationship Id="rId1" Type="http://schemas.openxmlformats.org/officeDocument/2006/relationships/slideLayout" Target="../slideLayouts/slideLayout68.xml"/><Relationship Id="rId5" Type="http://schemas.openxmlformats.org/officeDocument/2006/relationships/image" Target="../media/image268.jpeg"/><Relationship Id="rId4" Type="http://schemas.openxmlformats.org/officeDocument/2006/relationships/image" Target="../media/image267.jpeg"/></Relationships>
</file>

<file path=ppt/slides/_rels/slide25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18.xml"/><Relationship Id="rId1" Type="http://schemas.openxmlformats.org/officeDocument/2006/relationships/slideLayout" Target="../slideLayouts/slideLayout66.xml"/><Relationship Id="rId4" Type="http://schemas.openxmlformats.org/officeDocument/2006/relationships/image" Target="../media/image270.jpeg"/></Relationships>
</file>

<file path=ppt/slides/_rels/slide25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9.xml"/><Relationship Id="rId1" Type="http://schemas.openxmlformats.org/officeDocument/2006/relationships/slideLayout" Target="../slideLayouts/slideLayout64.xml"/><Relationship Id="rId4" Type="http://schemas.openxmlformats.org/officeDocument/2006/relationships/image" Target="../media/image272.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0.xml"/><Relationship Id="rId1" Type="http://schemas.openxmlformats.org/officeDocument/2006/relationships/slideLayout" Target="../slideLayouts/slideLayout372.xml"/></Relationships>
</file>

<file path=ppt/slides/_rels/slide26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21.xml"/><Relationship Id="rId1" Type="http://schemas.openxmlformats.org/officeDocument/2006/relationships/slideLayout" Target="../slideLayouts/slideLayout377.xml"/></Relationships>
</file>

<file path=ppt/slides/_rels/slide2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2.xml"/><Relationship Id="rId1" Type="http://schemas.openxmlformats.org/officeDocument/2006/relationships/slideLayout" Target="../slideLayouts/slideLayout37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865.xml"/></Relationships>
</file>

<file path=ppt/slides/_rels/slide264.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24.xml"/><Relationship Id="rId1" Type="http://schemas.openxmlformats.org/officeDocument/2006/relationships/slideLayout" Target="../slideLayouts/slideLayout865.xml"/></Relationships>
</file>

<file path=ppt/slides/_rels/slide265.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25.xml"/><Relationship Id="rId1" Type="http://schemas.openxmlformats.org/officeDocument/2006/relationships/slideLayout" Target="../slideLayouts/slideLayout865.xml"/></Relationships>
</file>

<file path=ppt/slides/_rels/slide266.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26.xml"/><Relationship Id="rId1" Type="http://schemas.openxmlformats.org/officeDocument/2006/relationships/slideLayout" Target="../slideLayouts/slideLayout865.xml"/></Relationships>
</file>

<file path=ppt/slides/_rels/slide267.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27.xml"/><Relationship Id="rId1" Type="http://schemas.openxmlformats.org/officeDocument/2006/relationships/slideLayout" Target="../slideLayouts/slideLayout865.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3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87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29.xml"/><Relationship Id="rId1" Type="http://schemas.openxmlformats.org/officeDocument/2006/relationships/slideLayout" Target="../slideLayouts/slideLayout865.xml"/></Relationships>
</file>

<file path=ppt/slides/_rels/slide271.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0.xml"/><Relationship Id="rId1" Type="http://schemas.openxmlformats.org/officeDocument/2006/relationships/slideLayout" Target="../slideLayouts/slideLayout865.xml"/></Relationships>
</file>

<file path=ppt/slides/_rels/slide2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1.xml"/><Relationship Id="rId1" Type="http://schemas.openxmlformats.org/officeDocument/2006/relationships/slideLayout" Target="../slideLayouts/slideLayout394.xml"/><Relationship Id="rId4" Type="http://schemas.openxmlformats.org/officeDocument/2006/relationships/image" Target="../media/image140.png"/></Relationships>
</file>

<file path=ppt/slides/_rels/slide273.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32.xml"/><Relationship Id="rId1" Type="http://schemas.openxmlformats.org/officeDocument/2006/relationships/slideLayout" Target="../slideLayouts/slideLayout865.xml"/><Relationship Id="rId5" Type="http://schemas.openxmlformats.org/officeDocument/2006/relationships/image" Target="../media/image277.jpeg"/><Relationship Id="rId4" Type="http://schemas.openxmlformats.org/officeDocument/2006/relationships/image" Target="../media/image276.jpeg"/></Relationships>
</file>

<file path=ppt/slides/_rels/slide27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33.xml"/><Relationship Id="rId1" Type="http://schemas.openxmlformats.org/officeDocument/2006/relationships/slideLayout" Target="../slideLayouts/slideLayout870.xml"/></Relationships>
</file>

<file path=ppt/slides/_rels/slide275.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4.xml"/><Relationship Id="rId1" Type="http://schemas.openxmlformats.org/officeDocument/2006/relationships/slideLayout" Target="../slideLayouts/slideLayout865.xml"/></Relationships>
</file>

<file path=ppt/slides/_rels/slide276.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5.xml"/><Relationship Id="rId1" Type="http://schemas.openxmlformats.org/officeDocument/2006/relationships/slideLayout" Target="../slideLayouts/slideLayout865.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7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33.xml"/></Relationships>
</file>

<file path=ppt/slides/_rels/slide27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38.xml"/><Relationship Id="rId1" Type="http://schemas.openxmlformats.org/officeDocument/2006/relationships/slideLayout" Target="../slideLayouts/slideLayout870.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883.xml"/></Relationships>
</file>

<file path=ppt/slides/_rels/slide28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883.xml"/></Relationships>
</file>

<file path=ppt/slides/_rels/slide283.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883.xml"/></Relationships>
</file>

<file path=ppt/slides/_rels/slide28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39.xml"/><Relationship Id="rId1" Type="http://schemas.openxmlformats.org/officeDocument/2006/relationships/slideLayout" Target="../slideLayouts/slideLayout883.xml"/><Relationship Id="rId5" Type="http://schemas.openxmlformats.org/officeDocument/2006/relationships/image" Target="../media/image282.jpeg"/><Relationship Id="rId4" Type="http://schemas.openxmlformats.org/officeDocument/2006/relationships/image" Target="../media/image281.jpeg"/></Relationships>
</file>

<file path=ppt/slides/_rels/slide28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40.xml"/><Relationship Id="rId1" Type="http://schemas.openxmlformats.org/officeDocument/2006/relationships/slideLayout" Target="../slideLayouts/slideLayout405.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21.xml"/></Relationships>
</file>

<file path=ppt/slides/_rels/slide287.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42.xml"/><Relationship Id="rId1" Type="http://schemas.openxmlformats.org/officeDocument/2006/relationships/slideLayout" Target="../slideLayouts/slideLayout416.xml"/></Relationships>
</file>

<file path=ppt/slides/_rels/slide28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43.xml"/><Relationship Id="rId1" Type="http://schemas.openxmlformats.org/officeDocument/2006/relationships/slideLayout" Target="../slideLayouts/slideLayout410.xml"/></Relationships>
</file>

<file path=ppt/slides/_rels/slide28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44.xml"/><Relationship Id="rId1" Type="http://schemas.openxmlformats.org/officeDocument/2006/relationships/slideLayout" Target="../slideLayouts/slideLayout405.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21.xml"/></Relationships>
</file>

<file path=ppt/slides/_rels/slide291.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46.xml"/><Relationship Id="rId1" Type="http://schemas.openxmlformats.org/officeDocument/2006/relationships/slideLayout" Target="../slideLayouts/slideLayout416.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21.xml"/></Relationships>
</file>

<file path=ppt/slides/_rels/slide29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8.xml"/><Relationship Id="rId1" Type="http://schemas.openxmlformats.org/officeDocument/2006/relationships/slideLayout" Target="../slideLayouts/slideLayout416.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21.xml"/></Relationships>
</file>

<file path=ppt/slides/_rels/slide29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50.xml"/><Relationship Id="rId1" Type="http://schemas.openxmlformats.org/officeDocument/2006/relationships/slideLayout" Target="../slideLayouts/slideLayout421.xml"/></Relationships>
</file>

<file path=ppt/slides/_rels/slide296.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51.xml"/><Relationship Id="rId1" Type="http://schemas.openxmlformats.org/officeDocument/2006/relationships/slideLayout" Target="../slideLayouts/slideLayout421.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444.xml"/><Relationship Id="rId1" Type="http://schemas.openxmlformats.org/officeDocument/2006/relationships/themeOverride" Target="../theme/themeOverride5.xml"/><Relationship Id="rId4" Type="http://schemas.openxmlformats.org/officeDocument/2006/relationships/image" Target="../media/image287.jpeg"/></Relationships>
</file>

<file path=ppt/slides/_rels/slide298.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53.xml"/><Relationship Id="rId1" Type="http://schemas.openxmlformats.org/officeDocument/2006/relationships/slideLayout" Target="../slideLayouts/slideLayout416.xml"/></Relationships>
</file>

<file path=ppt/slides/_rels/slide299.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54.xml"/><Relationship Id="rId1" Type="http://schemas.openxmlformats.org/officeDocument/2006/relationships/slideLayout" Target="../slideLayouts/slideLayout4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8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5.xml"/><Relationship Id="rId1" Type="http://schemas.openxmlformats.org/officeDocument/2006/relationships/slideLayout" Target="../slideLayouts/slideLayout789.xml"/></Relationships>
</file>

<file path=ppt/slides/_rels/slide3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6.xml"/><Relationship Id="rId1" Type="http://schemas.openxmlformats.org/officeDocument/2006/relationships/slideLayout" Target="../slideLayouts/slideLayout789.xml"/></Relationships>
</file>

<file path=ppt/slides/_rels/slide3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7.xml"/><Relationship Id="rId1" Type="http://schemas.openxmlformats.org/officeDocument/2006/relationships/slideLayout" Target="../slideLayouts/slideLayout789.xml"/></Relationships>
</file>

<file path=ppt/slides/_rels/slide30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8.xml"/><Relationship Id="rId1" Type="http://schemas.openxmlformats.org/officeDocument/2006/relationships/slideLayout" Target="../slideLayouts/slideLayout789.xml"/></Relationships>
</file>

<file path=ppt/slides/_rels/slide3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9.xml"/><Relationship Id="rId1" Type="http://schemas.openxmlformats.org/officeDocument/2006/relationships/slideLayout" Target="../slideLayouts/slideLayout789.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95.xml"/></Relationships>
</file>

<file path=ppt/slides/_rels/slide30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60.xml"/><Relationship Id="rId1" Type="http://schemas.openxmlformats.org/officeDocument/2006/relationships/slideLayout" Target="../slideLayouts/slideLayout789.xml"/><Relationship Id="rId4" Type="http://schemas.openxmlformats.org/officeDocument/2006/relationships/image" Target="../media/image289.png"/></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410.xml"/></Relationships>
</file>

<file path=ppt/slides/_rels/slide30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62.xml"/><Relationship Id="rId1" Type="http://schemas.openxmlformats.org/officeDocument/2006/relationships/slideLayout" Target="../slideLayouts/slideLayout410.xml"/><Relationship Id="rId4" Type="http://schemas.openxmlformats.org/officeDocument/2006/relationships/image" Target="../media/image28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458.xml"/><Relationship Id="rId5" Type="http://schemas.openxmlformats.org/officeDocument/2006/relationships/image" Target="../media/image55.emf"/><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20.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80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80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80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80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26.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726.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3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4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46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95.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6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789.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789.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78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789.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789.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789.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78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766.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789.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89.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719.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72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726.xml"/><Relationship Id="rId5" Type="http://schemas.openxmlformats.org/officeDocument/2006/relationships/image" Target="../media/image73.jpeg"/><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73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74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66.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789.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78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53.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8.xml"/><Relationship Id="rId1" Type="http://schemas.openxmlformats.org/officeDocument/2006/relationships/slideLayout" Target="../slideLayouts/slideLayout789.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66.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52.xml"/><Relationship Id="rId4" Type="http://schemas.openxmlformats.org/officeDocument/2006/relationships/image" Target="../media/image93.jpeg"/></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477.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55.xml"/><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55.xml"/><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2"/>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329486" y="3212976"/>
              <a:ext cx="6762794" cy="2181990"/>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itle 1"/>
          <p:cNvSpPr>
            <a:spLocks noGrp="1"/>
          </p:cNvSpPr>
          <p:nvPr>
            <p:ph type="title"/>
          </p:nvPr>
        </p:nvSpPr>
        <p:spPr>
          <a:xfrm>
            <a:off x="437498" y="3785491"/>
            <a:ext cx="6546770" cy="1036959"/>
          </a:xfrm>
          <a:noFill/>
        </p:spPr>
        <p:txBody>
          <a:bodyPr/>
          <a:lstStyle/>
          <a:p>
            <a:r>
              <a:rPr lang="en-US" sz="6000" b="1" dirty="0"/>
              <a:t>1 Corinthians 1–9</a:t>
            </a: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most carnal church in the NT era…</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EDB9AB55-308E-714D-9082-2B72AE7C175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245376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1 Corinthians</a:t>
            </a: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867943493"/>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rPr>
                        <a:t>Proper Functioning of the Church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Divisions</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Disorders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Doctrine</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 Answers Letter from the Church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Leadership</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Relationships</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Theology</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Pride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Immorality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Selfishness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Greeting &amp; Problem</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Misunder-standings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Incest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Lawsuits</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Prosti-tution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Marri-age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Liberty</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Head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Coverings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Lord</a:t>
                      </a:r>
                      <a:r>
                        <a:rPr kumimoji="0" lang="fr-FR"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a:t>
                      </a: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s Supper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Gifts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Resur-rection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Gospel Advance</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rPr>
                        <a:t>Ephesus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May AD 56 (third missionary journey)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528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869"/>
                                        </p:tgtEl>
                                        <p:attrNameLst>
                                          <p:attrName>style.visibility</p:attrName>
                                        </p:attrNameLst>
                                      </p:cBhvr>
                                      <p:to>
                                        <p:strVal val="visible"/>
                                      </p:to>
                                    </p:set>
                                    <p:animEffect transition="in" filter="blinds(horizontal)">
                                      <p:cBhvr>
                                        <p:cTn id="7" dur="500"/>
                                        <p:tgtEl>
                                          <p:spTgt spid="75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6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rPr>
              <a:t>How can we put the cross first?</a:t>
            </a:r>
          </a:p>
        </p:txBody>
      </p:sp>
      <p:sp>
        <p:nvSpPr>
          <p:cNvPr id="253955" name="Rectangle 3"/>
          <p:cNvSpPr>
            <a:spLocks noGrp="1" noChangeArrowheads="1"/>
          </p:cNvSpPr>
          <p:nvPr>
            <p:ph type="subTitle" idx="1"/>
          </p:nvPr>
        </p:nvSpPr>
        <p:spPr>
          <a:xfrm>
            <a:off x="5029200" y="2708920"/>
            <a:ext cx="3505200" cy="3124200"/>
          </a:xfrm>
        </p:spPr>
        <p:txBody>
          <a:bodyPr/>
          <a:lstStyle/>
          <a:p>
            <a:pPr marL="609600" indent="-609600" algn="l" eaLnBrk="1" hangingPunct="1">
              <a:buFontTx/>
              <a:buAutoNum type="arabicPeriod" startAt="3"/>
            </a:pPr>
            <a:r>
              <a:rPr lang="en-US" sz="3600" b="1">
                <a:effectLst>
                  <a:glow rad="165100">
                    <a:schemeClr val="bg1">
                      <a:alpha val="75000"/>
                    </a:schemeClr>
                  </a:glow>
                </a:effectLst>
                <a:latin typeface="Arial" charset="0"/>
                <a:ea typeface="Osaka" charset="0"/>
                <a:cs typeface="Osaka" charset="0"/>
              </a:rPr>
              <a:t>Compliment without comparing</a:t>
            </a:r>
          </a:p>
          <a:p>
            <a:pPr marL="609600" indent="-609600" algn="l" eaLnBrk="1" hangingPunct="1">
              <a:buFontTx/>
              <a:buAutoNum type="arabicPeriod" startAt="3"/>
            </a:pPr>
            <a:r>
              <a:rPr lang="en-US" sz="3600" b="1">
                <a:effectLst>
                  <a:glow rad="165100">
                    <a:schemeClr val="bg1">
                      <a:alpha val="75000"/>
                    </a:schemeClr>
                  </a:glow>
                </a:effectLst>
                <a:latin typeface="Arial" charset="0"/>
                <a:ea typeface="Osaka" charset="0"/>
                <a:cs typeface="Osaka" charset="0"/>
              </a:rPr>
              <a:t>Submit to the elders</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l">
              <a:spcBef>
                <a:spcPct val="20000"/>
              </a:spcBef>
              <a:buFont typeface="Arial" charset="0"/>
              <a:buAutoNum type="arabicPeriod"/>
            </a:pPr>
            <a:r>
              <a:rPr lang="en-US" sz="3600" dirty="0">
                <a:solidFill>
                  <a:srgbClr val="000000"/>
                </a:solidFill>
                <a:effectLst>
                  <a:glow rad="165100">
                    <a:schemeClr val="bg1">
                      <a:alpha val="75000"/>
                    </a:schemeClr>
                  </a:glow>
                </a:effectLst>
                <a:ea typeface="Osaka" charset="0"/>
                <a:cs typeface="Osaka" charset="0"/>
              </a:rPr>
              <a:t>Don</a:t>
            </a:r>
            <a:r>
              <a:rPr lang="fr-FR" altLang="ja-JP" sz="3600" dirty="0">
                <a:solidFill>
                  <a:srgbClr val="000000"/>
                </a:solidFill>
                <a:effectLst>
                  <a:glow rad="165100">
                    <a:schemeClr val="bg1">
                      <a:alpha val="75000"/>
                    </a:schemeClr>
                  </a:glow>
                </a:effectLst>
                <a:ea typeface="Osaka" charset="0"/>
                <a:cs typeface="Osaka" charset="0"/>
              </a:rPr>
              <a:t>'</a:t>
            </a:r>
            <a:r>
              <a:rPr lang="en-US" sz="3600" dirty="0">
                <a:solidFill>
                  <a:srgbClr val="000000"/>
                </a:solidFill>
                <a:effectLst>
                  <a:glow rad="165100">
                    <a:schemeClr val="bg1">
                      <a:alpha val="75000"/>
                    </a:schemeClr>
                  </a:glow>
                </a:effectLst>
                <a:ea typeface="Osaka" charset="0"/>
                <a:cs typeface="Osaka" charset="0"/>
              </a:rPr>
              <a:t>t idolize Christian leaders</a:t>
            </a:r>
          </a:p>
          <a:p>
            <a:pPr marL="609600" indent="-609600" algn="l">
              <a:spcBef>
                <a:spcPct val="20000"/>
              </a:spcBef>
              <a:buFont typeface="Arial" charset="0"/>
              <a:buAutoNum type="arabicPeriod"/>
            </a:pPr>
            <a:r>
              <a:rPr lang="en-US" sz="3600" dirty="0">
                <a:solidFill>
                  <a:srgbClr val="000000"/>
                </a:solidFill>
                <a:effectLst>
                  <a:glow rad="165100">
                    <a:schemeClr val="bg1">
                      <a:alpha val="75000"/>
                    </a:schemeClr>
                  </a:glow>
                </a:effectLst>
                <a:ea typeface="Osaka" charset="0"/>
                <a:cs typeface="Osaka" charset="0"/>
              </a:rPr>
              <a:t>Speak positively of leaders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65219" name="Title 2"/>
          <p:cNvSpPr>
            <a:spLocks noGrp="1"/>
          </p:cNvSpPr>
          <p:nvPr>
            <p:ph type="title" idx="4294967295"/>
          </p:nvPr>
        </p:nvSpPr>
        <p:spPr>
          <a:xfrm>
            <a:off x="0" y="2438400"/>
            <a:ext cx="9144000" cy="1143000"/>
          </a:xfrm>
        </p:spPr>
        <p:txBody>
          <a:bodyPr/>
          <a:lstStyle/>
          <a:p>
            <a:r>
              <a:rPr lang="en-US" sz="8800" b="1" dirty="0">
                <a:solidFill>
                  <a:schemeClr val="bg1"/>
                </a:solidFill>
                <a:latin typeface="Arial" charset="0"/>
                <a:ea typeface="Osaka" charset="0"/>
                <a:cs typeface="Arial" charset="0"/>
              </a:rPr>
              <a:t>1 Corinthians 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268293" name="Text Box 6"/>
          <p:cNvSpPr txBox="1">
            <a:spLocks noChangeArrowheads="1"/>
          </p:cNvSpPr>
          <p:nvPr/>
        </p:nvSpPr>
        <p:spPr bwMode="auto">
          <a:xfrm>
            <a:off x="3437301" y="5199583"/>
            <a:ext cx="1278715"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Corinth</a:t>
            </a:r>
          </a:p>
        </p:txBody>
      </p:sp>
      <p:sp>
        <p:nvSpPr>
          <p:cNvPr id="7" name="Text Box 6"/>
          <p:cNvSpPr txBox="1">
            <a:spLocks noChangeArrowheads="1"/>
          </p:cNvSpPr>
          <p:nvPr/>
        </p:nvSpPr>
        <p:spPr bwMode="auto">
          <a:xfrm>
            <a:off x="4165425" y="4581128"/>
            <a:ext cx="1227770"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Athens</a:t>
            </a: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r>
              <a:rPr lang="en-US" sz="4000">
                <a:latin typeface="Tahoma" charset="0"/>
                <a:ea typeface="ＭＳ Ｐゴシック" charset="0"/>
                <a:cs typeface="ＭＳ Ｐゴシック" charset="0"/>
              </a:rPr>
              <a:t>Epicureans and Stoics at the Parthenon</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124200" cy="551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en-US" sz="5400" b="1">
                <a:solidFill>
                  <a:schemeClr val="bg1"/>
                </a:solidFill>
                <a:effectLst>
                  <a:outerShdw blurRad="63500" dist="101600" dir="2700000" algn="tl" rotWithShape="0">
                    <a:srgbClr val="000000"/>
                  </a:outerShdw>
                </a:effectLst>
              </a:rPr>
              <a:t>The Path to Unity: Focus on…</a:t>
            </a:r>
            <a:endParaRPr lang="en-US" sz="540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things going right</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4572000"/>
            <a:ext cx="323887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Christ crucified</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0" y="3200400"/>
            <a:ext cx="42672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defRPr/>
            </a:pPr>
            <a:r>
              <a:rPr lang="en-US" sz="4400">
                <a:solidFill>
                  <a:srgbClr val="FFFFFF"/>
                </a:solidFill>
                <a:effectLst>
                  <a:outerShdw blurRad="63500" dist="101600" dir="2700000" algn="tl" rotWithShape="0">
                    <a:srgbClr val="000000"/>
                  </a:outerShdw>
                </a:effectLst>
                <a:ea typeface="Osaka" charset="0"/>
                <a:cs typeface="Osaka" charset="0"/>
              </a:rPr>
              <a:t>… true godly wisdom</a:t>
            </a:r>
            <a:br>
              <a:rPr lang="en-US" sz="4400">
                <a:solidFill>
                  <a:srgbClr val="FFFFFF"/>
                </a:solidFill>
                <a:effectLst>
                  <a:outerShdw blurRad="63500" dist="101600" dir="2700000" algn="tl" rotWithShape="0">
                    <a:srgbClr val="000000"/>
                  </a:outerShdw>
                </a:effectLst>
                <a:ea typeface="Osaka" charset="0"/>
                <a:cs typeface="Osaka" charset="0"/>
              </a:rPr>
            </a:br>
            <a:r>
              <a:rPr lang="en-US" sz="440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95600"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extLst>
            <a:ext uri="{909E8E84-426E-40dd-AFC4-6F175D3DCCD1}">
              <a14:hiddenFill xmlns:a14="http://schemas.microsoft.com/office/drawing/2010/main" xmlns="">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The gospel is God</a:t>
            </a:r>
            <a:r>
              <a:rPr lang="fr-FR" altLang="ja-JP" b="1" dirty="0">
                <a:solidFill>
                  <a:srgbClr val="000000"/>
                </a:solidFill>
                <a:latin typeface="Arial"/>
                <a:cs typeface="Arial"/>
              </a:rPr>
              <a:t>'</a:t>
            </a:r>
            <a:r>
              <a:rPr lang="en-US" b="1" dirty="0">
                <a:solidFill>
                  <a:srgbClr val="000000"/>
                </a:solidFill>
                <a:latin typeface="Arial"/>
                <a:cs typeface="Arial"/>
              </a:rPr>
              <a:t>s secret message of </a:t>
            </a:r>
            <a:r>
              <a:rPr lang="en-US" b="1" dirty="0">
                <a:solidFill>
                  <a:srgbClr val="FF0000"/>
                </a:solidFill>
                <a:latin typeface="Arial"/>
                <a:cs typeface="Arial"/>
              </a:rPr>
              <a:t>wisdom </a:t>
            </a:r>
            <a:r>
              <a:rPr lang="en-US" b="1" dirty="0">
                <a:solidFill>
                  <a:srgbClr val="000000"/>
                </a:solidFill>
                <a:latin typeface="Arial"/>
                <a:cs typeface="Arial"/>
              </a:rPr>
              <a:t>that the world rejects (2:6-10).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Believers do speak wisdom--God</a:t>
            </a:r>
            <a:r>
              <a:rPr lang="fr-FR" altLang="ja-JP" sz="4000" b="1" dirty="0">
                <a:solidFill>
                  <a:schemeClr val="bg1"/>
                </a:solidFill>
              </a:rPr>
              <a:t>'</a:t>
            </a:r>
            <a:r>
              <a:rPr lang="en-US" sz="4000" b="1" dirty="0">
                <a:solidFill>
                  <a:schemeClr val="bg1"/>
                </a:solidFill>
              </a:rPr>
              <a:t>s wisdom (2:6)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0" y="1763059"/>
            <a:ext cx="7810031" cy="4840942"/>
          </a:xfrm>
          <a:prstGeom prst="rect">
            <a:avLst/>
          </a:prstGeom>
          <a:noFill/>
        </p:spPr>
      </p:pic>
      <p:sp>
        <p:nvSpPr>
          <p:cNvPr id="6" name="Rectangle 5"/>
          <p:cNvSpPr/>
          <p:nvPr/>
        </p:nvSpPr>
        <p:spPr>
          <a:xfrm>
            <a:off x="1101688" y="3429000"/>
            <a:ext cx="7093024" cy="2554545"/>
          </a:xfrm>
          <a:prstGeom prst="rect">
            <a:avLst/>
          </a:prstGeom>
        </p:spPr>
        <p:txBody>
          <a:bodyPr wrap="square">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"By wisdom a house is built and through understanding it is established"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(Prov.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en-US" sz="5400" b="1">
                <a:solidFill>
                  <a:schemeClr val="tx1"/>
                </a:solidFill>
              </a:rPr>
              <a:t>Types of Wisdom</a:t>
            </a:r>
            <a:endParaRPr lang="en-US" sz="540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xmlns="">
                <a:solidFill>
                  <a:srgbClr val="FFFFFF"/>
                </a:solidFill>
              </a14:hiddenFill>
            </a:ext>
          </a:extLst>
        </p:spPr>
      </p:pic>
      <p:sp>
        <p:nvSpPr>
          <p:cNvPr id="26931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6931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5400">
                <a:solidFill>
                  <a:srgbClr val="000000"/>
                </a:solidFill>
                <a:ea typeface="Osaka" charset="0"/>
                <a:cs typeface="Osaka" charset="0"/>
              </a:rPr>
              <a:t>vs.</a:t>
            </a:r>
            <a:endParaRPr lang="en-US" sz="5400" b="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dirty="0">
                <a:solidFill>
                  <a:srgbClr val="000000"/>
                </a:solidFill>
                <a:ea typeface="Osaka" charset="0"/>
                <a:cs typeface="Osaka" charset="0"/>
              </a:rPr>
              <a:t>Salvation is God</a:t>
            </a:r>
            <a:r>
              <a:rPr lang="fr-FR" altLang="ja-JP" sz="4400" dirty="0">
                <a:solidFill>
                  <a:srgbClr val="000000"/>
                </a:solidFill>
                <a:ea typeface="Osaka" charset="0"/>
                <a:cs typeface="Osaka" charset="0"/>
              </a:rPr>
              <a:t>'</a:t>
            </a:r>
            <a:r>
              <a:rPr lang="en-US" sz="4400" dirty="0">
                <a:solidFill>
                  <a:srgbClr val="000000"/>
                </a:solidFill>
                <a:ea typeface="Osaka" charset="0"/>
                <a:cs typeface="Osaka" charset="0"/>
              </a:rPr>
              <a:t>s free gift</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ja-JP" sz="4400" dirty="0">
                <a:solidFill>
                  <a:srgbClr val="000000"/>
                </a:solidFill>
                <a:ea typeface="Osaka" charset="0"/>
                <a:cs typeface="Osaka" charset="0"/>
              </a:rPr>
              <a:t>"</a:t>
            </a:r>
            <a:r>
              <a:rPr lang="en-US" sz="4400" dirty="0">
                <a:solidFill>
                  <a:srgbClr val="000000"/>
                </a:solidFill>
                <a:ea typeface="Osaka" charset="0"/>
                <a:cs typeface="Osaka" charset="0"/>
              </a:rPr>
              <a:t>There is no such thing as a free lunch</a:t>
            </a:r>
            <a:r>
              <a:rPr lang="en-US" altLang="ja-JP" sz="4400" dirty="0">
                <a:solidFill>
                  <a:srgbClr val="000000"/>
                </a:solidFill>
                <a:ea typeface="Osaka" charset="0"/>
                <a:cs typeface="Osaka" charset="0"/>
              </a:rPr>
              <a:t>"</a:t>
            </a:r>
            <a:endParaRPr lang="en-US" sz="4400" dirty="0">
              <a:solidFill>
                <a:srgbClr val="000000"/>
              </a:solidFill>
              <a:ea typeface="Osaka" charset="0"/>
              <a:cs typeface="Osaka" charset="0"/>
            </a:endParaRP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xmlns="">
                <a:solidFill>
                  <a:srgbClr val="FFFFFF"/>
                </a:solidFill>
              </a14:hiddenFill>
            </a:ext>
          </a:extLst>
        </p:spPr>
      </p:pic>
      <p:sp>
        <p:nvSpPr>
          <p:cNvPr id="254982" name="WordArt 6"/>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54983" name="WordArt 7"/>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l"/>
            <a:r>
              <a:rPr lang="en-US" sz="3600">
                <a:solidFill>
                  <a:srgbClr val="000000"/>
                </a:solidFill>
                <a:ea typeface="Osaka" charset="0"/>
                <a:cs typeface="Osaka" charset="0"/>
              </a:rPr>
              <a:t>God became man</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l"/>
            <a:r>
              <a:rPr lang="en-US" sz="3600">
                <a:solidFill>
                  <a:srgbClr val="000000"/>
                </a:solidFill>
                <a:ea typeface="Osaka" charset="0"/>
                <a:cs typeface="Osaka" charset="0"/>
              </a:rPr>
              <a:t>God cannot become man</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en-US">
                <a:solidFill>
                  <a:schemeClr val="bg1"/>
                </a:solidFill>
              </a:rPr>
              <a:t>B.C. by Johnny Hart</a:t>
            </a:r>
            <a:endParaRPr lang="en-US"/>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pPr>
            <a:r>
              <a:rPr lang="en-US" sz="3200">
                <a:solidFill>
                  <a:srgbClr val="000000"/>
                </a:solidFill>
                <a:ea typeface="Osaka" charset="0"/>
                <a:cs typeface="Osaka" charset="0"/>
              </a:rPr>
              <a:t>It seems to me that since the fall—</a:t>
            </a:r>
          </a:p>
          <a:p>
            <a:pPr>
              <a:spcBef>
                <a:spcPct val="20000"/>
              </a:spcBef>
            </a:pPr>
            <a:r>
              <a:rPr lang="en-US" sz="3200">
                <a:solidFill>
                  <a:srgbClr val="000000"/>
                </a:solidFill>
                <a:ea typeface="Osaka" charset="0"/>
                <a:cs typeface="Osaka" charset="0"/>
              </a:rPr>
              <a:t>without even thinking it odd—</a:t>
            </a:r>
          </a:p>
          <a:p>
            <a:pPr>
              <a:spcBef>
                <a:spcPct val="20000"/>
              </a:spcBef>
            </a:pPr>
            <a:r>
              <a:rPr lang="en-US" sz="3200">
                <a:solidFill>
                  <a:srgbClr val="000000"/>
                </a:solidFill>
                <a:ea typeface="Osaka" charset="0"/>
                <a:cs typeface="Osaka" charset="0"/>
              </a:rPr>
              <a:t>that man has had no trouble at all</a:t>
            </a:r>
          </a:p>
          <a:p>
            <a:pPr>
              <a:spcBef>
                <a:spcPct val="20000"/>
              </a:spcBef>
            </a:pPr>
            <a:r>
              <a:rPr lang="en-US" sz="3200">
                <a:solidFill>
                  <a:srgbClr val="000000"/>
                </a:solidFill>
                <a:ea typeface="Osaka" charset="0"/>
                <a:cs typeface="Osaka" charset="0"/>
              </a:rPr>
              <a:t>believing that he can be God.</a:t>
            </a:r>
          </a:p>
        </p:txBody>
      </p:sp>
      <p:sp>
        <p:nvSpPr>
          <p:cNvPr id="278545" name="Rectangle 17"/>
          <p:cNvSpPr>
            <a:spLocks noChangeArrowheads="1"/>
          </p:cNvSpPr>
          <p:nvPr/>
        </p:nvSpPr>
        <p:spPr bwMode="auto">
          <a:xfrm>
            <a:off x="0" y="4191000"/>
            <a:ext cx="9144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pPr>
            <a:r>
              <a:rPr lang="en-US" sz="3200">
                <a:solidFill>
                  <a:srgbClr val="000000"/>
                </a:solidFill>
                <a:ea typeface="Osaka" charset="0"/>
                <a:cs typeface="Osaka" charset="0"/>
              </a:rPr>
              <a:t>How he could do this I cannot conceive,</a:t>
            </a:r>
          </a:p>
          <a:p>
            <a:pPr>
              <a:spcBef>
                <a:spcPct val="20000"/>
              </a:spcBef>
            </a:pPr>
            <a:r>
              <a:rPr lang="en-US" sz="3200">
                <a:solidFill>
                  <a:srgbClr val="000000"/>
                </a:solidFill>
                <a:ea typeface="Osaka" charset="0"/>
                <a:cs typeface="Osaka" charset="0"/>
              </a:rPr>
              <a:t>Tho, he certainly thinks that he can—</a:t>
            </a:r>
          </a:p>
          <a:p>
            <a:pPr>
              <a:spcBef>
                <a:spcPct val="20000"/>
              </a:spcBef>
            </a:pPr>
            <a:r>
              <a:rPr lang="en-US" sz="3200">
                <a:solidFill>
                  <a:srgbClr val="000000"/>
                </a:solidFill>
                <a:ea typeface="Osaka" charset="0"/>
                <a:cs typeface="Osaka" charset="0"/>
              </a:rPr>
              <a:t>And yet, he cannot bring himself to believe,</a:t>
            </a:r>
          </a:p>
          <a:p>
            <a:pPr>
              <a:spcBef>
                <a:spcPct val="20000"/>
              </a:spcBef>
            </a:pPr>
            <a:r>
              <a:rPr lang="en-US" sz="3200">
                <a:solidFill>
                  <a:srgbClr val="000000"/>
                </a:solidFill>
                <a:ea typeface="Osaka" charset="0"/>
                <a:cs typeface="Osaka" charset="0"/>
              </a:rPr>
              <a:t>that God can become a man.</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85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85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kern="0" dirty="0">
                <a:solidFill>
                  <a:srgbClr val="FFFFFF"/>
                </a:solidFill>
                <a:latin typeface="Arial"/>
              </a:rPr>
              <a:t>Barry Huddleston, </a:t>
            </a:r>
            <a:r>
              <a:rPr lang="en-US" sz="2400" i="1" kern="0" dirty="0">
                <a:solidFill>
                  <a:srgbClr val="FFFFFF"/>
                </a:solidFill>
                <a:latin typeface="Arial"/>
              </a:rPr>
              <a:t>The Acrostic Bible</a:t>
            </a:r>
            <a:endParaRPr lang="en-US" sz="2400" kern="0" dirty="0">
              <a:solidFill>
                <a:srgbClr val="FFFFFF"/>
              </a:solidFill>
              <a:latin typeface="Arial"/>
            </a:endParaRPr>
          </a:p>
        </p:txBody>
      </p:sp>
      <p:sp>
        <p:nvSpPr>
          <p:cNvPr id="2" name="Title 1"/>
          <p:cNvSpPr>
            <a:spLocks noGrp="1"/>
          </p:cNvSpPr>
          <p:nvPr>
            <p:ph type="title" idx="4294967295"/>
          </p:nvPr>
        </p:nvSpPr>
        <p:spPr>
          <a:xfrm>
            <a:off x="-10160" y="0"/>
            <a:ext cx="5446256" cy="908720"/>
          </a:xfrm>
        </p:spPr>
        <p:txBody>
          <a:bodyPr/>
          <a:lstStyle/>
          <a:p>
            <a:r>
              <a:rPr lang="en-US" b="1" dirty="0">
                <a:solidFill>
                  <a:schemeClr val="tx1"/>
                </a:solidFill>
                <a:latin typeface="Arial" panose="020B0604020202020204" pitchFamily="34" charset="0"/>
                <a:cs typeface="Arial" panose="020B0604020202020204" pitchFamily="34" charset="0"/>
              </a:rPr>
              <a:t>1 Corinthians</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Tree>
    <p:extLst>
      <p:ext uri="{BB962C8B-B14F-4D97-AF65-F5344CB8AC3E}">
        <p14:creationId xmlns:p14="http://schemas.microsoft.com/office/powerpoint/2010/main" val="32460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xmlns="">
                <a:solidFill>
                  <a:srgbClr val="FFFFFF"/>
                </a:solidFill>
              </a14:hiddenFill>
            </a:ext>
          </a:extLst>
        </p:spPr>
      </p:pic>
      <p:sp>
        <p:nvSpPr>
          <p:cNvPr id="27955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7955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You cannot visualize things into reality</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Just Imagine!</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xmlns="">
                <a:solidFill>
                  <a:srgbClr val="FFFFFF"/>
                </a:solidFill>
              </a14:hiddenFill>
            </a:ext>
          </a:extLst>
        </p:spPr>
      </p:pic>
      <p:sp>
        <p:nvSpPr>
          <p:cNvPr id="281605"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1606"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Explosions create chaos</a:t>
            </a:r>
            <a:br>
              <a:rPr lang="en-US" sz="3600">
                <a:solidFill>
                  <a:srgbClr val="000000"/>
                </a:solidFill>
                <a:ea typeface="Osaka" charset="0"/>
                <a:cs typeface="Osaka" charset="0"/>
              </a:rPr>
            </a:br>
            <a:r>
              <a:rPr lang="en-US" sz="3600">
                <a:solidFill>
                  <a:srgbClr val="000000"/>
                </a:solidFill>
                <a:ea typeface="Osaka" charset="0"/>
                <a:cs typeface="Osaka" charset="0"/>
              </a:rPr>
              <a:t>—not order</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Big Bang!</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1609">
                                            <p:txEl>
                                              <p:pRg st="0" end="0"/>
                                            </p:txEl>
                                          </p:spTgt>
                                        </p:tgtEl>
                                        <p:attrNameLst>
                                          <p:attrName>style.visibility</p:attrName>
                                        </p:attrNameLst>
                                      </p:cBhvr>
                                      <p:to>
                                        <p:strVal val="visible"/>
                                      </p:to>
                                    </p:set>
                                    <p:animEffect transition="in" filter="dissolve">
                                      <p:cBhvr>
                                        <p:cTn id="12"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xmlns="">
                <a:solidFill>
                  <a:srgbClr val="FFFFFF"/>
                </a:solidFill>
              </a14:hiddenFill>
            </a:ext>
          </a:extLst>
        </p:spPr>
      </p:pic>
      <p:sp>
        <p:nvSpPr>
          <p:cNvPr id="283653"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3654"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Sex outside of marriage hurts everyone</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Casual Sex</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359430"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Character is our most vital asset</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Education is our most vital asset</a:t>
            </a: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sz="3600" b="1" dirty="0">
                <a:solidFill>
                  <a:schemeClr val="tx1"/>
                </a:solidFill>
              </a:rPr>
              <a:t>B. Only </a:t>
            </a:r>
            <a:r>
              <a:rPr lang="en-US" sz="3600" b="1" dirty="0">
                <a:solidFill>
                  <a:srgbClr val="FFFF00"/>
                </a:solidFill>
              </a:rPr>
              <a:t>believers</a:t>
            </a:r>
            <a:r>
              <a:rPr lang="en-US" sz="3600" b="1" dirty="0">
                <a:solidFill>
                  <a:schemeClr val="tx1"/>
                </a:solidFill>
              </a:rPr>
              <a:t> understand </a:t>
            </a:r>
            <a:br>
              <a:rPr lang="en-US" sz="3600" b="1" dirty="0">
                <a:solidFill>
                  <a:schemeClr val="tx1"/>
                </a:solidFill>
              </a:rPr>
            </a:br>
            <a:r>
              <a:rPr lang="en-US" sz="3600" b="1" dirty="0">
                <a:solidFill>
                  <a:schemeClr val="tx1"/>
                </a:solidFill>
              </a:rPr>
              <a:t>God</a:t>
            </a:r>
            <a:r>
              <a:rPr lang="fr-FR" altLang="ja-JP" sz="3600" b="1" dirty="0">
                <a:solidFill>
                  <a:schemeClr val="tx1"/>
                </a:solidFill>
                <a:latin typeface="Arial"/>
              </a:rPr>
              <a:t>'</a:t>
            </a:r>
            <a:r>
              <a:rPr lang="en-US" sz="3600" b="1" dirty="0">
                <a:solidFill>
                  <a:schemeClr val="tx1"/>
                </a:solidFill>
              </a:rPr>
              <a:t>s wisdom (2:7-10) </a:t>
            </a: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Clr>
                <a:srgbClr val="720000"/>
              </a:buClr>
              <a:buSzPct val="80000"/>
              <a:buFont typeface="Wingdings" charset="0"/>
              <a:buNone/>
            </a:pPr>
            <a:r>
              <a:rPr lang="en-US"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but we speak God </a:t>
            </a:r>
            <a:r>
              <a:rPr lang="fr-FR"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 (2:7 NASB)</a:t>
            </a:r>
          </a:p>
        </p:txBody>
      </p:sp>
      <p:sp>
        <p:nvSpPr>
          <p:cNvPr id="201738" name="Rectangle 10"/>
          <p:cNvSpPr>
            <a:spLocks noChangeArrowheads="1"/>
          </p:cNvSpPr>
          <p:nvPr/>
        </p:nvSpPr>
        <p:spPr bwMode="auto">
          <a:xfrm>
            <a:off x="609600" y="55626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hidden (7b)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predestined (7c)</a:t>
            </a:r>
          </a:p>
        </p:txBody>
      </p:sp>
      <p:sp>
        <p:nvSpPr>
          <p:cNvPr id="201741" name="Rectangle 13"/>
          <p:cNvSpPr>
            <a:spLocks noChangeArrowheads="1"/>
          </p:cNvSpPr>
          <p:nvPr/>
        </p:nvSpPr>
        <p:spPr bwMode="auto">
          <a:xfrm>
            <a:off x="4191000" y="55626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misunderstood (8)</a:t>
            </a:r>
          </a:p>
        </p:txBody>
      </p:sp>
      <p:sp>
        <p:nvSpPr>
          <p:cNvPr id="201742" name="Rectangle 14"/>
          <p:cNvSpPr>
            <a:spLocks noChangeArrowheads="1"/>
          </p:cNvSpPr>
          <p:nvPr/>
        </p:nvSpPr>
        <p:spPr bwMode="auto">
          <a:xfrm>
            <a:off x="1219200"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not even thought about (9-10)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Only believers have God</a:t>
            </a:r>
            <a:r>
              <a:rPr lang="fr-FR" altLang="ja-JP" b="1" dirty="0">
                <a:solidFill>
                  <a:schemeClr val="bg1"/>
                </a:solidFill>
                <a:effectLst>
                  <a:glow rad="254000">
                    <a:schemeClr val="accent6">
                      <a:alpha val="75000"/>
                    </a:schemeClr>
                  </a:glow>
                </a:effectLst>
                <a:latin typeface="Arial"/>
              </a:rPr>
              <a:t>'</a:t>
            </a:r>
            <a:r>
              <a:rPr lang="en-US" b="1" dirty="0">
                <a:solidFill>
                  <a:schemeClr val="bg1"/>
                </a:solidFill>
                <a:effectLst>
                  <a:glow rad="254000">
                    <a:schemeClr val="accent6">
                      <a:alpha val="75000"/>
                    </a:schemeClr>
                  </a:glow>
                </a:effectLst>
              </a:rPr>
              <a:t>s wisdom because only believers have the </a:t>
            </a:r>
            <a:r>
              <a:rPr lang="en-US" b="1" dirty="0">
                <a:solidFill>
                  <a:srgbClr val="FFFF00"/>
                </a:solidFill>
                <a:effectLst>
                  <a:glow rad="254000">
                    <a:schemeClr val="accent6">
                      <a:alpha val="75000"/>
                    </a:schemeClr>
                  </a:glow>
                </a:effectLst>
              </a:rPr>
              <a:t>Spirit</a:t>
            </a:r>
            <a:r>
              <a:rPr lang="en-US" b="1" dirty="0">
                <a:solidFill>
                  <a:schemeClr val="bg1"/>
                </a:solidFill>
                <a:effectLst>
                  <a:glow rad="254000">
                    <a:schemeClr val="accent6">
                      <a:alpha val="75000"/>
                    </a:schemeClr>
                  </a:glow>
                </a:effectLst>
              </a:rPr>
              <a:t> </a:t>
            </a:r>
            <a:br>
              <a:rPr lang="en-US"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r>
              <a:rPr lang="en-US">
                <a:solidFill>
                  <a:schemeClr val="tx1"/>
                </a:solidFill>
              </a:rPr>
              <a:t>Who sits in your chair?</a:t>
            </a:r>
          </a:p>
        </p:txBody>
      </p:sp>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4077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106988" y="1889125"/>
            <a:ext cx="3503612" cy="4572000"/>
            <a:chOff x="3233" y="922"/>
            <a:chExt cx="2207" cy="2880"/>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233" y="2937"/>
              <a:ext cx="2207" cy="8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a:t>"</a:t>
              </a:r>
              <a:r>
                <a:rPr lang="en-US" sz="2800" b="1" dirty="0"/>
                <a:t>The Spiritual Man</a:t>
              </a:r>
              <a:r>
                <a:rPr lang="en-US" altLang="ja-JP" sz="2800" b="1" dirty="0"/>
                <a:t>"</a:t>
              </a:r>
              <a:endParaRPr lang="en-US" sz="2800" b="1" dirty="0"/>
            </a:p>
            <a:p>
              <a:pPr algn="ctr"/>
              <a:r>
                <a:rPr lang="en-US" sz="2800" b="1" dirty="0"/>
                <a:t>(Christian)</a:t>
              </a:r>
            </a:p>
            <a:p>
              <a:pPr algn="ctr"/>
              <a:r>
                <a:rPr lang="en-US" sz="2800" b="1"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9" name="Text Box 8"/>
          <p:cNvSpPr txBox="1">
            <a:spLocks noChangeArrowheads="1"/>
          </p:cNvSpPr>
          <p:nvPr/>
        </p:nvSpPr>
        <p:spPr bwMode="auto">
          <a:xfrm>
            <a:off x="339725" y="5103813"/>
            <a:ext cx="4252913" cy="1373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a:t>"</a:t>
            </a:r>
            <a:r>
              <a:rPr lang="en-US" sz="2800" b="1" dirty="0"/>
              <a:t>Man without the Spirit</a:t>
            </a:r>
            <a:r>
              <a:rPr lang="en-US" altLang="ja-JP" sz="2800" b="1" dirty="0"/>
              <a:t>"</a:t>
            </a:r>
            <a:endParaRPr lang="en-US" sz="2800" b="1" dirty="0"/>
          </a:p>
          <a:p>
            <a:pPr algn="ctr"/>
            <a:r>
              <a:rPr lang="en-US" sz="2800" b="1" dirty="0"/>
              <a:t>(Non-Christian)</a:t>
            </a:r>
          </a:p>
          <a:p>
            <a:pPr algn="ctr"/>
            <a:r>
              <a:rPr lang="en-US" sz="2800" b="1"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0"/>
            <a:ext cx="360363"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27" name="Oval 27"/>
          <p:cNvSpPr>
            <a:spLocks noChangeAspect="1" noChangeArrowheads="1"/>
          </p:cNvSpPr>
          <p:nvPr/>
        </p:nvSpPr>
        <p:spPr bwMode="auto">
          <a:xfrm>
            <a:off x="6781800" y="2514600"/>
            <a:ext cx="360363" cy="360363"/>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dirty="0">
                <a:solidFill>
                  <a:srgbClr val="FFFFFF"/>
                </a:solidFill>
                <a:ea typeface="Osaka" charset="0"/>
                <a:cs typeface="Osaka" charset="0"/>
              </a:rPr>
              <a:t>We can be truly united as a church by focusing on</a:t>
            </a:r>
            <a:r>
              <a:rPr lang="en-US" sz="4400" dirty="0">
                <a:solidFill>
                  <a:srgbClr val="FFFF00"/>
                </a:solidFill>
                <a:ea typeface="Osaka" charset="0"/>
                <a:cs typeface="Osaka" charset="0"/>
              </a:rPr>
              <a:t> </a:t>
            </a:r>
            <a:br>
              <a:rPr lang="en-US" sz="4400" dirty="0">
                <a:solidFill>
                  <a:srgbClr val="FFFF00"/>
                </a:solidFill>
                <a:ea typeface="Osaka" charset="0"/>
                <a:cs typeface="Osaka" charset="0"/>
              </a:rPr>
            </a:br>
            <a:r>
              <a:rPr lang="en-US" sz="4400" u="sng" dirty="0">
                <a:solidFill>
                  <a:srgbClr val="FFFF00"/>
                </a:solidFill>
                <a:ea typeface="Osaka" charset="0"/>
                <a:cs typeface="Osaka" charset="0"/>
              </a:rPr>
              <a:t>God</a:t>
            </a:r>
            <a:r>
              <a:rPr lang="fr-FR" altLang="ja-JP" sz="4400" u="sng" dirty="0">
                <a:solidFill>
                  <a:srgbClr val="FFFF00"/>
                </a:solidFill>
                <a:ea typeface="Osaka" charset="0"/>
                <a:cs typeface="Osaka" charset="0"/>
              </a:rPr>
              <a:t>'</a:t>
            </a:r>
            <a:r>
              <a:rPr lang="en-US" sz="4400" u="sng" dirty="0">
                <a:solidFill>
                  <a:srgbClr val="FFFF00"/>
                </a:solidFill>
                <a:ea typeface="Osaka" charset="0"/>
                <a:cs typeface="Osaka" charset="0"/>
              </a:rPr>
              <a:t>s</a:t>
            </a:r>
            <a:r>
              <a:rPr lang="en-US" sz="4400" dirty="0">
                <a:solidFill>
                  <a:srgbClr val="FFFF00"/>
                </a:solidFill>
                <a:ea typeface="Osaka" charset="0"/>
                <a:cs typeface="Osaka" charset="0"/>
              </a:rPr>
              <a:t> </a:t>
            </a:r>
            <a:r>
              <a:rPr lang="en-US" sz="4400" u="sng" dirty="0">
                <a:solidFill>
                  <a:srgbClr val="FFFF00"/>
                </a:solidFill>
                <a:ea typeface="Osaka" charset="0"/>
                <a:cs typeface="Osaka" charset="0"/>
              </a:rPr>
              <a:t>wisdom</a:t>
            </a:r>
            <a:r>
              <a:rPr lang="en-US" sz="4400" dirty="0">
                <a:solidFill>
                  <a:srgbClr val="FFFF00"/>
                </a:solidFill>
                <a:ea typeface="Osaka" charset="0"/>
                <a:cs typeface="Osaka" charset="0"/>
              </a:rPr>
              <a:t> </a:t>
            </a:r>
            <a:endParaRPr lang="en-US" sz="4400" b="0" dirty="0">
              <a:solidFill>
                <a:srgbClr val="000000"/>
              </a:solidFill>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00"/>
            <a:ext cx="2954338" cy="196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Unity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Humility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Witnessing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Education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759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84267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7238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en-US" sz="7200">
                <a:solidFill>
                  <a:srgbClr val="FFFF00"/>
                </a:solidFill>
                <a:latin typeface="Arial" charset="0"/>
              </a:rPr>
              <a:t>Church </a:t>
            </a:r>
            <a:r>
              <a:rPr lang="en-US" sz="7200" u="sng">
                <a:solidFill>
                  <a:srgbClr val="FFFF00"/>
                </a:solidFill>
                <a:latin typeface="Arial" charset="0"/>
              </a:rPr>
              <a:t>Unity</a:t>
            </a:r>
            <a:endParaRPr lang="en-US" sz="6000">
              <a:solidFill>
                <a:srgbClr val="FFFF00"/>
              </a:solidFill>
              <a:latin typeface="Arial" charset="0"/>
            </a:endParaRPr>
          </a:p>
        </p:txBody>
      </p:sp>
      <p:sp>
        <p:nvSpPr>
          <p:cNvPr id="333827" name="Rectangle 3"/>
          <p:cNvSpPr>
            <a:spLocks noChangeArrowheads="1"/>
          </p:cNvSpPr>
          <p:nvPr/>
        </p:nvSpPr>
        <p:spPr bwMode="auto">
          <a:xfrm>
            <a:off x="762000" y="2103438"/>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r>
              <a:rPr lang="en-US" sz="6000">
                <a:solidFill>
                  <a:srgbClr val="FFFFFF"/>
                </a:solidFill>
                <a:latin typeface="Tempus Sans ITC" charset="0"/>
              </a:rPr>
              <a:t>How can we have it?</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387076"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5400" i="1">
                <a:solidFill>
                  <a:srgbClr val="FFFFFF"/>
                </a:solidFill>
              </a:rPr>
              <a:t>How to have unity…</a:t>
            </a:r>
            <a:endParaRPr lang="en-US" sz="4800" b="0" i="1">
              <a:solidFill>
                <a:srgbClr val="FFFFFF"/>
              </a:solidFill>
            </a:endParaRPr>
          </a:p>
        </p:txBody>
      </p:sp>
      <p:sp>
        <p:nvSpPr>
          <p:cNvPr id="119813" name="Rectangle 8"/>
          <p:cNvSpPr>
            <a:spLocks noGrp="1" noChangeArrowheads="1"/>
          </p:cNvSpPr>
          <p:nvPr>
            <p:ph type="ctrTitle"/>
          </p:nvPr>
        </p:nvSpPr>
        <p:spPr>
          <a:xfrm>
            <a:off x="107504" y="2286000"/>
            <a:ext cx="8964488" cy="2362200"/>
          </a:xfrm>
        </p:spPr>
        <p:txBody>
          <a:bodyPr/>
          <a:lstStyle/>
          <a:p>
            <a:pPr marL="1117600" indent="-1117600" eaLnBrk="1" hangingPunct="1"/>
            <a:r>
              <a:rPr lang="en-US" sz="5400" b="1" i="1" dirty="0">
                <a:solidFill>
                  <a:schemeClr val="bg1"/>
                </a:solidFill>
                <a:latin typeface="Arial" charset="0"/>
              </a:rPr>
              <a:t>I.  Don</a:t>
            </a:r>
            <a:r>
              <a:rPr lang="fr-FR" altLang="ja-JP" sz="5400" b="1" i="1" dirty="0">
                <a:solidFill>
                  <a:schemeClr val="bg1"/>
                </a:solidFill>
                <a:latin typeface="Arial" charset="0"/>
              </a:rPr>
              <a:t>'</a:t>
            </a:r>
            <a:r>
              <a:rPr lang="en-US" sz="5400" b="1" i="1" dirty="0">
                <a:solidFill>
                  <a:schemeClr val="bg1"/>
                </a:solidFill>
                <a:latin typeface="Arial" charset="0"/>
              </a:rPr>
              <a:t>t be </a:t>
            </a:r>
            <a:r>
              <a:rPr lang="en-US" sz="5400" b="1" i="1" dirty="0">
                <a:solidFill>
                  <a:srgbClr val="FFF813"/>
                </a:solidFill>
                <a:latin typeface="Arial" charset="0"/>
              </a:rPr>
              <a:t>carnal</a:t>
            </a:r>
            <a:r>
              <a:rPr lang="en-US" sz="5400" b="1" i="1" dirty="0">
                <a:solidFill>
                  <a:schemeClr val="bg1"/>
                </a:solidFill>
                <a:latin typeface="Arial" charset="0"/>
              </a:rPr>
              <a:t> by following only your favorite </a:t>
            </a:r>
            <a:r>
              <a:rPr lang="en-US" sz="5400" b="1" i="1" dirty="0">
                <a:solidFill>
                  <a:srgbClr val="FFF813"/>
                </a:solidFill>
                <a:latin typeface="Arial" charset="0"/>
              </a:rPr>
              <a:t>leader</a:t>
            </a:r>
            <a:r>
              <a:rPr lang="en-US" sz="5400" b="1" i="1" dirty="0">
                <a:solidFill>
                  <a:schemeClr val="bg1"/>
                </a:solidFill>
                <a:latin typeface="Arial" charset="0"/>
              </a:rPr>
              <a:t> (3:1-4)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0" y="3048000"/>
            <a:ext cx="3048000" cy="3717925"/>
            <a:chOff x="3312" y="922"/>
            <a:chExt cx="1920" cy="2342"/>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463" y="2937"/>
              <a:ext cx="174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Christian (2:15)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lstStyle/>
          <a:p>
            <a:pPr eaLnBrk="1" hangingPunct="1">
              <a:defRPr/>
            </a:pPr>
            <a:r>
              <a:rPr lang="en-US" sz="4800" b="1">
                <a:latin typeface="Arial Narrow" charset="0"/>
              </a:rPr>
              <a:t>Types of People</a:t>
            </a:r>
            <a:endParaRPr lang="en-US" sz="360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9" name="Text Box 10"/>
          <p:cNvSpPr txBox="1">
            <a:spLocks noChangeArrowheads="1"/>
          </p:cNvSpPr>
          <p:nvPr/>
        </p:nvSpPr>
        <p:spPr bwMode="auto">
          <a:xfrm>
            <a:off x="676275" y="6262688"/>
            <a:ext cx="35829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Non-Christian (2:14)</a:t>
            </a: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002213" cy="3048000"/>
            <a:chOff x="1776" y="0"/>
            <a:chExt cx="3151"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24" name="Text Box 39"/>
            <p:cNvSpPr txBox="1">
              <a:spLocks noChangeArrowheads="1"/>
            </p:cNvSpPr>
            <p:nvPr/>
          </p:nvSpPr>
          <p:spPr bwMode="auto">
            <a:xfrm>
              <a:off x="3840" y="528"/>
              <a:ext cx="1087" cy="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Carnal</a:t>
              </a:r>
              <a:br>
                <a:rPr lang="en-US" sz="2800">
                  <a:solidFill>
                    <a:srgbClr val="333333"/>
                  </a:solidFill>
                </a:rPr>
              </a:br>
              <a:r>
                <a:rPr lang="en-US" sz="2800">
                  <a:solidFill>
                    <a:srgbClr val="333333"/>
                  </a:solidFill>
                </a:rPr>
                <a:t>Christian</a:t>
              </a:r>
              <a:br>
                <a:rPr lang="en-US" sz="2800">
                  <a:solidFill>
                    <a:srgbClr val="333333"/>
                  </a:solidFill>
                </a:rPr>
              </a:br>
              <a:r>
                <a:rPr lang="en-US" sz="280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13" y="0"/>
            <a:ext cx="52466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Carnal</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 means </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fleshly</a:t>
            </a:r>
            <a:r>
              <a:rPr lang="en-US" altLang="ja-JP" sz="6600" b="1" dirty="0">
                <a:solidFill>
                  <a:srgbClr val="FFFFFF"/>
                </a:solidFill>
                <a:effectLst>
                  <a:outerShdw blurRad="38100" dist="38100" dir="2700000" algn="tl">
                    <a:srgbClr val="000000">
                      <a:alpha val="43137"/>
                    </a:srgbClr>
                  </a:outerShdw>
                </a:effectLst>
                <a:latin typeface="Arial Narrow" charset="0"/>
              </a:rPr>
              <a:t>"</a:t>
            </a:r>
            <a:endParaRPr lang="en-US" sz="4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en-US" b="1">
                <a:latin typeface="Arial Narrow" charset="0"/>
              </a:rPr>
              <a:t>Two Types of Carnality</a:t>
            </a:r>
            <a:endParaRPr lang="en-US">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7606" name="Text Box 6"/>
          <p:cNvSpPr txBox="1">
            <a:spLocks noChangeArrowheads="1"/>
          </p:cNvSpPr>
          <p:nvPr/>
        </p:nvSpPr>
        <p:spPr bwMode="auto">
          <a:xfrm>
            <a:off x="381000" y="6019800"/>
            <a:ext cx="38881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Sarkikos</a:t>
            </a:r>
            <a:r>
              <a:rPr lang="en-US" dirty="0">
                <a:solidFill>
                  <a:srgbClr val="333333"/>
                </a:solidFill>
              </a:rPr>
              <a:t>, </a:t>
            </a:r>
            <a:r>
              <a:rPr lang="en-US" altLang="ja-JP" dirty="0">
                <a:solidFill>
                  <a:srgbClr val="333333"/>
                </a:solidFill>
              </a:rPr>
              <a:t>"</a:t>
            </a:r>
            <a:r>
              <a:rPr lang="en-US" dirty="0">
                <a:solidFill>
                  <a:srgbClr val="333333"/>
                </a:solidFill>
              </a:rPr>
              <a:t>like flesh,</a:t>
            </a:r>
            <a:r>
              <a:rPr lang="en-US" altLang="ja-JP" dirty="0">
                <a:solidFill>
                  <a:srgbClr val="333333"/>
                </a:solidFill>
              </a:rPr>
              <a:t>"</a:t>
            </a:r>
            <a:r>
              <a:rPr lang="en-US" dirty="0">
                <a:solidFill>
                  <a:srgbClr val="333333"/>
                </a:solidFill>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dirty="0">
                <a:solidFill>
                  <a:srgbClr val="333333"/>
                </a:solidFill>
              </a:rPr>
              <a:t>, </a:t>
            </a:r>
            <a:r>
              <a:rPr lang="en-US" altLang="ja-JP" dirty="0">
                <a:solidFill>
                  <a:srgbClr val="333333"/>
                </a:solidFill>
              </a:rPr>
              <a:t>"</a:t>
            </a:r>
            <a:r>
              <a:rPr lang="en-US" dirty="0">
                <a:solidFill>
                  <a:srgbClr val="333333"/>
                </a:solidFill>
              </a:rPr>
              <a:t>made of flesh,</a:t>
            </a:r>
            <a:r>
              <a:rPr lang="en-US" altLang="ja-JP" dirty="0">
                <a:solidFill>
                  <a:srgbClr val="333333"/>
                </a:solidFill>
              </a:rPr>
              <a:t>"</a:t>
            </a:r>
            <a:r>
              <a:rPr lang="en-US" dirty="0">
                <a:solidFill>
                  <a:srgbClr val="333333"/>
                </a:solidFill>
              </a:rPr>
              <a:t> 3:3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en-US" b="1" i="1">
                <a:solidFill>
                  <a:schemeClr val="bg1"/>
                </a:solidFill>
                <a:latin typeface="Arial" charset="0"/>
                <a:ea typeface="ＭＳ Ｐゴシック" charset="0"/>
                <a:cs typeface="ＭＳ Ｐゴシック" charset="0"/>
              </a:rPr>
              <a:t>Fleshly Advice…</a:t>
            </a:r>
            <a:endParaRPr lang="en-US">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You gotta look out for #1</a:t>
            </a:r>
          </a:p>
        </p:txBody>
      </p:sp>
      <p:sp>
        <p:nvSpPr>
          <p:cNvPr id="648200" name="WordArt 8"/>
          <p:cNvSpPr>
            <a:spLocks noChangeArrowheads="1" noChangeShapeType="1" noTextEdit="1"/>
          </p:cNvSpPr>
          <p:nvPr/>
        </p:nvSpPr>
        <p:spPr bwMode="auto">
          <a:xfrm>
            <a:off x="533400" y="4495800"/>
            <a:ext cx="6553200" cy="1981200"/>
          </a:xfrm>
          <a:prstGeom prst="rect">
            <a:avLst/>
          </a:prstGeom>
        </p:spPr>
        <p:txBody>
          <a:bodyPr wrap="none" fromWordArt="1">
            <a:prstTxWarp prst="textPlain">
              <a:avLst>
                <a:gd name="adj" fmla="val 50000"/>
              </a:avLst>
            </a:prstTxWarp>
          </a:bodyPr>
          <a:lstStyle/>
          <a:p>
            <a:pPr eaLnBrk="0" hangingPunct="0"/>
            <a:r>
              <a:rPr lang="en-US" sz="3600" b="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You deserve a break today</a:t>
            </a:r>
          </a:p>
          <a:p>
            <a:pPr eaLnBrk="0" hangingPunct="0"/>
            <a:r>
              <a:rPr lang="en-US" sz="3600" b="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so get up and get away to...</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13"/>
            <a:ext cx="9144000" cy="581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en-US"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It</a:t>
            </a:r>
            <a:r>
              <a:rPr lang="fr-FR"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s All About Me</a:t>
            </a:r>
            <a:r>
              <a:rPr lang="en-US"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 = Blatant Carnality </a:t>
            </a: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en-US" sz="6000" b="1">
                <a:solidFill>
                  <a:schemeClr val="bg1"/>
                </a:solidFill>
                <a:latin typeface="Arial" charset="0"/>
              </a:rPr>
              <a:t>Carnality </a:t>
            </a:r>
            <a:r>
              <a:rPr lang="en-US" sz="5400" b="1">
                <a:solidFill>
                  <a:schemeClr val="bg1"/>
                </a:solidFill>
                <a:latin typeface="Arial" charset="0"/>
              </a:rPr>
              <a:t>Selfishness</a:t>
            </a:r>
            <a:endParaRPr lang="en-US" sz="5400">
              <a:solidFill>
                <a:schemeClr val="bg1"/>
              </a:solidFill>
              <a:latin typeface="Arial" charset="0"/>
            </a:endParaRPr>
          </a:p>
        </p:txBody>
      </p:sp>
      <p:sp>
        <p:nvSpPr>
          <p:cNvPr id="538628"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77838" indent="-477838" algn="l">
              <a:spcBef>
                <a:spcPct val="20000"/>
              </a:spcBef>
              <a:buFontTx/>
              <a:buChar char="•"/>
            </a:pPr>
            <a:r>
              <a:rPr lang="en-US" sz="3600" dirty="0">
                <a:solidFill>
                  <a:srgbClr val="FFFFFF"/>
                </a:solidFill>
              </a:rPr>
              <a:t>Can</a:t>
            </a:r>
            <a:r>
              <a:rPr lang="fr-FR" altLang="ja-JP" sz="3600" dirty="0">
                <a:solidFill>
                  <a:srgbClr val="FFFFFF"/>
                </a:solidFill>
              </a:rPr>
              <a:t>'</a:t>
            </a:r>
            <a:r>
              <a:rPr lang="en-US" sz="3600" dirty="0">
                <a:solidFill>
                  <a:srgbClr val="FFFFFF"/>
                </a:solidFill>
              </a:rPr>
              <a:t>t understand (3:2)</a:t>
            </a:r>
          </a:p>
          <a:p>
            <a:pPr marL="477838" indent="-477838" algn="l">
              <a:spcBef>
                <a:spcPct val="20000"/>
              </a:spcBef>
              <a:buFontTx/>
              <a:buChar char="•"/>
            </a:pPr>
            <a:r>
              <a:rPr lang="en-US" sz="3600" dirty="0">
                <a:solidFill>
                  <a:srgbClr val="FFFFFF"/>
                </a:solidFill>
              </a:rPr>
              <a:t>Fight over rights (3:3)</a:t>
            </a:r>
          </a:p>
          <a:p>
            <a:pPr marL="477838" indent="-477838" algn="l">
              <a:spcBef>
                <a:spcPct val="20000"/>
              </a:spcBef>
              <a:buFontTx/>
              <a:buChar char="•"/>
            </a:pPr>
            <a:r>
              <a:rPr lang="en-US" sz="3600" dirty="0">
                <a:solidFill>
                  <a:srgbClr val="FFFFFF"/>
                </a:solidFill>
              </a:rPr>
              <a:t>Divide over leaders (3:4)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See all </a:t>
            </a:r>
            <a:r>
              <a:rPr lang="en-US" sz="5400" b="1" i="1" dirty="0">
                <a:solidFill>
                  <a:srgbClr val="FFF813"/>
                </a:solidFill>
                <a:latin typeface="Arial" charset="0"/>
              </a:rPr>
              <a:t>blessings</a:t>
            </a:r>
            <a:r>
              <a:rPr lang="en-US" sz="5400" b="1" i="1" dirty="0">
                <a:solidFill>
                  <a:schemeClr val="bg1"/>
                </a:solidFill>
                <a:latin typeface="Arial" charset="0"/>
              </a:rPr>
              <a:t> as from </a:t>
            </a:r>
            <a:r>
              <a:rPr lang="en-US" sz="5400" b="1" i="1" dirty="0">
                <a:solidFill>
                  <a:srgbClr val="FFF813"/>
                </a:solidFill>
                <a:latin typeface="Arial" charset="0"/>
              </a:rPr>
              <a:t>God</a:t>
            </a:r>
            <a:r>
              <a:rPr lang="en-US" sz="5400" b="1" i="1" dirty="0">
                <a:solidFill>
                  <a:schemeClr val="bg1"/>
                </a:solidFill>
                <a:latin typeface="Arial" charset="0"/>
              </a:rPr>
              <a:t>—not leaders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solidFill>
                  <a:schemeClr val="tx2"/>
                </a:solidFill>
                <a:effectLst>
                  <a:glow rad="127000">
                    <a:schemeClr val="bg1"/>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91105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0"/>
            <a:ext cx="7848600" cy="2163763"/>
          </a:xfrm>
        </p:spPr>
        <p:txBody>
          <a:bodyPr/>
          <a:lstStyle/>
          <a:p>
            <a:pPr eaLnBrk="1" hangingPunct="1"/>
            <a:r>
              <a:rPr lang="en-US" b="1" dirty="0">
                <a:solidFill>
                  <a:schemeClr val="bg1"/>
                </a:solidFill>
                <a:latin typeface="Arial" charset="0"/>
              </a:rPr>
              <a:t>A.  Leaders—like us all—are only instruments of God accountable to Him (3:5-15)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825" indent="-758825" algn="l" eaLnBrk="1" hangingPunct="1"/>
            <a:r>
              <a:rPr lang="en-US" b="1" dirty="0">
                <a:solidFill>
                  <a:schemeClr val="bg1"/>
                </a:solidFill>
                <a:effectLst>
                  <a:outerShdw blurRad="38100" dist="38100" dir="2700000" algn="tl">
                    <a:srgbClr val="000000"/>
                  </a:outerShdw>
                </a:effectLst>
                <a:latin typeface="Arial" charset="0"/>
              </a:rPr>
              <a:t>A. Leaders—like us all—are only instruments of God accountable to Him (3:5-15)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58825" indent="-758825" algn="l"/>
            <a:r>
              <a:rPr lang="en-US" sz="4400" dirty="0">
                <a:solidFill>
                  <a:srgbClr val="FFFFFF"/>
                </a:solidFill>
              </a:rPr>
              <a:t>1.  God </a:t>
            </a:r>
            <a:r>
              <a:rPr lang="en-US" sz="4400" dirty="0">
                <a:solidFill>
                  <a:srgbClr val="FFF813"/>
                </a:solidFill>
              </a:rPr>
              <a:t>causes church growth</a:t>
            </a:r>
            <a:r>
              <a:rPr lang="en-US" sz="4400" dirty="0">
                <a:solidFill>
                  <a:srgbClr val="FFFFFF"/>
                </a:solidFill>
              </a:rPr>
              <a:t>, not leaders (3:5-9).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58825" indent="-758825" algn="l"/>
            <a:r>
              <a:rPr lang="en-US" sz="4400" dirty="0">
                <a:solidFill>
                  <a:srgbClr val="FFFFFF"/>
                </a:solidFill>
              </a:rPr>
              <a:t>2.  God </a:t>
            </a:r>
            <a:r>
              <a:rPr lang="en-US" sz="4400" dirty="0">
                <a:solidFill>
                  <a:srgbClr val="FFF813"/>
                </a:solidFill>
              </a:rPr>
              <a:t>will reward</a:t>
            </a:r>
            <a:r>
              <a:rPr lang="en-US" sz="4400" dirty="0">
                <a:solidFill>
                  <a:srgbClr val="FFFFFF"/>
                </a:solidFill>
              </a:rPr>
              <a:t> each believer</a:t>
            </a:r>
            <a:r>
              <a:rPr lang="fr-FR" altLang="ja-JP" sz="4400" dirty="0">
                <a:solidFill>
                  <a:srgbClr val="FFFFFF"/>
                </a:solidFill>
              </a:rPr>
              <a:t>'</a:t>
            </a:r>
            <a:r>
              <a:rPr lang="en-US" sz="4400" dirty="0">
                <a:solidFill>
                  <a:srgbClr val="FFFFFF"/>
                </a:solidFill>
              </a:rPr>
              <a:t>s service (3:10-15).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2" y="4518992"/>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lgn="l">
              <a:spcBef>
                <a:spcPct val="20000"/>
              </a:spcBef>
              <a:buFont typeface="Wingdings" charset="0"/>
              <a:buNone/>
            </a:pPr>
            <a:r>
              <a:rPr lang="en-US" sz="3600" i="1" dirty="0">
                <a:solidFill>
                  <a:srgbClr val="000000"/>
                </a:solidFill>
                <a:ea typeface="ヒラギノ角ゴ Pro W3" charset="0"/>
                <a:cs typeface="ヒラギノ角ゴ Pro W3" charset="0"/>
              </a:rPr>
              <a:t>Is this a judgment for to determine </a:t>
            </a:r>
            <a:r>
              <a:rPr lang="en-US" sz="3600" i="1" u="sng" dirty="0">
                <a:solidFill>
                  <a:srgbClr val="000000"/>
                </a:solidFill>
                <a:ea typeface="ヒラギノ角ゴ Pro W3" charset="0"/>
                <a:cs typeface="ヒラギノ角ゴ Pro W3" charset="0"/>
              </a:rPr>
              <a:t>salvation</a:t>
            </a:r>
            <a:r>
              <a:rPr lang="en-US" sz="3600" i="1" dirty="0">
                <a:solidFill>
                  <a:srgbClr val="000000"/>
                </a:solidFill>
                <a:ea typeface="ヒラギノ角ゴ Pro W3" charset="0"/>
                <a:cs typeface="ヒラギノ角ゴ Pro W3" charset="0"/>
              </a:rPr>
              <a:t>?</a:t>
            </a:r>
          </a:p>
          <a:p>
            <a:pPr algn="l">
              <a:spcBef>
                <a:spcPct val="20000"/>
              </a:spcBef>
              <a:buFont typeface="Wingdings" charset="0"/>
              <a:buNone/>
            </a:pPr>
            <a:r>
              <a:rPr lang="en-US" sz="3600" i="1" dirty="0">
                <a:solidFill>
                  <a:srgbClr val="000000"/>
                </a:solidFill>
                <a:ea typeface="ヒラギノ角ゴ Pro W3" charset="0"/>
                <a:cs typeface="ヒラギノ角ゴ Pro W3" charset="0"/>
              </a:rPr>
              <a:t>Or is it to </a:t>
            </a:r>
            <a:r>
              <a:rPr lang="en-US" sz="3600" i="1" u="sng" dirty="0">
                <a:solidFill>
                  <a:srgbClr val="000000"/>
                </a:solidFill>
                <a:ea typeface="ヒラギノ角ゴ Pro W3" charset="0"/>
                <a:cs typeface="ヒラギノ角ゴ Pro W3" charset="0"/>
              </a:rPr>
              <a:t>reward</a:t>
            </a:r>
            <a:r>
              <a:rPr lang="en-US" sz="3600" i="1" dirty="0">
                <a:solidFill>
                  <a:srgbClr val="000000"/>
                </a:solidFill>
                <a:ea typeface="ヒラギノ角ゴ Pro W3" charset="0"/>
                <a:cs typeface="ヒラギノ角ゴ Pro W3" charset="0"/>
              </a:rPr>
              <a:t> believers?</a:t>
            </a:r>
          </a:p>
        </p:txBody>
      </p:sp>
    </p:spTree>
    <p:extLst>
      <p:ext uri="{BB962C8B-B14F-4D97-AF65-F5344CB8AC3E}">
        <p14:creationId xmlns:p14="http://schemas.microsoft.com/office/powerpoint/2010/main" val="34021682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en-US" b="1" dirty="0">
                <a:solidFill>
                  <a:schemeClr val="bg1"/>
                </a:solidFill>
                <a:effectLst>
                  <a:glow rad="342900">
                    <a:schemeClr val="tx2">
                      <a:alpha val="75000"/>
                    </a:schemeClr>
                  </a:glow>
                </a:effectLst>
                <a:latin typeface="Arial" charset="0"/>
                <a:ea typeface="ＭＳ Ｐゴシック" charset="0"/>
                <a:cs typeface="ＭＳ Ｐゴシック" charset="0"/>
              </a:rPr>
              <a:t>The Bema Still Exists</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eaLnBrk="1" hangingPunct="1"/>
            <a:r>
              <a:rPr lang="en-US" sz="4000" b="1">
                <a:solidFill>
                  <a:schemeClr val="bg1"/>
                </a:solidFill>
                <a:effectLst>
                  <a:glow rad="342900">
                    <a:schemeClr val="tx2">
                      <a:alpha val="75000"/>
                    </a:schemeClr>
                  </a:glow>
                </a:effectLst>
                <a:latin typeface="Arial" charset="0"/>
                <a:ea typeface="ＭＳ Ｐゴシック" charset="0"/>
                <a:cs typeface="ＭＳ Ｐゴシック" charset="0"/>
              </a:rPr>
              <a:t>Bema with Acrocorinth in Distance</a:t>
            </a:r>
          </a:p>
        </p:txBody>
      </p:sp>
    </p:spTree>
    <p:extLst>
      <p:ext uri="{BB962C8B-B14F-4D97-AF65-F5344CB8AC3E}">
        <p14:creationId xmlns:p14="http://schemas.microsoft.com/office/powerpoint/2010/main" val="10653541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57150" indent="-57150" defTabSz="1300163" eaLnBrk="1" hangingPunct="1"/>
            <a:r>
              <a:rPr lang="en-US" sz="6000" b="1">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View from Acrocorinth</a:t>
            </a:r>
          </a:p>
        </p:txBody>
      </p:sp>
    </p:spTree>
    <p:extLst>
      <p:ext uri="{BB962C8B-B14F-4D97-AF65-F5344CB8AC3E}">
        <p14:creationId xmlns:p14="http://schemas.microsoft.com/office/powerpoint/2010/main" val="29679123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57150" indent="-57150" defTabSz="1300163" eaLnBrk="1" hangingPunct="1"/>
            <a:r>
              <a:rPr lang="en-US" sz="6000" b="1">
                <a:solidFill>
                  <a:schemeClr val="bg1"/>
                </a:solidFill>
                <a:effectLst>
                  <a:glow rad="342900">
                    <a:schemeClr val="tx2">
                      <a:alpha val="75000"/>
                    </a:schemeClr>
                  </a:glow>
                </a:effectLst>
                <a:latin typeface="Arial" charset="0"/>
                <a:ea typeface="ＭＳ Ｐゴシック" charset="0"/>
                <a:cs typeface="ＭＳ Ｐゴシック" charset="0"/>
              </a:rPr>
              <a:t>The Main City Below</a:t>
            </a:r>
          </a:p>
        </p:txBody>
      </p:sp>
    </p:spTree>
    <p:extLst>
      <p:ext uri="{BB962C8B-B14F-4D97-AF65-F5344CB8AC3E}">
        <p14:creationId xmlns:p14="http://schemas.microsoft.com/office/powerpoint/2010/main" val="386683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98020"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00" y="6260634"/>
            <a:ext cx="317817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i="1" dirty="0">
                <a:solidFill>
                  <a:srgbClr val="FFFFFF"/>
                </a:solidFill>
                <a:latin typeface="Arial Narrow" charset="0"/>
                <a:ea typeface="SimSun" charset="0"/>
                <a:cs typeface="SimSun" charset="0"/>
              </a:rPr>
              <a:t>Bible Visual Resource Book, </a:t>
            </a:r>
            <a:r>
              <a:rPr lang="en-US" altLang="zh-CN" sz="1800" dirty="0">
                <a:solidFill>
                  <a:srgbClr val="FFFFFF"/>
                </a:solidFill>
                <a:latin typeface="Arial Narrow" charset="0"/>
                <a:ea typeface="SimSun" charset="0"/>
                <a:cs typeface="SimSun" charset="0"/>
              </a:rPr>
              <a:t>235</a:t>
            </a:r>
            <a:r>
              <a:rPr lang="en-US" altLang="zh-CN" sz="2800" dirty="0">
                <a:solidFill>
                  <a:srgbClr val="FFFFFF"/>
                </a:solidFill>
                <a:latin typeface="Arial Narrow" charset="0"/>
                <a:ea typeface="SimSun" charset="0"/>
                <a:cs typeface="SimSun" charset="0"/>
              </a:rPr>
              <a:t>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ea typeface="SimSun" charset="0"/>
                <a:cs typeface="SimSun" charset="0"/>
              </a:rPr>
              <a:t>The Corinthian Marketplace</a:t>
            </a: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8"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3333FF"/>
                </a:solidFill>
                <a:latin typeface="Times New Roman" charset="0"/>
              </a:rPr>
              <a:t>Lawsuits </a:t>
            </a:r>
            <a:br>
              <a:rPr lang="en-US" sz="3600">
                <a:solidFill>
                  <a:srgbClr val="3333FF"/>
                </a:solidFill>
                <a:latin typeface="Times New Roman" charset="0"/>
              </a:rPr>
            </a:br>
            <a:r>
              <a:rPr lang="en-US" sz="3600">
                <a:solidFill>
                  <a:srgbClr val="3333FF"/>
                </a:solidFill>
                <a:latin typeface="Times New Roman" charset="0"/>
              </a:rPr>
              <a:t>1 Cor. 6</a:t>
            </a:r>
          </a:p>
        </p:txBody>
      </p:sp>
      <p:sp>
        <p:nvSpPr>
          <p:cNvPr id="600069" name="Text Box 5"/>
          <p:cNvSpPr txBox="1">
            <a:spLocks noChangeArrowheads="1"/>
          </p:cNvSpPr>
          <p:nvPr/>
        </p:nvSpPr>
        <p:spPr bwMode="auto">
          <a:xfrm>
            <a:off x="2895600" y="4114800"/>
            <a:ext cx="3581400" cy="1739900"/>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3333FF"/>
                </a:solidFill>
                <a:latin typeface="Times New Roman" charset="0"/>
              </a:rPr>
              <a:t>Paul at the speaker rostrum </a:t>
            </a:r>
          </a:p>
          <a:p>
            <a:r>
              <a:rPr lang="en-US" sz="3600">
                <a:solidFill>
                  <a:srgbClr val="3333FF"/>
                </a:solidFill>
                <a:latin typeface="Times New Roman" charset="0"/>
              </a:rPr>
              <a:t>Acts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en-US" sz="6000" dirty="0"/>
              <a:t>Bema</a:t>
            </a: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Arial" charset="0"/>
              </a:rPr>
              <a:t>The Bema at Corinth</a:t>
            </a:r>
            <a:endParaRPr lang="en-US" sz="3600">
              <a:latin typeface="Arial"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a:outerShdw blurRad="63500" dist="35921" dir="2700000" algn="ctr" rotWithShape="0">
              <a:srgbClr val="000000"/>
            </a:outerShdw>
          </a:effectLst>
        </p:spPr>
        <p:txBody>
          <a:bodyPr/>
          <a:lstStyle/>
          <a:p>
            <a:pPr algn="l" eaLnBrk="1" hangingPunct="1"/>
            <a:r>
              <a:rPr 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Bema Close-up</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9084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r>
              <a:rPr lang="en-US" sz="4400">
                <a:solidFill>
                  <a:srgbClr val="000000"/>
                </a:solidFill>
              </a:rPr>
              <a:t>The Speaker or Judge Above</a:t>
            </a:r>
          </a:p>
        </p:txBody>
      </p:sp>
    </p:spTree>
    <p:extLst>
      <p:ext uri="{BB962C8B-B14F-4D97-AF65-F5344CB8AC3E}">
        <p14:creationId xmlns:p14="http://schemas.microsoft.com/office/powerpoint/2010/main" val="31634473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66700">
                    <a:schemeClr val="tx1">
                      <a:alpha val="88000"/>
                    </a:schemeClr>
                  </a:glow>
                </a:effectLst>
                <a:latin typeface="Arial" charset="0"/>
                <a:ea typeface="ＭＳ Ｐゴシック" charset="0"/>
                <a:cs typeface="ＭＳ Ｐゴシック" charset="0"/>
              </a:rPr>
              <a:t>The One Being Judged or Rewarded Stood Below</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0" y="304800"/>
            <a:ext cx="8534400" cy="990600"/>
          </a:xfrm>
          <a:solidFill>
            <a:schemeClr val="accent2"/>
          </a:solidFill>
          <a:effectLst>
            <a:outerShdw blurRad="63500" dist="35921" dir="2700000" algn="ctr" rotWithShape="0">
              <a:srgbClr val="000000"/>
            </a:outerShdw>
          </a:effectLst>
        </p:spPr>
        <p:txBody>
          <a:bodyPr/>
          <a:lstStyle/>
          <a:p>
            <a:pPr algn="r" eaLnBrk="1" hangingPunct="1"/>
            <a:r>
              <a:rPr lang="en-US" b="1">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a:latin typeface="Arial"/>
              <a:ea typeface="ＭＳ Ｐゴシック" charset="0"/>
              <a:cs typeface="Arial"/>
            </a:endParaRPr>
          </a:p>
        </p:txBody>
      </p:sp>
      <p:sp>
        <p:nvSpPr>
          <p:cNvPr id="158724" name="Text Box 1028"/>
          <p:cNvSpPr txBox="1">
            <a:spLocks noChangeArrowheads="1"/>
          </p:cNvSpPr>
          <p:nvPr/>
        </p:nvSpPr>
        <p:spPr bwMode="auto">
          <a:xfrm>
            <a:off x="0" y="1484784"/>
            <a:ext cx="9144000" cy="538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en-US" sz="3600" dirty="0">
                <a:solidFill>
                  <a:srgbClr val="FFFFFF"/>
                </a:solidFill>
                <a:latin typeface="Arial"/>
                <a:cs typeface="Arial"/>
              </a:rPr>
              <a:t>In Grecian games in Athens, the old arena contained a raised platform on which the president or umpire of the arena sat.  From here he rewarded all the contestants; and here he rewarded all winners.  It was called the </a:t>
            </a:r>
            <a:r>
              <a:rPr lang="fr-FR" altLang="ja-JP" sz="3600" i="1" dirty="0">
                <a:solidFill>
                  <a:srgbClr val="FFFFFF"/>
                </a:solidFill>
                <a:latin typeface="Arial"/>
                <a:cs typeface="Arial"/>
              </a:rPr>
              <a:t>'</a:t>
            </a:r>
            <a:r>
              <a:rPr lang="en-US" sz="3600" i="1" dirty="0">
                <a:solidFill>
                  <a:srgbClr val="FFFFFF"/>
                </a:solidFill>
                <a:latin typeface="Arial"/>
                <a:cs typeface="Arial"/>
              </a:rPr>
              <a:t>bema</a:t>
            </a:r>
            <a:r>
              <a:rPr lang="fr-FR" altLang="ja-JP" sz="3600" i="1" dirty="0">
                <a:solidFill>
                  <a:srgbClr val="FFFFFF"/>
                </a:solidFill>
                <a:latin typeface="Arial"/>
                <a:cs typeface="Arial"/>
              </a:rPr>
              <a:t>'</a:t>
            </a:r>
            <a:r>
              <a:rPr lang="en-US" sz="3600" i="1" dirty="0">
                <a:solidFill>
                  <a:srgbClr val="FFFFFF"/>
                </a:solidFill>
                <a:latin typeface="Arial"/>
                <a:cs typeface="Arial"/>
              </a:rPr>
              <a:t> </a:t>
            </a:r>
            <a:r>
              <a:rPr lang="en-US" sz="3600" dirty="0">
                <a:solidFill>
                  <a:srgbClr val="FFFFFF"/>
                </a:solidFill>
                <a:latin typeface="Arial"/>
                <a:cs typeface="Arial"/>
              </a:rPr>
              <a:t>or </a:t>
            </a:r>
            <a:r>
              <a:rPr lang="fr-FR" altLang="ja-JP" sz="3600" i="1" dirty="0">
                <a:solidFill>
                  <a:srgbClr val="FFFFFF"/>
                </a:solidFill>
                <a:latin typeface="Arial"/>
                <a:cs typeface="Arial"/>
              </a:rPr>
              <a:t>'</a:t>
            </a:r>
            <a:r>
              <a:rPr lang="en-US" sz="3600" i="1" dirty="0">
                <a:solidFill>
                  <a:srgbClr val="FFFFFF"/>
                </a:solidFill>
                <a:latin typeface="Arial"/>
                <a:cs typeface="Arial"/>
              </a:rPr>
              <a:t>reward seat.</a:t>
            </a:r>
            <a:r>
              <a:rPr lang="fr-FR" altLang="ja-JP" sz="3600" i="1" dirty="0">
                <a:solidFill>
                  <a:srgbClr val="FFFFFF"/>
                </a:solidFill>
                <a:latin typeface="Arial"/>
                <a:cs typeface="Arial"/>
              </a:rPr>
              <a:t>'</a:t>
            </a:r>
            <a:r>
              <a:rPr lang="en-US" sz="3600" dirty="0">
                <a:solidFill>
                  <a:srgbClr val="FFFFFF"/>
                </a:solidFill>
                <a:latin typeface="Arial"/>
                <a:cs typeface="Arial"/>
              </a:rPr>
              <a:t>  It was never used of a judicial bench.</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en-US" sz="2800" i="1" dirty="0">
                <a:solidFill>
                  <a:srgbClr val="FFFFFF"/>
                </a:solidFill>
                <a:latin typeface="Arial"/>
                <a:cs typeface="Arial"/>
              </a:rPr>
              <a:t>Judgment Seat of Christ</a:t>
            </a:r>
            <a:r>
              <a:rPr lang="en-US" sz="2800" dirty="0">
                <a:solidFill>
                  <a:srgbClr val="FFFFFF"/>
                </a:solidFill>
                <a:latin typeface="Arial"/>
                <a:cs typeface="Arial"/>
              </a:rPr>
              <a:t>, 8; </a:t>
            </a:r>
            <a:br>
              <a:rPr lang="en-US" sz="2800" dirty="0">
                <a:solidFill>
                  <a:srgbClr val="FFFFFF"/>
                </a:solidFill>
                <a:latin typeface="Arial"/>
                <a:cs typeface="Arial"/>
              </a:rPr>
            </a:br>
            <a:r>
              <a:rPr lang="en-US" sz="2800" dirty="0">
                <a:solidFill>
                  <a:srgbClr val="FFFFFF"/>
                </a:solidFill>
                <a:latin typeface="Arial"/>
                <a:cs typeface="Arial"/>
              </a:rPr>
              <a:t>cited by Pentecost, </a:t>
            </a:r>
            <a:r>
              <a:rPr lang="en-US" sz="2800" i="1" dirty="0">
                <a:solidFill>
                  <a:srgbClr val="FFFFFF"/>
                </a:solidFill>
                <a:latin typeface="Arial"/>
                <a:cs typeface="Arial"/>
              </a:rPr>
              <a:t>Things to Come</a:t>
            </a:r>
            <a:r>
              <a:rPr lang="en-US" sz="2800" dirty="0">
                <a:solidFill>
                  <a:srgbClr val="FFFFFF"/>
                </a:solidFill>
                <a:latin typeface="Arial"/>
                <a:cs typeface="Arial"/>
              </a:rPr>
              <a:t>, 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2286000"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724400"/>
            <a:ext cx="2362200" cy="156845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Really?</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en-US" b="1" i="1">
                <a:solidFill>
                  <a:schemeClr val="tx1"/>
                </a:solidFill>
                <a:latin typeface="Arial" charset="0"/>
              </a:rPr>
              <a:t>The Bema is a Reward Seat</a:t>
            </a:r>
            <a:endParaRPr lang="en-US">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285528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God deserves credit for our blessings, not any man (3:16-23).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825" indent="-758825" algn="l" eaLnBrk="1" hangingPunct="1"/>
            <a:r>
              <a:rPr lang="en-US" b="1" dirty="0">
                <a:solidFill>
                  <a:schemeClr val="bg1"/>
                </a:solidFill>
                <a:effectLst>
                  <a:outerShdw blurRad="38100" dist="38100" dir="2700000" algn="tl">
                    <a:srgbClr val="000000"/>
                  </a:outerShdw>
                </a:effectLst>
                <a:latin typeface="Arial" charset="0"/>
              </a:rPr>
              <a:t>B. God deserves credit for our blessings, not any man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58825" indent="-758825" algn="l"/>
            <a:r>
              <a:rPr lang="en-US" sz="4000" dirty="0">
                <a:solidFill>
                  <a:srgbClr val="FFFFFF"/>
                </a:solidFill>
              </a:rPr>
              <a:t>1.  God </a:t>
            </a:r>
            <a:r>
              <a:rPr lang="en-US" sz="4000" dirty="0">
                <a:solidFill>
                  <a:srgbClr val="FFF813"/>
                </a:solidFill>
              </a:rPr>
              <a:t>indwells</a:t>
            </a:r>
            <a:r>
              <a:rPr lang="en-US" sz="4000" dirty="0">
                <a:solidFill>
                  <a:srgbClr val="FFFFFF"/>
                </a:solidFill>
              </a:rPr>
              <a:t> the church and will judge (3:16-17)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58825" indent="-758825" algn="l"/>
            <a:r>
              <a:rPr lang="en-US" sz="4000" dirty="0">
                <a:solidFill>
                  <a:srgbClr val="FFFFFF"/>
                </a:solidFill>
              </a:rPr>
              <a:t>2.  God </a:t>
            </a:r>
            <a:r>
              <a:rPr lang="en-US" sz="4000" dirty="0">
                <a:solidFill>
                  <a:srgbClr val="FFF813"/>
                </a:solidFill>
              </a:rPr>
              <a:t>gives true wisdom</a:t>
            </a:r>
            <a:r>
              <a:rPr lang="en-US" sz="4000" dirty="0">
                <a:solidFill>
                  <a:srgbClr val="FFFFFF"/>
                </a:solidFill>
              </a:rPr>
              <a:t>, </a:t>
            </a:r>
            <a:br>
              <a:rPr lang="en-US" sz="4000" dirty="0">
                <a:solidFill>
                  <a:srgbClr val="FFFFFF"/>
                </a:solidFill>
              </a:rPr>
            </a:br>
            <a:r>
              <a:rPr lang="en-US" sz="4000" dirty="0">
                <a:solidFill>
                  <a:srgbClr val="FFFFFF"/>
                </a:solidFill>
              </a:rPr>
              <a:t>not human wisdom (3:18-20)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58825" indent="-758825" algn="l"/>
            <a:r>
              <a:rPr lang="en-US" sz="4000" dirty="0">
                <a:solidFill>
                  <a:srgbClr val="FFFFFF"/>
                </a:solidFill>
              </a:rPr>
              <a:t>3.  God </a:t>
            </a:r>
            <a:r>
              <a:rPr lang="en-US" sz="4000" dirty="0">
                <a:solidFill>
                  <a:srgbClr val="FFF813"/>
                </a:solidFill>
              </a:rPr>
              <a:t>will give us everything</a:t>
            </a:r>
            <a:r>
              <a:rPr lang="en-US" sz="4000" dirty="0">
                <a:solidFill>
                  <a:srgbClr val="FFFFFF"/>
                </a:solidFill>
              </a:rPr>
              <a:t> in the world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pic>
        <p:nvPicPr>
          <p:cNvPr id="173058"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228600" y="3352800"/>
            <a:ext cx="8663880" cy="3402470"/>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l" defTabSz="914400" rtl="0" eaLnBrk="1" fontAlgn="base" latinLnBrk="0" hangingPunct="1">
              <a:lnSpc>
                <a:spcPct val="85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“Don</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t you know that you yourselves are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and that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Spirit lives in you? If anyone destroys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God will destroy him; for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is sacred, and you are that temple.”</a:t>
            </a:r>
            <a:b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br>
            <a:endPar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endParaRPr>
          </a:p>
        </p:txBody>
      </p:sp>
      <p:sp>
        <p:nvSpPr>
          <p:cNvPr id="173060" name="Rectangle 5"/>
          <p:cNvSpPr>
            <a:spLocks noGrp="1" noChangeArrowheads="1"/>
          </p:cNvSpPr>
          <p:nvPr>
            <p:ph type="title" idx="4294967295"/>
          </p:nvPr>
        </p:nvSpPr>
        <p:spPr/>
        <p:txBody>
          <a:bodyPr/>
          <a:lstStyle/>
          <a:p>
            <a:pPr eaLnBrk="1" hangingPunct="1"/>
            <a:r>
              <a:rPr lang="en-US" sz="3200" b="1" dirty="0">
                <a:solidFill>
                  <a:schemeClr val="bg1"/>
                </a:solidFill>
                <a:latin typeface="Arial" panose="020B0604020202020204" pitchFamily="34" charset="0"/>
                <a:ea typeface="ＭＳ Ｐゴシック" charset="0"/>
                <a:cs typeface="Times New Roman" charset="0"/>
              </a:rPr>
              <a:t>1 Corinthians 3:16-17</a:t>
            </a:r>
            <a:r>
              <a:rPr lang="en-US" sz="2400" b="1" dirty="0">
                <a:solidFill>
                  <a:schemeClr val="bg1"/>
                </a:solidFill>
                <a:latin typeface="Arial" panose="020B0604020202020204" pitchFamily="34" charset="0"/>
                <a:ea typeface="ＭＳ Ｐゴシック" charset="0"/>
                <a:cs typeface="Times New Roman" charset="0"/>
              </a:rPr>
              <a:t> (NIV)</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New Roman"/>
              </a:rPr>
              <a:t>171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New Roman"/>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—Main Idea of 1 Cor. 3—</a:t>
            </a:r>
            <a:br>
              <a:rPr lang="en-US" sz="4800" b="1" dirty="0">
                <a:solidFill>
                  <a:schemeClr val="bg1"/>
                </a:solidFill>
                <a:latin typeface="Arial" charset="0"/>
              </a:rPr>
            </a:br>
            <a:r>
              <a:rPr lang="en-US" sz="4800" b="1" i="1" dirty="0">
                <a:solidFill>
                  <a:schemeClr val="bg1"/>
                </a:solidFill>
                <a:latin typeface="Arial" charset="0"/>
              </a:rPr>
              <a:t>Unity comes from seeing all blessings as from </a:t>
            </a:r>
            <a:r>
              <a:rPr lang="en-US" sz="4800" b="1" i="1" dirty="0">
                <a:solidFill>
                  <a:srgbClr val="FFF813"/>
                </a:solidFill>
                <a:latin typeface="Arial" charset="0"/>
              </a:rPr>
              <a:t>God</a:t>
            </a:r>
            <a:r>
              <a:rPr lang="en-US" sz="4800" b="1" i="1" dirty="0">
                <a:solidFill>
                  <a:schemeClr val="bg1"/>
                </a:solidFill>
                <a:latin typeface="Arial" charset="0"/>
              </a:rPr>
              <a:t>—not from </a:t>
            </a:r>
            <a:r>
              <a:rPr lang="en-US" sz="4800" b="1" i="1" dirty="0">
                <a:solidFill>
                  <a:srgbClr val="FFF813"/>
                </a:solidFill>
                <a:latin typeface="Arial" charset="0"/>
              </a:rPr>
              <a:t>leaders</a:t>
            </a:r>
            <a:r>
              <a:rPr lang="en-US" sz="4000" dirty="0">
                <a:solidFill>
                  <a:schemeClr val="tx1"/>
                </a:solidFill>
                <a:latin typeface="Times" charset="0"/>
              </a:rPr>
              <a:t> </a:t>
            </a: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002588" y="76200"/>
            <a:ext cx="1065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Their salvation will be maintained until the Lord</a:t>
            </a:r>
            <a:r>
              <a:rPr lang="fr-FR" altLang="zh-CN" sz="2800" b="0" dirty="0">
                <a:solidFill>
                  <a:srgbClr val="FFFFFF"/>
                </a:solidFill>
                <a:ea typeface="SimSun" charset="0"/>
                <a:cs typeface="SimSun" charset="0"/>
              </a:rPr>
              <a:t>'</a:t>
            </a:r>
            <a:r>
              <a:rPr lang="en-US" altLang="zh-CN" sz="2800" b="0" dirty="0">
                <a:solidFill>
                  <a:srgbClr val="FFFFFF"/>
                </a:solidFill>
                <a:ea typeface="SimSun" charset="0"/>
                <a:cs typeface="SimSun" charset="0"/>
              </a:rPr>
              <a:t>s return (1 Cor. 1:8-9) </a:t>
            </a:r>
          </a:p>
        </p:txBody>
      </p:sp>
      <p:sp>
        <p:nvSpPr>
          <p:cNvPr id="273412" name="Text Box 1211"/>
          <p:cNvSpPr txBox="1">
            <a:spLocks noChangeArrowheads="1"/>
          </p:cNvSpPr>
          <p:nvPr/>
        </p:nvSpPr>
        <p:spPr bwMode="auto">
          <a:xfrm>
            <a:off x="228600" y="549275"/>
            <a:ext cx="86868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i="1">
                <a:solidFill>
                  <a:srgbClr val="FFFFFF"/>
                </a:solidFill>
                <a:ea typeface="SimSun" charset="0"/>
                <a:cs typeface="SimSun" charset="0"/>
              </a:rPr>
              <a:t>Surprisingly, Paul affirmed the Corinthians repeatedly that they have eternal security:</a:t>
            </a:r>
          </a:p>
        </p:txBody>
      </p:sp>
      <p:sp>
        <p:nvSpPr>
          <p:cNvPr id="41148" name="Text Box 1212"/>
          <p:cNvSpPr txBox="1">
            <a:spLocks noChangeArrowheads="1"/>
          </p:cNvSpPr>
          <p:nvPr/>
        </p:nvSpPr>
        <p:spPr bwMode="auto">
          <a:xfrm>
            <a:off x="0" y="2307379"/>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Even carnal believers will still enter heaven because of their saving faith but without rewards</a:t>
            </a:r>
          </a:p>
          <a:p>
            <a:pPr eaLnBrk="1" hangingPunct="1"/>
            <a:r>
              <a:rPr lang="en-US" altLang="zh-CN" sz="2800" b="0" dirty="0">
                <a:solidFill>
                  <a:srgbClr val="FFFFFF"/>
                </a:solidFill>
                <a:ea typeface="SimSun" charset="0"/>
                <a:cs typeface="SimSun" charset="0"/>
              </a:rPr>
              <a:t>(1 Cor. 3:12-15; cf. 2 Cor. 5:10) </a:t>
            </a:r>
          </a:p>
        </p:txBody>
      </p:sp>
      <p:sp>
        <p:nvSpPr>
          <p:cNvPr id="41149" name="Text Box 1213"/>
          <p:cNvSpPr txBox="1">
            <a:spLocks noChangeArrowheads="1"/>
          </p:cNvSpPr>
          <p:nvPr/>
        </p:nvSpPr>
        <p:spPr bwMode="auto">
          <a:xfrm>
            <a:off x="0" y="3658974"/>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a:solidFill>
                  <a:srgbClr val="FFFFFF"/>
                </a:solidFill>
                <a:ea typeface="SimSun" charset="0"/>
                <a:cs typeface="SimSun" charset="0"/>
              </a:rPr>
              <a:t>3. They should expel the incestuous man so Satan could even kill him, but he would still be saved (1 Cor. 5:4-5) </a:t>
            </a:r>
          </a:p>
        </p:txBody>
      </p:sp>
      <p:sp>
        <p:nvSpPr>
          <p:cNvPr id="41150" name="Text Box 1214"/>
          <p:cNvSpPr txBox="1">
            <a:spLocks noChangeArrowheads="1"/>
          </p:cNvSpPr>
          <p:nvPr/>
        </p:nvSpPr>
        <p:spPr bwMode="auto">
          <a:xfrm>
            <a:off x="0" y="4579681"/>
            <a:ext cx="9144000" cy="954107"/>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Even resurrection doubters should serve God fully since their service would be rewarded (1 Cor. 15:58) </a:t>
            </a:r>
          </a:p>
        </p:txBody>
      </p:sp>
      <p:sp>
        <p:nvSpPr>
          <p:cNvPr id="41151" name="Text Box 1215"/>
          <p:cNvSpPr txBox="1">
            <a:spLocks noChangeArrowheads="1"/>
          </p:cNvSpPr>
          <p:nvPr/>
        </p:nvSpPr>
        <p:spPr bwMode="auto">
          <a:xfrm>
            <a:off x="0" y="5500389"/>
            <a:ext cx="9144000" cy="1384995"/>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	5. God alone secured their redemption, for He sealed them with the Spirit to assure their salvation </a:t>
            </a:r>
            <a:br>
              <a:rPr lang="en-US" altLang="zh-CN" sz="2800" b="0" dirty="0">
                <a:solidFill>
                  <a:srgbClr val="FFFFFF"/>
                </a:solidFill>
                <a:ea typeface="SimSun" charset="0"/>
                <a:cs typeface="SimSun" charset="0"/>
              </a:rPr>
            </a:br>
            <a:r>
              <a:rPr lang="en-US" altLang="zh-CN" sz="2800" b="0" dirty="0">
                <a:solidFill>
                  <a:srgbClr val="FFFFFF"/>
                </a:solidFill>
                <a:ea typeface="SimSun" charset="0"/>
                <a:cs typeface="SimSun" charset="0"/>
              </a:rPr>
              <a:t>(2 Cor. 1:21-22) </a:t>
            </a:r>
          </a:p>
        </p:txBody>
      </p:sp>
      <p:sp>
        <p:nvSpPr>
          <p:cNvPr id="273417" name="Rectangle 1216"/>
          <p:cNvSpPr>
            <a:spLocks noGrp="1" noChangeArrowheads="1"/>
          </p:cNvSpPr>
          <p:nvPr>
            <p:ph type="title" idx="4294967295"/>
          </p:nvPr>
        </p:nvSpPr>
        <p:spPr>
          <a:xfrm>
            <a:off x="914400" y="0"/>
            <a:ext cx="68580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Eternal Security in Corinth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545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4</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pPr>
            <a:r>
              <a:rPr lang="en-GB" sz="5400" b="1" dirty="0">
                <a:solidFill>
                  <a:schemeClr val="bg1"/>
                </a:solidFill>
                <a:effectLst>
                  <a:outerShdw blurRad="234950" dist="139700" dir="2700000" algn="tl" rotWithShape="0">
                    <a:srgbClr val="000000">
                      <a:alpha val="71000"/>
                    </a:srgbClr>
                  </a:outerShdw>
                </a:effectLst>
              </a:rPr>
              <a:t>How should we view our spiritual </a:t>
            </a:r>
            <a:r>
              <a:rPr lang="en-GB" sz="5400" b="1" dirty="0">
                <a:solidFill>
                  <a:srgbClr val="FFFF00"/>
                </a:solidFill>
                <a:effectLst>
                  <a:outerShdw blurRad="234950" dist="139700" dir="2700000" algn="tl" rotWithShape="0">
                    <a:srgbClr val="000000">
                      <a:alpha val="71000"/>
                    </a:srgbClr>
                  </a:outerShdw>
                </a:effectLst>
              </a:rPr>
              <a:t>leaders</a:t>
            </a:r>
            <a:r>
              <a:rPr lang="en-GB" sz="5400" b="1" dirty="0">
                <a:solidFill>
                  <a:schemeClr val="bg1"/>
                </a:solidFill>
                <a:effectLst>
                  <a:outerShdw blurRad="234950" dist="139700" dir="2700000" algn="tl" rotWithShape="0">
                    <a:srgbClr val="000000">
                      <a:alpha val="71000"/>
                    </a:srgbClr>
                  </a:outerShdw>
                </a:effectLst>
              </a:rPr>
              <a:t>?</a:t>
            </a:r>
            <a:endParaRPr lang="en-GB" sz="6000" b="1" dirty="0">
              <a:solidFill>
                <a:schemeClr val="bg1"/>
              </a:solidFill>
              <a:effectLst>
                <a:outerShdw blurRad="234950" dist="139700" dir="2700000" algn="tl" rotWithShape="0">
                  <a:srgbClr val="000000">
                    <a:alpha val="71000"/>
                  </a:srgbClr>
                </a:outerShdw>
              </a:effectLst>
            </a:endParaRP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en-US" sz="5400" b="1" i="1" dirty="0">
                <a:effectLst>
                  <a:outerShdw blurRad="38100" dist="38100" dir="2700000" algn="tl">
                    <a:srgbClr val="DDDDDD"/>
                  </a:outerShdw>
                </a:effectLst>
              </a:rPr>
              <a:t>1 Corinthians 4 Subject</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0"/>
            <a:ext cx="6875462"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3"/>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Honor your leaders for their </a:t>
            </a:r>
            <a:r>
              <a:rPr lang="en-US" sz="4000" b="1" dirty="0">
                <a:solidFill>
                  <a:srgbClr val="FFFF00"/>
                </a:solidFill>
                <a:effectLst>
                  <a:outerShdw blurRad="50800" dist="101600" dir="2700000" algn="tl" rotWithShape="0">
                    <a:srgbClr val="000000">
                      <a:alpha val="79000"/>
                    </a:srgbClr>
                  </a:outerShdw>
                </a:effectLst>
              </a:rPr>
              <a:t>humility</a:t>
            </a:r>
            <a:r>
              <a:rPr lang="en-US" sz="6600" b="1" dirty="0">
                <a:solidFill>
                  <a:schemeClr val="bg1"/>
                </a:solidFill>
                <a:effectLst>
                  <a:outerShdw blurRad="50800" dist="101600" dir="2700000" algn="tl" rotWithShape="0">
                    <a:srgbClr val="000000">
                      <a:alpha val="79000"/>
                    </a:srgbClr>
                  </a:outerShdw>
                </a:effectLst>
              </a:rPr>
              <a:t> </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en-US" sz="4800" b="1" dirty="0">
                <a:solidFill>
                  <a:srgbClr val="FFFF00"/>
                </a:solidFill>
              </a:rPr>
              <a:t>Humility (4:1-13):</a:t>
            </a:r>
            <a:endParaRPr lang="en-US" sz="5400" b="1" dirty="0">
              <a:solidFill>
                <a:schemeClr val="bg1"/>
              </a:solidFill>
            </a:endParaRPr>
          </a:p>
        </p:txBody>
      </p:sp>
      <p:sp>
        <p:nvSpPr>
          <p:cNvPr id="243715" name="Rectangle 2"/>
          <p:cNvSpPr>
            <a:spLocks noChangeArrowheads="1"/>
          </p:cNvSpPr>
          <p:nvPr/>
        </p:nvSpPr>
        <p:spPr bwMode="auto">
          <a:xfrm>
            <a:off x="0" y="1447800"/>
            <a:ext cx="9144000" cy="2819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38200" indent="-838200" algn="l">
              <a:buFontTx/>
              <a:buAutoNum type="alphaUcPeriod"/>
            </a:pPr>
            <a:r>
              <a:rPr lang="en-US" sz="3600" dirty="0">
                <a:solidFill>
                  <a:srgbClr val="FFFFFF"/>
                </a:solidFill>
              </a:rPr>
              <a:t>Treat spiritual shepherds as faithful </a:t>
            </a:r>
            <a:r>
              <a:rPr lang="en-US" sz="3600" dirty="0">
                <a:solidFill>
                  <a:srgbClr val="FFFF00"/>
                </a:solidFill>
              </a:rPr>
              <a:t>stewards</a:t>
            </a:r>
            <a:r>
              <a:rPr lang="en-US" sz="3600" dirty="0">
                <a:solidFill>
                  <a:srgbClr val="FFFFFF"/>
                </a:solidFill>
              </a:rPr>
              <a:t> accountable to God (4:1-5).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3390900" y="3581400"/>
            <a:ext cx="2286000" cy="160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38200" indent="-838200"/>
            <a:r>
              <a:rPr lang="en-US" sz="6600">
                <a:solidFill>
                  <a:srgbClr val="FFFF00"/>
                </a:solidFill>
              </a:rPr>
              <a:t>CEO</a:t>
            </a:r>
            <a:endParaRPr lang="en-US" sz="4400">
              <a:solidFill>
                <a:srgbClr val="FFFFFF"/>
              </a:solidFill>
            </a:endParaRPr>
          </a:p>
        </p:txBody>
      </p:sp>
      <p:sp>
        <p:nvSpPr>
          <p:cNvPr id="243717" name="Rectangle 2"/>
          <p:cNvSpPr>
            <a:spLocks noChangeArrowheads="1"/>
          </p:cNvSpPr>
          <p:nvPr/>
        </p:nvSpPr>
        <p:spPr bwMode="auto">
          <a:xfrm>
            <a:off x="762000" y="4953000"/>
            <a:ext cx="7543800" cy="152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38200" indent="-838200"/>
            <a:r>
              <a:rPr lang="en-US" sz="4400">
                <a:solidFill>
                  <a:srgbClr val="FFFF00"/>
                </a:solidFill>
              </a:rPr>
              <a:t>C</a:t>
            </a:r>
            <a:r>
              <a:rPr lang="en-US" sz="4400">
                <a:solidFill>
                  <a:srgbClr val="FFFFFF"/>
                </a:solidFill>
              </a:rPr>
              <a:t>hrist </a:t>
            </a:r>
            <a:r>
              <a:rPr lang="en-US" sz="4400">
                <a:solidFill>
                  <a:srgbClr val="FFFF00"/>
                </a:solidFill>
              </a:rPr>
              <a:t>E</a:t>
            </a:r>
            <a:r>
              <a:rPr lang="en-US" sz="4400">
                <a:solidFill>
                  <a:srgbClr val="FFFFFF"/>
                </a:solidFill>
              </a:rPr>
              <a:t>xecutive </a:t>
            </a:r>
            <a:r>
              <a:rPr lang="en-US" sz="4400">
                <a:solidFill>
                  <a:srgbClr val="FFFF00"/>
                </a:solidFill>
              </a:rPr>
              <a:t>O</a:t>
            </a:r>
            <a:r>
              <a:rPr lang="en-US" sz="4400">
                <a:solidFill>
                  <a:srgbClr val="FFFFFF"/>
                </a:solidFill>
              </a:rPr>
              <a:t>fficer</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00338" y="1371600"/>
            <a:ext cx="895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FFFF66"/>
                </a:solidFill>
                <a:ea typeface="ＭＳ Ｐゴシック" pitchFamily="8" charset="-128"/>
                <a:cs typeface="Osaka"/>
              </a:rPr>
              <a:t>Lead</a:t>
            </a: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C9C4FF"/>
                </a:solidFill>
                <a:ea typeface="ＭＳ Ｐゴシック" pitchFamily="8" charset="-128"/>
                <a:cs typeface="Osaka"/>
              </a:rPr>
              <a:t>Teach</a:t>
            </a:r>
          </a:p>
        </p:txBody>
      </p:sp>
      <p:sp>
        <p:nvSpPr>
          <p:cNvPr id="169990" name="Text Box 6"/>
          <p:cNvSpPr txBox="1">
            <a:spLocks noChangeArrowheads="1"/>
          </p:cNvSpPr>
          <p:nvPr/>
        </p:nvSpPr>
        <p:spPr bwMode="auto">
          <a:xfrm>
            <a:off x="6553200" y="1981200"/>
            <a:ext cx="1314450" cy="118745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C9C4FF"/>
                </a:solidFill>
                <a:ea typeface="ＭＳ Ｐゴシック" pitchFamily="8" charset="-128"/>
                <a:cs typeface="Osaka"/>
              </a:rPr>
              <a:t>1 Tim. 3:2; 5:17</a:t>
            </a:r>
          </a:p>
        </p:txBody>
      </p:sp>
      <p:sp>
        <p:nvSpPr>
          <p:cNvPr id="169991" name="Oval 7"/>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394200" y="4572000"/>
            <a:ext cx="1235075"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00FFFF"/>
                </a:solidFill>
                <a:ea typeface="ＭＳ Ｐゴシック" pitchFamily="8" charset="-128"/>
                <a:cs typeface="Osaka"/>
              </a:rPr>
              <a:t>Protect</a:t>
            </a:r>
          </a:p>
        </p:txBody>
      </p:sp>
      <p:sp>
        <p:nvSpPr>
          <p:cNvPr id="169993" name="Text Box 9"/>
          <p:cNvSpPr txBox="1">
            <a:spLocks noChangeArrowheads="1"/>
          </p:cNvSpPr>
          <p:nvPr/>
        </p:nvSpPr>
        <p:spPr bwMode="auto">
          <a:xfrm>
            <a:off x="4038600" y="2743200"/>
            <a:ext cx="1619250" cy="82232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00FFFF"/>
                </a:solidFill>
                <a:ea typeface="ＭＳ Ｐゴシック" pitchFamily="8" charset="-128"/>
                <a:cs typeface="Osaka"/>
              </a:rPr>
              <a:t>Pastor-Teachers</a:t>
            </a:r>
          </a:p>
        </p:txBody>
      </p:sp>
      <p:sp>
        <p:nvSpPr>
          <p:cNvPr id="169994" name="Text Box 10"/>
          <p:cNvSpPr txBox="1">
            <a:spLocks noChangeArrowheads="1"/>
          </p:cNvSpPr>
          <p:nvPr/>
        </p:nvSpPr>
        <p:spPr bwMode="auto">
          <a:xfrm>
            <a:off x="1447800" y="1981200"/>
            <a:ext cx="1543050" cy="118745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FFFF66"/>
                </a:solidFill>
                <a:ea typeface="ＭＳ Ｐゴシック" pitchFamily="8" charset="-128"/>
                <a:cs typeface="Osaka"/>
              </a:rPr>
              <a:t>1 Tim. 3:1, 4-5; 5:17</a:t>
            </a:r>
          </a:p>
        </p:txBody>
      </p:sp>
      <p:sp>
        <p:nvSpPr>
          <p:cNvPr id="169995" name="Text Box 11"/>
          <p:cNvSpPr txBox="1">
            <a:spLocks noChangeArrowheads="1"/>
          </p:cNvSpPr>
          <p:nvPr/>
        </p:nvSpPr>
        <p:spPr bwMode="auto">
          <a:xfrm>
            <a:off x="3725863" y="5105400"/>
            <a:ext cx="2217737" cy="15525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00FFFF"/>
                </a:solidFill>
                <a:ea typeface="ＭＳ Ｐゴシック" pitchFamily="8" charset="-128"/>
                <a:cs typeface="Osaka"/>
              </a:rPr>
              <a:t>1 Pet. 5:1-4</a:t>
            </a:r>
          </a:p>
          <a:p>
            <a:pPr eaLnBrk="0" hangingPunct="0">
              <a:defRPr/>
            </a:pPr>
            <a:r>
              <a:rPr lang="en-US">
                <a:solidFill>
                  <a:srgbClr val="00FFFF"/>
                </a:solidFill>
                <a:ea typeface="ＭＳ Ｐゴシック" pitchFamily="8" charset="-128"/>
                <a:cs typeface="Osaka"/>
              </a:rPr>
              <a:t>Acts 20:29, 35</a:t>
            </a:r>
          </a:p>
          <a:p>
            <a:pPr eaLnBrk="0" hangingPunct="0">
              <a:defRPr/>
            </a:pPr>
            <a:r>
              <a:rPr lang="en-US">
                <a:solidFill>
                  <a:srgbClr val="00FFFF"/>
                </a:solidFill>
                <a:ea typeface="ＭＳ Ｐゴシック" pitchFamily="8" charset="-128"/>
                <a:cs typeface="Osaka"/>
              </a:rPr>
              <a:t>1 Thess. 5:12</a:t>
            </a:r>
          </a:p>
          <a:p>
            <a:pPr eaLnBrk="0" hangingPunct="0">
              <a:defRPr/>
            </a:pPr>
            <a:r>
              <a:rPr lang="en-US">
                <a:solidFill>
                  <a:srgbClr val="00FFFF"/>
                </a:solidFill>
                <a:ea typeface="ＭＳ Ｐゴシック" pitchFamily="8" charset="-128"/>
                <a:cs typeface="Osaka"/>
              </a:rPr>
              <a:t>Eph. 4:11</a:t>
            </a:r>
          </a:p>
        </p:txBody>
      </p:sp>
      <p:sp>
        <p:nvSpPr>
          <p:cNvPr id="169996" name="Text Box 12"/>
          <p:cNvSpPr txBox="1">
            <a:spLocks noChangeArrowheads="1"/>
          </p:cNvSpPr>
          <p:nvPr/>
        </p:nvSpPr>
        <p:spPr bwMode="auto">
          <a:xfrm>
            <a:off x="1371600" y="3384550"/>
            <a:ext cx="2667000" cy="156966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err="1">
                <a:solidFill>
                  <a:srgbClr val="FFFF66"/>
                </a:solidFill>
              </a:rPr>
              <a:t>Epi</a:t>
            </a:r>
            <a:r>
              <a:rPr lang="en-US" dirty="0">
                <a:solidFill>
                  <a:srgbClr val="FFFF66"/>
                </a:solidFill>
              </a:rPr>
              <a:t> </a:t>
            </a:r>
            <a:r>
              <a:rPr lang="en-US" altLang="ja-JP" dirty="0">
                <a:solidFill>
                  <a:srgbClr val="FFFF66"/>
                </a:solidFill>
              </a:rPr>
              <a:t>"</a:t>
            </a:r>
            <a:r>
              <a:rPr lang="en-US" dirty="0">
                <a:solidFill>
                  <a:srgbClr val="FFFF66"/>
                </a:solidFill>
              </a:rPr>
              <a:t>over</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en-US" dirty="0">
                <a:solidFill>
                  <a:srgbClr val="FFFF66"/>
                </a:solidFill>
              </a:rPr>
              <a:t>look</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en-US" dirty="0">
                <a:solidFill>
                  <a:srgbClr val="FFFF66"/>
                </a:solidFill>
              </a:rPr>
              <a:t>watch over</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0"/>
            <a:ext cx="8839200" cy="990600"/>
          </a:xfrm>
          <a:noFill/>
          <a:ln/>
          <a:effectLst>
            <a:outerShdw blurRad="63500" dist="35921" dir="2700000" algn="ctr" rotWithShape="0">
              <a:srgbClr val="00000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4000">
                <a:solidFill>
                  <a:srgbClr val="FFFFFF"/>
                </a:solidFill>
                <a:latin typeface="Arial" charset="0"/>
                <a:ea typeface="ＭＳ Ｐゴシック" pitchFamily="8" charset="-128"/>
                <a:cs typeface="+mj-cs"/>
              </a:rPr>
              <a:t>Three Major Pastoral Leadership Tasks of Elders</a:t>
            </a:r>
            <a:endParaRPr lang="en-US" sz="3200">
              <a:solidFill>
                <a:srgbClr val="FFFFFF"/>
              </a:solidFill>
              <a:latin typeface="Arial" charset="0"/>
              <a:ea typeface="ＭＳ Ｐゴシック" pitchFamily="8" charset="-128"/>
              <a:cs typeface="+mj-cs"/>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1444157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en-US" sz="4800" b="1" dirty="0">
                <a:solidFill>
                  <a:srgbClr val="FFFF00"/>
                </a:solidFill>
              </a:rPr>
              <a:t>Humility (4:1-13):</a:t>
            </a:r>
            <a:endParaRPr lang="en-US" sz="5400" b="1" dirty="0">
              <a:solidFill>
                <a:schemeClr val="bg1"/>
              </a:solidFill>
            </a:endParaRPr>
          </a:p>
        </p:txBody>
      </p:sp>
      <p:sp>
        <p:nvSpPr>
          <p:cNvPr id="249859" name="Rectangle 2"/>
          <p:cNvSpPr>
            <a:spLocks noChangeArrowheads="1"/>
          </p:cNvSpPr>
          <p:nvPr/>
        </p:nvSpPr>
        <p:spPr bwMode="auto">
          <a:xfrm>
            <a:off x="0" y="4876800"/>
            <a:ext cx="91440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38200" indent="-838200" algn="l"/>
            <a:r>
              <a:rPr lang="en-US" sz="3600" dirty="0">
                <a:solidFill>
                  <a:srgbClr val="FFFFFF"/>
                </a:solidFill>
              </a:rPr>
              <a:t>C.	Recognize your leaders</a:t>
            </a:r>
            <a:r>
              <a:rPr lang="fr-FR" altLang="ja-JP" sz="3600" dirty="0">
                <a:solidFill>
                  <a:srgbClr val="FFFFFF"/>
                </a:solidFill>
              </a:rPr>
              <a:t>'</a:t>
            </a:r>
            <a:r>
              <a:rPr lang="en-US" sz="3600" dirty="0">
                <a:solidFill>
                  <a:srgbClr val="FFFFFF"/>
                </a:solidFill>
              </a:rPr>
              <a:t> humble </a:t>
            </a:r>
            <a:r>
              <a:rPr lang="en-US" sz="3600" dirty="0">
                <a:solidFill>
                  <a:srgbClr val="FFFF00"/>
                </a:solidFill>
              </a:rPr>
              <a:t>sacrifices</a:t>
            </a:r>
            <a:r>
              <a:rPr lang="en-US" sz="3600" dirty="0">
                <a:solidFill>
                  <a:srgbClr val="FFFFFF"/>
                </a:solidFill>
              </a:rPr>
              <a:t> to lead you (4:8-13).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38200" indent="-838200" algn="l">
              <a:buFontTx/>
              <a:buAutoNum type="alphaUcPeriod"/>
            </a:pPr>
            <a:r>
              <a:rPr lang="en-US" sz="3600" dirty="0">
                <a:solidFill>
                  <a:srgbClr val="FFFFFF"/>
                </a:solidFill>
              </a:rPr>
              <a:t>Treat spiritual shepherds as faithful </a:t>
            </a:r>
            <a:r>
              <a:rPr lang="en-US" sz="3600" dirty="0">
                <a:solidFill>
                  <a:srgbClr val="FFFF00"/>
                </a:solidFill>
              </a:rPr>
              <a:t>stewards</a:t>
            </a:r>
            <a:r>
              <a:rPr lang="en-US" sz="3600" dirty="0">
                <a:solidFill>
                  <a:srgbClr val="FFFFFF"/>
                </a:solidFill>
              </a:rPr>
              <a:t> accountable to God (4:1-5).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38200" indent="-838200" algn="l"/>
            <a:r>
              <a:rPr lang="en-US" sz="3600" dirty="0">
                <a:solidFill>
                  <a:srgbClr val="FFFFFF"/>
                </a:solidFill>
              </a:rPr>
              <a:t>B.	Evaluate elders by </a:t>
            </a:r>
            <a:r>
              <a:rPr lang="en-US" sz="3600" dirty="0">
                <a:solidFill>
                  <a:srgbClr val="FFFF00"/>
                </a:solidFill>
              </a:rPr>
              <a:t>scriptural</a:t>
            </a:r>
            <a:r>
              <a:rPr lang="en-US" sz="3600" dirty="0">
                <a:solidFill>
                  <a:srgbClr val="FFFFFF"/>
                </a:solidFill>
              </a:rPr>
              <a:t> standards––not worldly ones (4:6-7).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0" y="1066800"/>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Respond to your elders</a:t>
            </a:r>
            <a:r>
              <a:rPr lang="fr-FR" altLang="ja-JP" sz="6600" b="1" dirty="0">
                <a:solidFill>
                  <a:schemeClr val="bg1"/>
                </a:solidFill>
                <a:latin typeface="Arial" charset="0"/>
                <a:ea typeface="ＭＳ Ｐゴシック" charset="0"/>
                <a:cs typeface="ＭＳ Ｐゴシック" charset="0"/>
              </a:rPr>
              <a:t>'</a:t>
            </a:r>
            <a:r>
              <a:rPr lang="en-US" sz="6600" b="1" dirty="0">
                <a:solidFill>
                  <a:schemeClr val="bg1"/>
                </a:solidFill>
                <a:latin typeface="Arial" charset="0"/>
                <a:ea typeface="ＭＳ Ｐゴシック" charset="0"/>
                <a:cs typeface="ＭＳ Ｐゴシック" charset="0"/>
              </a:rPr>
              <a:t> spiritual </a:t>
            </a:r>
            <a:r>
              <a:rPr lang="en-US" sz="11700" b="1" dirty="0">
                <a:solidFill>
                  <a:srgbClr val="FFFF00"/>
                </a:solidFill>
                <a:latin typeface="Arial" charset="0"/>
                <a:ea typeface="ＭＳ Ｐゴシック" charset="0"/>
                <a:cs typeface="ＭＳ Ｐゴシック" charset="0"/>
              </a:rPr>
              <a:t>authority</a:t>
            </a:r>
            <a:r>
              <a:rPr lang="en-US" sz="6600" b="1" dirty="0">
                <a:solidFill>
                  <a:schemeClr val="bg1"/>
                </a:solidFill>
                <a:latin typeface="Arial" charset="0"/>
                <a:ea typeface="ＭＳ Ｐゴシック" charset="0"/>
                <a:cs typeface="ＭＳ Ｐゴシック" charset="0"/>
              </a:rPr>
              <a:t> </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768350" indent="-768350" algn="l"/>
            <a:r>
              <a:rPr lang="en-US" sz="3600" dirty="0">
                <a:solidFill>
                  <a:srgbClr val="FFFFFF"/>
                </a:solidFill>
              </a:rPr>
              <a:t>A.	Fathers </a:t>
            </a:r>
            <a:r>
              <a:rPr lang="en-US" sz="3600" dirty="0">
                <a:solidFill>
                  <a:srgbClr val="FFFF00"/>
                </a:solidFill>
              </a:rPr>
              <a:t>admonish</a:t>
            </a:r>
            <a:r>
              <a:rPr lang="en-US" sz="3600" dirty="0">
                <a:solidFill>
                  <a:srgbClr val="FFFFFF"/>
                </a:solidFill>
              </a:rPr>
              <a:t> (4:14-15).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0" y="1773238"/>
            <a:ext cx="3311525" cy="3416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768350" indent="-768350" algn="l" eaLnBrk="0" hangingPunct="0"/>
            <a:r>
              <a:rPr lang="en-US" sz="3600" dirty="0">
                <a:solidFill>
                  <a:srgbClr val="FFFFFF"/>
                </a:solidFill>
              </a:rPr>
              <a:t>B.	Fathers </a:t>
            </a:r>
            <a:r>
              <a:rPr lang="en-US" sz="3600" dirty="0">
                <a:solidFill>
                  <a:srgbClr val="FFFF00"/>
                </a:solidFill>
              </a:rPr>
              <a:t>set an example</a:t>
            </a:r>
            <a:r>
              <a:rPr lang="en-US" sz="3600" dirty="0">
                <a:solidFill>
                  <a:srgbClr val="FFFFFF"/>
                </a:solidFill>
              </a:rPr>
              <a:t> of godliness (4:16-17).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75"/>
            <a:ext cx="5080000" cy="325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768350" indent="-768350" algn="l"/>
            <a:r>
              <a:rPr lang="en-US" sz="3600" dirty="0">
                <a:solidFill>
                  <a:srgbClr val="FFFFFF"/>
                </a:solidFill>
                <a:effectLst>
                  <a:glow rad="152400">
                    <a:schemeClr val="tx1"/>
                  </a:glow>
                </a:effectLst>
              </a:rPr>
              <a:t>A.	Fathers </a:t>
            </a:r>
            <a:r>
              <a:rPr lang="en-US" sz="3600" dirty="0">
                <a:solidFill>
                  <a:srgbClr val="FFFF00"/>
                </a:solidFill>
                <a:effectLst>
                  <a:glow rad="152400">
                    <a:schemeClr val="tx1"/>
                  </a:glow>
                </a:effectLst>
              </a:rPr>
              <a:t>admonish</a:t>
            </a:r>
            <a:r>
              <a:rPr lang="en-US" sz="3600" dirty="0">
                <a:solidFill>
                  <a:srgbClr val="FFFFFF"/>
                </a:solidFill>
                <a:effectLst>
                  <a:glow rad="152400">
                    <a:schemeClr val="tx1"/>
                  </a:glow>
                </a:effectLst>
              </a:rPr>
              <a:t> (4:14-15).</a:t>
            </a:r>
          </a:p>
        </p:txBody>
      </p:sp>
      <p:sp>
        <p:nvSpPr>
          <p:cNvPr id="374788" name="Rectangle 4"/>
          <p:cNvSpPr>
            <a:spLocks noChangeArrowheads="1"/>
          </p:cNvSpPr>
          <p:nvPr/>
        </p:nvSpPr>
        <p:spPr bwMode="auto">
          <a:xfrm>
            <a:off x="381000" y="3048000"/>
            <a:ext cx="84582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768350" indent="-768350" algn="l" eaLnBrk="0" hangingPunct="0"/>
            <a:r>
              <a:rPr lang="en-US" sz="3600" dirty="0">
                <a:solidFill>
                  <a:srgbClr val="FFFFFF"/>
                </a:solidFill>
                <a:effectLst>
                  <a:glow rad="152400">
                    <a:schemeClr val="tx1"/>
                  </a:glow>
                </a:effectLst>
              </a:rPr>
              <a:t>B.	Fathers </a:t>
            </a:r>
            <a:r>
              <a:rPr lang="en-US" sz="3600" dirty="0">
                <a:solidFill>
                  <a:srgbClr val="FFFF00"/>
                </a:solidFill>
                <a:effectLst>
                  <a:glow rad="152400">
                    <a:schemeClr val="tx1"/>
                  </a:glow>
                </a:effectLst>
              </a:rPr>
              <a:t>set an example</a:t>
            </a:r>
            <a:r>
              <a:rPr lang="en-US" sz="3600" dirty="0">
                <a:solidFill>
                  <a:srgbClr val="FFFFFF"/>
                </a:solidFill>
                <a:effectLst>
                  <a:glow rad="152400">
                    <a:schemeClr val="tx1"/>
                  </a:glow>
                </a:effectLst>
              </a:rPr>
              <a:t> of godliness (4:16-17).</a:t>
            </a:r>
          </a:p>
        </p:txBody>
      </p:sp>
      <p:sp>
        <p:nvSpPr>
          <p:cNvPr id="374789" name="Rectangle 5"/>
          <p:cNvSpPr>
            <a:spLocks noChangeArrowheads="1"/>
          </p:cNvSpPr>
          <p:nvPr/>
        </p:nvSpPr>
        <p:spPr bwMode="auto">
          <a:xfrm>
            <a:off x="381000" y="4600575"/>
            <a:ext cx="8116888"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768350" indent="-768350" algn="l" eaLnBrk="0" hangingPunct="0"/>
            <a:r>
              <a:rPr lang="en-US" sz="3600" dirty="0">
                <a:solidFill>
                  <a:srgbClr val="FFFFFF"/>
                </a:solidFill>
                <a:effectLst>
                  <a:glow rad="152400">
                    <a:schemeClr val="tx1"/>
                  </a:glow>
                </a:effectLst>
              </a:rPr>
              <a:t>C.	Fathers </a:t>
            </a:r>
            <a:r>
              <a:rPr lang="en-US" sz="3600" dirty="0">
                <a:solidFill>
                  <a:srgbClr val="FFFF00"/>
                </a:solidFill>
                <a:effectLst>
                  <a:glow rad="152400">
                    <a:schemeClr val="tx1"/>
                  </a:glow>
                </a:effectLst>
              </a:rPr>
              <a:t>discipline</a:t>
            </a:r>
            <a:r>
              <a:rPr lang="en-US" sz="3600" dirty="0">
                <a:solidFill>
                  <a:srgbClr val="FFFFFF"/>
                </a:solidFill>
                <a:effectLst>
                  <a:glow rad="152400">
                    <a:schemeClr val="tx1"/>
                  </a:glow>
                </a:effectLst>
              </a:rPr>
              <a:t> stubborn kids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Paul</a:t>
            </a:r>
            <a:r>
              <a:rPr lang="fr-FR" altLang="ja-JP" b="1" i="1" kern="1200" dirty="0">
                <a:solidFill>
                  <a:schemeClr val="bg1"/>
                </a:solidFill>
                <a:effectLst>
                  <a:glow rad="254000">
                    <a:schemeClr val="tx2">
                      <a:alpha val="83000"/>
                    </a:schemeClr>
                  </a:glow>
                </a:effectLst>
                <a:latin typeface="Arial" charset="0"/>
                <a:ea typeface="ＭＳ Ｐゴシック" charset="0"/>
              </a:rPr>
              <a:t>'</a:t>
            </a:r>
            <a:r>
              <a:rPr lang="en-US" b="1" i="1" kern="1200" dirty="0">
                <a:solidFill>
                  <a:schemeClr val="bg1"/>
                </a:solidFill>
                <a:effectLst>
                  <a:glow rad="254000">
                    <a:schemeClr val="tx2">
                      <a:alpha val="83000"/>
                    </a:schemeClr>
                  </a:glow>
                </a:effectLst>
                <a:latin typeface="Arial" charset="0"/>
                <a:ea typeface="ＭＳ Ｐゴシック" charset="0"/>
              </a:rPr>
              <a:t>s Key Point in 1 Cor. 4 –</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dirty="0">
                <a:solidFill>
                  <a:srgbClr val="FFFFFF"/>
                </a:solidFill>
                <a:effectLst>
                  <a:glow rad="254000">
                    <a:srgbClr val="000000">
                      <a:alpha val="83000"/>
                    </a:srgbClr>
                  </a:glow>
                </a:effectLst>
              </a:rPr>
              <a:t>Treat elders with a biblical </a:t>
            </a:r>
            <a:r>
              <a:rPr lang="en-US" sz="4800" dirty="0">
                <a:solidFill>
                  <a:srgbClr val="FFFF00"/>
                </a:solidFill>
                <a:effectLst>
                  <a:glow rad="254000">
                    <a:srgbClr val="000000">
                      <a:alpha val="83000"/>
                    </a:srgbClr>
                  </a:glow>
                </a:effectLst>
              </a:rPr>
              <a:t>balance</a:t>
            </a:r>
            <a:r>
              <a:rPr lang="en-US" sz="4800" dirty="0">
                <a:solidFill>
                  <a:srgbClr val="FFFFFF"/>
                </a:solidFill>
                <a:effectLst>
                  <a:glow rad="254000">
                    <a:srgbClr val="000000">
                      <a:alpha val="83000"/>
                    </a:srgbClr>
                  </a:glow>
                </a:effectLst>
              </a:rPr>
              <a:t>–– </a:t>
            </a:r>
            <a:endParaRPr lang="en-US" sz="4800" b="0" dirty="0">
              <a:solidFill>
                <a:srgbClr val="000000"/>
              </a:solidFill>
              <a:effectLst>
                <a:glow rad="254000">
                  <a:srgbClr val="000000">
                    <a:alpha val="83000"/>
                  </a:srgbClr>
                </a:glow>
              </a:effectLst>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as faithful and humble </a:t>
            </a:r>
            <a:r>
              <a:rPr lang="en-US" sz="4800">
                <a:solidFill>
                  <a:srgbClr val="FFFF00"/>
                </a:solidFill>
                <a:effectLst>
                  <a:glow rad="254000">
                    <a:srgbClr val="000000">
                      <a:alpha val="83000"/>
                    </a:srgbClr>
                  </a:glow>
                </a:effectLst>
              </a:rPr>
              <a:t>servants</a:t>
            </a:r>
            <a:r>
              <a:rPr lang="en-US" sz="4800">
                <a:solidFill>
                  <a:srgbClr val="FFFFFF"/>
                </a:solidFill>
                <a:effectLst>
                  <a:glow rad="254000">
                    <a:srgbClr val="000000">
                      <a:alpha val="83000"/>
                    </a:srgbClr>
                  </a:glow>
                </a:effectLst>
              </a:rPr>
              <a:t>, </a:t>
            </a:r>
            <a:endParaRPr lang="en-US" sz="4800" b="0">
              <a:solidFill>
                <a:srgbClr val="000000"/>
              </a:solidFill>
              <a:effectLst>
                <a:glow rad="254000">
                  <a:srgbClr val="000000">
                    <a:alpha val="83000"/>
                  </a:srgbClr>
                </a:glow>
              </a:effectLst>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yet also as spiritual </a:t>
            </a:r>
            <a:r>
              <a:rPr lang="en-US" sz="4800">
                <a:solidFill>
                  <a:srgbClr val="FFFF00"/>
                </a:solidFill>
                <a:effectLst>
                  <a:glow rad="254000">
                    <a:srgbClr val="000000">
                      <a:alpha val="83000"/>
                    </a:srgbClr>
                  </a:glow>
                </a:effectLst>
              </a:rPr>
              <a:t>fathers</a:t>
            </a:r>
            <a:r>
              <a:rPr lang="en-US" sz="4800">
                <a:solidFill>
                  <a:srgbClr val="FFFFFF"/>
                </a:solidFill>
                <a:effectLst>
                  <a:glow rad="254000">
                    <a:srgbClr val="000000">
                      <a:alpha val="83000"/>
                    </a:srgbClr>
                  </a:glow>
                </a:effectLst>
              </a:rPr>
              <a:t> with authority</a:t>
            </a:r>
            <a:endParaRPr lang="en-US" sz="4800" b="0">
              <a:solidFill>
                <a:srgbClr val="000000"/>
              </a:solidFill>
              <a:effectLst>
                <a:glow rad="254000">
                  <a:srgbClr val="000000">
                    <a:alpha val="83000"/>
                  </a:srgbClr>
                </a:glow>
              </a:effectLst>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en-US" sz="4800" b="1" dirty="0">
                <a:solidFill>
                  <a:schemeClr val="tx1"/>
                </a:solidFill>
              </a:rPr>
              <a:t>Respect Leaders</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u="sng" dirty="0">
                <a:solidFill>
                  <a:srgbClr val="FFFFFF"/>
                </a:solidFill>
                <a:effectLst>
                  <a:outerShdw blurRad="63500" dist="101600" dir="2700000" algn="tl" rotWithShape="0">
                    <a:srgbClr val="000000">
                      <a:alpha val="82000"/>
                    </a:srgbClr>
                  </a:outerShdw>
                </a:effectLst>
              </a:rPr>
              <a:t>1 Thessalonians 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en-US" sz="3600" dirty="0">
                <a:solidFill>
                  <a:srgbClr val="FFFFFF"/>
                </a:solidFill>
                <a:effectLst>
                  <a:outerShdw blurRad="63500" dist="101600" dir="2700000" algn="tl" rotWithShape="0">
                    <a:srgbClr val="000000">
                      <a:alpha val="82000"/>
                    </a:srgbClr>
                  </a:outerShdw>
                </a:effectLst>
              </a:rPr>
              <a:t>Now we ask you, brothers, to </a:t>
            </a:r>
            <a:r>
              <a:rPr lang="en-US" sz="3600" dirty="0">
                <a:solidFill>
                  <a:srgbClr val="FFFF00"/>
                </a:solidFill>
                <a:effectLst>
                  <a:outerShdw blurRad="63500" dist="101600" dir="2700000" algn="tl" rotWithShape="0">
                    <a:srgbClr val="000000">
                      <a:alpha val="82000"/>
                    </a:srgbClr>
                  </a:outerShdw>
                </a:effectLst>
              </a:rPr>
              <a:t>respect</a:t>
            </a:r>
            <a:r>
              <a:rPr lang="en-US" sz="3600" dirty="0">
                <a:solidFill>
                  <a:srgbClr val="FFFFFF"/>
                </a:solidFill>
                <a:effectLst>
                  <a:outerShdw blurRad="63500" dist="101600" dir="2700000" algn="tl" rotWithShape="0">
                    <a:srgbClr val="000000">
                      <a:alpha val="82000"/>
                    </a:srgbClr>
                  </a:outerShdw>
                </a:effectLst>
              </a:rPr>
              <a:t> those who work hard among you, who are over you in the Lord and who admonish you.  Hold them in the highest regard in love because of their work. Live in peace with each other.</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en-US" sz="4800" b="1" dirty="0">
                <a:solidFill>
                  <a:srgbClr val="000000"/>
                </a:solidFill>
              </a:rPr>
              <a:t>Obey Leaders</a:t>
            </a:r>
            <a:endParaRPr lang="en-US" sz="5400" b="1" dirty="0">
              <a:solidFill>
                <a:srgbClr val="000000"/>
              </a:solidFill>
            </a:endParaRPr>
          </a:p>
        </p:txBody>
      </p:sp>
      <p:sp>
        <p:nvSpPr>
          <p:cNvPr id="260099" name="Rectangle 2"/>
          <p:cNvSpPr>
            <a:spLocks noChangeArrowheads="1"/>
          </p:cNvSpPr>
          <p:nvPr/>
        </p:nvSpPr>
        <p:spPr bwMode="auto">
          <a:xfrm>
            <a:off x="228600" y="1295400"/>
            <a:ext cx="8686800"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u="sng" dirty="0">
                <a:solidFill>
                  <a:srgbClr val="FFFFFF"/>
                </a:solidFill>
                <a:effectLst>
                  <a:outerShdw blurRad="63500" dist="101600" dir="2700000" algn="tl" rotWithShape="0">
                    <a:srgbClr val="000000">
                      <a:alpha val="82000"/>
                    </a:srgbClr>
                  </a:outerShdw>
                </a:effectLst>
              </a:rPr>
              <a:t>Hebrews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en-US" sz="3600" dirty="0">
                <a:solidFill>
                  <a:srgbClr val="FFFF00"/>
                </a:solidFill>
                <a:effectLst>
                  <a:outerShdw blurRad="63500" dist="101600" dir="2700000" algn="tl" rotWithShape="0">
                    <a:srgbClr val="000000">
                      <a:alpha val="82000"/>
                    </a:srgbClr>
                  </a:outerShdw>
                </a:effectLst>
              </a:rPr>
              <a:t>Obey</a:t>
            </a:r>
            <a:r>
              <a:rPr lang="en-US" sz="3600" dirty="0">
                <a:solidFill>
                  <a:srgbClr val="FFFFFF"/>
                </a:solidFill>
                <a:effectLst>
                  <a:outerShdw blurRad="63500" dist="101600" dir="2700000" algn="tl" rotWithShape="0">
                    <a:srgbClr val="000000">
                      <a:alpha val="82000"/>
                    </a:srgbClr>
                  </a:outerShdw>
                </a:effectLst>
              </a:rPr>
              <a:t> your leaders and submit to their authority. They keep watch over you as men who must give an account. </a:t>
            </a:r>
            <a:r>
              <a:rPr lang="en-US" sz="3600" dirty="0">
                <a:solidFill>
                  <a:srgbClr val="FFFF00"/>
                </a:solidFill>
                <a:effectLst>
                  <a:outerShdw blurRad="63500" dist="101600" dir="2700000" algn="tl" rotWithShape="0">
                    <a:srgbClr val="000000">
                      <a:alpha val="82000"/>
                    </a:srgbClr>
                  </a:outerShdw>
                </a:effectLst>
              </a:rPr>
              <a:t>Obey</a:t>
            </a:r>
            <a:r>
              <a:rPr lang="en-US" sz="3600" dirty="0">
                <a:solidFill>
                  <a:srgbClr val="FFFFFF"/>
                </a:solidFill>
                <a:effectLst>
                  <a:outerShdw blurRad="63500" dist="101600" dir="2700000" algn="tl" rotWithShape="0">
                    <a:srgbClr val="000000">
                      <a:alpha val="82000"/>
                    </a:srgbClr>
                  </a:outerShdw>
                </a:effectLst>
              </a:rPr>
              <a:t> them so that their work will be a joy, not a burden, for that would be of no advantage to you.</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634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6483"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05921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p:spPr>
        <p:txBody>
          <a:bodyPr/>
          <a:lstStyle/>
          <a:p>
            <a:pPr eaLnBrk="1" hangingPunct="1"/>
            <a:r>
              <a:rPr lang="en-US" sz="4800" b="1" dirty="0">
                <a:solidFill>
                  <a:schemeClr val="bg1"/>
                </a:solidFill>
                <a:latin typeface="Arial" charset="0"/>
                <a:ea typeface="Osaka" charset="0"/>
                <a:cs typeface="Osaka" charset="0"/>
              </a:rPr>
              <a:t>How do we maintain </a:t>
            </a:r>
            <a:r>
              <a:rPr lang="en-US" sz="7200" b="1" dirty="0">
                <a:solidFill>
                  <a:srgbClr val="00FFFF"/>
                </a:solidFill>
                <a:latin typeface="Aramis Italic" charset="0"/>
                <a:ea typeface="Osaka" charset="0"/>
                <a:cs typeface="Osaka" charset="0"/>
              </a:rPr>
              <a:t>purity</a:t>
            </a:r>
            <a:r>
              <a:rPr lang="en-US" sz="4800" b="1" dirty="0">
                <a:solidFill>
                  <a:schemeClr val="bg1"/>
                </a:solidFill>
                <a:latin typeface="Arial" charset="0"/>
                <a:ea typeface="Osaka" charset="0"/>
                <a:cs typeface="Osaka" charset="0"/>
              </a:rPr>
              <a:t> in the church?</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325375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en-US" sz="4800" dirty="0">
                <a:solidFill>
                  <a:schemeClr val="bg1"/>
                </a:solidFill>
                <a:latin typeface="Arial"/>
                <a:cs typeface="Arial"/>
              </a:rPr>
              <a:t>Corinth: Crossroad of Immorality</a:t>
            </a:r>
          </a:p>
        </p:txBody>
      </p:sp>
      <p:sp>
        <p:nvSpPr>
          <p:cNvPr id="120836"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323837" y="5029200"/>
            <a:ext cx="12787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latin typeface="Arial"/>
                <a:cs typeface="Arial"/>
              </a:rPr>
              <a:t>Corinth</a:t>
            </a:r>
          </a:p>
        </p:txBody>
      </p:sp>
      <p:sp>
        <p:nvSpPr>
          <p:cNvPr id="120839" name="Text Box 7"/>
          <p:cNvSpPr txBox="1">
            <a:spLocks noChangeArrowheads="1"/>
          </p:cNvSpPr>
          <p:nvPr/>
        </p:nvSpPr>
        <p:spPr bwMode="auto">
          <a:xfrm>
            <a:off x="8447088"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descr="Cork"/>
          <p:cNvSpPr>
            <a:spLocks noChangeArrowheads="1"/>
          </p:cNvSpPr>
          <p:nvPr/>
        </p:nvSpPr>
        <p:spPr bwMode="auto">
          <a:xfrm>
            <a:off x="0" y="0"/>
            <a:ext cx="9144000" cy="6858000"/>
          </a:xfrm>
          <a:prstGeom prst="rect">
            <a:avLst/>
          </a:prstGeom>
          <a:blipFill dpi="0" rotWithShape="0">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122883" name="Freeform 3" descr="Water droplets"/>
          <p:cNvSpPr>
            <a:spLocks/>
          </p:cNvSpPr>
          <p:nvPr/>
        </p:nvSpPr>
        <p:spPr bwMode="auto">
          <a:xfrm>
            <a:off x="-215900" y="-242888"/>
            <a:ext cx="6426200" cy="2492376"/>
          </a:xfrm>
          <a:custGeom>
            <a:avLst/>
            <a:gdLst>
              <a:gd name="T0" fmla="*/ 93 w 4048"/>
              <a:gd name="T1" fmla="*/ 153 h 1570"/>
              <a:gd name="T2" fmla="*/ 66 w 4048"/>
              <a:gd name="T3" fmla="*/ 579 h 1570"/>
              <a:gd name="T4" fmla="*/ 84 w 4048"/>
              <a:gd name="T5" fmla="*/ 944 h 1570"/>
              <a:gd name="T6" fmla="*/ 136 w 4048"/>
              <a:gd name="T7" fmla="*/ 1144 h 1570"/>
              <a:gd name="T8" fmla="*/ 171 w 4048"/>
              <a:gd name="T9" fmla="*/ 1188 h 1570"/>
              <a:gd name="T10" fmla="*/ 223 w 4048"/>
              <a:gd name="T11" fmla="*/ 1205 h 1570"/>
              <a:gd name="T12" fmla="*/ 440 w 4048"/>
              <a:gd name="T13" fmla="*/ 1257 h 1570"/>
              <a:gd name="T14" fmla="*/ 527 w 4048"/>
              <a:gd name="T15" fmla="*/ 1327 h 1570"/>
              <a:gd name="T16" fmla="*/ 614 w 4048"/>
              <a:gd name="T17" fmla="*/ 1388 h 1570"/>
              <a:gd name="T18" fmla="*/ 866 w 4048"/>
              <a:gd name="T19" fmla="*/ 1466 h 1570"/>
              <a:gd name="T20" fmla="*/ 1006 w 4048"/>
              <a:gd name="T21" fmla="*/ 1518 h 1570"/>
              <a:gd name="T22" fmla="*/ 1145 w 4048"/>
              <a:gd name="T23" fmla="*/ 1544 h 1570"/>
              <a:gd name="T24" fmla="*/ 1301 w 4048"/>
              <a:gd name="T25" fmla="*/ 1518 h 1570"/>
              <a:gd name="T26" fmla="*/ 1458 w 4048"/>
              <a:gd name="T27" fmla="*/ 1440 h 1570"/>
              <a:gd name="T28" fmla="*/ 1519 w 4048"/>
              <a:gd name="T29" fmla="*/ 1457 h 1570"/>
              <a:gd name="T30" fmla="*/ 1562 w 4048"/>
              <a:gd name="T31" fmla="*/ 1484 h 1570"/>
              <a:gd name="T32" fmla="*/ 1684 w 4048"/>
              <a:gd name="T33" fmla="*/ 1510 h 1570"/>
              <a:gd name="T34" fmla="*/ 1849 w 4048"/>
              <a:gd name="T35" fmla="*/ 1544 h 1570"/>
              <a:gd name="T36" fmla="*/ 2084 w 4048"/>
              <a:gd name="T37" fmla="*/ 1492 h 1570"/>
              <a:gd name="T38" fmla="*/ 2293 w 4048"/>
              <a:gd name="T39" fmla="*/ 1449 h 1570"/>
              <a:gd name="T40" fmla="*/ 2493 w 4048"/>
              <a:gd name="T41" fmla="*/ 1301 h 1570"/>
              <a:gd name="T42" fmla="*/ 2597 w 4048"/>
              <a:gd name="T43" fmla="*/ 1223 h 1570"/>
              <a:gd name="T44" fmla="*/ 2614 w 4048"/>
              <a:gd name="T45" fmla="*/ 1205 h 1570"/>
              <a:gd name="T46" fmla="*/ 2745 w 4048"/>
              <a:gd name="T47" fmla="*/ 1197 h 1570"/>
              <a:gd name="T48" fmla="*/ 2953 w 4048"/>
              <a:gd name="T49" fmla="*/ 1179 h 1570"/>
              <a:gd name="T50" fmla="*/ 3049 w 4048"/>
              <a:gd name="T51" fmla="*/ 1240 h 1570"/>
              <a:gd name="T52" fmla="*/ 3145 w 4048"/>
              <a:gd name="T53" fmla="*/ 1231 h 1570"/>
              <a:gd name="T54" fmla="*/ 3223 w 4048"/>
              <a:gd name="T55" fmla="*/ 1197 h 1570"/>
              <a:gd name="T56" fmla="*/ 3380 w 4048"/>
              <a:gd name="T57" fmla="*/ 1179 h 1570"/>
              <a:gd name="T58" fmla="*/ 3545 w 4048"/>
              <a:gd name="T59" fmla="*/ 1049 h 1570"/>
              <a:gd name="T60" fmla="*/ 3606 w 4048"/>
              <a:gd name="T61" fmla="*/ 970 h 1570"/>
              <a:gd name="T62" fmla="*/ 3658 w 4048"/>
              <a:gd name="T63" fmla="*/ 857 h 1570"/>
              <a:gd name="T64" fmla="*/ 3701 w 4048"/>
              <a:gd name="T65" fmla="*/ 831 h 1570"/>
              <a:gd name="T66" fmla="*/ 3727 w 4048"/>
              <a:gd name="T67" fmla="*/ 797 h 1570"/>
              <a:gd name="T68" fmla="*/ 3762 w 4048"/>
              <a:gd name="T69" fmla="*/ 770 h 1570"/>
              <a:gd name="T70" fmla="*/ 3788 w 4048"/>
              <a:gd name="T71" fmla="*/ 727 h 1570"/>
              <a:gd name="T72" fmla="*/ 3875 w 4048"/>
              <a:gd name="T73" fmla="*/ 631 h 1570"/>
              <a:gd name="T74" fmla="*/ 3936 w 4048"/>
              <a:gd name="T75" fmla="*/ 466 h 1570"/>
              <a:gd name="T76" fmla="*/ 4023 w 4048"/>
              <a:gd name="T77" fmla="*/ 223 h 1570"/>
              <a:gd name="T78" fmla="*/ 4032 w 4048"/>
              <a:gd name="T79" fmla="*/ 92 h 1570"/>
              <a:gd name="T80" fmla="*/ 3893 w 4048"/>
              <a:gd name="T81" fmla="*/ 66 h 1570"/>
              <a:gd name="T82" fmla="*/ 3597 w 4048"/>
              <a:gd name="T83" fmla="*/ 49 h 1570"/>
              <a:gd name="T84" fmla="*/ 3180 w 4048"/>
              <a:gd name="T85" fmla="*/ 40 h 1570"/>
              <a:gd name="T86" fmla="*/ 2980 w 4048"/>
              <a:gd name="T87" fmla="*/ 31 h 1570"/>
              <a:gd name="T88" fmla="*/ 2536 w 4048"/>
              <a:gd name="T89" fmla="*/ 23 h 1570"/>
              <a:gd name="T90" fmla="*/ 2249 w 4048"/>
              <a:gd name="T91" fmla="*/ 31 h 1570"/>
              <a:gd name="T92" fmla="*/ 1301 w 4048"/>
              <a:gd name="T93" fmla="*/ 23 h 1570"/>
              <a:gd name="T94" fmla="*/ 980 w 4048"/>
              <a:gd name="T95" fmla="*/ 57 h 1570"/>
              <a:gd name="T96" fmla="*/ 640 w 4048"/>
              <a:gd name="T97" fmla="*/ 40 h 1570"/>
              <a:gd name="T98" fmla="*/ 162 w 4048"/>
              <a:gd name="T99" fmla="*/ 57 h 1570"/>
              <a:gd name="T100" fmla="*/ 75 w 4048"/>
              <a:gd name="T101" fmla="*/ 153 h 1570"/>
              <a:gd name="T102" fmla="*/ 66 w 4048"/>
              <a:gd name="T103" fmla="*/ 266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5"/>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122884" name="Freeform 4" descr="Water droplets"/>
          <p:cNvSpPr>
            <a:spLocks/>
          </p:cNvSpPr>
          <p:nvPr/>
        </p:nvSpPr>
        <p:spPr bwMode="auto">
          <a:xfrm>
            <a:off x="7432675" y="2668588"/>
            <a:ext cx="1844675" cy="4040187"/>
          </a:xfrm>
          <a:custGeom>
            <a:avLst/>
            <a:gdLst>
              <a:gd name="T0" fmla="*/ 1072 w 1162"/>
              <a:gd name="T1" fmla="*/ 258 h 2545"/>
              <a:gd name="T2" fmla="*/ 838 w 1162"/>
              <a:gd name="T3" fmla="*/ 194 h 2545"/>
              <a:gd name="T4" fmla="*/ 878 w 1162"/>
              <a:gd name="T5" fmla="*/ 40 h 2545"/>
              <a:gd name="T6" fmla="*/ 862 w 1162"/>
              <a:gd name="T7" fmla="*/ 8 h 2545"/>
              <a:gd name="T8" fmla="*/ 724 w 1162"/>
              <a:gd name="T9" fmla="*/ 48 h 2545"/>
              <a:gd name="T10" fmla="*/ 676 w 1162"/>
              <a:gd name="T11" fmla="*/ 64 h 2545"/>
              <a:gd name="T12" fmla="*/ 579 w 1162"/>
              <a:gd name="T13" fmla="*/ 145 h 2545"/>
              <a:gd name="T14" fmla="*/ 539 w 1162"/>
              <a:gd name="T15" fmla="*/ 218 h 2545"/>
              <a:gd name="T16" fmla="*/ 498 w 1162"/>
              <a:gd name="T17" fmla="*/ 476 h 2545"/>
              <a:gd name="T18" fmla="*/ 603 w 1162"/>
              <a:gd name="T19" fmla="*/ 565 h 2545"/>
              <a:gd name="T20" fmla="*/ 668 w 1162"/>
              <a:gd name="T21" fmla="*/ 848 h 2545"/>
              <a:gd name="T22" fmla="*/ 724 w 1162"/>
              <a:gd name="T23" fmla="*/ 913 h 2545"/>
              <a:gd name="T24" fmla="*/ 757 w 1162"/>
              <a:gd name="T25" fmla="*/ 977 h 2545"/>
              <a:gd name="T26" fmla="*/ 733 w 1162"/>
              <a:gd name="T27" fmla="*/ 1058 h 2545"/>
              <a:gd name="T28" fmla="*/ 652 w 1162"/>
              <a:gd name="T29" fmla="*/ 1139 h 2545"/>
              <a:gd name="T30" fmla="*/ 579 w 1162"/>
              <a:gd name="T31" fmla="*/ 1268 h 2545"/>
              <a:gd name="T32" fmla="*/ 474 w 1162"/>
              <a:gd name="T33" fmla="*/ 1333 h 2545"/>
              <a:gd name="T34" fmla="*/ 320 w 1162"/>
              <a:gd name="T35" fmla="*/ 1462 h 2545"/>
              <a:gd name="T36" fmla="*/ 183 w 1162"/>
              <a:gd name="T37" fmla="*/ 1535 h 2545"/>
              <a:gd name="T38" fmla="*/ 134 w 1162"/>
              <a:gd name="T39" fmla="*/ 1616 h 2545"/>
              <a:gd name="T40" fmla="*/ 94 w 1162"/>
              <a:gd name="T41" fmla="*/ 1745 h 2545"/>
              <a:gd name="T42" fmla="*/ 110 w 1162"/>
              <a:gd name="T43" fmla="*/ 1963 h 2545"/>
              <a:gd name="T44" fmla="*/ 183 w 1162"/>
              <a:gd name="T45" fmla="*/ 2076 h 2545"/>
              <a:gd name="T46" fmla="*/ 353 w 1162"/>
              <a:gd name="T47" fmla="*/ 2198 h 2545"/>
              <a:gd name="T48" fmla="*/ 482 w 1162"/>
              <a:gd name="T49" fmla="*/ 2254 h 2545"/>
              <a:gd name="T50" fmla="*/ 644 w 1162"/>
              <a:gd name="T51" fmla="*/ 2319 h 2545"/>
              <a:gd name="T52" fmla="*/ 821 w 1162"/>
              <a:gd name="T53" fmla="*/ 2472 h 2545"/>
              <a:gd name="T54" fmla="*/ 1088 w 1162"/>
              <a:gd name="T55" fmla="*/ 2529 h 2545"/>
              <a:gd name="T56" fmla="*/ 1104 w 1162"/>
              <a:gd name="T57" fmla="*/ 2327 h 2545"/>
              <a:gd name="T58" fmla="*/ 1145 w 1162"/>
              <a:gd name="T59" fmla="*/ 1640 h 2545"/>
              <a:gd name="T60" fmla="*/ 1120 w 1162"/>
              <a:gd name="T61" fmla="*/ 913 h 2545"/>
              <a:gd name="T62" fmla="*/ 1096 w 1162"/>
              <a:gd name="T63" fmla="*/ 331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5"/>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Corinth</a:t>
            </a:r>
          </a:p>
        </p:txBody>
      </p:sp>
      <p:sp>
        <p:nvSpPr>
          <p:cNvPr id="122886" name="Freeform 6"/>
          <p:cNvSpPr>
            <a:spLocks/>
          </p:cNvSpPr>
          <p:nvPr/>
        </p:nvSpPr>
        <p:spPr bwMode="auto">
          <a:xfrm>
            <a:off x="941388" y="3373438"/>
            <a:ext cx="1739900" cy="1744662"/>
          </a:xfrm>
          <a:custGeom>
            <a:avLst/>
            <a:gdLst>
              <a:gd name="T0" fmla="*/ 942 w 1096"/>
              <a:gd name="T1" fmla="*/ 0 h 1099"/>
              <a:gd name="T2" fmla="*/ 837 w 1096"/>
              <a:gd name="T3" fmla="*/ 41 h 1099"/>
              <a:gd name="T4" fmla="*/ 813 w 1096"/>
              <a:gd name="T5" fmla="*/ 49 h 1099"/>
              <a:gd name="T6" fmla="*/ 700 w 1096"/>
              <a:gd name="T7" fmla="*/ 129 h 1099"/>
              <a:gd name="T8" fmla="*/ 619 w 1096"/>
              <a:gd name="T9" fmla="*/ 162 h 1099"/>
              <a:gd name="T10" fmla="*/ 449 w 1096"/>
              <a:gd name="T11" fmla="*/ 202 h 1099"/>
              <a:gd name="T12" fmla="*/ 393 w 1096"/>
              <a:gd name="T13" fmla="*/ 218 h 1099"/>
              <a:gd name="T14" fmla="*/ 344 w 1096"/>
              <a:gd name="T15" fmla="*/ 234 h 1099"/>
              <a:gd name="T16" fmla="*/ 231 w 1096"/>
              <a:gd name="T17" fmla="*/ 307 h 1099"/>
              <a:gd name="T18" fmla="*/ 191 w 1096"/>
              <a:gd name="T19" fmla="*/ 299 h 1099"/>
              <a:gd name="T20" fmla="*/ 142 w 1096"/>
              <a:gd name="T21" fmla="*/ 283 h 1099"/>
              <a:gd name="T22" fmla="*/ 78 w 1096"/>
              <a:gd name="T23" fmla="*/ 348 h 1099"/>
              <a:gd name="T24" fmla="*/ 54 w 1096"/>
              <a:gd name="T25" fmla="*/ 461 h 1099"/>
              <a:gd name="T26" fmla="*/ 37 w 1096"/>
              <a:gd name="T27" fmla="*/ 485 h 1099"/>
              <a:gd name="T28" fmla="*/ 13 w 1096"/>
              <a:gd name="T29" fmla="*/ 501 h 1099"/>
              <a:gd name="T30" fmla="*/ 62 w 1096"/>
              <a:gd name="T31" fmla="*/ 582 h 1099"/>
              <a:gd name="T32" fmla="*/ 94 w 1096"/>
              <a:gd name="T33" fmla="*/ 760 h 1099"/>
              <a:gd name="T34" fmla="*/ 86 w 1096"/>
              <a:gd name="T35" fmla="*/ 808 h 1099"/>
              <a:gd name="T36" fmla="*/ 70 w 1096"/>
              <a:gd name="T37" fmla="*/ 889 h 1099"/>
              <a:gd name="T38" fmla="*/ 118 w 1096"/>
              <a:gd name="T39" fmla="*/ 946 h 1099"/>
              <a:gd name="T40" fmla="*/ 134 w 1096"/>
              <a:gd name="T41" fmla="*/ 1034 h 1099"/>
              <a:gd name="T42" fmla="*/ 215 w 1096"/>
              <a:gd name="T43" fmla="*/ 1067 h 1099"/>
              <a:gd name="T44" fmla="*/ 353 w 1096"/>
              <a:gd name="T45" fmla="*/ 1091 h 1099"/>
              <a:gd name="T46" fmla="*/ 441 w 1096"/>
              <a:gd name="T47" fmla="*/ 1099 h 1099"/>
              <a:gd name="T48" fmla="*/ 490 w 1096"/>
              <a:gd name="T49" fmla="*/ 970 h 1099"/>
              <a:gd name="T50" fmla="*/ 595 w 1096"/>
              <a:gd name="T51" fmla="*/ 937 h 1099"/>
              <a:gd name="T52" fmla="*/ 797 w 1096"/>
              <a:gd name="T53" fmla="*/ 865 h 1099"/>
              <a:gd name="T54" fmla="*/ 805 w 1096"/>
              <a:gd name="T55" fmla="*/ 841 h 1099"/>
              <a:gd name="T56" fmla="*/ 821 w 1096"/>
              <a:gd name="T57" fmla="*/ 824 h 1099"/>
              <a:gd name="T58" fmla="*/ 854 w 1096"/>
              <a:gd name="T59" fmla="*/ 752 h 1099"/>
              <a:gd name="T60" fmla="*/ 926 w 1096"/>
              <a:gd name="T61" fmla="*/ 703 h 1099"/>
              <a:gd name="T62" fmla="*/ 975 w 1096"/>
              <a:gd name="T63" fmla="*/ 679 h 1099"/>
              <a:gd name="T64" fmla="*/ 1015 w 1096"/>
              <a:gd name="T65" fmla="*/ 647 h 1099"/>
              <a:gd name="T66" fmla="*/ 1023 w 1096"/>
              <a:gd name="T67" fmla="*/ 622 h 1099"/>
              <a:gd name="T68" fmla="*/ 1007 w 1096"/>
              <a:gd name="T69" fmla="*/ 574 h 1099"/>
              <a:gd name="T70" fmla="*/ 1064 w 1096"/>
              <a:gd name="T71" fmla="*/ 412 h 1099"/>
              <a:gd name="T72" fmla="*/ 1096 w 1096"/>
              <a:gd name="T73" fmla="*/ 243 h 1099"/>
              <a:gd name="T74" fmla="*/ 1088 w 1096"/>
              <a:gd name="T75" fmla="*/ 178 h 1099"/>
              <a:gd name="T76" fmla="*/ 1015 w 1096"/>
              <a:gd name="T77" fmla="*/ 146 h 1099"/>
              <a:gd name="T78" fmla="*/ 942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tx2"/>
          </a:solid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122887" name="Freeform 7"/>
          <p:cNvSpPr>
            <a:spLocks/>
          </p:cNvSpPr>
          <p:nvPr/>
        </p:nvSpPr>
        <p:spPr bwMode="auto">
          <a:xfrm>
            <a:off x="1295400" y="4746625"/>
            <a:ext cx="512763" cy="409575"/>
          </a:xfrm>
          <a:custGeom>
            <a:avLst/>
            <a:gdLst>
              <a:gd name="T0" fmla="*/ 8 w 323"/>
              <a:gd name="T1" fmla="*/ 202 h 258"/>
              <a:gd name="T2" fmla="*/ 33 w 323"/>
              <a:gd name="T3" fmla="*/ 121 h 258"/>
              <a:gd name="T4" fmla="*/ 0 w 323"/>
              <a:gd name="T5" fmla="*/ 40 h 258"/>
              <a:gd name="T6" fmla="*/ 24 w 323"/>
              <a:gd name="T7" fmla="*/ 24 h 258"/>
              <a:gd name="T8" fmla="*/ 73 w 323"/>
              <a:gd name="T9" fmla="*/ 8 h 258"/>
              <a:gd name="T10" fmla="*/ 97 w 323"/>
              <a:gd name="T11" fmla="*/ 16 h 258"/>
              <a:gd name="T12" fmla="*/ 105 w 323"/>
              <a:gd name="T13" fmla="*/ 40 h 258"/>
              <a:gd name="T14" fmla="*/ 138 w 323"/>
              <a:gd name="T15" fmla="*/ 81 h 258"/>
              <a:gd name="T16" fmla="*/ 170 w 323"/>
              <a:gd name="T17" fmla="*/ 72 h 258"/>
              <a:gd name="T18" fmla="*/ 202 w 323"/>
              <a:gd name="T19" fmla="*/ 24 h 258"/>
              <a:gd name="T20" fmla="*/ 251 w 323"/>
              <a:gd name="T21" fmla="*/ 8 h 258"/>
              <a:gd name="T22" fmla="*/ 275 w 323"/>
              <a:gd name="T23" fmla="*/ 0 h 258"/>
              <a:gd name="T24" fmla="*/ 307 w 323"/>
              <a:gd name="T25" fmla="*/ 56 h 258"/>
              <a:gd name="T26" fmla="*/ 323 w 323"/>
              <a:gd name="T27" fmla="*/ 105 h 258"/>
              <a:gd name="T28" fmla="*/ 202 w 323"/>
              <a:gd name="T29" fmla="*/ 258 h 258"/>
              <a:gd name="T30" fmla="*/ 81 w 323"/>
              <a:gd name="T31" fmla="*/ 218 h 258"/>
              <a:gd name="T32" fmla="*/ 41 w 323"/>
              <a:gd name="T33" fmla="*/ 210 h 258"/>
              <a:gd name="T34" fmla="*/ 8 w 323"/>
              <a:gd name="T35" fmla="*/ 202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r>
              <a:rPr lang="en-US" sz="3600" b="1">
                <a:solidFill>
                  <a:schemeClr val="bg1"/>
                </a:solidFill>
                <a:latin typeface="Arial"/>
                <a:cs typeface="Arial"/>
              </a:rPr>
              <a:t>Isthmus of Corinth</a:t>
            </a:r>
          </a:p>
        </p:txBody>
      </p:sp>
      <p:sp>
        <p:nvSpPr>
          <p:cNvPr id="122889"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latin typeface="Arial"/>
                <a:cs typeface="Arial"/>
              </a:rPr>
              <a:t>7 km</a:t>
            </a:r>
            <a:endParaRPr lang="en-US">
              <a:solidFill>
                <a:srgbClr val="000000"/>
              </a:solidFill>
              <a:latin typeface="Arial"/>
              <a:cs typeface="Arial"/>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4748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Rectangle 3"/>
          <p:cNvSpPr>
            <a:spLocks noGrp="1" noChangeArrowheads="1"/>
          </p:cNvSpPr>
          <p:nvPr>
            <p:ph type="title" idx="4294967295"/>
          </p:nvPr>
        </p:nvSpPr>
        <p:spPr>
          <a:xfrm>
            <a:off x="304800" y="6019800"/>
            <a:ext cx="8839200" cy="838200"/>
          </a:xfrm>
        </p:spPr>
        <p:txBody>
          <a:bodyPr/>
          <a:lstStyle/>
          <a:p>
            <a:pPr eaLnBrk="1" hangingPunct="1"/>
            <a:r>
              <a:rPr lang="en-US" dirty="0">
                <a:solidFill>
                  <a:schemeClr val="tx1"/>
                </a:solidFill>
                <a:latin typeface="Arial" charset="0"/>
              </a:rPr>
              <a:t>View of </a:t>
            </a:r>
            <a:r>
              <a:rPr lang="en-US" dirty="0" err="1">
                <a:solidFill>
                  <a:schemeClr val="tx1"/>
                </a:solidFill>
                <a:latin typeface="Arial" charset="0"/>
              </a:rPr>
              <a:t>Acrocorinth</a:t>
            </a:r>
            <a:r>
              <a:rPr lang="en-US" dirty="0">
                <a:solidFill>
                  <a:schemeClr val="tx1"/>
                </a:solidFill>
                <a:latin typeface="Arial" charset="0"/>
              </a:rPr>
              <a:t> from the City</a:t>
            </a:r>
          </a:p>
        </p:txBody>
      </p:sp>
    </p:spTree>
    <p:extLst>
      <p:ext uri="{BB962C8B-B14F-4D97-AF65-F5344CB8AC3E}">
        <p14:creationId xmlns:p14="http://schemas.microsoft.com/office/powerpoint/2010/main" val="26001457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endParaRPr lang="en-US">
              <a:solidFill>
                <a:schemeClr val="bg1"/>
              </a:solidFill>
              <a:latin typeface="Arial" charset="0"/>
              <a:ea typeface="Osaka" charset="0"/>
              <a:cs typeface="Osaka" charset="0"/>
            </a:endParaRPr>
          </a:p>
        </p:txBody>
      </p:sp>
      <p:sp>
        <p:nvSpPr>
          <p:cNvPr id="126979" name="Rectangle 3"/>
          <p:cNvSpPr>
            <a:spLocks noGrp="1" noChangeArrowheads="1"/>
          </p:cNvSpPr>
          <p:nvPr>
            <p:ph type="subTitle" idx="1"/>
          </p:nvPr>
        </p:nvSpPr>
        <p:spPr>
          <a:xfrm>
            <a:off x="5562600" y="3657600"/>
            <a:ext cx="2743200" cy="2362200"/>
          </a:xfrm>
        </p:spPr>
        <p:txBody>
          <a:bodyPr/>
          <a:lstStyle/>
          <a:p>
            <a:pPr eaLnBrk="1" hangingPunct="1"/>
            <a:r>
              <a:rPr lang="en-US" sz="4400" b="1" i="1">
                <a:solidFill>
                  <a:schemeClr val="bg1"/>
                </a:solidFill>
                <a:latin typeface="Arial" charset="0"/>
                <a:ea typeface="Osaka" charset="0"/>
                <a:cs typeface="Osaka" charset="0"/>
              </a:rPr>
              <a:t>Greek Goddess of Love</a:t>
            </a:r>
          </a:p>
        </p:txBody>
      </p:sp>
      <p:pic>
        <p:nvPicPr>
          <p:cNvPr id="126980"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77285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t="-1" r="-10669" b="-10669"/>
          <a:stretch/>
        </p:blipFill>
        <p:spPr bwMode="auto">
          <a:xfrm>
            <a:off x="-36512" y="-27384"/>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3" name="Rectangle 3"/>
          <p:cNvSpPr>
            <a:spLocks noGrp="1" noChangeArrowheads="1"/>
          </p:cNvSpPr>
          <p:nvPr>
            <p:ph type="title"/>
          </p:nvPr>
        </p:nvSpPr>
        <p:spPr>
          <a:xfrm>
            <a:off x="-104056" y="44624"/>
            <a:ext cx="9284568" cy="1143000"/>
          </a:xfrm>
          <a:effectLst>
            <a:outerShdw blurRad="63500" dist="35921" dir="2700000" algn="ctr" rotWithShape="0">
              <a:schemeClr val="bg1">
                <a:alpha val="74998"/>
              </a:schemeClr>
            </a:outerShdw>
          </a:effectLst>
        </p:spPr>
        <p:txBody>
          <a:bodyPr/>
          <a:lstStyle/>
          <a:p>
            <a:pPr algn="ctr" eaLnBrk="1" hangingPunct="1"/>
            <a:r>
              <a:rPr lang="en-US" sz="6000" b="1" dirty="0">
                <a:latin typeface="Arial"/>
                <a:cs typeface="Arial"/>
              </a:rPr>
              <a:t>Temple of Aphrodite</a:t>
            </a:r>
            <a:endParaRPr lang="en-US" sz="6000" dirty="0">
              <a:latin typeface="Arial"/>
              <a:cs typeface="Arial"/>
            </a:endParaRPr>
          </a:p>
        </p:txBody>
      </p:sp>
    </p:spTree>
    <p:extLst>
      <p:ext uri="{BB962C8B-B14F-4D97-AF65-F5344CB8AC3E}">
        <p14:creationId xmlns:p14="http://schemas.microsoft.com/office/powerpoint/2010/main" val="41968994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pic>
        <p:nvPicPr>
          <p:cNvPr id="131075" name="Picture 2"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3"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4"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Rectangle 5"/>
          <p:cNvSpPr>
            <a:spLocks noGrp="1" noChangeArrowheads="1"/>
          </p:cNvSpPr>
          <p:nvPr>
            <p:ph type="title" idx="4294967295"/>
          </p:nvPr>
        </p:nvSpPr>
        <p:spPr>
          <a:xfrm>
            <a:off x="0" y="4005064"/>
            <a:ext cx="4211960" cy="2700536"/>
          </a:xfrm>
        </p:spPr>
        <p:txBody>
          <a:bodyPr/>
          <a:lstStyle/>
          <a:p>
            <a:pPr eaLnBrk="1" hangingPunct="1"/>
            <a:r>
              <a:rPr lang="en-US" sz="5400" dirty="0">
                <a:solidFill>
                  <a:schemeClr val="bg1"/>
                </a:solidFill>
                <a:latin typeface="Arial" charset="0"/>
              </a:rPr>
              <a:t>Immorality in All Seasons</a:t>
            </a:r>
            <a:endParaRPr lang="en-US" sz="5400" dirty="0">
              <a:latin typeface="Arial" charset="0"/>
            </a:endParaRPr>
          </a:p>
        </p:txBody>
      </p:sp>
    </p:spTree>
    <p:extLst>
      <p:ext uri="{BB962C8B-B14F-4D97-AF65-F5344CB8AC3E}">
        <p14:creationId xmlns:p14="http://schemas.microsoft.com/office/powerpoint/2010/main" val="38615500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p:txBody>
          <a:bodyPr/>
          <a:lstStyle/>
          <a:p>
            <a:pPr eaLnBrk="1" hangingPunct="1"/>
            <a:r>
              <a:rPr lang="en-US" sz="4000">
                <a:latin typeface="Arial"/>
                <a:cs typeface="Arial"/>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37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08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60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20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2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769"/>
            <a:ext cx="2470150"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Worship </a:t>
            </a:r>
          </a:p>
          <a:p>
            <a:pPr>
              <a:lnSpc>
                <a:spcPct val="90000"/>
              </a:lnSpc>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Instruction</a:t>
            </a:r>
          </a:p>
          <a:p>
            <a:pPr>
              <a:lnSpc>
                <a:spcPct val="90000"/>
              </a:lnSpc>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6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solidFill>
                  <a:srgbClr val="FFFFFF"/>
                </a:solidFill>
                <a:latin typeface="Arial"/>
                <a:cs typeface="Arial"/>
              </a:rPr>
              <a:t>Concern </a:t>
            </a:r>
          </a:p>
          <a:p>
            <a:pPr>
              <a:lnSpc>
                <a:spcPct val="85000"/>
              </a:lnSpc>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20132"/>
            <a:ext cx="2867025"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585" y="4010637"/>
            <a:ext cx="2718629"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6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solidFill>
                  <a:srgbClr val="FFFFFF"/>
                </a:solidFill>
                <a:latin typeface="Arial"/>
                <a:cs typeface="Arial"/>
              </a:rPr>
              <a:t>Discipline</a:t>
            </a:r>
          </a:p>
          <a:p>
            <a:pPr>
              <a:lnSpc>
                <a:spcPct val="85000"/>
              </a:lnSpc>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766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1456"/>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21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3941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7831"/>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4688"/>
            <a:ext cx="2511425"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7419"/>
            <a:ext cx="2470150"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Carnality </a:t>
            </a:r>
          </a:p>
          <a:p>
            <a:pPr>
              <a:lnSpc>
                <a:spcPct val="90000"/>
              </a:lnSpc>
            </a:pPr>
            <a:r>
              <a:rPr lang="en-US" sz="2800" dirty="0">
                <a:solidFill>
                  <a:srgbClr val="FFFFFF"/>
                </a:solidFill>
                <a:latin typeface="Arial"/>
                <a:cs typeface="Arial"/>
              </a:rPr>
              <a:t>3–4</a:t>
            </a:r>
          </a:p>
        </p:txBody>
      </p:sp>
    </p:spTree>
    <p:extLst>
      <p:ext uri="{BB962C8B-B14F-4D97-AF65-F5344CB8AC3E}">
        <p14:creationId xmlns:p14="http://schemas.microsoft.com/office/powerpoint/2010/main" val="14069437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4" y="-51792"/>
            <a:ext cx="8380040" cy="1752600"/>
          </a:xfrm>
        </p:spPr>
        <p:txBody>
          <a:bodyPr/>
          <a:lstStyle/>
          <a:p>
            <a:pPr algn="r" eaLnBrk="1" hangingPunct="1"/>
            <a:r>
              <a:rPr lang="en-US" sz="4800" b="1" dirty="0">
                <a:solidFill>
                  <a:srgbClr val="000000"/>
                </a:solidFill>
                <a:latin typeface="Arial"/>
                <a:cs typeface="Arial"/>
              </a:rPr>
              <a:t>I.  Humbly </a:t>
            </a:r>
            <a:r>
              <a:rPr lang="en-US" sz="4800" b="1" dirty="0">
                <a:solidFill>
                  <a:srgbClr val="800080"/>
                </a:solidFill>
                <a:latin typeface="Arial"/>
                <a:cs typeface="Arial"/>
              </a:rPr>
              <a:t>remove</a:t>
            </a:r>
            <a:r>
              <a:rPr lang="en-US" sz="4800" b="1" dirty="0">
                <a:solidFill>
                  <a:srgbClr val="000000"/>
                </a:solidFill>
                <a:latin typeface="Arial"/>
                <a:cs typeface="Arial"/>
              </a:rPr>
              <a:t> members living in sin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4" y="4648200"/>
            <a:ext cx="3276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l"/>
            <a:r>
              <a:rPr lang="en-US" sz="4800" i="1" dirty="0">
                <a:solidFill>
                  <a:srgbClr val="482400"/>
                </a:solidFill>
                <a:latin typeface="Arial"/>
                <a:cs typeface="Arial"/>
              </a:rPr>
              <a:t>Spanking the Saints</a:t>
            </a:r>
            <a:endParaRPr lang="en-US" sz="4000" dirty="0">
              <a:solidFill>
                <a:srgbClr val="482400"/>
              </a:solidFill>
              <a:latin typeface="Arial"/>
              <a:cs typeface="Arial"/>
            </a:endParaRP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Care enough to confront!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4"/>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Discipline </a:t>
            </a:r>
            <a:r>
              <a:rPr lang="en-US" sz="4000" b="1" dirty="0">
                <a:solidFill>
                  <a:srgbClr val="FFFF00"/>
                </a:solidFill>
                <a:effectLst>
                  <a:glow rad="342900">
                    <a:schemeClr val="tx1">
                      <a:alpha val="90000"/>
                    </a:schemeClr>
                  </a:glow>
                </a:effectLst>
                <a:latin typeface="Arial" charset="0"/>
                <a:ea typeface="Osaka" charset="0"/>
                <a:cs typeface="Osaka" charset="0"/>
              </a:rPr>
              <a:t>benefits</a:t>
            </a:r>
            <a:r>
              <a:rPr lang="en-US" sz="4000" b="1" dirty="0">
                <a:solidFill>
                  <a:schemeClr val="bg1"/>
                </a:solidFill>
                <a:effectLst>
                  <a:glow rad="342900">
                    <a:schemeClr val="tx1">
                      <a:alpha val="90000"/>
                    </a:schemeClr>
                  </a:glow>
                </a:effectLst>
                <a:latin typeface="Arial" charset="0"/>
                <a:ea typeface="Osaka" charset="0"/>
                <a:cs typeface="Osaka" charset="0"/>
              </a:rPr>
              <a:t> the offender and the church (5:3-8)</a:t>
            </a:r>
          </a:p>
        </p:txBody>
      </p:sp>
    </p:spTree>
    <p:extLst>
      <p:ext uri="{BB962C8B-B14F-4D97-AF65-F5344CB8AC3E}">
        <p14:creationId xmlns:p14="http://schemas.microsoft.com/office/powerpoint/2010/main" val="3781147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5400" dirty="0">
                <a:solidFill>
                  <a:srgbClr val="FFFFFF"/>
                </a:solidFill>
                <a:effectLst>
                  <a:glow rad="127000">
                    <a:srgbClr val="000000"/>
                  </a:glow>
                </a:effectLst>
                <a:latin typeface="Arial" charset="0"/>
                <a:ea typeface="ＭＳ Ｐゴシック" charset="0"/>
                <a:cs typeface="ＭＳ Ｐゴシック" charset="0"/>
              </a:rPr>
              <a:t>Be </a:t>
            </a:r>
            <a:r>
              <a:rPr lang="en-SG" sz="5400" dirty="0">
                <a:solidFill>
                  <a:srgbClr val="FFFF00"/>
                </a:solidFill>
                <a:effectLst>
                  <a:glow rad="127000">
                    <a:srgbClr val="000000"/>
                  </a:glow>
                </a:effectLst>
                <a:latin typeface="Arial" charset="0"/>
                <a:ea typeface="ＭＳ Ｐゴシック" charset="0"/>
                <a:cs typeface="ＭＳ Ｐゴシック" charset="0"/>
              </a:rPr>
              <a:t>different</a:t>
            </a:r>
            <a:r>
              <a:rPr lang="en-SG" sz="5400" dirty="0">
                <a:solidFill>
                  <a:srgbClr val="FFFFFF"/>
                </a:solidFill>
                <a:effectLst>
                  <a:glow rad="127000">
                    <a:srgbClr val="000000"/>
                  </a:glow>
                </a:effectLst>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039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en-US" sz="3600" b="1" dirty="0">
                <a:solidFill>
                  <a:schemeClr val="tx1"/>
                </a:solidFill>
                <a:latin typeface="Arial" charset="0"/>
                <a:ea typeface="Osaka" charset="0"/>
                <a:cs typeface="Osaka" charset="0"/>
              </a:rPr>
              <a:t>Discipline hands a </a:t>
            </a:r>
            <a:r>
              <a:rPr lang="en-US" sz="3600" b="1" i="1" dirty="0">
                <a:solidFill>
                  <a:schemeClr val="tx1"/>
                </a:solidFill>
                <a:latin typeface="Arial" charset="0"/>
                <a:ea typeface="Osaka" charset="0"/>
                <a:cs typeface="Osaka" charset="0"/>
              </a:rPr>
              <a:t>believer</a:t>
            </a:r>
            <a:r>
              <a:rPr lang="en-US" sz="3600" b="1" dirty="0">
                <a:solidFill>
                  <a:schemeClr val="tx1"/>
                </a:solidFill>
                <a:latin typeface="Arial" charset="0"/>
                <a:ea typeface="Osaka" charset="0"/>
                <a:cs typeface="Osaka" charset="0"/>
              </a:rPr>
              <a:t> over to </a:t>
            </a:r>
            <a:r>
              <a:rPr lang="en-US" sz="3600" b="1" dirty="0">
                <a:solidFill>
                  <a:schemeClr val="accent2"/>
                </a:solidFill>
                <a:latin typeface="Arial" charset="0"/>
                <a:ea typeface="Osaka" charset="0"/>
                <a:cs typeface="Osaka" charset="0"/>
              </a:rPr>
              <a:t>Satan</a:t>
            </a:r>
            <a:r>
              <a:rPr lang="fr-FR" altLang="ja-JP" sz="3600" b="1" dirty="0">
                <a:solidFill>
                  <a:schemeClr val="accent2"/>
                </a:solidFill>
                <a:latin typeface="Arial" charset="0"/>
                <a:ea typeface="Osaka" charset="0"/>
                <a:cs typeface="Osaka" charset="0"/>
              </a:rPr>
              <a:t>'</a:t>
            </a:r>
            <a:r>
              <a:rPr lang="en-US" sz="3600" b="1" dirty="0">
                <a:solidFill>
                  <a:schemeClr val="accent2"/>
                </a:solidFill>
                <a:latin typeface="Arial" charset="0"/>
                <a:ea typeface="Osaka" charset="0"/>
                <a:cs typeface="Osaka" charset="0"/>
              </a:rPr>
              <a:t>s</a:t>
            </a:r>
            <a:r>
              <a:rPr lang="en-US" sz="3600" b="1" dirty="0">
                <a:solidFill>
                  <a:schemeClr val="tx1"/>
                </a:solidFill>
                <a:latin typeface="Arial" charset="0"/>
                <a:ea typeface="Osaka" charset="0"/>
                <a:cs typeface="Osaka" charset="0"/>
              </a:rPr>
              <a:t> dominion to end his hypocrisy </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…deliver over to Satan</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41" y="457200"/>
            <a:ext cx="4770041" cy="5224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Discipline maintains the </a:t>
            </a:r>
            <a:r>
              <a:rPr lang="en-US" sz="8000" b="1" dirty="0">
                <a:solidFill>
                  <a:schemeClr val="accent2"/>
                </a:solidFill>
                <a:latin typeface="Aramis Italic" charset="0"/>
                <a:ea typeface="Osaka" charset="0"/>
                <a:cs typeface="Osaka" charset="0"/>
              </a:rPr>
              <a:t>purity</a:t>
            </a:r>
            <a:r>
              <a:rPr lang="en-US" sz="5400" b="1" dirty="0">
                <a:solidFill>
                  <a:schemeClr val="tx1"/>
                </a:solidFill>
                <a:latin typeface="Arial" charset="0"/>
                <a:ea typeface="Osaka" charset="0"/>
                <a:cs typeface="Osaka" charset="0"/>
              </a:rPr>
              <a:t> of the </a:t>
            </a:r>
            <a:r>
              <a:rPr lang="en-US" sz="5400" b="1" i="1" dirty="0">
                <a:solidFill>
                  <a:schemeClr val="tx1"/>
                </a:solidFill>
                <a:latin typeface="Arial" charset="0"/>
                <a:ea typeface="Osaka" charset="0"/>
                <a:cs typeface="Osaka" charset="0"/>
              </a:rPr>
              <a:t>body</a:t>
            </a:r>
            <a:r>
              <a:rPr lang="en-US" sz="5400" b="1" dirty="0">
                <a:solidFill>
                  <a:schemeClr val="tx1"/>
                </a:solidFill>
                <a:latin typeface="Arial" charset="0"/>
                <a:ea typeface="Osaka" charset="0"/>
                <a:cs typeface="Osaka" charset="0"/>
              </a:rPr>
              <a:t> </a:t>
            </a:r>
            <a:br>
              <a:rPr lang="en-US" sz="5400" b="1" dirty="0">
                <a:solidFill>
                  <a:schemeClr val="tx1"/>
                </a:solidFill>
                <a:latin typeface="Arial" charset="0"/>
                <a:ea typeface="Osaka" charset="0"/>
                <a:cs typeface="Osaka" charset="0"/>
              </a:rPr>
            </a:b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en-US" sz="7200" dirty="0">
                <a:solidFill>
                  <a:schemeClr val="bg1"/>
                </a:solidFill>
                <a:latin typeface="Arial" charset="0"/>
                <a:ea typeface="Osaka" charset="0"/>
                <a:cs typeface="Osaka" charset="0"/>
              </a:rPr>
              <a:t>Yeast</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0"/>
            <a:ext cx="6324600" cy="2204864"/>
          </a:xfrm>
          <a:solidFill>
            <a:srgbClr val="0000FF"/>
          </a:solidFill>
        </p:spPr>
        <p:txBody>
          <a:bodyPr/>
          <a:lstStyle/>
          <a:p>
            <a:pPr eaLnBrk="1" hangingPunct="1"/>
            <a:r>
              <a:rPr lang="en-US" b="1" dirty="0">
                <a:latin typeface="Tahoma" charset="0"/>
              </a:rPr>
              <a:t>Passover</a:t>
            </a:r>
            <a:r>
              <a:rPr lang="fr-FR" altLang="ja-JP" b="1" dirty="0">
                <a:latin typeface="Tahoma" charset="0"/>
              </a:rPr>
              <a:t>'</a:t>
            </a:r>
            <a:r>
              <a:rPr lang="en-US" b="1" dirty="0">
                <a:latin typeface="Tahoma" charset="0"/>
              </a:rPr>
              <a:t>s Past Significance</a:t>
            </a:r>
            <a:br>
              <a:rPr lang="en-US" b="1" dirty="0">
                <a:latin typeface="Tahoma" charset="0"/>
              </a:rPr>
            </a:br>
            <a:r>
              <a:rPr lang="en-US" b="1" dirty="0">
                <a:latin typeface="Tahoma" charset="0"/>
              </a:rPr>
              <a:t>(Exodus 12)</a:t>
            </a:r>
          </a:p>
        </p:txBody>
      </p:sp>
    </p:spTree>
    <p:extLst>
      <p:ext uri="{BB962C8B-B14F-4D97-AF65-F5344CB8AC3E}">
        <p14:creationId xmlns:p14="http://schemas.microsoft.com/office/powerpoint/2010/main" val="33425430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en-US" sz="6600" dirty="0">
                <a:solidFill>
                  <a:schemeClr val="tx1"/>
                </a:solidFill>
                <a:latin typeface="Tahoma" charset="0"/>
              </a:rPr>
              <a:t>The Passover Lamb</a:t>
            </a: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en-US" sz="5400" dirty="0">
                <a:solidFill>
                  <a:schemeClr val="tx1"/>
                </a:solidFill>
                <a:latin typeface="Tahoma" charset="0"/>
              </a:rPr>
              <a:t>Burn All the Yeast!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en-US" sz="4800" b="1" dirty="0">
                <a:latin typeface="Tahoma" charset="0"/>
              </a:rPr>
              <a:t>Feast of Unleavened Bread</a:t>
            </a: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2"/>
            <a:ext cx="30480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0" y="1575072"/>
            <a:ext cx="215106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9" name="Text Box 7"/>
          <p:cNvSpPr txBox="1">
            <a:spLocks noChangeArrowheads="1"/>
          </p:cNvSpPr>
          <p:nvPr/>
        </p:nvSpPr>
        <p:spPr bwMode="auto">
          <a:xfrm>
            <a:off x="8229600" y="180280"/>
            <a:ext cx="914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00" y="4318272"/>
            <a:ext cx="3109913" cy="233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896" y="518988"/>
            <a:ext cx="5550399" cy="6006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en-US" sz="4000" b="1" dirty="0">
                <a:solidFill>
                  <a:srgbClr val="FFFF00"/>
                </a:solidFill>
                <a:latin typeface="Arial" charset="0"/>
                <a:ea typeface="Osaka" charset="0"/>
                <a:cs typeface="Osaka" charset="0"/>
              </a:rPr>
              <a:t>Association</a:t>
            </a:r>
            <a:r>
              <a:rPr lang="en-US" sz="4000" b="1" dirty="0">
                <a:solidFill>
                  <a:schemeClr val="bg1"/>
                </a:solidFill>
                <a:latin typeface="Arial" charset="0"/>
                <a:ea typeface="Osaka" charset="0"/>
                <a:cs typeface="Osaka" charset="0"/>
              </a:rPr>
              <a:t> with immoral people depends on whether or not they are Christians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4"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Times New Roman" charset="0"/>
                <a:ea typeface="ＭＳ Ｐゴシック" charset="0"/>
                <a:sym typeface="Times New Roman" charset="0"/>
              </a:endParaRPr>
            </a:p>
          </p:txBody>
        </p:sp>
        <p:sp>
          <p:nvSpPr>
            <p:cNvPr id="9" name="Rectangle 3"/>
            <p:cNvSpPr>
              <a:spLocks/>
            </p:cNvSpPr>
            <p:nvPr/>
          </p:nvSpPr>
          <p:spPr bwMode="auto">
            <a:xfrm>
              <a:off x="3971886" y="5579948"/>
              <a:ext cx="5214314" cy="369332"/>
            </a:xfrm>
            <a:prstGeom prst="rect">
              <a:avLst/>
            </a:prstGeom>
            <a:noFill/>
            <a:ln>
              <a:noFill/>
            </a:ln>
          </p:spPr>
          <p:txBody>
            <a:bodyPr wrap="none" lIns="0" tIns="0" rIns="57741" bIns="0">
              <a:spAutoFit/>
            </a:bodyPr>
            <a:lstStyle/>
            <a:p>
              <a:pPr marL="55551"/>
              <a:r>
                <a:rPr lang="en-US" altLang="zh-CN" b="1" dirty="0">
                  <a:solidFill>
                    <a:schemeClr val="tx1"/>
                  </a:solidFill>
                  <a:latin typeface="Arial Bold" charset="0"/>
                  <a:ea typeface="宋体" charset="0"/>
                  <a:cs typeface="宋体" charset="0"/>
                  <a:sym typeface="Arial Bold" charset="0"/>
                </a:rPr>
                <a:t>"Don</a:t>
              </a:r>
              <a:r>
                <a:rPr lang="fr-FR" altLang="zh-CN" b="1" dirty="0">
                  <a:solidFill>
                    <a:schemeClr val="tx1"/>
                  </a:solidFill>
                  <a:latin typeface="Arial Bold" charset="0"/>
                  <a:ea typeface="宋体" charset="0"/>
                  <a:cs typeface="宋体" charset="0"/>
                  <a:sym typeface="Arial Bold" charset="0"/>
                </a:rPr>
                <a:t>'</a:t>
              </a:r>
              <a:r>
                <a:rPr lang="en-US" altLang="zh-CN" b="1" dirty="0">
                  <a:solidFill>
                    <a:schemeClr val="tx1"/>
                  </a:solidFill>
                  <a:latin typeface="Arial Bold" charset="0"/>
                  <a:ea typeface="宋体" charset="0"/>
                  <a:cs typeface="宋体" charset="0"/>
                  <a:sym typeface="Arial Bold" charset="0"/>
                </a:rPr>
                <a:t>t look to me!  Look to Jesus!"</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2000" indent="-762000" algn="l" eaLnBrk="1" hangingPunct="1"/>
            <a:r>
              <a:rPr lang="en-US" b="1" dirty="0">
                <a:solidFill>
                  <a:srgbClr val="FFFFFF"/>
                </a:solidFill>
                <a:latin typeface="Arial" charset="0"/>
                <a:ea typeface="Osaka" charset="0"/>
                <a:cs typeface="Osaka" charset="0"/>
              </a:rPr>
              <a:t>A.	We </a:t>
            </a:r>
            <a:r>
              <a:rPr lang="en-US" b="1" dirty="0">
                <a:solidFill>
                  <a:srgbClr val="FFFF00"/>
                </a:solidFill>
                <a:latin typeface="Arial" charset="0"/>
                <a:ea typeface="Osaka" charset="0"/>
                <a:cs typeface="Osaka" charset="0"/>
              </a:rPr>
              <a:t>can </a:t>
            </a:r>
            <a:r>
              <a:rPr lang="en-US" b="1" dirty="0">
                <a:solidFill>
                  <a:srgbClr val="FFFFFF"/>
                </a:solidFill>
                <a:latin typeface="Arial" charset="0"/>
                <a:ea typeface="Osaka" charset="0"/>
                <a:cs typeface="Osaka" charset="0"/>
              </a:rPr>
              <a:t>associate with an immoral </a:t>
            </a:r>
            <a:r>
              <a:rPr lang="en-US" b="1" dirty="0">
                <a:solidFill>
                  <a:srgbClr val="FFFF00"/>
                </a:solidFill>
                <a:latin typeface="Arial" charset="0"/>
                <a:ea typeface="Osaka" charset="0"/>
                <a:cs typeface="Osaka" charset="0"/>
              </a:rPr>
              <a:t>unbeliever</a:t>
            </a:r>
            <a:r>
              <a:rPr lang="en-US" b="1" dirty="0">
                <a:solidFill>
                  <a:srgbClr val="FFFFFF"/>
                </a:solidFill>
                <a:latin typeface="Arial" charset="0"/>
                <a:ea typeface="Osaka" charset="0"/>
                <a:cs typeface="Osaka" charset="0"/>
              </a:rPr>
              <a:t> (5:9-10).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62000" indent="-762000" algn="l">
              <a:defRPr/>
            </a:pPr>
            <a:r>
              <a:rPr lang="en-US" sz="4400" dirty="0">
                <a:solidFill>
                  <a:srgbClr val="FFFFFF"/>
                </a:solidFill>
                <a:effectLst>
                  <a:glow rad="165100">
                    <a:srgbClr val="000000"/>
                  </a:glow>
                </a:effectLst>
                <a:ea typeface="Osaka" charset="0"/>
                <a:cs typeface="Osaka" charset="0"/>
              </a:rPr>
              <a:t>B.	We </a:t>
            </a:r>
            <a:r>
              <a:rPr lang="en-US" sz="4400" dirty="0">
                <a:solidFill>
                  <a:srgbClr val="FFFF00"/>
                </a:solidFill>
                <a:effectLst>
                  <a:glow rad="165100">
                    <a:srgbClr val="000000"/>
                  </a:glow>
                </a:effectLst>
                <a:ea typeface="Osaka" charset="0"/>
                <a:cs typeface="Osaka" charset="0"/>
              </a:rPr>
              <a:t>can</a:t>
            </a:r>
            <a:r>
              <a:rPr lang="fr-FR" altLang="ja-JP" sz="4400" dirty="0">
                <a:solidFill>
                  <a:srgbClr val="FFFF00"/>
                </a:solidFill>
                <a:effectLst>
                  <a:glow rad="165100">
                    <a:srgbClr val="000000"/>
                  </a:glow>
                </a:effectLst>
                <a:ea typeface="Osaka" charset="0"/>
                <a:cs typeface="Osaka" charset="0"/>
              </a:rPr>
              <a:t>'</a:t>
            </a:r>
            <a:r>
              <a:rPr lang="en-US" sz="4400" dirty="0">
                <a:solidFill>
                  <a:srgbClr val="FFFF00"/>
                </a:solidFill>
                <a:effectLst>
                  <a:glow rad="165100">
                    <a:srgbClr val="000000"/>
                  </a:glow>
                </a:effectLst>
                <a:ea typeface="Osaka" charset="0"/>
                <a:cs typeface="Osaka" charset="0"/>
              </a:rPr>
              <a:t>t </a:t>
            </a:r>
            <a:r>
              <a:rPr lang="en-US" sz="4400" dirty="0">
                <a:solidFill>
                  <a:srgbClr val="FFFFFF"/>
                </a:solidFill>
                <a:effectLst>
                  <a:glow rad="165100">
                    <a:srgbClr val="000000"/>
                  </a:glow>
                </a:effectLst>
                <a:ea typeface="Osaka" charset="0"/>
                <a:cs typeface="Osaka" charset="0"/>
              </a:rPr>
              <a:t>associate with an immoral </a:t>
            </a:r>
            <a:r>
              <a:rPr lang="en-US" sz="4400" dirty="0">
                <a:solidFill>
                  <a:srgbClr val="FFFF00"/>
                </a:solidFill>
                <a:effectLst>
                  <a:glow rad="165100">
                    <a:srgbClr val="000000"/>
                  </a:glow>
                </a:effectLst>
                <a:ea typeface="Osaka" charset="0"/>
                <a:cs typeface="Osaka" charset="0"/>
              </a:rPr>
              <a:t>Christian</a:t>
            </a:r>
            <a:r>
              <a:rPr lang="en-US" sz="4400" dirty="0">
                <a:solidFill>
                  <a:srgbClr val="FFFFFF"/>
                </a:solidFill>
                <a:effectLst>
                  <a:glow rad="165100">
                    <a:srgbClr val="000000"/>
                  </a:glow>
                </a:effectLst>
                <a:ea typeface="Osaka" charset="0"/>
                <a:cs typeface="Osaka" charset="0"/>
              </a:rPr>
              <a:t> (5:11).</a:t>
            </a:r>
          </a:p>
        </p:txBody>
      </p:sp>
      <p:sp>
        <p:nvSpPr>
          <p:cNvPr id="595975" name="WordArt 7"/>
          <p:cNvSpPr>
            <a:spLocks noChangeArrowheads="1" noChangeShapeType="1" noTextEdit="1"/>
          </p:cNvSpPr>
          <p:nvPr/>
        </p:nvSpPr>
        <p:spPr bwMode="auto">
          <a:xfrm rot="-859843">
            <a:off x="2090738" y="2273300"/>
            <a:ext cx="4892675" cy="2090738"/>
          </a:xfrm>
          <a:prstGeom prst="rect">
            <a:avLst/>
          </a:prstGeom>
        </p:spPr>
        <p:txBody>
          <a:bodyPr wrap="none" fromWordArt="1">
            <a:prstTxWarp prst="textPlain">
              <a:avLst>
                <a:gd name="adj" fmla="val 50000"/>
              </a:avLst>
            </a:prstTxWarp>
          </a:bodyPr>
          <a:lstStyle/>
          <a:p>
            <a:pPr eaLnBrk="0" hangingPunct="0"/>
            <a:r>
              <a:rPr lang="da-DK"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but...</a:t>
            </a:r>
            <a:endParaRPr lang="en-US"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en-US" b="1" dirty="0">
                <a:solidFill>
                  <a:schemeClr val="bg1"/>
                </a:solidFill>
                <a:latin typeface="Arial" charset="0"/>
                <a:ea typeface="Osaka" charset="0"/>
                <a:cs typeface="Osaka" charset="0"/>
              </a:rPr>
              <a:t>What sins are </a:t>
            </a:r>
            <a:r>
              <a:rPr lang="en-US" altLang="ja-JP" b="1" dirty="0">
                <a:solidFill>
                  <a:schemeClr val="bg1"/>
                </a:solidFill>
                <a:latin typeface="Arial" charset="0"/>
                <a:ea typeface="Osaka" charset="0"/>
                <a:cs typeface="Osaka" charset="0"/>
              </a:rPr>
              <a:t>"bad enough" for church discipline?</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0"/>
            <a:ext cx="6400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3600">
                <a:solidFill>
                  <a:srgbClr val="FFFFFF"/>
                </a:solidFill>
                <a:ea typeface="Osaka" charset="0"/>
                <a:cs typeface="Osaka" charset="0"/>
              </a:rPr>
              <a:t>Sexually immoral</a:t>
            </a:r>
          </a:p>
          <a:p>
            <a:pPr>
              <a:spcBef>
                <a:spcPct val="20000"/>
              </a:spcBef>
            </a:pPr>
            <a:r>
              <a:rPr lang="en-US" sz="3600">
                <a:solidFill>
                  <a:srgbClr val="FFFFFF"/>
                </a:solidFill>
                <a:ea typeface="Osaka" charset="0"/>
                <a:cs typeface="Osaka" charset="0"/>
              </a:rPr>
              <a:t>Greedy</a:t>
            </a:r>
          </a:p>
          <a:p>
            <a:pPr>
              <a:spcBef>
                <a:spcPct val="20000"/>
              </a:spcBef>
            </a:pPr>
            <a:r>
              <a:rPr lang="en-US" sz="3600">
                <a:solidFill>
                  <a:srgbClr val="FFFFFF"/>
                </a:solidFill>
                <a:ea typeface="Osaka" charset="0"/>
                <a:cs typeface="Osaka" charset="0"/>
              </a:rPr>
              <a:t>Idolaters</a:t>
            </a:r>
          </a:p>
          <a:p>
            <a:pPr>
              <a:spcBef>
                <a:spcPct val="20000"/>
              </a:spcBef>
            </a:pPr>
            <a:r>
              <a:rPr lang="en-US" sz="3600">
                <a:solidFill>
                  <a:srgbClr val="FFFFFF"/>
                </a:solidFill>
                <a:ea typeface="Osaka" charset="0"/>
                <a:cs typeface="Osaka" charset="0"/>
              </a:rPr>
              <a:t>Slanderers</a:t>
            </a:r>
          </a:p>
          <a:p>
            <a:pPr>
              <a:spcBef>
                <a:spcPct val="20000"/>
              </a:spcBef>
            </a:pPr>
            <a:r>
              <a:rPr lang="en-US" sz="3600">
                <a:solidFill>
                  <a:srgbClr val="FFFFFF"/>
                </a:solidFill>
                <a:ea typeface="Osaka" charset="0"/>
                <a:cs typeface="Osaka" charset="0"/>
              </a:rPr>
              <a:t>Drunkards</a:t>
            </a:r>
          </a:p>
          <a:p>
            <a:pPr>
              <a:spcBef>
                <a:spcPct val="20000"/>
              </a:spcBef>
            </a:pPr>
            <a:r>
              <a:rPr lang="en-US" sz="3600">
                <a:solidFill>
                  <a:srgbClr val="FFFFFF"/>
                </a:solidFill>
                <a:ea typeface="Osaka" charset="0"/>
                <a:cs typeface="Osaka" charset="0"/>
              </a:rPr>
              <a:t>Swindlers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3600" u="sng">
                <a:solidFill>
                  <a:srgbClr val="FFFFFF"/>
                </a:solidFill>
                <a:ea typeface="Osaka" charset="0"/>
                <a:cs typeface="Osaka" charset="0"/>
              </a:rPr>
              <a:t>Other Texts:</a:t>
            </a:r>
            <a:endParaRPr lang="en-US" sz="3600">
              <a:solidFill>
                <a:srgbClr val="FFFFFF"/>
              </a:solidFill>
              <a:ea typeface="Osaka" charset="0"/>
              <a:cs typeface="Osaka" charset="0"/>
            </a:endParaRPr>
          </a:p>
          <a:p>
            <a:pPr>
              <a:spcBef>
                <a:spcPct val="20000"/>
              </a:spcBef>
            </a:pPr>
            <a:r>
              <a:rPr lang="en-US" sz="3600">
                <a:solidFill>
                  <a:srgbClr val="FFFFFF"/>
                </a:solidFill>
                <a:ea typeface="Osaka" charset="0"/>
                <a:cs typeface="Osaka" charset="0"/>
              </a:rPr>
              <a:t>Divisive (Tit. 3:10)</a:t>
            </a:r>
          </a:p>
          <a:p>
            <a:pPr>
              <a:spcBef>
                <a:spcPct val="20000"/>
              </a:spcBef>
            </a:pPr>
            <a:r>
              <a:rPr lang="en-US" sz="3600">
                <a:solidFill>
                  <a:srgbClr val="FFFFFF"/>
                </a:solidFill>
                <a:ea typeface="Osaka" charset="0"/>
                <a:cs typeface="Osaka" charset="0"/>
              </a:rPr>
              <a:t>Lazy (2 Thess.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3600" u="sng" dirty="0">
                <a:solidFill>
                  <a:srgbClr val="FFFFFF"/>
                </a:solidFill>
                <a:ea typeface="Osaka" charset="0"/>
                <a:cs typeface="Osaka" charset="0"/>
              </a:rPr>
              <a:t>1 Cor 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uiExpand="1" build="p" autoUpdateAnimBg="0"/>
      <p:bldP spid="328712" grpId="0" uiExpand="1" build="p" autoUpdateAnimBg="0"/>
      <p:bldP spid="32871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dirty="0">
                <a:solidFill>
                  <a:srgbClr val="FFFFFF"/>
                </a:solidFill>
                <a:effectLst>
                  <a:glow rad="127000">
                    <a:srgbClr val="000000"/>
                  </a:glow>
                </a:effectLst>
                <a:latin typeface="Arial" charset="0"/>
                <a:ea typeface="ＭＳ Ｐゴシック" charset="0"/>
                <a:cs typeface="ＭＳ Ｐゴシック" charset="0"/>
              </a:rPr>
              <a:t>Let 1 Corinthians change you!</a:t>
            </a:r>
          </a:p>
        </p:txBody>
      </p:sp>
    </p:spTree>
    <p:extLst>
      <p:ext uri="{BB962C8B-B14F-4D97-AF65-F5344CB8AC3E}">
        <p14:creationId xmlns:p14="http://schemas.microsoft.com/office/powerpoint/2010/main" val="392827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2000" indent="-762000" algn="l" eaLnBrk="1" hangingPunct="1"/>
            <a:r>
              <a:rPr lang="en-US" b="1" dirty="0">
                <a:solidFill>
                  <a:srgbClr val="FFFFFF"/>
                </a:solidFill>
                <a:latin typeface="Arial" charset="0"/>
                <a:ea typeface="Osaka" charset="0"/>
                <a:cs typeface="Osaka" charset="0"/>
              </a:rPr>
              <a:t>C.	The church must remove immoral Christians (5:12-13)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060575"/>
            <a:ext cx="5902325" cy="442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9299376" cy="1143000"/>
          </a:xfrm>
          <a:solidFill>
            <a:schemeClr val="tx1"/>
          </a:solidFill>
          <a:effectLst>
            <a:outerShdw blurRad="63500" dist="35921" dir="2700000" algn="ctr" rotWithShape="0">
              <a:schemeClr val="tx2">
                <a:alpha val="74998"/>
              </a:schemeClr>
            </a:outerShdw>
          </a:effectLst>
        </p:spPr>
        <p:txBody>
          <a:bodyPr/>
          <a:lstStyle/>
          <a:p>
            <a:r>
              <a:rPr lang="en-US" dirty="0">
                <a:solidFill>
                  <a:srgbClr val="FFFFFF"/>
                </a:solidFill>
              </a:rPr>
              <a:t>How to Treat One Under Discipline</a:t>
            </a:r>
            <a:endParaRPr lang="en-US" sz="4800" dirty="0">
              <a:solidFill>
                <a:srgbClr val="FFFFFF"/>
              </a:solidFill>
            </a:endParaRPr>
          </a:p>
        </p:txBody>
      </p:sp>
      <p:sp>
        <p:nvSpPr>
          <p:cNvPr id="497668" name="Text Box 4"/>
          <p:cNvSpPr txBox="1">
            <a:spLocks noChangeArrowheads="1"/>
          </p:cNvSpPr>
          <p:nvPr/>
        </p:nvSpPr>
        <p:spPr bwMode="auto">
          <a:xfrm>
            <a:off x="88900" y="1665288"/>
            <a:ext cx="74549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refer to him/her as a Christian.</a:t>
            </a:r>
          </a:p>
          <a:p>
            <a:pPr algn="l" eaLnBrk="0" hangingPunct="0">
              <a:buFontTx/>
              <a:buChar char="•"/>
            </a:pPr>
            <a:r>
              <a:rPr lang="en-US" sz="2800" dirty="0">
                <a:solidFill>
                  <a:srgbClr val="000000"/>
                </a:solidFill>
              </a:rPr>
              <a:t>Evangelize this person.</a:t>
            </a:r>
          </a:p>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let him/her take the Lord</a:t>
            </a:r>
            <a:r>
              <a:rPr lang="fr-FR" altLang="ja-JP" sz="2800" dirty="0">
                <a:solidFill>
                  <a:srgbClr val="000000"/>
                </a:solidFill>
              </a:rPr>
              <a:t>'</a:t>
            </a:r>
            <a:r>
              <a:rPr lang="en-US" sz="2800" dirty="0">
                <a:solidFill>
                  <a:srgbClr val="000000"/>
                </a:solidFill>
              </a:rPr>
              <a:t>s Supper.</a:t>
            </a:r>
          </a:p>
          <a:p>
            <a:pPr algn="l" eaLnBrk="0" hangingPunct="0">
              <a:buFontTx/>
              <a:buChar char="•"/>
            </a:pPr>
            <a:r>
              <a:rPr lang="en-US" sz="2800" dirty="0">
                <a:solidFill>
                  <a:srgbClr val="000000"/>
                </a:solidFill>
              </a:rPr>
              <a:t>Remove the person from membership.</a:t>
            </a:r>
          </a:p>
          <a:p>
            <a:pPr algn="l" eaLnBrk="0" hangingPunct="0">
              <a:buFontTx/>
              <a:buChar char="•"/>
            </a:pPr>
            <a:r>
              <a:rPr lang="en-US" sz="2800" dirty="0">
                <a:solidFill>
                  <a:srgbClr val="000000"/>
                </a:solidFill>
              </a:rPr>
              <a:t>Remove this person from church roles.</a:t>
            </a:r>
          </a:p>
        </p:txBody>
      </p:sp>
      <p:sp>
        <p:nvSpPr>
          <p:cNvPr id="497669" name="Text Box 5"/>
          <p:cNvSpPr txBox="1">
            <a:spLocks noChangeArrowheads="1"/>
          </p:cNvSpPr>
          <p:nvPr/>
        </p:nvSpPr>
        <p:spPr bwMode="auto">
          <a:xfrm>
            <a:off x="88900" y="4494213"/>
            <a:ext cx="77597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en-US" altLang="ja-JP" sz="2800" dirty="0">
                <a:solidFill>
                  <a:srgbClr val="000000"/>
                </a:solidFill>
              </a:rPr>
              <a:t>"</a:t>
            </a:r>
            <a:r>
              <a:rPr lang="en-US" sz="2800" dirty="0">
                <a:solidFill>
                  <a:srgbClr val="000000"/>
                </a:solidFill>
              </a:rPr>
              <a:t>Deliver over to Satan</a:t>
            </a:r>
            <a:r>
              <a:rPr lang="en-US" altLang="ja-JP" sz="2800" dirty="0">
                <a:solidFill>
                  <a:srgbClr val="000000"/>
                </a:solidFill>
              </a:rPr>
              <a:t>"</a:t>
            </a:r>
            <a:r>
              <a:rPr lang="en-US" sz="2800" dirty="0">
                <a:solidFill>
                  <a:srgbClr val="000000"/>
                </a:solidFill>
              </a:rPr>
              <a:t> one in sex sin </a:t>
            </a:r>
            <a:br>
              <a:rPr lang="en-US" sz="2800" dirty="0">
                <a:solidFill>
                  <a:srgbClr val="000000"/>
                </a:solidFill>
              </a:rPr>
            </a:br>
            <a:r>
              <a:rPr lang="en-US" sz="2800" dirty="0">
                <a:solidFill>
                  <a:srgbClr val="000000"/>
                </a:solidFill>
              </a:rPr>
              <a:t>(1 Cor. 5:5).</a:t>
            </a:r>
          </a:p>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eat with him/her (1 Cor. 5:11).</a:t>
            </a:r>
          </a:p>
          <a:p>
            <a:pPr algn="l" eaLnBrk="0" hangingPunct="0">
              <a:buFontTx/>
              <a:buChar char="•"/>
            </a:pPr>
            <a:r>
              <a:rPr lang="en-US" sz="2800" dirty="0">
                <a:solidFill>
                  <a:srgbClr val="000000"/>
                </a:solidFill>
              </a:rPr>
              <a:t>Prohibit him/her from attending church?</a:t>
            </a:r>
          </a:p>
        </p:txBody>
      </p:sp>
      <p:grpSp>
        <p:nvGrpSpPr>
          <p:cNvPr id="2" name="Group 6"/>
          <p:cNvGrpSpPr>
            <a:grpSpLocks/>
          </p:cNvGrpSpPr>
          <p:nvPr/>
        </p:nvGrpSpPr>
        <p:grpSpPr bwMode="auto">
          <a:xfrm>
            <a:off x="7189788" y="1333500"/>
            <a:ext cx="1379537" cy="2682875"/>
            <a:chOff x="4529" y="840"/>
            <a:chExt cx="869"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5400000">
              <a:off x="4371" y="1502"/>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a:solidFill>
                    <a:srgbClr val="000000"/>
                  </a:solidFill>
                </a:rPr>
                <a:t>Unbeliever</a:t>
              </a:r>
            </a:p>
          </p:txBody>
        </p:sp>
      </p:grpSp>
      <p:grpSp>
        <p:nvGrpSpPr>
          <p:cNvPr id="3" name="Group 9"/>
          <p:cNvGrpSpPr>
            <a:grpSpLocks/>
          </p:cNvGrpSpPr>
          <p:nvPr/>
        </p:nvGrpSpPr>
        <p:grpSpPr bwMode="auto">
          <a:xfrm>
            <a:off x="7189788" y="3695700"/>
            <a:ext cx="1390650" cy="2682875"/>
            <a:chOff x="4529" y="833"/>
            <a:chExt cx="876"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5400000">
              <a:off x="4378" y="1495"/>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a:solidFill>
                    <a:srgbClr val="000000"/>
                  </a:solidFill>
                </a:rPr>
                <a:t>Worse</a:t>
              </a:r>
            </a:p>
          </p:txBody>
        </p:sp>
      </p:grpSp>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uiExpand="1" build="p" autoUpdateAnimBg="0"/>
      <p:bldP spid="497669" grpId="0" uiExpand="1"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0" y="76200"/>
            <a:ext cx="8077200" cy="1524000"/>
          </a:xfrm>
        </p:spPr>
        <p:txBody>
          <a:bodyPr/>
          <a:lstStyle/>
          <a:p>
            <a:pPr eaLnBrk="1" hangingPunct="1"/>
            <a:r>
              <a:rPr lang="en-US" sz="4800" b="1" dirty="0">
                <a:solidFill>
                  <a:schemeClr val="bg1"/>
                </a:solidFill>
                <a:latin typeface="Arial" charset="0"/>
                <a:ea typeface="Osaka" charset="0"/>
                <a:cs typeface="Osaka" charset="0"/>
              </a:rPr>
              <a:t>The Focus of 1 Cor. 5</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6000">
                <a:solidFill>
                  <a:srgbClr val="FFFFFF"/>
                </a:solidFill>
                <a:ea typeface="Osaka" charset="0"/>
                <a:cs typeface="Osaka" charset="0"/>
              </a:rPr>
              <a:t>Guard church purity by </a:t>
            </a:r>
            <a:r>
              <a:rPr lang="en-US" sz="8800">
                <a:solidFill>
                  <a:srgbClr val="00FFFF"/>
                </a:solidFill>
                <a:latin typeface="Aramis Italic" charset="0"/>
                <a:ea typeface="Osaka" charset="0"/>
                <a:cs typeface="Osaka" charset="0"/>
              </a:rPr>
              <a:t>expelling</a:t>
            </a:r>
            <a:r>
              <a:rPr lang="en-US" sz="6000">
                <a:solidFill>
                  <a:srgbClr val="FFFFFF"/>
                </a:solidFill>
                <a:ea typeface="Osaka" charset="0"/>
                <a:cs typeface="Osaka" charset="0"/>
              </a:rPr>
              <a:t> unrepentant believers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75"/>
            <a:ext cx="9226551"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9" name="Rectangle 3"/>
          <p:cNvSpPr>
            <a:spLocks noGrp="1" noChangeArrowheads="1"/>
          </p:cNvSpPr>
          <p:nvPr>
            <p:ph type="title"/>
          </p:nvPr>
        </p:nvSpPr>
        <p:spPr>
          <a:xfrm>
            <a:off x="0" y="-26988"/>
            <a:ext cx="9144000" cy="1600201"/>
          </a:xfrm>
        </p:spPr>
        <p:txBody>
          <a:bodyPr/>
          <a:lstStyle/>
          <a:p>
            <a:pPr eaLnBrk="1" hangingPunct="1"/>
            <a:r>
              <a:rPr lang="en-US" sz="5400" b="1" i="1">
                <a:solidFill>
                  <a:schemeClr val="bg1"/>
                </a:solidFill>
                <a:latin typeface="Arial" charset="0"/>
                <a:cs typeface="Arial" charset="0"/>
              </a:rPr>
              <a:t>How can we keep this church pure?</a:t>
            </a:r>
            <a:endParaRPr lang="en-US" b="1" i="1">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a.  Start with your </a:t>
            </a:r>
            <a:r>
              <a:rPr lang="en-US" sz="4000" b="1">
                <a:solidFill>
                  <a:srgbClr val="FF0000"/>
                </a:solidFill>
                <a:cs typeface="Arial" charset="0"/>
              </a:rPr>
              <a:t>own life.</a:t>
            </a:r>
            <a:endParaRPr lang="en-US" sz="4000" b="1">
              <a:solidFill>
                <a:srgbClr val="000066"/>
              </a:solidFill>
              <a:cs typeface="Arial" charset="0"/>
            </a:endParaRP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b.  Support the </a:t>
            </a:r>
            <a:r>
              <a:rPr lang="en-US" sz="4000" b="1">
                <a:solidFill>
                  <a:srgbClr val="FF0000"/>
                </a:solidFill>
                <a:cs typeface="Arial" charset="0"/>
              </a:rPr>
              <a:t>leaders.</a:t>
            </a:r>
            <a:endParaRPr lang="en-US" sz="4000" b="1">
              <a:solidFill>
                <a:srgbClr val="000066"/>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c.  Care how </a:t>
            </a:r>
            <a:r>
              <a:rPr lang="en-US" sz="4000" b="1">
                <a:solidFill>
                  <a:srgbClr val="FF0000"/>
                </a:solidFill>
                <a:cs typeface="Arial" charset="0"/>
              </a:rPr>
              <a:t>others </a:t>
            </a:r>
            <a:r>
              <a:rPr lang="en-US" sz="4000" b="1">
                <a:solidFill>
                  <a:srgbClr val="000066"/>
                </a:solidFill>
                <a:cs typeface="Arial" charset="0"/>
              </a:rPr>
              <a:t>are </a:t>
            </a:r>
            <a:r>
              <a:rPr lang="en-US" sz="4000" b="1" i="1">
                <a:solidFill>
                  <a:srgbClr val="000066"/>
                </a:solidFill>
                <a:cs typeface="Arial" charset="0"/>
              </a:rPr>
              <a:t>really</a:t>
            </a:r>
            <a:r>
              <a:rPr lang="en-US" sz="4000" b="1">
                <a:solidFill>
                  <a:srgbClr val="000066"/>
                </a:solidFill>
                <a:cs typeface="Arial" charset="0"/>
              </a:rPr>
              <a:t> doing.</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750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6</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en-US" sz="4800" b="1">
                <a:solidFill>
                  <a:schemeClr val="bg1"/>
                </a:solidFill>
              </a:rPr>
              <a:t>Conflicts among Christians are </a:t>
            </a:r>
            <a:r>
              <a:rPr lang="en-US" sz="6600" b="1">
                <a:solidFill>
                  <a:srgbClr val="FFFF00"/>
                </a:solidFill>
              </a:rPr>
              <a:t>family </a:t>
            </a:r>
            <a:r>
              <a:rPr lang="en-US" sz="4800" b="1">
                <a:solidFill>
                  <a:schemeClr val="bg1"/>
                </a:solidFill>
              </a:rPr>
              <a:t>matters––not for unbelievers to solve (6:1)</a:t>
            </a:r>
            <a:endParaRPr lang="en-US" sz="540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4000">
                <a:solidFill>
                  <a:srgbClr val="FFFFFF"/>
                </a:solidFill>
                <a:cs typeface="+mn-cs"/>
              </a:rPr>
              <a:t>Competency</a:t>
            </a: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4000">
                <a:solidFill>
                  <a:srgbClr val="FFFFFF"/>
                </a:solidFill>
                <a:cs typeface="+mn-cs"/>
              </a:rPr>
              <a:t>Witness</a:t>
            </a:r>
          </a:p>
        </p:txBody>
      </p:sp>
      <p:sp>
        <p:nvSpPr>
          <p:cNvPr id="347143" name="WordArt 7"/>
          <p:cNvSpPr>
            <a:spLocks noChangeArrowheads="1" noChangeShapeType="1" noTextEdit="1"/>
          </p:cNvSpPr>
          <p:nvPr/>
        </p:nvSpPr>
        <p:spPr bwMode="auto">
          <a:xfrm>
            <a:off x="3352800" y="3581400"/>
            <a:ext cx="2508250" cy="165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Why?</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We are more </a:t>
            </a:r>
            <a:r>
              <a:rPr lang="en-US" b="1" dirty="0">
                <a:solidFill>
                  <a:srgbClr val="FFFF00"/>
                </a:solidFill>
              </a:rPr>
              <a:t>competent</a:t>
            </a:r>
            <a:r>
              <a:rPr lang="en-US" b="1" dirty="0">
                <a:solidFill>
                  <a:schemeClr val="bg1"/>
                </a:solidFill>
              </a:rPr>
              <a:t> than unbelievers to solve Christian disputes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en-US" sz="5400" b="1" dirty="0"/>
              <a:t>Do you not know that saints will judge the world?</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indent="-461963">
              <a:spcBef>
                <a:spcPct val="20000"/>
              </a:spcBef>
            </a:pPr>
            <a:r>
              <a:rPr lang="en-US" sz="4400" i="1" dirty="0">
                <a:solidFill>
                  <a:srgbClr val="000000"/>
                </a:solidFill>
                <a:effectLst>
                  <a:outerShdw blurRad="38100" dist="38100" dir="2700000" algn="tl">
                    <a:srgbClr val="DDDDDD"/>
                  </a:outerShdw>
                </a:effectLst>
                <a:cs typeface="+mn-cs"/>
              </a:rPr>
              <a:t>What is it?  When is it?</a:t>
            </a:r>
          </a:p>
        </p:txBody>
      </p:sp>
    </p:spTree>
    <p:extLst>
      <p:ext uri="{BB962C8B-B14F-4D97-AF65-F5344CB8AC3E}">
        <p14:creationId xmlns:p14="http://schemas.microsoft.com/office/powerpoint/2010/main" val="271133068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en-US" sz="4400" dirty="0">
                  <a:solidFill>
                    <a:srgbClr val="FFFFFF"/>
                  </a:solidFill>
                </a:rPr>
                <a:t>Heaven </a:t>
              </a:r>
              <a:br>
                <a:rPr lang="en-US" sz="4400" dirty="0">
                  <a:solidFill>
                    <a:srgbClr val="FFFFFF"/>
                  </a:solidFill>
                </a:rPr>
              </a:br>
              <a:r>
                <a:rPr lang="en-US" sz="3600" dirty="0">
                  <a:solidFill>
                    <a:srgbClr val="FFFFFF"/>
                  </a:solidFill>
                </a:rPr>
                <a:t>(Rev. 21–22)</a:t>
              </a:r>
              <a:endParaRPr lang="en-US" sz="4400" dirty="0">
                <a:solidFill>
                  <a:srgbClr val="FFFFFF"/>
                </a:solidFill>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en-US" sz="4400">
                  <a:solidFill>
                    <a:srgbClr val="FFFFFF"/>
                  </a:solidFill>
                </a:rPr>
                <a:t>Return</a:t>
              </a:r>
              <a:br>
                <a:rPr lang="en-US" sz="4400">
                  <a:solidFill>
                    <a:srgbClr val="FFFFFF"/>
                  </a:solidFill>
                </a:rPr>
              </a:br>
              <a:r>
                <a:rPr lang="en-US" sz="3600">
                  <a:solidFill>
                    <a:srgbClr val="FFFFFF"/>
                  </a:solidFill>
                </a:rPr>
                <a:t>(Rev. 19)</a:t>
              </a:r>
              <a:endParaRPr lang="en-US" sz="440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en-US" sz="4400">
                  <a:solidFill>
                    <a:srgbClr val="000000"/>
                  </a:solidFill>
                </a:rPr>
                <a:t>Millennium </a:t>
              </a:r>
              <a:br>
                <a:rPr lang="en-US" sz="4400">
                  <a:solidFill>
                    <a:srgbClr val="000000"/>
                  </a:solidFill>
                </a:rPr>
              </a:br>
              <a:r>
                <a:rPr lang="en-US" sz="3600">
                  <a:solidFill>
                    <a:srgbClr val="000000"/>
                  </a:solidFill>
                </a:rPr>
                <a:t>(Rev. 20)</a:t>
              </a:r>
              <a:endParaRPr lang="en-US" sz="440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23977" y="251518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10687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0233633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gn="l">
              <a:lnSpc>
                <a:spcPct val="90000"/>
              </a:lnSpc>
              <a:spcBef>
                <a:spcPct val="20000"/>
              </a:spcBef>
              <a:buClr>
                <a:srgbClr val="000000"/>
              </a:buClr>
              <a:buSzPct val="80000"/>
              <a:buFont typeface="Wingdings" charset="0"/>
              <a:buNone/>
            </a:pPr>
            <a:r>
              <a:rPr lang="en-US" sz="3000" baseline="30000">
                <a:solidFill>
                  <a:srgbClr val="000000"/>
                </a:solidFill>
                <a:cs typeface="+mn-cs"/>
              </a:rPr>
              <a:t>4</a:t>
            </a:r>
            <a:r>
              <a:rPr lang="en-US" sz="3000">
                <a:solidFill>
                  <a:srgbClr val="000000"/>
                </a:solidFill>
                <a:cs typeface="+mn-cs"/>
              </a:rPr>
              <a:t>Then I saw </a:t>
            </a:r>
            <a:r>
              <a:rPr lang="en-US" sz="3000" u="sng">
                <a:solidFill>
                  <a:srgbClr val="000000"/>
                </a:solidFill>
                <a:cs typeface="+mn-cs"/>
              </a:rPr>
              <a:t>thrones</a:t>
            </a:r>
            <a:r>
              <a:rPr lang="en-US" sz="3000">
                <a:solidFill>
                  <a:srgbClr val="000000"/>
                </a:solidFill>
                <a:cs typeface="+mn-cs"/>
              </a:rPr>
              <a:t>, and they sat on them, and </a:t>
            </a:r>
            <a:r>
              <a:rPr lang="en-US" sz="3000" u="sng">
                <a:solidFill>
                  <a:srgbClr val="000000"/>
                </a:solidFill>
                <a:cs typeface="+mn-cs"/>
              </a:rPr>
              <a:t>judgment was given to them</a:t>
            </a:r>
            <a:r>
              <a:rPr lang="en-US" sz="3000">
                <a:solidFill>
                  <a:srgbClr val="000000"/>
                </a:solidFill>
                <a:cs typeface="+mn-cs"/>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u="sng">
                <a:solidFill>
                  <a:srgbClr val="000000"/>
                </a:solidFill>
                <a:cs typeface="+mn-cs"/>
              </a:rPr>
              <a:t>reigned with Christ</a:t>
            </a:r>
            <a:r>
              <a:rPr lang="en-US" sz="3000">
                <a:solidFill>
                  <a:srgbClr val="000000"/>
                </a:solidFill>
                <a:cs typeface="+mn-cs"/>
              </a:rPr>
              <a:t> for a thousand years. </a:t>
            </a:r>
          </a:p>
        </p:txBody>
      </p:sp>
    </p:spTree>
    <p:extLst>
      <p:ext uri="{BB962C8B-B14F-4D97-AF65-F5344CB8AC3E}">
        <p14:creationId xmlns:p14="http://schemas.microsoft.com/office/powerpoint/2010/main" val="31936878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It is better to suffer personal loss than for the whole church lose its </a:t>
            </a:r>
            <a:r>
              <a:rPr lang="en-US" b="1" dirty="0">
                <a:solidFill>
                  <a:srgbClr val="FFFF00"/>
                </a:solidFill>
              </a:rPr>
              <a:t>witness</a:t>
            </a:r>
            <a:r>
              <a:rPr lang="en-US" b="1" dirty="0">
                <a:solidFill>
                  <a:schemeClr val="bg1"/>
                </a:solidFill>
              </a:rPr>
              <a:t> </a:t>
            </a:r>
            <a:br>
              <a:rPr lang="en-US" b="1" dirty="0">
                <a:solidFill>
                  <a:schemeClr val="bg1"/>
                </a:solidFill>
              </a:rPr>
            </a:b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69667" name="Rectangle 3"/>
          <p:cNvSpPr>
            <a:spLocks noGrp="1" noChangeArrowheads="1"/>
          </p:cNvSpPr>
          <p:nvPr>
            <p:ph type="title"/>
          </p:nvPr>
        </p:nvSpPr>
        <p:spPr>
          <a:xfrm>
            <a:off x="-99392"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en-US" sz="5400" b="1" i="1" dirty="0">
                <a:solidFill>
                  <a:schemeClr val="bg1"/>
                </a:solidFill>
              </a:rPr>
              <a:t>You are the light of the world…</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en-US" sz="4800" b="1">
                <a:solidFill>
                  <a:schemeClr val="accent1"/>
                </a:solidFill>
                <a:latin typeface="Arial" charset="0"/>
              </a:rPr>
              <a:t>How to win by losing</a:t>
            </a:r>
          </a:p>
        </p:txBody>
      </p:sp>
      <p:sp>
        <p:nvSpPr>
          <p:cNvPr id="423939" name="Rectangle 3"/>
          <p:cNvSpPr>
            <a:spLocks noChangeArrowheads="1"/>
          </p:cNvSpPr>
          <p:nvPr/>
        </p:nvSpPr>
        <p:spPr bwMode="auto">
          <a:xfrm>
            <a:off x="0" y="1905000"/>
            <a:ext cx="79248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609600" indent="-609600" algn="l">
              <a:spcBef>
                <a:spcPct val="20000"/>
              </a:spcBef>
              <a:buFont typeface="Arial" charset="0"/>
              <a:buNone/>
            </a:pPr>
            <a:r>
              <a:rPr lang="en-US" sz="3600" dirty="0">
                <a:solidFill>
                  <a:srgbClr val="FFFFFF"/>
                </a:solidFill>
              </a:rPr>
              <a:t>A.	Better that </a:t>
            </a:r>
            <a:r>
              <a:rPr lang="en-US" sz="3600" u="sng" dirty="0">
                <a:solidFill>
                  <a:srgbClr val="FFFFFF"/>
                </a:solidFill>
              </a:rPr>
              <a:t>one Christian</a:t>
            </a:r>
            <a:r>
              <a:rPr lang="en-US" sz="3600" dirty="0">
                <a:solidFill>
                  <a:srgbClr val="FFFFFF"/>
                </a:solidFill>
              </a:rPr>
              <a:t> </a:t>
            </a:r>
            <a:br>
              <a:rPr lang="en-US" sz="3600" dirty="0">
                <a:solidFill>
                  <a:srgbClr val="FFFFFF"/>
                </a:solidFill>
              </a:rPr>
            </a:br>
            <a:r>
              <a:rPr lang="en-US" sz="3600" i="1" dirty="0">
                <a:solidFill>
                  <a:srgbClr val="FFFFFF"/>
                </a:solidFill>
              </a:rPr>
              <a:t>be wronged</a:t>
            </a:r>
            <a:r>
              <a:rPr lang="en-US" sz="3600" dirty="0">
                <a:solidFill>
                  <a:srgbClr val="FFFFFF"/>
                </a:solidFill>
              </a:rPr>
              <a:t> than the </a:t>
            </a:r>
            <a:r>
              <a:rPr lang="en-US" sz="3600" u="sng" dirty="0">
                <a:solidFill>
                  <a:srgbClr val="FFFFFF"/>
                </a:solidFill>
              </a:rPr>
              <a:t>church</a:t>
            </a:r>
            <a:r>
              <a:rPr lang="en-US" sz="3600" dirty="0">
                <a:solidFill>
                  <a:srgbClr val="FFFFFF"/>
                </a:solidFill>
              </a:rPr>
              <a:t> </a:t>
            </a:r>
            <a:br>
              <a:rPr lang="en-US" sz="3600" dirty="0">
                <a:solidFill>
                  <a:srgbClr val="FFFFFF"/>
                </a:solidFill>
              </a:rPr>
            </a:br>
            <a:r>
              <a:rPr lang="en-US" sz="3600" dirty="0">
                <a:solidFill>
                  <a:srgbClr val="FFFFFF"/>
                </a:solidFill>
              </a:rPr>
              <a:t>be wronged from litigating saints (6:7)</a:t>
            </a:r>
          </a:p>
          <a:p>
            <a:pPr marL="609600" indent="-609600" algn="l">
              <a:spcBef>
                <a:spcPct val="20000"/>
              </a:spcBef>
              <a:buFont typeface="Arial" charset="0"/>
              <a:buNone/>
            </a:pPr>
            <a:endParaRPr lang="en-US" sz="3600" dirty="0">
              <a:solidFill>
                <a:srgbClr val="FFFFFF"/>
              </a:solidFill>
            </a:endParaRPr>
          </a:p>
          <a:p>
            <a:pPr marL="609600" indent="-609600" algn="l">
              <a:spcBef>
                <a:spcPct val="20000"/>
              </a:spcBef>
              <a:buFont typeface="Arial" charset="0"/>
              <a:buNone/>
            </a:pPr>
            <a:r>
              <a:rPr lang="en-US" sz="3600" dirty="0">
                <a:solidFill>
                  <a:srgbClr val="FFFFFF"/>
                </a:solidFill>
              </a:rPr>
              <a:t>B.	Better to lose </a:t>
            </a:r>
            <a:r>
              <a:rPr lang="en-US" sz="3600" u="sng" dirty="0">
                <a:solidFill>
                  <a:srgbClr val="FFFFFF"/>
                </a:solidFill>
              </a:rPr>
              <a:t>money</a:t>
            </a:r>
            <a:r>
              <a:rPr lang="en-US" sz="3600" dirty="0">
                <a:solidFill>
                  <a:srgbClr val="FFFFFF"/>
                </a:solidFill>
              </a:rPr>
              <a:t> than </a:t>
            </a:r>
            <a:br>
              <a:rPr lang="en-US" sz="3600" dirty="0">
                <a:solidFill>
                  <a:srgbClr val="FFFFFF"/>
                </a:solidFill>
              </a:rPr>
            </a:br>
            <a:r>
              <a:rPr lang="en-US" sz="3600" dirty="0">
                <a:solidFill>
                  <a:srgbClr val="FFFFFF"/>
                </a:solidFill>
              </a:rPr>
              <a:t>to lose </a:t>
            </a:r>
            <a:r>
              <a:rPr lang="en-US" sz="3600" u="sng" dirty="0">
                <a:solidFill>
                  <a:srgbClr val="FFFFFF"/>
                </a:solidFill>
              </a:rPr>
              <a:t>ministry</a:t>
            </a:r>
            <a:r>
              <a:rPr lang="en-US" sz="3600" dirty="0">
                <a:solidFill>
                  <a:srgbClr val="FFFFFF"/>
                </a:solidFill>
              </a:rPr>
              <a:t> opportunities by cheating other Christians (6:8)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uiExpand="1"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Disputes between </a:t>
            </a:r>
            <a:r>
              <a:rPr lang="en-US" b="1" dirty="0">
                <a:solidFill>
                  <a:srgbClr val="FFFF00"/>
                </a:solidFill>
              </a:rPr>
              <a:t>believers</a:t>
            </a:r>
            <a:r>
              <a:rPr lang="en-US" b="1" dirty="0">
                <a:solidFill>
                  <a:schemeClr val="bg1"/>
                </a:solidFill>
              </a:rPr>
              <a:t> must be solved by believers </a:t>
            </a:r>
            <a:br>
              <a:rPr lang="en-US" b="1" dirty="0">
                <a:solidFill>
                  <a:schemeClr val="bg1"/>
                </a:solidFill>
              </a:rPr>
            </a:br>
            <a:r>
              <a:rPr lang="en-US" b="1" dirty="0">
                <a:solidFill>
                  <a:schemeClr val="bg1"/>
                </a:solidFill>
              </a:rPr>
              <a:t>(Main Idea of 1 Cor. 6)</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r>
              <a:rPr lang="en-US" sz="6000" dirty="0">
                <a:ln>
                  <a:noFill/>
                </a:ln>
                <a:solidFill>
                  <a:schemeClr val="tx1"/>
                </a:solidFill>
                <a:effectLst/>
                <a:latin typeface="Lucida Sans" charset="0"/>
              </a:rPr>
              <a:t>Church Covenant</a:t>
            </a:r>
          </a:p>
        </p:txBody>
      </p:sp>
      <p:sp>
        <p:nvSpPr>
          <p:cNvPr id="387075" name="Text Box 3"/>
          <p:cNvSpPr txBox="1">
            <a:spLocks noChangeArrowheads="1"/>
          </p:cNvSpPr>
          <p:nvPr/>
        </p:nvSpPr>
        <p:spPr bwMode="auto">
          <a:xfrm>
            <a:off x="107504" y="3406329"/>
            <a:ext cx="8851776"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15875" lvl="2" algn="l" eaLnBrk="0" hangingPunct="0"/>
            <a:r>
              <a:rPr lang="en-US" sz="3600" dirty="0">
                <a:solidFill>
                  <a:prstClr val="white"/>
                </a:solidFill>
                <a:cs typeface="+mn-cs"/>
              </a:rPr>
              <a:t>As members of one body, we pledge to:</a:t>
            </a:r>
          </a:p>
          <a:p>
            <a:pPr marL="15875" lvl="2" algn="l" eaLnBrk="0" hangingPunct="0"/>
            <a:endParaRPr lang="en-US" sz="3600" dirty="0">
              <a:solidFill>
                <a:prstClr val="white"/>
              </a:solidFill>
              <a:cs typeface="+mn-cs"/>
            </a:endParaRPr>
          </a:p>
          <a:p>
            <a:pPr marL="15875" lvl="2" algn="l" eaLnBrk="0" hangingPunct="0"/>
            <a:r>
              <a:rPr lang="en-US" sz="3600" dirty="0">
                <a:solidFill>
                  <a:prstClr val="white"/>
                </a:solidFill>
                <a:cs typeface="+mn-cs"/>
              </a:rPr>
              <a:t>(xiv) resolve all conflicts with arbitration only among believers without recourse to the secular courts</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0"/>
            <a:ext cx="2249488"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1330324"/>
          </a:xfrm>
          <a:solidFill>
            <a:srgbClr val="000090"/>
          </a:solidFill>
        </p:spPr>
        <p:txBody>
          <a:bodyPr/>
          <a:lstStyle/>
          <a:p>
            <a:pPr eaLnBrk="1" hangingPunct="1"/>
            <a:r>
              <a:rPr lang="en-US" b="1" dirty="0">
                <a:solidFill>
                  <a:schemeClr val="bg1"/>
                </a:solidFill>
                <a:latin typeface="Arial" charset="0"/>
                <a:ea typeface="ＭＳ Ｐゴシック" charset="0"/>
                <a:cs typeface="ＭＳ Ｐゴシック" charset="0"/>
              </a:rPr>
              <a:t>The Spirit indwelling is God’s new work!</a:t>
            </a: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8410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192060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8531"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0458" y="-24242"/>
            <a:ext cx="3959343" cy="4101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Rectangle 7"/>
          <p:cNvSpPr>
            <a:spLocks noGrp="1" noChangeArrowheads="1"/>
          </p:cNvSpPr>
          <p:nvPr>
            <p:ph type="title" idx="4294967295"/>
          </p:nvPr>
        </p:nvSpPr>
        <p:spPr>
          <a:xfrm>
            <a:off x="-1" y="-26988"/>
            <a:ext cx="5292081" cy="2807919"/>
          </a:xfrm>
          <a:solidFill>
            <a:srgbClr val="FFFFFF"/>
          </a:solidFill>
        </p:spPr>
        <p:txBody>
          <a:bodyPr anchor="t"/>
          <a:lstStyle/>
          <a:p>
            <a:pPr eaLnBrk="1" hangingPunct="1"/>
            <a:r>
              <a:rPr lang="en-US" sz="3600" b="1" dirty="0">
                <a:latin typeface="Arial"/>
                <a:ea typeface="ＭＳ Ｐゴシック" charset="0"/>
                <a:cs typeface="Arial"/>
              </a:rPr>
              <a:t>What truth about church discipline impacted you most from your readings?</a:t>
            </a:r>
          </a:p>
        </p:txBody>
      </p:sp>
      <p:grpSp>
        <p:nvGrpSpPr>
          <p:cNvPr id="10" name="Group 10"/>
          <p:cNvGrpSpPr>
            <a:grpSpLocks/>
          </p:cNvGrpSpPr>
          <p:nvPr/>
        </p:nvGrpSpPr>
        <p:grpSpPr bwMode="auto">
          <a:xfrm>
            <a:off x="-11706" y="2780931"/>
            <a:ext cx="8925818" cy="4070518"/>
            <a:chOff x="0" y="3906025"/>
            <a:chExt cx="6275549" cy="2863319"/>
          </a:xfrm>
        </p:grpSpPr>
        <p:sp>
          <p:nvSpPr>
            <p:cNvPr id="11" name="Text Box 8"/>
            <p:cNvSpPr txBox="1">
              <a:spLocks noChangeArrowheads="1"/>
            </p:cNvSpPr>
            <p:nvPr/>
          </p:nvSpPr>
          <p:spPr bwMode="auto">
            <a:xfrm>
              <a:off x="0" y="3906025"/>
              <a:ext cx="4419600" cy="4820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defTabSz="1300163" eaLnBrk="1" fontAlgn="auto" latinLnBrk="0" hangingPunct="1">
                <a:lnSpc>
                  <a:spcPct val="100000"/>
                </a:lnSpc>
                <a:spcBef>
                  <a:spcPts val="0"/>
                </a:spcBef>
                <a:spcAft>
                  <a:spcPts val="0"/>
                </a:spcAft>
                <a:buClrTx/>
                <a:buSzTx/>
                <a:buFontTx/>
                <a:buNone/>
                <a:tabLst/>
                <a:defRPr/>
              </a:pPr>
              <a:r>
                <a:rPr lang="en-US" altLang="zh-CN" sz="3600" kern="0" dirty="0">
                  <a:solidFill>
                    <a:srgbClr val="000000"/>
                  </a:solidFill>
                  <a:effectLst>
                    <a:outerShdw blurRad="38100" dist="38100" dir="2700000" algn="tl">
                      <a:srgbClr val="DDDDDD"/>
                    </a:outerShdw>
                  </a:effectLst>
                  <a:latin typeface="Arial"/>
                  <a:ea typeface="宋体" charset="0"/>
                  <a:cs typeface="Arial"/>
                </a:rPr>
                <a:t>First Corinthians</a:t>
              </a:r>
              <a:endParaRPr kumimoji="0" lang="zh-CN" altLang="en-US" sz="3600" i="0" u="none" strike="noStrike" kern="0" cap="none" spc="0" normalizeH="0" baseline="0" noProof="0" dirty="0">
                <a:ln>
                  <a:noFill/>
                </a:ln>
                <a:solidFill>
                  <a:srgbClr val="000000"/>
                </a:solidFill>
                <a:effectLst>
                  <a:outerShdw blurRad="38100" dist="38100" dir="2700000" algn="tl">
                    <a:srgbClr val="DDDDDD"/>
                  </a:outerShdw>
                </a:effectLst>
                <a:uLnTx/>
                <a:uFillTx/>
                <a:latin typeface="Arial"/>
                <a:ea typeface="宋体" charset="0"/>
                <a:cs typeface="Arial"/>
              </a:endParaRPr>
            </a:p>
          </p:txBody>
        </p:sp>
        <p:sp>
          <p:nvSpPr>
            <p:cNvPr id="12" name="TextBox 7"/>
            <p:cNvSpPr txBox="1">
              <a:spLocks noChangeArrowheads="1"/>
            </p:cNvSpPr>
            <p:nvPr/>
          </p:nvSpPr>
          <p:spPr bwMode="auto">
            <a:xfrm>
              <a:off x="0" y="4360439"/>
              <a:ext cx="3222704" cy="240890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l" defTabSz="1300163"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  </a:t>
              </a:r>
              <a:r>
                <a:rPr kumimoji="0" lang="en-US" altLang="zh-CN" sz="2000" i="0" u="none" strike="noStrike" kern="0" cap="none" spc="0" normalizeH="0" baseline="0" noProof="0" dirty="0">
                  <a:ln>
                    <a:noFill/>
                  </a:ln>
                  <a:solidFill>
                    <a:srgbClr val="FF0000"/>
                  </a:solidFill>
                  <a:effectLst/>
                  <a:uLnTx/>
                  <a:uFillTx/>
                  <a:latin typeface="Arial"/>
                  <a:cs typeface="Arial"/>
                </a:rPr>
                <a:t>E</a:t>
              </a:r>
              <a:r>
                <a:rPr kumimoji="0" lang="en-US" altLang="zh-CN" sz="1800" i="0" u="none" strike="noStrike" kern="0" cap="none" spc="0" normalizeH="0" baseline="0" noProof="0" dirty="0">
                  <a:ln>
                    <a:noFill/>
                  </a:ln>
                  <a:solidFill>
                    <a:srgbClr val="000000"/>
                  </a:solidFill>
                  <a:effectLst/>
                  <a:uLnTx/>
                  <a:uFillTx/>
                  <a:latin typeface="Arial"/>
                  <a:cs typeface="Arial"/>
                </a:rPr>
                <a:t>xhortation to Christian unity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2.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esponse of natural man</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3.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easons for Christian carnality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4.  </a:t>
              </a:r>
              <a:r>
                <a:rPr kumimoji="0" lang="en-US" altLang="zh-CN" sz="2000" i="0" u="none" strike="noStrike" kern="0" cap="none" spc="0" normalizeH="0" baseline="0" noProof="0" dirty="0">
                  <a:ln>
                    <a:noFill/>
                  </a:ln>
                  <a:solidFill>
                    <a:srgbClr val="FF0000"/>
                  </a:solidFill>
                  <a:effectLst/>
                  <a:uLnTx/>
                  <a:uFillTx/>
                  <a:latin typeface="Arial"/>
                  <a:cs typeface="Arial"/>
                </a:rPr>
                <a:t>O</a:t>
              </a:r>
              <a:r>
                <a:rPr kumimoji="0" lang="en-US" altLang="zh-CN" sz="1800" i="0" u="none" strike="noStrike" kern="0" cap="none" spc="0" normalizeH="0" baseline="0" noProof="0" dirty="0">
                  <a:ln>
                    <a:noFill/>
                  </a:ln>
                  <a:solidFill>
                    <a:srgbClr val="000000"/>
                  </a:solidFill>
                  <a:effectLst/>
                  <a:uLnTx/>
                  <a:uFillTx/>
                  <a:latin typeface="Arial"/>
                  <a:cs typeface="Arial"/>
                </a:rPr>
                <a:t>bservations on Paul</a:t>
              </a:r>
              <a:r>
                <a:rPr kumimoji="0" lang="fr-FR" altLang="zh-CN" sz="1800" i="0" u="none" strike="noStrike" kern="0" cap="none" spc="0" normalizeH="0" baseline="0" noProof="0" dirty="0">
                  <a:ln>
                    <a:noFill/>
                  </a:ln>
                  <a:solidFill>
                    <a:srgbClr val="000000"/>
                  </a:solidFill>
                  <a:effectLst/>
                  <a:uLnTx/>
                  <a:uFillTx/>
                  <a:latin typeface="Arial"/>
                  <a:cs typeface="Arial"/>
                </a:rPr>
                <a:t>'</a:t>
              </a:r>
              <a:r>
                <a:rPr kumimoji="0" lang="en-US" altLang="zh-CN" sz="1800" i="0" u="none" strike="noStrike" kern="0" cap="none" spc="0" normalizeH="0" baseline="0" noProof="0" dirty="0">
                  <a:ln>
                    <a:noFill/>
                  </a:ln>
                  <a:solidFill>
                    <a:srgbClr val="000000"/>
                  </a:solidFill>
                  <a:effectLst/>
                  <a:uLnTx/>
                  <a:uFillTx/>
                  <a:latin typeface="Arial"/>
                  <a:cs typeface="Arial"/>
                </a:rPr>
                <a:t>s ministry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5.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ebuking immorality in </a:t>
              </a:r>
              <a:r>
                <a:rPr kumimoji="0" lang="en-US" altLang="zh-CN" sz="1800" i="0" u="none" strike="noStrike" kern="0" cap="none" spc="0" normalizeH="0" baseline="0" noProof="0" dirty="0">
                  <a:ln>
                    <a:noFill/>
                  </a:ln>
                  <a:effectLst/>
                  <a:uLnTx/>
                  <a:uFillTx/>
                  <a:latin typeface="Arial"/>
                  <a:cs typeface="Arial"/>
                </a:rPr>
                <a:t>church </a:t>
              </a:r>
            </a:p>
            <a:p>
              <a:pPr marR="0" lvl="0" algn="l" defTabSz="1300163" eaLnBrk="1" fontAlgn="auto" latinLnBrk="0" hangingPunct="1">
                <a:lnSpc>
                  <a:spcPct val="100000"/>
                </a:lnSpc>
                <a:spcBef>
                  <a:spcPts val="0"/>
                </a:spcBef>
                <a:spcAft>
                  <a:spcPts val="0"/>
                </a:spcAft>
                <a:buClrTx/>
                <a:buSzTx/>
                <a:tabLst/>
                <a:defRPr/>
              </a:pPr>
              <a:r>
                <a:rPr kumimoji="0" lang="en-US" altLang="zh-CN" sz="1800" i="0" u="none" strike="noStrike" kern="0" cap="none" spc="0" normalizeH="0" baseline="0" noProof="0" dirty="0">
                  <a:ln>
                    <a:noFill/>
                  </a:ln>
                  <a:solidFill>
                    <a:srgbClr val="000000"/>
                  </a:solidFill>
                  <a:effectLst/>
                  <a:uLnTx/>
                  <a:uFillTx/>
                  <a:latin typeface="Arial"/>
                  <a:cs typeface="Arial"/>
                </a:rPr>
                <a:t>6.</a:t>
              </a:r>
              <a:r>
                <a:rPr kumimoji="0" lang="en-US" altLang="zh-CN" sz="1600" i="0" u="none" strike="noStrike" kern="0" cap="none" spc="0" normalizeH="0" baseline="0" noProof="0" dirty="0">
                  <a:ln>
                    <a:noFill/>
                  </a:ln>
                  <a:solidFill>
                    <a:srgbClr val="000000"/>
                  </a:solidFill>
                  <a:effectLst/>
                  <a:uLnTx/>
                  <a:uFillTx/>
                  <a:latin typeface="Arial"/>
                  <a:cs typeface="Arial"/>
                </a:rPr>
                <a:t>  </a:t>
              </a:r>
              <a:r>
                <a:rPr kumimoji="0" lang="en-US" altLang="zh-CN" sz="2000" i="0" u="none" strike="noStrike" kern="0" cap="none" spc="0" normalizeH="0" baseline="0" noProof="0" dirty="0">
                  <a:ln>
                    <a:noFill/>
                  </a:ln>
                  <a:solidFill>
                    <a:srgbClr val="FF0000"/>
                  </a:solidFill>
                  <a:effectLst/>
                  <a:uLnTx/>
                  <a:uFillTx/>
                  <a:latin typeface="Arial"/>
                  <a:cs typeface="Arial"/>
                </a:rPr>
                <a:t>S</a:t>
              </a:r>
              <a:r>
                <a:rPr kumimoji="0" lang="en-US" altLang="zh-CN" sz="1800" i="0" u="none" strike="noStrike" kern="0" cap="none" spc="0" normalizeH="0" baseline="0" noProof="0" dirty="0">
                  <a:ln>
                    <a:noFill/>
                  </a:ln>
                  <a:solidFill>
                    <a:srgbClr val="000000"/>
                  </a:solidFill>
                  <a:effectLst/>
                  <a:uLnTx/>
                  <a:uFillTx/>
                  <a:latin typeface="Arial"/>
                  <a:cs typeface="Arial"/>
                </a:rPr>
                <a:t>ins</a:t>
              </a:r>
              <a:r>
                <a:rPr kumimoji="0" lang="en-US" altLang="zh-CN" sz="1800" i="0" u="none" strike="noStrike" kern="0" cap="none" spc="0" normalizeH="0" noProof="0" dirty="0">
                  <a:ln>
                    <a:noFill/>
                  </a:ln>
                  <a:solidFill>
                    <a:srgbClr val="000000"/>
                  </a:solidFill>
                  <a:effectLst/>
                  <a:uLnTx/>
                  <a:uFillTx/>
                  <a:latin typeface="Arial"/>
                  <a:cs typeface="Arial"/>
                </a:rPr>
                <a:t> against the body</a:t>
              </a:r>
              <a:br>
                <a:rPr kumimoji="0" lang="en-US" altLang="zh-CN" sz="1800" i="0" u="none" strike="noStrike" kern="0" cap="none" spc="0" normalizeH="0" noProof="0" dirty="0">
                  <a:ln>
                    <a:noFill/>
                  </a:ln>
                  <a:solidFill>
                    <a:srgbClr val="000000"/>
                  </a:solidFill>
                  <a:effectLst/>
                  <a:uLnTx/>
                  <a:uFillTx/>
                  <a:latin typeface="Arial"/>
                  <a:cs typeface="Arial"/>
                </a:rPr>
              </a:b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7.  </a:t>
              </a:r>
              <a:r>
                <a:rPr kumimoji="0" lang="en-US" altLang="zh-CN" sz="2000" i="0" u="none" strike="noStrike" kern="0" cap="none" spc="0" normalizeH="0" baseline="0" noProof="0" dirty="0">
                  <a:ln>
                    <a:noFill/>
                  </a:ln>
                  <a:solidFill>
                    <a:srgbClr val="FF0000"/>
                  </a:solidFill>
                  <a:effectLst/>
                  <a:uLnTx/>
                  <a:uFillTx/>
                  <a:latin typeface="Arial"/>
                  <a:cs typeface="Arial"/>
                </a:rPr>
                <a:t>I</a:t>
              </a:r>
              <a:r>
                <a:rPr kumimoji="0" lang="en-US" altLang="zh-CN" sz="1800" i="0" u="none" strike="noStrike" kern="0" cap="none" spc="0" normalizeH="0" baseline="0" noProof="0" dirty="0">
                  <a:ln>
                    <a:noFill/>
                  </a:ln>
                  <a:solidFill>
                    <a:srgbClr val="000000"/>
                  </a:solidFill>
                  <a:effectLst/>
                  <a:uLnTx/>
                  <a:uFillTx/>
                  <a:latin typeface="Arial"/>
                  <a:cs typeface="Arial"/>
                </a:rPr>
                <a:t>nstructions for marriage partners</a:t>
              </a:r>
              <a:endParaRPr kumimoji="0" lang="en-US" altLang="ja-JP"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8.  </a:t>
              </a:r>
              <a:r>
                <a:rPr lang="en-US" altLang="zh-CN" sz="2000" kern="0" dirty="0">
                  <a:solidFill>
                    <a:srgbClr val="FF0000"/>
                  </a:solidFill>
                  <a:latin typeface="Arial"/>
                  <a:cs typeface="Arial"/>
                </a:rPr>
                <a:t>N</a:t>
              </a:r>
              <a:r>
                <a:rPr lang="en-US" altLang="zh-CN" sz="1800" kern="0" dirty="0">
                  <a:solidFill>
                    <a:srgbClr val="000000"/>
                  </a:solidFill>
                  <a:latin typeface="Arial"/>
                  <a:cs typeface="Arial"/>
                </a:rPr>
                <a:t>ever be a stumbling block</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 </a:t>
              </a:r>
              <a:endParaRPr kumimoji="0" lang="zh-CN" altLang="en-US" sz="1800" i="0" u="none" strike="noStrike" kern="0" cap="none" spc="0" normalizeH="0" baseline="0" noProof="0" dirty="0">
                <a:ln>
                  <a:noFill/>
                </a:ln>
                <a:solidFill>
                  <a:srgbClr val="000000"/>
                </a:solidFill>
                <a:effectLst/>
                <a:uLnTx/>
                <a:uFillTx/>
                <a:latin typeface="Arial"/>
                <a:cs typeface="Arial"/>
              </a:endParaRPr>
            </a:p>
          </p:txBody>
        </p:sp>
        <p:sp>
          <p:nvSpPr>
            <p:cNvPr id="13" name="TextBox 9"/>
            <p:cNvSpPr txBox="1">
              <a:spLocks noChangeArrowheads="1"/>
            </p:cNvSpPr>
            <p:nvPr/>
          </p:nvSpPr>
          <p:spPr bwMode="auto">
            <a:xfrm>
              <a:off x="3103313" y="4528507"/>
              <a:ext cx="3172236" cy="221405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l" defTabSz="1300163"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9.   </a:t>
              </a:r>
              <a:r>
                <a:rPr kumimoji="0" lang="en-US" altLang="zh-CN" sz="2000" i="0" u="none" strike="noStrike" kern="0" cap="none" spc="0" normalizeH="0" baseline="0" noProof="0" dirty="0">
                  <a:ln>
                    <a:noFill/>
                  </a:ln>
                  <a:solidFill>
                    <a:srgbClr val="FF0000"/>
                  </a:solidFill>
                  <a:effectLst/>
                  <a:uLnTx/>
                  <a:uFillTx/>
                  <a:latin typeface="Arial"/>
                  <a:cs typeface="Arial"/>
                </a:rPr>
                <a:t>B</a:t>
              </a:r>
              <a:r>
                <a:rPr kumimoji="0" lang="en-US" altLang="zh-CN" sz="1800" i="0" u="none" strike="noStrike" kern="0" cap="none" spc="0" normalizeH="0" baseline="0" noProof="0" dirty="0">
                  <a:ln>
                    <a:noFill/>
                  </a:ln>
                  <a:solidFill>
                    <a:srgbClr val="000000"/>
                  </a:solidFill>
                  <a:effectLst/>
                  <a:uLnTx/>
                  <a:uFillTx/>
                  <a:latin typeface="Arial"/>
                  <a:cs typeface="Arial"/>
                </a:rPr>
                <a:t>elievers must yield rights</a:t>
              </a:r>
            </a:p>
            <a:p>
              <a:pPr marL="342900" marR="0" lvl="0" indent="-342900" algn="l" defTabSz="1300163" eaLnBrk="1" fontAlgn="auto" latinLnBrk="0" hangingPunct="1">
                <a:lnSpc>
                  <a:spcPct val="100000"/>
                </a:lnSpc>
                <a:spcBef>
                  <a:spcPts val="0"/>
                </a:spcBef>
                <a:spcAft>
                  <a:spcPts val="0"/>
                </a:spcAft>
                <a:buClrTx/>
                <a:buSzTx/>
                <a:buFontTx/>
                <a:buAutoNum type="arabicPeriod" startAt="10"/>
                <a:tabLst/>
                <a:defRPr/>
              </a:pPr>
              <a:r>
                <a:rPr kumimoji="0" lang="en-US" sz="1800" i="0" u="none" strike="noStrike" kern="0" cap="none" spc="0" normalizeH="0" baseline="0" noProof="0" dirty="0">
                  <a:ln>
                    <a:noFill/>
                  </a:ln>
                  <a:solidFill>
                    <a:srgbClr val="000000"/>
                  </a:solidFill>
                  <a:effectLst/>
                  <a:uLnTx/>
                  <a:uFillTx/>
                  <a:latin typeface="Arial"/>
                  <a:cs typeface="Arial"/>
                </a:rPr>
                <a:t> </a:t>
              </a:r>
              <a:r>
                <a:rPr kumimoji="0" lang="en-US" sz="2000" i="0" u="none" strike="noStrike" kern="0" cap="none" spc="0" normalizeH="0" baseline="0" noProof="0" dirty="0">
                  <a:ln>
                    <a:noFill/>
                  </a:ln>
                  <a:solidFill>
                    <a:srgbClr val="FF0000"/>
                  </a:solidFill>
                  <a:effectLst/>
                  <a:uLnTx/>
                  <a:uFillTx/>
                  <a:latin typeface="Arial"/>
                  <a:cs typeface="Arial"/>
                </a:rPr>
                <a:t>E</a:t>
              </a:r>
              <a:r>
                <a:rPr kumimoji="0" lang="en-US" sz="1800" i="0" u="none" strike="noStrike" kern="0" cap="none" spc="0" normalizeH="0" baseline="0" noProof="0" dirty="0">
                  <a:ln>
                    <a:noFill/>
                  </a:ln>
                  <a:solidFill>
                    <a:srgbClr val="000000"/>
                  </a:solidFill>
                  <a:effectLst/>
                  <a:uLnTx/>
                  <a:uFillTx/>
                  <a:latin typeface="Arial"/>
                  <a:cs typeface="Arial"/>
                </a:rPr>
                <a:t>xpect victory over temptation</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11. </a:t>
              </a:r>
              <a:r>
                <a:rPr lang="en-US" altLang="zh-CN" sz="2000" kern="0" dirty="0">
                  <a:solidFill>
                    <a:srgbClr val="FF0000"/>
                  </a:solidFill>
                  <a:latin typeface="Arial"/>
                  <a:cs typeface="Arial"/>
                </a:rPr>
                <a:t>H</a:t>
              </a:r>
              <a:r>
                <a:rPr lang="en-US" altLang="zh-CN" sz="1800" kern="0" dirty="0">
                  <a:solidFill>
                    <a:srgbClr val="000000"/>
                  </a:solidFill>
                  <a:latin typeface="Arial"/>
                  <a:cs typeface="Arial"/>
                </a:rPr>
                <a:t>ow to approach Communion</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12. </a:t>
              </a:r>
              <a:r>
                <a:rPr lang="en-US" altLang="zh-CN" sz="2000" kern="0" dirty="0">
                  <a:solidFill>
                    <a:srgbClr val="FF0000"/>
                  </a:solidFill>
                  <a:latin typeface="Arial"/>
                  <a:cs typeface="Arial"/>
                </a:rPr>
                <a:t>A</a:t>
              </a:r>
              <a:r>
                <a:rPr lang="en-US" altLang="zh-CN" sz="1800" kern="0" dirty="0">
                  <a:solidFill>
                    <a:srgbClr val="000000"/>
                  </a:solidFill>
                  <a:latin typeface="Arial"/>
                  <a:cs typeface="Arial"/>
                </a:rPr>
                <a:t>bilities within Christ</a:t>
              </a:r>
              <a:r>
                <a:rPr lang="fr-FR" altLang="zh-CN" sz="1800" kern="0" dirty="0">
                  <a:solidFill>
                    <a:srgbClr val="000000"/>
                  </a:solidFill>
                  <a:latin typeface="Arial"/>
                  <a:cs typeface="Arial"/>
                </a:rPr>
                <a:t>'</a:t>
              </a:r>
              <a:r>
                <a:rPr lang="en-US" altLang="zh-CN" sz="1800" kern="0" dirty="0">
                  <a:solidFill>
                    <a:srgbClr val="000000"/>
                  </a:solidFill>
                  <a:latin typeface="Arial"/>
                  <a:cs typeface="Arial"/>
                </a:rPr>
                <a:t>s body</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13. </a:t>
              </a:r>
              <a:r>
                <a:rPr lang="en-US" altLang="zh-CN" sz="2000" kern="0" noProof="0" dirty="0">
                  <a:solidFill>
                    <a:srgbClr val="FF0000"/>
                  </a:solidFill>
                  <a:latin typeface="Arial"/>
                  <a:cs typeface="Arial"/>
                </a:rPr>
                <a:t>V</a:t>
              </a:r>
              <a:r>
                <a:rPr lang="en-US" altLang="zh-CN" sz="1800" kern="0" noProof="0" dirty="0">
                  <a:solidFill>
                    <a:srgbClr val="000000"/>
                  </a:solidFill>
                  <a:latin typeface="Arial"/>
                  <a:cs typeface="Arial"/>
                </a:rPr>
                <a:t>irtues of true love</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14. </a:t>
              </a:r>
              <a:r>
                <a:rPr lang="en-US" altLang="zh-CN" sz="2000" kern="0" dirty="0">
                  <a:solidFill>
                    <a:srgbClr val="FF0000"/>
                  </a:solidFill>
                  <a:latin typeface="Arial"/>
                  <a:cs typeface="Arial"/>
                </a:rPr>
                <a:t>I</a:t>
              </a:r>
              <a:r>
                <a:rPr lang="en-US" altLang="zh-CN" sz="1800" kern="0" dirty="0">
                  <a:solidFill>
                    <a:srgbClr val="000000"/>
                  </a:solidFill>
                  <a:latin typeface="Arial"/>
                  <a:cs typeface="Arial"/>
                </a:rPr>
                <a:t>nstructions on using tongues</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15. </a:t>
              </a:r>
              <a:r>
                <a:rPr lang="en-US" altLang="zh-CN" sz="2000" kern="0" dirty="0">
                  <a:solidFill>
                    <a:srgbClr val="FF0000"/>
                  </a:solidFill>
                  <a:latin typeface="Arial"/>
                  <a:cs typeface="Arial"/>
                </a:rPr>
                <a:t>O</a:t>
              </a:r>
              <a:r>
                <a:rPr lang="en-US" altLang="zh-CN" sz="1800" kern="0" dirty="0">
                  <a:solidFill>
                    <a:srgbClr val="000000"/>
                  </a:solidFill>
                  <a:latin typeface="Arial"/>
                  <a:cs typeface="Arial"/>
                </a:rPr>
                <a:t>rder in the resurrections</a:t>
              </a:r>
              <a:endParaRPr kumimoji="0" lang="en-US" altLang="ja-JP"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16. </a:t>
              </a:r>
              <a:r>
                <a:rPr lang="en-US" altLang="zh-CN" sz="2000" kern="0" dirty="0">
                  <a:solidFill>
                    <a:srgbClr val="FF0000"/>
                  </a:solidFill>
                  <a:latin typeface="Arial"/>
                  <a:cs typeface="Arial"/>
                </a:rPr>
                <a:t>R</a:t>
              </a:r>
              <a:r>
                <a:rPr lang="en-US" altLang="zh-CN" sz="1800" kern="0" dirty="0">
                  <a:solidFill>
                    <a:srgbClr val="000000"/>
                  </a:solidFill>
                  <a:latin typeface="Arial"/>
                  <a:cs typeface="Arial"/>
                </a:rPr>
                <a:t>eminders about spiritual helpers</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 </a:t>
              </a:r>
              <a:endParaRPr kumimoji="0" lang="zh-CN" altLang="en-US" sz="1800" i="0" u="none" strike="noStrike" kern="0" cap="none" spc="0" normalizeH="0" baseline="0" noProof="0" dirty="0">
                <a:ln>
                  <a:noFill/>
                </a:ln>
                <a:solidFill>
                  <a:srgbClr val="000000"/>
                </a:solidFill>
                <a:effectLst/>
                <a:uLnTx/>
                <a:uFillTx/>
                <a:latin typeface="Arial"/>
                <a:cs typeface="Arial"/>
              </a:endParaRP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0"/>
            <a:ext cx="7772400" cy="1503363"/>
          </a:xfrm>
        </p:spPr>
        <p:txBody>
          <a:bodyPr/>
          <a:lstStyle/>
          <a:p>
            <a:pPr eaLnBrk="1" hangingPunct="1">
              <a:defRPr/>
            </a:pPr>
            <a:r>
              <a:rPr lang="en-US" sz="5400" b="1" dirty="0">
                <a:solidFill>
                  <a:schemeClr val="bg1"/>
                </a:solidFill>
                <a:latin typeface="Arial"/>
                <a:cs typeface="Arial"/>
              </a:rPr>
              <a:t>STRAIGHT TALK ON CONTENTMENT</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20" y="5373216"/>
            <a:ext cx="5076825" cy="71973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i="1" kern="0" dirty="0">
                <a:solidFill>
                  <a:srgbClr val="FFFFFF"/>
                </a:solidFill>
                <a:effectLst>
                  <a:glow rad="254000">
                    <a:srgbClr val="000000">
                      <a:alpha val="75000"/>
                    </a:srgbClr>
                  </a:glow>
                </a:effectLst>
                <a:latin typeface="Arial"/>
                <a:ea typeface="Osaka" charset="0"/>
                <a:cs typeface="Osaka" charset="0"/>
              </a:rPr>
              <a:t>1 Corinthians 7:1-24</a:t>
            </a:r>
            <a:endParaRPr lang="en-US" sz="3600" b="0" i="1" kern="0" dirty="0">
              <a:solidFill>
                <a:srgbClr val="FFFFFF"/>
              </a:solidFill>
              <a:effectLst>
                <a:glow rad="254000">
                  <a:srgbClr val="000000">
                    <a:alpha val="75000"/>
                  </a:srgbClr>
                </a:glow>
              </a:effectLst>
              <a:latin typeface="Arial"/>
              <a:ea typeface="Osaka" charset="0"/>
              <a:cs typeface="Osaka" charset="0"/>
            </a:endParaRP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5" y="0"/>
            <a:ext cx="5113338" cy="340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35488" cy="340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43000"/>
            <a:ext cx="3352800" cy="426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"You never know true happiness until you</a:t>
            </a:r>
            <a:r>
              <a:rPr lang="fr-FR" altLang="ja-JP" sz="4000" b="1" dirty="0">
                <a:effectLst>
                  <a:glow rad="304800">
                    <a:srgbClr val="FFFFFF">
                      <a:alpha val="94000"/>
                    </a:srgbClr>
                  </a:glow>
                </a:effectLst>
                <a:latin typeface="Creampuff" charset="0"/>
                <a:ea typeface="ＭＳ Ｐゴシック" charset="0"/>
                <a:cs typeface="ＭＳ Ｐゴシック" charset="0"/>
              </a:rPr>
              <a:t>'</a:t>
            </a:r>
            <a:r>
              <a:rPr lang="en-US" altLang="ja-JP" sz="4000" b="1" dirty="0">
                <a:effectLst>
                  <a:glow rad="304800">
                    <a:srgbClr val="FFFFFF">
                      <a:alpha val="94000"/>
                    </a:srgbClr>
                  </a:glow>
                </a:effectLst>
                <a:latin typeface="Creampuff" charset="0"/>
                <a:ea typeface="ＭＳ Ｐゴシック" charset="0"/>
                <a:cs typeface="ＭＳ Ｐゴシック" charset="0"/>
              </a:rPr>
              <a:t>re married…"</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altLang="ja-JP" sz="3600" dirty="0">
                <a:solidFill>
                  <a:srgbClr val="000000"/>
                </a:solidFill>
                <a:effectLst>
                  <a:glow rad="304800">
                    <a:srgbClr val="FFFFFF">
                      <a:alpha val="94000"/>
                    </a:srgbClr>
                  </a:glow>
                </a:effectLst>
                <a:latin typeface="Creampuff" charset="0"/>
              </a:rPr>
              <a:t>"… and then it</a:t>
            </a:r>
            <a:r>
              <a:rPr lang="fr-FR" altLang="ja-JP" sz="3600" dirty="0">
                <a:solidFill>
                  <a:srgbClr val="000000"/>
                </a:solidFill>
                <a:effectLst>
                  <a:glow rad="304800">
                    <a:srgbClr val="FFFFFF">
                      <a:alpha val="94000"/>
                    </a:srgbClr>
                  </a:glow>
                </a:effectLst>
                <a:latin typeface="Creampuff" charset="0"/>
              </a:rPr>
              <a:t>'</a:t>
            </a:r>
            <a:r>
              <a:rPr lang="en-US" altLang="ja-JP" sz="3600" dirty="0">
                <a:solidFill>
                  <a:srgbClr val="000000"/>
                </a:solidFill>
                <a:effectLst>
                  <a:glow rad="304800">
                    <a:srgbClr val="FFFFFF">
                      <a:alpha val="94000"/>
                    </a:srgbClr>
                  </a:glow>
                </a:effectLst>
                <a:latin typeface="Creampuff" charset="0"/>
              </a:rPr>
              <a:t>s too late!"</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en-US" sz="6600" b="1" dirty="0">
                <a:cs typeface="+mj-cs"/>
              </a:rPr>
              <a:t>Are you content?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88"/>
            <a:ext cx="5292726"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0" rIns="457200"/>
          <a:lstStyle/>
          <a:p>
            <a:pPr lvl="1" algn="l">
              <a:spcBef>
                <a:spcPct val="20000"/>
              </a:spcBef>
              <a:defRPr/>
            </a:pPr>
            <a:r>
              <a:rPr lang="en-US" sz="3600">
                <a:solidFill>
                  <a:srgbClr val="FFFFFF"/>
                </a:solidFill>
                <a:cs typeface="Arial" charset="0"/>
              </a:rPr>
              <a:t>• marital state?</a:t>
            </a:r>
          </a:p>
          <a:p>
            <a:pPr lvl="1" algn="l">
              <a:spcBef>
                <a:spcPct val="20000"/>
              </a:spcBef>
              <a:defRPr/>
            </a:pPr>
            <a:r>
              <a:rPr lang="en-US" sz="3600">
                <a:solidFill>
                  <a:srgbClr val="FFFFFF"/>
                </a:solidFill>
                <a:cs typeface="Arial" charset="0"/>
              </a:rPr>
              <a:t>• body (physical appearance)?</a:t>
            </a:r>
          </a:p>
          <a:p>
            <a:pPr lvl="1" algn="l">
              <a:spcBef>
                <a:spcPct val="20000"/>
              </a:spcBef>
              <a:defRPr/>
            </a:pPr>
            <a:r>
              <a:rPr lang="en-US" sz="3600">
                <a:solidFill>
                  <a:srgbClr val="FFFFFF"/>
                </a:solidFill>
                <a:cs typeface="Arial" charset="0"/>
              </a:rPr>
              <a:t>• job (social standing)?</a:t>
            </a:r>
            <a:endParaRPr lang="en-US" altLang="zh-CN" sz="3600" b="0">
              <a:solidFill>
                <a:srgbClr val="FFFFFF"/>
              </a:solidFill>
              <a:cs typeface="Arial" charset="0"/>
            </a:endParaRP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en-US" sz="4800" b="1">
                <a:solidFill>
                  <a:schemeClr val="bg1"/>
                </a:solidFill>
                <a:cs typeface="+mj-cs"/>
              </a:rPr>
              <a:t>Why should you be </a:t>
            </a:r>
            <a:r>
              <a:rPr lang="en-US" sz="4800" b="1">
                <a:solidFill>
                  <a:srgbClr val="FFF614"/>
                </a:solidFill>
                <a:cs typeface="+mj-cs"/>
              </a:rPr>
              <a:t>content</a:t>
            </a:r>
            <a:r>
              <a:rPr lang="en-US" sz="4800" b="1">
                <a:solidFill>
                  <a:schemeClr val="bg1"/>
                </a:solidFill>
                <a:cs typeface="+mj-cs"/>
              </a:rPr>
              <a:t> with your…?</a:t>
            </a: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60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Worship </a:t>
            </a: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Instruction</a:t>
            </a: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Concern </a:t>
            </a: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Discipline</a:t>
            </a: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Carnality </a:t>
            </a: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341420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8802" name="Rectangle 2"/>
          <p:cNvSpPr>
            <a:spLocks noGrp="1" noChangeArrowheads="1"/>
          </p:cNvSpPr>
          <p:nvPr>
            <p:ph type="title"/>
          </p:nvPr>
        </p:nvSpPr>
        <p:spPr>
          <a:xfrm>
            <a:off x="76200" y="-228600"/>
            <a:ext cx="8991600" cy="1447800"/>
          </a:xfrm>
        </p:spPr>
        <p:txBody>
          <a:bodyPr/>
          <a:lstStyle/>
          <a:p>
            <a:pPr eaLnBrk="1" hangingPunct="1">
              <a:defRPr/>
            </a:pPr>
            <a:r>
              <a:rPr kumimoji="0" lang="en-US"/>
              <a:t>1 Corinthians 7 Overview</a:t>
            </a:r>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dirty="0">
                <a:solidFill>
                  <a:srgbClr val="21239A"/>
                </a:solidFill>
                <a:latin typeface="Helvetica" charset="0"/>
              </a:rPr>
              <a:t>Marriage</a:t>
            </a:r>
          </a:p>
          <a:p>
            <a:pPr marL="342900" indent="-342900">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a:solidFill>
                  <a:srgbClr val="21239A"/>
                </a:solidFill>
                <a:latin typeface="Helvetica" charset="0"/>
              </a:rPr>
              <a:t>Singleness</a:t>
            </a:r>
          </a:p>
          <a:p>
            <a:pPr marL="342900" indent="-342900">
              <a:spcBef>
                <a:spcPct val="20000"/>
              </a:spcBef>
              <a:buSzPct val="90000"/>
              <a:defRPr/>
            </a:pPr>
            <a:r>
              <a:rPr lang="en-US" sz="4000">
                <a:solidFill>
                  <a:srgbClr val="21239A"/>
                </a:solidFill>
                <a:latin typeface="Helvetica" charset="0"/>
              </a:rPr>
              <a:t>7:25-40</a:t>
            </a:r>
          </a:p>
        </p:txBody>
      </p:sp>
      <p:sp>
        <p:nvSpPr>
          <p:cNvPr id="1868810" name="Rectangle 10"/>
          <p:cNvSpPr>
            <a:spLocks noChangeArrowheads="1"/>
          </p:cNvSpPr>
          <p:nvPr/>
        </p:nvSpPr>
        <p:spPr bwMode="auto">
          <a:xfrm rot="21566660">
            <a:off x="2979738" y="1357313"/>
            <a:ext cx="3529012"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en-US" sz="4400" dirty="0">
                <a:solidFill>
                  <a:srgbClr val="FFFFFF"/>
                </a:solidFill>
                <a:effectLst>
                  <a:outerShdw blurRad="38100" dist="76200" dir="2700000" algn="tl" rotWithShape="0">
                    <a:srgbClr val="000000">
                      <a:alpha val="92000"/>
                    </a:srgbClr>
                  </a:outerShdw>
                </a:effectLst>
                <a:latin typeface="Helvetica" charset="0"/>
              </a:rPr>
              <a:t>Remain</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68805">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963" indent="-715963" eaLnBrk="1" hangingPunct="1"/>
            <a:r>
              <a:rPr lang="en-US" sz="4800" b="1" dirty="0">
                <a:latin typeface="Helvetica" charset="0"/>
                <a:ea typeface="ＭＳ Ｐゴシック" charset="0"/>
                <a:cs typeface="ＭＳ Ｐゴシック" charset="0"/>
              </a:rPr>
              <a:t>I.	Those </a:t>
            </a:r>
            <a:r>
              <a:rPr lang="en-US" sz="4800" b="1" dirty="0">
                <a:solidFill>
                  <a:srgbClr val="FFF614"/>
                </a:solidFill>
                <a:latin typeface="Helvetica" charset="0"/>
                <a:ea typeface="ＭＳ Ｐゴシック" charset="0"/>
                <a:cs typeface="ＭＳ Ｐゴシック" charset="0"/>
              </a:rPr>
              <a:t>married</a:t>
            </a:r>
            <a:r>
              <a:rPr lang="en-US" sz="4800" b="1" dirty="0">
                <a:latin typeface="Helvetica" charset="0"/>
                <a:ea typeface="ＭＳ Ｐゴシック" charset="0"/>
                <a:cs typeface="ＭＳ Ｐゴシック" charset="0"/>
              </a:rPr>
              <a:t> can have their sexual needs legitimately met (7:1-7)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505200"/>
            <a:ext cx="4308475"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en-US" sz="4800" b="1" dirty="0">
                <a:solidFill>
                  <a:srgbClr val="FFF614"/>
                </a:solidFill>
                <a:latin typeface="Helvetica" charset="0"/>
                <a:ea typeface="ＭＳ Ｐゴシック" charset="0"/>
                <a:cs typeface="ＭＳ Ｐゴシック" charset="0"/>
              </a:rPr>
              <a:t>Widowers</a:t>
            </a:r>
            <a:r>
              <a:rPr lang="en-US" sz="4800" b="1" dirty="0">
                <a:latin typeface="Helvetica" charset="0"/>
                <a:ea typeface="ＭＳ Ｐゴシック" charset="0"/>
                <a:cs typeface="ＭＳ Ｐゴシック" charset="0"/>
              </a:rPr>
              <a:t> and </a:t>
            </a:r>
            <a:r>
              <a:rPr lang="en-US" sz="4800" b="1" dirty="0">
                <a:solidFill>
                  <a:srgbClr val="FFF614"/>
                </a:solidFill>
                <a:latin typeface="Helvetica" charset="0"/>
                <a:ea typeface="ＭＳ Ｐゴシック" charset="0"/>
                <a:cs typeface="ＭＳ Ｐゴシック" charset="0"/>
              </a:rPr>
              <a:t>widows</a:t>
            </a:r>
            <a:r>
              <a:rPr lang="en-US" sz="4800" b="1" dirty="0">
                <a:latin typeface="Helvetica" charset="0"/>
                <a:ea typeface="ＭＳ Ｐゴシック" charset="0"/>
                <a:cs typeface="ＭＳ Ｐゴシック" charset="0"/>
              </a:rPr>
              <a:t> can remarry if they have unmet sexual needs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00" y="115888"/>
            <a:ext cx="3814763" cy="2747962"/>
          </a:xfrm>
        </p:spPr>
        <p:txBody>
          <a:bodyPr/>
          <a:lstStyle/>
          <a:p>
            <a:pPr eaLnBrk="1" hangingPunct="1"/>
            <a:r>
              <a:rPr lang="en-US" sz="5400" b="1">
                <a:solidFill>
                  <a:srgbClr val="FFFFFF"/>
                </a:solidFill>
                <a:latin typeface="Arial" charset="0"/>
                <a:ea typeface="ＭＳ Ｐゴシック" charset="0"/>
                <a:cs typeface="ＭＳ Ｐゴシック" charset="0"/>
              </a:rPr>
              <a:t>Dr. Walter McConnell</a:t>
            </a:r>
            <a:endParaRPr lang="en-US" sz="5400" b="1">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0">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spcBef>
                <a:spcPct val="50000"/>
              </a:spcBef>
              <a:defRPr/>
            </a:pPr>
            <a:r>
              <a:rPr lang="en-US" sz="2000" dirty="0">
                <a:solidFill>
                  <a:srgbClr val="000000"/>
                </a:solidFill>
                <a:ea typeface="+mn-ea"/>
                <a:cs typeface="+mn-cs"/>
              </a:rPr>
              <a:t>"To the remotest part of the earth" (Acts 1:8)</a:t>
            </a:r>
          </a:p>
          <a:p>
            <a:pPr algn="l">
              <a:defRPr/>
            </a:pPr>
            <a:r>
              <a:rPr lang="en-US" sz="1600" dirty="0">
                <a:solidFill>
                  <a:srgbClr val="000000"/>
                </a:solidFill>
                <a:ea typeface="+mn-ea"/>
                <a:cs typeface="+mn-cs"/>
              </a:rPr>
              <a:t>Acts </a:t>
            </a:r>
            <a:r>
              <a:rPr lang="en-US" sz="2000" dirty="0">
                <a:solidFill>
                  <a:srgbClr val="000000"/>
                </a:solidFill>
                <a:ea typeface="+mn-ea"/>
                <a:cs typeface="+mn-cs"/>
              </a:rPr>
              <a:t>9  13       14    15  16          18           21     27     28</a:t>
            </a:r>
          </a:p>
        </p:txBody>
      </p:sp>
      <p:sp>
        <p:nvSpPr>
          <p:cNvPr id="175108"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Fall 49</a:t>
            </a:r>
          </a:p>
          <a:p>
            <a:pPr eaLnBrk="1" hangingPunct="1">
              <a:spcBef>
                <a:spcPct val="50000"/>
              </a:spcBef>
            </a:pPr>
            <a:r>
              <a:rPr lang="en-US" sz="1600">
                <a:solidFill>
                  <a:srgbClr val="FFFFFF"/>
                </a:solidFill>
                <a:latin typeface="Arial Narrow" charset="0"/>
                <a:cs typeface="Times New Roman" charset="0"/>
              </a:rPr>
              <a:t>The</a:t>
            </a:r>
          </a:p>
          <a:p>
            <a:pPr eaLnBrk="1" hangingPunct="1"/>
            <a:r>
              <a:rPr lang="en-US" sz="1600">
                <a:solidFill>
                  <a:srgbClr val="FFFFFF"/>
                </a:solidFill>
                <a:latin typeface="Arial Narrow" charset="0"/>
                <a:cs typeface="Times New Roman" charset="0"/>
              </a:rPr>
              <a:t>Council</a:t>
            </a:r>
          </a:p>
        </p:txBody>
      </p:sp>
      <p:sp>
        <p:nvSpPr>
          <p:cNvPr id="175109"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May 57-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Aug 59</a:t>
            </a:r>
          </a:p>
          <a:p>
            <a:pPr eaLnBrk="1" hangingPunct="1">
              <a:spcBef>
                <a:spcPct val="50000"/>
              </a:spcBef>
            </a:pPr>
            <a:r>
              <a:rPr lang="en-US" sz="1600">
                <a:solidFill>
                  <a:srgbClr val="FFFFFF"/>
                </a:solidFill>
                <a:latin typeface="Arial Narrow" charset="0"/>
                <a:cs typeface="Times New Roman" charset="0"/>
              </a:rPr>
              <a:t>Trials</a:t>
            </a:r>
            <a:endParaRPr lang="en-US" sz="1800">
              <a:solidFill>
                <a:srgbClr val="FFFFFF"/>
              </a:solidFill>
              <a:latin typeface="Arial Narrow" charset="0"/>
              <a:cs typeface="Times New Roman" charset="0"/>
            </a:endParaRPr>
          </a:p>
        </p:txBody>
      </p:sp>
      <p:sp>
        <p:nvSpPr>
          <p:cNvPr id="17511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5111"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Spring 68</a:t>
            </a:r>
          </a:p>
          <a:p>
            <a:pPr eaLnBrk="1" hangingPunct="1">
              <a:spcBef>
                <a:spcPct val="50000"/>
              </a:spcBef>
            </a:pPr>
            <a:r>
              <a:rPr lang="en-US" sz="1400">
                <a:solidFill>
                  <a:srgbClr val="FFFFFF"/>
                </a:solidFill>
                <a:latin typeface="Arial Narrow" charset="0"/>
                <a:cs typeface="Times New Roman" charset="0"/>
              </a:rPr>
              <a:t>Expansion</a:t>
            </a:r>
            <a:r>
              <a:rPr lang="en-US" sz="1600">
                <a:solidFill>
                  <a:srgbClr val="FFFFFF"/>
                </a:solidFill>
                <a:latin typeface="Arial Narrow" charset="0"/>
                <a:cs typeface="Times New Roman" charset="0"/>
              </a:rPr>
              <a:t> of Church</a:t>
            </a:r>
          </a:p>
        </p:txBody>
      </p:sp>
      <p:sp>
        <p:nvSpPr>
          <p:cNvPr id="175112"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2000">
                <a:solidFill>
                  <a:srgbClr val="FFFFFF"/>
                </a:solidFill>
                <a:latin typeface="Arial Narrow" charset="0"/>
                <a:cs typeface="Times New Roman" charset="0"/>
              </a:rPr>
              <a:t>35           48          49          50          52  53          57        60             62              67           68     95</a:t>
            </a:r>
          </a:p>
        </p:txBody>
      </p:sp>
      <p:sp>
        <p:nvSpPr>
          <p:cNvPr id="17511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Apr 48-</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49</a:t>
            </a:r>
          </a:p>
          <a:p>
            <a:pPr eaLnBrk="1" hangingPunct="1"/>
            <a:r>
              <a:rPr lang="en-US">
                <a:solidFill>
                  <a:srgbClr val="000000"/>
                </a:solidFill>
                <a:latin typeface="Arial Narrow" charset="0"/>
                <a:cs typeface="Times New Roman" charset="0"/>
              </a:rPr>
              <a:t>1</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Galatia</a:t>
            </a:r>
          </a:p>
          <a:p>
            <a:pPr eaLnBrk="1" hangingPunct="1">
              <a:spcBef>
                <a:spcPct val="50000"/>
              </a:spcBef>
            </a:pPr>
            <a:endParaRPr lang="en-US" sz="900">
              <a:solidFill>
                <a:srgbClr val="000000"/>
              </a:solidFill>
              <a:latin typeface="Arial Narrow" charset="0"/>
              <a:cs typeface="Times New Roman" charset="0"/>
            </a:endParaRPr>
          </a:p>
        </p:txBody>
      </p:sp>
      <p:sp>
        <p:nvSpPr>
          <p:cNvPr id="17511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Spr 53-</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May 57</a:t>
            </a:r>
          </a:p>
          <a:p>
            <a:pPr eaLnBrk="1" hangingPunct="1"/>
            <a:r>
              <a:rPr lang="en-US">
                <a:solidFill>
                  <a:srgbClr val="000000"/>
                </a:solidFill>
                <a:latin typeface="Arial Narrow" charset="0"/>
                <a:cs typeface="Times New Roman" charset="0"/>
              </a:rPr>
              <a:t>3</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Asia</a:t>
            </a:r>
          </a:p>
          <a:p>
            <a:pPr eaLnBrk="1" hangingPunct="1">
              <a:spcBef>
                <a:spcPct val="50000"/>
              </a:spcBef>
            </a:pPr>
            <a:endParaRPr lang="en-US" sz="100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Feb 60-</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Mar 62</a:t>
            </a:r>
          </a:p>
          <a:p>
            <a:pPr eaLnBrk="1" hangingPunct="1"/>
            <a:r>
              <a:rPr lang="en-US">
                <a:solidFill>
                  <a:srgbClr val="FFFFFF"/>
                </a:solidFill>
                <a:latin typeface="Arial Narrow" charset="0"/>
                <a:cs typeface="Times New Roman" charset="0"/>
              </a:rPr>
              <a:t>1</a:t>
            </a:r>
            <a:br>
              <a:rPr lang="en-US">
                <a:solidFill>
                  <a:srgbClr val="FFFFFF"/>
                </a:solidFill>
                <a:latin typeface="Arial Narrow" charset="0"/>
                <a:cs typeface="Times New Roman" charset="0"/>
              </a:rPr>
            </a:br>
            <a:r>
              <a:rPr lang="en-US">
                <a:solidFill>
                  <a:srgbClr val="FFFFFF"/>
                </a:solidFill>
                <a:latin typeface="Arial Narrow" charset="0"/>
                <a:cs typeface="Times New Roman" charset="0"/>
              </a:rPr>
              <a:t>Rome</a:t>
            </a:r>
          </a:p>
          <a:p>
            <a:pPr eaLnBrk="1" hangingPunct="1">
              <a:spcBef>
                <a:spcPct val="50000"/>
              </a:spcBef>
            </a:pPr>
            <a:endParaRPr lang="en-US" sz="100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Aut 67-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Spr 68</a:t>
            </a:r>
          </a:p>
          <a:p>
            <a:pPr eaLnBrk="1" hangingPunct="1"/>
            <a:r>
              <a:rPr lang="en-US">
                <a:solidFill>
                  <a:srgbClr val="FFFFFF"/>
                </a:solidFill>
                <a:latin typeface="Arial Narrow" charset="0"/>
                <a:cs typeface="Times New Roman" charset="0"/>
              </a:rPr>
              <a:t>2</a:t>
            </a:r>
            <a:br>
              <a:rPr lang="en-US">
                <a:solidFill>
                  <a:srgbClr val="FFFFFF"/>
                </a:solidFill>
                <a:latin typeface="Arial Narrow" charset="0"/>
                <a:cs typeface="Times New Roman" charset="0"/>
              </a:rPr>
            </a:br>
            <a:r>
              <a:rPr lang="en-US">
                <a:solidFill>
                  <a:srgbClr val="FFFFFF"/>
                </a:solidFill>
                <a:latin typeface="Arial Narrow" charset="0"/>
                <a:cs typeface="Times New Roman" charset="0"/>
              </a:rPr>
              <a:t>Rome</a:t>
            </a:r>
          </a:p>
          <a:p>
            <a:pPr eaLnBrk="1" hangingPunct="1">
              <a:spcBef>
                <a:spcPct val="50000"/>
              </a:spcBef>
            </a:pPr>
            <a:endParaRPr lang="en-US" sz="1000">
              <a:solidFill>
                <a:srgbClr val="FFFFFF"/>
              </a:solidFill>
              <a:latin typeface="Arial Narrow" charset="0"/>
              <a:cs typeface="Times New Roman" charset="0"/>
            </a:endParaRPr>
          </a:p>
        </p:txBody>
      </p:sp>
      <p:sp>
        <p:nvSpPr>
          <p:cNvPr id="1751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FFFFFF"/>
                </a:solidFill>
                <a:cs typeface="Arial" charset="0"/>
              </a:rPr>
              <a:t>38</a:t>
            </a:r>
            <a:br>
              <a:rPr lang="en-US" sz="2000">
                <a:solidFill>
                  <a:srgbClr val="FFFFFF"/>
                </a:solidFill>
                <a:cs typeface="Arial" charset="0"/>
              </a:rPr>
            </a:br>
            <a:r>
              <a:rPr lang="en-US" sz="2000">
                <a:solidFill>
                  <a:srgbClr val="FFFFFF"/>
                </a:solidFill>
                <a:cs typeface="Arial" charset="0"/>
              </a:rPr>
              <a:t>124</a:t>
            </a:r>
            <a:br>
              <a:rPr lang="en-US" sz="2000">
                <a:solidFill>
                  <a:srgbClr val="FFFFFF"/>
                </a:solidFill>
                <a:cs typeface="Arial" charset="0"/>
              </a:rPr>
            </a:br>
            <a:r>
              <a:rPr lang="en-US" sz="2000">
                <a:solidFill>
                  <a:srgbClr val="FFFFFF"/>
                </a:solidFill>
                <a:cs typeface="Arial" charset="0"/>
              </a:rPr>
              <a:t>39-41</a:t>
            </a:r>
          </a:p>
        </p:txBody>
      </p:sp>
      <p:sp>
        <p:nvSpPr>
          <p:cNvPr id="175118"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Spr 62-</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Fall 67</a:t>
            </a:r>
          </a:p>
          <a:p>
            <a:pPr eaLnBrk="1" hangingPunct="1"/>
            <a:r>
              <a:rPr lang="en-US">
                <a:solidFill>
                  <a:srgbClr val="000000"/>
                </a:solidFill>
                <a:latin typeface="Arial Narrow" charset="0"/>
                <a:cs typeface="Times New Roman" charset="0"/>
              </a:rPr>
              <a:t>4</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Spain</a:t>
            </a:r>
          </a:p>
          <a:p>
            <a:pPr eaLnBrk="1" hangingPunct="1">
              <a:spcBef>
                <a:spcPct val="50000"/>
              </a:spcBef>
            </a:pPr>
            <a:endParaRPr lang="en-US" sz="100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3200" dirty="0">
                <a:solidFill>
                  <a:srgbClr val="FFFFFF"/>
                </a:solidFill>
                <a:effectLst>
                  <a:outerShdw blurRad="38100" dist="38100" dir="2700000" algn="tl">
                    <a:srgbClr val="000000">
                      <a:alpha val="43137"/>
                    </a:srgbClr>
                  </a:outerShdw>
                </a:effectLst>
                <a:cs typeface="Times New Roman" charset="0"/>
              </a:rPr>
              <a:t>NT Overview (Missionary +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Gal</a:t>
            </a:r>
            <a:endParaRPr lang="en-US" sz="1600" b="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1 Thess</a:t>
            </a:r>
            <a:endParaRPr lang="en-US" sz="1600" b="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2 Thess</a:t>
            </a:r>
            <a:endParaRPr lang="en-US" sz="1600" b="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1 Cor</a:t>
            </a:r>
            <a:endParaRPr lang="en-US" sz="1600" b="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Matt</a:t>
            </a:r>
            <a:endParaRPr lang="en-US" sz="1600" b="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Luke</a:t>
            </a:r>
            <a:endParaRPr lang="en-US" sz="1600" b="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John</a:t>
            </a:r>
            <a:endParaRPr lang="en-US" sz="1600" b="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Mark</a:t>
            </a:r>
            <a:endParaRPr lang="en-US" sz="1600" b="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Acts</a:t>
            </a:r>
            <a:endParaRPr lang="en-US" sz="1600" b="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Gospels &amp; Acts</a:t>
            </a:r>
            <a:endParaRPr lang="en-US" sz="1600" b="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Pauline Epistles</a:t>
            </a:r>
            <a:endParaRPr lang="en-US" sz="1600" b="0">
              <a:solidFill>
                <a:srgbClr val="000000"/>
              </a:solidFill>
              <a:latin typeface="Arial Narrow" charset="0"/>
              <a:cs typeface="Times New Roman" charset="0"/>
            </a:endParaRPr>
          </a:p>
        </p:txBody>
      </p:sp>
      <p:sp>
        <p:nvSpPr>
          <p:cNvPr id="1751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sz="1200">
                <a:solidFill>
                  <a:srgbClr val="FFFFFF"/>
                </a:solidFill>
                <a:latin typeface="Arial Narrow" charset="0"/>
                <a:cs typeface="Times New Roman" charset="0"/>
              </a:rPr>
              <a:t> Pauline Missionary + Key Words</a:t>
            </a:r>
            <a:endParaRPr lang="en-US" sz="160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Justify</a:t>
            </a:r>
            <a:endParaRPr lang="en-US" sz="1200" b="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Rapture</a:t>
            </a:r>
            <a:endParaRPr lang="en-US" sz="1600" b="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400">
                <a:solidFill>
                  <a:srgbClr val="000000"/>
                </a:solidFill>
                <a:latin typeface="Arial Narrow" charset="0"/>
                <a:cs typeface="Times New Roman" charset="0"/>
              </a:rPr>
              <a:t>Tribulation</a:t>
            </a:r>
            <a:endParaRPr lang="en-US" sz="1200" b="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Arial Narrow" charset="0"/>
                <a:cs typeface="Times New Roman" charset="0"/>
              </a:rPr>
              <a:t>Sanctify</a:t>
            </a:r>
            <a:endParaRPr lang="en-US" sz="1400" b="0">
              <a:solidFill>
                <a:srgbClr val="000000"/>
              </a:solidFill>
              <a:latin typeface="Arial Narrow" charset="0"/>
              <a:cs typeface="Times New Roman" charset="0"/>
            </a:endParaRPr>
          </a:p>
        </p:txBody>
      </p:sp>
      <p:sp>
        <p:nvSpPr>
          <p:cNvPr id="17513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600">
                <a:solidFill>
                  <a:srgbClr val="FFFFFF"/>
                </a:solidFill>
                <a:latin typeface="Arial Narrow" charset="0"/>
                <a:cs typeface="Times New Roman" charset="0"/>
              </a:rPr>
              <a:t>Kingdom</a:t>
            </a:r>
            <a:endParaRPr lang="en-US" sz="1400" b="0">
              <a:solidFill>
                <a:srgbClr val="FFFFFF"/>
              </a:solidFill>
              <a:latin typeface="Arial Narrow" charset="0"/>
              <a:cs typeface="Times New Roman" charset="0"/>
            </a:endParaRPr>
          </a:p>
        </p:txBody>
      </p:sp>
      <p:sp>
        <p:nvSpPr>
          <p:cNvPr id="17513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Sov 1</a:t>
            </a:r>
            <a:endParaRPr lang="en-US" sz="1600" b="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Believe</a:t>
            </a:r>
            <a:endParaRPr lang="en-US" sz="1600" b="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Disciple</a:t>
            </a:r>
            <a:endParaRPr lang="en-US" sz="1600" b="0">
              <a:solidFill>
                <a:srgbClr val="FFFFFF"/>
              </a:solidFill>
              <a:latin typeface="Arial Narrow" charset="0"/>
              <a:cs typeface="Times New Roman" charset="0"/>
            </a:endParaRPr>
          </a:p>
        </p:txBody>
      </p:sp>
      <p:sp>
        <p:nvSpPr>
          <p:cNvPr id="17514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Sov 2</a:t>
            </a:r>
            <a:endParaRPr lang="en-US" sz="1600" b="0">
              <a:solidFill>
                <a:srgbClr val="FFFFFF"/>
              </a:solidFill>
              <a:latin typeface="Arial Narrow" charset="0"/>
              <a:cs typeface="Times New Roman" charset="0"/>
            </a:endParaRPr>
          </a:p>
        </p:txBody>
      </p:sp>
      <p:sp>
        <p:nvSpPr>
          <p:cNvPr id="175143"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Apr 50-</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52</a:t>
            </a:r>
          </a:p>
          <a:p>
            <a:pPr eaLnBrk="1" hangingPunct="1"/>
            <a:r>
              <a:rPr lang="en-US">
                <a:solidFill>
                  <a:srgbClr val="000000"/>
                </a:solidFill>
                <a:latin typeface="Arial Narrow" charset="0"/>
                <a:cs typeface="Times New Roman" charset="0"/>
              </a:rPr>
              <a:t>2</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Aegean</a:t>
            </a:r>
          </a:p>
          <a:p>
            <a:pPr eaLnBrk="1" hangingPunct="1">
              <a:spcBef>
                <a:spcPct val="50000"/>
              </a:spcBef>
            </a:pPr>
            <a:endParaRPr lang="en-US" sz="900">
              <a:solidFill>
                <a:srgbClr val="000000"/>
              </a:solidFill>
              <a:latin typeface="Arial Narrow" charset="0"/>
              <a:cs typeface="Times New Roman" charset="0"/>
            </a:endParaRPr>
          </a:p>
        </p:txBody>
      </p:sp>
      <p:sp>
        <p:nvSpPr>
          <p:cNvPr id="17514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Summer 35-</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37</a:t>
            </a:r>
          </a:p>
          <a:p>
            <a:pPr eaLnBrk="1" hangingPunct="1">
              <a:spcBef>
                <a:spcPct val="50000"/>
              </a:spcBef>
            </a:pPr>
            <a:r>
              <a:rPr lang="en-US" sz="1600">
                <a:solidFill>
                  <a:srgbClr val="FFFFFF"/>
                </a:solidFill>
                <a:latin typeface="Arial Narrow" charset="0"/>
                <a:cs typeface="Times New Roman" charset="0"/>
              </a:rPr>
              <a:t>Damascus</a:t>
            </a:r>
            <a:br>
              <a:rPr lang="en-US" sz="1600">
                <a:solidFill>
                  <a:srgbClr val="FFFFFF"/>
                </a:solidFill>
                <a:latin typeface="Arial Narrow" charset="0"/>
                <a:cs typeface="Times New Roman" charset="0"/>
              </a:rPr>
            </a:br>
            <a:r>
              <a:rPr lang="en-US" sz="1600">
                <a:solidFill>
                  <a:srgbClr val="FFFFFF"/>
                </a:solidFill>
                <a:latin typeface="Arial Narrow" charset="0"/>
                <a:cs typeface="Times New Roman" charset="0"/>
              </a:rPr>
              <a:t>Antioch</a:t>
            </a:r>
          </a:p>
        </p:txBody>
      </p:sp>
      <p:sp>
        <p:nvSpPr>
          <p:cNvPr id="4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a:solidFill>
                  <a:srgbClr val="FFFFFF"/>
                </a:solidFill>
                <a:latin typeface="Arial Narrow" charset="0"/>
                <a:cs typeface="Times New Roman" charset="0"/>
              </a:rPr>
              <a:t>Rome</a:t>
            </a:r>
            <a:endParaRPr lang="en-US" sz="1000">
              <a:solidFill>
                <a:srgbClr val="FFFFFF"/>
              </a:solidFill>
              <a:latin typeface="Arial Narrow" charset="0"/>
              <a:cs typeface="Times New Roman" charset="0"/>
            </a:endParaRPr>
          </a:p>
        </p:txBody>
      </p:sp>
      <p:sp>
        <p:nvSpPr>
          <p:cNvPr id="17514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Journeys</a:t>
            </a:r>
            <a:endParaRPr lang="en-US">
              <a:solidFill>
                <a:srgbClr val="FFFFFF"/>
              </a:solidFill>
              <a:latin typeface="Arial Narrow" charset="0"/>
              <a:cs typeface="Times New Roman" charset="0"/>
            </a:endParaRPr>
          </a:p>
        </p:txBody>
      </p:sp>
      <p:sp>
        <p:nvSpPr>
          <p:cNvPr id="17514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latin typeface="Arial Narrow" charset="0"/>
                <a:cs typeface="Times New Roman" charset="0"/>
              </a:rPr>
              <a:t>1234</a:t>
            </a:r>
            <a:endParaRPr lang="en-US" sz="1000">
              <a:solidFill>
                <a:srgbClr val="000000"/>
              </a:solidFill>
              <a:latin typeface="Arial Narrow" charset="0"/>
              <a:cs typeface="Times New Roman" charset="0"/>
            </a:endParaRPr>
          </a:p>
        </p:txBody>
      </p:sp>
      <p:sp>
        <p:nvSpPr>
          <p:cNvPr id="17514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Imprisonments</a:t>
            </a:r>
            <a:endParaRPr lang="en-US">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49" grpId="0" animBg="1"/>
      <p:bldP spid="53" grpId="0" animBg="1"/>
      <p:bldP spid="55" grpId="0" animBg="1"/>
      <p:bldP spid="5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67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en-US" b="1" dirty="0">
                <a:solidFill>
                  <a:srgbClr val="FFFFFF"/>
                </a:solidFill>
              </a:rPr>
              <a:t>Walter &amp; Claire McConnell</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3"/>
            <a:ext cx="9144000" cy="568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"Do you, Walt, take Claire, to have and to hold, to email and facebook, to Tweet, Skype &amp; text, until death do you part?"</a:t>
            </a:r>
          </a:p>
        </p:txBody>
      </p:sp>
    </p:spTree>
    <p:extLst>
      <p:ext uri="{BB962C8B-B14F-4D97-AF65-F5344CB8AC3E}">
        <p14:creationId xmlns:p14="http://schemas.microsoft.com/office/powerpoint/2010/main" val="312864837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en-US" sz="4800" b="1" dirty="0">
                <a:solidFill>
                  <a:srgbClr val="FFF614"/>
                </a:solidFill>
                <a:latin typeface="Arial" charset="0"/>
                <a:ea typeface="ＭＳ Ｐゴシック" charset="0"/>
                <a:cs typeface="ＭＳ Ｐゴシック" charset="0"/>
              </a:rPr>
              <a:t>Divorcees</a:t>
            </a:r>
            <a:r>
              <a:rPr lang="en-US" sz="4800" b="1" dirty="0">
                <a:solidFill>
                  <a:schemeClr val="bg1"/>
                </a:solidFill>
                <a:latin typeface="Arial" charset="0"/>
                <a:ea typeface="ＭＳ Ｐゴシック" charset="0"/>
                <a:cs typeface="ＭＳ Ｐゴシック" charset="0"/>
              </a:rPr>
              <a:t> should remain unmarried to enable reconciliation with their spouse (7:10-11)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724400"/>
            <a:ext cx="2455863"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4800"/>
            <a:ext cx="330041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en-US" sz="4000" b="1">
                <a:solidFill>
                  <a:schemeClr val="bg1"/>
                </a:solidFill>
                <a:latin typeface="Arial" charset="0"/>
                <a:ea typeface="ＭＳ Ｐゴシック" charset="0"/>
                <a:cs typeface="ＭＳ Ｐゴシック" charset="0"/>
              </a:rPr>
              <a:t>Four Views…</a:t>
            </a:r>
            <a:endParaRPr lang="en-US" sz="400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0"/>
            <a:ext cx="5486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indent="-460375" algn="l"/>
            <a:r>
              <a:rPr lang="en-US" sz="2800">
                <a:solidFill>
                  <a:srgbClr val="FFFFFF"/>
                </a:solidFill>
              </a:rPr>
              <a:t>1.	No divorce, no remarriage</a:t>
            </a: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indent="-460375" algn="l"/>
            <a:r>
              <a:rPr lang="en-US" sz="2800">
                <a:solidFill>
                  <a:srgbClr val="FFFFFF"/>
                </a:solidFill>
              </a:rPr>
              <a:t>2.	Divorce, no remarriage</a:t>
            </a:r>
          </a:p>
        </p:txBody>
      </p:sp>
      <p:sp>
        <p:nvSpPr>
          <p:cNvPr id="2980872" name="Rectangle 8"/>
          <p:cNvSpPr>
            <a:spLocks noChangeArrowheads="1"/>
          </p:cNvSpPr>
          <p:nvPr/>
        </p:nvSpPr>
        <p:spPr bwMode="auto">
          <a:xfrm>
            <a:off x="3733800" y="3352800"/>
            <a:ext cx="5486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indent="-460375" algn="l"/>
            <a:r>
              <a:rPr lang="en-US" sz="2800">
                <a:solidFill>
                  <a:srgbClr val="FFFFFF"/>
                </a:solidFill>
              </a:rPr>
              <a:t>3.	Both divorce &amp; remarriage after adultery or desertion</a:t>
            </a:r>
          </a:p>
        </p:txBody>
      </p:sp>
      <p:sp>
        <p:nvSpPr>
          <p:cNvPr id="2980873" name="Rectangle 9"/>
          <p:cNvSpPr>
            <a:spLocks noChangeArrowheads="1"/>
          </p:cNvSpPr>
          <p:nvPr/>
        </p:nvSpPr>
        <p:spPr bwMode="auto">
          <a:xfrm>
            <a:off x="3733800" y="4572000"/>
            <a:ext cx="5562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indent="-460375" algn="l"/>
            <a:r>
              <a:rPr lang="en-US" sz="2800">
                <a:solidFill>
                  <a:srgbClr val="FFFFFF"/>
                </a:solidFill>
              </a:rPr>
              <a:t>4.	Both divorce &amp; remarriage after various 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Those in </a:t>
            </a:r>
            <a:r>
              <a:rPr lang="en-US" sz="4800" b="1" dirty="0">
                <a:solidFill>
                  <a:srgbClr val="FFF614"/>
                </a:solidFill>
                <a:latin typeface="Arial" charset="0"/>
                <a:ea typeface="ＭＳ Ｐゴシック" charset="0"/>
                <a:cs typeface="ＭＳ Ｐゴシック" charset="0"/>
              </a:rPr>
              <a:t>mixed marriages</a:t>
            </a:r>
            <a:r>
              <a:rPr lang="en-US" sz="4800" b="1" dirty="0">
                <a:solidFill>
                  <a:schemeClr val="tx1"/>
                </a:solidFill>
                <a:latin typeface="Arial" charset="0"/>
                <a:ea typeface="ＭＳ Ｐゴシック" charset="0"/>
                <a:cs typeface="ＭＳ Ｐゴシック" charset="0"/>
              </a:rPr>
              <a:t> should stay married to be a godly influence in the family (7:12-16)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0"/>
            <a:ext cx="8001000" cy="2895600"/>
          </a:xfrm>
          <a:noFill/>
        </p:spPr>
        <p:txBody>
          <a:bodyPr/>
          <a:lstStyle/>
          <a:p>
            <a:pPr marL="674688" indent="-665163" eaLnBrk="1" hangingPunct="1"/>
            <a:r>
              <a:rPr lang="en-US" sz="4800" b="1" dirty="0">
                <a:latin typeface="Helvetica" charset="0"/>
                <a:ea typeface="ＭＳ Ｐゴシック" charset="0"/>
                <a:cs typeface="ＭＳ Ｐゴシック" charset="0"/>
              </a:rPr>
              <a:t>V. </a:t>
            </a:r>
            <a:r>
              <a:rPr lang="en-US" sz="4800" b="1" dirty="0">
                <a:solidFill>
                  <a:srgbClr val="FFF614"/>
                </a:solidFill>
                <a:latin typeface="Helvetica" charset="0"/>
                <a:ea typeface="ＭＳ Ｐゴシック" charset="0"/>
                <a:cs typeface="ＭＳ Ｐゴシック" charset="0"/>
              </a:rPr>
              <a:t>All of Us: </a:t>
            </a:r>
            <a:r>
              <a:rPr lang="en-US" sz="4800" b="1" dirty="0">
                <a:latin typeface="Helvetica" charset="0"/>
                <a:ea typeface="ＭＳ Ｐゴシック" charset="0"/>
                <a:cs typeface="ＭＳ Ｐゴシック" charset="0"/>
              </a:rPr>
              <a:t> Be content with your body and job (7:17-24)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en-US">
                <a:solidFill>
                  <a:srgbClr val="FFFFFF"/>
                </a:solidFill>
                <a:latin typeface="Arial" charset="0"/>
                <a:ea typeface="ＭＳ Ｐゴシック" charset="0"/>
                <a:cs typeface="ＭＳ Ｐゴシック" charset="0"/>
              </a:rPr>
              <a:t>Body Contentment (7:17-19)</a:t>
            </a:r>
            <a:endParaRPr lang="en-US">
              <a:latin typeface="Arial" charset="0"/>
              <a:ea typeface="ＭＳ Ｐゴシック" charset="0"/>
              <a:cs typeface="ＭＳ Ｐゴシック"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en-US" sz="5400" b="1" dirty="0">
                <a:solidFill>
                  <a:srgbClr val="FFFFFF"/>
                </a:solidFill>
                <a:latin typeface="Galatia SIL Bold" charset="0"/>
              </a:rPr>
              <a:t>Be content with your low socio-economic position (7:20-23)</a:t>
            </a:r>
          </a:p>
        </p:txBody>
      </p:sp>
    </p:spTree>
    <p:extLst>
      <p:ext uri="{BB962C8B-B14F-4D97-AF65-F5344CB8AC3E}">
        <p14:creationId xmlns:p14="http://schemas.microsoft.com/office/powerpoint/2010/main" val="29884407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en-US">
                <a:latin typeface="Arial"/>
                <a:cs typeface="Arial"/>
              </a:rPr>
              <a:t>Four Roman Social Classes</a:t>
            </a:r>
          </a:p>
        </p:txBody>
      </p:sp>
      <p:sp>
        <p:nvSpPr>
          <p:cNvPr id="2989059" name="Rectangle 3"/>
          <p:cNvSpPr>
            <a:spLocks noGrp="1" noChangeArrowheads="1"/>
          </p:cNvSpPr>
          <p:nvPr>
            <p:ph type="body" idx="1"/>
          </p:nvPr>
        </p:nvSpPr>
        <p:spPr>
          <a:xfrm>
            <a:off x="3276600" y="1905000"/>
            <a:ext cx="6048375" cy="609600"/>
          </a:xfrm>
        </p:spPr>
        <p:txBody>
          <a:bodyPr/>
          <a:lstStyle/>
          <a:p>
            <a:pPr eaLnBrk="1" hangingPunct="1">
              <a:lnSpc>
                <a:spcPct val="90000"/>
              </a:lnSpc>
              <a:defRPr/>
            </a:pPr>
            <a:r>
              <a:rPr lang="en-US" sz="3600" b="1">
                <a:latin typeface="Arial"/>
                <a:cs typeface="Arial"/>
              </a:rPr>
              <a:t>Equestrians (Patricians)</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0"/>
            <a:ext cx="9906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0"/>
            <a:ext cx="1143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0" y="5638800"/>
            <a:ext cx="1066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89067" name="Rectangle 11"/>
          <p:cNvSpPr>
            <a:spLocks noChangeArrowheads="1"/>
          </p:cNvSpPr>
          <p:nvPr/>
        </p:nvSpPr>
        <p:spPr bwMode="auto">
          <a:xfrm>
            <a:off x="3276600" y="3073400"/>
            <a:ext cx="6048375"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Plebians</a:t>
            </a:r>
          </a:p>
        </p:txBody>
      </p:sp>
      <p:sp>
        <p:nvSpPr>
          <p:cNvPr id="2989068" name="Rectangle 12"/>
          <p:cNvSpPr>
            <a:spLocks noChangeArrowheads="1"/>
          </p:cNvSpPr>
          <p:nvPr/>
        </p:nvSpPr>
        <p:spPr bwMode="auto">
          <a:xfrm>
            <a:off x="3276600" y="4241800"/>
            <a:ext cx="6048375"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Freedman</a:t>
            </a:r>
          </a:p>
        </p:txBody>
      </p:sp>
      <p:sp>
        <p:nvSpPr>
          <p:cNvPr id="2989069" name="Rectangle 13"/>
          <p:cNvSpPr>
            <a:spLocks noChangeArrowheads="1"/>
          </p:cNvSpPr>
          <p:nvPr/>
        </p:nvSpPr>
        <p:spPr bwMode="auto">
          <a:xfrm>
            <a:off x="3276600" y="5410200"/>
            <a:ext cx="6048375"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Slaves</a:t>
            </a:r>
          </a:p>
        </p:txBody>
      </p:sp>
      <p:sp>
        <p:nvSpPr>
          <p:cNvPr id="2989070" name="AutoShape 14"/>
          <p:cNvSpPr>
            <a:spLocks noChangeArrowheads="1"/>
          </p:cNvSpPr>
          <p:nvPr/>
        </p:nvSpPr>
        <p:spPr bwMode="auto">
          <a:xfrm rot="5400000">
            <a:off x="4069557" y="24836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7" y="36647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7" y="48458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3" name="Text Box 17"/>
          <p:cNvSpPr txBox="1">
            <a:spLocks noChangeArrowheads="1"/>
          </p:cNvSpPr>
          <p:nvPr/>
        </p:nvSpPr>
        <p:spPr bwMode="auto">
          <a:xfrm>
            <a:off x="8610600"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b="1">
                <a:latin typeface="Arial"/>
                <a:cs typeface="Arial"/>
              </a:rPr>
              <a:t>98</a:t>
            </a:r>
            <a:endParaRPr lang="en-US" sz="1800" b="1">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8640" rIns="548640" anchor="ctr" anchorCtr="1"/>
          <a:lstStyle/>
          <a:p>
            <a:pPr>
              <a:lnSpc>
                <a:spcPct val="80000"/>
              </a:lnSpc>
              <a:defRPr/>
            </a:pPr>
            <a:r>
              <a:rPr lang="en-US" altLang="zh-CN" sz="4400" dirty="0">
                <a:solidFill>
                  <a:srgbClr val="000000"/>
                </a:solidFill>
                <a:effectLst>
                  <a:glow rad="241300">
                    <a:srgbClr val="FFFFFF">
                      <a:alpha val="93000"/>
                    </a:srgbClr>
                  </a:glow>
                </a:effectLst>
                <a:ea typeface="宋体" charset="0"/>
                <a:cs typeface="宋体" charset="0"/>
              </a:rPr>
              <a:t>Main Idea of 1 Cor. 7:1-24</a:t>
            </a: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6580" name="Text Box 4"/>
          <p:cNvSpPr txBox="1">
            <a:spLocks noChangeArrowheads="1"/>
          </p:cNvSpPr>
          <p:nvPr/>
        </p:nvSpPr>
        <p:spPr bwMode="auto">
          <a:xfrm>
            <a:off x="1763688" y="4077072"/>
            <a:ext cx="7452320" cy="2590800"/>
          </a:xfrm>
          <a:prstGeom prst="rect">
            <a:avLst/>
          </a:prstGeom>
          <a:noFill/>
          <a:ln>
            <a:noFill/>
          </a:ln>
          <a:effectLst/>
          <a:extLst>
            <a:ext uri="{909E8E84-426E-40dd-AFC4-6F175D3DCCD1}">
              <a14:hiddenFill xmlns:a14="http://schemas.microsoft.com/office/drawing/2010/main" xmlns="">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8640" rIns="548640" anchor="ctr" anchorCtr="1"/>
          <a:lstStyle/>
          <a:p>
            <a:pPr>
              <a:lnSpc>
                <a:spcPct val="80000"/>
              </a:lnSpc>
              <a:defRPr/>
            </a:pPr>
            <a:r>
              <a:rPr lang="en-US" altLang="zh-CN" sz="4400" dirty="0">
                <a:solidFill>
                  <a:srgbClr val="000000"/>
                </a:solidFill>
                <a:effectLst>
                  <a:glow rad="241300">
                    <a:srgbClr val="FFFFFF">
                      <a:alpha val="93000"/>
                    </a:srgbClr>
                  </a:glow>
                </a:effectLst>
                <a:ea typeface="宋体" charset="0"/>
                <a:cs typeface="宋体" charset="0"/>
              </a:rPr>
              <a:t>Be content with your marital state, body, and job because each situation has its </a:t>
            </a:r>
            <a:r>
              <a:rPr lang="en-US" altLang="zh-CN" sz="4400" dirty="0">
                <a:solidFill>
                  <a:srgbClr val="333399"/>
                </a:solidFill>
                <a:effectLst>
                  <a:glow rad="241300">
                    <a:srgbClr val="FFFFFF">
                      <a:alpha val="93000"/>
                    </a:srgbClr>
                  </a:glow>
                </a:effectLst>
                <a:ea typeface="宋体" charset="0"/>
                <a:cs typeface="宋体" charset="0"/>
              </a:rPr>
              <a:t>advantages</a:t>
            </a:r>
            <a:endParaRPr lang="en-US" altLang="zh-CN" sz="4400" dirty="0">
              <a:solidFill>
                <a:srgbClr val="000000"/>
              </a:solidFill>
              <a:effectLst>
                <a:glow rad="241300">
                  <a:srgbClr val="FFFFFF">
                    <a:alpha val="93000"/>
                  </a:srgbClr>
                </a:glow>
              </a:effectLst>
              <a:ea typeface="宋体" charset="0"/>
              <a:cs typeface="宋体" charset="0"/>
            </a:endParaRPr>
          </a:p>
        </p:txBody>
      </p:sp>
    </p:spTree>
    <p:extLst>
      <p:ext uri="{BB962C8B-B14F-4D97-AF65-F5344CB8AC3E}">
        <p14:creationId xmlns:p14="http://schemas.microsoft.com/office/powerpoint/2010/main" val="1371334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183344" name="Text Box 15"/>
            <p:cNvSpPr txBox="1">
              <a:spLocks noChangeArrowheads="1"/>
            </p:cNvSpPr>
            <p:nvPr/>
          </p:nvSpPr>
          <p:spPr bwMode="auto">
            <a:xfrm>
              <a:off x="3758" y="3173"/>
              <a:ext cx="123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861534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2484" name="Text Box 4"/>
          <p:cNvSpPr txBox="1">
            <a:spLocks noChangeArrowheads="1"/>
          </p:cNvSpPr>
          <p:nvPr/>
        </p:nvSpPr>
        <p:spPr bwMode="auto">
          <a:xfrm>
            <a:off x="3124200" y="838200"/>
            <a:ext cx="6019800" cy="6000750"/>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8640" rIns="548640">
            <a:spAutoFit/>
          </a:bodyPr>
          <a:lstStyle/>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Marriage: </a:t>
            </a:r>
            <a:r>
              <a:rPr lang="en-US" altLang="zh-CN" sz="3200" i="1" dirty="0">
                <a:solidFill>
                  <a:srgbClr val="000000"/>
                </a:solidFill>
                <a:effectLst>
                  <a:glow rad="254000">
                    <a:srgbClr val="FFFFFF">
                      <a:alpha val="93000"/>
                    </a:srgbClr>
                  </a:glow>
                </a:effectLst>
                <a:ea typeface="宋体" charset="0"/>
                <a:cs typeface="宋体" charset="0"/>
              </a:rPr>
              <a:t>intimacy</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Singleness: </a:t>
            </a:r>
            <a:r>
              <a:rPr lang="en-US" altLang="zh-CN" sz="3200" i="1" dirty="0">
                <a:solidFill>
                  <a:srgbClr val="000000"/>
                </a:solidFill>
                <a:effectLst>
                  <a:glow rad="254000">
                    <a:srgbClr val="FFFFFF">
                      <a:alpha val="93000"/>
                    </a:srgbClr>
                  </a:glow>
                </a:effectLst>
                <a:ea typeface="宋体" charset="0"/>
                <a:cs typeface="宋体" charset="0"/>
              </a:rPr>
              <a:t>ministry</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Mixed Marriage: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mission field</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Divorcees: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see God work</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Undesirable Body: </a:t>
            </a:r>
            <a:r>
              <a:rPr lang="en-US" altLang="zh-CN" sz="3200" i="1" dirty="0">
                <a:solidFill>
                  <a:srgbClr val="000000"/>
                </a:solidFill>
                <a:effectLst>
                  <a:glow rad="254000">
                    <a:srgbClr val="FFFFFF">
                      <a:alpha val="93000"/>
                    </a:srgbClr>
                  </a:glow>
                </a:effectLst>
                <a:ea typeface="宋体" charset="0"/>
                <a:cs typeface="宋体" charset="0"/>
              </a:rPr>
              <a:t>obedience</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Less Money: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freedom in Christ</a:t>
            </a:r>
            <a:endParaRPr lang="en-US" altLang="zh-CN" sz="3200"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en-US" b="1">
                <a:effectLst>
                  <a:glow rad="254000">
                    <a:schemeClr val="bg1">
                      <a:alpha val="93000"/>
                    </a:schemeClr>
                  </a:glow>
                </a:effectLst>
                <a:cs typeface="+mj-cs"/>
              </a:rPr>
              <a:t>Advantages</a:t>
            </a: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91"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en-US" b="1" dirty="0">
                <a:solidFill>
                  <a:schemeClr val="bg1"/>
                </a:solidFill>
                <a:latin typeface="Arial" charset="0"/>
                <a:ea typeface="ＭＳ Ｐゴシック" charset="0"/>
                <a:cs typeface="ＭＳ Ｐゴシック" charset="0"/>
              </a:rPr>
              <a:t>Contentment</a:t>
            </a:r>
          </a:p>
        </p:txBody>
      </p:sp>
      <p:sp>
        <p:nvSpPr>
          <p:cNvPr id="2964484" name="Text Box 4"/>
          <p:cNvSpPr txBox="1">
            <a:spLocks noChangeArrowheads="1"/>
          </p:cNvSpPr>
          <p:nvPr/>
        </p:nvSpPr>
        <p:spPr bwMode="auto">
          <a:xfrm>
            <a:off x="0" y="980728"/>
            <a:ext cx="9159552"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…is not the </a:t>
            </a:r>
            <a:r>
              <a:rPr lang="en-US" sz="4000" dirty="0">
                <a:solidFill>
                  <a:srgbClr val="FFFF00"/>
                </a:solidFill>
                <a:effectLst>
                  <a:glow rad="228600">
                    <a:srgbClr val="000000"/>
                  </a:glow>
                </a:effectLst>
              </a:rPr>
              <a:t>fulfillment</a:t>
            </a:r>
            <a:r>
              <a:rPr lang="en-US" sz="4000" dirty="0">
                <a:solidFill>
                  <a:srgbClr val="FFFFFF"/>
                </a:solidFill>
                <a:effectLst>
                  <a:glow rad="228600">
                    <a:srgbClr val="000000"/>
                  </a:glow>
                </a:effectLst>
              </a:rPr>
              <a:t> of </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what you </a:t>
            </a:r>
            <a:r>
              <a:rPr lang="en-US" sz="4000" dirty="0">
                <a:solidFill>
                  <a:srgbClr val="FFFF00"/>
                </a:solidFill>
                <a:effectLst>
                  <a:glow rad="228600">
                    <a:srgbClr val="000000"/>
                  </a:glow>
                </a:effectLst>
              </a:rPr>
              <a:t>want</a:t>
            </a:r>
            <a:r>
              <a:rPr lang="en-US" sz="4000" dirty="0">
                <a:solidFill>
                  <a:srgbClr val="FFFFFF"/>
                </a:solidFill>
                <a:effectLst>
                  <a:glow rad="228600">
                    <a:srgbClr val="000000"/>
                  </a:glow>
                </a:effectLst>
              </a:rPr>
              <a:t>,</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but the </a:t>
            </a:r>
            <a:r>
              <a:rPr lang="en-US" sz="4000" dirty="0">
                <a:solidFill>
                  <a:srgbClr val="FFFF00"/>
                </a:solidFill>
                <a:effectLst>
                  <a:glow rad="228600">
                    <a:srgbClr val="000000"/>
                  </a:glow>
                </a:effectLst>
              </a:rPr>
              <a:t>realization</a:t>
            </a:r>
            <a:r>
              <a:rPr lang="en-US" sz="4000" dirty="0">
                <a:solidFill>
                  <a:srgbClr val="FFFFFF"/>
                </a:solidFill>
                <a:effectLst>
                  <a:glow rad="228600">
                    <a:srgbClr val="000000"/>
                  </a:glow>
                </a:effectLst>
              </a:rPr>
              <a:t> of </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what you already </a:t>
            </a:r>
            <a:r>
              <a:rPr lang="en-US" sz="4000" dirty="0">
                <a:solidFill>
                  <a:srgbClr val="FFFF00"/>
                </a:solidFill>
                <a:effectLst>
                  <a:glow rad="228600">
                    <a:srgbClr val="000000"/>
                  </a:glow>
                </a:effectLst>
              </a:rPr>
              <a:t>have</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en-US" sz="5400" b="1">
                <a:solidFill>
                  <a:schemeClr val="tx1"/>
                </a:solidFill>
                <a:latin typeface="Arial" charset="0"/>
                <a:ea typeface="ＭＳ Ｐゴシック" charset="0"/>
                <a:cs typeface="ＭＳ Ｐゴシック" charset="0"/>
              </a:rPr>
              <a:t>Why Stay…</a:t>
            </a:r>
            <a:endParaRPr lang="en-US" sz="5400" b="1">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36" y="5355704"/>
            <a:ext cx="3355777" cy="1502296"/>
          </a:xfrm>
          <a:prstGeom prst="rect">
            <a:avLst/>
          </a:prstGeom>
        </p:spPr>
        <p:txBody>
          <a:bodyPr wrap="none" fromWordArt="1">
            <a:prstTxWarp prst="textDoubleWave1">
              <a:avLst>
                <a:gd name="adj1" fmla="val 6500"/>
                <a:gd name="adj2" fmla="val 0"/>
              </a:avLst>
            </a:prstTxWarp>
          </a:bodyPr>
          <a:lstStyle/>
          <a:p>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Single?</a:t>
            </a:r>
          </a:p>
        </p:txBody>
      </p:sp>
      <p:sp>
        <p:nvSpPr>
          <p:cNvPr id="5" name="Rectangle 4"/>
          <p:cNvSpPr>
            <a:spLocks noChangeArrowheads="1"/>
          </p:cNvSpPr>
          <p:nvPr/>
        </p:nvSpPr>
        <p:spPr bwMode="auto">
          <a:xfrm rot="21566660">
            <a:off x="3135309" y="135133"/>
            <a:ext cx="6008149" cy="744470"/>
          </a:xfrm>
          <a:prstGeom prst="rect">
            <a:avLst/>
          </a:prstGeom>
          <a:noFill/>
          <a:ln w="9525">
            <a:noFill/>
            <a:miter lim="800000"/>
            <a:headEnd/>
            <a:tailEnd/>
          </a:ln>
          <a:effectLst/>
        </p:spPr>
        <p:txBody>
          <a:bodyPr/>
          <a:lstStyle/>
          <a:p>
            <a:pPr>
              <a:spcBef>
                <a:spcPct val="20000"/>
              </a:spcBef>
              <a:buSzPct val="90000"/>
              <a:defRPr/>
            </a:pPr>
            <a:r>
              <a:rPr lang="en-US" sz="4000" dirty="0">
                <a:solidFill>
                  <a:srgbClr val="000000"/>
                </a:solidFill>
                <a:latin typeface="Helvetica" charset="0"/>
                <a:ea typeface="ＭＳ Ｐゴシック" charset="-128"/>
                <a:cs typeface="ＭＳ Ｐゴシック" charset="-128"/>
              </a:rPr>
              <a:t>1 Corinthians 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4" name="Text Box 4"/>
          <p:cNvSpPr txBox="1">
            <a:spLocks noChangeArrowheads="1"/>
          </p:cNvSpPr>
          <p:nvPr/>
        </p:nvSpPr>
        <p:spPr bwMode="auto">
          <a:xfrm>
            <a:off x="1600200" y="2794000"/>
            <a:ext cx="28956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a:solidFill>
                  <a:srgbClr val="FFFFFF"/>
                </a:solidFill>
                <a:latin typeface="Times New Roman" charset="0"/>
                <a:ea typeface="ＭＳ Ｐゴシック" charset="-128"/>
                <a:cs typeface="ＭＳ Ｐゴシック" charset="-128"/>
              </a:rPr>
              <a:t>Corinth</a:t>
            </a:r>
          </a:p>
        </p:txBody>
      </p:sp>
      <p:sp>
        <p:nvSpPr>
          <p:cNvPr id="87045" name="Oval 5"/>
          <p:cNvSpPr>
            <a:spLocks noChangeArrowheads="1"/>
          </p:cNvSpPr>
          <p:nvPr/>
        </p:nvSpPr>
        <p:spPr bwMode="auto">
          <a:xfrm>
            <a:off x="1728788"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25"/>
            <a:ext cx="64008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spcBef>
                <a:spcPct val="50000"/>
              </a:spcBef>
              <a:defRPr/>
            </a:pPr>
            <a:r>
              <a:rPr lang="en-US" sz="4000">
                <a:solidFill>
                  <a:srgbClr val="FFFFFF"/>
                </a:solidFill>
                <a:latin typeface="Times New Roman" charset="0"/>
                <a:ea typeface="ＭＳ Ｐゴシック" charset="-128"/>
                <a:cs typeface="ＭＳ Ｐゴシック" charset="-128"/>
              </a:rPr>
              <a:t>Third Missionary Journey</a:t>
            </a:r>
          </a:p>
        </p:txBody>
      </p:sp>
      <p:sp>
        <p:nvSpPr>
          <p:cNvPr id="87047" name="Text Box 7"/>
          <p:cNvSpPr txBox="1">
            <a:spLocks noChangeArrowheads="1"/>
          </p:cNvSpPr>
          <p:nvPr/>
        </p:nvSpPr>
        <p:spPr bwMode="auto">
          <a:xfrm>
            <a:off x="152400" y="533400"/>
            <a:ext cx="5562600" cy="13112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dirty="0">
                <a:solidFill>
                  <a:srgbClr val="FFFFFF"/>
                </a:solidFill>
                <a:latin typeface="Times New Roman" charset="0"/>
                <a:ea typeface="ＭＳ Ｐゴシック" charset="-128"/>
                <a:cs typeface="ＭＳ Ｐゴシック" charset="-128"/>
              </a:rPr>
              <a:t>"Present distress" at Corinth (7:26)</a:t>
            </a:r>
          </a:p>
        </p:txBody>
      </p:sp>
      <p:sp>
        <p:nvSpPr>
          <p:cNvPr id="87048" name="Text Box 8"/>
          <p:cNvSpPr txBox="1">
            <a:spLocks noChangeArrowheads="1"/>
          </p:cNvSpPr>
          <p:nvPr/>
        </p:nvSpPr>
        <p:spPr bwMode="auto">
          <a:xfrm>
            <a:off x="2971800" y="6156325"/>
            <a:ext cx="28956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a:solidFill>
                  <a:srgbClr val="FFFFFF"/>
                </a:solidFill>
                <a:latin typeface="Times New Roman" charset="0"/>
                <a:ea typeface="ＭＳ Ｐゴシック" charset="-128"/>
                <a:cs typeface="ＭＳ Ｐゴシック" charset="-128"/>
              </a:rPr>
              <a:t>A.D. 53-57</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5" name="Rectangle 3"/>
          <p:cNvSpPr>
            <a:spLocks noGrp="1" noChangeArrowheads="1"/>
          </p:cNvSpPr>
          <p:nvPr>
            <p:ph type="title"/>
          </p:nvPr>
        </p:nvSpPr>
        <p:spPr>
          <a:xfrm>
            <a:off x="76200" y="-228600"/>
            <a:ext cx="8991600" cy="1447800"/>
          </a:xfrm>
        </p:spPr>
        <p:txBody>
          <a:bodyPr/>
          <a:lstStyle/>
          <a:p>
            <a:pPr eaLnBrk="1" hangingPunct="1"/>
            <a:r>
              <a:rPr kumimoji="0" lang="en-US">
                <a:latin typeface="Helvetica" charset="0"/>
                <a:ea typeface="ＭＳ Ｐゴシック" charset="0"/>
                <a:cs typeface="ＭＳ Ｐゴシック" charset="0"/>
              </a:rPr>
              <a:t>1 Corinthians 7 Overview</a:t>
            </a:r>
          </a:p>
        </p:txBody>
      </p:sp>
      <p:sp>
        <p:nvSpPr>
          <p:cNvPr id="21508" name="Rectangle 4"/>
          <p:cNvSpPr>
            <a:spLocks noChangeArrowheads="1"/>
          </p:cNvSpPr>
          <p:nvPr/>
        </p:nvSpPr>
        <p:spPr bwMode="auto">
          <a:xfrm>
            <a:off x="1981200" y="3124200"/>
            <a:ext cx="2667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SzPct val="90000"/>
            </a:pPr>
            <a:r>
              <a:rPr lang="en-US" sz="3600">
                <a:solidFill>
                  <a:srgbClr val="21239A"/>
                </a:solidFill>
                <a:latin typeface="Helvetica" charset="0"/>
              </a:rPr>
              <a:t>Marriage</a:t>
            </a:r>
          </a:p>
          <a:p>
            <a:pPr marL="342900" indent="-342900">
              <a:spcBef>
                <a:spcPct val="20000"/>
              </a:spcBef>
              <a:buSzPct val="90000"/>
            </a:pPr>
            <a:r>
              <a:rPr lang="en-US" sz="360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SzPct val="90000"/>
            </a:pPr>
            <a:r>
              <a:rPr lang="en-US" sz="3600">
                <a:solidFill>
                  <a:srgbClr val="21239A"/>
                </a:solidFill>
                <a:latin typeface="Helvetica" charset="0"/>
              </a:rPr>
              <a:t>Singleness</a:t>
            </a:r>
          </a:p>
          <a:p>
            <a:pPr marL="342900" indent="-342900">
              <a:spcBef>
                <a:spcPct val="20000"/>
              </a:spcBef>
              <a:buSzPct val="90000"/>
            </a:pPr>
            <a:r>
              <a:rPr lang="en-US" sz="360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p:spPr>
        <p:txBody>
          <a:bodyPr/>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"Remain"</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1509">
                                            <p:txEl>
                                              <p:pRg st="0" end="0"/>
                                            </p:txEl>
                                          </p:spTgt>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Singleness has its </a:t>
            </a:r>
            <a:r>
              <a:rPr lang="en-US" sz="5400" b="1" dirty="0">
                <a:solidFill>
                  <a:srgbClr val="FFFA13"/>
                </a:solidFill>
                <a:latin typeface="Arial" charset="0"/>
                <a:ea typeface="ＭＳ Ｐゴシック" charset="0"/>
                <a:cs typeface="ＭＳ Ｐゴシック" charset="0"/>
              </a:rPr>
              <a:t>advantages</a:t>
            </a:r>
            <a:r>
              <a:rPr lang="en-US" sz="5400" b="1" dirty="0">
                <a:solidFill>
                  <a:schemeClr val="bg1"/>
                </a:solidFill>
                <a:latin typeface="Arial" charset="0"/>
                <a:ea typeface="ＭＳ Ｐゴシック" charset="0"/>
                <a:cs typeface="ＭＳ Ｐゴシック" charset="0"/>
              </a:rPr>
              <a:t> (7:28b-35).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00"/>
            <a:ext cx="3725862" cy="372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A.  </a:t>
            </a:r>
            <a:r>
              <a:rPr lang="en-US" b="1" dirty="0">
                <a:solidFill>
                  <a:srgbClr val="FFFA13"/>
                </a:solidFill>
                <a:latin typeface="Arial" charset="0"/>
                <a:ea typeface="ＭＳ Ｐゴシック" charset="0"/>
                <a:cs typeface="ＭＳ Ｐゴシック" charset="0"/>
              </a:rPr>
              <a:t>Trials</a:t>
            </a:r>
            <a:r>
              <a:rPr lang="en-US" b="1" dirty="0">
                <a:solidFill>
                  <a:schemeClr val="bg1"/>
                </a:solidFill>
                <a:latin typeface="Arial" charset="0"/>
                <a:ea typeface="ＭＳ Ｐゴシック" charset="0"/>
                <a:cs typeface="ＭＳ Ｐゴシック" charset="0"/>
              </a:rPr>
              <a:t>: Singles have fewer troubles than married folks (7:28b).</a:t>
            </a:r>
            <a:endParaRPr lang="en-US" sz="3600" b="1" dirty="0">
              <a:latin typeface="Arial" charset="0"/>
              <a:ea typeface="ＭＳ Ｐゴシック" charset="0"/>
              <a:cs typeface="ＭＳ Ｐゴシック" charset="0"/>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133600"/>
            <a:ext cx="3586163" cy="306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C2D7A5AD-4F9B-9E94-5AAD-0F4F83A5723D}"/>
              </a:ext>
            </a:extLst>
          </p:cNvPr>
          <p:cNvSpPr txBox="1">
            <a:spLocks noChangeArrowheads="1"/>
          </p:cNvSpPr>
          <p:nvPr/>
        </p:nvSpPr>
        <p:spPr bwMode="auto">
          <a:xfrm>
            <a:off x="265112" y="0"/>
            <a:ext cx="5878590" cy="905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15875" indent="-15875" algn="l" eaLnBrk="1" hangingPunct="1"/>
            <a:r>
              <a:rPr lang="en-US" sz="4000" b="1" i="1" kern="0" dirty="0">
                <a:solidFill>
                  <a:schemeClr val="bg1"/>
                </a:solidFill>
                <a:latin typeface="Arial" charset="0"/>
                <a:ea typeface="ＭＳ Ｐゴシック" charset="0"/>
                <a:cs typeface="ＭＳ Ｐゴシック" charset="0"/>
              </a:rPr>
              <a:t>Why stay single?</a:t>
            </a:r>
            <a:endParaRPr lang="en-US" sz="3200" b="1" i="1" kern="0" dirty="0">
              <a:latin typeface="Arial" charset="0"/>
              <a:ea typeface="ＭＳ Ｐゴシック" charset="0"/>
              <a:cs typeface="ＭＳ Ｐゴシック"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28600"/>
            <a:ext cx="57912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6" name="Picture 4" descr="i-t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5943600"/>
            <a:ext cx="769620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en-US" dirty="0">
                <a:solidFill>
                  <a:schemeClr val="bg1"/>
                </a:solidFill>
                <a:latin typeface="Arial" charset="0"/>
                <a:ea typeface="ＭＳ Ｐゴシック" charset="0"/>
                <a:cs typeface="ＭＳ Ｐゴシック" charset="0"/>
              </a:rPr>
              <a:t>The </a:t>
            </a:r>
            <a:r>
              <a:rPr lang="en-US" sz="6000" dirty="0">
                <a:solidFill>
                  <a:schemeClr val="bg1"/>
                </a:solidFill>
                <a:latin typeface="Bizarro Regular" charset="0"/>
                <a:ea typeface="ＭＳ Ｐゴシック" charset="0"/>
                <a:cs typeface="ＭＳ Ｐゴシック" charset="0"/>
              </a:rPr>
              <a:t>Stress</a:t>
            </a:r>
            <a:r>
              <a:rPr lang="en-US" dirty="0">
                <a:solidFill>
                  <a:schemeClr val="bg1"/>
                </a:solidFill>
                <a:latin typeface="Arial" charset="0"/>
                <a:ea typeface="ＭＳ Ｐゴシック" charset="0"/>
                <a:cs typeface="ＭＳ Ｐゴシック" charset="0"/>
              </a:rPr>
              <a:t> Scale</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39" y="1340768"/>
            <a:ext cx="3211513"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Death of Spouse</a:t>
            </a:r>
          </a:p>
        </p:txBody>
      </p:sp>
      <p:sp>
        <p:nvSpPr>
          <p:cNvPr id="343044" name="Text Box 4"/>
          <p:cNvSpPr txBox="1">
            <a:spLocks noChangeArrowheads="1"/>
          </p:cNvSpPr>
          <p:nvPr/>
        </p:nvSpPr>
        <p:spPr bwMode="auto">
          <a:xfrm>
            <a:off x="2985839" y="1921793"/>
            <a:ext cx="15621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Divorce</a:t>
            </a:r>
          </a:p>
        </p:txBody>
      </p:sp>
      <p:sp>
        <p:nvSpPr>
          <p:cNvPr id="343045" name="Text Box 5"/>
          <p:cNvSpPr txBox="1">
            <a:spLocks noChangeArrowheads="1"/>
          </p:cNvSpPr>
          <p:nvPr/>
        </p:nvSpPr>
        <p:spPr bwMode="auto">
          <a:xfrm>
            <a:off x="2985839" y="2502818"/>
            <a:ext cx="348297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Marital Separation</a:t>
            </a:r>
          </a:p>
        </p:txBody>
      </p:sp>
      <p:sp>
        <p:nvSpPr>
          <p:cNvPr id="343046" name="Text Box 6"/>
          <p:cNvSpPr txBox="1">
            <a:spLocks noChangeArrowheads="1"/>
          </p:cNvSpPr>
          <p:nvPr/>
        </p:nvSpPr>
        <p:spPr bwMode="auto">
          <a:xfrm>
            <a:off x="2973139" y="4826918"/>
            <a:ext cx="29845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Getting Married</a:t>
            </a:r>
          </a:p>
        </p:txBody>
      </p:sp>
      <p:sp>
        <p:nvSpPr>
          <p:cNvPr id="343047" name="Text Box 7"/>
          <p:cNvSpPr txBox="1">
            <a:spLocks noChangeArrowheads="1"/>
          </p:cNvSpPr>
          <p:nvPr/>
        </p:nvSpPr>
        <p:spPr bwMode="auto">
          <a:xfrm>
            <a:off x="2985839" y="3664868"/>
            <a:ext cx="2646363"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Imprisonment</a:t>
            </a:r>
          </a:p>
        </p:txBody>
      </p:sp>
      <p:sp>
        <p:nvSpPr>
          <p:cNvPr id="343048" name="Text Box 8"/>
          <p:cNvSpPr txBox="1">
            <a:spLocks noChangeArrowheads="1"/>
          </p:cNvSpPr>
          <p:nvPr/>
        </p:nvSpPr>
        <p:spPr bwMode="auto">
          <a:xfrm>
            <a:off x="2985839" y="4245893"/>
            <a:ext cx="4633913"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Personal Injury or Illness</a:t>
            </a:r>
          </a:p>
        </p:txBody>
      </p:sp>
      <p:sp>
        <p:nvSpPr>
          <p:cNvPr id="57353" name="Text Box 9"/>
          <p:cNvSpPr txBox="1">
            <a:spLocks noChangeArrowheads="1"/>
          </p:cNvSpPr>
          <p:nvPr/>
        </p:nvSpPr>
        <p:spPr bwMode="auto">
          <a:xfrm>
            <a:off x="1919039" y="1359818"/>
            <a:ext cx="862013"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209552" y="1937668"/>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209552" y="2517106"/>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209552" y="4831681"/>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209552" y="3674393"/>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209552" y="4252243"/>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b="0" dirty="0">
                <a:solidFill>
                  <a:srgbClr val="FFFFFF"/>
                </a:solidFill>
                <a:latin typeface="Helvetica" charset="0"/>
              </a:rPr>
              <a:t>Social Readjustment Rating Scale (SRRS) of Thomas Holmes and Richard </a:t>
            </a:r>
            <a:r>
              <a:rPr lang="en-US" sz="1600" b="0" dirty="0" err="1">
                <a:solidFill>
                  <a:srgbClr val="FFFFFF"/>
                </a:solidFill>
                <a:latin typeface="Helvetica" charset="0"/>
              </a:rPr>
              <a:t>Rahe</a:t>
            </a:r>
            <a:r>
              <a:rPr lang="en-US"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3"/>
            <a:ext cx="578485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Death of Close Family Member</a:t>
            </a:r>
          </a:p>
        </p:txBody>
      </p:sp>
      <p:sp>
        <p:nvSpPr>
          <p:cNvPr id="57361" name="Text Box 17"/>
          <p:cNvSpPr txBox="1">
            <a:spLocks noChangeArrowheads="1"/>
          </p:cNvSpPr>
          <p:nvPr/>
        </p:nvSpPr>
        <p:spPr bwMode="auto">
          <a:xfrm>
            <a:off x="2209552" y="3094956"/>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4" y="5407943"/>
            <a:ext cx="3910013"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Dismissal from Work</a:t>
            </a:r>
          </a:p>
        </p:txBody>
      </p:sp>
      <p:sp>
        <p:nvSpPr>
          <p:cNvPr id="57363" name="Text Box 19"/>
          <p:cNvSpPr txBox="1">
            <a:spLocks noChangeArrowheads="1"/>
          </p:cNvSpPr>
          <p:nvPr/>
        </p:nvSpPr>
        <p:spPr bwMode="auto">
          <a:xfrm>
            <a:off x="2209552" y="5409531"/>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8"/>
            <a:ext cx="4046538"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Marital Reconciliation</a:t>
            </a:r>
          </a:p>
        </p:txBody>
      </p:sp>
      <p:sp>
        <p:nvSpPr>
          <p:cNvPr id="57365" name="Text Box 21"/>
          <p:cNvSpPr txBox="1">
            <a:spLocks noChangeArrowheads="1"/>
          </p:cNvSpPr>
          <p:nvPr/>
        </p:nvSpPr>
        <p:spPr bwMode="auto">
          <a:xfrm>
            <a:off x="2209552" y="5988968"/>
            <a:ext cx="63658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77902" y="1340768"/>
            <a:ext cx="3211512"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dirty="0">
                <a:solidFill>
                  <a:srgbClr val="FFFA13"/>
                </a:solidFill>
              </a:rPr>
              <a:t>Death of Spouse</a:t>
            </a:r>
          </a:p>
        </p:txBody>
      </p:sp>
      <p:sp>
        <p:nvSpPr>
          <p:cNvPr id="57367" name="Text Box 23"/>
          <p:cNvSpPr txBox="1">
            <a:spLocks noChangeArrowheads="1"/>
          </p:cNvSpPr>
          <p:nvPr/>
        </p:nvSpPr>
        <p:spPr bwMode="auto">
          <a:xfrm>
            <a:off x="2977902" y="1921793"/>
            <a:ext cx="15621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Divorce</a:t>
            </a:r>
          </a:p>
        </p:txBody>
      </p:sp>
      <p:sp>
        <p:nvSpPr>
          <p:cNvPr id="57368" name="Text Box 24"/>
          <p:cNvSpPr txBox="1">
            <a:spLocks noChangeArrowheads="1"/>
          </p:cNvSpPr>
          <p:nvPr/>
        </p:nvSpPr>
        <p:spPr bwMode="auto">
          <a:xfrm>
            <a:off x="2977902" y="2502818"/>
            <a:ext cx="348297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Marital Separation</a:t>
            </a:r>
          </a:p>
        </p:txBody>
      </p:sp>
      <p:sp>
        <p:nvSpPr>
          <p:cNvPr id="57369" name="Text Box 25"/>
          <p:cNvSpPr txBox="1">
            <a:spLocks noChangeArrowheads="1"/>
          </p:cNvSpPr>
          <p:nvPr/>
        </p:nvSpPr>
        <p:spPr bwMode="auto">
          <a:xfrm>
            <a:off x="2965202" y="4826918"/>
            <a:ext cx="29845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Getting Married</a:t>
            </a:r>
          </a:p>
        </p:txBody>
      </p:sp>
      <p:sp>
        <p:nvSpPr>
          <p:cNvPr id="57370" name="Text Box 26"/>
          <p:cNvSpPr txBox="1">
            <a:spLocks noChangeArrowheads="1"/>
          </p:cNvSpPr>
          <p:nvPr/>
        </p:nvSpPr>
        <p:spPr bwMode="auto">
          <a:xfrm>
            <a:off x="1911102" y="1359818"/>
            <a:ext cx="862012"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11139" y="1937668"/>
            <a:ext cx="636588"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11139" y="2517106"/>
            <a:ext cx="636588"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11139" y="4831681"/>
            <a:ext cx="636588"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8"/>
            <a:ext cx="4046537"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Marital Reconciliation</a:t>
            </a:r>
          </a:p>
        </p:txBody>
      </p:sp>
      <p:sp>
        <p:nvSpPr>
          <p:cNvPr id="57375" name="Text Box 31"/>
          <p:cNvSpPr txBox="1">
            <a:spLocks noChangeArrowheads="1"/>
          </p:cNvSpPr>
          <p:nvPr/>
        </p:nvSpPr>
        <p:spPr bwMode="auto">
          <a:xfrm>
            <a:off x="2211139" y="5988968"/>
            <a:ext cx="636588"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3" y="-76200"/>
            <a:ext cx="4954587"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en-US" sz="6000" b="1" dirty="0">
                <a:solidFill>
                  <a:schemeClr val="bg1"/>
                </a:solidFill>
                <a:latin typeface="Arial" charset="0"/>
                <a:ea typeface="ＭＳ Ｐゴシック" charset="0"/>
                <a:cs typeface="ＭＳ Ｐゴシック" charset="0"/>
              </a:rPr>
              <a:t>Stress Ball</a:t>
            </a:r>
            <a:endParaRPr lang="en-US" sz="6000" b="1" dirty="0">
              <a:latin typeface="Arial"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latin typeface="Arial" charset="0"/>
                <a:ea typeface="Osaka" charset="0"/>
                <a:cs typeface="Osaka" charset="0"/>
              </a:rPr>
              <a:t>What was the early church like?</a:t>
            </a:r>
            <a:endParaRPr lang="en-US">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B.  </a:t>
            </a:r>
            <a:r>
              <a:rPr lang="en-US" b="1" dirty="0">
                <a:solidFill>
                  <a:srgbClr val="FFFA13"/>
                </a:solidFill>
                <a:latin typeface="Arial" charset="0"/>
                <a:ea typeface="ＭＳ Ｐゴシック" charset="0"/>
                <a:cs typeface="ＭＳ Ｐゴシック" charset="0"/>
              </a:rPr>
              <a:t>Time</a:t>
            </a:r>
            <a:r>
              <a:rPr lang="en-US" b="1" dirty="0">
                <a:solidFill>
                  <a:schemeClr val="bg1"/>
                </a:solidFill>
                <a:latin typeface="Arial" charset="0"/>
                <a:ea typeface="ＭＳ Ｐゴシック" charset="0"/>
                <a:cs typeface="ＭＳ Ｐゴシック" charset="0"/>
              </a:rPr>
              <a:t>: Singles have more time to invest in eternal matters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838200"/>
            <a:ext cx="392588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4252B28B-04F4-20A4-ADF4-6E63BEBCA08B}"/>
              </a:ext>
            </a:extLst>
          </p:cNvPr>
          <p:cNvSpPr txBox="1">
            <a:spLocks noChangeArrowheads="1"/>
          </p:cNvSpPr>
          <p:nvPr/>
        </p:nvSpPr>
        <p:spPr bwMode="auto">
          <a:xfrm>
            <a:off x="265112" y="0"/>
            <a:ext cx="5878590" cy="905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15875" indent="-15875" algn="l" eaLnBrk="1" hangingPunct="1"/>
            <a:r>
              <a:rPr lang="en-US" sz="4000" b="1" i="1" kern="0" dirty="0">
                <a:solidFill>
                  <a:schemeClr val="bg1"/>
                </a:solidFill>
                <a:latin typeface="Arial" charset="0"/>
                <a:ea typeface="ＭＳ Ｐゴシック" charset="0"/>
                <a:cs typeface="ＭＳ Ｐゴシック" charset="0"/>
              </a:rPr>
              <a:t>Why stay single?</a:t>
            </a:r>
            <a:endParaRPr lang="en-US" sz="3200" b="1" i="1" kern="0" dirty="0">
              <a:latin typeface="Arial" charset="0"/>
              <a:ea typeface="ＭＳ Ｐゴシック" charset="0"/>
              <a:cs typeface="ＭＳ Ｐゴシック"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en-US" sz="5400">
                <a:solidFill>
                  <a:schemeClr val="bg1"/>
                </a:solidFill>
                <a:latin typeface="Arial" charset="0"/>
                <a:ea typeface="ＭＳ Ｐゴシック" charset="0"/>
                <a:cs typeface="ＭＳ Ｐゴシック" charset="0"/>
              </a:rPr>
              <a:t>Women on SBC Faculty</a:t>
            </a:r>
            <a:endParaRPr lang="en-US" sz="540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5" y="1676400"/>
            <a:ext cx="11842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2667000"/>
            <a:ext cx="11588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0" y="3581400"/>
            <a:ext cx="111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0" y="3581400"/>
            <a:ext cx="11588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0" y="1676400"/>
            <a:ext cx="10922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00" y="1676400"/>
            <a:ext cx="1141413"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en-US" sz="4800" b="1" i="1" dirty="0">
                <a:solidFill>
                  <a:schemeClr val="accent2"/>
                </a:solidFill>
                <a:latin typeface="Arial" charset="0"/>
                <a:ea typeface="ＭＳ Ｐゴシック" charset="0"/>
                <a:cs typeface="ＭＳ Ｐゴシック" charset="0"/>
              </a:rPr>
              <a:t>Children</a:t>
            </a:r>
            <a:r>
              <a:rPr lang="fr-FR" altLang="ja-JP" sz="4800" b="1" i="1" dirty="0">
                <a:solidFill>
                  <a:schemeClr val="accent2"/>
                </a:solidFill>
                <a:latin typeface="Arial" charset="0"/>
                <a:ea typeface="ＭＳ Ｐゴシック" charset="0"/>
                <a:cs typeface="ＭＳ Ｐゴシック" charset="0"/>
              </a:rPr>
              <a:t>'</a:t>
            </a:r>
            <a:r>
              <a:rPr lang="en-US" sz="4800" b="1" i="1" dirty="0">
                <a:solidFill>
                  <a:schemeClr val="accent2"/>
                </a:solidFill>
                <a:latin typeface="Arial" charset="0"/>
                <a:ea typeface="ＭＳ Ｐゴシック" charset="0"/>
                <a:cs typeface="ＭＳ Ｐゴシック" charset="0"/>
              </a:rPr>
              <a:t>s Authors</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1953022"/>
            <a:ext cx="3311525" cy="4932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371600"/>
            <a:ext cx="3370263"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0"/>
            <a:ext cx="2689225"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4" y="692696"/>
            <a:ext cx="2376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en-US">
                <a:solidFill>
                  <a:schemeClr val="bg1"/>
                </a:solidFill>
                <a:latin typeface="Arial" charset="0"/>
                <a:ea typeface="ＭＳ Ｐゴシック" charset="0"/>
                <a:cs typeface="ＭＳ Ｐゴシック" charset="0"/>
              </a:rPr>
              <a:t>Other Singles</a:t>
            </a:r>
            <a:endParaRPr lang="en-US">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0"/>
            <a:ext cx="51625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4" name="Rectangle 4"/>
          <p:cNvSpPr>
            <a:spLocks noChangeArrowheads="1"/>
          </p:cNvSpPr>
          <p:nvPr/>
        </p:nvSpPr>
        <p:spPr bwMode="auto">
          <a:xfrm>
            <a:off x="2590800" y="57150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FFFFFF"/>
                </a:solidFill>
              </a:rPr>
              <a:t>John Stott</a:t>
            </a:r>
            <a:endParaRPr lang="en-US" sz="4400" b="0">
              <a:solidFill>
                <a:srgbClr val="000000"/>
              </a:solidFill>
            </a:endParaRP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dirty="0">
                <a:solidFill>
                  <a:srgbClr val="FFFFFF"/>
                </a:solidFill>
              </a:rPr>
              <a:t>J. D. Douglas</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FFFFFF"/>
                </a:solidFill>
              </a:rPr>
              <a:t>Beethoven</a:t>
            </a:r>
            <a:endParaRPr lang="en-US" sz="4400" b="0">
              <a:solidFill>
                <a:srgbClr val="000000"/>
              </a:solidFill>
            </a:endParaRP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FFFFFF"/>
                </a:solidFill>
              </a:rPr>
              <a:t>Michelangelo</a:t>
            </a:r>
            <a:endParaRPr lang="en-US" sz="4400" b="0">
              <a:solidFill>
                <a:srgbClr val="000000"/>
              </a:solidFill>
            </a:endParaRP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FFFFFF"/>
                </a:solidFill>
              </a:rPr>
              <a:t>Voltaire</a:t>
            </a:r>
            <a:endParaRPr lang="en-US" sz="4400" b="0">
              <a:solidFill>
                <a:srgbClr val="000000"/>
              </a:solidFill>
            </a:endParaRP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FFFFFF"/>
                </a:solidFill>
              </a:rPr>
              <a:t>Hans Christian Anderson</a:t>
            </a:r>
            <a:endParaRPr lang="en-US" sz="4400" b="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C.  </a:t>
            </a:r>
            <a:r>
              <a:rPr lang="en-US" b="1" dirty="0">
                <a:solidFill>
                  <a:srgbClr val="FFFA13"/>
                </a:solidFill>
                <a:latin typeface="Arial" charset="0"/>
                <a:ea typeface="ＭＳ Ｐゴシック" charset="0"/>
                <a:cs typeface="ＭＳ Ｐゴシック" charset="0"/>
              </a:rPr>
              <a:t>Distractions</a:t>
            </a:r>
            <a:r>
              <a:rPr lang="en-US" b="1" dirty="0">
                <a:solidFill>
                  <a:schemeClr val="bg1"/>
                </a:solidFill>
                <a:latin typeface="Arial" charset="0"/>
                <a:ea typeface="ＭＳ Ｐゴシック" charset="0"/>
                <a:cs typeface="ＭＳ Ｐゴシック" charset="0"/>
              </a:rPr>
              <a:t>: Singles can serve God in ways that those married can</a:t>
            </a:r>
            <a:r>
              <a:rPr lang="fr-FR"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t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447800"/>
            <a:ext cx="3751263" cy="469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WordArt 3">
            <a:extLst>
              <a:ext uri="{FF2B5EF4-FFF2-40B4-BE49-F238E27FC236}">
                <a16:creationId xmlns:a16="http://schemas.microsoft.com/office/drawing/2014/main" id="{A8B9ABAE-4054-27DC-D9FA-E8E0FE252B16}"/>
              </a:ext>
            </a:extLst>
          </p:cNvPr>
          <p:cNvSpPr txBox="1"/>
          <p:nvPr/>
        </p:nvSpPr>
        <p:spPr>
          <a:xfrm>
            <a:off x="251520" y="159423"/>
            <a:ext cx="4191000" cy="647700"/>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2500"/>
          </a:bodyPr>
          <a:lstStyle>
            <a:lvl1pPr defTabSz="640079">
              <a:defRPr sz="3570" b="0">
                <a:ln w="12700" cap="flat">
                  <a:solidFill>
                    <a:srgbClr val="EAEAEA"/>
                  </a:solidFill>
                  <a:prstDash val="solid"/>
                  <a:round/>
                </a:ln>
                <a:solidFill>
                  <a:schemeClr val="accent3">
                    <a:lumOff val="44000"/>
                  </a:schemeClr>
                </a:solidFill>
                <a:effectLst>
                  <a:outerShdw blurRad="44450" dist="25144" dir="2700000" rotWithShape="0">
                    <a:srgbClr val="C0C0C0"/>
                  </a:outerShdw>
                </a:effectLst>
                <a:latin typeface="Arial Black"/>
                <a:ea typeface="Arial Black"/>
                <a:cs typeface="Arial Black"/>
                <a:sym typeface="Arial Black"/>
              </a:defRPr>
            </a:lvl1pPr>
          </a:lstStyle>
          <a:p>
            <a:r>
              <a:rPr sz="3600" dirty="0">
                <a:effectLst/>
              </a:rPr>
              <a:t>Why stay single?</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The Crossroads (1981-83)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en-US" sz="4000">
                <a:latin typeface="Arial" charset="0"/>
                <a:ea typeface="ＭＳ Ｐゴシック" charset="0"/>
                <a:cs typeface="ＭＳ Ｐゴシック" charset="0"/>
              </a:rPr>
              <a:t>Crossroads Ministry</a:t>
            </a:r>
          </a:p>
        </p:txBody>
      </p:sp>
      <p:sp>
        <p:nvSpPr>
          <p:cNvPr id="75780"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Indonesia</a:t>
            </a:r>
          </a:p>
        </p:txBody>
      </p:sp>
      <p:sp>
        <p:nvSpPr>
          <p:cNvPr id="359429"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Philippines</a:t>
            </a:r>
          </a:p>
        </p:txBody>
      </p:sp>
      <p:sp>
        <p:nvSpPr>
          <p:cNvPr id="75782"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China</a:t>
            </a:r>
          </a:p>
        </p:txBody>
      </p:sp>
      <p:sp>
        <p:nvSpPr>
          <p:cNvPr id="75783"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Malaysia</a:t>
            </a:r>
          </a:p>
        </p:txBody>
      </p:sp>
      <p:sp>
        <p:nvSpPr>
          <p:cNvPr id="75784"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Singapore</a:t>
            </a:r>
          </a:p>
        </p:txBody>
      </p:sp>
      <p:sp>
        <p:nvSpPr>
          <p:cNvPr id="75785"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Thailand</a:t>
            </a:r>
          </a:p>
        </p:txBody>
      </p:sp>
      <p:sp>
        <p:nvSpPr>
          <p:cNvPr id="75786"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Hong Kong</a:t>
            </a:r>
          </a:p>
        </p:txBody>
      </p:sp>
      <p:sp>
        <p:nvSpPr>
          <p:cNvPr id="75787"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Macau</a:t>
            </a:r>
          </a:p>
        </p:txBody>
      </p:sp>
      <p:sp>
        <p:nvSpPr>
          <p:cNvPr id="75788"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Korea</a:t>
            </a:r>
          </a:p>
        </p:txBody>
      </p:sp>
      <p:sp>
        <p:nvSpPr>
          <p:cNvPr id="75789"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Japan</a:t>
            </a:r>
          </a:p>
        </p:txBody>
      </p:sp>
      <p:sp>
        <p:nvSpPr>
          <p:cNvPr id="75790"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Taiwan</a:t>
            </a:r>
          </a:p>
        </p:txBody>
      </p:sp>
      <p:sp>
        <p:nvSpPr>
          <p:cNvPr id="75791"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en-US" sz="4800" b="1" i="1">
                <a:latin typeface="Times New Roman" charset="0"/>
                <a:ea typeface="ＭＳ Ｐゴシック" charset="0"/>
                <a:cs typeface="ＭＳ Ｐゴシック" charset="0"/>
              </a:rPr>
              <a:t>China,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en-US" sz="4000" i="1">
                <a:latin typeface="Arial" charset="0"/>
                <a:ea typeface="ＭＳ Ｐゴシック" charset="0"/>
                <a:cs typeface="ＭＳ Ｐゴシック" charset="0"/>
              </a:rPr>
              <a:t>Susan &amp; Me, 1982</a:t>
            </a:r>
            <a:endParaRPr lang="en-US" b="1" i="1">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0"/>
            <a:ext cx="9144000" cy="1752600"/>
          </a:xfrm>
          <a:noFill/>
          <a:ln>
            <a:noFill/>
          </a:ln>
          <a:effectLst>
            <a:outerShdw blurRad="63500" dist="35921" dir="2700000" algn="ctr" rotWithShape="0">
              <a:srgbClr val="000000">
                <a:alpha val="74997"/>
              </a:srgbClr>
            </a:outerShdw>
          </a:effectLst>
        </p:spPr>
        <p:txBody>
          <a:bodyPr vert="horz" wrap="square" lIns="129743" tIns="64872" rIns="129743" bIns="64872" numCol="1" anchor="ctr" anchorCtr="0" compatLnSpc="1">
            <a:prstTxWarp prst="textNoShape">
              <a:avLst/>
            </a:prstTxWarp>
          </a:bodyPr>
          <a:lstStyle/>
          <a:p>
            <a:pPr marL="1116458" indent="-1116458" defTabSz="913462" eaLnBrk="1" hangingPunct="1">
              <a:buFontTx/>
              <a:buAutoNum type="romanUcPeriod" startAt="2"/>
            </a:pPr>
            <a:r>
              <a:rPr lang="en-US" sz="6000" b="1" dirty="0">
                <a:solidFill>
                  <a:schemeClr val="bg1"/>
                </a:solidFill>
                <a:effectLst>
                  <a:glow rad="254000">
                    <a:schemeClr val="tx1">
                      <a:alpha val="75000"/>
                    </a:schemeClr>
                  </a:glow>
                </a:effectLst>
              </a:rPr>
              <a:t>Marriage still </a:t>
            </a:r>
            <a:r>
              <a:rPr lang="en-US" sz="6000" b="1" dirty="0" err="1">
                <a:solidFill>
                  <a:schemeClr val="bg1"/>
                </a:solidFill>
                <a:effectLst>
                  <a:glow rad="254000">
                    <a:schemeClr val="tx1">
                      <a:alpha val="75000"/>
                    </a:schemeClr>
                  </a:glow>
                </a:effectLst>
              </a:rPr>
              <a:t>isn</a:t>
            </a:r>
            <a:r>
              <a:rPr lang="fr-FR" altLang="ja-JP" sz="6000" b="1" dirty="0">
                <a:solidFill>
                  <a:schemeClr val="bg1"/>
                </a:solidFill>
                <a:effectLst>
                  <a:glow rad="254000">
                    <a:schemeClr val="tx1">
                      <a:alpha val="75000"/>
                    </a:schemeClr>
                  </a:glow>
                </a:effectLst>
              </a:rPr>
              <a:t>'</a:t>
            </a:r>
            <a:r>
              <a:rPr lang="en-US" sz="6000" b="1" dirty="0">
                <a:solidFill>
                  <a:schemeClr val="bg1"/>
                </a:solidFill>
                <a:effectLst>
                  <a:glow rad="254000">
                    <a:schemeClr val="tx1">
                      <a:alpha val="75000"/>
                    </a:schemeClr>
                  </a:glow>
                </a:effectLst>
              </a:rPr>
              <a:t>t </a:t>
            </a:r>
            <a:r>
              <a:rPr lang="en-US" sz="6000" b="1" dirty="0">
                <a:solidFill>
                  <a:srgbClr val="FFFF00"/>
                </a:solidFill>
                <a:effectLst>
                  <a:glow rad="254000">
                    <a:schemeClr val="tx1">
                      <a:alpha val="75000"/>
                    </a:schemeClr>
                  </a:glow>
                </a:effectLst>
              </a:rPr>
              <a:t>prohibited</a:t>
            </a:r>
            <a:r>
              <a:rPr lang="en-US" sz="6000" b="1" dirty="0">
                <a:solidFill>
                  <a:schemeClr val="bg1"/>
                </a:solidFill>
                <a:effectLst>
                  <a:glow rad="254000">
                    <a:schemeClr val="tx1">
                      <a:alpha val="75000"/>
                    </a:schemeClr>
                  </a:glow>
                </a:effectLst>
              </a:rPr>
              <a:t> (7:36-40).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r>
              <a:rPr lang="en-US" sz="3200" b="0">
                <a:solidFill>
                  <a:srgbClr val="FFFFFF"/>
                </a:solidFill>
              </a:rPr>
              <a:t>30 December 1983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116632"/>
            <a:ext cx="7772400" cy="1143000"/>
          </a:xfrm>
        </p:spPr>
        <p:txBody>
          <a:bodyPr/>
          <a:lstStyle/>
          <a:p>
            <a:pPr eaLnBrk="1" hangingPunct="1"/>
            <a:r>
              <a:rPr lang="en-US" b="1" dirty="0">
                <a:solidFill>
                  <a:schemeClr val="bg1"/>
                </a:solidFill>
                <a:latin typeface="Arial" charset="0"/>
                <a:ea typeface="Osaka" charset="0"/>
                <a:cs typeface="Osaka" charset="0"/>
              </a:rPr>
              <a:t>Worship in Catacombs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6" y="476672"/>
            <a:ext cx="9074968" cy="1828800"/>
          </a:xfrm>
        </p:spPr>
        <p:txBody>
          <a:bodyPr/>
          <a:lstStyle/>
          <a:p>
            <a:pPr marL="808038" indent="-808038" algn="l" eaLnBrk="1" hangingPunct="1"/>
            <a:r>
              <a:rPr lang="en-US" b="1" dirty="0">
                <a:solidFill>
                  <a:schemeClr val="bg1"/>
                </a:solidFill>
                <a:latin typeface="Arial" charset="0"/>
                <a:ea typeface="ＭＳ Ｐゴシック" charset="0"/>
                <a:cs typeface="ＭＳ Ｐゴシック" charset="0"/>
              </a:rPr>
              <a:t>A. </a:t>
            </a:r>
            <a:r>
              <a:rPr lang="en-US" b="1" dirty="0">
                <a:solidFill>
                  <a:srgbClr val="FFFA13"/>
                </a:solidFill>
                <a:latin typeface="Arial" charset="0"/>
                <a:ea typeface="ＭＳ Ｐゴシック" charset="0"/>
                <a:cs typeface="ＭＳ Ｐゴシック" charset="0"/>
              </a:rPr>
              <a:t>Singles</a:t>
            </a:r>
            <a:r>
              <a:rPr lang="en-US" b="1" dirty="0">
                <a:solidFill>
                  <a:schemeClr val="bg1"/>
                </a:solidFill>
                <a:latin typeface="Arial" charset="0"/>
                <a:ea typeface="ＭＳ Ｐゴシック" charset="0"/>
                <a:cs typeface="ＭＳ Ｐゴシック" charset="0"/>
              </a:rPr>
              <a:t> should get married if sexual temptation is too strong (7:36-38).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440" tIns="45720" rIns="91440" bIns="45720" numCol="1" anchor="ctr" anchorCtr="0" compatLnSpc="1">
            <a:prstTxWarp prst="textNoShape">
              <a:avLst/>
            </a:prstTxWarp>
          </a:bodyPr>
          <a:lstStyle/>
          <a:p>
            <a:pPr marL="808038" indent="-808038" algn="l" eaLnBrk="1" hangingPunct="1"/>
            <a:r>
              <a:rPr lang="en-US" sz="4800" b="1" dirty="0">
                <a:solidFill>
                  <a:schemeClr val="bg1"/>
                </a:solidFill>
                <a:latin typeface="Arial" charset="0"/>
                <a:ea typeface="ＭＳ Ｐゴシック" charset="0"/>
                <a:cs typeface="ＭＳ Ｐゴシック" charset="0"/>
              </a:rPr>
              <a:t>B. </a:t>
            </a:r>
            <a:r>
              <a:rPr lang="en-US" sz="4800" b="1" dirty="0">
                <a:solidFill>
                  <a:srgbClr val="FFFF00"/>
                </a:solidFill>
                <a:latin typeface="Arial" charset="0"/>
                <a:ea typeface="ＭＳ Ｐゴシック" charset="0"/>
                <a:cs typeface="ＭＳ Ｐゴシック" charset="0"/>
              </a:rPr>
              <a:t>Widows</a:t>
            </a:r>
            <a:r>
              <a:rPr lang="en-US" sz="4800" b="1" dirty="0">
                <a:solidFill>
                  <a:schemeClr val="bg1"/>
                </a:solidFill>
                <a:latin typeface="Arial" charset="0"/>
                <a:ea typeface="ＭＳ Ｐゴシック" charset="0"/>
                <a:cs typeface="ＭＳ Ｐゴシック" charset="0"/>
              </a:rPr>
              <a:t> can remarry too (7:39-40).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438400"/>
            <a:ext cx="307975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458200" cy="676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en-US" sz="4000" b="1" dirty="0">
                <a:solidFill>
                  <a:schemeClr val="tx1"/>
                </a:solidFill>
                <a:latin typeface="Arial" charset="0"/>
                <a:ea typeface="ＭＳ Ｐゴシック" charset="0"/>
                <a:cs typeface="ＭＳ Ｐゴシック" charset="0"/>
              </a:rPr>
              <a:t>Single parenting </a:t>
            </a:r>
            <a:r>
              <a:rPr lang="en-US" sz="4000" b="1" dirty="0" err="1">
                <a:solidFill>
                  <a:schemeClr val="tx1"/>
                </a:solidFill>
                <a:latin typeface="Arial" charset="0"/>
                <a:ea typeface="ＭＳ Ｐゴシック" charset="0"/>
                <a:cs typeface="ＭＳ Ｐゴシック" charset="0"/>
              </a:rPr>
              <a:t>ain</a:t>
            </a:r>
            <a:r>
              <a:rPr lang="fr-FR" altLang="ja-JP" sz="4000" b="1" dirty="0">
                <a:solidFill>
                  <a:schemeClr val="tx1"/>
                </a:solidFill>
                <a:latin typeface="Arial" charset="0"/>
                <a:ea typeface="ＭＳ Ｐゴシック" charset="0"/>
                <a:cs typeface="ＭＳ Ｐゴシック" charset="0"/>
              </a:rPr>
              <a:t>'</a:t>
            </a:r>
            <a:r>
              <a:rPr lang="en-US" sz="4000" b="1" dirty="0">
                <a:solidFill>
                  <a:schemeClr val="tx1"/>
                </a:solidFill>
                <a:latin typeface="Arial" charset="0"/>
                <a:ea typeface="ＭＳ Ｐゴシック" charset="0"/>
                <a:cs typeface="ＭＳ Ｐゴシック" charset="0"/>
              </a:rPr>
              <a:t>t for sissies</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1628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188640"/>
            <a:ext cx="5410200" cy="1066800"/>
          </a:xfrm>
          <a:noFill/>
        </p:spPr>
        <p:txBody>
          <a:bodyPr/>
          <a:lstStyle/>
          <a:p>
            <a:pPr eaLnBrk="1" hangingPunct="1"/>
            <a:r>
              <a:rPr lang="en-US" sz="4000" b="1" u="sng" dirty="0">
                <a:solidFill>
                  <a:schemeClr val="bg1"/>
                </a:solidFill>
                <a:latin typeface="Arial" charset="0"/>
                <a:ea typeface="ＭＳ Ｐゴシック" charset="0"/>
                <a:cs typeface="ＭＳ Ｐゴシック" charset="0"/>
              </a:rPr>
              <a:t>Main Idea of 1 Cor. 7:25-40</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560240"/>
            <a:ext cx="51054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000" dirty="0">
                <a:solidFill>
                  <a:srgbClr val="FFFFFF"/>
                </a:solidFill>
              </a:rPr>
              <a:t>Singleness has its </a:t>
            </a:r>
            <a:r>
              <a:rPr lang="en-US" sz="4000" dirty="0">
                <a:solidFill>
                  <a:srgbClr val="FFFA13"/>
                </a:solidFill>
              </a:rPr>
              <a:t>advantages</a:t>
            </a:r>
            <a:r>
              <a:rPr lang="en-US" sz="4000" dirty="0">
                <a:solidFill>
                  <a:srgbClr val="FFFFFF"/>
                </a:solidFill>
              </a:rPr>
              <a:t> (especially during difficult times) but marriage </a:t>
            </a:r>
            <a:r>
              <a:rPr lang="en-US" sz="4000" dirty="0" err="1">
                <a:solidFill>
                  <a:srgbClr val="FFFFFF"/>
                </a:solidFill>
              </a:rPr>
              <a:t>isn</a:t>
            </a:r>
            <a:r>
              <a:rPr lang="fr-FR" altLang="ja-JP" sz="4000" dirty="0">
                <a:solidFill>
                  <a:srgbClr val="FFFFFF"/>
                </a:solidFill>
              </a:rPr>
              <a:t>'</a:t>
            </a:r>
            <a:r>
              <a:rPr lang="en-US" sz="4000" dirty="0">
                <a:solidFill>
                  <a:srgbClr val="FFFFFF"/>
                </a:solidFill>
              </a:rPr>
              <a:t>t </a:t>
            </a:r>
            <a:r>
              <a:rPr lang="en-US" sz="4000" dirty="0">
                <a:solidFill>
                  <a:srgbClr val="FFFA13"/>
                </a:solidFill>
              </a:rPr>
              <a:t>prohibited</a:t>
            </a:r>
            <a:r>
              <a:rPr lang="en-US" sz="4000" dirty="0">
                <a:solidFill>
                  <a:srgbClr val="FFFFFF"/>
                </a:solidFill>
              </a:rPr>
              <a:t>.</a:t>
            </a:r>
            <a:endParaRPr lang="en-US" sz="4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en-US" b="1" dirty="0">
                <a:solidFill>
                  <a:schemeClr val="bg1"/>
                </a:solidFill>
                <a:latin typeface="Arial" charset="0"/>
                <a:ea typeface="ＭＳ Ｐゴシック" charset="0"/>
                <a:cs typeface="ＭＳ Ｐゴシック" charset="0"/>
              </a:rPr>
              <a:t>What about Singles?</a:t>
            </a:r>
            <a:endParaRPr lang="en-US" b="1" dirty="0">
              <a:latin typeface="Arial" charset="0"/>
              <a:ea typeface="ＭＳ Ｐゴシック" charset="0"/>
              <a:cs typeface="ＭＳ Ｐゴシック"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188640"/>
            <a:ext cx="7772400" cy="1143000"/>
          </a:xfrm>
          <a:solidFill>
            <a:srgbClr val="FF0000"/>
          </a:solidFill>
        </p:spPr>
        <p:txBody>
          <a:bodyPr/>
          <a:lstStyle/>
          <a:p>
            <a:pPr eaLnBrk="1" hangingPunct="1"/>
            <a:r>
              <a:rPr lang="en-US" sz="5400" b="1">
                <a:solidFill>
                  <a:schemeClr val="bg1"/>
                </a:solidFill>
                <a:latin typeface="Arial" charset="0"/>
                <a:ea typeface="ＭＳ Ｐゴシック" charset="0"/>
                <a:cs typeface="ＭＳ Ｐゴシック" charset="0"/>
              </a:rPr>
              <a:t>Harriet Hartbyrne</a:t>
            </a:r>
            <a:endParaRPr lang="en-US">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5"/>
            <a:ext cx="4033838"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1" name="Rectangle 3"/>
          <p:cNvSpPr>
            <a:spLocks noChangeArrowheads="1"/>
          </p:cNvSpPr>
          <p:nvPr/>
        </p:nvSpPr>
        <p:spPr bwMode="auto">
          <a:xfrm>
            <a:off x="914400" y="1865040"/>
            <a:ext cx="7543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ja-JP" sz="4400" dirty="0">
                <a:solidFill>
                  <a:srgbClr val="FFFFFF"/>
                </a:solidFill>
              </a:rPr>
              <a:t>"</a:t>
            </a:r>
            <a:r>
              <a:rPr lang="en-US" sz="4400" dirty="0">
                <a:solidFill>
                  <a:srgbClr val="FFFFFF"/>
                </a:solidFill>
              </a:rPr>
              <a:t>I don</a:t>
            </a:r>
            <a:r>
              <a:rPr lang="fr-FR" altLang="ja-JP" sz="4400" dirty="0">
                <a:solidFill>
                  <a:srgbClr val="FFFFFF"/>
                </a:solidFill>
              </a:rPr>
              <a:t>'</a:t>
            </a:r>
            <a:r>
              <a:rPr lang="en-US" sz="4400" dirty="0">
                <a:solidFill>
                  <a:srgbClr val="FFFFFF"/>
                </a:solidFill>
              </a:rPr>
              <a:t>t want anyone to put </a:t>
            </a:r>
            <a:r>
              <a:rPr lang="fr-FR" altLang="ja-JP" sz="4400" dirty="0">
                <a:solidFill>
                  <a:srgbClr val="FFFFFF"/>
                </a:solidFill>
              </a:rPr>
              <a:t>'</a:t>
            </a:r>
            <a:r>
              <a:rPr lang="en-US" sz="4400" dirty="0">
                <a:solidFill>
                  <a:srgbClr val="FFFFFF"/>
                </a:solidFill>
              </a:rPr>
              <a:t>Miss</a:t>
            </a:r>
            <a:r>
              <a:rPr lang="fr-FR" altLang="ja-JP" sz="4400" dirty="0">
                <a:solidFill>
                  <a:srgbClr val="FFFFFF"/>
                </a:solidFill>
              </a:rPr>
              <a:t>'</a:t>
            </a:r>
            <a:r>
              <a:rPr lang="en-US" sz="4400" dirty="0">
                <a:solidFill>
                  <a:srgbClr val="FFFFFF"/>
                </a:solidFill>
              </a:rPr>
              <a:t> on my tombstone—I haven</a:t>
            </a:r>
            <a:r>
              <a:rPr lang="fr-FR" altLang="ja-JP" sz="4400" dirty="0">
                <a:solidFill>
                  <a:srgbClr val="FFFFFF"/>
                </a:solidFill>
              </a:rPr>
              <a:t>'</a:t>
            </a:r>
            <a:r>
              <a:rPr lang="en-US" sz="4400" dirty="0">
                <a:solidFill>
                  <a:srgbClr val="FFFFFF"/>
                </a:solidFill>
              </a:rPr>
              <a:t>t missed as much as people think!</a:t>
            </a:r>
            <a:r>
              <a:rPr lang="en-US" altLang="ja-JP" sz="4400" dirty="0">
                <a:solidFill>
                  <a:srgbClr val="FFFFFF"/>
                </a:solidFill>
              </a:rPr>
              <a:t>"</a:t>
            </a:r>
            <a:r>
              <a:rPr lang="en-US" sz="44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033838"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13" y="506413"/>
            <a:ext cx="5576887" cy="635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en-US" sz="4000" b="1">
                <a:latin typeface="Arial" charset="0"/>
                <a:ea typeface="ＭＳ Ｐゴシック" charset="0"/>
                <a:cs typeface="ＭＳ Ｐゴシック" charset="0"/>
              </a:rPr>
              <a:t>What about Couples?</a:t>
            </a: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xmlns:p14="http://schemas.microsoft.com/office/powerpoint/2010/main" advClick="0" advTm="1600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ea typeface="ＭＳ Ｐゴシック" charset="0"/>
                <a:cs typeface="ＭＳ Ｐゴシック" charset="0"/>
              </a:rPr>
              <a:t>Key NT Singles</a:t>
            </a:r>
            <a:endParaRPr lang="en-US">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0"/>
            <a:ext cx="235743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 name="Text Box 6"/>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0"/>
            <a:ext cx="23241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en-US">
                <a:solidFill>
                  <a:schemeClr val="bg1"/>
                </a:solidFill>
                <a:latin typeface="Arial" charset="0"/>
                <a:ea typeface="ＭＳ Ｐゴシック" charset="0"/>
                <a:cs typeface="ＭＳ Ｐゴシック" charset="0"/>
              </a:rPr>
              <a:t>Luci Swindoll</a:t>
            </a:r>
            <a:endParaRPr lang="en-US">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Text Box 5"/>
          <p:cNvSpPr txBox="1">
            <a:spLocks noChangeArrowheads="1"/>
          </p:cNvSpPr>
          <p:nvPr/>
        </p:nvSpPr>
        <p:spPr bwMode="auto">
          <a:xfrm>
            <a:off x="228600" y="3048000"/>
            <a:ext cx="8610600"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en-US" sz="2800" b="0" dirty="0">
                <a:solidFill>
                  <a:srgbClr val="FFFFFF"/>
                </a:solidFill>
                <a:latin typeface="Arial Narrow" charset="0"/>
              </a:rPr>
              <a:t>As a little girl, I always liked the idea of a single lifestyle.  I never consciously wanted to marry. I had high goals.  I wanted to sing professionally. I wanted to travel.  I realized that if I married, I </a:t>
            </a:r>
            <a:r>
              <a:rPr lang="en-US" sz="2800" b="0" dirty="0" err="1">
                <a:solidFill>
                  <a:srgbClr val="FFFFFF"/>
                </a:solidFill>
                <a:latin typeface="Arial Narrow" charset="0"/>
              </a:rPr>
              <a:t>wouldn</a:t>
            </a:r>
            <a:r>
              <a:rPr lang="fr-FR" altLang="ja-JP" sz="2800" b="0" dirty="0">
                <a:solidFill>
                  <a:srgbClr val="FFFFFF"/>
                </a:solidFill>
                <a:latin typeface="Arial Narrow" charset="0"/>
              </a:rPr>
              <a:t>'</a:t>
            </a:r>
            <a:r>
              <a:rPr lang="en-US" sz="2800" b="0" dirty="0">
                <a:solidFill>
                  <a:srgbClr val="FFFFFF"/>
                </a:solidFill>
                <a:latin typeface="Arial Narrow" charset="0"/>
              </a:rPr>
              <a:t>t have time to accomplish these goals.  Also, I thought my temperament needed solitude and was not suited to the responsibilities that marriage and a family required.  I </a:t>
            </a:r>
            <a:r>
              <a:rPr lang="en-US" sz="2800" b="0" dirty="0" err="1">
                <a:solidFill>
                  <a:srgbClr val="FFFFFF"/>
                </a:solidFill>
                <a:latin typeface="Arial Narrow" charset="0"/>
              </a:rPr>
              <a:t>didn</a:t>
            </a:r>
            <a:r>
              <a:rPr lang="fr-FR" altLang="ja-JP" sz="2800" b="0" dirty="0">
                <a:solidFill>
                  <a:srgbClr val="FFFFFF"/>
                </a:solidFill>
                <a:latin typeface="Arial Narrow" charset="0"/>
              </a:rPr>
              <a:t>'</a:t>
            </a:r>
            <a:r>
              <a:rPr lang="en-US" sz="2800" b="0" dirty="0">
                <a:solidFill>
                  <a:srgbClr val="FFFFFF"/>
                </a:solidFill>
                <a:latin typeface="Arial Narrow" charset="0"/>
              </a:rPr>
              <a:t>t think I could blend into my husband with my whole heart.  Quite early, God revealed to me that I would be better off not to marry.</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219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sz="4000" b="1" dirty="0">
                <a:solidFill>
                  <a:schemeClr val="bg1"/>
                </a:solidFill>
                <a:latin typeface="Arial" charset="0"/>
                <a:ea typeface="Osaka" charset="0"/>
                <a:cs typeface="Osaka" charset="0"/>
              </a:rPr>
              <a:t>Perpetua</a:t>
            </a:r>
            <a:r>
              <a:rPr lang="fr-FR" altLang="ja-JP" sz="4000" b="1" dirty="0">
                <a:solidFill>
                  <a:schemeClr val="bg1"/>
                </a:solidFill>
                <a:latin typeface="Arial" charset="0"/>
                <a:ea typeface="Osaka" charset="0"/>
                <a:cs typeface="Osaka" charset="0"/>
              </a:rPr>
              <a:t>'</a:t>
            </a:r>
            <a:r>
              <a:rPr lang="en-US" altLang="ja-JP" sz="4000" b="1" dirty="0">
                <a:solidFill>
                  <a:schemeClr val="bg1"/>
                </a:solidFill>
                <a:latin typeface="Arial" charset="0"/>
                <a:ea typeface="Osaka" charset="0"/>
                <a:cs typeface="Osaka" charset="0"/>
              </a:rPr>
              <a:t>s Martyrdom (</a:t>
            </a:r>
            <a:r>
              <a:rPr lang="en-US" altLang="ja-JP" sz="3200" b="1" dirty="0">
                <a:solidFill>
                  <a:schemeClr val="bg1"/>
                </a:solidFill>
                <a:latin typeface="Arial" charset="0"/>
                <a:ea typeface="Osaka" charset="0"/>
                <a:cs typeface="Osaka" charset="0"/>
              </a:rPr>
              <a:t>AD</a:t>
            </a:r>
            <a:r>
              <a:rPr lang="en-US" altLang="ja-JP" sz="4000" b="1" dirty="0">
                <a:solidFill>
                  <a:schemeClr val="bg1"/>
                </a:solidFill>
                <a:latin typeface="Arial" charset="0"/>
                <a:ea typeface="Osaka" charset="0"/>
                <a:cs typeface="Osaka" charset="0"/>
              </a:rPr>
              <a:t> 203)</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83972" name="Rectangle 4"/>
          <p:cNvSpPr>
            <a:spLocks noChangeArrowheads="1"/>
          </p:cNvSpPr>
          <p:nvPr/>
        </p:nvSpPr>
        <p:spPr bwMode="auto">
          <a:xfrm>
            <a:off x="304800" y="6096000"/>
            <a:ext cx="883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2800">
                <a:solidFill>
                  <a:srgbClr val="FFFFFF"/>
                </a:solidFill>
                <a:latin typeface="Arial"/>
                <a:cs typeface="Arial"/>
              </a:rPr>
              <a:t>View of Acrocorinth from the City</a:t>
            </a:r>
            <a:endParaRPr lang="en-US" sz="3600">
              <a:solidFill>
                <a:srgbClr val="FFFFFF"/>
              </a:solidFill>
              <a:latin typeface="Arial"/>
              <a:cs typeface="Arial"/>
            </a:endParaRP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0"/>
            <a:ext cx="7772400" cy="2667000"/>
          </a:xfrm>
          <a:effectLst>
            <a:outerShdw blurRad="63500" dist="35921" dir="2700000" algn="ctr" rotWithShape="0">
              <a:srgbClr val="000000">
                <a:alpha val="74998"/>
              </a:srgbClr>
            </a:outerShdw>
          </a:effectLst>
        </p:spPr>
        <p:txBody>
          <a:bodyPr/>
          <a:lstStyle/>
          <a:p>
            <a:pPr eaLnBrk="1" hangingPunct="1">
              <a:defRPr/>
            </a:pPr>
            <a:r>
              <a:rPr lang="en-US" sz="8800">
                <a:solidFill>
                  <a:schemeClr val="bg1"/>
                </a:solidFill>
                <a:effectLst>
                  <a:outerShdw blurRad="38100" dist="38100" dir="2700000" algn="tl">
                    <a:srgbClr val="808080"/>
                  </a:outerShdw>
                </a:effectLst>
              </a:rPr>
              <a:t>Things wrong at </a:t>
            </a:r>
            <a:r>
              <a:rPr lang="en-US" sz="8800" i="1">
                <a:solidFill>
                  <a:srgbClr val="FFFF00"/>
                </a:solidFill>
                <a:effectLst>
                  <a:outerShdw blurRad="38100" dist="38100" dir="2700000" algn="tl">
                    <a:srgbClr val="FFFFFF"/>
                  </a:outerShdw>
                </a:effectLst>
              </a:rPr>
              <a:t>Corinth</a:t>
            </a:r>
            <a:endParaRPr lang="en-US">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Discontentment (7)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Divisions (1-4)</a:t>
            </a:r>
          </a:p>
        </p:txBody>
      </p:sp>
      <p:sp>
        <p:nvSpPr>
          <p:cNvPr id="69640" name="Text Box 8"/>
          <p:cNvSpPr txBox="1">
            <a:spLocks noChangeArrowheads="1"/>
          </p:cNvSpPr>
          <p:nvPr/>
        </p:nvSpPr>
        <p:spPr bwMode="auto">
          <a:xfrm>
            <a:off x="2590800" y="3962400"/>
            <a:ext cx="3754438" cy="762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pPr>
              <a:defRPr/>
            </a:pPr>
            <a:r>
              <a:rPr lang="en-US" sz="4400">
                <a:solidFill>
                  <a:srgbClr val="FFFFFF"/>
                </a:solidFill>
                <a:cs typeface="Osaka"/>
              </a:rPr>
              <a:t>1 Corinthians</a:t>
            </a: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Immorality (5-6)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View of Acrocorinth from the City</a:t>
            </a:r>
            <a:endParaRPr lang="en-US" sz="4400">
              <a:solidFill>
                <a:srgbClr val="FFFFFF"/>
              </a:solidFill>
              <a:latin typeface="Arial"/>
              <a:cs typeface="Arial"/>
            </a:endParaRP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Conscience</a:t>
            </a:r>
            <a:endParaRPr lang="en-US" sz="440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r>
              <a:rPr lang="en-US" sz="8800">
                <a:solidFill>
                  <a:schemeClr val="bg1"/>
                </a:solidFill>
                <a:cs typeface="ＭＳ Ｐゴシック" charset="-128"/>
              </a:rPr>
              <a:t>Black </a:t>
            </a:r>
            <a:r>
              <a:rPr lang="en-US" sz="8800">
                <a:solidFill>
                  <a:schemeClr val="tx1"/>
                </a:solidFill>
                <a:cs typeface="ＭＳ Ｐゴシック" charset="-128"/>
              </a:rPr>
              <a:t>&amp; White</a:t>
            </a:r>
            <a:endParaRPr lang="en-US" sz="3200">
              <a:cs typeface="ＭＳ Ｐゴシック" charset="-128"/>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Adultery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Murder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Contentment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Obedience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Prayer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Practices the Bible says are always right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BFE97-8DDC-1EAB-9A71-80B96D6F9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a:solidFill>
                  <a:schemeClr val="bg1"/>
                </a:solidFill>
                <a:latin typeface="Arial" charset="0"/>
                <a:ea typeface="Arial" charset="0"/>
                <a:cs typeface="Arial" charset="0"/>
              </a:rPr>
              <a:t>Gray Areas</a:t>
            </a:r>
            <a:endParaRPr lang="en-US" sz="9600">
              <a:latin typeface="Arial" charset="0"/>
              <a:ea typeface="Arial" charset="0"/>
              <a:cs typeface="Arial" charset="0"/>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ial" charset="0"/>
                <a:ea typeface="ＭＳ Ｐゴシック" charset="-128"/>
              </a:rPr>
              <a:t>Practices not forbidden in the Bible over which Christians disagree</a:t>
            </a:r>
            <a:endParaRPr kumimoji="0" lang="en-US" sz="5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60518"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9C5DA-705B-4CBE-5848-42324FC0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Accepting gifts with the left hand</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Being a Democrat (or Republican!)</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Buying a Mac (or Windows) computer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Christmas or Easter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Good Friday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Lent</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Palm Sunday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Changing to a </a:t>
            </a: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"Christian" name</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Chinese New Year giving of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hong</a:t>
            </a:r>
            <a:r>
              <a:rPr kumimoji="0" lang="en-US" altLang="ja-JP" sz="3600" b="0" i="1"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baos</a:t>
            </a:r>
            <a:endParaRPr kumimoji="0" lang="en-US" sz="4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2566" name="TextBox 1"/>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499778-6FFF-9FBE-2421-EB3939219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Christmas trees in the church sanctuary Clapping in church services </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Dancing</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Drinking beer</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Drinking hard liquor</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Drinking wine</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Driving a motorcycle</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Eating bloody foods</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Eating food sacrificed to idols</a:t>
            </a:r>
          </a:p>
        </p:txBody>
      </p:sp>
      <p:sp>
        <p:nvSpPr>
          <p:cNvPr id="964614"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6F7E3-ED61-92AF-CDB5-80A727B18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Eating junk food </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Eating meat </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Eating only </a:t>
            </a: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"Christian food" </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Giving only "Christian" greetings (New Year) </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Giving to non-religious causes</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Having an abortionist gynecologist</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Killing in war</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Laughing with men and women together</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Listening to rock music</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6662" name="TextBox 7"/>
          <p:cNvSpPr txBox="1">
            <a:spLocks noChangeArrowheads="1"/>
          </p:cNvSpPr>
          <p:nvPr/>
        </p:nvSpPr>
        <p:spPr bwMode="auto">
          <a:xfrm>
            <a:off x="8027988" y="115888"/>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C7C1DF28-BEF5-A87A-7962-0EFAA8124DD4}"/>
              </a:ext>
            </a:extLst>
          </p:cNvPr>
          <p:cNvSpPr>
            <a:spLocks noGrp="1" noChangeArrowheads="1"/>
          </p:cNvSpPr>
          <p:nvPr>
            <p:ph type="ctrTitle"/>
          </p:nvPr>
        </p:nvSpPr>
        <p:spPr>
          <a:xfrm>
            <a:off x="2209800" y="228600"/>
            <a:ext cx="4876800" cy="688975"/>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lstStyle/>
          <a:p>
            <a:pPr eaLnBrk="1" hangingPunct="1"/>
            <a:r>
              <a:rPr lang="en-US" altLang="en-US" sz="4000">
                <a:effectLst>
                  <a:outerShdw blurRad="38100" dist="38100" dir="2700000" algn="tl">
                    <a:srgbClr val="000000"/>
                  </a:outerShdw>
                </a:effectLst>
                <a:latin typeface="Times New Roman" panose="02020603050405020304" pitchFamily="18" charset="0"/>
              </a:rPr>
              <a:t>Christians in Corinth</a:t>
            </a:r>
          </a:p>
        </p:txBody>
      </p:sp>
      <p:sp>
        <p:nvSpPr>
          <p:cNvPr id="600067" name="Rectangle 3">
            <a:extLst>
              <a:ext uri="{FF2B5EF4-FFF2-40B4-BE49-F238E27FC236}">
                <a16:creationId xmlns:a16="http://schemas.microsoft.com/office/drawing/2014/main" id="{5364A2D8-B2E9-ACE4-D907-3D47CB66BF60}"/>
              </a:ext>
            </a:extLst>
          </p:cNvPr>
          <p:cNvSpPr>
            <a:spLocks noGrp="1" noChangeArrowheads="1"/>
          </p:cNvSpPr>
          <p:nvPr>
            <p:ph type="subTitle" idx="1"/>
          </p:nvPr>
        </p:nvSpPr>
        <p:spPr>
          <a:xfrm>
            <a:off x="381000" y="1676400"/>
            <a:ext cx="3962400" cy="990600"/>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lstStyle/>
          <a:p>
            <a:pPr eaLnBrk="1" hangingPunct="1"/>
            <a:r>
              <a:rPr lang="en-US" altLang="en-US" sz="2800">
                <a:effectLst>
                  <a:outerShdw blurRad="38100" dist="38100" dir="2700000" algn="tl">
                    <a:srgbClr val="000000"/>
                  </a:outerShdw>
                </a:effectLst>
                <a:latin typeface="Times New Roman" panose="02020603050405020304" pitchFamily="18" charset="0"/>
              </a:rPr>
              <a:t>Those who felt it was wrong to eat</a:t>
            </a:r>
          </a:p>
        </p:txBody>
      </p:sp>
      <p:sp>
        <p:nvSpPr>
          <p:cNvPr id="600068" name="Rectangle 4">
            <a:extLst>
              <a:ext uri="{FF2B5EF4-FFF2-40B4-BE49-F238E27FC236}">
                <a16:creationId xmlns:a16="http://schemas.microsoft.com/office/drawing/2014/main" id="{99553163-3D8C-866E-B034-2E317EA73323}"/>
              </a:ext>
            </a:extLst>
          </p:cNvPr>
          <p:cNvSpPr>
            <a:spLocks noChangeArrowheads="1"/>
          </p:cNvSpPr>
          <p:nvPr/>
        </p:nvSpPr>
        <p:spPr bwMode="auto">
          <a:xfrm>
            <a:off x="4953000" y="1676400"/>
            <a:ext cx="3962400"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Those who felt it was okay to eat</a:t>
            </a:r>
          </a:p>
        </p:txBody>
      </p:sp>
      <p:sp>
        <p:nvSpPr>
          <p:cNvPr id="600069" name="Rectangle 5">
            <a:extLst>
              <a:ext uri="{FF2B5EF4-FFF2-40B4-BE49-F238E27FC236}">
                <a16:creationId xmlns:a16="http://schemas.microsoft.com/office/drawing/2014/main" id="{F9551BA5-F997-ECDC-F6F9-FEAB0ABF37B6}"/>
              </a:ext>
            </a:extLst>
          </p:cNvPr>
          <p:cNvSpPr>
            <a:spLocks noChangeArrowheads="1"/>
          </p:cNvSpPr>
          <p:nvPr/>
        </p:nvSpPr>
        <p:spPr bwMode="auto">
          <a:xfrm>
            <a:off x="381000" y="3505200"/>
            <a:ext cx="1600200" cy="23622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did not eat, but were troubled by those who did</a:t>
            </a:r>
          </a:p>
        </p:txBody>
      </p:sp>
      <p:sp>
        <p:nvSpPr>
          <p:cNvPr id="600070" name="Rectangle 6">
            <a:extLst>
              <a:ext uri="{FF2B5EF4-FFF2-40B4-BE49-F238E27FC236}">
                <a16:creationId xmlns:a16="http://schemas.microsoft.com/office/drawing/2014/main" id="{08EBD7C6-BB33-F077-B60F-E977F96D7F26}"/>
              </a:ext>
            </a:extLst>
          </p:cNvPr>
          <p:cNvSpPr>
            <a:spLocks noChangeArrowheads="1"/>
          </p:cNvSpPr>
          <p:nvPr/>
        </p:nvSpPr>
        <p:spPr bwMode="auto">
          <a:xfrm>
            <a:off x="2514600" y="3505200"/>
            <a:ext cx="1828800" cy="30480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ate in spite of thinking it was wrong and their conscience was troubled</a:t>
            </a:r>
          </a:p>
        </p:txBody>
      </p:sp>
      <p:sp>
        <p:nvSpPr>
          <p:cNvPr id="600071" name="Rectangle 7">
            <a:extLst>
              <a:ext uri="{FF2B5EF4-FFF2-40B4-BE49-F238E27FC236}">
                <a16:creationId xmlns:a16="http://schemas.microsoft.com/office/drawing/2014/main" id="{1ABC9E42-B1C9-3346-4A97-71BB2AE4786A}"/>
              </a:ext>
            </a:extLst>
          </p:cNvPr>
          <p:cNvSpPr>
            <a:spLocks noChangeArrowheads="1"/>
          </p:cNvSpPr>
          <p:nvPr/>
        </p:nvSpPr>
        <p:spPr bwMode="auto">
          <a:xfrm>
            <a:off x="4876800" y="3505200"/>
            <a:ext cx="1828800" cy="20574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ate without regard to the feelings of others</a:t>
            </a:r>
          </a:p>
        </p:txBody>
      </p:sp>
      <p:sp>
        <p:nvSpPr>
          <p:cNvPr id="600072" name="Rectangle 8">
            <a:extLst>
              <a:ext uri="{FF2B5EF4-FFF2-40B4-BE49-F238E27FC236}">
                <a16:creationId xmlns:a16="http://schemas.microsoft.com/office/drawing/2014/main" id="{C6142228-EC39-FF5F-F18E-2E717FB1F454}"/>
              </a:ext>
            </a:extLst>
          </p:cNvPr>
          <p:cNvSpPr>
            <a:spLocks noChangeArrowheads="1"/>
          </p:cNvSpPr>
          <p:nvPr/>
        </p:nvSpPr>
        <p:spPr bwMode="auto">
          <a:xfrm>
            <a:off x="7162800" y="3505200"/>
            <a:ext cx="1828800" cy="23622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limited their liberty from concern for other brothers</a:t>
            </a:r>
          </a:p>
        </p:txBody>
      </p:sp>
      <p:grpSp>
        <p:nvGrpSpPr>
          <p:cNvPr id="600073" name="Group 9">
            <a:extLst>
              <a:ext uri="{FF2B5EF4-FFF2-40B4-BE49-F238E27FC236}">
                <a16:creationId xmlns:a16="http://schemas.microsoft.com/office/drawing/2014/main" id="{7262A1A8-4583-052E-F540-3E5B4C070A22}"/>
              </a:ext>
            </a:extLst>
          </p:cNvPr>
          <p:cNvGrpSpPr>
            <a:grpSpLocks/>
          </p:cNvGrpSpPr>
          <p:nvPr/>
        </p:nvGrpSpPr>
        <p:grpSpPr bwMode="auto">
          <a:xfrm>
            <a:off x="2362200" y="914400"/>
            <a:ext cx="4572000" cy="762000"/>
            <a:chOff x="1488" y="576"/>
            <a:chExt cx="2880" cy="480"/>
          </a:xfrm>
        </p:grpSpPr>
        <p:sp>
          <p:nvSpPr>
            <p:cNvPr id="600074" name="Line 10">
              <a:extLst>
                <a:ext uri="{FF2B5EF4-FFF2-40B4-BE49-F238E27FC236}">
                  <a16:creationId xmlns:a16="http://schemas.microsoft.com/office/drawing/2014/main" id="{BD6C0D5A-534D-8C47-A427-49956AA80FD7}"/>
                </a:ext>
              </a:extLst>
            </p:cNvPr>
            <p:cNvSpPr>
              <a:spLocks noChangeShapeType="1"/>
            </p:cNvSpPr>
            <p:nvPr/>
          </p:nvSpPr>
          <p:spPr bwMode="auto">
            <a:xfrm flipV="1">
              <a:off x="1488" y="816"/>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5" name="Line 11">
              <a:extLst>
                <a:ext uri="{FF2B5EF4-FFF2-40B4-BE49-F238E27FC236}">
                  <a16:creationId xmlns:a16="http://schemas.microsoft.com/office/drawing/2014/main" id="{0D245100-C031-CA1F-1527-92061DAAE315}"/>
                </a:ext>
              </a:extLst>
            </p:cNvPr>
            <p:cNvSpPr>
              <a:spLocks noChangeShapeType="1"/>
            </p:cNvSpPr>
            <p:nvPr/>
          </p:nvSpPr>
          <p:spPr bwMode="auto">
            <a:xfrm flipV="1">
              <a:off x="4368" y="816"/>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6" name="Line 12">
              <a:extLst>
                <a:ext uri="{FF2B5EF4-FFF2-40B4-BE49-F238E27FC236}">
                  <a16:creationId xmlns:a16="http://schemas.microsoft.com/office/drawing/2014/main" id="{AB42D2A8-5144-486C-9D3F-A03FBD47BB72}"/>
                </a:ext>
              </a:extLst>
            </p:cNvPr>
            <p:cNvSpPr>
              <a:spLocks noChangeShapeType="1"/>
            </p:cNvSpPr>
            <p:nvPr/>
          </p:nvSpPr>
          <p:spPr bwMode="auto">
            <a:xfrm>
              <a:off x="1488" y="816"/>
              <a:ext cx="2880" cy="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7" name="Line 13">
              <a:extLst>
                <a:ext uri="{FF2B5EF4-FFF2-40B4-BE49-F238E27FC236}">
                  <a16:creationId xmlns:a16="http://schemas.microsoft.com/office/drawing/2014/main" id="{360DCBF4-7021-095C-47DC-3F42350A9C2B}"/>
                </a:ext>
              </a:extLst>
            </p:cNvPr>
            <p:cNvSpPr>
              <a:spLocks noChangeShapeType="1"/>
            </p:cNvSpPr>
            <p:nvPr/>
          </p:nvSpPr>
          <p:spPr bwMode="auto">
            <a:xfrm flipV="1">
              <a:off x="2928" y="576"/>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grpSp>
        <p:nvGrpSpPr>
          <p:cNvPr id="600078" name="Group 14">
            <a:extLst>
              <a:ext uri="{FF2B5EF4-FFF2-40B4-BE49-F238E27FC236}">
                <a16:creationId xmlns:a16="http://schemas.microsoft.com/office/drawing/2014/main" id="{AFB71388-93AC-AC91-EAC8-296088F72CB8}"/>
              </a:ext>
            </a:extLst>
          </p:cNvPr>
          <p:cNvGrpSpPr>
            <a:grpSpLocks/>
          </p:cNvGrpSpPr>
          <p:nvPr/>
        </p:nvGrpSpPr>
        <p:grpSpPr bwMode="auto">
          <a:xfrm>
            <a:off x="1219200" y="2667000"/>
            <a:ext cx="2209800" cy="838200"/>
            <a:chOff x="768" y="1680"/>
            <a:chExt cx="1392" cy="528"/>
          </a:xfrm>
        </p:grpSpPr>
        <p:sp>
          <p:nvSpPr>
            <p:cNvPr id="600079" name="Line 15">
              <a:extLst>
                <a:ext uri="{FF2B5EF4-FFF2-40B4-BE49-F238E27FC236}">
                  <a16:creationId xmlns:a16="http://schemas.microsoft.com/office/drawing/2014/main" id="{5B0535FC-A09C-E8EA-5E1C-4850819F411F}"/>
                </a:ext>
              </a:extLst>
            </p:cNvPr>
            <p:cNvSpPr>
              <a:spLocks noChangeShapeType="1"/>
            </p:cNvSpPr>
            <p:nvPr/>
          </p:nvSpPr>
          <p:spPr bwMode="auto">
            <a:xfrm flipV="1">
              <a:off x="768" y="1968"/>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0" name="Line 16">
              <a:extLst>
                <a:ext uri="{FF2B5EF4-FFF2-40B4-BE49-F238E27FC236}">
                  <a16:creationId xmlns:a16="http://schemas.microsoft.com/office/drawing/2014/main" id="{0B1C7168-A314-E246-AA8B-EBF194F4FC13}"/>
                </a:ext>
              </a:extLst>
            </p:cNvPr>
            <p:cNvSpPr>
              <a:spLocks noChangeShapeType="1"/>
            </p:cNvSpPr>
            <p:nvPr/>
          </p:nvSpPr>
          <p:spPr bwMode="auto">
            <a:xfrm flipV="1">
              <a:off x="2160" y="1968"/>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1" name="Line 17">
              <a:extLst>
                <a:ext uri="{FF2B5EF4-FFF2-40B4-BE49-F238E27FC236}">
                  <a16:creationId xmlns:a16="http://schemas.microsoft.com/office/drawing/2014/main" id="{DF7A5000-0AE7-3354-EBC1-029E1B569DF1}"/>
                </a:ext>
              </a:extLst>
            </p:cNvPr>
            <p:cNvSpPr>
              <a:spLocks noChangeShapeType="1"/>
            </p:cNvSpPr>
            <p:nvPr/>
          </p:nvSpPr>
          <p:spPr bwMode="auto">
            <a:xfrm>
              <a:off x="768" y="1968"/>
              <a:ext cx="1392" cy="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2" name="Line 18">
              <a:extLst>
                <a:ext uri="{FF2B5EF4-FFF2-40B4-BE49-F238E27FC236}">
                  <a16:creationId xmlns:a16="http://schemas.microsoft.com/office/drawing/2014/main" id="{A6F7313F-881E-5631-AD84-1745129FCA12}"/>
                </a:ext>
              </a:extLst>
            </p:cNvPr>
            <p:cNvSpPr>
              <a:spLocks noChangeShapeType="1"/>
            </p:cNvSpPr>
            <p:nvPr/>
          </p:nvSpPr>
          <p:spPr bwMode="auto">
            <a:xfrm>
              <a:off x="1488" y="1680"/>
              <a:ext cx="0" cy="288"/>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grpSp>
        <p:nvGrpSpPr>
          <p:cNvPr id="600083" name="Group 19">
            <a:extLst>
              <a:ext uri="{FF2B5EF4-FFF2-40B4-BE49-F238E27FC236}">
                <a16:creationId xmlns:a16="http://schemas.microsoft.com/office/drawing/2014/main" id="{3726818E-4B76-CC5F-525B-F93436477D64}"/>
              </a:ext>
            </a:extLst>
          </p:cNvPr>
          <p:cNvGrpSpPr>
            <a:grpSpLocks/>
          </p:cNvGrpSpPr>
          <p:nvPr/>
        </p:nvGrpSpPr>
        <p:grpSpPr bwMode="auto">
          <a:xfrm>
            <a:off x="5791200" y="2667000"/>
            <a:ext cx="2286000" cy="838200"/>
            <a:chOff x="3648" y="1680"/>
            <a:chExt cx="1440" cy="528"/>
          </a:xfrm>
        </p:grpSpPr>
        <p:sp>
          <p:nvSpPr>
            <p:cNvPr id="600084" name="Line 20">
              <a:extLst>
                <a:ext uri="{FF2B5EF4-FFF2-40B4-BE49-F238E27FC236}">
                  <a16:creationId xmlns:a16="http://schemas.microsoft.com/office/drawing/2014/main" id="{EB0E0E32-4614-D821-3631-8F8CB1CCE535}"/>
                </a:ext>
              </a:extLst>
            </p:cNvPr>
            <p:cNvSpPr>
              <a:spLocks noChangeShapeType="1"/>
            </p:cNvSpPr>
            <p:nvPr/>
          </p:nvSpPr>
          <p:spPr bwMode="auto">
            <a:xfrm flipV="1">
              <a:off x="3648" y="1968"/>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5" name="Line 21">
              <a:extLst>
                <a:ext uri="{FF2B5EF4-FFF2-40B4-BE49-F238E27FC236}">
                  <a16:creationId xmlns:a16="http://schemas.microsoft.com/office/drawing/2014/main" id="{832FFFC2-2224-C79C-9350-8814BA47A0D6}"/>
                </a:ext>
              </a:extLst>
            </p:cNvPr>
            <p:cNvSpPr>
              <a:spLocks noChangeShapeType="1"/>
            </p:cNvSpPr>
            <p:nvPr/>
          </p:nvSpPr>
          <p:spPr bwMode="auto">
            <a:xfrm flipV="1">
              <a:off x="5088" y="1968"/>
              <a:ext cx="0" cy="24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6" name="Line 22">
              <a:extLst>
                <a:ext uri="{FF2B5EF4-FFF2-40B4-BE49-F238E27FC236}">
                  <a16:creationId xmlns:a16="http://schemas.microsoft.com/office/drawing/2014/main" id="{7DC44218-F483-1DD2-3ED7-74BACCD76BB6}"/>
                </a:ext>
              </a:extLst>
            </p:cNvPr>
            <p:cNvSpPr>
              <a:spLocks noChangeShapeType="1"/>
            </p:cNvSpPr>
            <p:nvPr/>
          </p:nvSpPr>
          <p:spPr bwMode="auto">
            <a:xfrm>
              <a:off x="3648" y="1968"/>
              <a:ext cx="1440" cy="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7" name="Line 23">
              <a:extLst>
                <a:ext uri="{FF2B5EF4-FFF2-40B4-BE49-F238E27FC236}">
                  <a16:creationId xmlns:a16="http://schemas.microsoft.com/office/drawing/2014/main" id="{5C287EB4-B3CB-FFA9-EA7A-62C6EFE61C56}"/>
                </a:ext>
              </a:extLst>
            </p:cNvPr>
            <p:cNvSpPr>
              <a:spLocks noChangeShapeType="1"/>
            </p:cNvSpPr>
            <p:nvPr/>
          </p:nvSpPr>
          <p:spPr bwMode="auto">
            <a:xfrm>
              <a:off x="4368" y="1680"/>
              <a:ext cx="0" cy="288"/>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sp>
        <p:nvSpPr>
          <p:cNvPr id="2" name="Rectangle 5">
            <a:extLst>
              <a:ext uri="{FF2B5EF4-FFF2-40B4-BE49-F238E27FC236}">
                <a16:creationId xmlns:a16="http://schemas.microsoft.com/office/drawing/2014/main" id="{1CF37DA5-4326-2F81-A956-3EE2AB582A1A}"/>
              </a:ext>
            </a:extLst>
          </p:cNvPr>
          <p:cNvSpPr>
            <a:spLocks noGrp="1" noChangeArrowheads="1"/>
          </p:cNvSpPr>
          <p:nvPr>
            <p:ph type="ftr" sz="quarter" idx="3"/>
          </p:nvPr>
        </p:nvSpPr>
        <p:spPr bwMode="auto">
          <a:xfrm>
            <a:off x="68580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ＭＳ Ｐゴシック" charset="0"/>
                <a:cs typeface="+mn-cs"/>
              </a:rPr>
              <a:t>Stephen J. Bramer, DTS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0073"/>
                                        </p:tgtEl>
                                        <p:attrNameLst>
                                          <p:attrName>style.visibility</p:attrName>
                                        </p:attrNameLst>
                                      </p:cBhvr>
                                      <p:to>
                                        <p:strVal val="visible"/>
                                      </p:to>
                                    </p:set>
                                    <p:animEffect transition="in" filter="wipe(up)">
                                      <p:cBhvr>
                                        <p:cTn id="7" dur="500"/>
                                        <p:tgtEl>
                                          <p:spTgt spid="60007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00067">
                                            <p:bg/>
                                          </p:spTgt>
                                        </p:tgtEl>
                                        <p:attrNameLst>
                                          <p:attrName>style.visibility</p:attrName>
                                        </p:attrNameLst>
                                      </p:cBhvr>
                                      <p:to>
                                        <p:strVal val="visible"/>
                                      </p:to>
                                    </p:set>
                                    <p:animEffect transition="in" filter="fade">
                                      <p:cBhvr>
                                        <p:cTn id="11" dur="500"/>
                                        <p:tgtEl>
                                          <p:spTgt spid="600067">
                                            <p:bg/>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0067">
                                            <p:txEl>
                                              <p:pRg st="0" end="0"/>
                                            </p:txEl>
                                          </p:spTgt>
                                        </p:tgtEl>
                                        <p:attrNameLst>
                                          <p:attrName>style.visibility</p:attrName>
                                        </p:attrNameLst>
                                      </p:cBhvr>
                                      <p:to>
                                        <p:strVal val="visible"/>
                                      </p:to>
                                    </p:set>
                                    <p:animEffect transition="in" filter="fade">
                                      <p:cBhvr>
                                        <p:cTn id="15" dur="500"/>
                                        <p:tgtEl>
                                          <p:spTgt spid="60006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0068"/>
                                        </p:tgtEl>
                                        <p:attrNameLst>
                                          <p:attrName>style.visibility</p:attrName>
                                        </p:attrNameLst>
                                      </p:cBhvr>
                                      <p:to>
                                        <p:strVal val="visible"/>
                                      </p:to>
                                    </p:set>
                                    <p:animEffect transition="in" filter="fade">
                                      <p:cBhvr>
                                        <p:cTn id="18" dur="500"/>
                                        <p:tgtEl>
                                          <p:spTgt spid="600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600078"/>
                                        </p:tgtEl>
                                        <p:attrNameLst>
                                          <p:attrName>style.visibility</p:attrName>
                                        </p:attrNameLst>
                                      </p:cBhvr>
                                      <p:to>
                                        <p:strVal val="visible"/>
                                      </p:to>
                                    </p:set>
                                    <p:animEffect transition="in" filter="wipe(up)">
                                      <p:cBhvr>
                                        <p:cTn id="23" dur="500"/>
                                        <p:tgtEl>
                                          <p:spTgt spid="600078"/>
                                        </p:tgtEl>
                                      </p:cBhvr>
                                    </p:animEffect>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600069"/>
                                        </p:tgtEl>
                                        <p:attrNameLst>
                                          <p:attrName>style.visibility</p:attrName>
                                        </p:attrNameLst>
                                      </p:cBhvr>
                                      <p:to>
                                        <p:strVal val="visible"/>
                                      </p:to>
                                    </p:set>
                                    <p:animEffect transition="in" filter="fade">
                                      <p:cBhvr>
                                        <p:cTn id="27" dur="500"/>
                                        <p:tgtEl>
                                          <p:spTgt spid="600069"/>
                                        </p:tgtEl>
                                      </p:cBhvr>
                                    </p:animEffect>
                                  </p:childTnLst>
                                </p:cTn>
                              </p:par>
                            </p:childTnLst>
                          </p:cTn>
                        </p:par>
                        <p:par>
                          <p:cTn id="28" fill="hold" nodeType="afterGroup">
                            <p:stCondLst>
                              <p:cond delay="1000"/>
                            </p:stCondLst>
                            <p:childTnLst>
                              <p:par>
                                <p:cTn id="29" presetID="10" presetClass="entr" presetSubtype="0" fill="hold" nodeType="afterEffect">
                                  <p:stCondLst>
                                    <p:cond delay="0"/>
                                  </p:stCondLst>
                                  <p:childTnLst>
                                    <p:set>
                                      <p:cBhvr>
                                        <p:cTn id="30" dur="1" fill="hold">
                                          <p:stCondLst>
                                            <p:cond delay="0"/>
                                          </p:stCondLst>
                                        </p:cTn>
                                        <p:tgtEl>
                                          <p:spTgt spid="600070"/>
                                        </p:tgtEl>
                                        <p:attrNameLst>
                                          <p:attrName>style.visibility</p:attrName>
                                        </p:attrNameLst>
                                      </p:cBhvr>
                                      <p:to>
                                        <p:strVal val="visible"/>
                                      </p:to>
                                    </p:set>
                                    <p:animEffect transition="in" filter="fade">
                                      <p:cBhvr>
                                        <p:cTn id="31" dur="500"/>
                                        <p:tgtEl>
                                          <p:spTgt spid="60007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600083"/>
                                        </p:tgtEl>
                                        <p:attrNameLst>
                                          <p:attrName>style.visibility</p:attrName>
                                        </p:attrNameLst>
                                      </p:cBhvr>
                                      <p:to>
                                        <p:strVal val="visible"/>
                                      </p:to>
                                    </p:set>
                                    <p:animEffect transition="in" filter="wipe(up)">
                                      <p:cBhvr>
                                        <p:cTn id="36" dur="500"/>
                                        <p:tgtEl>
                                          <p:spTgt spid="600083"/>
                                        </p:tgtEl>
                                      </p:cBhvr>
                                    </p:animEffect>
                                  </p:childTnLst>
                                </p:cTn>
                              </p:par>
                            </p:childTnLst>
                          </p:cTn>
                        </p:par>
                        <p:par>
                          <p:cTn id="37" fill="hold" nodeType="afterGroup">
                            <p:stCondLst>
                              <p:cond delay="500"/>
                            </p:stCondLst>
                            <p:childTnLst>
                              <p:par>
                                <p:cTn id="38" presetID="10" presetClass="entr" presetSubtype="0" fill="hold" nodeType="afterEffect">
                                  <p:stCondLst>
                                    <p:cond delay="0"/>
                                  </p:stCondLst>
                                  <p:childTnLst>
                                    <p:set>
                                      <p:cBhvr>
                                        <p:cTn id="39" dur="1" fill="hold">
                                          <p:stCondLst>
                                            <p:cond delay="0"/>
                                          </p:stCondLst>
                                        </p:cTn>
                                        <p:tgtEl>
                                          <p:spTgt spid="600071"/>
                                        </p:tgtEl>
                                        <p:attrNameLst>
                                          <p:attrName>style.visibility</p:attrName>
                                        </p:attrNameLst>
                                      </p:cBhvr>
                                      <p:to>
                                        <p:strVal val="visible"/>
                                      </p:to>
                                    </p:set>
                                    <p:animEffect transition="in" filter="fade">
                                      <p:cBhvr>
                                        <p:cTn id="40" dur="500"/>
                                        <p:tgtEl>
                                          <p:spTgt spid="600071"/>
                                        </p:tgtEl>
                                      </p:cBhvr>
                                    </p:animEffect>
                                  </p:childTnLst>
                                </p:cTn>
                              </p:par>
                            </p:childTnLst>
                          </p:cTn>
                        </p:par>
                        <p:par>
                          <p:cTn id="41" fill="hold" nodeType="afterGroup">
                            <p:stCondLst>
                              <p:cond delay="1000"/>
                            </p:stCondLst>
                            <p:childTnLst>
                              <p:par>
                                <p:cTn id="42" presetID="10" presetClass="entr" presetSubtype="0" fill="hold" nodeType="afterEffect">
                                  <p:stCondLst>
                                    <p:cond delay="0"/>
                                  </p:stCondLst>
                                  <p:childTnLst>
                                    <p:set>
                                      <p:cBhvr>
                                        <p:cTn id="43" dur="1" fill="hold">
                                          <p:stCondLst>
                                            <p:cond delay="0"/>
                                          </p:stCondLst>
                                        </p:cTn>
                                        <p:tgtEl>
                                          <p:spTgt spid="600072"/>
                                        </p:tgtEl>
                                        <p:attrNameLst>
                                          <p:attrName>style.visibility</p:attrName>
                                        </p:attrNameLst>
                                      </p:cBhvr>
                                      <p:to>
                                        <p:strVal val="visible"/>
                                      </p:to>
                                    </p:set>
                                    <p:animEffect transition="in" filter="fade">
                                      <p:cBhvr>
                                        <p:cTn id="44" dur="500"/>
                                        <p:tgtEl>
                                          <p:spTgt spid="600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build="p" animBg="1"/>
      <p:bldP spid="600068" grpId="0" animBg="1"/>
      <p:bldP spid="600069" grpId="0" animBg="1"/>
      <p:bldP spid="600070" grpId="0" animBg="1"/>
      <p:bldP spid="600071" grpId="0" animBg="1"/>
      <p:bldP spid="60007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706" name="Rectangle 2"/>
          <p:cNvSpPr>
            <a:spLocks noGrp="1" noChangeArrowheads="1"/>
          </p:cNvSpPr>
          <p:nvPr>
            <p:ph type="ctrTitle"/>
          </p:nvPr>
        </p:nvSpPr>
        <p:spPr>
          <a:xfrm>
            <a:off x="0" y="0"/>
            <a:ext cx="9144000" cy="6705600"/>
          </a:xfrm>
        </p:spPr>
        <p:txBody>
          <a:bodyPr/>
          <a:lstStyle/>
          <a:p>
            <a:pPr eaLnBrk="1" hangingPunct="1"/>
            <a:r>
              <a:rPr lang="en-US" sz="6600" b="1" dirty="0">
                <a:solidFill>
                  <a:schemeClr val="bg1"/>
                </a:solidFill>
              </a:rPr>
              <a:t>Should we follow </a:t>
            </a:r>
            <a:r>
              <a:rPr lang="en-US" sz="6600" b="1" i="1" dirty="0">
                <a:solidFill>
                  <a:srgbClr val="FFCC00"/>
                </a:solidFill>
              </a:rPr>
              <a:t>someone else</a:t>
            </a:r>
            <a:r>
              <a:rPr lang="fr-FR" sz="6600" b="1" i="1" dirty="0">
                <a:solidFill>
                  <a:srgbClr val="FFCC00"/>
                </a:solidFill>
              </a:rPr>
              <a:t>'</a:t>
            </a:r>
            <a:r>
              <a:rPr lang="en-US" sz="6600" b="1" i="1" dirty="0">
                <a:solidFill>
                  <a:srgbClr val="FFCC00"/>
                </a:solidFill>
              </a:rPr>
              <a:t>s</a:t>
            </a:r>
            <a:r>
              <a:rPr lang="en-US" sz="6600" b="1" dirty="0">
                <a:solidFill>
                  <a:schemeClr val="bg1"/>
                </a:solidFill>
              </a:rPr>
              <a:t> conscience?</a:t>
            </a:r>
          </a:p>
        </p:txBody>
      </p:sp>
      <p:sp>
        <p:nvSpPr>
          <p:cNvPr id="968707"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effectLst>
                  <a:outerShdw blurRad="38100" dist="38100" dir="2700000" algn="tl">
                    <a:srgbClr val="808080"/>
                  </a:outerShdw>
                </a:effectLst>
                <a:latin typeface="Arial" charset="0"/>
                <a:ea typeface="Osaka" charset="0"/>
                <a:cs typeface="Osaka" charset="0"/>
              </a:rPr>
              <a:t>What was the early church </a:t>
            </a:r>
            <a:r>
              <a:rPr lang="en-US" sz="7200" i="1">
                <a:solidFill>
                  <a:srgbClr val="FFFF00"/>
                </a:solidFill>
                <a:effectLst>
                  <a:outerShdw blurRad="38100" dist="38100" dir="2700000" algn="tl">
                    <a:srgbClr val="FFFFFF"/>
                  </a:outerShdw>
                </a:effectLst>
                <a:latin typeface="Arial" charset="0"/>
                <a:ea typeface="Osaka" charset="0"/>
                <a:cs typeface="Osaka" charset="0"/>
              </a:rPr>
              <a:t>really</a:t>
            </a:r>
            <a:r>
              <a:rPr lang="en-US" sz="7200">
                <a:solidFill>
                  <a:schemeClr val="bg1"/>
                </a:solidFill>
                <a:effectLst>
                  <a:outerShdw blurRad="38100" dist="38100" dir="2700000" algn="tl">
                    <a:srgbClr val="808080"/>
                  </a:outerShdw>
                </a:effectLst>
                <a:latin typeface="Arial" charset="0"/>
                <a:ea typeface="Osaka" charset="0"/>
                <a:cs typeface="Osaka" charset="0"/>
              </a:rPr>
              <a:t> like?</a:t>
            </a:r>
            <a:endParaRPr lang="en-US">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Divorce (7)</a:t>
            </a: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Idolatry (8-10)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de-DE"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Gifts (12-14)</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Incest (5)</a:t>
            </a:r>
          </a:p>
        </p:txBody>
      </p:sp>
      <p:sp>
        <p:nvSpPr>
          <p:cNvPr id="182280" name="Text Box 8"/>
          <p:cNvSpPr txBox="1">
            <a:spLocks noChangeArrowheads="1"/>
          </p:cNvSpPr>
          <p:nvPr/>
        </p:nvSpPr>
        <p:spPr bwMode="auto">
          <a:xfrm>
            <a:off x="2590800" y="4572000"/>
            <a:ext cx="3754438"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dirty="0">
                <a:solidFill>
                  <a:schemeClr val="bg1"/>
                </a:solidFill>
                <a:ea typeface="Osaka" charset="0"/>
                <a:cs typeface="Osaka" charset="0"/>
              </a:rPr>
              <a:t>1 Corinthians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2280"/>
                                        </p:tgtEl>
                                        <p:attrNameLst>
                                          <p:attrName>style.visibility</p:attrName>
                                        </p:attrNameLst>
                                      </p:cBhvr>
                                      <p:to>
                                        <p:strVal val="visible"/>
                                      </p:to>
                                    </p:set>
                                    <p:animEffect transition="in" filter="wipe(down)">
                                      <p:cBhvr>
                                        <p:cTn id="7" dur="580">
                                          <p:stCondLst>
                                            <p:cond delay="0"/>
                                          </p:stCondLst>
                                        </p:cTn>
                                        <p:tgtEl>
                                          <p:spTgt spid="182280"/>
                                        </p:tgtEl>
                                      </p:cBhvr>
                                    </p:animEffect>
                                    <p:anim calcmode="lin" valueType="num">
                                      <p:cBhvr>
                                        <p:cTn id="8" dur="1822" tmFilter="0,0; 0.14,0.36; 0.43,0.73; 0.71,0.91; 1.0,1.0">
                                          <p:stCondLst>
                                            <p:cond delay="0"/>
                                          </p:stCondLst>
                                        </p:cTn>
                                        <p:tgtEl>
                                          <p:spTgt spid="18228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228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228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228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2280"/>
                                        </p:tgtEl>
                                        <p:attrNameLst>
                                          <p:attrName>ppt_y</p:attrName>
                                        </p:attrNameLst>
                                      </p:cBhvr>
                                      <p:tavLst>
                                        <p:tav tm="0" fmla="#ppt_y-sin(pi*$)/81">
                                          <p:val>
                                            <p:fltVal val="0"/>
                                          </p:val>
                                        </p:tav>
                                        <p:tav tm="100000">
                                          <p:val>
                                            <p:fltVal val="1"/>
                                          </p:val>
                                        </p:tav>
                                      </p:tavLst>
                                    </p:anim>
                                    <p:animScale>
                                      <p:cBhvr>
                                        <p:cTn id="13" dur="26">
                                          <p:stCondLst>
                                            <p:cond delay="650"/>
                                          </p:stCondLst>
                                        </p:cTn>
                                        <p:tgtEl>
                                          <p:spTgt spid="182280"/>
                                        </p:tgtEl>
                                      </p:cBhvr>
                                      <p:to x="100000" y="60000"/>
                                    </p:animScale>
                                    <p:animScale>
                                      <p:cBhvr>
                                        <p:cTn id="14" dur="166" decel="50000">
                                          <p:stCondLst>
                                            <p:cond delay="676"/>
                                          </p:stCondLst>
                                        </p:cTn>
                                        <p:tgtEl>
                                          <p:spTgt spid="182280"/>
                                        </p:tgtEl>
                                      </p:cBhvr>
                                      <p:to x="100000" y="100000"/>
                                    </p:animScale>
                                    <p:animScale>
                                      <p:cBhvr>
                                        <p:cTn id="15" dur="26">
                                          <p:stCondLst>
                                            <p:cond delay="1312"/>
                                          </p:stCondLst>
                                        </p:cTn>
                                        <p:tgtEl>
                                          <p:spTgt spid="182280"/>
                                        </p:tgtEl>
                                      </p:cBhvr>
                                      <p:to x="100000" y="80000"/>
                                    </p:animScale>
                                    <p:animScale>
                                      <p:cBhvr>
                                        <p:cTn id="16" dur="166" decel="50000">
                                          <p:stCondLst>
                                            <p:cond delay="1338"/>
                                          </p:stCondLst>
                                        </p:cTn>
                                        <p:tgtEl>
                                          <p:spTgt spid="182280"/>
                                        </p:tgtEl>
                                      </p:cBhvr>
                                      <p:to x="100000" y="100000"/>
                                    </p:animScale>
                                    <p:animScale>
                                      <p:cBhvr>
                                        <p:cTn id="17" dur="26">
                                          <p:stCondLst>
                                            <p:cond delay="1642"/>
                                          </p:stCondLst>
                                        </p:cTn>
                                        <p:tgtEl>
                                          <p:spTgt spid="182280"/>
                                        </p:tgtEl>
                                      </p:cBhvr>
                                      <p:to x="100000" y="90000"/>
                                    </p:animScale>
                                    <p:animScale>
                                      <p:cBhvr>
                                        <p:cTn id="18" dur="166" decel="50000">
                                          <p:stCondLst>
                                            <p:cond delay="1668"/>
                                          </p:stCondLst>
                                        </p:cTn>
                                        <p:tgtEl>
                                          <p:spTgt spid="182280"/>
                                        </p:tgtEl>
                                      </p:cBhvr>
                                      <p:to x="100000" y="100000"/>
                                    </p:animScale>
                                    <p:animScale>
                                      <p:cBhvr>
                                        <p:cTn id="19" dur="26">
                                          <p:stCondLst>
                                            <p:cond delay="1808"/>
                                          </p:stCondLst>
                                        </p:cTn>
                                        <p:tgtEl>
                                          <p:spTgt spid="182280"/>
                                        </p:tgtEl>
                                      </p:cBhvr>
                                      <p:to x="100000" y="95000"/>
                                    </p:animScale>
                                    <p:animScale>
                                      <p:cBhvr>
                                        <p:cTn id="20" dur="166" decel="50000">
                                          <p:stCondLst>
                                            <p:cond delay="1834"/>
                                          </p:stCondLst>
                                        </p:cTn>
                                        <p:tgtEl>
                                          <p:spTgt spid="18228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1" presetClass="entr" presetSubtype="0" fill="hold" grpId="0" nodeType="clickEffect">
                                  <p:stCondLst>
                                    <p:cond delay="0"/>
                                  </p:stCondLst>
                                  <p:childTnLst>
                                    <p:set>
                                      <p:cBhvr>
                                        <p:cTn id="24" dur="1" fill="hold">
                                          <p:stCondLst>
                                            <p:cond delay="0"/>
                                          </p:stCondLst>
                                        </p:cTn>
                                        <p:tgtEl>
                                          <p:spTgt spid="69636"/>
                                        </p:tgtEl>
                                        <p:attrNameLst>
                                          <p:attrName>style.visibility</p:attrName>
                                        </p:attrNameLst>
                                      </p:cBhvr>
                                      <p:to>
                                        <p:strVal val="visible"/>
                                      </p:to>
                                    </p:set>
                                    <p:animEffect transition="in" filter="fade">
                                      <p:cBhvr>
                                        <p:cTn id="25" dur="770" decel="100000"/>
                                        <p:tgtEl>
                                          <p:spTgt spid="69636"/>
                                        </p:tgtEl>
                                      </p:cBhvr>
                                    </p:animEffect>
                                    <p:animScale>
                                      <p:cBhvr>
                                        <p:cTn id="26" dur="770" decel="100000"/>
                                        <p:tgtEl>
                                          <p:spTgt spid="69636"/>
                                        </p:tgtEl>
                                      </p:cBhvr>
                                      <p:from x="10000" y="10000"/>
                                      <p:to x="200000" y="450000"/>
                                    </p:animScale>
                                    <p:animScale>
                                      <p:cBhvr>
                                        <p:cTn id="27" dur="1230" accel="100000" fill="hold">
                                          <p:stCondLst>
                                            <p:cond delay="770"/>
                                          </p:stCondLst>
                                        </p:cTn>
                                        <p:tgtEl>
                                          <p:spTgt spid="69636"/>
                                        </p:tgtEl>
                                      </p:cBhvr>
                                      <p:from x="200000" y="450000"/>
                                      <p:to x="100000" y="100000"/>
                                    </p:animScale>
                                    <p:set>
                                      <p:cBhvr>
                                        <p:cTn id="28" dur="770" fill="hold"/>
                                        <p:tgtEl>
                                          <p:spTgt spid="69636"/>
                                        </p:tgtEl>
                                        <p:attrNameLst>
                                          <p:attrName>ppt_x</p:attrName>
                                        </p:attrNameLst>
                                      </p:cBhvr>
                                      <p:to>
                                        <p:strVal val="(0.5)"/>
                                      </p:to>
                                    </p:set>
                                    <p:anim from="(0.5)" to="(#ppt_x)" calcmode="lin" valueType="num">
                                      <p:cBhvr>
                                        <p:cTn id="29" dur="1230" accel="100000" fill="hold">
                                          <p:stCondLst>
                                            <p:cond delay="770"/>
                                          </p:stCondLst>
                                        </p:cTn>
                                        <p:tgtEl>
                                          <p:spTgt spid="69636"/>
                                        </p:tgtEl>
                                        <p:attrNameLst>
                                          <p:attrName>ppt_x</p:attrName>
                                        </p:attrNameLst>
                                      </p:cBhvr>
                                    </p:anim>
                                    <p:set>
                                      <p:cBhvr>
                                        <p:cTn id="30" dur="770" fill="hold"/>
                                        <p:tgtEl>
                                          <p:spTgt spid="69636"/>
                                        </p:tgtEl>
                                        <p:attrNameLst>
                                          <p:attrName>ppt_y</p:attrName>
                                        </p:attrNameLst>
                                      </p:cBhvr>
                                      <p:to>
                                        <p:strVal val="(#ppt_y+0.4)"/>
                                      </p:to>
                                    </p:set>
                                    <p:anim from="(#ppt_y+0.4)" to="(#ppt_y)" calcmode="lin" valueType="num">
                                      <p:cBhvr>
                                        <p:cTn id="31" dur="1230" accel="100000" fill="hold">
                                          <p:stCondLst>
                                            <p:cond delay="770"/>
                                          </p:stCondLst>
                                        </p:cTn>
                                        <p:tgtEl>
                                          <p:spTgt spid="69636"/>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1" presetClass="entr" presetSubtype="0" fill="hold" grpId="0" nodeType="clickEffect">
                                  <p:stCondLst>
                                    <p:cond delay="0"/>
                                  </p:stCondLst>
                                  <p:childTnLst>
                                    <p:set>
                                      <p:cBhvr>
                                        <p:cTn id="35" dur="1" fill="hold">
                                          <p:stCondLst>
                                            <p:cond delay="0"/>
                                          </p:stCondLst>
                                        </p:cTn>
                                        <p:tgtEl>
                                          <p:spTgt spid="69637"/>
                                        </p:tgtEl>
                                        <p:attrNameLst>
                                          <p:attrName>style.visibility</p:attrName>
                                        </p:attrNameLst>
                                      </p:cBhvr>
                                      <p:to>
                                        <p:strVal val="visible"/>
                                      </p:to>
                                    </p:set>
                                    <p:animEffect transition="in" filter="fade">
                                      <p:cBhvr>
                                        <p:cTn id="36" dur="770" decel="100000"/>
                                        <p:tgtEl>
                                          <p:spTgt spid="69637"/>
                                        </p:tgtEl>
                                      </p:cBhvr>
                                    </p:animEffect>
                                    <p:animScale>
                                      <p:cBhvr>
                                        <p:cTn id="37" dur="770" decel="100000"/>
                                        <p:tgtEl>
                                          <p:spTgt spid="69637"/>
                                        </p:tgtEl>
                                      </p:cBhvr>
                                      <p:from x="10000" y="10000"/>
                                      <p:to x="200000" y="450000"/>
                                    </p:animScale>
                                    <p:animScale>
                                      <p:cBhvr>
                                        <p:cTn id="38" dur="1230" accel="100000" fill="hold">
                                          <p:stCondLst>
                                            <p:cond delay="770"/>
                                          </p:stCondLst>
                                        </p:cTn>
                                        <p:tgtEl>
                                          <p:spTgt spid="69637"/>
                                        </p:tgtEl>
                                      </p:cBhvr>
                                      <p:from x="200000" y="450000"/>
                                      <p:to x="100000" y="100000"/>
                                    </p:animScale>
                                    <p:set>
                                      <p:cBhvr>
                                        <p:cTn id="39" dur="770" fill="hold"/>
                                        <p:tgtEl>
                                          <p:spTgt spid="69637"/>
                                        </p:tgtEl>
                                        <p:attrNameLst>
                                          <p:attrName>ppt_x</p:attrName>
                                        </p:attrNameLst>
                                      </p:cBhvr>
                                      <p:to>
                                        <p:strVal val="(0.5)"/>
                                      </p:to>
                                    </p:set>
                                    <p:anim from="(0.5)" to="(#ppt_x)" calcmode="lin" valueType="num">
                                      <p:cBhvr>
                                        <p:cTn id="40" dur="1230" accel="100000" fill="hold">
                                          <p:stCondLst>
                                            <p:cond delay="770"/>
                                          </p:stCondLst>
                                        </p:cTn>
                                        <p:tgtEl>
                                          <p:spTgt spid="69637"/>
                                        </p:tgtEl>
                                        <p:attrNameLst>
                                          <p:attrName>ppt_x</p:attrName>
                                        </p:attrNameLst>
                                      </p:cBhvr>
                                    </p:anim>
                                    <p:set>
                                      <p:cBhvr>
                                        <p:cTn id="41" dur="770" fill="hold"/>
                                        <p:tgtEl>
                                          <p:spTgt spid="69637"/>
                                        </p:tgtEl>
                                        <p:attrNameLst>
                                          <p:attrName>ppt_y</p:attrName>
                                        </p:attrNameLst>
                                      </p:cBhvr>
                                      <p:to>
                                        <p:strVal val="(#ppt_y+0.4)"/>
                                      </p:to>
                                    </p:set>
                                    <p:anim from="(#ppt_y+0.4)" to="(#ppt_y)" calcmode="lin" valueType="num">
                                      <p:cBhvr>
                                        <p:cTn id="42" dur="1230" accel="100000" fill="hold">
                                          <p:stCondLst>
                                            <p:cond delay="770"/>
                                          </p:stCondLst>
                                        </p:cTn>
                                        <p:tgtEl>
                                          <p:spTgt spid="69637"/>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1" presetClass="entr" presetSubtype="0" fill="hold" grpId="0" nodeType="clickEffect">
                                  <p:stCondLst>
                                    <p:cond delay="0"/>
                                  </p:stCondLst>
                                  <p:childTnLst>
                                    <p:set>
                                      <p:cBhvr>
                                        <p:cTn id="46" dur="1" fill="hold">
                                          <p:stCondLst>
                                            <p:cond delay="0"/>
                                          </p:stCondLst>
                                        </p:cTn>
                                        <p:tgtEl>
                                          <p:spTgt spid="69638"/>
                                        </p:tgtEl>
                                        <p:attrNameLst>
                                          <p:attrName>style.visibility</p:attrName>
                                        </p:attrNameLst>
                                      </p:cBhvr>
                                      <p:to>
                                        <p:strVal val="visible"/>
                                      </p:to>
                                    </p:set>
                                    <p:animEffect transition="in" filter="fade">
                                      <p:cBhvr>
                                        <p:cTn id="47" dur="770" decel="100000"/>
                                        <p:tgtEl>
                                          <p:spTgt spid="69638"/>
                                        </p:tgtEl>
                                      </p:cBhvr>
                                    </p:animEffect>
                                    <p:animScale>
                                      <p:cBhvr>
                                        <p:cTn id="48" dur="770" decel="100000"/>
                                        <p:tgtEl>
                                          <p:spTgt spid="69638"/>
                                        </p:tgtEl>
                                      </p:cBhvr>
                                      <p:from x="10000" y="10000"/>
                                      <p:to x="200000" y="450000"/>
                                    </p:animScale>
                                    <p:animScale>
                                      <p:cBhvr>
                                        <p:cTn id="49" dur="1230" accel="100000" fill="hold">
                                          <p:stCondLst>
                                            <p:cond delay="770"/>
                                          </p:stCondLst>
                                        </p:cTn>
                                        <p:tgtEl>
                                          <p:spTgt spid="69638"/>
                                        </p:tgtEl>
                                      </p:cBhvr>
                                      <p:from x="200000" y="450000"/>
                                      <p:to x="100000" y="100000"/>
                                    </p:animScale>
                                    <p:set>
                                      <p:cBhvr>
                                        <p:cTn id="50" dur="770" fill="hold"/>
                                        <p:tgtEl>
                                          <p:spTgt spid="69638"/>
                                        </p:tgtEl>
                                        <p:attrNameLst>
                                          <p:attrName>ppt_x</p:attrName>
                                        </p:attrNameLst>
                                      </p:cBhvr>
                                      <p:to>
                                        <p:strVal val="(0.5)"/>
                                      </p:to>
                                    </p:set>
                                    <p:anim from="(0.5)" to="(#ppt_x)" calcmode="lin" valueType="num">
                                      <p:cBhvr>
                                        <p:cTn id="51" dur="1230" accel="100000" fill="hold">
                                          <p:stCondLst>
                                            <p:cond delay="770"/>
                                          </p:stCondLst>
                                        </p:cTn>
                                        <p:tgtEl>
                                          <p:spTgt spid="69638"/>
                                        </p:tgtEl>
                                        <p:attrNameLst>
                                          <p:attrName>ppt_x</p:attrName>
                                        </p:attrNameLst>
                                      </p:cBhvr>
                                    </p:anim>
                                    <p:set>
                                      <p:cBhvr>
                                        <p:cTn id="52" dur="770" fill="hold"/>
                                        <p:tgtEl>
                                          <p:spTgt spid="69638"/>
                                        </p:tgtEl>
                                        <p:attrNameLst>
                                          <p:attrName>ppt_y</p:attrName>
                                        </p:attrNameLst>
                                      </p:cBhvr>
                                      <p:to>
                                        <p:strVal val="(#ppt_y+0.4)"/>
                                      </p:to>
                                    </p:set>
                                    <p:anim from="(#ppt_y+0.4)" to="(#ppt_y)" calcmode="lin" valueType="num">
                                      <p:cBhvr>
                                        <p:cTn id="53" dur="1230" accel="100000" fill="hold">
                                          <p:stCondLst>
                                            <p:cond delay="770"/>
                                          </p:stCondLst>
                                        </p:cTn>
                                        <p:tgtEl>
                                          <p:spTgt spid="69638"/>
                                        </p:tgtEl>
                                        <p:attrNameLst>
                                          <p:attrName>ppt_y</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51" presetClass="entr" presetSubtype="0" fill="hold" grpId="0" nodeType="clickEffect">
                                  <p:stCondLst>
                                    <p:cond delay="0"/>
                                  </p:stCondLst>
                                  <p:childTnLst>
                                    <p:set>
                                      <p:cBhvr>
                                        <p:cTn id="57" dur="1" fill="hold">
                                          <p:stCondLst>
                                            <p:cond delay="0"/>
                                          </p:stCondLst>
                                        </p:cTn>
                                        <p:tgtEl>
                                          <p:spTgt spid="69639"/>
                                        </p:tgtEl>
                                        <p:attrNameLst>
                                          <p:attrName>style.visibility</p:attrName>
                                        </p:attrNameLst>
                                      </p:cBhvr>
                                      <p:to>
                                        <p:strVal val="visible"/>
                                      </p:to>
                                    </p:set>
                                    <p:animEffect transition="in" filter="fade">
                                      <p:cBhvr>
                                        <p:cTn id="58" dur="770" decel="100000"/>
                                        <p:tgtEl>
                                          <p:spTgt spid="69639"/>
                                        </p:tgtEl>
                                      </p:cBhvr>
                                    </p:animEffect>
                                    <p:animScale>
                                      <p:cBhvr>
                                        <p:cTn id="59" dur="770" decel="100000"/>
                                        <p:tgtEl>
                                          <p:spTgt spid="69639"/>
                                        </p:tgtEl>
                                      </p:cBhvr>
                                      <p:from x="10000" y="10000"/>
                                      <p:to x="200000" y="450000"/>
                                    </p:animScale>
                                    <p:animScale>
                                      <p:cBhvr>
                                        <p:cTn id="60" dur="1230" accel="100000" fill="hold">
                                          <p:stCondLst>
                                            <p:cond delay="770"/>
                                          </p:stCondLst>
                                        </p:cTn>
                                        <p:tgtEl>
                                          <p:spTgt spid="69639"/>
                                        </p:tgtEl>
                                      </p:cBhvr>
                                      <p:from x="200000" y="450000"/>
                                      <p:to x="100000" y="100000"/>
                                    </p:animScale>
                                    <p:set>
                                      <p:cBhvr>
                                        <p:cTn id="61" dur="770" fill="hold"/>
                                        <p:tgtEl>
                                          <p:spTgt spid="69639"/>
                                        </p:tgtEl>
                                        <p:attrNameLst>
                                          <p:attrName>ppt_x</p:attrName>
                                        </p:attrNameLst>
                                      </p:cBhvr>
                                      <p:to>
                                        <p:strVal val="(0.5)"/>
                                      </p:to>
                                    </p:set>
                                    <p:anim from="(0.5)" to="(#ppt_x)" calcmode="lin" valueType="num">
                                      <p:cBhvr>
                                        <p:cTn id="62" dur="1230" accel="100000" fill="hold">
                                          <p:stCondLst>
                                            <p:cond delay="770"/>
                                          </p:stCondLst>
                                        </p:cTn>
                                        <p:tgtEl>
                                          <p:spTgt spid="69639"/>
                                        </p:tgtEl>
                                        <p:attrNameLst>
                                          <p:attrName>ppt_x</p:attrName>
                                        </p:attrNameLst>
                                      </p:cBhvr>
                                    </p:anim>
                                    <p:set>
                                      <p:cBhvr>
                                        <p:cTn id="63" dur="770" fill="hold"/>
                                        <p:tgtEl>
                                          <p:spTgt spid="69639"/>
                                        </p:tgtEl>
                                        <p:attrNameLst>
                                          <p:attrName>ppt_y</p:attrName>
                                        </p:attrNameLst>
                                      </p:cBhvr>
                                      <p:to>
                                        <p:strVal val="(#ppt_y+0.4)"/>
                                      </p:to>
                                    </p:set>
                                    <p:anim from="(#ppt_y+0.4)" to="(#ppt_y)" calcmode="lin" valueType="num">
                                      <p:cBhvr>
                                        <p:cTn id="64"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P spid="182280"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55DB0-597A-20F6-1E9E-6F8194B23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Why should we give up our </a:t>
            </a:r>
            <a:r>
              <a:rPr lang="en-US" sz="6000">
                <a:solidFill>
                  <a:srgbClr val="FFCC00"/>
                </a:solidFill>
                <a:latin typeface="Arial" charset="0"/>
                <a:cs typeface="ＭＳ Ｐゴシック" charset="-128"/>
              </a:rPr>
              <a:t>rights</a:t>
            </a:r>
            <a:r>
              <a:rPr lang="en-US" sz="6000">
                <a:solidFill>
                  <a:schemeClr val="bg1"/>
                </a:solidFill>
                <a:latin typeface="Arial" charset="0"/>
                <a:cs typeface="ＭＳ Ｐゴシック" charset="-128"/>
              </a:rPr>
              <a:t> in gray matters?</a:t>
            </a:r>
            <a:endParaRPr lang="en-US" sz="8800">
              <a:latin typeface="Arial" charset="0"/>
              <a:cs typeface="ＭＳ Ｐゴシック" charset="-128"/>
            </a:endParaRP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4F437-0582-B3A9-3945-0B51436C4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02084"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dirty="0">
                <a:solidFill>
                  <a:schemeClr val="bg1"/>
                </a:solidFill>
                <a:latin typeface="Arial" charset="0"/>
                <a:cs typeface="ＭＳ Ｐゴシック" charset="-128"/>
              </a:rPr>
              <a:t>I. Show </a:t>
            </a:r>
            <a:r>
              <a:rPr lang="en-US" sz="6000" dirty="0">
                <a:solidFill>
                  <a:srgbClr val="FFCC00"/>
                </a:solidFill>
                <a:latin typeface="Arial" charset="0"/>
                <a:cs typeface="ＭＳ Ｐゴシック" charset="-128"/>
              </a:rPr>
              <a:t>love</a:t>
            </a:r>
            <a:r>
              <a:rPr lang="en-US" sz="6000" dirty="0">
                <a:solidFill>
                  <a:schemeClr val="bg1"/>
                </a:solidFill>
                <a:latin typeface="Arial" charset="0"/>
                <a:cs typeface="ＭＳ Ｐゴシック" charset="-128"/>
              </a:rPr>
              <a:t> more than knowledge (1 Cor 8:1-3).</a:t>
            </a:r>
            <a:endParaRPr lang="en-US" sz="8800" dirty="0">
              <a:latin typeface="Arial" charset="0"/>
              <a:cs typeface="ＭＳ Ｐゴシック" charset="-128"/>
            </a:endParaRP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6288" y="762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9" name="Text Box 19"/>
          <p:cNvSpPr txBox="1">
            <a:spLocks noChangeArrowheads="1"/>
          </p:cNvSpPr>
          <p:nvPr/>
        </p:nvSpPr>
        <p:spPr bwMode="auto">
          <a:xfrm>
            <a:off x="685800" y="6260634"/>
            <a:ext cx="3178175" cy="52322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zh-CN" sz="1800" i="1" dirty="0">
                <a:solidFill>
                  <a:srgbClr val="FFFFFF"/>
                </a:solidFill>
                <a:latin typeface="Arial Narrow" charset="0"/>
                <a:ea typeface="SimSun" charset="0"/>
                <a:cs typeface="SimSun" charset="0"/>
              </a:rPr>
              <a:t>Bible Visual Resource Book, </a:t>
            </a:r>
            <a:r>
              <a:rPr lang="en-US" altLang="zh-CN" sz="1800" dirty="0">
                <a:solidFill>
                  <a:srgbClr val="FFFFFF"/>
                </a:solidFill>
                <a:latin typeface="Arial Narrow" charset="0"/>
                <a:ea typeface="SimSun" charset="0"/>
                <a:cs typeface="SimSun" charset="0"/>
              </a:rPr>
              <a:t>235</a:t>
            </a:r>
            <a:r>
              <a:rPr lang="en-US" altLang="zh-CN" sz="2800" dirty="0">
                <a:solidFill>
                  <a:srgbClr val="FFFFFF"/>
                </a:solidFill>
                <a:latin typeface="Arial Narrow" charset="0"/>
                <a:ea typeface="SimSun" charset="0"/>
                <a:cs typeface="SimSun" charset="0"/>
              </a:rPr>
              <a:t>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501650" y="53975"/>
            <a:ext cx="7894638" cy="641350"/>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wrap="square" anchor="t">
            <a:spAutoFit/>
          </a:bodyPr>
          <a:lstStyle/>
          <a:p>
            <a:pPr algn="ctr" eaLnBrk="1" hangingPunct="1">
              <a:defRPr/>
            </a:pPr>
            <a:r>
              <a:rPr lang="en-US" sz="3600" b="1" dirty="0">
                <a:solidFill>
                  <a:srgbClr val="FFFFFF"/>
                </a:solidFill>
                <a:latin typeface="Arial" charset="0"/>
                <a:ea typeface="SimSun" charset="0"/>
                <a:cs typeface="SimSun" charset="0"/>
              </a:rPr>
              <a:t>Meat &amp; the Marketplace (1 Cor 8)</a:t>
            </a: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485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w="9525">
            <a:noFill/>
            <a:miter lim="800000"/>
            <a:headEnd/>
            <a:tailEnd/>
          </a:ln>
        </p:spPr>
      </p:pic>
      <p:pic>
        <p:nvPicPr>
          <p:cNvPr id="974853"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w="9525">
            <a:noFill/>
            <a:miter lim="800000"/>
            <a:headEnd/>
            <a:tailEnd/>
          </a:ln>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tx1"/>
                </a:solidFill>
                <a:latin typeface="Arial" charset="0"/>
                <a:cs typeface="ＭＳ Ｐゴシック" charset="-128"/>
              </a:rPr>
              <a:t>Love</a:t>
            </a:r>
            <a:endParaRPr lang="en-US" sz="8800">
              <a:latin typeface="Arial" charset="0"/>
              <a:cs typeface="ＭＳ Ｐゴシック" charset="-128"/>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Music</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w="9525">
            <a:noFill/>
            <a:miter lim="800000"/>
            <a:headEnd/>
            <a:tailEnd/>
          </a:ln>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Drinking</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6898" name="Rectangle 2"/>
          <p:cNvSpPr>
            <a:spLocks noGrp="1" noChangeArrowheads="1"/>
          </p:cNvSpPr>
          <p:nvPr>
            <p:ph type="ctrTitle"/>
          </p:nvPr>
        </p:nvSpPr>
        <p:spPr>
          <a:xfrm>
            <a:off x="0" y="5715000"/>
            <a:ext cx="9144000" cy="990600"/>
          </a:xfrm>
        </p:spPr>
        <p:txBody>
          <a:bodyPr/>
          <a:lstStyle/>
          <a:p>
            <a:pPr eaLnBrk="1" hangingPunct="1"/>
            <a:r>
              <a:rPr lang="en-US">
                <a:solidFill>
                  <a:schemeClr val="tx1"/>
                </a:solidFill>
              </a:rPr>
              <a:t>Black</a:t>
            </a:r>
            <a:endParaRPr lang="en-US">
              <a:solidFill>
                <a:schemeClr val="bg1"/>
              </a:solidFill>
            </a:endParaRPr>
          </a:p>
        </p:txBody>
      </p:sp>
      <p:sp>
        <p:nvSpPr>
          <p:cNvPr id="976899"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pic>
        <p:nvPicPr>
          <p:cNvPr id="976900"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86575"/>
          </a:xfrm>
          <a:prstGeom prst="rect">
            <a:avLst/>
          </a:prstGeom>
          <a:noFill/>
          <a:ln w="9525">
            <a:noFill/>
            <a:miter lim="800000"/>
            <a:headEnd/>
            <a:tailEnd/>
          </a:ln>
        </p:spPr>
      </p:pic>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0843D-636C-747F-FA73-1E7A418D5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10276"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dirty="0">
                <a:solidFill>
                  <a:schemeClr val="bg1"/>
                </a:solidFill>
                <a:latin typeface="Arial" charset="0"/>
                <a:cs typeface="ＭＳ Ｐゴシック" charset="-128"/>
              </a:rPr>
              <a:t>II. Protect the </a:t>
            </a:r>
            <a:r>
              <a:rPr lang="en-US" sz="6000" dirty="0">
                <a:solidFill>
                  <a:srgbClr val="FFCC00"/>
                </a:solidFill>
                <a:latin typeface="Arial" charset="0"/>
                <a:cs typeface="ＭＳ Ｐゴシック" charset="-128"/>
              </a:rPr>
              <a:t>conscience</a:t>
            </a:r>
            <a:r>
              <a:rPr lang="en-US" sz="6000" dirty="0">
                <a:solidFill>
                  <a:schemeClr val="bg1"/>
                </a:solidFill>
                <a:latin typeface="Arial" charset="0"/>
                <a:cs typeface="ＭＳ Ｐゴシック" charset="-128"/>
              </a:rPr>
              <a:t> of weak believers </a:t>
            </a:r>
            <a:br>
              <a:rPr lang="en-US" sz="6000" dirty="0">
                <a:solidFill>
                  <a:schemeClr val="bg1"/>
                </a:solidFill>
                <a:latin typeface="Arial" charset="0"/>
                <a:cs typeface="ＭＳ Ｐゴシック" charset="-128"/>
              </a:rPr>
            </a:br>
            <a:r>
              <a:rPr lang="en-US" sz="6000" dirty="0">
                <a:solidFill>
                  <a:schemeClr val="bg1"/>
                </a:solidFill>
                <a:latin typeface="Arial" charset="0"/>
                <a:cs typeface="ＭＳ Ｐゴシック" charset="-128"/>
              </a:rPr>
              <a:t>(1 Cor 8:4-8).</a:t>
            </a:r>
            <a:endParaRPr lang="en-US" sz="8800" dirty="0">
              <a:latin typeface="Arial" charset="0"/>
              <a:cs typeface="ＭＳ Ｐゴシック" charset="-128"/>
            </a:endParaRP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9567C-8204-B3C6-0268-2CD18F52F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14372"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III. Give up your rights </a:t>
            </a:r>
            <a:r>
              <a:rPr lang="en-US" sz="6000">
                <a:solidFill>
                  <a:srgbClr val="FFCC00"/>
                </a:solidFill>
                <a:latin typeface="Arial" charset="0"/>
                <a:cs typeface="ＭＳ Ｐゴシック" charset="-128"/>
              </a:rPr>
              <a:t>permanently</a:t>
            </a:r>
            <a:r>
              <a:rPr lang="en-US" sz="6000">
                <a:solidFill>
                  <a:schemeClr val="bg1"/>
                </a:solidFill>
                <a:latin typeface="Arial" charset="0"/>
                <a:cs typeface="ＭＳ Ｐゴシック" charset="-128"/>
              </a:rPr>
              <a:t> if they hurt a weaker brother </a:t>
            </a:r>
            <a:br>
              <a:rPr lang="en-US" sz="6000">
                <a:solidFill>
                  <a:schemeClr val="bg1"/>
                </a:solidFill>
                <a:latin typeface="Arial" charset="0"/>
                <a:cs typeface="ＭＳ Ｐゴシック" charset="-128"/>
              </a:rPr>
            </a:br>
            <a:r>
              <a:rPr lang="en-US" sz="6000">
                <a:solidFill>
                  <a:schemeClr val="bg1"/>
                </a:solidFill>
                <a:latin typeface="Arial" charset="0"/>
                <a:cs typeface="ＭＳ Ｐゴシック" charset="-128"/>
              </a:rPr>
              <a:t>(1 Cor. 8:9-13).</a:t>
            </a:r>
            <a:endParaRPr lang="en-US" sz="8800">
              <a:latin typeface="Arial" charset="0"/>
              <a:cs typeface="ＭＳ Ｐゴシック" charset="-128"/>
            </a:endParaRPr>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en-US" sz="4000" b="1" dirty="0">
                <a:solidFill>
                  <a:srgbClr val="FFCC00"/>
                </a:solidFill>
              </a:rPr>
              <a:t>Bad things happen</a:t>
            </a:r>
            <a:r>
              <a:rPr lang="en-US" sz="4000" b="1" dirty="0">
                <a:solidFill>
                  <a:schemeClr val="bg1"/>
                </a:solidFill>
              </a:rPr>
              <a:t> if you insist on your rights in gray matters </a:t>
            </a:r>
            <a:br>
              <a:rPr lang="en-US" sz="4000" b="1" dirty="0">
                <a:solidFill>
                  <a:schemeClr val="bg1"/>
                </a:solidFill>
              </a:rPr>
            </a:b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You encourage your weaker </a:t>
            </a: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brother to sin</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(8:10)</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The weak brother could even </a:t>
            </a: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give up his faith</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(8:11)</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You sin</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(8:12)</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275024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en-US" u="sng"/>
              <a:t>Chapter 8 Big Idea</a:t>
            </a:r>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Font typeface="Wingdings" charset="0"/>
              <a:buNone/>
            </a:pPr>
            <a:r>
              <a:rPr lang="en-US" sz="6000" b="0">
                <a:solidFill>
                  <a:srgbClr val="FFFFFF"/>
                </a:solidFill>
                <a:latin typeface="Tahoma" charset="0"/>
              </a:rPr>
              <a:t>Show </a:t>
            </a:r>
            <a:r>
              <a:rPr lang="en-US" sz="6000" b="0">
                <a:solidFill>
                  <a:srgbClr val="FFCC00"/>
                </a:solidFill>
                <a:latin typeface="Tahoma" charset="0"/>
              </a:rPr>
              <a:t>love</a:t>
            </a:r>
            <a:r>
              <a:rPr lang="en-US" sz="6000" b="0">
                <a:solidFill>
                  <a:srgbClr val="FFFFFF"/>
                </a:solidFill>
                <a:latin typeface="Tahoma" charset="0"/>
              </a:rPr>
              <a:t> more than knowledge when dealing with gray matters</a:t>
            </a:r>
          </a:p>
        </p:txBody>
      </p:sp>
    </p:spTree>
    <p:extLst>
      <p:ext uri="{BB962C8B-B14F-4D97-AF65-F5344CB8AC3E}">
        <p14:creationId xmlns:p14="http://schemas.microsoft.com/office/powerpoint/2010/main" val="201656551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7138" name="Rectangle 2"/>
          <p:cNvSpPr>
            <a:spLocks noGrp="1" noChangeArrowheads="1"/>
          </p:cNvSpPr>
          <p:nvPr>
            <p:ph type="ctrTitle"/>
          </p:nvPr>
        </p:nvSpPr>
        <p:spPr>
          <a:xfrm>
            <a:off x="0" y="5462736"/>
            <a:ext cx="9144000" cy="990600"/>
          </a:xfrm>
        </p:spPr>
        <p:txBody>
          <a:bodyPr/>
          <a:lstStyle/>
          <a:p>
            <a:pPr eaLnBrk="1" hangingPunct="1"/>
            <a:r>
              <a:rPr lang="en-US">
                <a:solidFill>
                  <a:srgbClr val="CCFFFF"/>
                </a:solidFill>
              </a:rPr>
              <a:t>Use your brain</a:t>
            </a:r>
            <a:endParaRPr lang="en-US">
              <a:solidFill>
                <a:schemeClr val="bg1"/>
              </a:solidFill>
            </a:endParaRPr>
          </a:p>
        </p:txBody>
      </p:sp>
      <p:sp>
        <p:nvSpPr>
          <p:cNvPr id="987139"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pic>
        <p:nvPicPr>
          <p:cNvPr id="987140"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583307"/>
            <a:ext cx="5262563" cy="3935413"/>
          </a:xfrm>
          <a:prstGeom prst="rect">
            <a:avLst/>
          </a:prstGeom>
          <a:noFill/>
          <a:ln w="9525">
            <a:noFill/>
            <a:miter lim="800000"/>
            <a:headEnd/>
            <a:tailEnd/>
          </a:ln>
        </p:spPr>
      </p:pic>
      <p:sp>
        <p:nvSpPr>
          <p:cNvPr id="5" name="Rectangle 2"/>
          <p:cNvSpPr txBox="1">
            <a:spLocks noChangeArrowheads="1"/>
          </p:cNvSpPr>
          <p:nvPr/>
        </p:nvSpPr>
        <p:spPr bwMode="auto">
          <a:xfrm>
            <a:off x="0" y="18352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CCFFFF"/>
                </a:solidFill>
                <a:effectLst/>
                <a:uLnTx/>
                <a:uFillTx/>
                <a:latin typeface="Arial"/>
                <a:ea typeface="Osaka"/>
              </a:rPr>
              <a:t>Use your gray matter concerning gray matters.</a:t>
            </a:r>
            <a:endParaRPr kumimoji="0" lang="en-US" sz="4400" b="0" i="0" u="none" strike="noStrike" kern="1200" cap="none" spc="0" normalizeH="0" baseline="0" noProof="0">
              <a:ln>
                <a:noFill/>
              </a:ln>
              <a:solidFill>
                <a:srgbClr val="FFFFFF"/>
              </a:solidFill>
              <a:effectLst/>
              <a:uLnTx/>
              <a:uFillTx/>
              <a:latin typeface="Arial"/>
              <a:ea typeface="Osaka"/>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5DAE-3FBC-4584-116F-AF2E0232C8B5}"/>
            </a:ext>
          </a:extLst>
        </p:cNvPr>
        <p:cNvGrpSpPr/>
        <p:nvPr/>
      </p:nvGrpSpPr>
      <p:grpSpPr>
        <a:xfrm>
          <a:off x="0" y="0"/>
          <a:ext cx="0" cy="0"/>
          <a:chOff x="0" y="0"/>
          <a:chExt cx="0" cy="0"/>
        </a:xfrm>
      </p:grpSpPr>
      <p:sp>
        <p:nvSpPr>
          <p:cNvPr id="188418" name="Rectangle 5">
            <a:extLst>
              <a:ext uri="{FF2B5EF4-FFF2-40B4-BE49-F238E27FC236}">
                <a16:creationId xmlns:a16="http://schemas.microsoft.com/office/drawing/2014/main" id="{438AA8E7-C0E8-FF3B-4EC9-E06A11EC371A}"/>
              </a:ext>
            </a:extLst>
          </p:cNvPr>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a:extLst>
              <a:ext uri="{FF2B5EF4-FFF2-40B4-BE49-F238E27FC236}">
                <a16:creationId xmlns:a16="http://schemas.microsoft.com/office/drawing/2014/main" id="{E2C85B99-AB4F-6B53-6D75-F2743FEF2C94}"/>
              </a:ext>
            </a:extLst>
          </p:cNvPr>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a:extLst>
              <a:ext uri="{FF2B5EF4-FFF2-40B4-BE49-F238E27FC236}">
                <a16:creationId xmlns:a16="http://schemas.microsoft.com/office/drawing/2014/main" id="{5952A651-8490-5F8B-34D8-E7124C500F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D8669CA4-97B7-C579-B5D2-25DF12A3E505}"/>
              </a:ext>
            </a:extLst>
          </p:cNvPr>
          <p:cNvSpPr txBox="1">
            <a:spLocks noChangeArrowheads="1"/>
          </p:cNvSpPr>
          <p:nvPr/>
        </p:nvSpPr>
        <p:spPr bwMode="auto">
          <a:xfrm>
            <a:off x="228600" y="116632"/>
            <a:ext cx="6935688" cy="6143219"/>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Body</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deals with the specific historical context and purpose(s) of the letter.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Closing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reestablishes the sender</a:t>
            </a:r>
            <a:r>
              <a:rPr kumimoji="0" lang="fr-FR"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s relationship with the recipient</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7163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2164">
                                            <p:txEl>
                                              <p:pRg st="3" end="3"/>
                                            </p:txEl>
                                          </p:spTgt>
                                        </p:tgtEl>
                                        <p:attrNameLst>
                                          <p:attrName>style.visibility</p:attrName>
                                        </p:attrNameLst>
                                      </p:cBhvr>
                                      <p:to>
                                        <p:strVal val="visible"/>
                                      </p:to>
                                    </p:set>
                                    <p:animEffect transition="in" filter="fade">
                                      <p:cBhvr>
                                        <p:cTn id="12" dur="2000"/>
                                        <p:tgtEl>
                                          <p:spTgt spid="921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2164">
                                            <p:txEl>
                                              <p:pRg st="4" end="4"/>
                                            </p:txEl>
                                          </p:spTgt>
                                        </p:tgtEl>
                                        <p:attrNameLst>
                                          <p:attrName>style.visibility</p:attrName>
                                        </p:attrNameLst>
                                      </p:cBhvr>
                                      <p:to>
                                        <p:strVal val="visible"/>
                                      </p:to>
                                    </p:set>
                                    <p:animEffect transition="in" filter="fade">
                                      <p:cBhvr>
                                        <p:cTn id="17" dur="2000"/>
                                        <p:tgtEl>
                                          <p:spTgt spid="92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9</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6" name="Picture 40"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4690" name="Rectangle 2"/>
          <p:cNvSpPr>
            <a:spLocks noGrp="1" noChangeArrowheads="1"/>
          </p:cNvSpPr>
          <p:nvPr>
            <p:ph type="title"/>
          </p:nvPr>
        </p:nvSpPr>
        <p:spPr>
          <a:xfrm>
            <a:off x="6324600" y="762000"/>
            <a:ext cx="2819400" cy="19050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Discern a Gray Area</a:t>
            </a:r>
            <a:endParaRPr lang="en-US">
              <a:ea typeface="ＭＳ Ｐゴシック" charset="-128"/>
              <a:cs typeface="ＭＳ Ｐゴシック" charset="-128"/>
            </a:endParaRPr>
          </a:p>
        </p:txBody>
      </p:sp>
      <p:sp>
        <p:nvSpPr>
          <p:cNvPr id="1394693" name="Text Box 5"/>
          <p:cNvSpPr txBox="1">
            <a:spLocks noChangeArrowheads="1"/>
          </p:cNvSpPr>
          <p:nvPr/>
        </p:nvSpPr>
        <p:spPr bwMode="auto">
          <a:xfrm>
            <a:off x="8093675" y="242701"/>
            <a:ext cx="104227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155aa</a:t>
            </a:r>
          </a:p>
        </p:txBody>
      </p:sp>
      <p:sp>
        <p:nvSpPr>
          <p:cNvPr id="1394694" name="Text Box 6"/>
          <p:cNvSpPr txBox="1">
            <a:spLocks noChangeArrowheads="1"/>
          </p:cNvSpPr>
          <p:nvPr/>
        </p:nvSpPr>
        <p:spPr bwMode="auto">
          <a:xfrm>
            <a:off x="2895600" y="762000"/>
            <a:ext cx="3200400" cy="7016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You wonder if a practice is a gray area</a:t>
            </a:r>
          </a:p>
        </p:txBody>
      </p:sp>
      <p:grpSp>
        <p:nvGrpSpPr>
          <p:cNvPr id="2" name="Group 9"/>
          <p:cNvGrpSpPr>
            <a:grpSpLocks/>
          </p:cNvGrpSpPr>
          <p:nvPr/>
        </p:nvGrpSpPr>
        <p:grpSpPr bwMode="auto">
          <a:xfrm>
            <a:off x="2895600" y="1447800"/>
            <a:ext cx="3200400" cy="1066800"/>
            <a:chOff x="1920" y="912"/>
            <a:chExt cx="1872" cy="672"/>
          </a:xfrm>
        </p:grpSpPr>
        <p:sp>
          <p:nvSpPr>
            <p:cNvPr id="994344" name="AutoShape 7"/>
            <p:cNvSpPr>
              <a:spLocks noChangeArrowheads="1"/>
            </p:cNvSpPr>
            <p:nvPr/>
          </p:nvSpPr>
          <p:spPr bwMode="auto">
            <a:xfrm>
              <a:off x="2760" y="912"/>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45" name="Text Box 8"/>
            <p:cNvSpPr txBox="1">
              <a:spLocks noChangeArrowheads="1"/>
            </p:cNvSpPr>
            <p:nvPr/>
          </p:nvSpPr>
          <p:spPr bwMode="auto">
            <a:xfrm>
              <a:off x="1920" y="1142"/>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the practice forbidden in the Bible?</a:t>
              </a:r>
            </a:p>
          </p:txBody>
        </p:sp>
      </p:grpSp>
      <p:grpSp>
        <p:nvGrpSpPr>
          <p:cNvPr id="3" name="Group 14"/>
          <p:cNvGrpSpPr>
            <a:grpSpLocks/>
          </p:cNvGrpSpPr>
          <p:nvPr/>
        </p:nvGrpSpPr>
        <p:grpSpPr bwMode="auto">
          <a:xfrm>
            <a:off x="2895600" y="2438400"/>
            <a:ext cx="3200400" cy="1066800"/>
            <a:chOff x="1920" y="1536"/>
            <a:chExt cx="1872" cy="672"/>
          </a:xfrm>
        </p:grpSpPr>
        <p:sp>
          <p:nvSpPr>
            <p:cNvPr id="994341" name="AutoShape 11"/>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42" name="Text Box 12"/>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Does the Bible command the practice?</a:t>
              </a:r>
            </a:p>
          </p:txBody>
        </p:sp>
        <p:sp>
          <p:nvSpPr>
            <p:cNvPr id="994343" name="Text Box 13"/>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4" name="Group 32"/>
          <p:cNvGrpSpPr>
            <a:grpSpLocks/>
          </p:cNvGrpSpPr>
          <p:nvPr/>
        </p:nvGrpSpPr>
        <p:grpSpPr bwMode="auto">
          <a:xfrm>
            <a:off x="152400" y="2489200"/>
            <a:ext cx="2667000" cy="3124200"/>
            <a:chOff x="0" y="1488"/>
            <a:chExt cx="1872" cy="1968"/>
          </a:xfrm>
        </p:grpSpPr>
        <p:sp>
          <p:nvSpPr>
            <p:cNvPr id="994339" name="AutoShape 16"/>
            <p:cNvSpPr>
              <a:spLocks noChangeArrowheads="1"/>
            </p:cNvSpPr>
            <p:nvPr/>
          </p:nvSpPr>
          <p:spPr bwMode="auto">
            <a:xfrm>
              <a:off x="840" y="1488"/>
              <a:ext cx="192" cy="1536"/>
            </a:xfrm>
            <a:prstGeom prst="downArrow">
              <a:avLst>
                <a:gd name="adj1" fmla="val 59259"/>
                <a:gd name="adj2" fmla="val 75481"/>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40" name="Text Box 17"/>
            <p:cNvSpPr txBox="1">
              <a:spLocks noChangeArrowheads="1"/>
            </p:cNvSpPr>
            <p:nvPr/>
          </p:nvSpPr>
          <p:spPr bwMode="auto">
            <a:xfrm>
              <a:off x="0" y="3014"/>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 is not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gray area</a:t>
              </a:r>
            </a:p>
          </p:txBody>
        </p:sp>
      </p:grpSp>
      <p:grpSp>
        <p:nvGrpSpPr>
          <p:cNvPr id="5" name="Group 24"/>
          <p:cNvGrpSpPr>
            <a:grpSpLocks/>
          </p:cNvGrpSpPr>
          <p:nvPr/>
        </p:nvGrpSpPr>
        <p:grpSpPr bwMode="auto">
          <a:xfrm>
            <a:off x="152400" y="5562600"/>
            <a:ext cx="2667000" cy="1041400"/>
            <a:chOff x="0" y="3456"/>
            <a:chExt cx="1872" cy="706"/>
          </a:xfrm>
        </p:grpSpPr>
        <p:sp>
          <p:nvSpPr>
            <p:cNvPr id="994337" name="AutoShape 20"/>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8" name="Text Box 21"/>
            <p:cNvSpPr txBox="1">
              <a:spLocks noChangeArrowheads="1"/>
            </p:cNvSpPr>
            <p:nvPr/>
          </p:nvSpPr>
          <p:spPr bwMode="auto">
            <a:xfrm>
              <a:off x="0" y="3686"/>
              <a:ext cx="1872" cy="476"/>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is wrong so avoid it</a:t>
              </a:r>
            </a:p>
          </p:txBody>
        </p:sp>
      </p:grpSp>
      <p:sp>
        <p:nvSpPr>
          <p:cNvPr id="1394713" name="AutoShape 25"/>
          <p:cNvSpPr>
            <a:spLocks noChangeArrowheads="1"/>
          </p:cNvSpPr>
          <p:nvPr/>
        </p:nvSpPr>
        <p:spPr bwMode="auto">
          <a:xfrm rot="5400000">
            <a:off x="2133600" y="17526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grpSp>
        <p:nvGrpSpPr>
          <p:cNvPr id="6" name="Group 31"/>
          <p:cNvGrpSpPr>
            <a:grpSpLocks/>
          </p:cNvGrpSpPr>
          <p:nvPr/>
        </p:nvGrpSpPr>
        <p:grpSpPr bwMode="auto">
          <a:xfrm>
            <a:off x="2895600" y="3505200"/>
            <a:ext cx="3200400" cy="1066800"/>
            <a:chOff x="1896" y="2208"/>
            <a:chExt cx="1872" cy="672"/>
          </a:xfrm>
        </p:grpSpPr>
        <p:sp>
          <p:nvSpPr>
            <p:cNvPr id="994334" name="AutoShape 27"/>
            <p:cNvSpPr>
              <a:spLocks noChangeArrowheads="1"/>
            </p:cNvSpPr>
            <p:nvPr/>
          </p:nvSpPr>
          <p:spPr bwMode="auto">
            <a:xfrm>
              <a:off x="2736" y="2208"/>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5" name="Text Box 28"/>
            <p:cNvSpPr txBox="1">
              <a:spLocks noChangeArrowheads="1"/>
            </p:cNvSpPr>
            <p:nvPr/>
          </p:nvSpPr>
          <p:spPr bwMode="auto">
            <a:xfrm>
              <a:off x="1896" y="2438"/>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the practice violate an authority?</a:t>
              </a:r>
            </a:p>
          </p:txBody>
        </p:sp>
        <p:sp>
          <p:nvSpPr>
            <p:cNvPr id="994336" name="Text Box 29"/>
            <p:cNvSpPr txBox="1">
              <a:spLocks noChangeArrowheads="1"/>
            </p:cNvSpPr>
            <p:nvPr/>
          </p:nvSpPr>
          <p:spPr bwMode="auto">
            <a:xfrm>
              <a:off x="2911" y="2208"/>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1394718" name="Text Box 30"/>
          <p:cNvSpPr txBox="1">
            <a:spLocks noChangeArrowheads="1"/>
          </p:cNvSpPr>
          <p:nvPr/>
        </p:nvSpPr>
        <p:spPr bwMode="auto">
          <a:xfrm>
            <a:off x="1143000" y="1981200"/>
            <a:ext cx="6365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nvGrpSpPr>
          <p:cNvPr id="7" name="Group 41"/>
          <p:cNvGrpSpPr>
            <a:grpSpLocks/>
          </p:cNvGrpSpPr>
          <p:nvPr/>
        </p:nvGrpSpPr>
        <p:grpSpPr bwMode="auto">
          <a:xfrm>
            <a:off x="6324600" y="3479800"/>
            <a:ext cx="2667000" cy="2133600"/>
            <a:chOff x="3888" y="2160"/>
            <a:chExt cx="1872" cy="1344"/>
          </a:xfrm>
        </p:grpSpPr>
        <p:sp>
          <p:nvSpPr>
            <p:cNvPr id="994332" name="AutoShape 34"/>
            <p:cNvSpPr>
              <a:spLocks noChangeArrowheads="1"/>
            </p:cNvSpPr>
            <p:nvPr/>
          </p:nvSpPr>
          <p:spPr bwMode="auto">
            <a:xfrm>
              <a:off x="4752" y="2160"/>
              <a:ext cx="168" cy="912"/>
            </a:xfrm>
            <a:prstGeom prst="downArrow">
              <a:avLst>
                <a:gd name="adj1" fmla="val 59259"/>
                <a:gd name="adj2" fmla="val 5122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3" name="Text Box 35"/>
            <p:cNvSpPr txBox="1">
              <a:spLocks noChangeArrowheads="1"/>
            </p:cNvSpPr>
            <p:nvPr/>
          </p:nvSpPr>
          <p:spPr bwMode="auto">
            <a:xfrm>
              <a:off x="3888" y="3062"/>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 is not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gray area</a:t>
              </a:r>
            </a:p>
          </p:txBody>
        </p:sp>
      </p:grpSp>
      <p:grpSp>
        <p:nvGrpSpPr>
          <p:cNvPr id="8" name="Group 36"/>
          <p:cNvGrpSpPr>
            <a:grpSpLocks/>
          </p:cNvGrpSpPr>
          <p:nvPr/>
        </p:nvGrpSpPr>
        <p:grpSpPr bwMode="auto">
          <a:xfrm>
            <a:off x="6324600" y="5562600"/>
            <a:ext cx="2667000" cy="1041400"/>
            <a:chOff x="0" y="3456"/>
            <a:chExt cx="1872" cy="706"/>
          </a:xfrm>
        </p:grpSpPr>
        <p:sp>
          <p:nvSpPr>
            <p:cNvPr id="994330" name="AutoShape 37"/>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1" name="Text Box 38"/>
            <p:cNvSpPr txBox="1">
              <a:spLocks noChangeArrowheads="1"/>
            </p:cNvSpPr>
            <p:nvPr/>
          </p:nvSpPr>
          <p:spPr bwMode="auto">
            <a:xfrm>
              <a:off x="0" y="3686"/>
              <a:ext cx="1872" cy="476"/>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is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right so obey it</a:t>
              </a:r>
            </a:p>
          </p:txBody>
        </p:sp>
      </p:grpSp>
      <p:sp>
        <p:nvSpPr>
          <p:cNvPr id="1394727" name="AutoShape 39"/>
          <p:cNvSpPr>
            <a:spLocks noChangeArrowheads="1"/>
          </p:cNvSpPr>
          <p:nvPr/>
        </p:nvSpPr>
        <p:spPr bwMode="auto">
          <a:xfrm rot="-5400000">
            <a:off x="6591300" y="2552700"/>
            <a:ext cx="304800" cy="990600"/>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1394728" name="Text Box 40"/>
          <p:cNvSpPr txBox="1">
            <a:spLocks noChangeArrowheads="1"/>
          </p:cNvSpPr>
          <p:nvPr/>
        </p:nvSpPr>
        <p:spPr bwMode="auto">
          <a:xfrm>
            <a:off x="7391400" y="2879725"/>
            <a:ext cx="6365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nvGrpSpPr>
          <p:cNvPr id="9" name="Group 45"/>
          <p:cNvGrpSpPr>
            <a:grpSpLocks/>
          </p:cNvGrpSpPr>
          <p:nvPr/>
        </p:nvGrpSpPr>
        <p:grpSpPr bwMode="auto">
          <a:xfrm>
            <a:off x="3162300" y="5562600"/>
            <a:ext cx="2667000" cy="1041400"/>
            <a:chOff x="0" y="3456"/>
            <a:chExt cx="1872" cy="705"/>
          </a:xfrm>
        </p:grpSpPr>
        <p:sp>
          <p:nvSpPr>
            <p:cNvPr id="994328" name="AutoShape 46"/>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29" name="Text Box 47"/>
            <p:cNvSpPr txBox="1">
              <a:spLocks noChangeArrowheads="1"/>
            </p:cNvSpPr>
            <p:nvPr/>
          </p:nvSpPr>
          <p:spPr bwMode="auto">
            <a:xfrm>
              <a:off x="0" y="3686"/>
              <a:ext cx="1872" cy="4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may or may not be OK</a:t>
              </a:r>
            </a:p>
          </p:txBody>
        </p:sp>
      </p:grpSp>
      <p:grpSp>
        <p:nvGrpSpPr>
          <p:cNvPr id="10" name="Group 49"/>
          <p:cNvGrpSpPr>
            <a:grpSpLocks/>
          </p:cNvGrpSpPr>
          <p:nvPr/>
        </p:nvGrpSpPr>
        <p:grpSpPr bwMode="auto">
          <a:xfrm>
            <a:off x="3162300" y="4572000"/>
            <a:ext cx="2667000" cy="1041400"/>
            <a:chOff x="1992" y="2880"/>
            <a:chExt cx="1680" cy="656"/>
          </a:xfrm>
        </p:grpSpPr>
        <p:grpSp>
          <p:nvGrpSpPr>
            <p:cNvPr id="994324" name="Group 42"/>
            <p:cNvGrpSpPr>
              <a:grpSpLocks/>
            </p:cNvGrpSpPr>
            <p:nvPr/>
          </p:nvGrpSpPr>
          <p:grpSpPr bwMode="auto">
            <a:xfrm>
              <a:off x="1992" y="2880"/>
              <a:ext cx="1680" cy="656"/>
              <a:chOff x="0" y="3456"/>
              <a:chExt cx="1872" cy="705"/>
            </a:xfrm>
          </p:grpSpPr>
          <p:sp>
            <p:nvSpPr>
              <p:cNvPr id="994326" name="AutoShape 43"/>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27" name="Text Box 44"/>
              <p:cNvSpPr txBox="1">
                <a:spLocks noChangeArrowheads="1"/>
              </p:cNvSpPr>
              <p:nvPr/>
            </p:nvSpPr>
            <p:spPr bwMode="auto">
              <a:xfrm>
                <a:off x="0" y="3686"/>
                <a:ext cx="1872" cy="4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 is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gray area</a:t>
                </a:r>
              </a:p>
            </p:txBody>
          </p:sp>
        </p:grpSp>
        <p:sp>
          <p:nvSpPr>
            <p:cNvPr id="994325" name="Text Box 48"/>
            <p:cNvSpPr txBox="1">
              <a:spLocks noChangeArrowheads="1"/>
            </p:cNvSpPr>
            <p:nvPr/>
          </p:nvSpPr>
          <p:spPr bwMode="auto">
            <a:xfrm>
              <a:off x="2911" y="2880"/>
              <a:ext cx="329"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40" name="AutoShape 25"/>
          <p:cNvSpPr>
            <a:spLocks noChangeArrowheads="1"/>
          </p:cNvSpPr>
          <p:nvPr/>
        </p:nvSpPr>
        <p:spPr bwMode="auto">
          <a:xfrm rot="5400000">
            <a:off x="2133600" y="37338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4694"/>
                                        </p:tgtEl>
                                        <p:attrNameLst>
                                          <p:attrName>style.visibility</p:attrName>
                                        </p:attrNameLst>
                                      </p:cBhvr>
                                      <p:to>
                                        <p:strVal val="visible"/>
                                      </p:to>
                                    </p:set>
                                    <p:animEffect transition="in" filter="wipe(left)">
                                      <p:cBhvr>
                                        <p:cTn id="7" dur="500"/>
                                        <p:tgtEl>
                                          <p:spTgt spid="1394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94713"/>
                                        </p:tgtEl>
                                        <p:attrNameLst>
                                          <p:attrName>style.visibility</p:attrName>
                                        </p:attrNameLst>
                                      </p:cBhvr>
                                      <p:to>
                                        <p:strVal val="visible"/>
                                      </p:to>
                                    </p:set>
                                    <p:animEffect transition="in" filter="wipe(right)">
                                      <p:cBhvr>
                                        <p:cTn id="17" dur="500"/>
                                        <p:tgtEl>
                                          <p:spTgt spid="1394713"/>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394718">
                                            <p:txEl>
                                              <p:pRg st="0" end="0"/>
                                            </p:txEl>
                                          </p:spTgt>
                                        </p:tgtEl>
                                        <p:attrNameLst>
                                          <p:attrName>style.visibility</p:attrName>
                                        </p:attrNameLst>
                                      </p:cBhvr>
                                      <p:to>
                                        <p:strVal val="visible"/>
                                      </p:to>
                                    </p:set>
                                    <p:animEffect transition="in" filter="wipe(up)">
                                      <p:cBhvr>
                                        <p:cTn id="21" dur="500"/>
                                        <p:tgtEl>
                                          <p:spTgt spid="1394718">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94727"/>
                                        </p:tgtEl>
                                        <p:attrNameLst>
                                          <p:attrName>style.visibility</p:attrName>
                                        </p:attrNameLst>
                                      </p:cBhvr>
                                      <p:to>
                                        <p:strVal val="visible"/>
                                      </p:to>
                                    </p:set>
                                    <p:animEffect transition="in" filter="wipe(left)">
                                      <p:cBhvr>
                                        <p:cTn id="40" dur="500"/>
                                        <p:tgtEl>
                                          <p:spTgt spid="1394727"/>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394728">
                                            <p:txEl>
                                              <p:pRg st="0" end="0"/>
                                            </p:txEl>
                                          </p:spTgt>
                                        </p:tgtEl>
                                        <p:attrNameLst>
                                          <p:attrName>style.visibility</p:attrName>
                                        </p:attrNameLst>
                                      </p:cBhvr>
                                      <p:to>
                                        <p:strVal val="visible"/>
                                      </p:to>
                                    </p:set>
                                    <p:animEffect transition="in" filter="wipe(up)">
                                      <p:cBhvr>
                                        <p:cTn id="44" dur="500"/>
                                        <p:tgtEl>
                                          <p:spTgt spid="1394728">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right)">
                                      <p:cBhvr>
                                        <p:cTn id="63" dur="500"/>
                                        <p:tgtEl>
                                          <p:spTgt spid="4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up)">
                                      <p:cBhvr>
                                        <p:cTn id="68" dur="500"/>
                                        <p:tgtEl>
                                          <p:spTgt spid="1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up)">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694" grpId="0" animBg="1"/>
      <p:bldP spid="1394713" grpId="0" animBg="1"/>
      <p:bldP spid="1394718" grpId="0" build="p" autoUpdateAnimBg="0"/>
      <p:bldP spid="1394727" grpId="0" animBg="1"/>
      <p:bldP spid="1394728" grpId="0" build="p" autoUpdateAnimBg="0"/>
      <p:bldP spid="40"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49"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5714" name="Rectangle 2"/>
          <p:cNvSpPr>
            <a:spLocks noGrp="1" noChangeArrowheads="1"/>
          </p:cNvSpPr>
          <p:nvPr>
            <p:ph type="title"/>
          </p:nvPr>
        </p:nvSpPr>
        <p:spPr>
          <a:xfrm>
            <a:off x="6781800" y="762000"/>
            <a:ext cx="2362200" cy="38100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Handle Gray Areas in Yourself</a:t>
            </a:r>
            <a:endParaRPr lang="en-US">
              <a:ea typeface="ＭＳ Ｐゴシック" charset="-128"/>
              <a:cs typeface="ＭＳ Ｐゴシック" charset="-128"/>
            </a:endParaRPr>
          </a:p>
        </p:txBody>
      </p:sp>
      <p:sp>
        <p:nvSpPr>
          <p:cNvPr id="1395716" name="Text Box 4"/>
          <p:cNvSpPr txBox="1">
            <a:spLocks noChangeArrowheads="1"/>
          </p:cNvSpPr>
          <p:nvPr/>
        </p:nvSpPr>
        <p:spPr bwMode="auto">
          <a:xfrm>
            <a:off x="1143000" y="0"/>
            <a:ext cx="3200400" cy="7016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it forbidden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in Scripture?</a:t>
            </a:r>
          </a:p>
        </p:txBody>
      </p:sp>
      <p:grpSp>
        <p:nvGrpSpPr>
          <p:cNvPr id="2" name="Group 8"/>
          <p:cNvGrpSpPr>
            <a:grpSpLocks/>
          </p:cNvGrpSpPr>
          <p:nvPr/>
        </p:nvGrpSpPr>
        <p:grpSpPr bwMode="auto">
          <a:xfrm>
            <a:off x="1143000" y="609600"/>
            <a:ext cx="3200400" cy="1066800"/>
            <a:chOff x="1920" y="1536"/>
            <a:chExt cx="1872" cy="672"/>
          </a:xfrm>
        </p:grpSpPr>
        <p:sp>
          <p:nvSpPr>
            <p:cNvPr id="995376" name="AutoShape 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7" name="Text Box 10"/>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it forbidden by authorities over you?</a:t>
              </a:r>
            </a:p>
          </p:txBody>
        </p:sp>
        <p:sp>
          <p:nvSpPr>
            <p:cNvPr id="995378" name="Text Box 11"/>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3" name="Group 77"/>
          <p:cNvGrpSpPr>
            <a:grpSpLocks/>
          </p:cNvGrpSpPr>
          <p:nvPr/>
        </p:nvGrpSpPr>
        <p:grpSpPr bwMode="auto">
          <a:xfrm>
            <a:off x="4953000" y="381000"/>
            <a:ext cx="2667000" cy="6477000"/>
            <a:chOff x="3120" y="240"/>
            <a:chExt cx="1680" cy="4080"/>
          </a:xfrm>
        </p:grpSpPr>
        <p:sp>
          <p:nvSpPr>
            <p:cNvPr id="995374" name="AutoShape 25"/>
            <p:cNvSpPr>
              <a:spLocks noChangeArrowheads="1"/>
            </p:cNvSpPr>
            <p:nvPr/>
          </p:nvSpPr>
          <p:spPr bwMode="auto">
            <a:xfrm>
              <a:off x="3840" y="240"/>
              <a:ext cx="213" cy="3648"/>
            </a:xfrm>
            <a:prstGeom prst="downArrow">
              <a:avLst>
                <a:gd name="adj1" fmla="val 58685"/>
                <a:gd name="adj2" fmla="val 755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5" name="Text Box 26"/>
            <p:cNvSpPr txBox="1">
              <a:spLocks noChangeArrowheads="1"/>
            </p:cNvSpPr>
            <p:nvPr/>
          </p:nvSpPr>
          <p:spPr bwMode="auto">
            <a:xfrm>
              <a:off x="3120" y="3878"/>
              <a:ext cx="1680"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Avoid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this practice </a:t>
              </a:r>
            </a:p>
          </p:txBody>
        </p:sp>
      </p:grpSp>
      <p:grpSp>
        <p:nvGrpSpPr>
          <p:cNvPr id="4" name="Group 41"/>
          <p:cNvGrpSpPr>
            <a:grpSpLocks/>
          </p:cNvGrpSpPr>
          <p:nvPr/>
        </p:nvGrpSpPr>
        <p:grpSpPr bwMode="auto">
          <a:xfrm>
            <a:off x="4343400" y="152400"/>
            <a:ext cx="1676400" cy="396875"/>
            <a:chOff x="2736" y="528"/>
            <a:chExt cx="1056" cy="250"/>
          </a:xfrm>
        </p:grpSpPr>
        <p:sp>
          <p:nvSpPr>
            <p:cNvPr id="995372" name="AutoShape 3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3" name="Text Box 31"/>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5" name="Group 42"/>
          <p:cNvGrpSpPr>
            <a:grpSpLocks/>
          </p:cNvGrpSpPr>
          <p:nvPr/>
        </p:nvGrpSpPr>
        <p:grpSpPr bwMode="auto">
          <a:xfrm>
            <a:off x="4343400" y="1066800"/>
            <a:ext cx="1676400" cy="396875"/>
            <a:chOff x="2736" y="528"/>
            <a:chExt cx="1056" cy="250"/>
          </a:xfrm>
        </p:grpSpPr>
        <p:sp>
          <p:nvSpPr>
            <p:cNvPr id="995370" name="AutoShape 4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1" name="Text Box 44"/>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6" name="Group 45"/>
          <p:cNvGrpSpPr>
            <a:grpSpLocks/>
          </p:cNvGrpSpPr>
          <p:nvPr/>
        </p:nvGrpSpPr>
        <p:grpSpPr bwMode="auto">
          <a:xfrm>
            <a:off x="1143000" y="1676400"/>
            <a:ext cx="3200400" cy="1066800"/>
            <a:chOff x="1920" y="1536"/>
            <a:chExt cx="1872" cy="672"/>
          </a:xfrm>
        </p:grpSpPr>
        <p:sp>
          <p:nvSpPr>
            <p:cNvPr id="995367" name="AutoShape 4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8" name="Text Box 47"/>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lead you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 sin?</a:t>
              </a:r>
            </a:p>
          </p:txBody>
        </p:sp>
        <p:sp>
          <p:nvSpPr>
            <p:cNvPr id="995369" name="Text Box 48"/>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7" name="Group 49"/>
          <p:cNvGrpSpPr>
            <a:grpSpLocks/>
          </p:cNvGrpSpPr>
          <p:nvPr/>
        </p:nvGrpSpPr>
        <p:grpSpPr bwMode="auto">
          <a:xfrm>
            <a:off x="4343400" y="2133600"/>
            <a:ext cx="1676400" cy="396875"/>
            <a:chOff x="2736" y="528"/>
            <a:chExt cx="1056" cy="250"/>
          </a:xfrm>
        </p:grpSpPr>
        <p:sp>
          <p:nvSpPr>
            <p:cNvPr id="995365" name="AutoShape 5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6" name="Text Box 51"/>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8" name="Group 52"/>
          <p:cNvGrpSpPr>
            <a:grpSpLocks/>
          </p:cNvGrpSpPr>
          <p:nvPr/>
        </p:nvGrpSpPr>
        <p:grpSpPr bwMode="auto">
          <a:xfrm>
            <a:off x="1143000" y="2743200"/>
            <a:ext cx="3200400" cy="1066800"/>
            <a:chOff x="1920" y="1536"/>
            <a:chExt cx="1872" cy="672"/>
          </a:xfrm>
        </p:grpSpPr>
        <p:sp>
          <p:nvSpPr>
            <p:cNvPr id="995362" name="AutoShape 5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3" name="Text Box 54"/>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divert your mind from good things?</a:t>
              </a:r>
            </a:p>
          </p:txBody>
        </p:sp>
        <p:sp>
          <p:nvSpPr>
            <p:cNvPr id="995364" name="Text Box 55"/>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9" name="Group 56"/>
          <p:cNvGrpSpPr>
            <a:grpSpLocks/>
          </p:cNvGrpSpPr>
          <p:nvPr/>
        </p:nvGrpSpPr>
        <p:grpSpPr bwMode="auto">
          <a:xfrm>
            <a:off x="4343400" y="3200400"/>
            <a:ext cx="1676400" cy="396875"/>
            <a:chOff x="2736" y="528"/>
            <a:chExt cx="1056" cy="250"/>
          </a:xfrm>
        </p:grpSpPr>
        <p:sp>
          <p:nvSpPr>
            <p:cNvPr id="995360" name="AutoShape 5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1" name="Text Box 58"/>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10" name="Group 59"/>
          <p:cNvGrpSpPr>
            <a:grpSpLocks/>
          </p:cNvGrpSpPr>
          <p:nvPr/>
        </p:nvGrpSpPr>
        <p:grpSpPr bwMode="auto">
          <a:xfrm>
            <a:off x="1143000" y="3810000"/>
            <a:ext cx="3200400" cy="1066800"/>
            <a:chOff x="1920" y="1536"/>
            <a:chExt cx="1872" cy="672"/>
          </a:xfrm>
        </p:grpSpPr>
        <p:sp>
          <p:nvSpPr>
            <p:cNvPr id="995357" name="AutoShape 6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8" name="Text Box 61"/>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lead others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 sin?</a:t>
              </a:r>
            </a:p>
          </p:txBody>
        </p:sp>
        <p:sp>
          <p:nvSpPr>
            <p:cNvPr id="995359" name="Text Box 62"/>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11" name="Group 63"/>
          <p:cNvGrpSpPr>
            <a:grpSpLocks/>
          </p:cNvGrpSpPr>
          <p:nvPr/>
        </p:nvGrpSpPr>
        <p:grpSpPr bwMode="auto">
          <a:xfrm>
            <a:off x="4343400" y="4267200"/>
            <a:ext cx="1676400" cy="396875"/>
            <a:chOff x="2736" y="528"/>
            <a:chExt cx="1056" cy="250"/>
          </a:xfrm>
        </p:grpSpPr>
        <p:sp>
          <p:nvSpPr>
            <p:cNvPr id="995355" name="AutoShape 64"/>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6" name="Text Box 65"/>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12" name="Group 66"/>
          <p:cNvGrpSpPr>
            <a:grpSpLocks/>
          </p:cNvGrpSpPr>
          <p:nvPr/>
        </p:nvGrpSpPr>
        <p:grpSpPr bwMode="auto">
          <a:xfrm>
            <a:off x="1143000" y="4800600"/>
            <a:ext cx="3200400" cy="1066800"/>
            <a:chOff x="1920" y="1536"/>
            <a:chExt cx="1872" cy="672"/>
          </a:xfrm>
        </p:grpSpPr>
        <p:sp>
          <p:nvSpPr>
            <p:cNvPr id="995352" name="AutoShape 67"/>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3" name="Text Box 68"/>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hinder your ministry of the gospel?</a:t>
              </a:r>
            </a:p>
          </p:txBody>
        </p:sp>
        <p:sp>
          <p:nvSpPr>
            <p:cNvPr id="995354" name="Text Box 69"/>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13" name="Group 70"/>
          <p:cNvGrpSpPr>
            <a:grpSpLocks/>
          </p:cNvGrpSpPr>
          <p:nvPr/>
        </p:nvGrpSpPr>
        <p:grpSpPr bwMode="auto">
          <a:xfrm>
            <a:off x="4343400" y="5257800"/>
            <a:ext cx="1676400" cy="396875"/>
            <a:chOff x="2736" y="528"/>
            <a:chExt cx="1056" cy="250"/>
          </a:xfrm>
        </p:grpSpPr>
        <p:sp>
          <p:nvSpPr>
            <p:cNvPr id="995350" name="AutoShape 71"/>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1" name="Text Box 72"/>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14" name="Group 73"/>
          <p:cNvGrpSpPr>
            <a:grpSpLocks/>
          </p:cNvGrpSpPr>
          <p:nvPr/>
        </p:nvGrpSpPr>
        <p:grpSpPr bwMode="auto">
          <a:xfrm>
            <a:off x="1143000" y="5791200"/>
            <a:ext cx="3200400" cy="1066800"/>
            <a:chOff x="1920" y="1536"/>
            <a:chExt cx="1872" cy="672"/>
          </a:xfrm>
        </p:grpSpPr>
        <p:sp>
          <p:nvSpPr>
            <p:cNvPr id="995347" name="AutoShape 74"/>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48" name="Text Box 75"/>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need not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be avoided</a:t>
              </a:r>
            </a:p>
          </p:txBody>
        </p:sp>
        <p:sp>
          <p:nvSpPr>
            <p:cNvPr id="995349" name="Text Box 76"/>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51" name="Text Box 5">
            <a:extLst>
              <a:ext uri="{FF2B5EF4-FFF2-40B4-BE49-F238E27FC236}">
                <a16:creationId xmlns:a16="http://schemas.microsoft.com/office/drawing/2014/main" id="{6BA3A69F-B2CE-6148-8651-AB427F0D6F7A}"/>
              </a:ext>
            </a:extLst>
          </p:cNvPr>
          <p:cNvSpPr txBox="1">
            <a:spLocks noChangeArrowheads="1"/>
          </p:cNvSpPr>
          <p:nvPr/>
        </p:nvSpPr>
        <p:spPr bwMode="auto">
          <a:xfrm>
            <a:off x="8101727" y="25149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155bb</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5716"/>
                                        </p:tgtEl>
                                        <p:attrNameLst>
                                          <p:attrName>style.visibility</p:attrName>
                                        </p:attrNameLst>
                                      </p:cBhvr>
                                      <p:to>
                                        <p:strVal val="visible"/>
                                      </p:to>
                                    </p:set>
                                    <p:animEffect transition="in" filter="wipe(left)">
                                      <p:cBhvr>
                                        <p:cTn id="7" dur="500"/>
                                        <p:tgtEl>
                                          <p:spTgt spid="139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1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4" name="Picture 36"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6738" name="Rectangle 2"/>
          <p:cNvSpPr>
            <a:spLocks noGrp="1" noChangeArrowheads="1"/>
          </p:cNvSpPr>
          <p:nvPr>
            <p:ph type="title"/>
          </p:nvPr>
        </p:nvSpPr>
        <p:spPr>
          <a:xfrm>
            <a:off x="4114800" y="609600"/>
            <a:ext cx="5029200" cy="13716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Handle Gray Areas in the Church</a:t>
            </a:r>
            <a:endParaRPr lang="en-US">
              <a:ea typeface="ＭＳ Ｐゴシック" charset="-128"/>
              <a:cs typeface="ＭＳ Ｐゴシック" charset="-128"/>
            </a:endParaRPr>
          </a:p>
        </p:txBody>
      </p:sp>
      <p:sp>
        <p:nvSpPr>
          <p:cNvPr id="1396743" name="Text Box 7"/>
          <p:cNvSpPr txBox="1">
            <a:spLocks noChangeArrowheads="1"/>
          </p:cNvSpPr>
          <p:nvPr/>
        </p:nvSpPr>
        <p:spPr bwMode="auto">
          <a:xfrm>
            <a:off x="152400" y="838200"/>
            <a:ext cx="3733800" cy="10064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member is accused of being a stumbling block by having a certain practice</a:t>
            </a:r>
          </a:p>
        </p:txBody>
      </p:sp>
      <p:grpSp>
        <p:nvGrpSpPr>
          <p:cNvPr id="2" name="Group 50"/>
          <p:cNvGrpSpPr>
            <a:grpSpLocks/>
          </p:cNvGrpSpPr>
          <p:nvPr/>
        </p:nvGrpSpPr>
        <p:grpSpPr bwMode="auto">
          <a:xfrm>
            <a:off x="152400" y="1822450"/>
            <a:ext cx="3733800" cy="1066800"/>
            <a:chOff x="720" y="1056"/>
            <a:chExt cx="2016" cy="672"/>
          </a:xfrm>
        </p:grpSpPr>
        <p:sp>
          <p:nvSpPr>
            <p:cNvPr id="996388" name="AutoShape 19"/>
            <p:cNvSpPr>
              <a:spLocks noChangeArrowheads="1"/>
            </p:cNvSpPr>
            <p:nvPr/>
          </p:nvSpPr>
          <p:spPr bwMode="auto">
            <a:xfrm>
              <a:off x="1625" y="1056"/>
              <a:ext cx="206" cy="240"/>
            </a:xfrm>
            <a:prstGeom prst="downArrow">
              <a:avLst>
                <a:gd name="adj1" fmla="val 50000"/>
                <a:gd name="adj2" fmla="val 29126"/>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9" name="Text Box 20"/>
            <p:cNvSpPr txBox="1">
              <a:spLocks noChangeArrowheads="1"/>
            </p:cNvSpPr>
            <p:nvPr/>
          </p:nvSpPr>
          <p:spPr bwMode="auto">
            <a:xfrm>
              <a:off x="720" y="1286"/>
              <a:ext cx="2016"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this practice forbidden in the Scriptures?</a:t>
              </a:r>
            </a:p>
          </p:txBody>
        </p:sp>
      </p:grpSp>
      <p:grpSp>
        <p:nvGrpSpPr>
          <p:cNvPr id="3" name="Group 22"/>
          <p:cNvGrpSpPr>
            <a:grpSpLocks/>
          </p:cNvGrpSpPr>
          <p:nvPr/>
        </p:nvGrpSpPr>
        <p:grpSpPr bwMode="auto">
          <a:xfrm>
            <a:off x="3962400" y="2362200"/>
            <a:ext cx="1676400" cy="396875"/>
            <a:chOff x="2736" y="528"/>
            <a:chExt cx="1056" cy="250"/>
          </a:xfrm>
        </p:grpSpPr>
        <p:sp>
          <p:nvSpPr>
            <p:cNvPr id="996386"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7" name="Text Box 24"/>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4" name="Group 25"/>
          <p:cNvGrpSpPr>
            <a:grpSpLocks/>
          </p:cNvGrpSpPr>
          <p:nvPr/>
        </p:nvGrpSpPr>
        <p:grpSpPr bwMode="auto">
          <a:xfrm>
            <a:off x="152400" y="2865438"/>
            <a:ext cx="3733800" cy="1371600"/>
            <a:chOff x="1920" y="1536"/>
            <a:chExt cx="1872" cy="864"/>
          </a:xfrm>
        </p:grpSpPr>
        <p:sp>
          <p:nvSpPr>
            <p:cNvPr id="996383"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4" name="Text Box 27"/>
            <p:cNvSpPr txBox="1">
              <a:spLocks noChangeArrowheads="1"/>
            </p:cNvSpPr>
            <p:nvPr/>
          </p:nvSpPr>
          <p:spPr bwMode="auto">
            <a:xfrm>
              <a:off x="1920" y="1766"/>
              <a:ext cx="1872" cy="634"/>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Did the member agree to abstain from the practice when joining the church?</a:t>
              </a:r>
            </a:p>
          </p:txBody>
        </p:sp>
        <p:sp>
          <p:nvSpPr>
            <p:cNvPr id="996385" name="Text Box 28"/>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5" name="Group 59"/>
          <p:cNvGrpSpPr>
            <a:grpSpLocks/>
          </p:cNvGrpSpPr>
          <p:nvPr/>
        </p:nvGrpSpPr>
        <p:grpSpPr bwMode="auto">
          <a:xfrm>
            <a:off x="3962400" y="3641725"/>
            <a:ext cx="3352800" cy="396875"/>
            <a:chOff x="2496" y="2294"/>
            <a:chExt cx="2112" cy="250"/>
          </a:xfrm>
        </p:grpSpPr>
        <p:sp>
          <p:nvSpPr>
            <p:cNvPr id="996381" name="AutoShape 30"/>
            <p:cNvSpPr>
              <a:spLocks noChangeArrowheads="1"/>
            </p:cNvSpPr>
            <p:nvPr/>
          </p:nvSpPr>
          <p:spPr bwMode="auto">
            <a:xfrm rot="-5400000">
              <a:off x="3681" y="1570"/>
              <a:ext cx="173" cy="1680"/>
            </a:xfrm>
            <a:prstGeom prst="downArrow">
              <a:avLst>
                <a:gd name="adj1" fmla="val 59259"/>
                <a:gd name="adj2" fmla="val 91625"/>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2" name="Text Box 31"/>
            <p:cNvSpPr txBox="1">
              <a:spLocks noChangeArrowheads="1"/>
            </p:cNvSpPr>
            <p:nvPr/>
          </p:nvSpPr>
          <p:spPr bwMode="auto">
            <a:xfrm>
              <a:off x="2496" y="2294"/>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6" name="Group 32"/>
          <p:cNvGrpSpPr>
            <a:grpSpLocks/>
          </p:cNvGrpSpPr>
          <p:nvPr/>
        </p:nvGrpSpPr>
        <p:grpSpPr bwMode="auto">
          <a:xfrm>
            <a:off x="152400" y="4214813"/>
            <a:ext cx="3733800" cy="1371600"/>
            <a:chOff x="1920" y="1536"/>
            <a:chExt cx="1872" cy="864"/>
          </a:xfrm>
        </p:grpSpPr>
        <p:sp>
          <p:nvSpPr>
            <p:cNvPr id="996378" name="AutoShape 3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79" name="Text Box 34"/>
            <p:cNvSpPr txBox="1">
              <a:spLocks noChangeArrowheads="1"/>
            </p:cNvSpPr>
            <p:nvPr/>
          </p:nvSpPr>
          <p:spPr bwMode="auto">
            <a:xfrm>
              <a:off x="1920" y="1766"/>
              <a:ext cx="1872" cy="634"/>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Does the practice hinder the growth of the offended party?</a:t>
              </a:r>
            </a:p>
          </p:txBody>
        </p:sp>
        <p:sp>
          <p:nvSpPr>
            <p:cNvPr id="996380" name="Text Box 35"/>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7" name="Group 36"/>
          <p:cNvGrpSpPr>
            <a:grpSpLocks/>
          </p:cNvGrpSpPr>
          <p:nvPr/>
        </p:nvGrpSpPr>
        <p:grpSpPr bwMode="auto">
          <a:xfrm>
            <a:off x="3962400" y="4876800"/>
            <a:ext cx="1676400" cy="396875"/>
            <a:chOff x="2736" y="528"/>
            <a:chExt cx="1056" cy="250"/>
          </a:xfrm>
        </p:grpSpPr>
        <p:sp>
          <p:nvSpPr>
            <p:cNvPr id="996376" name="AutoShape 3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77" name="Text Box 38"/>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8" name="Group 39"/>
          <p:cNvGrpSpPr>
            <a:grpSpLocks/>
          </p:cNvGrpSpPr>
          <p:nvPr/>
        </p:nvGrpSpPr>
        <p:grpSpPr bwMode="auto">
          <a:xfrm>
            <a:off x="152400" y="5562600"/>
            <a:ext cx="3733800" cy="1066800"/>
            <a:chOff x="1920" y="1536"/>
            <a:chExt cx="1872" cy="672"/>
          </a:xfrm>
        </p:grpSpPr>
        <p:sp>
          <p:nvSpPr>
            <p:cNvPr id="996373" name="AutoShape 4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74" name="Text Box 41"/>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Does the practice hinder the spread of the gospel?</a:t>
              </a:r>
            </a:p>
          </p:txBody>
        </p:sp>
        <p:sp>
          <p:nvSpPr>
            <p:cNvPr id="996375" name="Text Box 42"/>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1396780" name="AutoShape 44"/>
          <p:cNvSpPr>
            <a:spLocks noChangeArrowheads="1"/>
          </p:cNvSpPr>
          <p:nvPr/>
        </p:nvSpPr>
        <p:spPr bwMode="auto">
          <a:xfrm rot="-6325543">
            <a:off x="5011738" y="5180013"/>
            <a:ext cx="304800" cy="1219200"/>
          </a:xfrm>
          <a:prstGeom prst="downArrow">
            <a:avLst>
              <a:gd name="adj1" fmla="val 59259"/>
              <a:gd name="adj2" fmla="val 37741"/>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1396781" name="Text Box 45"/>
          <p:cNvSpPr txBox="1">
            <a:spLocks noChangeArrowheads="1"/>
          </p:cNvSpPr>
          <p:nvPr/>
        </p:nvSpPr>
        <p:spPr bwMode="auto">
          <a:xfrm>
            <a:off x="3962400" y="5867400"/>
            <a:ext cx="6365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sp>
        <p:nvSpPr>
          <p:cNvPr id="1396788" name="AutoShape 52"/>
          <p:cNvSpPr>
            <a:spLocks noChangeArrowheads="1"/>
          </p:cNvSpPr>
          <p:nvPr/>
        </p:nvSpPr>
        <p:spPr bwMode="auto">
          <a:xfrm rot="-5400000">
            <a:off x="5814219" y="5052219"/>
            <a:ext cx="258762" cy="2590800"/>
          </a:xfrm>
          <a:prstGeom prst="downArrow">
            <a:avLst>
              <a:gd name="adj1" fmla="val 59259"/>
              <a:gd name="adj2" fmla="val 94468"/>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1396789" name="Text Box 53"/>
          <p:cNvSpPr txBox="1">
            <a:spLocks noChangeArrowheads="1"/>
          </p:cNvSpPr>
          <p:nvPr/>
        </p:nvSpPr>
        <p:spPr bwMode="auto">
          <a:xfrm>
            <a:off x="3962400" y="6172200"/>
            <a:ext cx="5222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sp>
        <p:nvSpPr>
          <p:cNvPr id="1396790" name="Oval 54"/>
          <p:cNvSpPr>
            <a:spLocks noChangeAspect="1" noChangeArrowheads="1"/>
          </p:cNvSpPr>
          <p:nvPr/>
        </p:nvSpPr>
        <p:spPr bwMode="auto">
          <a:xfrm>
            <a:off x="5867400" y="1906588"/>
            <a:ext cx="1676400" cy="1598612"/>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Follow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Matt 18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restore</a:t>
            </a:r>
          </a:p>
        </p:txBody>
      </p:sp>
      <p:sp>
        <p:nvSpPr>
          <p:cNvPr id="1396792" name="Oval 56"/>
          <p:cNvSpPr>
            <a:spLocks noChangeAspect="1" noChangeArrowheads="1"/>
          </p:cNvSpPr>
          <p:nvPr/>
        </p:nvSpPr>
        <p:spPr bwMode="auto">
          <a:xfrm>
            <a:off x="7391400" y="2971800"/>
            <a:ext cx="1752600" cy="1598613"/>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Plead with</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member to</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submit</a:t>
            </a:r>
          </a:p>
        </p:txBody>
      </p:sp>
      <p:sp>
        <p:nvSpPr>
          <p:cNvPr id="1396793" name="Oval 57"/>
          <p:cNvSpPr>
            <a:spLocks noChangeAspect="1" noChangeArrowheads="1"/>
          </p:cNvSpPr>
          <p:nvPr/>
        </p:nvSpPr>
        <p:spPr bwMode="auto">
          <a:xfrm>
            <a:off x="5791200" y="4191000"/>
            <a:ext cx="1676400" cy="1598613"/>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Ask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member to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stop of out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love</a:t>
            </a:r>
          </a:p>
        </p:txBody>
      </p:sp>
      <p:sp>
        <p:nvSpPr>
          <p:cNvPr id="1396794" name="Oval 58"/>
          <p:cNvSpPr>
            <a:spLocks noChangeAspect="1" noChangeArrowheads="1"/>
          </p:cNvSpPr>
          <p:nvPr/>
        </p:nvSpPr>
        <p:spPr bwMode="auto">
          <a:xfrm>
            <a:off x="7391400" y="5259388"/>
            <a:ext cx="1752600" cy="1598612"/>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Ask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offended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party to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tolerate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a:t>
            </a:r>
          </a:p>
        </p:txBody>
      </p:sp>
      <p:sp>
        <p:nvSpPr>
          <p:cNvPr id="38" name="Text Box 5">
            <a:extLst>
              <a:ext uri="{FF2B5EF4-FFF2-40B4-BE49-F238E27FC236}">
                <a16:creationId xmlns:a16="http://schemas.microsoft.com/office/drawing/2014/main" id="{3B1D198A-3E76-1C44-801F-CBCF486C8F8A}"/>
              </a:ext>
            </a:extLst>
          </p:cNvPr>
          <p:cNvSpPr txBox="1">
            <a:spLocks noChangeArrowheads="1"/>
          </p:cNvSpPr>
          <p:nvPr/>
        </p:nvSpPr>
        <p:spPr bwMode="auto">
          <a:xfrm>
            <a:off x="8101727" y="185092"/>
            <a:ext cx="104227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155cc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6743"/>
                                        </p:tgtEl>
                                        <p:attrNameLst>
                                          <p:attrName>style.visibility</p:attrName>
                                        </p:attrNameLst>
                                      </p:cBhvr>
                                      <p:to>
                                        <p:strVal val="visible"/>
                                      </p:to>
                                    </p:set>
                                    <p:animEffect transition="in" filter="wipe(up)">
                                      <p:cBhvr>
                                        <p:cTn id="7" dur="500"/>
                                        <p:tgtEl>
                                          <p:spTgt spid="1396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nodeType="afterGroup">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396790"/>
                                        </p:tgtEl>
                                        <p:attrNameLst>
                                          <p:attrName>style.visibility</p:attrName>
                                        </p:attrNameLst>
                                      </p:cBhvr>
                                      <p:to>
                                        <p:strVal val="visible"/>
                                      </p:to>
                                    </p:set>
                                    <p:anim calcmode="lin" valueType="num">
                                      <p:cBhvr>
                                        <p:cTn id="21" dur="1000" fill="hold"/>
                                        <p:tgtEl>
                                          <p:spTgt spid="1396790"/>
                                        </p:tgtEl>
                                        <p:attrNameLst>
                                          <p:attrName>ppt_w</p:attrName>
                                        </p:attrNameLst>
                                      </p:cBhvr>
                                      <p:tavLst>
                                        <p:tav tm="0">
                                          <p:val>
                                            <p:strVal val="#ppt_w*0.70"/>
                                          </p:val>
                                        </p:tav>
                                        <p:tav tm="100000">
                                          <p:val>
                                            <p:strVal val="#ppt_w"/>
                                          </p:val>
                                        </p:tav>
                                      </p:tavLst>
                                    </p:anim>
                                    <p:anim calcmode="lin" valueType="num">
                                      <p:cBhvr>
                                        <p:cTn id="22" dur="1000" fill="hold"/>
                                        <p:tgtEl>
                                          <p:spTgt spid="1396790"/>
                                        </p:tgtEl>
                                        <p:attrNameLst>
                                          <p:attrName>ppt_h</p:attrName>
                                        </p:attrNameLst>
                                      </p:cBhvr>
                                      <p:tavLst>
                                        <p:tav tm="0">
                                          <p:val>
                                            <p:strVal val="#ppt_h"/>
                                          </p:val>
                                        </p:tav>
                                        <p:tav tm="100000">
                                          <p:val>
                                            <p:strVal val="#ppt_h"/>
                                          </p:val>
                                        </p:tav>
                                      </p:tavLst>
                                    </p:anim>
                                    <p:animEffect transition="in" filter="fade">
                                      <p:cBhvr>
                                        <p:cTn id="23" dur="1000"/>
                                        <p:tgtEl>
                                          <p:spTgt spid="13967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nodeType="afterGroup">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396792"/>
                                        </p:tgtEl>
                                        <p:attrNameLst>
                                          <p:attrName>style.visibility</p:attrName>
                                        </p:attrNameLst>
                                      </p:cBhvr>
                                      <p:to>
                                        <p:strVal val="visible"/>
                                      </p:to>
                                    </p:set>
                                    <p:anim calcmode="lin" valueType="num">
                                      <p:cBhvr>
                                        <p:cTn id="37" dur="1000" fill="hold"/>
                                        <p:tgtEl>
                                          <p:spTgt spid="1396792"/>
                                        </p:tgtEl>
                                        <p:attrNameLst>
                                          <p:attrName>ppt_w</p:attrName>
                                        </p:attrNameLst>
                                      </p:cBhvr>
                                      <p:tavLst>
                                        <p:tav tm="0">
                                          <p:val>
                                            <p:strVal val="#ppt_w*0.70"/>
                                          </p:val>
                                        </p:tav>
                                        <p:tav tm="100000">
                                          <p:val>
                                            <p:strVal val="#ppt_w"/>
                                          </p:val>
                                        </p:tav>
                                      </p:tavLst>
                                    </p:anim>
                                    <p:anim calcmode="lin" valueType="num">
                                      <p:cBhvr>
                                        <p:cTn id="38" dur="1000" fill="hold"/>
                                        <p:tgtEl>
                                          <p:spTgt spid="1396792"/>
                                        </p:tgtEl>
                                        <p:attrNameLst>
                                          <p:attrName>ppt_h</p:attrName>
                                        </p:attrNameLst>
                                      </p:cBhvr>
                                      <p:tavLst>
                                        <p:tav tm="0">
                                          <p:val>
                                            <p:strVal val="#ppt_h"/>
                                          </p:val>
                                        </p:tav>
                                        <p:tav tm="100000">
                                          <p:val>
                                            <p:strVal val="#ppt_h"/>
                                          </p:val>
                                        </p:tav>
                                      </p:tavLst>
                                    </p:anim>
                                    <p:animEffect transition="in" filter="fade">
                                      <p:cBhvr>
                                        <p:cTn id="39" dur="1000"/>
                                        <p:tgtEl>
                                          <p:spTgt spid="139679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par>
                          <p:cTn id="50" fill="hold" nodeType="afterGroup">
                            <p:stCondLst>
                              <p:cond delay="500"/>
                            </p:stCondLst>
                            <p:childTnLst>
                              <p:par>
                                <p:cTn id="51" presetID="55" presetClass="entr" presetSubtype="0" fill="hold" grpId="0" nodeType="afterEffect">
                                  <p:stCondLst>
                                    <p:cond delay="0"/>
                                  </p:stCondLst>
                                  <p:childTnLst>
                                    <p:set>
                                      <p:cBhvr>
                                        <p:cTn id="52" dur="1" fill="hold">
                                          <p:stCondLst>
                                            <p:cond delay="0"/>
                                          </p:stCondLst>
                                        </p:cTn>
                                        <p:tgtEl>
                                          <p:spTgt spid="1396793"/>
                                        </p:tgtEl>
                                        <p:attrNameLst>
                                          <p:attrName>style.visibility</p:attrName>
                                        </p:attrNameLst>
                                      </p:cBhvr>
                                      <p:to>
                                        <p:strVal val="visible"/>
                                      </p:to>
                                    </p:set>
                                    <p:anim calcmode="lin" valueType="num">
                                      <p:cBhvr>
                                        <p:cTn id="53" dur="1000" fill="hold"/>
                                        <p:tgtEl>
                                          <p:spTgt spid="1396793"/>
                                        </p:tgtEl>
                                        <p:attrNameLst>
                                          <p:attrName>ppt_w</p:attrName>
                                        </p:attrNameLst>
                                      </p:cBhvr>
                                      <p:tavLst>
                                        <p:tav tm="0">
                                          <p:val>
                                            <p:strVal val="#ppt_w*0.70"/>
                                          </p:val>
                                        </p:tav>
                                        <p:tav tm="100000">
                                          <p:val>
                                            <p:strVal val="#ppt_w"/>
                                          </p:val>
                                        </p:tav>
                                      </p:tavLst>
                                    </p:anim>
                                    <p:anim calcmode="lin" valueType="num">
                                      <p:cBhvr>
                                        <p:cTn id="54" dur="1000" fill="hold"/>
                                        <p:tgtEl>
                                          <p:spTgt spid="1396793"/>
                                        </p:tgtEl>
                                        <p:attrNameLst>
                                          <p:attrName>ppt_h</p:attrName>
                                        </p:attrNameLst>
                                      </p:cBhvr>
                                      <p:tavLst>
                                        <p:tav tm="0">
                                          <p:val>
                                            <p:strVal val="#ppt_h"/>
                                          </p:val>
                                        </p:tav>
                                        <p:tav tm="100000">
                                          <p:val>
                                            <p:strVal val="#ppt_h"/>
                                          </p:val>
                                        </p:tav>
                                      </p:tavLst>
                                    </p:anim>
                                    <p:animEffect transition="in" filter="fade">
                                      <p:cBhvr>
                                        <p:cTn id="55" dur="1000"/>
                                        <p:tgtEl>
                                          <p:spTgt spid="139679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96781"/>
                                        </p:tgtEl>
                                        <p:attrNameLst>
                                          <p:attrName>style.visibility</p:attrName>
                                        </p:attrNameLst>
                                      </p:cBhvr>
                                      <p:to>
                                        <p:strVal val="visible"/>
                                      </p:to>
                                    </p:set>
                                    <p:animEffect transition="in" filter="wipe(left)">
                                      <p:cBhvr>
                                        <p:cTn id="65" dur="500"/>
                                        <p:tgtEl>
                                          <p:spTgt spid="1396781"/>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396780"/>
                                        </p:tgtEl>
                                        <p:attrNameLst>
                                          <p:attrName>style.visibility</p:attrName>
                                        </p:attrNameLst>
                                      </p:cBhvr>
                                      <p:to>
                                        <p:strVal val="visible"/>
                                      </p:to>
                                    </p:set>
                                    <p:animEffect transition="in" filter="wipe(left)">
                                      <p:cBhvr>
                                        <p:cTn id="69" dur="500"/>
                                        <p:tgtEl>
                                          <p:spTgt spid="139678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396789"/>
                                        </p:tgtEl>
                                        <p:attrNameLst>
                                          <p:attrName>style.visibility</p:attrName>
                                        </p:attrNameLst>
                                      </p:cBhvr>
                                      <p:to>
                                        <p:strVal val="visible"/>
                                      </p:to>
                                    </p:set>
                                    <p:animEffect transition="in" filter="wipe(left)">
                                      <p:cBhvr>
                                        <p:cTn id="74" dur="500"/>
                                        <p:tgtEl>
                                          <p:spTgt spid="1396789"/>
                                        </p:tgtEl>
                                      </p:cBhvr>
                                    </p:animEffect>
                                  </p:childTnLst>
                                </p:cTn>
                              </p:par>
                            </p:childTnLst>
                          </p:cTn>
                        </p:par>
                        <p:par>
                          <p:cTn id="75" fill="hold" nodeType="afterGroup">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396788"/>
                                        </p:tgtEl>
                                        <p:attrNameLst>
                                          <p:attrName>style.visibility</p:attrName>
                                        </p:attrNameLst>
                                      </p:cBhvr>
                                      <p:to>
                                        <p:strVal val="visible"/>
                                      </p:to>
                                    </p:set>
                                    <p:animEffect transition="in" filter="wipe(left)">
                                      <p:cBhvr>
                                        <p:cTn id="78" dur="500"/>
                                        <p:tgtEl>
                                          <p:spTgt spid="1396788"/>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1396794"/>
                                        </p:tgtEl>
                                        <p:attrNameLst>
                                          <p:attrName>style.visibility</p:attrName>
                                        </p:attrNameLst>
                                      </p:cBhvr>
                                      <p:to>
                                        <p:strVal val="visible"/>
                                      </p:to>
                                    </p:set>
                                    <p:anim calcmode="lin" valueType="num">
                                      <p:cBhvr>
                                        <p:cTn id="82" dur="1000" fill="hold"/>
                                        <p:tgtEl>
                                          <p:spTgt spid="1396794"/>
                                        </p:tgtEl>
                                        <p:attrNameLst>
                                          <p:attrName>ppt_w</p:attrName>
                                        </p:attrNameLst>
                                      </p:cBhvr>
                                      <p:tavLst>
                                        <p:tav tm="0">
                                          <p:val>
                                            <p:strVal val="#ppt_w*0.70"/>
                                          </p:val>
                                        </p:tav>
                                        <p:tav tm="100000">
                                          <p:val>
                                            <p:strVal val="#ppt_w"/>
                                          </p:val>
                                        </p:tav>
                                      </p:tavLst>
                                    </p:anim>
                                    <p:anim calcmode="lin" valueType="num">
                                      <p:cBhvr>
                                        <p:cTn id="83" dur="1000" fill="hold"/>
                                        <p:tgtEl>
                                          <p:spTgt spid="1396794"/>
                                        </p:tgtEl>
                                        <p:attrNameLst>
                                          <p:attrName>ppt_h</p:attrName>
                                        </p:attrNameLst>
                                      </p:cBhvr>
                                      <p:tavLst>
                                        <p:tav tm="0">
                                          <p:val>
                                            <p:strVal val="#ppt_h"/>
                                          </p:val>
                                        </p:tav>
                                        <p:tav tm="100000">
                                          <p:val>
                                            <p:strVal val="#ppt_h"/>
                                          </p:val>
                                        </p:tav>
                                      </p:tavLst>
                                    </p:anim>
                                    <p:animEffect transition="in" filter="fade">
                                      <p:cBhvr>
                                        <p:cTn id="84" dur="1000"/>
                                        <p:tgtEl>
                                          <p:spTgt spid="1396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43" grpId="0" animBg="1"/>
      <p:bldP spid="1396780" grpId="0" animBg="1"/>
      <p:bldP spid="1396781" grpId="0"/>
      <p:bldP spid="1396788" grpId="0" animBg="1"/>
      <p:bldP spid="1396789" grpId="0"/>
      <p:bldP spid="1396790" grpId="0" animBg="1"/>
      <p:bldP spid="1396792" grpId="0" animBg="1"/>
      <p:bldP spid="1396793" grpId="0" animBg="1"/>
      <p:bldP spid="1396794"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8" name="Picture 7"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97379" name="Title 1"/>
          <p:cNvSpPr>
            <a:spLocks noGrp="1"/>
          </p:cNvSpPr>
          <p:nvPr>
            <p:ph type="title"/>
          </p:nvPr>
        </p:nvSpPr>
        <p:spPr/>
        <p:txBody>
          <a:bodyPr/>
          <a:lstStyle/>
          <a:p>
            <a:pPr algn="ctr"/>
            <a:r>
              <a:rPr lang="en-US" sz="4800" b="1">
                <a:ea typeface="ＭＳ Ｐゴシック" charset="-128"/>
                <a:cs typeface="ＭＳ Ｐゴシック" charset="-128"/>
              </a:rPr>
              <a:t>Gray Area Case Study</a:t>
            </a:r>
          </a:p>
        </p:txBody>
      </p:sp>
      <p:pic>
        <p:nvPicPr>
          <p:cNvPr id="997380" name="Content Placeholder 5" descr="IMG_0965.jpg"/>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457200" y="3962400"/>
            <a:ext cx="3810000" cy="2743200"/>
          </a:xfrm>
        </p:spPr>
      </p:pic>
      <p:pic>
        <p:nvPicPr>
          <p:cNvPr id="997381" name="Picture 4" descr="IMG_096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22800" y="3962400"/>
            <a:ext cx="4064000" cy="2743200"/>
          </a:xfrm>
          <a:prstGeom prst="rect">
            <a:avLst/>
          </a:prstGeom>
          <a:noFill/>
          <a:ln w="9525">
            <a:noFill/>
            <a:miter lim="800000"/>
            <a:headEnd/>
            <a:tailEnd/>
          </a:ln>
        </p:spPr>
      </p:pic>
      <p:sp>
        <p:nvSpPr>
          <p:cNvPr id="7" name="Content Placeholder 3"/>
          <p:cNvSpPr txBox="1">
            <a:spLocks/>
          </p:cNvSpPr>
          <p:nvPr/>
        </p:nvSpPr>
        <p:spPr bwMode="auto">
          <a:xfrm>
            <a:off x="36513" y="1676400"/>
            <a:ext cx="4724400" cy="20574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333333"/>
                </a:solidFill>
                <a:effectLst/>
                <a:uLnTx/>
                <a:uFillTx/>
                <a:latin typeface="Arial Narrow"/>
                <a:ea typeface="ＭＳ Ｐゴシック" pitchFamily="-111" charset="-128"/>
                <a:cs typeface="ＭＳ Ｐゴシック" pitchFamily="-111" charset="-128"/>
              </a:rPr>
              <a:t>Two members at your church complained to you as the pastor that they don</a:t>
            </a:r>
            <a:r>
              <a:rPr kumimoji="0" lang="fr-FR" sz="2800" b="1" i="0" u="none" strike="noStrike" kern="0" cap="none" spc="0" normalizeH="0" baseline="0" noProof="0" dirty="0">
                <a:ln>
                  <a:noFill/>
                </a:ln>
                <a:solidFill>
                  <a:srgbClr val="333333"/>
                </a:solidFill>
                <a:effectLst/>
                <a:uLnTx/>
                <a:uFillTx/>
                <a:latin typeface="Arial Narrow"/>
                <a:ea typeface="ＭＳ Ｐゴシック" pitchFamily="-111" charset="-128"/>
                <a:cs typeface="ＭＳ Ｐゴシック" pitchFamily="-111" charset="-128"/>
              </a:rPr>
              <a:t>'</a:t>
            </a:r>
            <a:r>
              <a:rPr kumimoji="0" lang="en-US" sz="2800" b="1" i="0" u="none" strike="noStrike" kern="0" cap="none" spc="0" normalizeH="0" baseline="0" noProof="0" dirty="0">
                <a:ln>
                  <a:noFill/>
                </a:ln>
                <a:solidFill>
                  <a:srgbClr val="333333"/>
                </a:solidFill>
                <a:effectLst/>
                <a:uLnTx/>
                <a:uFillTx/>
                <a:latin typeface="Arial Narrow"/>
                <a:ea typeface="ＭＳ Ｐゴシック" pitchFamily="-111" charset="-128"/>
                <a:cs typeface="ＭＳ Ｐゴシック" pitchFamily="-111" charset="-128"/>
              </a:rPr>
              <a:t>t like the newly adopted style of music.  What would you do about this?</a:t>
            </a:r>
          </a:p>
        </p:txBody>
      </p:sp>
      <p:sp>
        <p:nvSpPr>
          <p:cNvPr id="9" name="Content Placeholder 3"/>
          <p:cNvSpPr txBox="1">
            <a:spLocks/>
          </p:cNvSpPr>
          <p:nvPr/>
        </p:nvSpPr>
        <p:spPr bwMode="auto">
          <a:xfrm>
            <a:off x="4743450" y="1676400"/>
            <a:ext cx="4724400" cy="2057400"/>
          </a:xfrm>
          <a:prstGeom prst="rect">
            <a:avLst/>
          </a:prstGeom>
          <a:noFill/>
          <a:ln w="9525">
            <a:noFill/>
            <a:miter lim="800000"/>
            <a:headEnd/>
            <a:tailEnd/>
          </a:ln>
        </p:spPr>
        <p:txBody>
          <a:bodyPr>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Kick them out</a:t>
            </a:r>
          </a:p>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Call a meeting to vote</a:t>
            </a:r>
          </a:p>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Go back to the old music</a:t>
            </a:r>
          </a:p>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Something else, which 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en-US" sz="7200" dirty="0">
                <a:solidFill>
                  <a:schemeClr val="bg1"/>
                </a:solidFill>
              </a:rPr>
              <a:t>Should we follow </a:t>
            </a:r>
            <a:r>
              <a:rPr lang="en-US" sz="7200" i="1" dirty="0">
                <a:solidFill>
                  <a:srgbClr val="FFCC00"/>
                </a:solidFill>
              </a:rPr>
              <a:t>someone else</a:t>
            </a:r>
            <a:r>
              <a:rPr lang="fr-FR" altLang="ja-JP" sz="7200" i="1" dirty="0">
                <a:solidFill>
                  <a:srgbClr val="FFCC00"/>
                </a:solidFill>
              </a:rPr>
              <a:t>'</a:t>
            </a:r>
            <a:r>
              <a:rPr lang="en-US" sz="7200" i="1" dirty="0">
                <a:solidFill>
                  <a:srgbClr val="FFCC00"/>
                </a:solidFill>
              </a:rPr>
              <a:t>s</a:t>
            </a:r>
            <a:r>
              <a:rPr lang="en-US" sz="7200" dirty="0">
                <a:solidFill>
                  <a:schemeClr val="bg1"/>
                </a:solidFill>
              </a:rPr>
              <a:t> conscience?</a:t>
            </a: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40C01-6DEA-5C9E-9441-978A90D75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3796" name="Rectangle 4"/>
          <p:cNvSpPr>
            <a:spLocks noGrp="1" noChangeArrowheads="1"/>
          </p:cNvSpPr>
          <p:nvPr>
            <p:ph type="title" idx="4294967295"/>
          </p:nvPr>
        </p:nvSpPr>
        <p:spPr>
          <a:xfrm>
            <a:off x="2667000" y="762000"/>
            <a:ext cx="3810000" cy="5486400"/>
          </a:xfrm>
          <a:noFill/>
          <a:effectLst>
            <a:outerShdw blurRad="63500" dist="35921" dir="2700000" algn="ctr" rotWithShape="0">
              <a:schemeClr val="tx1">
                <a:alpha val="74998"/>
              </a:schemeClr>
            </a:outerShdw>
          </a:effectLst>
        </p:spPr>
        <p:txBody>
          <a:bodyPr/>
          <a:lstStyle/>
          <a:p>
            <a:r>
              <a:rPr lang="en-US" sz="6000">
                <a:solidFill>
                  <a:schemeClr val="bg1"/>
                </a:solidFill>
                <a:latin typeface="Arial" charset="0"/>
              </a:rPr>
              <a:t>Why should we give up our </a:t>
            </a:r>
            <a:r>
              <a:rPr lang="en-US" sz="6000">
                <a:solidFill>
                  <a:srgbClr val="FFCC00"/>
                </a:solidFill>
                <a:latin typeface="Arial" charset="0"/>
              </a:rPr>
              <a:t>rights</a:t>
            </a:r>
            <a:r>
              <a:rPr lang="en-US" sz="6000">
                <a:solidFill>
                  <a:schemeClr val="bg1"/>
                </a:solidFill>
                <a:latin typeface="Arial" charset="0"/>
              </a:rPr>
              <a:t> in gray matters?</a:t>
            </a:r>
            <a:endParaRPr lang="en-US" sz="880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a14="http://schemas.microsoft.com/office/drawing/2010/main" xmlns="">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en-US">
                <a:solidFill>
                  <a:schemeClr val="bg1"/>
                </a:solidFill>
              </a:rPr>
              <a:t>Vegeta-bull</a:t>
            </a:r>
            <a:endParaRPr lang="en-US"/>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
        <p:nvSpPr>
          <p:cNvPr id="7" name="Text Box 6" descr="Brown marble"/>
          <p:cNvSpPr txBox="1">
            <a:spLocks noChangeArrowheads="1"/>
          </p:cNvSpPr>
          <p:nvPr/>
        </p:nvSpPr>
        <p:spPr bwMode="auto">
          <a:xfrm>
            <a:off x="3247098" y="4267201"/>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Rights</a:t>
            </a: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4"/>
          <p:cNvSpPr txBox="1">
            <a:spLocks noChangeArrowheads="1"/>
          </p:cNvSpPr>
          <p:nvPr/>
        </p:nvSpPr>
        <p:spPr bwMode="auto">
          <a:xfrm>
            <a:off x="228600" y="116632"/>
            <a:ext cx="6935688" cy="2991588"/>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
        <p:nvSpPr>
          <p:cNvPr id="2" name="Text Box 4">
            <a:extLst>
              <a:ext uri="{FF2B5EF4-FFF2-40B4-BE49-F238E27FC236}">
                <a16:creationId xmlns:a16="http://schemas.microsoft.com/office/drawing/2014/main" id="{CD6170AD-294A-4780-5C41-986850977D45}"/>
              </a:ext>
            </a:extLst>
          </p:cNvPr>
          <p:cNvSpPr txBox="1">
            <a:spLocks noChangeArrowheads="1"/>
          </p:cNvSpPr>
          <p:nvPr/>
        </p:nvSpPr>
        <p:spPr bwMode="auto">
          <a:xfrm>
            <a:off x="874059" y="3370820"/>
            <a:ext cx="6935688" cy="3139321"/>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Author</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Readers</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Greetings</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Thanksgiving</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en-US" sz="5400">
                <a:solidFill>
                  <a:schemeClr val="bg1"/>
                </a:solidFill>
              </a:rPr>
              <a:t>Do those serving Christ have </a:t>
            </a:r>
            <a:r>
              <a:rPr lang="en-US" sz="5400">
                <a:solidFill>
                  <a:srgbClr val="FFFF00"/>
                </a:solidFill>
              </a:rPr>
              <a:t>rights</a:t>
            </a:r>
            <a:r>
              <a:rPr lang="en-US" sz="5400">
                <a:solidFill>
                  <a:schemeClr val="bg1"/>
                </a:solidFill>
              </a:rPr>
              <a:t>?</a:t>
            </a:r>
            <a:endParaRPr lang="en-US">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00" y="1981200"/>
            <a:ext cx="1795463" cy="2227263"/>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0" y="1752600"/>
            <a:ext cx="2360613" cy="2074863"/>
          </a:xfrm>
          <a:prstGeom prst="rect">
            <a:avLst/>
          </a:prstGeom>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270891-A349-581D-877C-6D73219B4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Servants of Christ have </a:t>
            </a:r>
            <a:r>
              <a:rPr lang="en-US" sz="6000" dirty="0">
                <a:solidFill>
                  <a:srgbClr val="FFCC00"/>
                </a:solidFill>
                <a:latin typeface="Arial" charset="0"/>
              </a:rPr>
              <a:t>rights</a:t>
            </a:r>
            <a:r>
              <a:rPr lang="en-US" sz="6000" dirty="0">
                <a:solidFill>
                  <a:schemeClr val="bg1"/>
                </a:solidFill>
                <a:latin typeface="Arial" charset="0"/>
              </a:rPr>
              <a:t> (</a:t>
            </a:r>
            <a:r>
              <a:rPr lang="en-US" sz="6000" dirty="0">
                <a:solidFill>
                  <a:schemeClr val="bg1"/>
                </a:solidFill>
                <a:latin typeface="Arial" charset="0"/>
                <a:cs typeface="ＭＳ Ｐゴシック" charset="-128"/>
              </a:rPr>
              <a:t>1 Cor </a:t>
            </a:r>
            <a:r>
              <a:rPr lang="en-US" sz="6000" dirty="0">
                <a:solidFill>
                  <a:schemeClr val="bg1"/>
                </a:solidFill>
                <a:latin typeface="Arial" charset="0"/>
              </a:rPr>
              <a:t>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0"/>
            <a:ext cx="9144000" cy="1981200"/>
          </a:xfrm>
          <a:gradFill rotWithShape="0">
            <a:gsLst>
              <a:gs pos="0">
                <a:srgbClr val="800080">
                  <a:gamma/>
                  <a:shade val="46275"/>
                  <a:invGamma/>
                </a:srgbClr>
              </a:gs>
              <a:gs pos="100000">
                <a:srgbClr val="800080"/>
              </a:gs>
            </a:gsLst>
            <a:lin ang="5400000" scaled="1"/>
          </a:gradFill>
        </p:spPr>
        <p:txBody>
          <a:bodyPr/>
          <a:lstStyle/>
          <a:p>
            <a:r>
              <a:rPr lang="en-US" sz="4000" dirty="0">
                <a:solidFill>
                  <a:schemeClr val="bg1"/>
                </a:solidFill>
                <a:effectLst>
                  <a:outerShdw blurRad="38100" dist="38100" dir="2700000" algn="tl">
                    <a:srgbClr val="000000"/>
                  </a:outerShdw>
                </a:effectLst>
              </a:rPr>
              <a:t>How Greek and Roman Philosophers and Religious Teachers Were Paid in Paul</a:t>
            </a:r>
            <a:r>
              <a:rPr lang="fr-FR" altLang="ja-JP" sz="4000" dirty="0">
                <a:solidFill>
                  <a:schemeClr val="bg1"/>
                </a:solidFill>
                <a:effectLst>
                  <a:outerShdw blurRad="38100" dist="38100" dir="2700000" algn="tl">
                    <a:srgbClr val="000000"/>
                  </a:outerShdw>
                </a:effectLst>
              </a:rPr>
              <a:t>'</a:t>
            </a:r>
            <a:r>
              <a:rPr lang="en-US" sz="4000" dirty="0">
                <a:solidFill>
                  <a:schemeClr val="bg1"/>
                </a:solidFill>
                <a:effectLst>
                  <a:outerShdw blurRad="38100" dist="38100" dir="2700000" algn="tl">
                    <a:srgbClr val="000000"/>
                  </a:outerShdw>
                </a:effectLst>
              </a:rPr>
              <a:t>s Day </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a14="http://schemas.microsoft.com/office/drawing/2010/main" xmlns="">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l"/>
            <a:r>
              <a:rPr lang="en-US" sz="4000" b="0">
                <a:solidFill>
                  <a:srgbClr val="FFFFFF"/>
                </a:solidFill>
              </a:rPr>
              <a:t>• Charged fees</a:t>
            </a:r>
            <a:br>
              <a:rPr lang="en-US" sz="4000" b="0">
                <a:solidFill>
                  <a:srgbClr val="FFFFFF"/>
                </a:solidFill>
              </a:rPr>
            </a:br>
            <a:r>
              <a:rPr lang="en-US" sz="4000" b="0">
                <a:solidFill>
                  <a:srgbClr val="FFFFFF"/>
                </a:solidFill>
              </a:rPr>
              <a:t>• Stayed with rich people</a:t>
            </a:r>
            <a:br>
              <a:rPr lang="en-US" sz="4000" b="0">
                <a:solidFill>
                  <a:srgbClr val="FFFFFF"/>
                </a:solidFill>
              </a:rPr>
            </a:br>
            <a:r>
              <a:rPr lang="en-US" sz="4000" b="0">
                <a:solidFill>
                  <a:srgbClr val="FFFFFF"/>
                </a:solidFill>
              </a:rPr>
              <a:t>• Begged</a:t>
            </a:r>
            <a:br>
              <a:rPr lang="en-US" sz="4000" b="0">
                <a:solidFill>
                  <a:srgbClr val="FFFFFF"/>
                </a:solidFill>
              </a:rPr>
            </a:br>
            <a:r>
              <a:rPr lang="en-US" sz="4000" b="0">
                <a:solidFill>
                  <a:srgbClr val="FFFFFF"/>
                </a:solidFill>
              </a:rPr>
              <a:t>• Worked at a trade</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a14="http://schemas.microsoft.com/office/drawing/2010/main" xmlns="">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00"/>
            <a:ext cx="28956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4000">
                <a:solidFill>
                  <a:srgbClr val="FFFFFF"/>
                </a:solidFill>
                <a:effectLst>
                  <a:glow rad="139700">
                    <a:schemeClr val="tx1">
                      <a:alpha val="75000"/>
                    </a:schemeClr>
                  </a:glow>
                </a:effectLst>
                <a:latin typeface="Arial"/>
                <a:cs typeface="Arial"/>
              </a:rPr>
              <a:t>Corinth</a:t>
            </a:r>
          </a:p>
        </p:txBody>
      </p:sp>
      <p:sp>
        <p:nvSpPr>
          <p:cNvPr id="135173" name="Oval 5"/>
          <p:cNvSpPr>
            <a:spLocks noChangeArrowheads="1"/>
          </p:cNvSpPr>
          <p:nvPr/>
        </p:nvSpPr>
        <p:spPr bwMode="auto">
          <a:xfrm>
            <a:off x="1728788"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25"/>
            <a:ext cx="84582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4000" dirty="0">
                <a:solidFill>
                  <a:srgbClr val="FFFFFF"/>
                </a:solidFill>
                <a:effectLst>
                  <a:glow rad="139700">
                    <a:schemeClr val="tx1">
                      <a:alpha val="75000"/>
                    </a:schemeClr>
                  </a:glow>
                </a:effectLst>
                <a:latin typeface="Arial"/>
                <a:cs typeface="Arial"/>
              </a:rPr>
              <a:t>How did Paul support himself?</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0"/>
            <a:ext cx="28956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spcBef>
                <a:spcPct val="50000"/>
              </a:spcBef>
            </a:pPr>
            <a:r>
              <a:rPr lang="en-US" sz="4000">
                <a:solidFill>
                  <a:srgbClr val="FFFFFF"/>
                </a:solidFill>
                <a:effectLst>
                  <a:glow rad="139700">
                    <a:schemeClr val="tx1">
                      <a:alpha val="75000"/>
                    </a:schemeClr>
                  </a:glow>
                </a:effectLst>
                <a:latin typeface="Arial"/>
                <a:cs typeface="Arial"/>
              </a:rPr>
              <a:t>Macedonia</a:t>
            </a:r>
          </a:p>
        </p:txBody>
      </p:sp>
      <p:grpSp>
        <p:nvGrpSpPr>
          <p:cNvPr id="135180" name="Group 12"/>
          <p:cNvGrpSpPr>
            <a:grpSpLocks/>
          </p:cNvGrpSpPr>
          <p:nvPr/>
        </p:nvGrpSpPr>
        <p:grpSpPr bwMode="auto">
          <a:xfrm>
            <a:off x="1447800"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en-US" dirty="0">
                <a:solidFill>
                  <a:schemeClr val="bg1"/>
                </a:solidFill>
              </a:rPr>
              <a:t>2 Corinthians 11:7-8 </a:t>
            </a:r>
            <a:r>
              <a:rPr lang="en-US" sz="3600" dirty="0">
                <a:solidFill>
                  <a:schemeClr val="bg1"/>
                </a:solidFill>
              </a:rPr>
              <a:t>NLT</a:t>
            </a:r>
            <a:endParaRPr lang="en-US" dirty="0">
              <a:solidFill>
                <a:schemeClr val="bg1"/>
              </a:solidFill>
            </a:endParaRP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en-US" altLang="ja-JP" sz="4000" b="0" dirty="0">
                <a:solidFill>
                  <a:srgbClr val="FFFFFF"/>
                </a:solidFill>
                <a:effectLst>
                  <a:outerShdw blurRad="38100" dist="38100" dir="2700000" algn="tl">
                    <a:srgbClr val="000000"/>
                  </a:outerShdw>
                </a:effectLst>
              </a:rPr>
              <a:t>"</a:t>
            </a:r>
            <a:r>
              <a:rPr lang="en-US" sz="4000" b="0" dirty="0">
                <a:solidFill>
                  <a:srgbClr val="FFFFFF"/>
                </a:solidFill>
                <a:effectLst>
                  <a:outerShdw blurRad="38100" dist="38100" dir="2700000" algn="tl">
                    <a:srgbClr val="000000"/>
                  </a:outerShdw>
                </a:effectLst>
              </a:rPr>
              <a:t>Was it a sin for me to lower myself in order to elevate you by preaching the gospel of God to you free of charge?  I robbed other churches by receiving support from them so as to serve you!</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525000" cy="6977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extLst>
            <a:ext uri="{909E8E84-426E-40dd-AFC4-6F175D3DCCD1}">
              <a14:hiddenFill xmlns:a14="http://schemas.microsoft.com/office/drawing/2010/main" xmlns="">
                <a:solidFill>
                  <a:srgbClr val="FFFFFF"/>
                </a:solidFill>
              </a14:hiddenFill>
            </a:ext>
          </a:extLst>
        </p:spPr>
      </p:pic>
      <p:sp>
        <p:nvSpPr>
          <p:cNvPr id="301059" name="Rectangle 3"/>
          <p:cNvSpPr>
            <a:spLocks noGrp="1" noChangeArrowheads="1"/>
          </p:cNvSpPr>
          <p:nvPr>
            <p:ph type="title"/>
          </p:nvPr>
        </p:nvSpPr>
        <p:spPr>
          <a:xfrm>
            <a:off x="0" y="13767"/>
            <a:ext cx="9144000" cy="1143001"/>
          </a:xfrm>
          <a:effectLst>
            <a:outerShdw blurRad="63500" dist="38099" dir="2700000" algn="ctr" rotWithShape="0">
              <a:schemeClr val="accent2">
                <a:alpha val="74998"/>
              </a:schemeClr>
            </a:outerShdw>
          </a:effectLst>
        </p:spPr>
        <p:txBody>
          <a:bodyPr/>
          <a:lstStyle/>
          <a:p>
            <a:r>
              <a:rPr kumimoji="0" lang="en-US" b="1" dirty="0">
                <a:solidFill>
                  <a:schemeClr val="bg2"/>
                </a:solidFill>
                <a:latin typeface="Arial" panose="020B0604020202020204" pitchFamily="34" charset="0"/>
                <a:cs typeface="Arial" panose="020B0604020202020204" pitchFamily="34" charset="0"/>
              </a:rPr>
              <a:t>Food for Priests</a:t>
            </a: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2A960-DDA6-0112-F921-43959C39B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2948" name="Rectangle 4"/>
          <p:cNvSpPr>
            <a:spLocks noGrp="1" noChangeArrowheads="1"/>
          </p:cNvSpPr>
          <p:nvPr>
            <p:ph type="title" idx="4294967295"/>
          </p:nvPr>
        </p:nvSpPr>
        <p:spPr>
          <a:xfrm>
            <a:off x="251520" y="762000"/>
            <a:ext cx="820668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Give up any right that </a:t>
            </a:r>
            <a:r>
              <a:rPr lang="en-US" sz="6000" dirty="0">
                <a:solidFill>
                  <a:srgbClr val="FFCC00"/>
                </a:solidFill>
                <a:latin typeface="Arial" charset="0"/>
              </a:rPr>
              <a:t>hinders</a:t>
            </a:r>
            <a:r>
              <a:rPr lang="en-US" sz="6000" dirty="0">
                <a:solidFill>
                  <a:schemeClr val="bg1"/>
                </a:solidFill>
                <a:latin typeface="Arial" charset="0"/>
              </a:rPr>
              <a:t> the gospel (</a:t>
            </a:r>
            <a:r>
              <a:rPr lang="en-US" sz="6000" dirty="0">
                <a:solidFill>
                  <a:schemeClr val="bg1"/>
                </a:solidFill>
                <a:latin typeface="Arial" charset="0"/>
                <a:cs typeface="ＭＳ Ｐゴシック" charset="-128"/>
              </a:rPr>
              <a:t>1 Cor </a:t>
            </a:r>
            <a:r>
              <a:rPr lang="en-US" sz="6000" dirty="0">
                <a:solidFill>
                  <a:schemeClr val="bg1"/>
                </a:solidFill>
                <a:latin typeface="Arial" charset="0"/>
              </a:rPr>
              <a:t>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F0F3E-BA5E-3509-5A1F-E73AF4E5E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rgbClr val="FFCC00"/>
                </a:solidFill>
                <a:latin typeface="Arial" charset="0"/>
              </a:rPr>
              <a:t>Give up</a:t>
            </a:r>
            <a:r>
              <a:rPr lang="en-US" sz="6000" dirty="0">
                <a:solidFill>
                  <a:schemeClr val="bg1"/>
                </a:solidFill>
                <a:latin typeface="Arial" charset="0"/>
              </a:rPr>
              <a:t> your rights </a:t>
            </a:r>
            <a:br>
              <a:rPr lang="en-US" sz="6000" dirty="0">
                <a:solidFill>
                  <a:schemeClr val="bg1"/>
                </a:solidFill>
                <a:latin typeface="Arial" charset="0"/>
              </a:rPr>
            </a:br>
            <a:r>
              <a:rPr lang="en-US" sz="6000" dirty="0">
                <a:solidFill>
                  <a:schemeClr val="bg1"/>
                </a:solidFill>
                <a:latin typeface="Arial" charset="0"/>
              </a:rPr>
              <a:t>to help others </a:t>
            </a:r>
            <a:br>
              <a:rPr lang="en-US" sz="6000" dirty="0">
                <a:solidFill>
                  <a:schemeClr val="bg1"/>
                </a:solidFill>
                <a:latin typeface="Arial" charset="0"/>
              </a:rPr>
            </a:br>
            <a:r>
              <a:rPr lang="en-US" sz="6000" dirty="0">
                <a:solidFill>
                  <a:schemeClr val="bg1"/>
                </a:solidFill>
                <a:latin typeface="Arial" charset="0"/>
              </a:rPr>
              <a:t>mature in Christ </a:t>
            </a:r>
            <a:br>
              <a:rPr lang="en-US" sz="6000" dirty="0">
                <a:solidFill>
                  <a:schemeClr val="bg1"/>
                </a:solidFill>
                <a:latin typeface="Arial" charset="0"/>
              </a:rPr>
            </a:br>
            <a:br>
              <a:rPr lang="en-US" sz="6000" dirty="0">
                <a:solidFill>
                  <a:schemeClr val="bg1"/>
                </a:solidFill>
                <a:latin typeface="Arial" charset="0"/>
              </a:rPr>
            </a:br>
            <a:r>
              <a:rPr lang="en-US" sz="6000" dirty="0">
                <a:solidFill>
                  <a:schemeClr val="bg1"/>
                </a:solidFill>
                <a:latin typeface="Arial" charset="0"/>
              </a:rPr>
              <a:t>(Main Idea of </a:t>
            </a:r>
            <a:br>
              <a:rPr lang="en-US" sz="6000" dirty="0">
                <a:solidFill>
                  <a:schemeClr val="bg1"/>
                </a:solidFill>
                <a:latin typeface="Arial" charset="0"/>
              </a:rPr>
            </a:br>
            <a:r>
              <a:rPr lang="en-US" sz="6000" dirty="0">
                <a:solidFill>
                  <a:schemeClr val="bg1"/>
                </a:solidFill>
                <a:latin typeface="Arial" charset="0"/>
              </a:rPr>
              <a:t>1 Corinthians 9)</a:t>
            </a:r>
            <a:endParaRPr lang="en-US" sz="8800" dirty="0">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dirty="0">
                <a:solidFill>
                  <a:srgbClr val="FFFFFF"/>
                </a:solidFill>
                <a:effectLst>
                  <a:glow rad="127000">
                    <a:srgbClr val="000000"/>
                  </a:glow>
                </a:effectLst>
                <a:latin typeface="Arial" charset="0"/>
                <a:ea typeface="ＭＳ Ｐゴシック" charset="0"/>
                <a:cs typeface="ＭＳ Ｐゴシック" charset="0"/>
              </a:rPr>
              <a:t>Proper Functioning </a:t>
            </a:r>
            <a:br>
              <a:rPr lang="en-SG" sz="4800" dirty="0">
                <a:solidFill>
                  <a:srgbClr val="FFFFFF"/>
                </a:solidFill>
                <a:effectLst>
                  <a:glow rad="127000">
                    <a:srgbClr val="000000"/>
                  </a:glow>
                </a:effectLst>
                <a:latin typeface="Arial" charset="0"/>
                <a:ea typeface="ＭＳ Ｐゴシック" charset="0"/>
                <a:cs typeface="ＭＳ Ｐゴシック" charset="0"/>
              </a:rPr>
            </a:br>
            <a:r>
              <a:rPr lang="en-SG" sz="4800" dirty="0">
                <a:solidFill>
                  <a:srgbClr val="FFFFFF"/>
                </a:solidFill>
                <a:effectLst>
                  <a:glow rad="127000">
                    <a:srgbClr val="000000"/>
                  </a:glow>
                </a:effectLst>
                <a:latin typeface="Arial" charset="0"/>
                <a:ea typeface="ＭＳ Ｐゴシック" charset="0"/>
                <a:cs typeface="ＭＳ Ｐゴシック" charset="0"/>
              </a:rPr>
              <a:t>of the Church</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75359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5" y="3163888"/>
            <a:ext cx="2895600" cy="528637"/>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a:solidFill>
                  <a:schemeClr val="bg1"/>
                </a:solidFill>
                <a:latin typeface="Arial"/>
                <a:ea typeface="SimSun" charset="0"/>
                <a:cs typeface="Arial"/>
              </a:rPr>
              <a:t>5–6	Disorders</a:t>
            </a:r>
          </a:p>
        </p:txBody>
      </p:sp>
      <p:sp>
        <p:nvSpPr>
          <p:cNvPr id="71683" name="Text Box 1027"/>
          <p:cNvSpPr txBox="1">
            <a:spLocks noChangeArrowheads="1"/>
          </p:cNvSpPr>
          <p:nvPr/>
        </p:nvSpPr>
        <p:spPr bwMode="auto">
          <a:xfrm>
            <a:off x="228600" y="1909763"/>
            <a:ext cx="2743200" cy="528637"/>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Divisions</a:t>
            </a:r>
          </a:p>
        </p:txBody>
      </p:sp>
      <p:sp>
        <p:nvSpPr>
          <p:cNvPr id="71684" name="Text Box 1028"/>
          <p:cNvSpPr txBox="1">
            <a:spLocks noChangeArrowheads="1"/>
          </p:cNvSpPr>
          <p:nvPr/>
        </p:nvSpPr>
        <p:spPr bwMode="auto">
          <a:xfrm>
            <a:off x="4343400" y="4572000"/>
            <a:ext cx="4605338" cy="528638"/>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a:solidFill>
                  <a:schemeClr val="bg1"/>
                </a:solidFill>
                <a:latin typeface="Arial"/>
                <a:ea typeface="SimSun" charset="0"/>
                <a:cs typeface="Arial"/>
              </a:rPr>
              <a:t>7–16	Doctrinal Difficulties</a:t>
            </a: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en-US" sz="4000" b="1">
                <a:solidFill>
                  <a:schemeClr val="bg1"/>
                </a:solidFill>
                <a:effectLst>
                  <a:outerShdw blurRad="38100" dist="38100" dir="2700000" algn="tl">
                    <a:srgbClr val="000000"/>
                  </a:outerShdw>
                </a:effectLst>
                <a:latin typeface="Arial"/>
                <a:ea typeface="ＭＳ Ｐゴシック" charset="0"/>
                <a:cs typeface="Arial"/>
              </a:rPr>
              <a:t>Overview of the Chapters</a:t>
            </a:r>
            <a:endParaRPr lang="en-US" sz="4000" b="1">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2500942390"/>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116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9223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08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2351249576"/>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1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6713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en-US" sz="3600">
                <a:solidFill>
                  <a:schemeClr val="bg1"/>
                </a:solidFill>
                <a:effectLst>
                  <a:outerShdw blurRad="38100" dist="38100" dir="2700000" algn="tl">
                    <a:srgbClr val="000000"/>
                  </a:outerShdw>
                </a:effectLst>
                <a:latin typeface="Arial" charset="0"/>
                <a:ea typeface="ＭＳ Ｐゴシック" charset="0"/>
                <a:cs typeface="Arial" charset="0"/>
              </a:rPr>
              <a:t>1 Corinthians</a:t>
            </a: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642389443"/>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rPr>
                        <a:t>Proper Functioning of the Church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Divisions</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Disorders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Doctrine</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 Answers Letter from the Church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Leadership</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Relationships</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Theology</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Pride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Immorality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Selfishness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Greeting &amp; Problem</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Misunder-standings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Incest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Lawsuits</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Prosti-tution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Marri-age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Liberty</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Head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Coverings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Lord</a:t>
                      </a:r>
                      <a:r>
                        <a:rPr kumimoji="0" lang="fr-FR"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a:t>
                      </a: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s Supper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Gifts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Resur-rection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Gospel Advance</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rPr>
                        <a:t>Ephesus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May AD 56 (third missionary journey)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683568" y="367353"/>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1 Corinthians: 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Worship </a:t>
            </a: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Instruction</a:t>
            </a: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Concern </a:t>
            </a: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Discipline</a:t>
            </a: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Carnality </a:t>
            </a: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98"/>
          <p:cNvSpPr>
            <a:spLocks noGrp="1" noChangeArrowheads="1"/>
          </p:cNvSpPr>
          <p:nvPr>
            <p:ph type="title" idx="4294967295"/>
          </p:nvPr>
        </p:nvSpPr>
        <p:spPr>
          <a:xfrm>
            <a:off x="3200400" y="228600"/>
            <a:ext cx="2590800" cy="457200"/>
          </a:xfrm>
        </p:spPr>
        <p:txBody>
          <a:bodyPr/>
          <a:lstStyle/>
          <a:p>
            <a:pPr eaLnBrk="1" hangingPunct="1"/>
            <a:r>
              <a:rPr lang="en-US" sz="2400">
                <a:latin typeface="Times New Roman" charset="0"/>
                <a:ea typeface="ＭＳ Ｐゴシック" charset="0"/>
                <a:cs typeface="ＭＳ Ｐゴシック" charset="0"/>
              </a:rPr>
              <a:t>Key Word &amp; Verse</a:t>
            </a:r>
            <a:endParaRPr lang="en-US" sz="3600">
              <a:latin typeface="Times New Roman" charset="0"/>
              <a:ea typeface="ＭＳ Ｐゴシック" charset="0"/>
              <a:cs typeface="ＭＳ Ｐゴシック" charset="0"/>
            </a:endParaRPr>
          </a:p>
        </p:txBody>
      </p:sp>
      <p:sp>
        <p:nvSpPr>
          <p:cNvPr id="196611" name="Text Box 93"/>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217863" y="176213"/>
            <a:ext cx="255587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a:t>
            </a:r>
            <a:endParaRPr lang="en-US" sz="2800">
              <a:solidFill>
                <a:srgbClr val="FFFFFF"/>
              </a:solidFill>
              <a:ea typeface="SimSun" charset="0"/>
              <a:cs typeface="SimSun" charset="0"/>
            </a:endParaRPr>
          </a:p>
        </p:txBody>
      </p:sp>
      <p:sp>
        <p:nvSpPr>
          <p:cNvPr id="11360" name="Text Box 96"/>
          <p:cNvSpPr txBox="1">
            <a:spLocks noChangeArrowheads="1"/>
          </p:cNvSpPr>
          <p:nvPr/>
        </p:nvSpPr>
        <p:spPr bwMode="auto">
          <a:xfrm>
            <a:off x="3237707" y="1229047"/>
            <a:ext cx="2516187" cy="9461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a:solidFill>
                  <a:schemeClr val="bg1"/>
                </a:solidFill>
                <a:ea typeface="SimSun" charset="0"/>
                <a:cs typeface="SimSun" charset="0"/>
              </a:rPr>
              <a:t>Key Word</a:t>
            </a:r>
            <a:endParaRPr lang="en-US" altLang="zh-CN" sz="2800">
              <a:solidFill>
                <a:schemeClr val="bg1"/>
              </a:solidFill>
              <a:ea typeface="SimSun" charset="0"/>
              <a:cs typeface="SimSun" charset="0"/>
            </a:endParaRPr>
          </a:p>
          <a:p>
            <a:pPr eaLnBrk="1" hangingPunct="1"/>
            <a:r>
              <a:rPr lang="en-US" altLang="zh-CN" sz="2800">
                <a:solidFill>
                  <a:schemeClr val="bg1"/>
                </a:solidFill>
                <a:ea typeface="SimSun" charset="0"/>
                <a:cs typeface="SimSun" charset="0"/>
              </a:rPr>
              <a:t>Sanctification</a:t>
            </a:r>
          </a:p>
        </p:txBody>
      </p:sp>
      <p:sp>
        <p:nvSpPr>
          <p:cNvPr id="11361" name="Text Box 97"/>
          <p:cNvSpPr txBox="1">
            <a:spLocks noChangeArrowheads="1"/>
          </p:cNvSpPr>
          <p:nvPr/>
        </p:nvSpPr>
        <p:spPr bwMode="auto">
          <a:xfrm>
            <a:off x="952500" y="2708920"/>
            <a:ext cx="7086600" cy="3517900"/>
          </a:xfrm>
          <a:prstGeom prst="rect">
            <a:avLst/>
          </a:prstGeom>
          <a:solidFill>
            <a:schemeClr val="accent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solidFill>
                  <a:srgbClr val="000000"/>
                </a:solidFill>
                <a:ea typeface="SimSun" charset="0"/>
                <a:cs typeface="SimSun" charset="0"/>
              </a:rPr>
              <a:t>Key Verse</a:t>
            </a:r>
            <a:endParaRPr lang="en-US" altLang="zh-CN" sz="2800"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"Do you not know that your body is a temple of the Holy Spirit, who is in you, whom you have received from God?  You are not your own; you have been bought with a price.  Therefore honor God with your body" </a:t>
            </a:r>
          </a:p>
          <a:p>
            <a:pPr eaLnBrk="1" hangingPunct="1"/>
            <a:r>
              <a:rPr lang="en-US" altLang="zh-CN" sz="2800" dirty="0">
                <a:solidFill>
                  <a:srgbClr val="000000"/>
                </a:solidFill>
                <a:ea typeface="SimSun" charset="0"/>
                <a:cs typeface="SimSun" charset="0"/>
              </a:rPr>
              <a:t>(1 Cor.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8659" name="Text Box 1027"/>
          <p:cNvSpPr txBox="1">
            <a:spLocks noChangeArrowheads="1"/>
          </p:cNvSpPr>
          <p:nvPr/>
        </p:nvSpPr>
        <p:spPr bwMode="auto">
          <a:xfrm>
            <a:off x="3259138" y="176213"/>
            <a:ext cx="255587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a:t>
            </a:r>
            <a:endParaRPr lang="en-US" sz="280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Summary Statement</a:t>
            </a:r>
            <a:endParaRPr lang="en-US" altLang="zh-CN" sz="2800" dirty="0">
              <a:ea typeface="SimSun" charset="0"/>
              <a:cs typeface="SimSun" charset="0"/>
            </a:endParaRPr>
          </a:p>
          <a:p>
            <a:pPr eaLnBrk="1" hangingPunct="1"/>
            <a:r>
              <a:rPr lang="en-US" altLang="zh-CN" sz="2800" dirty="0">
                <a:ea typeface="SimSun" charset="0"/>
                <a:cs typeface="SimSun" charset="0"/>
              </a:rPr>
              <a:t>Paul explains the </a:t>
            </a:r>
            <a:r>
              <a:rPr lang="en-US" altLang="zh-CN" sz="2800" i="1" dirty="0">
                <a:solidFill>
                  <a:srgbClr val="800000"/>
                </a:solidFill>
                <a:ea typeface="SimSun" charset="0"/>
                <a:cs typeface="SimSun" charset="0"/>
              </a:rPr>
              <a:t>proper functioning of the church</a:t>
            </a:r>
            <a:r>
              <a:rPr lang="en-US" altLang="zh-CN" sz="2800" dirty="0">
                <a:ea typeface="SimSun" charset="0"/>
                <a:cs typeface="SimSun" charset="0"/>
              </a:rPr>
              <a:t> in response to reports about the Corinthians</a:t>
            </a:r>
            <a:r>
              <a:rPr lang="fr-FR" altLang="zh-CN" sz="2800" dirty="0">
                <a:ea typeface="SimSun" charset="0"/>
                <a:cs typeface="SimSun" charset="0"/>
              </a:rPr>
              <a:t>'</a:t>
            </a:r>
            <a:r>
              <a:rPr lang="en-US" altLang="zh-CN" sz="2800" dirty="0">
                <a:ea typeface="SimSun" charset="0"/>
                <a:cs typeface="SimSun" charset="0"/>
              </a:rPr>
              <a:t> divisions, disorders, and doctrinal difficulties to assure that the church makes its </a:t>
            </a:r>
            <a:r>
              <a:rPr lang="en-US" altLang="zh-CN" sz="2800" i="1" dirty="0">
                <a:solidFill>
                  <a:srgbClr val="800000"/>
                </a:solidFill>
                <a:ea typeface="SimSun" charset="0"/>
                <a:cs typeface="SimSun" charset="0"/>
              </a:rPr>
              <a:t>positional sanctification practical</a:t>
            </a:r>
            <a:r>
              <a:rPr lang="en-US" altLang="zh-CN" sz="2800" i="1" dirty="0">
                <a:ea typeface="SimSun" charset="0"/>
                <a:cs typeface="SimSun" charset="0"/>
              </a:rPr>
              <a:t>.</a:t>
            </a:r>
          </a:p>
        </p:txBody>
      </p:sp>
      <p:sp>
        <p:nvSpPr>
          <p:cNvPr id="12295" name="Text Box 1031"/>
          <p:cNvSpPr txBox="1">
            <a:spLocks noChangeArrowheads="1"/>
          </p:cNvSpPr>
          <p:nvPr/>
        </p:nvSpPr>
        <p:spPr bwMode="auto">
          <a:xfrm>
            <a:off x="609600" y="3965575"/>
            <a:ext cx="7696200" cy="2246313"/>
          </a:xfrm>
          <a:prstGeom prst="rect">
            <a:avLst/>
          </a:prstGeom>
          <a:solidFill>
            <a:schemeClr val="accent1">
              <a:lumMod val="2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solidFill>
                  <a:srgbClr val="FFFFFF"/>
                </a:solidFill>
                <a:effectLst>
                  <a:outerShdw blurRad="38100" dist="38100" dir="2700000" algn="tl">
                    <a:srgbClr val="000000"/>
                  </a:outerShdw>
                </a:effectLst>
                <a:ea typeface="SimSun" charset="0"/>
                <a:cs typeface="SimSun" charset="0"/>
              </a:rPr>
              <a:t>Application</a:t>
            </a:r>
            <a:endParaRPr lang="en-US" altLang="zh-CN" sz="2800" dirty="0">
              <a:solidFill>
                <a:srgbClr val="FFFFFF"/>
              </a:solidFill>
              <a:effectLst>
                <a:outerShdw blurRad="38100" dist="38100" dir="2700000" algn="tl">
                  <a:srgbClr val="000000"/>
                </a:outerShdw>
              </a:effectLst>
              <a:ea typeface="SimSun" charset="0"/>
              <a:cs typeface="SimSun" charset="0"/>
            </a:endParaRPr>
          </a:p>
          <a:p>
            <a:pPr eaLnBrk="1" hangingPunct="1"/>
            <a:r>
              <a:rPr lang="en-US" altLang="zh-CN" sz="2800" dirty="0">
                <a:solidFill>
                  <a:srgbClr val="FFFFFF"/>
                </a:solidFill>
                <a:effectLst>
                  <a:outerShdw blurRad="38100" dist="38100" dir="2700000" algn="tl">
                    <a:srgbClr val="000000"/>
                  </a:outerShdw>
                </a:effectLst>
                <a:ea typeface="SimSun" charset="0"/>
                <a:cs typeface="SimSun" charset="0"/>
              </a:rPr>
              <a:t>Does your church look "set apart" for God?  Or is it plagued with divisions, disorders, and doctrinal difficulties which make it look the same as non-Christian groups?</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en-US" sz="2000">
                <a:latin typeface="Times New Roman" charset="0"/>
                <a:ea typeface="ＭＳ Ｐゴシック" charset="0"/>
                <a:cs typeface="ＭＳ Ｐゴシック" charset="0"/>
              </a:rPr>
              <a:t>Summary &amp; Application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65881711"/>
              </p:ext>
            </p:extLst>
          </p:nvPr>
        </p:nvGraphicFramePr>
        <p:xfrm>
          <a:off x="0" y="145097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8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(Rom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a:solidFill>
                  <a:schemeClr val="bg1"/>
                </a:solidFill>
                <a:ea typeface="Times New Roman" charset="0"/>
                <a:cs typeface="Times New Roman" charset="0"/>
              </a:rPr>
              <a:t>The Three Tenses of Salvation </a:t>
            </a:r>
          </a:p>
        </p:txBody>
      </p:sp>
      <p:pic>
        <p:nvPicPr>
          <p:cNvPr id="855075"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3025" y="3429000"/>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6200"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8"/>
            <a:ext cx="869950" cy="461962"/>
          </a:xfrm>
          <a:prstGeom prst="rect">
            <a:avLst/>
          </a:prstGeom>
          <a:solidFill>
            <a:schemeClr val="bg1"/>
          </a:solidFill>
          <a:ln w="9525">
            <a:noFill/>
            <a:miter lim="800000"/>
            <a:headEnd/>
            <a:tailEnd/>
          </a:ln>
        </p:spPr>
        <p:txBody>
          <a:bodyPr wrap="none">
            <a:prstTxWarp prst="textNoShape">
              <a:avLst/>
            </a:prstTxWarp>
            <a:spAutoFit/>
          </a:bodyPr>
          <a:lstStyle/>
          <a:p>
            <a:pPr algn="l"/>
            <a:r>
              <a:rPr lang="en-US" dirty="0">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4800" y="5378450"/>
            <a:ext cx="939800" cy="1027113"/>
          </a:xfrm>
          <a:prstGeom prst="rect">
            <a:avLst/>
          </a:prstGeom>
          <a:noFill/>
          <a:ln w="9525">
            <a:noFill/>
            <a:miter lim="800000"/>
            <a:headEnd/>
            <a:tailEnd/>
          </a:ln>
        </p:spPr>
      </p:pic>
      <p:sp>
        <p:nvSpPr>
          <p:cNvPr id="9" name="Text Box 71">
            <a:extLst>
              <a:ext uri="{FF2B5EF4-FFF2-40B4-BE49-F238E27FC236}">
                <a16:creationId xmlns:a16="http://schemas.microsoft.com/office/drawing/2014/main" id="{BA376442-55F7-AC4E-AEA4-D3EE3986A5B7}"/>
              </a:ext>
            </a:extLst>
          </p:cNvPr>
          <p:cNvSpPr txBox="1">
            <a:spLocks noChangeArrowheads="1"/>
          </p:cNvSpPr>
          <p:nvPr/>
        </p:nvSpPr>
        <p:spPr bwMode="auto">
          <a:xfrm>
            <a:off x="2483768" y="116632"/>
            <a:ext cx="4569328" cy="461665"/>
          </a:xfrm>
          <a:prstGeom prst="rect">
            <a:avLst/>
          </a:prstGeom>
          <a:solidFill>
            <a:schemeClr val="bg1"/>
          </a:solidFill>
          <a:ln w="9525">
            <a:noFill/>
            <a:miter lim="800000"/>
            <a:headEnd/>
            <a:tailEnd/>
          </a:ln>
        </p:spPr>
        <p:txBody>
          <a:bodyPr wrap="none">
            <a:prstTxWarp prst="textNoShape">
              <a:avLst/>
            </a:prstTxWarp>
            <a:spAutoFit/>
          </a:bodyPr>
          <a:lstStyle/>
          <a:p>
            <a:pPr algn="l"/>
            <a:r>
              <a:rPr lang="en-US" dirty="0">
                <a:solidFill>
                  <a:srgbClr val="FFFFFF"/>
                </a:solidFill>
                <a:ea typeface="Arial" charset="0"/>
                <a:cs typeface="Arial" charset="0"/>
              </a:rPr>
              <a:t>Kay Arthur, Precept Ministries</a:t>
            </a:r>
          </a:p>
        </p:txBody>
      </p:sp>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6288" y="44624"/>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000" u="sng" dirty="0">
                <a:latin typeface="Arial"/>
                <a:ea typeface="SimSun" charset="0"/>
                <a:cs typeface="Arial"/>
              </a:rPr>
              <a:t>External Evidence</a:t>
            </a:r>
          </a:p>
          <a:p>
            <a:pPr eaLnBrk="1" hangingPunct="1"/>
            <a:endParaRPr lang="en-US" altLang="zh-CN" sz="2000" u="sng" dirty="0">
              <a:latin typeface="Arial"/>
              <a:ea typeface="SimSun" charset="0"/>
              <a:cs typeface="Arial"/>
            </a:endParaRPr>
          </a:p>
          <a:p>
            <a:pPr algn="l" eaLnBrk="1" hangingPunct="1"/>
            <a:r>
              <a:rPr lang="en-US" altLang="zh-CN" sz="2000" dirty="0">
                <a:latin typeface="Arial"/>
                <a:ea typeface="SimSun" charset="0"/>
                <a:cs typeface="Arial"/>
              </a:rPr>
              <a:t>Support for Pauline authorship is upheld by even the most imaginative critics since the patristic evidence is so early.</a:t>
            </a:r>
          </a:p>
          <a:p>
            <a:pPr algn="just" eaLnBrk="1" hangingPunct="1"/>
            <a:r>
              <a:rPr lang="en-US" altLang="zh-CN" sz="2000" dirty="0">
                <a:latin typeface="Arial"/>
                <a:ea typeface="SimSun" charset="0"/>
                <a:cs typeface="Arial"/>
              </a:rPr>
              <a:t> 	</a:t>
            </a:r>
          </a:p>
          <a:p>
            <a:pPr algn="just" eaLnBrk="1" hangingPunct="1"/>
            <a:r>
              <a:rPr lang="en-US" altLang="zh-CN" sz="2000" dirty="0">
                <a:latin typeface="Arial"/>
                <a:ea typeface="SimSun" charset="0"/>
                <a:cs typeface="Arial"/>
              </a:rPr>
              <a:t>1. The early church writers who advocated Paul as author include: Clement of Rome, Polycarp, and others, including the second century </a:t>
            </a:r>
            <a:r>
              <a:rPr lang="en-US" altLang="zh-CN" sz="2000" dirty="0" err="1">
                <a:latin typeface="Arial"/>
                <a:ea typeface="SimSun" charset="0"/>
                <a:cs typeface="Arial"/>
              </a:rPr>
              <a:t>Muratonian</a:t>
            </a:r>
            <a:r>
              <a:rPr lang="en-US" altLang="zh-CN" sz="2000" dirty="0">
                <a:latin typeface="Arial"/>
                <a:ea typeface="SimSun" charset="0"/>
                <a:cs typeface="Arial"/>
              </a:rPr>
              <a:t> Fragment.</a:t>
            </a:r>
          </a:p>
          <a:p>
            <a:pPr algn="l" eaLnBrk="1" hangingPunct="1"/>
            <a:r>
              <a:rPr lang="en-US" altLang="zh-CN" sz="2000" dirty="0">
                <a:latin typeface="Arial"/>
                <a:ea typeface="SimSun" charset="0"/>
                <a:cs typeface="Arial"/>
              </a:rPr>
              <a:t> </a:t>
            </a:r>
          </a:p>
          <a:p>
            <a:pPr algn="l" eaLnBrk="1" hangingPunct="1"/>
            <a:r>
              <a:rPr lang="en-US" altLang="zh-CN" sz="2000" dirty="0">
                <a:latin typeface="Arial"/>
                <a:ea typeface="SimSun" charset="0"/>
                <a:cs typeface="Arial"/>
              </a:rPr>
              <a:t>2. Even the radical German critic F. C. </a:t>
            </a:r>
            <a:r>
              <a:rPr lang="en-US" altLang="zh-CN" sz="2000" dirty="0" err="1">
                <a:latin typeface="Arial"/>
                <a:ea typeface="SimSun" charset="0"/>
                <a:cs typeface="Arial"/>
              </a:rPr>
              <a:t>Baur</a:t>
            </a:r>
            <a:r>
              <a:rPr lang="en-US" altLang="zh-CN" sz="2000" dirty="0">
                <a:latin typeface="Arial"/>
                <a:ea typeface="SimSun" charset="0"/>
                <a:cs typeface="Arial"/>
              </a:rPr>
              <a:t> and his Tübingen School considered 1 Corinthians as one of the "four undisputed Epistles."</a:t>
            </a:r>
            <a:endParaRPr lang="en-US" sz="2000" dirty="0">
              <a:latin typeface="Arial"/>
              <a:ea typeface="SimSun" charset="0"/>
              <a:cs typeface="Arial"/>
            </a:endParaRPr>
          </a:p>
        </p:txBody>
      </p:sp>
      <p:sp>
        <p:nvSpPr>
          <p:cNvPr id="13320" name="Text Box 8"/>
          <p:cNvSpPr txBox="1">
            <a:spLocks noChangeArrowheads="1"/>
          </p:cNvSpPr>
          <p:nvPr/>
        </p:nvSpPr>
        <p:spPr bwMode="auto">
          <a:xfrm>
            <a:off x="4802188" y="1981200"/>
            <a:ext cx="4113212" cy="2822575"/>
          </a:xfrm>
          <a:prstGeom prst="rect">
            <a:avLst/>
          </a:prstGeom>
          <a:solidFill>
            <a:schemeClr val="accent1"/>
          </a:solidFill>
          <a:ln w="9525">
            <a:solidFill>
              <a:schemeClr val="tx1"/>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latin typeface="Arial"/>
                <a:ea typeface="SimSun" charset="0"/>
                <a:cs typeface="Arial"/>
              </a:rPr>
              <a:t>Internal Evidence</a:t>
            </a:r>
            <a:endParaRPr lang="en-US" altLang="zh-CN" sz="2800" dirty="0">
              <a:latin typeface="Arial"/>
              <a:ea typeface="SimSun" charset="0"/>
              <a:cs typeface="Arial"/>
            </a:endParaRPr>
          </a:p>
          <a:p>
            <a:pPr eaLnBrk="1" hangingPunct="1"/>
            <a:r>
              <a:rPr lang="en-US" altLang="zh-CN" sz="2800" dirty="0">
                <a:latin typeface="Arial"/>
                <a:ea typeface="SimSun" charset="0"/>
                <a:cs typeface="Arial"/>
              </a:rPr>
              <a:t>The book itself argues even more strongly for Paul</a:t>
            </a:r>
            <a:r>
              <a:rPr lang="fr-FR" altLang="zh-CN" sz="2800" dirty="0">
                <a:latin typeface="Arial"/>
                <a:ea typeface="SimSun" charset="0"/>
                <a:cs typeface="Arial"/>
              </a:rPr>
              <a:t>'</a:t>
            </a:r>
            <a:r>
              <a:rPr lang="en-US" altLang="zh-CN" sz="2800" dirty="0">
                <a:latin typeface="Arial"/>
                <a:ea typeface="SimSun" charset="0"/>
                <a:cs typeface="Arial"/>
              </a:rPr>
              <a:t>s authorship as it claims to be written by Paul (1:1).</a:t>
            </a:r>
            <a:endParaRPr lang="en-US" sz="2800" dirty="0">
              <a:latin typeface="Arial"/>
              <a:ea typeface="SimSun" charset="0"/>
              <a:cs typeface="Arial"/>
            </a:endParaRPr>
          </a:p>
        </p:txBody>
      </p:sp>
      <p:sp>
        <p:nvSpPr>
          <p:cNvPr id="200709" name="Rectangle 10" descr="Walnut"/>
          <p:cNvSpPr>
            <a:spLocks noGrp="1" noChangeArrowheads="1"/>
          </p:cNvSpPr>
          <p:nvPr>
            <p:ph type="title" idx="4294967295"/>
          </p:nvPr>
        </p:nvSpPr>
        <p:spPr>
          <a:xfrm>
            <a:off x="2743200" y="76200"/>
            <a:ext cx="3581400" cy="762000"/>
          </a:xfrm>
          <a:blipFill dpi="0" rotWithShape="0">
            <a:blip r:embed="rId3"/>
            <a:srcRect/>
            <a:tile tx="0" ty="0" sx="100000" sy="100000" flip="none" algn="tl"/>
          </a:blipFill>
        </p:spPr>
        <p:txBody>
          <a:bodyPr/>
          <a:lstStyle/>
          <a:p>
            <a:pPr algn="ctr" eaLnBrk="1" hangingPunct="1"/>
            <a:r>
              <a:rPr lang="en-US" b="1">
                <a:solidFill>
                  <a:schemeClr val="bg1"/>
                </a:solidFill>
                <a:latin typeface="Arial"/>
                <a:ea typeface="ＭＳ Ｐゴシック" charset="0"/>
                <a:cs typeface="Arial"/>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Text Box 2"/>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00" y="762000"/>
            <a:ext cx="5121275" cy="3084513"/>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Date</a:t>
            </a:r>
            <a:endParaRPr lang="en-US" altLang="zh-CN" sz="2800" dirty="0">
              <a:ea typeface="SimSun" charset="0"/>
              <a:cs typeface="SimSun" charset="0"/>
            </a:endParaRPr>
          </a:p>
          <a:p>
            <a:pPr algn="l" eaLnBrk="1" hangingPunct="1">
              <a:buFont typeface="Wingdings" charset="0"/>
              <a:buChar char="Ø"/>
            </a:pPr>
            <a:r>
              <a:rPr lang="en-US" altLang="zh-CN" dirty="0">
                <a:ea typeface="SimSun" charset="0"/>
                <a:cs typeface="SimSun" charset="0"/>
              </a:rPr>
              <a:t>1 Corinthians was written in May AD 56 (1 Cor. 16:5-8).</a:t>
            </a:r>
          </a:p>
          <a:p>
            <a:pPr algn="l" eaLnBrk="1" hangingPunct="1">
              <a:buFont typeface="Wingdings" charset="0"/>
              <a:buChar char="Ø"/>
            </a:pPr>
            <a:r>
              <a:rPr lang="en-US" altLang="zh-CN" dirty="0">
                <a:ea typeface="SimSun" charset="0"/>
                <a:cs typeface="SimSun" charset="0"/>
              </a:rPr>
              <a:t>2 Corinthians was written less than a year after 1 Corinthians (2 Cor. 8:10; 9:2).</a:t>
            </a:r>
          </a:p>
          <a:p>
            <a:pPr algn="l" eaLnBrk="1" hangingPunct="1">
              <a:buFont typeface="Wingdings" charset="0"/>
              <a:buChar char="Ø"/>
            </a:pPr>
            <a:r>
              <a:rPr lang="en-US" altLang="zh-CN" dirty="0">
                <a:ea typeface="SimSun" charset="0"/>
                <a:cs typeface="SimSun" charset="0"/>
              </a:rPr>
              <a:t>2 Corinthians followed later that year in fall AD 56.</a:t>
            </a:r>
          </a:p>
        </p:txBody>
      </p:sp>
      <p:sp>
        <p:nvSpPr>
          <p:cNvPr id="15365" name="Text Box 5"/>
          <p:cNvSpPr txBox="1">
            <a:spLocks noChangeArrowheads="1"/>
          </p:cNvSpPr>
          <p:nvPr/>
        </p:nvSpPr>
        <p:spPr bwMode="auto">
          <a:xfrm>
            <a:off x="342900" y="5143500"/>
            <a:ext cx="4914900" cy="1562100"/>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u="sng" dirty="0">
                <a:solidFill>
                  <a:schemeClr val="bg1"/>
                </a:solidFill>
                <a:ea typeface="SimSun" charset="0"/>
                <a:cs typeface="SimSun" charset="0"/>
              </a:rPr>
              <a:t>Origin/Recipients</a:t>
            </a:r>
            <a:endParaRPr lang="en-US" altLang="zh-CN" dirty="0">
              <a:solidFill>
                <a:schemeClr val="bg1"/>
              </a:solidFill>
              <a:ea typeface="SimSun" charset="0"/>
              <a:cs typeface="SimSun" charset="0"/>
            </a:endParaRPr>
          </a:p>
          <a:p>
            <a:pPr eaLnBrk="1" hangingPunct="1"/>
            <a:r>
              <a:rPr lang="en-US" altLang="zh-CN" dirty="0">
                <a:solidFill>
                  <a:schemeClr val="bg1"/>
                </a:solidFill>
                <a:ea typeface="SimSun" charset="0"/>
                <a:cs typeface="SimSun" charset="0"/>
              </a:rPr>
              <a:t>Paul addressed the church at Corinth from the city of Ephesus across the Aegean Sea </a:t>
            </a:r>
            <a:endParaRPr lang="en-US" dirty="0">
              <a:solidFill>
                <a:schemeClr val="bg1"/>
              </a:solidFill>
              <a:ea typeface="SimSun" charset="0"/>
              <a:cs typeface="SimSun" charset="0"/>
            </a:endParaRPr>
          </a:p>
        </p:txBody>
      </p:sp>
      <p:sp>
        <p:nvSpPr>
          <p:cNvPr id="15368" name="Text Box 8"/>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15369" name="Text Box 9"/>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02763" name="Rectangle 13"/>
          <p:cNvSpPr>
            <a:spLocks noGrp="1" noChangeArrowheads="1"/>
          </p:cNvSpPr>
          <p:nvPr>
            <p:ph type="title" idx="4294967295"/>
          </p:nvPr>
        </p:nvSpPr>
        <p:spPr>
          <a:xfrm>
            <a:off x="3048000" y="22860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3581400" y="381000"/>
            <a:ext cx="1784350"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Occasion</a:t>
            </a:r>
          </a:p>
        </p:txBody>
      </p:sp>
      <p:sp>
        <p:nvSpPr>
          <p:cNvPr id="14345" name="Text Box 9"/>
          <p:cNvSpPr txBox="1">
            <a:spLocks noChangeArrowheads="1"/>
          </p:cNvSpPr>
          <p:nvPr/>
        </p:nvSpPr>
        <p:spPr bwMode="auto">
          <a:xfrm rot="1200000">
            <a:off x="304800" y="2062163"/>
            <a:ext cx="8534400" cy="3538537"/>
          </a:xfrm>
          <a:prstGeom prst="rect">
            <a:avLst/>
          </a:prstGeom>
          <a:solidFill>
            <a:srgbClr val="000090"/>
          </a:solidFill>
          <a:ln w="9525">
            <a:solidFill>
              <a:schemeClr val="tx1"/>
            </a:solidFill>
            <a:miter lim="800000"/>
            <a:headEnd/>
            <a:tailEnd/>
          </a:ln>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Paul received bad news about the church in three areas: </a:t>
            </a:r>
          </a:p>
          <a:p>
            <a:pPr eaLnBrk="1" hangingPunct="1">
              <a:buFontTx/>
              <a:buAutoNum type="arabicParenBoth"/>
            </a:pPr>
            <a:r>
              <a:rPr lang="en-US" altLang="zh-CN" sz="2800" dirty="0">
                <a:solidFill>
                  <a:srgbClr val="FFFFFF"/>
                </a:solidFill>
                <a:ea typeface="SimSun" charset="0"/>
                <a:cs typeface="SimSun" charset="0"/>
              </a:rPr>
              <a:t> reports from the household of Chloe about church divisions (1:11), and </a:t>
            </a:r>
          </a:p>
          <a:p>
            <a:pPr eaLnBrk="1" hangingPunct="1"/>
            <a:r>
              <a:rPr lang="en-US" altLang="zh-CN" sz="2800" dirty="0">
                <a:solidFill>
                  <a:srgbClr val="FFFFFF"/>
                </a:solidFill>
                <a:ea typeface="SimSun" charset="0"/>
                <a:cs typeface="SimSun" charset="0"/>
              </a:rPr>
              <a:t>(2) reports from the household of Chloe about church disorders (1:11)</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447925"/>
            <a:ext cx="8531225" cy="22272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Therefore, Paul</a:t>
            </a:r>
            <a:r>
              <a:rPr lang="fr-FR" altLang="zh-CN" sz="2800" dirty="0">
                <a:solidFill>
                  <a:srgbClr val="FFFFFF"/>
                </a:solidFill>
                <a:ea typeface="SimSun" charset="0"/>
                <a:cs typeface="SimSun" charset="0"/>
              </a:rPr>
              <a:t>'</a:t>
            </a:r>
            <a:r>
              <a:rPr lang="en-US" altLang="zh-CN" sz="2800" dirty="0">
                <a:solidFill>
                  <a:srgbClr val="FFFFFF"/>
                </a:solidFill>
                <a:ea typeface="SimSun" charset="0"/>
                <a:cs typeface="SimSun" charset="0"/>
              </a:rPr>
              <a:t>s letter is actually a response to these 3 issues, answering the problems of </a:t>
            </a:r>
          </a:p>
          <a:p>
            <a:pPr eaLnBrk="1" hangingPunct="1">
              <a:buFontTx/>
              <a:buAutoNum type="arabicPeriod"/>
            </a:pPr>
            <a:r>
              <a:rPr lang="en-US" altLang="zh-CN" sz="2800" dirty="0">
                <a:solidFill>
                  <a:srgbClr val="FFFFFF"/>
                </a:solidFill>
                <a:ea typeface="SimSun" charset="0"/>
                <a:cs typeface="SimSun" charset="0"/>
              </a:rPr>
              <a:t>divisions, </a:t>
            </a:r>
          </a:p>
          <a:p>
            <a:pPr eaLnBrk="1" hangingPunct="1">
              <a:buFontTx/>
              <a:buAutoNum type="arabicPeriod"/>
            </a:pPr>
            <a:r>
              <a:rPr lang="en-US" altLang="zh-CN" sz="2800" dirty="0">
                <a:solidFill>
                  <a:srgbClr val="FFFFFF"/>
                </a:solidFill>
                <a:ea typeface="SimSun" charset="0"/>
                <a:cs typeface="SimSun" charset="0"/>
              </a:rPr>
              <a:t>disorders and </a:t>
            </a:r>
          </a:p>
          <a:p>
            <a:pPr eaLnBrk="1" hangingPunct="1">
              <a:buFontTx/>
              <a:buAutoNum type="arabicPeriod"/>
            </a:pPr>
            <a:r>
              <a:rPr lang="en-US" altLang="zh-CN" sz="2800" dirty="0">
                <a:solidFill>
                  <a:srgbClr val="FFFFFF"/>
                </a:solidFill>
                <a:ea typeface="SimSun" charset="0"/>
                <a:cs typeface="SimSun" charset="0"/>
              </a:rPr>
              <a:t>difficulties raised in the church</a:t>
            </a:r>
            <a:r>
              <a:rPr lang="fr-FR" altLang="zh-CN" sz="2800" dirty="0">
                <a:solidFill>
                  <a:srgbClr val="FFFFFF"/>
                </a:solidFill>
                <a:ea typeface="SimSun" charset="0"/>
                <a:cs typeface="SimSun" charset="0"/>
              </a:rPr>
              <a:t>'</a:t>
            </a:r>
            <a:r>
              <a:rPr lang="en-US" altLang="zh-CN" sz="2800" dirty="0">
                <a:solidFill>
                  <a:srgbClr val="FFFFFF"/>
                </a:solidFill>
                <a:ea typeface="SimSun" charset="0"/>
                <a:cs typeface="SimSun" charset="0"/>
              </a:rPr>
              <a:t>s questions.</a:t>
            </a:r>
            <a:endParaRPr lang="en-US" sz="2800" dirty="0">
              <a:solidFill>
                <a:srgbClr val="FFFFFF"/>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7388"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57" y="1911350"/>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en-US" altLang="zh-CN">
                <a:ea typeface="SimSun" charset="0"/>
                <a:cs typeface="SimSun" charset="0"/>
              </a:rPr>
              <a:t>The most troublesome NT church</a:t>
            </a:r>
          </a:p>
        </p:txBody>
      </p:sp>
      <p:sp>
        <p:nvSpPr>
          <p:cNvPr id="9224" name="Text Box 8"/>
          <p:cNvSpPr txBox="1">
            <a:spLocks noChangeArrowheads="1"/>
          </p:cNvSpPr>
          <p:nvPr/>
        </p:nvSpPr>
        <p:spPr bwMode="auto">
          <a:xfrm>
            <a:off x="116657" y="2581275"/>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en-US" altLang="zh-CN">
                <a:ea typeface="SimSun" charset="0"/>
                <a:cs typeface="SimSun" charset="0"/>
              </a:rPr>
              <a:t>The most teaching on several topics:</a:t>
            </a:r>
          </a:p>
        </p:txBody>
      </p:sp>
      <p:sp>
        <p:nvSpPr>
          <p:cNvPr id="9225" name="Text Box 9"/>
          <p:cNvSpPr txBox="1">
            <a:spLocks noChangeArrowheads="1"/>
          </p:cNvSpPr>
          <p:nvPr/>
        </p:nvSpPr>
        <p:spPr bwMode="auto">
          <a:xfrm>
            <a:off x="116657" y="5325016"/>
            <a:ext cx="8919839" cy="1200328"/>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ea typeface="SimSun" charset="0"/>
                <a:cs typeface="SimSun" charset="0"/>
              </a:rPr>
              <a:t>Probably Paul</a:t>
            </a:r>
            <a:r>
              <a:rPr lang="fr-FR" altLang="zh-CN" dirty="0">
                <a:ea typeface="SimSun" charset="0"/>
                <a:cs typeface="SimSun" charset="0"/>
              </a:rPr>
              <a:t>'</a:t>
            </a:r>
            <a:r>
              <a:rPr lang="en-US" altLang="zh-CN" dirty="0">
                <a:ea typeface="SimSun" charset="0"/>
                <a:cs typeface="SimSun" charset="0"/>
              </a:rPr>
              <a:t>s second letter to Corinth (5:9)</a:t>
            </a:r>
          </a:p>
          <a:p>
            <a:pPr lvl="1" eaLnBrk="1" hangingPunct="1"/>
            <a:r>
              <a:rPr lang="en-US" dirty="0">
                <a:ea typeface="SimSun" charset="0"/>
                <a:cs typeface="SimSun" charset="0"/>
              </a:rPr>
              <a:t>  He also wrote another letter between our 1 and 2 Cor.</a:t>
            </a:r>
          </a:p>
          <a:p>
            <a:pPr lvl="1" eaLnBrk="1" hangingPunct="1"/>
            <a:r>
              <a:rPr lang="en-US" dirty="0">
                <a:ea typeface="SimSun" charset="0"/>
                <a:cs typeface="SimSun" charset="0"/>
              </a:rPr>
              <a:t>  So 1 Cor. is actually 2 Cor. and 2 Cor. is actually 4 Cor.</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en-US" b="1">
                <a:latin typeface="Helvetica" charset="0"/>
                <a:ea typeface="Osaka" charset="0"/>
                <a:cs typeface="Osaka" charset="0"/>
              </a:rPr>
              <a:t>1 Corinthians Characteristics</a:t>
            </a:r>
            <a:endParaRPr kumimoji="0" lang="en-US">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Church discipline</a:t>
            </a: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Lawsuits</a:t>
            </a:r>
          </a:p>
        </p:txBody>
      </p:sp>
      <p:sp>
        <p:nvSpPr>
          <p:cNvPr id="9229" name="WordArt 13"/>
          <p:cNvSpPr>
            <a:spLocks noChangeArrowheads="1" noChangeShapeType="1" noTextEdit="1"/>
          </p:cNvSpPr>
          <p:nvPr/>
        </p:nvSpPr>
        <p:spPr bwMode="auto">
          <a:xfrm>
            <a:off x="3810000" y="3048000"/>
            <a:ext cx="1657350" cy="6477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Marriage</a:t>
            </a: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Christian liberty</a:t>
            </a:r>
          </a:p>
        </p:txBody>
      </p:sp>
      <p:sp>
        <p:nvSpPr>
          <p:cNvPr id="9231" name="WordArt 15"/>
          <p:cNvSpPr>
            <a:spLocks noChangeArrowheads="1" noChangeShapeType="1" noTextEdit="1"/>
          </p:cNvSpPr>
          <p:nvPr/>
        </p:nvSpPr>
        <p:spPr bwMode="auto">
          <a:xfrm>
            <a:off x="5943600" y="2819400"/>
            <a:ext cx="2755900" cy="855663"/>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Role of Women</a:t>
            </a:r>
          </a:p>
        </p:txBody>
      </p:sp>
      <p:sp>
        <p:nvSpPr>
          <p:cNvPr id="9232" name="WordArt 16"/>
          <p:cNvSpPr>
            <a:spLocks noChangeArrowheads="1" noChangeShapeType="1" noTextEdit="1"/>
          </p:cNvSpPr>
          <p:nvPr/>
        </p:nvSpPr>
        <p:spPr bwMode="auto">
          <a:xfrm>
            <a:off x="2844486" y="4514711"/>
            <a:ext cx="2552700" cy="6778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Lord</a:t>
            </a:r>
            <a:r>
              <a:rPr lang="fr-FR"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s Supper</a:t>
            </a:r>
          </a:p>
        </p:txBody>
      </p:sp>
      <p:sp>
        <p:nvSpPr>
          <p:cNvPr id="9233" name="WordArt 17"/>
          <p:cNvSpPr>
            <a:spLocks noChangeArrowheads="1" noChangeShapeType="1" noTextEdit="1"/>
          </p:cNvSpPr>
          <p:nvPr/>
        </p:nvSpPr>
        <p:spPr bwMode="auto">
          <a:xfrm>
            <a:off x="4724400" y="3505200"/>
            <a:ext cx="34544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Spiritual Gifts</a:t>
            </a: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Love</a:t>
            </a: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600" kern="1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Gospel</a:t>
            </a:r>
          </a:p>
        </p:txBody>
      </p:sp>
      <p:sp>
        <p:nvSpPr>
          <p:cNvPr id="9236" name="WordArt 20" descr="Narrow vertical"/>
          <p:cNvSpPr>
            <a:spLocks noChangeArrowheads="1" noChangeShapeType="1" noTextEdit="1"/>
          </p:cNvSpPr>
          <p:nvPr/>
        </p:nvSpPr>
        <p:spPr bwMode="auto">
          <a:xfrm>
            <a:off x="5715000" y="4114800"/>
            <a:ext cx="3225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Resurrection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600" dirty="0">
                <a:solidFill>
                  <a:srgbClr val="FFFFFF"/>
                </a:solidFill>
                <a:effectLst>
                  <a:outerShdw blurRad="38100" dist="38100" dir="2700000" algn="tl">
                    <a:srgbClr val="000000"/>
                  </a:outerShdw>
                </a:effectLst>
                <a:latin typeface="Arial" charset="0"/>
                <a:cs typeface="Arial" charset="0"/>
              </a:rPr>
              <a:t>"Do you not know that your body is a temple of the Holy Spirit, who is in you, whom you have received from God?  You are not your own; you have been bought with a price.  Therefore honor God with your body" (6:19-20).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62532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5122" name="Picture 2" descr="Special Diolkos Remains Near Corinth | HolyLandPhotos' Blog">
            <a:extLst>
              <a:ext uri="{FF2B5EF4-FFF2-40B4-BE49-F238E27FC236}">
                <a16:creationId xmlns:a16="http://schemas.microsoft.com/office/drawing/2014/main" id="{3E254A4F-9BE3-4C40-8DAD-3268C0DEE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8745"/>
            <a:ext cx="9144000" cy="607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87088"/>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inth Canal and Diolkos">
            <a:extLst>
              <a:ext uri="{FF2B5EF4-FFF2-40B4-BE49-F238E27FC236}">
                <a16:creationId xmlns:a16="http://schemas.microsoft.com/office/drawing/2014/main" id="{FCD32AB1-7A4D-6D4A-97FE-0667E529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 y="513440"/>
            <a:ext cx="9183514" cy="6597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spTree>
    <p:extLst>
      <p:ext uri="{BB962C8B-B14F-4D97-AF65-F5344CB8AC3E}">
        <p14:creationId xmlns:p14="http://schemas.microsoft.com/office/powerpoint/2010/main" val="177369617"/>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3" name="Picture 4" descr="Diolkos for 1,500 years">
            <a:extLst>
              <a:ext uri="{FF2B5EF4-FFF2-40B4-BE49-F238E27FC236}">
                <a16:creationId xmlns:a16="http://schemas.microsoft.com/office/drawing/2014/main" id="{08CF8CFE-A72B-954F-B69D-864543FF2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1167"/>
            <a:ext cx="9206104" cy="518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4441"/>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5" name="Picture 6" descr="Diolkos for 1500 years | Αγώνας">
            <a:extLst>
              <a:ext uri="{FF2B5EF4-FFF2-40B4-BE49-F238E27FC236}">
                <a16:creationId xmlns:a16="http://schemas.microsoft.com/office/drawing/2014/main" id="{25CADA7F-C243-3F44-84B7-FAC658FEF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41729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sz="3200" kern="0" dirty="0">
                <a:solidFill>
                  <a:srgbClr val="FFFFFF"/>
                </a:solidFill>
                <a:effectLst>
                  <a:glow rad="127000">
                    <a:srgbClr val="000000"/>
                  </a:glow>
                </a:effectLst>
                <a:latin typeface="Arial" charset="0"/>
                <a:ea typeface="ＭＳ Ｐゴシック" charset="0"/>
                <a:cs typeface="ＭＳ Ｐゴシック" charset="0"/>
              </a:rPr>
              <a:t>Paul explains the </a:t>
            </a:r>
            <a:r>
              <a:rPr lang="en-US" sz="3200" kern="0" dirty="0">
                <a:solidFill>
                  <a:srgbClr val="FFFF00"/>
                </a:solidFill>
                <a:effectLst>
                  <a:glow rad="127000">
                    <a:srgbClr val="000000"/>
                  </a:glow>
                </a:effectLst>
                <a:latin typeface="Arial" charset="0"/>
                <a:ea typeface="ＭＳ Ｐゴシック" charset="0"/>
                <a:cs typeface="ＭＳ Ｐゴシック" charset="0"/>
              </a:rPr>
              <a:t>proper functioning of the church</a:t>
            </a:r>
            <a:r>
              <a:rPr lang="en-US" sz="3200" kern="0" dirty="0">
                <a:solidFill>
                  <a:srgbClr val="FFFFFF"/>
                </a:solidFill>
                <a:effectLst>
                  <a:glow rad="127000">
                    <a:srgbClr val="000000"/>
                  </a:glow>
                </a:effectLst>
                <a:latin typeface="Arial" charset="0"/>
                <a:ea typeface="ＭＳ Ｐゴシック" charset="0"/>
                <a:cs typeface="ＭＳ Ｐゴシック" charset="0"/>
              </a:rPr>
              <a:t> in response to reports about the church’s divisions, disorders, and doctrinal difficulties to assure that the church makes its </a:t>
            </a:r>
            <a:r>
              <a:rPr lang="en-US" sz="3200" kern="0" dirty="0">
                <a:solidFill>
                  <a:srgbClr val="FFFF00"/>
                </a:solidFill>
                <a:effectLst>
                  <a:glow rad="127000">
                    <a:srgbClr val="000000"/>
                  </a:glow>
                </a:effectLst>
                <a:latin typeface="Arial" charset="0"/>
                <a:ea typeface="ＭＳ Ｐゴシック" charset="0"/>
                <a:cs typeface="ＭＳ Ｐゴシック" charset="0"/>
              </a:rPr>
              <a:t>positional sanctification practical</a:t>
            </a:r>
            <a:r>
              <a:rPr lang="en-US" sz="3200"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8658" y="-3380"/>
            <a:ext cx="699230"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120</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1 Corinthians </a:t>
            </a: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Tree>
    <p:extLst>
      <p:ext uri="{BB962C8B-B14F-4D97-AF65-F5344CB8AC3E}">
        <p14:creationId xmlns:p14="http://schemas.microsoft.com/office/powerpoint/2010/main" val="77258143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Directions?</a:t>
            </a:r>
          </a:p>
        </p:txBody>
      </p:sp>
    </p:spTree>
    <p:extLst>
      <p:ext uri="{BB962C8B-B14F-4D97-AF65-F5344CB8AC3E}">
        <p14:creationId xmlns:p14="http://schemas.microsoft.com/office/powerpoint/2010/main" val="141612711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Tree>
    <p:extLst>
      <p:ext uri="{BB962C8B-B14F-4D97-AF65-F5344CB8AC3E}">
        <p14:creationId xmlns:p14="http://schemas.microsoft.com/office/powerpoint/2010/main" val="5978492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Tree>
    <p:extLst>
      <p:ext uri="{BB962C8B-B14F-4D97-AF65-F5344CB8AC3E}">
        <p14:creationId xmlns:p14="http://schemas.microsoft.com/office/powerpoint/2010/main" val="2155448330"/>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51025" cy="6893198"/>
          </a:xfrm>
          <a:prstGeom prst="rect">
            <a:avLst/>
          </a:prstGeom>
        </p:spPr>
      </p:pic>
      <p:sp>
        <p:nvSpPr>
          <p:cNvPr id="219138" name="Rectangle 2"/>
          <p:cNvSpPr>
            <a:spLocks noGrp="1" noChangeArrowheads="1"/>
          </p:cNvSpPr>
          <p:nvPr>
            <p:ph type="ctrTitle"/>
          </p:nvPr>
        </p:nvSpPr>
        <p:spPr>
          <a:xfrm>
            <a:off x="4769296" y="-99392"/>
            <a:ext cx="4267200" cy="1800200"/>
          </a:xfrm>
        </p:spPr>
        <p:txBody>
          <a:bodyPr anchor="t"/>
          <a:lstStyle/>
          <a:p>
            <a:pPr eaLnBrk="1" hangingPunct="1"/>
            <a:r>
              <a:rPr lang="en-US" sz="4800" b="1" dirty="0">
                <a:solidFill>
                  <a:schemeClr val="bg1"/>
                </a:solidFill>
                <a:latin typeface="Arial" charset="0"/>
                <a:ea typeface="Osaka" charset="0"/>
                <a:cs typeface="Osaka" charset="0"/>
              </a:rPr>
              <a:t>Meaningless Worship</a:t>
            </a:r>
          </a:p>
        </p:txBody>
      </p:sp>
      <p:sp>
        <p:nvSpPr>
          <p:cNvPr id="219139" name="Rectangle 3"/>
          <p:cNvSpPr>
            <a:spLocks noGrp="1" noChangeArrowheads="1"/>
          </p:cNvSpPr>
          <p:nvPr>
            <p:ph type="subTitle" idx="1"/>
          </p:nvPr>
        </p:nvSpPr>
        <p:spPr>
          <a:xfrm>
            <a:off x="-36512" y="4293096"/>
            <a:ext cx="9145016" cy="2664296"/>
          </a:xfrm>
        </p:spPr>
        <p:txBody>
          <a:bodyPr/>
          <a:lstStyle/>
          <a:p>
            <a:pPr eaLnBrk="1" hangingPunct="1"/>
            <a:r>
              <a:rPr lang="en-US" sz="4000" b="1" i="1" dirty="0">
                <a:solidFill>
                  <a:schemeClr val="bg1"/>
                </a:solidFill>
                <a:latin typeface="Arial" charset="0"/>
                <a:ea typeface="Osaka" charset="0"/>
                <a:cs typeface="Osaka" charset="0"/>
              </a:rPr>
              <a:t>"If I speak with the tongues of men and angels but do not have love, </a:t>
            </a:r>
            <a:br>
              <a:rPr lang="en-US" sz="4000" b="1" i="1" dirty="0">
                <a:solidFill>
                  <a:schemeClr val="bg1"/>
                </a:solidFill>
                <a:latin typeface="Arial" charset="0"/>
                <a:ea typeface="Osaka" charset="0"/>
                <a:cs typeface="Osaka" charset="0"/>
              </a:rPr>
            </a:br>
            <a:r>
              <a:rPr lang="en-US" sz="4000" b="1" i="1" dirty="0">
                <a:solidFill>
                  <a:schemeClr val="bg1"/>
                </a:solidFill>
                <a:latin typeface="Arial" charset="0"/>
                <a:ea typeface="Osaka" charset="0"/>
                <a:cs typeface="Osaka" charset="0"/>
              </a:rPr>
              <a:t>I am a noisy gong or a clanging cymbal" (1 Cor. 13:1) </a:t>
            </a:r>
          </a:p>
        </p:txBody>
      </p:sp>
    </p:spTree>
    <p:extLst>
      <p:ext uri="{BB962C8B-B14F-4D97-AF65-F5344CB8AC3E}">
        <p14:creationId xmlns:p14="http://schemas.microsoft.com/office/powerpoint/2010/main" val="1850272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460"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chemeClr val="bg1"/>
                </a:solidFill>
              </a:rPr>
              <a:t>157</a:t>
            </a:r>
          </a:p>
        </p:txBody>
      </p:sp>
      <p:sp>
        <p:nvSpPr>
          <p:cNvPr id="150532" name="Text Box 4"/>
          <p:cNvSpPr txBox="1">
            <a:spLocks noChangeArrowheads="1"/>
          </p:cNvSpPr>
          <p:nvPr/>
        </p:nvSpPr>
        <p:spPr bwMode="auto">
          <a:xfrm rot="-1200000">
            <a:off x="304800" y="1670050"/>
            <a:ext cx="5121275" cy="22923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ea typeface="SimSun" charset="0"/>
                <a:cs typeface="SimSun" charset="0"/>
              </a:rPr>
              <a:t>Describes the most problematic church situation in the New Testament.  It therefore contains a theology of how God responds graciously but firmly to a carnal church. </a:t>
            </a:r>
          </a:p>
        </p:txBody>
      </p:sp>
      <p:sp>
        <p:nvSpPr>
          <p:cNvPr id="150533" name="Text Box 5"/>
          <p:cNvSpPr txBox="1">
            <a:spLocks noChangeArrowheads="1"/>
          </p:cNvSpPr>
          <p:nvPr/>
        </p:nvSpPr>
        <p:spPr bwMode="auto">
          <a:xfrm rot="1200000">
            <a:off x="3671888" y="2747953"/>
            <a:ext cx="4914900" cy="341632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ea typeface="SimSun" charset="0"/>
                <a:cs typeface="SimSun" charset="0"/>
              </a:rPr>
              <a:t>Provides more teaching on these topics than any other New Testament writing: church discipline, lawsuits among believers, marriage, Christian liberty, the role of women, the Lord</a:t>
            </a:r>
            <a:r>
              <a:rPr lang="fr-FR" altLang="zh-CN" dirty="0">
                <a:ea typeface="SimSun" charset="0"/>
                <a:cs typeface="SimSun" charset="0"/>
              </a:rPr>
              <a:t>'</a:t>
            </a:r>
            <a:r>
              <a:rPr lang="en-US" altLang="zh-CN" dirty="0">
                <a:ea typeface="SimSun" charset="0"/>
                <a:cs typeface="SimSun" charset="0"/>
              </a:rPr>
              <a:t>s Supper, spiritual gifts, the nature of love, the gospel, and the resurrection of the body. </a:t>
            </a:r>
            <a:endParaRPr lang="en-US" dirty="0">
              <a:ea typeface="SimSun" charset="0"/>
              <a:cs typeface="SimSun" charset="0"/>
            </a:endParaRPr>
          </a:p>
        </p:txBody>
      </p:sp>
      <p:sp>
        <p:nvSpPr>
          <p:cNvPr id="150534" name="Text Box 6"/>
          <p:cNvSpPr txBox="1">
            <a:spLocks noChangeArrowheads="1"/>
          </p:cNvSpPr>
          <p:nvPr/>
        </p:nvSpPr>
        <p:spPr bwMode="auto">
          <a:xfrm>
            <a:off x="609600" y="4244975"/>
            <a:ext cx="5181600" cy="2308225"/>
          </a:xfrm>
          <a:prstGeom prst="rect">
            <a:avLst/>
          </a:prstGeom>
          <a:solidFill>
            <a:schemeClr val="accent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chemeClr val="bg1"/>
                </a:solidFill>
                <a:ea typeface="SimSun" charset="0"/>
                <a:cs typeface="SimSun" charset="0"/>
              </a:rPr>
              <a:t>This letter, though named 1 Corinthians, was not Paul</a:t>
            </a:r>
            <a:r>
              <a:rPr lang="fr-FR" altLang="zh-CN" dirty="0">
                <a:solidFill>
                  <a:schemeClr val="bg1"/>
                </a:solidFill>
                <a:ea typeface="SimSun" charset="0"/>
                <a:cs typeface="SimSun" charset="0"/>
              </a:rPr>
              <a:t>'</a:t>
            </a:r>
            <a:r>
              <a:rPr lang="en-US" altLang="zh-CN" dirty="0">
                <a:solidFill>
                  <a:schemeClr val="bg1"/>
                </a:solidFill>
                <a:ea typeface="SimSun" charset="0"/>
                <a:cs typeface="SimSun" charset="0"/>
              </a:rPr>
              <a:t>s 1st letter to the church.  He had already written a letter before this (1 Cor. 5:9) which is now lost and therefore not part of Scripture. </a:t>
            </a:r>
            <a:endParaRPr lang="en-US" dirty="0">
              <a:solidFill>
                <a:schemeClr val="bg1"/>
              </a:solidFill>
              <a:ea typeface="SimSun" charset="0"/>
              <a:cs typeface="SimSun" charset="0"/>
            </a:endParaRPr>
          </a:p>
        </p:txBody>
      </p:sp>
      <p:sp>
        <p:nvSpPr>
          <p:cNvPr id="221190" name="Rectangle 7"/>
          <p:cNvSpPr>
            <a:spLocks noGrp="1" noChangeArrowheads="1"/>
          </p:cNvSpPr>
          <p:nvPr>
            <p:ph type="title" idx="4294967295"/>
          </p:nvPr>
        </p:nvSpPr>
        <p:spPr>
          <a:xfrm>
            <a:off x="1" y="228600"/>
            <a:ext cx="6588223" cy="519113"/>
          </a:xfrm>
          <a:solidFill>
            <a:srgbClr val="000000"/>
          </a:solidFill>
        </p:spPr>
        <p:txBody>
          <a:bodyPr wrap="square" anchor="t">
            <a:spAutoFit/>
          </a:bodyPr>
          <a:lstStyle/>
          <a:p>
            <a:pPr eaLnBrk="1" hangingPunct="1"/>
            <a:r>
              <a:rPr lang="en-US" sz="2800" b="1" dirty="0">
                <a:solidFill>
                  <a:srgbClr val="FFFFFF"/>
                </a:solidFill>
                <a:latin typeface="Arial" charset="0"/>
                <a:ea typeface="SimSun" charset="0"/>
                <a:cs typeface="SimSun" charset="0"/>
              </a:rPr>
              <a:t>Characteristics of 1 Corinthians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02580"/>
            <a:ext cx="8590369"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39224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Christ will hand His kingdom over to the Father so that the Triune God will be shown sovereign over everything (15:27b-28), including believers with resurrected bodies (15:50).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358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3175" y="4437112"/>
            <a:ext cx="9144000" cy="1143000"/>
          </a:xfrm>
        </p:spPr>
        <p:txBody>
          <a:bodyPr/>
          <a:lstStyle/>
          <a:p>
            <a:pPr eaLnBrk="1" hangingPunct="1"/>
            <a:r>
              <a:rPr lang="en-US" b="1" dirty="0">
                <a:solidFill>
                  <a:schemeClr val="bg1"/>
                </a:solidFill>
                <a:latin typeface="Arial" panose="020B0604020202020204" pitchFamily="34" charset="0"/>
                <a:ea typeface="ＭＳ Ｐゴシック" charset="0"/>
                <a:cs typeface="Arial" panose="020B0604020202020204" pitchFamily="34" charset="0"/>
              </a:rPr>
              <a:t>The Agora (Marketplace)</a:t>
            </a:r>
          </a:p>
        </p:txBody>
      </p:sp>
      <p:sp>
        <p:nvSpPr>
          <p:cNvPr id="223236" name="Text Box 1028"/>
          <p:cNvSpPr txBox="1">
            <a:spLocks noChangeArrowheads="1"/>
          </p:cNvSpPr>
          <p:nvPr/>
        </p:nvSpPr>
        <p:spPr bwMode="auto">
          <a:xfrm>
            <a:off x="8448675"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2" y="5410200"/>
            <a:ext cx="9108504"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0"/>
            <a:ext cx="9083158" cy="5856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0" name="Text Box 1028"/>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3333FF"/>
                </a:solidFill>
                <a:latin typeface="Arial"/>
                <a:ea typeface="+mn-ea"/>
                <a:cs typeface="Arial"/>
              </a:rPr>
              <a:t>Lawsuits </a:t>
            </a:r>
            <a:br>
              <a:rPr lang="en-US" sz="3600">
                <a:solidFill>
                  <a:srgbClr val="3333FF"/>
                </a:solidFill>
                <a:latin typeface="Arial"/>
                <a:ea typeface="+mn-ea"/>
                <a:cs typeface="Arial"/>
              </a:rPr>
            </a:br>
            <a:r>
              <a:rPr lang="en-US" sz="3600">
                <a:solidFill>
                  <a:srgbClr val="3333FF"/>
                </a:solidFill>
                <a:latin typeface="Arial"/>
                <a:ea typeface="+mn-ea"/>
                <a:cs typeface="Arial"/>
              </a:rPr>
              <a:t>1 Cor. 6</a:t>
            </a:r>
          </a:p>
        </p:txBody>
      </p:sp>
      <p:sp>
        <p:nvSpPr>
          <p:cNvPr id="183301" name="Text Box 1029"/>
          <p:cNvSpPr txBox="1">
            <a:spLocks noChangeArrowheads="1"/>
          </p:cNvSpPr>
          <p:nvPr/>
        </p:nvSpPr>
        <p:spPr bwMode="auto">
          <a:xfrm>
            <a:off x="3657600" y="4114800"/>
            <a:ext cx="2743200" cy="228917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3333FF"/>
                </a:solidFill>
                <a:latin typeface="Arial"/>
                <a:ea typeface="+mn-ea"/>
                <a:cs typeface="Arial"/>
              </a:rPr>
              <a:t>Paul at the judgment seat </a:t>
            </a:r>
          </a:p>
          <a:p>
            <a:pPr>
              <a:defRPr/>
            </a:pPr>
            <a:r>
              <a:rPr lang="en-US" sz="3600">
                <a:solidFill>
                  <a:srgbClr val="3333FF"/>
                </a:solidFill>
                <a:latin typeface="Arial"/>
                <a:ea typeface="+mn-ea"/>
                <a:cs typeface="Arial"/>
              </a:rPr>
              <a:t>Acts 18</a:t>
            </a:r>
          </a:p>
        </p:txBody>
      </p:sp>
      <p:sp>
        <p:nvSpPr>
          <p:cNvPr id="183302" name="Text Box 1030"/>
          <p:cNvSpPr txBox="1">
            <a:spLocks noChangeArrowheads="1"/>
          </p:cNvSpPr>
          <p:nvPr/>
        </p:nvSpPr>
        <p:spPr bwMode="auto">
          <a:xfrm>
            <a:off x="6324600" y="3962400"/>
            <a:ext cx="2362200" cy="64135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FF0805"/>
                </a:solidFill>
                <a:latin typeface="Arial"/>
                <a:ea typeface="+mn-ea"/>
                <a:cs typeface="Arial"/>
              </a:rPr>
              <a:t>Bema</a:t>
            </a:r>
          </a:p>
        </p:txBody>
      </p:sp>
      <p:sp>
        <p:nvSpPr>
          <p:cNvPr id="225287" name="Rectangle 1031"/>
          <p:cNvSpPr>
            <a:spLocks noGrp="1" noChangeArrowheads="1"/>
          </p:cNvSpPr>
          <p:nvPr>
            <p:ph type="title" idx="4294967295"/>
          </p:nvPr>
        </p:nvSpPr>
        <p:spPr>
          <a:xfrm>
            <a:off x="76200" y="6248400"/>
            <a:ext cx="6096000" cy="533400"/>
          </a:xfrm>
        </p:spPr>
        <p:txBody>
          <a:bodyPr/>
          <a:lstStyle/>
          <a:p>
            <a:pPr algn="l" eaLnBrk="1" hangingPunct="1"/>
            <a:r>
              <a:rPr lang="en-US" sz="3600" b="1" dirty="0">
                <a:latin typeface="Arial" charset="0"/>
                <a:ea typeface="ＭＳ Ｐゴシック" charset="0"/>
                <a:cs typeface="Arial" charset="0"/>
              </a:rPr>
              <a:t>The Bema at Corinth</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endParaRPr lang="en-US">
              <a:cs typeface="Arial" charset="0"/>
            </a:endParaRPr>
          </a:p>
        </p:txBody>
      </p:sp>
      <p:sp>
        <p:nvSpPr>
          <p:cNvPr id="225289" name="Text Box 1033"/>
          <p:cNvSpPr txBox="1">
            <a:spLocks noChangeArrowheads="1"/>
          </p:cNvSpPr>
          <p:nvPr/>
        </p:nvSpPr>
        <p:spPr bwMode="auto">
          <a:xfrm>
            <a:off x="8680450"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3" y="76200"/>
            <a:ext cx="1468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0"/>
            <a:ext cx="8763000" cy="1570038"/>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a:t>
            </a:r>
            <a:r>
              <a:rPr lang="en-US" altLang="zh-CN" dirty="0" err="1">
                <a:solidFill>
                  <a:srgbClr val="FFFFFF"/>
                </a:solidFill>
                <a:cs typeface="Arial" charset="0"/>
              </a:rPr>
              <a:t>Chs</a:t>
            </a:r>
            <a:r>
              <a:rPr lang="en-US" altLang="zh-CN" dirty="0">
                <a:solidFill>
                  <a:srgbClr val="FFFFFF"/>
                </a:solidFill>
                <a:cs typeface="Arial" charset="0"/>
              </a:rPr>
              <a:t>. 1–4) Paul answers Chloe</a:t>
            </a:r>
            <a:r>
              <a:rPr lang="fr-FR" altLang="zh-CN" dirty="0">
                <a:solidFill>
                  <a:srgbClr val="FFFFFF"/>
                </a:solidFill>
                <a:cs typeface="Arial" charset="0"/>
              </a:rPr>
              <a:t>'</a:t>
            </a:r>
            <a:r>
              <a:rPr lang="en-US" altLang="zh-CN" dirty="0">
                <a:solidFill>
                  <a:srgbClr val="FFFFFF"/>
                </a:solidFill>
                <a:cs typeface="Arial" charset="0"/>
              </a:rPr>
              <a:t>s report of divisions with the absurdity of exalting favorite teachers since their message is Christ crucified and minister simply as Christ</a:t>
            </a:r>
            <a:r>
              <a:rPr lang="fr-FR" altLang="zh-CN" dirty="0">
                <a:solidFill>
                  <a:srgbClr val="FFFFFF"/>
                </a:solidFill>
                <a:cs typeface="Arial" charset="0"/>
              </a:rPr>
              <a:t>'</a:t>
            </a:r>
            <a:r>
              <a:rPr lang="en-US" altLang="zh-CN" dirty="0">
                <a:solidFill>
                  <a:srgbClr val="FFFFFF"/>
                </a:solidFill>
                <a:cs typeface="Arial" charset="0"/>
              </a:rPr>
              <a:t>s humble servants to convince the church to humble itself. </a:t>
            </a:r>
          </a:p>
        </p:txBody>
      </p:sp>
      <p:sp>
        <p:nvSpPr>
          <p:cNvPr id="18442" name="Text Box 10"/>
          <p:cNvSpPr txBox="1">
            <a:spLocks noChangeArrowheads="1"/>
          </p:cNvSpPr>
          <p:nvPr/>
        </p:nvSpPr>
        <p:spPr bwMode="auto">
          <a:xfrm>
            <a:off x="152400" y="3013075"/>
            <a:ext cx="8763000" cy="1562100"/>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solidFill>
                  <a:srgbClr val="FFFFFF"/>
                </a:solidFill>
                <a:cs typeface="Arial" charset="0"/>
              </a:rPr>
              <a:t>(Chs. 5–6) Paul answers the report of disorders in immorality and lawsuits to enable the Corinthian believers to realize that God has given them ability to make wise decisions to exercise church discipline.</a:t>
            </a:r>
            <a:r>
              <a:rPr lang="en-US" altLang="zh-CN" b="0">
                <a:solidFill>
                  <a:srgbClr val="FFFFFF"/>
                </a:solidFill>
                <a:cs typeface="Arial" charset="0"/>
              </a:rPr>
              <a:t> </a:t>
            </a:r>
            <a:endParaRPr lang="en-US" b="0">
              <a:solidFill>
                <a:srgbClr val="FFFFFF"/>
              </a:solidFill>
              <a:cs typeface="Arial" charset="0"/>
            </a:endParaRPr>
          </a:p>
        </p:txBody>
      </p:sp>
      <p:sp>
        <p:nvSpPr>
          <p:cNvPr id="18443" name="Text Box 11"/>
          <p:cNvSpPr txBox="1">
            <a:spLocks noChangeArrowheads="1"/>
          </p:cNvSpPr>
          <p:nvPr/>
        </p:nvSpPr>
        <p:spPr bwMode="auto">
          <a:xfrm>
            <a:off x="152400" y="5029200"/>
            <a:ext cx="8763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solidFill>
                  <a:srgbClr val="FFFFFF"/>
                </a:solidFill>
                <a:cs typeface="Arial" charset="0"/>
              </a:rPr>
              <a:t>(Chs. 7–16) Paul answers questions posed by the church about doctrinal difficulties the believers faced to enable them to make sanctification practical.</a:t>
            </a:r>
            <a:endParaRPr lang="en-US" b="0">
              <a:solidFill>
                <a:srgbClr val="FFFFFF"/>
              </a:solidFill>
              <a:cs typeface="Arial" charset="0"/>
            </a:endParaRPr>
          </a:p>
        </p:txBody>
      </p:sp>
      <p:sp>
        <p:nvSpPr>
          <p:cNvPr id="227334" name="Rectangle 12"/>
          <p:cNvSpPr>
            <a:spLocks noGrp="1" noChangeArrowheads="1"/>
          </p:cNvSpPr>
          <p:nvPr>
            <p:ph type="title" idx="4294967295"/>
          </p:nvPr>
        </p:nvSpPr>
        <p:spPr>
          <a:xfrm>
            <a:off x="0" y="0"/>
            <a:ext cx="55626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Outline of 1 Corinthians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363190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184860429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79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en-US" sz="6600" b="1" dirty="0">
                <a:solidFill>
                  <a:srgbClr val="C00000"/>
                </a:solidFill>
                <a:effectLst>
                  <a:glow rad="127000">
                    <a:schemeClr val="bg1"/>
                  </a:glow>
                </a:effectLst>
                <a:latin typeface="Arial" charset="0"/>
                <a:ea typeface="ＭＳ Ｐゴシック" charset="0"/>
                <a:cs typeface="ＭＳ Ｐゴシック" charset="0"/>
              </a:rPr>
              <a:t>Be different.</a:t>
            </a:r>
          </a:p>
        </p:txBody>
      </p:sp>
    </p:spTree>
    <p:extLst>
      <p:ext uri="{BB962C8B-B14F-4D97-AF65-F5344CB8AC3E}">
        <p14:creationId xmlns:p14="http://schemas.microsoft.com/office/powerpoint/2010/main" val="11207601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en-US" sz="6600" b="1" dirty="0">
                <a:solidFill>
                  <a:srgbClr val="C00000"/>
                </a:solidFill>
                <a:effectLst>
                  <a:glow rad="127000">
                    <a:schemeClr val="bg1"/>
                  </a:glow>
                </a:effectLst>
                <a:latin typeface="Arial" charset="0"/>
                <a:ea typeface="ＭＳ Ｐゴシック" charset="0"/>
              </a:rPr>
              <a:t>Be Different</a:t>
            </a:r>
          </a:p>
        </p:txBody>
      </p:sp>
    </p:spTree>
    <p:extLst>
      <p:ext uri="{BB962C8B-B14F-4D97-AF65-F5344CB8AC3E}">
        <p14:creationId xmlns:p14="http://schemas.microsoft.com/office/powerpoint/2010/main" val="3348932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977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879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The way to celebrate the Lord’s Supper in a worthy manner is to look forward by proclaiming Christ’s second coming to enact the New Covenant (11:26).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4535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99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15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0"/>
            <a:ext cx="9144000" cy="523875"/>
          </a:xfrm>
          <a:solidFill>
            <a:schemeClr val="hlink"/>
          </a:solidFill>
        </p:spPr>
        <p:txBody>
          <a:bodyPr>
            <a:spAutoFit/>
          </a:bodyPr>
          <a:lstStyle/>
          <a:p>
            <a:r>
              <a:rPr lang="en-US" sz="2800" b="1" dirty="0">
                <a:solidFill>
                  <a:srgbClr val="FFFFFF"/>
                </a:solidFill>
                <a:latin typeface="Arial" charset="0"/>
                <a:ea typeface="ＭＳ Ｐゴシック" charset="0"/>
                <a:cs typeface="Arial" charset="0"/>
              </a:rPr>
              <a:t>Paul</a:t>
            </a:r>
            <a:r>
              <a:rPr lang="fr-FR" altLang="ja-JP" sz="2800" b="1" dirty="0">
                <a:solidFill>
                  <a:srgbClr val="FFFFFF"/>
                </a:solidFill>
                <a:latin typeface="Arial" charset="0"/>
                <a:ea typeface="ＭＳ Ｐゴシック" charset="0"/>
                <a:cs typeface="Arial" charset="0"/>
              </a:rPr>
              <a:t>'</a:t>
            </a:r>
            <a:r>
              <a:rPr lang="en-US" altLang="ja-JP" sz="2800" b="1" dirty="0">
                <a:solidFill>
                  <a:srgbClr val="FFFFFF"/>
                </a:solidFill>
                <a:latin typeface="Arial" charset="0"/>
                <a:ea typeface="ＭＳ Ｐゴシック" charset="0"/>
                <a:cs typeface="Arial" charset="0"/>
              </a:rPr>
              <a:t>s 1st &amp; 2nd Missionary Journeys</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Times New Roman" charset="0"/>
              </a:rPr>
              <a:t>138-39</a:t>
            </a:r>
          </a:p>
        </p:txBody>
      </p:sp>
    </p:spTree>
    <p:extLst>
      <p:ext uri="{BB962C8B-B14F-4D97-AF65-F5344CB8AC3E}">
        <p14:creationId xmlns:p14="http://schemas.microsoft.com/office/powerpoint/2010/main" val="634087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3"/>
          <p:cNvSpPr txBox="1">
            <a:spLocks noChangeArrowheads="1"/>
          </p:cNvSpPr>
          <p:nvPr/>
        </p:nvSpPr>
        <p:spPr bwMode="auto">
          <a:xfrm>
            <a:off x="8396288"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endParaRPr lang="en-US" b="0"/>
          </a:p>
        </p:txBody>
      </p:sp>
      <p:sp>
        <p:nvSpPr>
          <p:cNvPr id="186373" name="Text Box 6"/>
          <p:cNvSpPr txBox="1">
            <a:spLocks noChangeArrowheads="1"/>
          </p:cNvSpPr>
          <p:nvPr/>
        </p:nvSpPr>
        <p:spPr bwMode="auto">
          <a:xfrm>
            <a:off x="304800" y="152400"/>
            <a:ext cx="8048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on the Third Missionary Journey</a:t>
            </a:r>
          </a:p>
        </p:txBody>
      </p:sp>
      <p:sp>
        <p:nvSpPr>
          <p:cNvPr id="51207"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51208"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en-US" sz="360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88359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2942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947303832"/>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857655802"/>
      </p:ext>
    </p:extLst>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extLst>
      <p:ext uri="{BB962C8B-B14F-4D97-AF65-F5344CB8AC3E}">
        <p14:creationId xmlns:p14="http://schemas.microsoft.com/office/powerpoint/2010/main" val="9597531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3850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2" y="-1"/>
            <a:ext cx="9240151" cy="6933189"/>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gospel that Paul preached had three major elements: Christ’s vicarious death, burial, and resurrection (15:3b-8), so that believers are secure in this salvation that can never be lost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2848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343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54861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2937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782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33564336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en-US" sz="6600" b="1" i="1" dirty="0">
                <a:solidFill>
                  <a:schemeClr val="bg1"/>
                </a:solidFill>
                <a:latin typeface="Arial"/>
                <a:ea typeface="ＭＳ Ｐゴシック" charset="0"/>
                <a:cs typeface="Arial"/>
              </a:rPr>
              <a:t>Which</a:t>
            </a:r>
            <a:r>
              <a:rPr lang="en-US" sz="6600" b="1" dirty="0">
                <a:solidFill>
                  <a:schemeClr val="bg1"/>
                </a:solidFill>
                <a:latin typeface="Arial"/>
                <a:ea typeface="ＭＳ Ｐゴシック" charset="0"/>
                <a:cs typeface="Arial"/>
              </a:rPr>
              <a:t> church leader should we follow?</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en-US" sz="4000" b="1" dirty="0">
                <a:solidFill>
                  <a:schemeClr val="bg1"/>
                </a:solidFill>
                <a:latin typeface="Arial"/>
                <a:ea typeface="ＭＳ Ｐゴシック" charset="0"/>
                <a:cs typeface="Arial"/>
              </a:rPr>
              <a:t>A key question asked at Corinth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4" y="2348880"/>
            <a:ext cx="8833792" cy="3733800"/>
          </a:xfrm>
          <a:effectLst>
            <a:outerShdw blurRad="63500" dist="35921" dir="2700000" algn="ctr" rotWithShape="0">
              <a:srgbClr val="000000">
                <a:alpha val="74998"/>
              </a:srgbClr>
            </a:outerShdw>
          </a:effectLst>
        </p:spPr>
        <p:txBody>
          <a:bodyPr/>
          <a:lstStyle/>
          <a:p>
            <a:pPr marL="1117600" indent="-1117600" eaLnBrk="1" hangingPunct="1">
              <a:buFontTx/>
              <a:buAutoNum type="romanUcPeriod"/>
              <a:defRPr/>
            </a:pPr>
            <a:r>
              <a:rPr lang="en-US" sz="6600" b="1" dirty="0">
                <a:solidFill>
                  <a:schemeClr val="bg1"/>
                </a:solidFill>
                <a:effectLst>
                  <a:glow rad="127000">
                    <a:schemeClr val="tx1">
                      <a:alpha val="89000"/>
                    </a:schemeClr>
                  </a:glow>
                </a:effectLst>
                <a:latin typeface="Arial"/>
                <a:ea typeface="Osaka" charset="0"/>
                <a:cs typeface="Arial"/>
              </a:rPr>
              <a:t>Don</a:t>
            </a:r>
            <a:r>
              <a:rPr lang="fr-FR" altLang="ja-JP" sz="6600" b="1" dirty="0">
                <a:solidFill>
                  <a:schemeClr val="bg1"/>
                </a:solidFill>
                <a:effectLst>
                  <a:glow rad="127000">
                    <a:schemeClr val="tx1">
                      <a:alpha val="89000"/>
                    </a:schemeClr>
                  </a:glow>
                </a:effectLst>
                <a:latin typeface="Arial"/>
                <a:ea typeface="Osaka" charset="0"/>
                <a:cs typeface="Arial"/>
              </a:rPr>
              <a:t>'</a:t>
            </a:r>
            <a:r>
              <a:rPr lang="en-US" sz="6600" b="1" dirty="0">
                <a:solidFill>
                  <a:schemeClr val="bg1"/>
                </a:solidFill>
                <a:effectLst>
                  <a:glow rad="127000">
                    <a:schemeClr val="tx1">
                      <a:alpha val="89000"/>
                    </a:schemeClr>
                  </a:glow>
                </a:effectLst>
                <a:latin typeface="Arial"/>
                <a:ea typeface="Osaka" charset="0"/>
                <a:cs typeface="Arial"/>
              </a:rPr>
              <a:t>t </a:t>
            </a:r>
            <a:r>
              <a:rPr lang="en-US" sz="6600" b="1" dirty="0">
                <a:solidFill>
                  <a:srgbClr val="FFFF00"/>
                </a:solidFill>
                <a:effectLst>
                  <a:glow rad="127000">
                    <a:schemeClr val="tx1">
                      <a:alpha val="89000"/>
                    </a:schemeClr>
                  </a:glow>
                </a:effectLst>
                <a:latin typeface="Arial"/>
                <a:ea typeface="Osaka" charset="0"/>
                <a:cs typeface="Arial"/>
              </a:rPr>
              <a:t>divide</a:t>
            </a:r>
            <a:r>
              <a:rPr lang="en-US" sz="6600" b="1" dirty="0">
                <a:solidFill>
                  <a:schemeClr val="bg1"/>
                </a:solidFill>
                <a:effectLst>
                  <a:glow rad="127000">
                    <a:schemeClr val="tx1">
                      <a:alpha val="89000"/>
                    </a:schemeClr>
                  </a:glow>
                </a:effectLst>
                <a:latin typeface="Arial"/>
                <a:ea typeface="Osaka" charset="0"/>
                <a:cs typeface="Arial"/>
              </a:rPr>
              <a:t> over favorite leaders </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3" y="1781175"/>
            <a:ext cx="1219200" cy="4618038"/>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8" y="1529634"/>
            <a:ext cx="4021571" cy="4800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76962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en-US" b="1">
                <a:solidFill>
                  <a:schemeClr val="accent2"/>
                </a:solidFill>
                <a:latin typeface="Arial" charset="0"/>
                <a:ea typeface="Osaka" charset="0"/>
                <a:cs typeface="Osaka" charset="0"/>
              </a:rPr>
              <a:t>A Newspaper Slip…</a:t>
            </a:r>
            <a:endParaRPr lang="en-US">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en-US"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What Jesus Saw in a Publican</a:t>
            </a:r>
            <a:r>
              <a:rPr lang="en-US" altLang="ja-JP" b="1" dirty="0">
                <a:solidFill>
                  <a:schemeClr val="bg1"/>
                </a:solidFill>
                <a:latin typeface="Arial" charset="0"/>
                <a:ea typeface="Osaka" charset="0"/>
                <a:cs typeface="Osaka" charset="0"/>
              </a:rPr>
              <a:t>"</a:t>
            </a:r>
            <a:endParaRPr lang="en-US" b="1" dirty="0">
              <a:solidFill>
                <a:schemeClr val="bg1"/>
              </a:solidFill>
              <a:latin typeface="Arial" charset="0"/>
              <a:ea typeface="Osaka" charset="0"/>
              <a:cs typeface="Osaka" charset="0"/>
            </a:endParaRPr>
          </a:p>
        </p:txBody>
      </p:sp>
      <p:sp>
        <p:nvSpPr>
          <p:cNvPr id="567300" name="Rectangle 4"/>
          <p:cNvSpPr>
            <a:spLocks noChangeArrowheads="1"/>
          </p:cNvSpPr>
          <p:nvPr/>
        </p:nvSpPr>
        <p:spPr bwMode="auto">
          <a:xfrm>
            <a:off x="0" y="3733800"/>
            <a:ext cx="914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altLang="ja-JP" sz="3200" dirty="0">
                <a:solidFill>
                  <a:srgbClr val="FFFFFF"/>
                </a:solidFill>
                <a:ea typeface="Osaka" charset="0"/>
                <a:cs typeface="Osaka" charset="0"/>
              </a:rPr>
              <a:t>"</a:t>
            </a:r>
            <a:r>
              <a:rPr lang="en-US" sz="3200" dirty="0">
                <a:solidFill>
                  <a:srgbClr val="FFFFFF"/>
                </a:solidFill>
                <a:ea typeface="Osaka" charset="0"/>
                <a:cs typeface="Osaka" charset="0"/>
              </a:rPr>
              <a:t>What Jesus Saw in a Republican</a:t>
            </a:r>
            <a:r>
              <a:rPr lang="en-US" altLang="ja-JP" sz="3200" dirty="0">
                <a:solidFill>
                  <a:srgbClr val="FFFFFF"/>
                </a:solidFill>
                <a:ea typeface="Osaka" charset="0"/>
                <a:cs typeface="Osaka" charset="0"/>
              </a:rPr>
              <a:t>"</a:t>
            </a:r>
            <a:endParaRPr lang="en-US" sz="32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Those who do not love the Lord are cursed (16:22) while all believers in Christ will be resurrected (15:50).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9051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en-US"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In the minutes, should I record this as a </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vigorous theological discussion</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 or a </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serious ecclesiastical debate</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a:t>
            </a:r>
            <a:r>
              <a:rPr lang="en-US"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0"/>
            <a:ext cx="9144000" cy="8382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rPr>
              <a:t>Parties You Don</a:t>
            </a:r>
            <a:r>
              <a:rPr lang="fr-FR" sz="4000" b="1" dirty="0">
                <a:solidFill>
                  <a:schemeClr val="bg1"/>
                </a:solidFill>
              </a:rPr>
              <a:t>'</a:t>
            </a:r>
            <a:r>
              <a:rPr lang="en-US" sz="4000" b="1" dirty="0">
                <a:solidFill>
                  <a:schemeClr val="bg1"/>
                </a:solidFill>
              </a:rPr>
              <a:t>t Want to Attend!</a:t>
            </a: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p:spPr>
        <p:txBody>
          <a:bodyPr anchor="ctr"/>
          <a:lstStyle/>
          <a:p>
            <a:r>
              <a:rPr lang="en-US" altLang="ja-JP" sz="4000" dirty="0">
                <a:solidFill>
                  <a:srgbClr val="FFFFFF"/>
                </a:solidFill>
                <a:effectLst>
                  <a:glow rad="228600">
                    <a:schemeClr val="accent4">
                      <a:satMod val="175000"/>
                      <a:alpha val="75000"/>
                    </a:schemeClr>
                  </a:glow>
                </a:effectLst>
                <a:ea typeface="Osaka" charset="0"/>
                <a:cs typeface="Osaka" charset="0"/>
              </a:rPr>
              <a:t>"</a:t>
            </a:r>
            <a:r>
              <a:rPr lang="en-US" sz="4000" dirty="0" err="1">
                <a:solidFill>
                  <a:srgbClr val="FFFFFF"/>
                </a:solidFill>
                <a:effectLst>
                  <a:glow rad="228600">
                    <a:schemeClr val="accent4">
                      <a:satMod val="175000"/>
                      <a:alpha val="75000"/>
                    </a:schemeClr>
                  </a:glow>
                </a:effectLst>
                <a:ea typeface="Osaka" charset="0"/>
                <a:cs typeface="Osaka" charset="0"/>
              </a:rPr>
              <a:t>Rickpublican</a:t>
            </a:r>
            <a:r>
              <a:rPr lang="en-US" altLang="ja-JP" sz="4000" dirty="0">
                <a:solidFill>
                  <a:srgbClr val="FFFFFF"/>
                </a:solidFill>
                <a:effectLst>
                  <a:glow rad="228600">
                    <a:schemeClr val="accent4">
                      <a:satMod val="175000"/>
                      <a:alpha val="75000"/>
                    </a:schemeClr>
                  </a:glow>
                </a:effectLst>
                <a:ea typeface="Osaka" charset="0"/>
                <a:cs typeface="Osaka" charset="0"/>
              </a:rPr>
              <a:t>"</a:t>
            </a:r>
            <a:endParaRPr lang="en-US" sz="4000" dirty="0">
              <a:solidFill>
                <a:srgbClr val="FFFFFF"/>
              </a:solidFill>
              <a:effectLst>
                <a:glow rad="228600">
                  <a:schemeClr val="accent4">
                    <a:satMod val="175000"/>
                    <a:alpha val="75000"/>
                  </a:schemeClr>
                </a:glow>
              </a:effectLst>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p:spPr>
        <p:txBody>
          <a:bodyPr anchor="ctr"/>
          <a:lstStyle/>
          <a:p>
            <a:r>
              <a:rPr lang="en-US" altLang="ja-JP" sz="4000" dirty="0">
                <a:solidFill>
                  <a:srgbClr val="FFFFFF"/>
                </a:solidFill>
                <a:effectLst>
                  <a:glow rad="228600">
                    <a:schemeClr val="accent4">
                      <a:satMod val="175000"/>
                      <a:alpha val="75000"/>
                    </a:schemeClr>
                  </a:glow>
                </a:effectLst>
                <a:ea typeface="Osaka" charset="0"/>
                <a:cs typeface="Osaka" charset="0"/>
              </a:rPr>
              <a:t>"</a:t>
            </a:r>
            <a:r>
              <a:rPr lang="en-US" sz="4000" dirty="0" err="1">
                <a:solidFill>
                  <a:srgbClr val="FFFFFF"/>
                </a:solidFill>
                <a:effectLst>
                  <a:glow rad="228600">
                    <a:schemeClr val="accent4">
                      <a:satMod val="175000"/>
                      <a:alpha val="75000"/>
                    </a:schemeClr>
                  </a:glow>
                </a:effectLst>
                <a:ea typeface="Osaka" charset="0"/>
                <a:cs typeface="Osaka" charset="0"/>
              </a:rPr>
              <a:t>Tomocrat</a:t>
            </a:r>
            <a:r>
              <a:rPr lang="en-US" altLang="ja-JP" sz="4000" dirty="0">
                <a:solidFill>
                  <a:srgbClr val="FFFFFF"/>
                </a:solidFill>
                <a:effectLst>
                  <a:glow rad="228600">
                    <a:schemeClr val="accent4">
                      <a:satMod val="175000"/>
                      <a:alpha val="75000"/>
                    </a:schemeClr>
                  </a:glow>
                </a:effectLst>
                <a:ea typeface="Osaka" charset="0"/>
                <a:cs typeface="Osaka" charset="0"/>
              </a:rPr>
              <a:t>"</a:t>
            </a:r>
            <a:endParaRPr lang="en-US" sz="4000" dirty="0">
              <a:solidFill>
                <a:srgbClr val="FFFFFF"/>
              </a:solidFill>
              <a:effectLst>
                <a:glow rad="228600">
                  <a:schemeClr val="accent4">
                    <a:satMod val="175000"/>
                    <a:alpha val="75000"/>
                  </a:schemeClr>
                </a:glow>
              </a:effectLst>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3525"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0162" name="Rectangle 2"/>
          <p:cNvSpPr>
            <a:spLocks noGrp="1" noChangeArrowheads="1"/>
          </p:cNvSpPr>
          <p:nvPr>
            <p:ph type="ctrTitle"/>
          </p:nvPr>
        </p:nvSpPr>
        <p:spPr>
          <a:xfrm>
            <a:off x="467544" y="533400"/>
            <a:ext cx="8534400" cy="5415880"/>
          </a:xfrm>
        </p:spPr>
        <p:txBody>
          <a:bodyPr/>
          <a:lstStyle/>
          <a:p>
            <a:pPr marL="1117600" indent="-1117600" algn="l">
              <a:buFontTx/>
              <a:buAutoNum type="romanUcPeriod" startAt="2"/>
              <a:defRPr/>
            </a:pPr>
            <a:r>
              <a:rPr lang="en-US" sz="6600" b="1" dirty="0">
                <a:solidFill>
                  <a:schemeClr val="bg1"/>
                </a:solidFill>
                <a:effectLst>
                  <a:glow rad="241300">
                    <a:schemeClr val="tx1">
                      <a:alpha val="75000"/>
                    </a:schemeClr>
                  </a:glow>
                </a:effectLst>
                <a:latin typeface="Arial"/>
                <a:ea typeface="Osaka" charset="0"/>
                <a:cs typeface="Arial"/>
              </a:rPr>
              <a:t>Unity is based on the </a:t>
            </a:r>
            <a:r>
              <a:rPr lang="en-US" sz="6600" b="1" i="1" dirty="0">
                <a:solidFill>
                  <a:srgbClr val="FFFF00"/>
                </a:solidFill>
                <a:effectLst>
                  <a:glow rad="241300">
                    <a:schemeClr val="tx1">
                      <a:alpha val="75000"/>
                    </a:schemeClr>
                  </a:glow>
                </a:effectLst>
                <a:latin typeface="Arial"/>
                <a:ea typeface="Osaka" charset="0"/>
                <a:cs typeface="Arial"/>
              </a:rPr>
              <a:t>cross</a:t>
            </a:r>
            <a:r>
              <a:rPr lang="en-US" sz="6600" b="1" dirty="0">
                <a:solidFill>
                  <a:schemeClr val="bg1"/>
                </a:solidFill>
                <a:effectLst>
                  <a:glow rad="241300">
                    <a:schemeClr val="tx1">
                      <a:alpha val="75000"/>
                    </a:schemeClr>
                  </a:glow>
                </a:effectLst>
                <a:latin typeface="Arial"/>
                <a:ea typeface="Osaka" charset="0"/>
                <a:cs typeface="Arial"/>
              </a:rPr>
              <a:t>—not human leaders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42"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en-US" b="1" dirty="0">
                <a:solidFill>
                  <a:srgbClr val="FFFFFF"/>
                </a:solidFill>
                <a:effectLst>
                  <a:glow rad="101600">
                    <a:schemeClr val="tx1">
                      <a:alpha val="75000"/>
                    </a:schemeClr>
                  </a:glow>
                </a:effectLst>
                <a:latin typeface="Arial" charset="0"/>
                <a:ea typeface="Osaka" charset="0"/>
                <a:cs typeface="Osaka" charset="0"/>
              </a:rPr>
              <a:t>1 Corinthians 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"For the message of the cross is foolishness to those who are perishing, but to us who are being saved it is the power of God" (1:18 </a:t>
            </a:r>
            <a:r>
              <a:rPr lang="en-US" sz="2800" dirty="0">
                <a:solidFill>
                  <a:srgbClr val="FFFFFF"/>
                </a:solidFill>
                <a:effectLst>
                  <a:glow rad="101600">
                    <a:srgbClr val="000000">
                      <a:alpha val="75000"/>
                    </a:srgbClr>
                  </a:glow>
                </a:effectLst>
                <a:latin typeface="Arial" charset="0"/>
                <a:ea typeface="Osaka" charset="0"/>
                <a:cs typeface="Osaka" charset="0"/>
              </a:rPr>
              <a:t>NIV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Rectangle 2"/>
          <p:cNvSpPr>
            <a:spLocks noGrp="1" noChangeArrowheads="1"/>
          </p:cNvSpPr>
          <p:nvPr>
            <p:ph type="title"/>
          </p:nvPr>
        </p:nvSpPr>
        <p:spPr>
          <a:xfrm>
            <a:off x="0" y="152400"/>
            <a:ext cx="6324600" cy="838200"/>
          </a:xfrm>
        </p:spPr>
        <p:txBody>
          <a:bodyPr/>
          <a:lstStyle/>
          <a:p>
            <a:pPr eaLnBrk="1" hangingPunct="1"/>
            <a:r>
              <a:rPr lang="en-US" sz="6000">
                <a:solidFill>
                  <a:schemeClr val="bg1"/>
                </a:solidFill>
                <a:latin typeface="Arial" charset="0"/>
                <a:ea typeface="Osaka" charset="0"/>
                <a:cs typeface="Osaka" charset="0"/>
              </a:rPr>
              <a:t>Marriage Unity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Rectangle 2"/>
          <p:cNvSpPr>
            <a:spLocks noGrp="1" noChangeArrowheads="1"/>
          </p:cNvSpPr>
          <p:nvPr>
            <p:ph type="ctrTitle"/>
          </p:nvPr>
        </p:nvSpPr>
        <p:spPr>
          <a:xfrm>
            <a:off x="304800" y="609600"/>
            <a:ext cx="8534400" cy="4648200"/>
          </a:xfrm>
          <a:effectLst/>
        </p:spPr>
        <p:txBody>
          <a:bodyPr/>
          <a:lstStyle/>
          <a:p>
            <a:pPr eaLnBrk="1" hangingPunct="1"/>
            <a:r>
              <a:rPr lang="en-US" sz="8800" b="1" dirty="0">
                <a:solidFill>
                  <a:schemeClr val="bg1"/>
                </a:solidFill>
                <a:effectLst>
                  <a:glow rad="342900">
                    <a:schemeClr val="tx1">
                      <a:alpha val="80000"/>
                    </a:schemeClr>
                  </a:glow>
                </a:effectLst>
                <a:latin typeface="Arial" charset="0"/>
                <a:ea typeface="Osaka" charset="0"/>
                <a:cs typeface="Osaka" charset="0"/>
              </a:rPr>
              <a:t>But what</a:t>
            </a:r>
            <a:r>
              <a:rPr lang="fr-FR" altLang="ja-JP" sz="8800" b="1" dirty="0">
                <a:solidFill>
                  <a:schemeClr val="bg1"/>
                </a:solidFill>
                <a:effectLst>
                  <a:glow rad="342900">
                    <a:schemeClr val="tx1">
                      <a:alpha val="80000"/>
                    </a:schemeClr>
                  </a:glow>
                </a:effectLst>
                <a:latin typeface="Arial" charset="0"/>
                <a:ea typeface="Osaka" charset="0"/>
                <a:cs typeface="Osaka" charset="0"/>
              </a:rPr>
              <a:t>'</a:t>
            </a:r>
            <a:r>
              <a:rPr lang="en-US" sz="8800" b="1" dirty="0">
                <a:solidFill>
                  <a:schemeClr val="bg1"/>
                </a:solidFill>
                <a:effectLst>
                  <a:glow rad="342900">
                    <a:schemeClr val="tx1">
                      <a:alpha val="80000"/>
                    </a:schemeClr>
                  </a:glow>
                </a:effectLst>
                <a:latin typeface="Arial" charset="0"/>
                <a:ea typeface="Osaka" charset="0"/>
                <a:cs typeface="Osaka" charset="0"/>
              </a:rPr>
              <a:t>s the </a:t>
            </a:r>
            <a:r>
              <a:rPr lang="en-US" sz="8800" b="1" i="1" dirty="0">
                <a:solidFill>
                  <a:schemeClr val="bg1"/>
                </a:solidFill>
                <a:effectLst>
                  <a:glow rad="342900">
                    <a:schemeClr val="tx1">
                      <a:alpha val="80000"/>
                    </a:schemeClr>
                  </a:glow>
                </a:effectLst>
                <a:latin typeface="Arial" charset="0"/>
                <a:ea typeface="Osaka" charset="0"/>
                <a:cs typeface="Osaka" charset="0"/>
              </a:rPr>
              <a:t>source</a:t>
            </a:r>
            <a:r>
              <a:rPr lang="en-US" sz="8800" b="1" dirty="0">
                <a:solidFill>
                  <a:schemeClr val="bg1"/>
                </a:solidFill>
                <a:effectLst>
                  <a:glow rad="342900">
                    <a:schemeClr val="tx1">
                      <a:alpha val="80000"/>
                    </a:schemeClr>
                  </a:glow>
                </a:effectLst>
                <a:latin typeface="Arial" charset="0"/>
                <a:ea typeface="Osaka" charset="0"/>
                <a:cs typeface="Osaka" charset="0"/>
              </a:rPr>
              <a:t> of unity among God</a:t>
            </a:r>
            <a:r>
              <a:rPr lang="fr-FR" altLang="ja-JP" sz="8800" b="1" dirty="0">
                <a:solidFill>
                  <a:schemeClr val="bg1"/>
                </a:solidFill>
                <a:effectLst>
                  <a:glow rad="342900">
                    <a:schemeClr val="tx1">
                      <a:alpha val="80000"/>
                    </a:schemeClr>
                  </a:glow>
                </a:effectLst>
                <a:latin typeface="Arial" charset="0"/>
                <a:ea typeface="Osaka" charset="0"/>
                <a:cs typeface="Osaka" charset="0"/>
              </a:rPr>
              <a:t>'</a:t>
            </a:r>
            <a:r>
              <a:rPr lang="en-US" sz="8800" b="1" dirty="0">
                <a:solidFill>
                  <a:schemeClr val="bg1"/>
                </a:solidFill>
                <a:effectLst>
                  <a:glow rad="342900">
                    <a:schemeClr val="tx1">
                      <a:alpha val="80000"/>
                    </a:schemeClr>
                  </a:glow>
                </a:effectLst>
                <a:latin typeface="Arial" charset="0"/>
                <a:ea typeface="Osaka" charset="0"/>
                <a:cs typeface="Osaka" charset="0"/>
              </a:rPr>
              <a:t>s people?</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306388" y="6019800"/>
            <a:ext cx="8594725"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a:solidFill>
                  <a:srgbClr val="FFFFFF"/>
                </a:solidFill>
                <a:latin typeface="Times New Roman" charset="0"/>
                <a:ea typeface="Osaka" charset="0"/>
                <a:cs typeface="Osaka" charset="0"/>
              </a:rPr>
              <a:t>The Drum Café (UK teambuilding organization)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b="1" kern="1200">
                <a:solidFill>
                  <a:srgbClr val="FFFFFF"/>
                </a:solidFill>
                <a:effectLst>
                  <a:outerShdw blurRad="38100" dist="38100" dir="2700000" algn="tl">
                    <a:srgbClr val="808080"/>
                  </a:outerShdw>
                </a:effectLst>
                <a:latin typeface="Arial" charset="0"/>
                <a:ea typeface="Osaka" charset="0"/>
                <a:cs typeface="Osaka" charset="0"/>
              </a:rPr>
              <a:t>Why does the cross seem like foolishness?</a:t>
            </a: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dirty="0">
                <a:solidFill>
                  <a:srgbClr val="FFFFFF"/>
                </a:solidFill>
                <a:effectLst>
                  <a:outerShdw blurRad="38100" dist="38100" dir="2700000" algn="tl">
                    <a:srgbClr val="808080"/>
                  </a:outerShdw>
                </a:effectLst>
                <a:ea typeface="Osaka" charset="0"/>
                <a:cs typeface="Osaka" charset="0"/>
              </a:rPr>
              <a:t>Because people generally seek power and intellect.</a:t>
            </a:r>
            <a:endParaRPr lang="en-US" sz="54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0"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75" y="0"/>
            <a:ext cx="4983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6" name="Rectangle 4"/>
          <p:cNvSpPr>
            <a:spLocks noGrp="1" noChangeArrowheads="1"/>
          </p:cNvSpPr>
          <p:nvPr>
            <p:ph type="title"/>
          </p:nvPr>
        </p:nvSpPr>
        <p:spPr>
          <a:xfrm>
            <a:off x="2133600" y="990600"/>
            <a:ext cx="3276600" cy="2057400"/>
          </a:xfrm>
        </p:spPr>
        <p:txBody>
          <a:bodyPr/>
          <a:lstStyle/>
          <a:p>
            <a:pPr eaLnBrk="1" hangingPunct="1"/>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What</a:t>
            </a:r>
            <a:r>
              <a:rPr lang="fr-FR" altLang="ja-JP"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s the Difference?</a:t>
            </a: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233478" name="Rectangle 6"/>
          <p:cNvSpPr>
            <a:spLocks noChangeArrowheads="1"/>
          </p:cNvSpPr>
          <p:nvPr/>
        </p:nvSpPr>
        <p:spPr bwMode="auto">
          <a:xfrm>
            <a:off x="2057400" y="4806950"/>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One God</a:t>
            </a:r>
          </a:p>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Many taboos</a:t>
            </a:r>
          </a:p>
        </p:txBody>
      </p:sp>
      <p:sp>
        <p:nvSpPr>
          <p:cNvPr id="233479" name="Rectangle 7"/>
          <p:cNvSpPr>
            <a:spLocks noChangeArrowheads="1"/>
          </p:cNvSpPr>
          <p:nvPr/>
        </p:nvSpPr>
        <p:spPr bwMode="auto">
          <a:xfrm>
            <a:off x="4419600" y="4841875"/>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Many Gods</a:t>
            </a:r>
          </a:p>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Few taboos</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en-US" sz="3200" b="1" dirty="0">
                <a:solidFill>
                  <a:schemeClr val="tx1"/>
                </a:solidFill>
                <a:effectLst/>
                <a:latin typeface="Arial" charset="0"/>
                <a:ea typeface="ＭＳ Ｐゴシック" charset="0"/>
                <a:cs typeface="ＭＳ Ｐゴシック" charset="0"/>
              </a:rPr>
              <a:t>East Meets West</a:t>
            </a: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solidFill>
                  <a:srgbClr val="FFFF00"/>
                </a:solidFill>
                <a:latin typeface="Tahoma" charset="0"/>
                <a:ea typeface="ＭＳ Ｐゴシック" charset="0"/>
                <a:cs typeface="ＭＳ Ｐゴシック" charset="0"/>
              </a:rPr>
              <a:t>Experiential</a:t>
            </a: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a:solidFill>
                  <a:srgbClr val="FFFF00"/>
                </a:solidFill>
                <a:latin typeface="Tahoma" charset="-52"/>
              </a:rPr>
              <a:t>Jews</a:t>
            </a:r>
          </a:p>
        </p:txBody>
      </p:sp>
      <p:sp>
        <p:nvSpPr>
          <p:cNvPr id="235527" name="Text Box 7"/>
          <p:cNvSpPr txBox="1">
            <a:spLocks noChangeArrowheads="1"/>
          </p:cNvSpPr>
          <p:nvPr/>
        </p:nvSpPr>
        <p:spPr bwMode="auto">
          <a:xfrm>
            <a:off x="59436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a:solidFill>
                  <a:srgbClr val="FFFF00"/>
                </a:solidFill>
                <a:latin typeface="Tahoma" charset="-52"/>
              </a:rPr>
              <a:t>Greeks</a:t>
            </a: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38" y="0"/>
            <a:ext cx="195262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0" y="1262063"/>
            <a:ext cx="2438400" cy="871537"/>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Power!</a:t>
            </a:r>
          </a:p>
        </p:txBody>
      </p:sp>
      <p:sp>
        <p:nvSpPr>
          <p:cNvPr id="235532" name="WordArt 12"/>
          <p:cNvSpPr>
            <a:spLocks noChangeArrowheads="1" noChangeShapeType="1" noTextEdit="1"/>
          </p:cNvSpPr>
          <p:nvPr/>
        </p:nvSpPr>
        <p:spPr bwMode="auto">
          <a:xfrm>
            <a:off x="0"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"Need a Sign"</a:t>
            </a:r>
          </a:p>
        </p:txBody>
      </p:sp>
      <p:sp>
        <p:nvSpPr>
          <p:cNvPr id="235533" name="WordArt 13"/>
          <p:cNvSpPr>
            <a:spLocks noChangeArrowheads="1" noChangeShapeType="1" noTextEdit="1"/>
          </p:cNvSpPr>
          <p:nvPr/>
        </p:nvSpPr>
        <p:spPr bwMode="auto">
          <a:xfrm>
            <a:off x="4841875"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"Need Wisdom"</a:t>
            </a:r>
          </a:p>
        </p:txBody>
      </p:sp>
      <p:sp>
        <p:nvSpPr>
          <p:cNvPr id="235534" name="WordArt 14"/>
          <p:cNvSpPr>
            <a:spLocks noChangeArrowheads="1" noChangeShapeType="1" noTextEdit="1"/>
          </p:cNvSpPr>
          <p:nvPr/>
        </p:nvSpPr>
        <p:spPr bwMode="auto">
          <a:xfrm>
            <a:off x="0"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Offensive</a:t>
            </a:r>
          </a:p>
        </p:txBody>
      </p:sp>
      <p:sp>
        <p:nvSpPr>
          <p:cNvPr id="235535" name="WordArt 15"/>
          <p:cNvSpPr>
            <a:spLocks noChangeArrowheads="1" noChangeShapeType="1" noTextEdit="1"/>
          </p:cNvSpPr>
          <p:nvPr/>
        </p:nvSpPr>
        <p:spPr bwMode="auto">
          <a:xfrm>
            <a:off x="4841875"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Foolish</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solidFill>
                  <a:srgbClr val="FFFF00"/>
                </a:solidFill>
                <a:latin typeface="Tahoma" charset="0"/>
                <a:ea typeface="ＭＳ Ｐゴシック" charset="0"/>
                <a:cs typeface="ＭＳ Ｐゴシック" charset="0"/>
              </a:rPr>
              <a:t>Scientific</a:t>
            </a:r>
            <a:r>
              <a:rPr lang="en-US" sz="3600" b="1" dirty="0">
                <a:latin typeface="Tahoma" charset="0"/>
                <a:ea typeface="ＭＳ Ｐゴシック" charset="0"/>
                <a:cs typeface="ＭＳ Ｐゴシック" charset="0"/>
              </a:rPr>
              <a:t> &amp; rational</a:t>
            </a:r>
          </a:p>
        </p:txBody>
      </p:sp>
    </p:spTree>
    <p:extLst>
      <p:ext uri="{BB962C8B-B14F-4D97-AF65-F5344CB8AC3E}">
        <p14:creationId xmlns:p14="http://schemas.microsoft.com/office/powerpoint/2010/main" val="958128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235531"/>
                                        </p:tgtEl>
                                        <p:attrNameLst>
                                          <p:attrName>style.visibility</p:attrName>
                                        </p:attrNameLst>
                                      </p:cBhvr>
                                      <p:to>
                                        <p:strVal val="visible"/>
                                      </p:to>
                                    </p:set>
                                  </p:childTnLst>
                                </p:cTn>
                              </p:par>
                            </p:childTnLst>
                          </p:cTn>
                        </p:par>
                      </p:childTnLst>
                    </p:cTn>
                  </p:par>
                  <p:par>
                    <p:cTn id="12" fill="hold">
                      <p:stCondLst>
                        <p:cond delay="indefinite"/>
                      </p:stCondLst>
                      <p:childTnLst>
                        <p:par>
                          <p:cTn id="13" fill="hold" nodeType="after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235532"/>
                                        </p:tgtEl>
                                        <p:attrNameLst>
                                          <p:attrName>style.visibility</p:attrName>
                                        </p:attrNameLst>
                                      </p:cBhvr>
                                      <p:to>
                                        <p:strVal val="visible"/>
                                      </p:to>
                                    </p:set>
                                  </p:childTnLst>
                                </p:cTn>
                              </p:par>
                            </p:childTnLst>
                          </p:cTn>
                        </p:par>
                      </p:childTnLst>
                    </p:cTn>
                  </p:par>
                  <p:par>
                    <p:cTn id="16" fill="hold">
                      <p:stCondLst>
                        <p:cond delay="indefinite"/>
                      </p:stCondLst>
                      <p:childTnLst>
                        <p:par>
                          <p:cTn id="17" fill="hold" nodeType="afterGroup">
                            <p:stCondLst>
                              <p:cond delay="0"/>
                            </p:stCondLst>
                            <p:childTnLst>
                              <p:par>
                                <p:cTn id="18" presetID="3" presetClass="entr" presetSubtype="0" fill="hold" grpId="0" nodeType="clickEffect">
                                  <p:stCondLst>
                                    <p:cond delay="0"/>
                                  </p:stCondLst>
                                  <p:childTnLst>
                                    <p:set>
                                      <p:cBhvr>
                                        <p:cTn id="19" dur="1" fill="hold">
                                          <p:stCondLst>
                                            <p:cond delay="0"/>
                                          </p:stCondLst>
                                        </p:cTn>
                                        <p:tgtEl>
                                          <p:spTgt spid="235533"/>
                                        </p:tgtEl>
                                        <p:attrNameLst>
                                          <p:attrName>style.visibility</p:attrName>
                                        </p:attrNameLst>
                                      </p:cBhvr>
                                      <p:to>
                                        <p:strVal val="visible"/>
                                      </p:to>
                                    </p:set>
                                  </p:childTnLst>
                                </p:cTn>
                              </p:par>
                            </p:childTnLst>
                          </p:cTn>
                        </p:par>
                      </p:childTnLst>
                    </p:cTn>
                  </p:par>
                  <p:par>
                    <p:cTn id="20" fill="hold">
                      <p:stCondLst>
                        <p:cond delay="indefinite"/>
                      </p:stCondLst>
                      <p:childTnLst>
                        <p:par>
                          <p:cTn id="21" fill="hold" nodeType="afterGroup">
                            <p:stCondLst>
                              <p:cond delay="0"/>
                            </p:stCondLst>
                            <p:childTnLst>
                              <p:par>
                                <p:cTn id="22" presetID="3" presetClass="entr" presetSubtype="0" fill="hold" grpId="0" nodeType="clickEffect">
                                  <p:stCondLst>
                                    <p:cond delay="0"/>
                                  </p:stCondLst>
                                  <p:childTnLst>
                                    <p:set>
                                      <p:cBhvr>
                                        <p:cTn id="23" dur="1" fill="hold">
                                          <p:stCondLst>
                                            <p:cond delay="0"/>
                                          </p:stCondLst>
                                        </p:cTn>
                                        <p:tgtEl>
                                          <p:spTgt spid="235534"/>
                                        </p:tgtEl>
                                        <p:attrNameLst>
                                          <p:attrName>style.visibility</p:attrName>
                                        </p:attrNameLst>
                                      </p:cBhvr>
                                      <p:to>
                                        <p:strVal val="visible"/>
                                      </p:to>
                                    </p:set>
                                  </p:childTnLst>
                                </p:cTn>
                              </p:par>
                            </p:childTnLst>
                          </p:cTn>
                        </p:par>
                      </p:childTnLst>
                    </p:cTn>
                  </p:par>
                  <p:par>
                    <p:cTn id="24" fill="hold">
                      <p:stCondLst>
                        <p:cond delay="indefinite"/>
                      </p:stCondLst>
                      <p:childTnLst>
                        <p:par>
                          <p:cTn id="25" fill="hold" nodeType="afterGroup">
                            <p:stCondLst>
                              <p:cond delay="0"/>
                            </p:stCondLst>
                            <p:childTnLst>
                              <p:par>
                                <p:cTn id="26" presetID="3" presetClass="entr" presetSubtype="0" fill="hold" grpId="0" nodeType="clickEffect">
                                  <p:stCondLst>
                                    <p:cond delay="0"/>
                                  </p:stCondLst>
                                  <p:childTnLst>
                                    <p:set>
                                      <p:cBhvr>
                                        <p:cTn id="27"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en-US" b="1" u="sng" dirty="0">
                <a:solidFill>
                  <a:schemeClr val="bg1"/>
                </a:solidFill>
                <a:latin typeface="Arial" charset="0"/>
                <a:ea typeface="Osaka" charset="0"/>
                <a:cs typeface="Arial" charset="0"/>
              </a:rPr>
              <a:t>Paul</a:t>
            </a:r>
            <a:r>
              <a:rPr lang="fr-FR" altLang="ja-JP" b="1" u="sng" dirty="0">
                <a:solidFill>
                  <a:schemeClr val="bg1"/>
                </a:solidFill>
                <a:latin typeface="Arial" charset="0"/>
                <a:ea typeface="Osaka" charset="0"/>
                <a:cs typeface="Arial" charset="0"/>
              </a:rPr>
              <a:t>'</a:t>
            </a:r>
            <a:r>
              <a:rPr lang="en-US" b="1" u="sng" dirty="0">
                <a:solidFill>
                  <a:schemeClr val="bg1"/>
                </a:solidFill>
                <a:latin typeface="Arial" charset="0"/>
                <a:ea typeface="Osaka" charset="0"/>
                <a:cs typeface="Arial" charset="0"/>
              </a:rPr>
              <a:t>s Key Point of 1 Cor. 1</a:t>
            </a:r>
            <a:r>
              <a:rPr lang="en-US" b="1" dirty="0">
                <a:solidFill>
                  <a:schemeClr val="bg1"/>
                </a:solidFill>
                <a:latin typeface="Arial" charset="0"/>
                <a:ea typeface="Osaka" charset="0"/>
                <a:cs typeface="Arial" charset="0"/>
              </a:rPr>
              <a:t>: </a:t>
            </a:r>
            <a:br>
              <a:rPr lang="en-US" b="1" dirty="0">
                <a:solidFill>
                  <a:schemeClr val="bg1"/>
                </a:solidFill>
                <a:latin typeface="Arial" charset="0"/>
                <a:ea typeface="Osaka" charset="0"/>
                <a:cs typeface="Arial" charset="0"/>
              </a:rPr>
            </a:br>
            <a:r>
              <a:rPr lang="en-US" b="1" dirty="0">
                <a:solidFill>
                  <a:schemeClr val="bg1"/>
                </a:solidFill>
                <a:latin typeface="Arial" charset="0"/>
                <a:ea typeface="Osaka" charset="0"/>
                <a:cs typeface="Arial" charset="0"/>
              </a:rPr>
              <a:t>Don</a:t>
            </a:r>
            <a:r>
              <a:rPr lang="fr-FR" altLang="ja-JP" b="1" dirty="0">
                <a:solidFill>
                  <a:schemeClr val="bg1"/>
                </a:solidFill>
                <a:latin typeface="Arial" charset="0"/>
                <a:ea typeface="Osaka" charset="0"/>
                <a:cs typeface="Arial" charset="0"/>
              </a:rPr>
              <a:t>'</a:t>
            </a:r>
            <a:r>
              <a:rPr lang="en-US" b="1" dirty="0">
                <a:solidFill>
                  <a:schemeClr val="bg1"/>
                </a:solidFill>
                <a:latin typeface="Arial" charset="0"/>
                <a:ea typeface="Osaka" charset="0"/>
                <a:cs typeface="Arial" charset="0"/>
              </a:rPr>
              <a:t>t divide over leaders because the </a:t>
            </a:r>
            <a:r>
              <a:rPr lang="en-US" b="1" dirty="0">
                <a:solidFill>
                  <a:srgbClr val="FFFF00"/>
                </a:solidFill>
                <a:latin typeface="Arial" charset="0"/>
                <a:ea typeface="Osaka" charset="0"/>
                <a:cs typeface="Arial" charset="0"/>
              </a:rPr>
              <a:t>gospel</a:t>
            </a:r>
            <a:r>
              <a:rPr lang="en-US" b="1" dirty="0">
                <a:solidFill>
                  <a:schemeClr val="bg1"/>
                </a:solidFill>
                <a:latin typeface="Arial" charset="0"/>
                <a:ea typeface="Osaka" charset="0"/>
                <a:cs typeface="Arial" charset="0"/>
              </a:rPr>
              <a:t> is based on a </a:t>
            </a:r>
            <a:r>
              <a:rPr lang="en-US" b="1" dirty="0">
                <a:solidFill>
                  <a:srgbClr val="FFFF00"/>
                </a:solidFill>
                <a:latin typeface="Arial" charset="0"/>
                <a:ea typeface="Osaka" charset="0"/>
                <a:cs typeface="Arial" charset="0"/>
              </a:rPr>
              <a:t>crucified</a:t>
            </a:r>
            <a:r>
              <a:rPr lang="en-US" b="1" dirty="0">
                <a:solidFill>
                  <a:schemeClr val="bg1"/>
                </a:solidFill>
                <a:latin typeface="Arial" charset="0"/>
                <a:ea typeface="Osaka" charset="0"/>
                <a:cs typeface="Arial" charset="0"/>
              </a:rPr>
              <a:t> man. </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_rels/theme53.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3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4.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19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21688</TotalTime>
  <Words>10794</Words>
  <Application>Microsoft Macintosh PowerPoint</Application>
  <PresentationFormat>On-screen Show (4:3)</PresentationFormat>
  <Paragraphs>1703</Paragraphs>
  <Slides>308</Slides>
  <Notes>262</Notes>
  <HiddenSlides>0</HiddenSlides>
  <MMClips>0</MMClips>
  <ScaleCrop>false</ScaleCrop>
  <HeadingPairs>
    <vt:vector size="6" baseType="variant">
      <vt:variant>
        <vt:lpstr>Fonts Used</vt:lpstr>
      </vt:variant>
      <vt:variant>
        <vt:i4>34</vt:i4>
      </vt:variant>
      <vt:variant>
        <vt:lpstr>Theme</vt:lpstr>
      </vt:variant>
      <vt:variant>
        <vt:i4>103</vt:i4>
      </vt:variant>
      <vt:variant>
        <vt:lpstr>Slide Titles</vt:lpstr>
      </vt:variant>
      <vt:variant>
        <vt:i4>308</vt:i4>
      </vt:variant>
    </vt:vector>
  </HeadingPairs>
  <TitlesOfParts>
    <vt:vector size="445" baseType="lpstr">
      <vt:lpstr>Aramis Italic</vt:lpstr>
      <vt:lpstr>Arial Bold</vt:lpstr>
      <vt:lpstr>Bizarro Regular</vt:lpstr>
      <vt:lpstr>Creampuff</vt:lpstr>
      <vt:lpstr>Galatia SIL Bold</vt:lpstr>
      <vt:lpstr>ＭＳ Ｐゴシック</vt:lpstr>
      <vt:lpstr>Osaka</vt:lpstr>
      <vt:lpstr>PerryGothic Regular</vt:lpstr>
      <vt:lpstr>宋体</vt:lpstr>
      <vt:lpstr>宋体</vt:lpstr>
      <vt:lpstr>Times</vt:lpstr>
      <vt:lpstr>ヒラギノ角ゴ Pro W3</vt:lpstr>
      <vt:lpstr>Arial</vt:lpstr>
      <vt:lpstr>Arial Black</vt:lpstr>
      <vt:lpstr>Arial Narrow</vt:lpstr>
      <vt:lpstr>Arial Narrow Bold</vt:lpstr>
      <vt:lpstr>Book Antiqua</vt:lpstr>
      <vt:lpstr>Calibri</vt:lpstr>
      <vt:lpstr>Comic Sans MS</vt:lpstr>
      <vt:lpstr>Copperplate Gothic Light</vt:lpstr>
      <vt:lpstr>Garamond</vt:lpstr>
      <vt:lpstr>Helvetica</vt:lpstr>
      <vt:lpstr>Helvetica Neue</vt:lpstr>
      <vt:lpstr>Impact</vt:lpstr>
      <vt:lpstr>Lucida Grande</vt:lpstr>
      <vt:lpstr>Lucida Sans</vt:lpstr>
      <vt:lpstr>Monotype Sorts</vt:lpstr>
      <vt:lpstr>Tahoma</vt:lpstr>
      <vt:lpstr>Tempus Sans ITC</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6_Expedition</vt:lpstr>
      <vt:lpstr>2_Default Design</vt:lpstr>
      <vt:lpstr>5_Expedition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10_Default Design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6_Default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Strategic</vt:lpstr>
      <vt:lpstr>1_Default Design</vt:lpstr>
      <vt:lpstr>3_Expedition</vt:lpstr>
      <vt:lpstr>27_Blank Presentation</vt:lpstr>
      <vt:lpstr>49_Blank Presentation</vt:lpstr>
      <vt:lpstr>1_Office Theme</vt:lpstr>
      <vt:lpstr>7_Expedition</vt:lpstr>
      <vt:lpstr>2_Strategic</vt:lpstr>
      <vt:lpstr>50_Blank Presentation</vt:lpstr>
      <vt:lpstr>18_Default Design</vt:lpstr>
      <vt:lpstr>11_untitled 1</vt:lpstr>
      <vt:lpstr>28_Blank Presentation</vt:lpstr>
      <vt:lpstr>19_Default Design</vt:lpstr>
      <vt:lpstr>Notebook</vt:lpstr>
      <vt:lpstr>20_Default Design</vt:lpstr>
      <vt:lpstr>29_Blank Presentation</vt:lpstr>
      <vt:lpstr>3_LaVerne</vt:lpstr>
      <vt:lpstr>1 Corinthians 1–9</vt:lpstr>
      <vt:lpstr>Key Word</vt:lpstr>
      <vt:lpstr>Theme</vt:lpstr>
      <vt:lpstr>Key Verse</vt:lpstr>
      <vt:lpstr>Summary Statement</vt:lpstr>
      <vt:lpstr>Kingdom Statement</vt:lpstr>
      <vt:lpstr>Covenant</vt:lpstr>
      <vt:lpstr>Redemption</vt:lpstr>
      <vt:lpstr>Prophecy (Lord, Deity) </vt:lpstr>
      <vt:lpstr>1 Corinthians</vt:lpstr>
      <vt:lpstr>1 Corinthians</vt:lpstr>
      <vt:lpstr>Be Different </vt:lpstr>
      <vt:lpstr>Herd Mentality</vt:lpstr>
      <vt:lpstr>How should we be different from unbelievers?</vt:lpstr>
      <vt:lpstr>Corinth: Crossroads of Immorality</vt:lpstr>
      <vt:lpstr>Isthmus of Corinth</vt:lpstr>
      <vt:lpstr>How should we…</vt:lpstr>
      <vt:lpstr>Main Idea</vt:lpstr>
      <vt:lpstr>Sanctified (1:2) = “Set apart by God as His possession” </vt:lpstr>
      <vt:lpstr>Black</vt:lpstr>
      <vt:lpstr>What truth about church discipline impacted you most from your readings?</vt:lpstr>
      <vt:lpstr>NT Overview (Missionary + Key Words)</vt:lpstr>
      <vt:lpstr>NT Overview (Paul's Letters)</vt:lpstr>
      <vt:lpstr>What was the early church like?</vt:lpstr>
      <vt:lpstr>Worship in Catacombs</vt:lpstr>
      <vt:lpstr>Perpetua's Martyrdom (AD 203)</vt:lpstr>
      <vt:lpstr>What was the early church really like?</vt:lpstr>
      <vt:lpstr>Epistolary Form</vt:lpstr>
      <vt:lpstr>Epistolary Form</vt:lpstr>
      <vt:lpstr>Overview of the Chapters</vt:lpstr>
      <vt:lpstr>1 Corinthians</vt:lpstr>
      <vt:lpstr>The Wayward Local Church</vt:lpstr>
      <vt:lpstr>Key Word &amp; Verse</vt:lpstr>
      <vt:lpstr>Summary &amp; Application</vt:lpstr>
      <vt:lpstr>The Three Tenses of Salvation </vt:lpstr>
      <vt:lpstr>Authorship</vt:lpstr>
      <vt:lpstr>Circumstances</vt:lpstr>
      <vt:lpstr>Occasion</vt:lpstr>
      <vt:lpstr>1 Corinthians Characteristics</vt:lpstr>
      <vt:lpstr>Corinth: Crossroads of Immorality</vt:lpstr>
      <vt:lpstr>Isthmus of Corinth</vt:lpstr>
      <vt:lpstr>Diolkos at Corinth (First Century)</vt:lpstr>
      <vt:lpstr>Diolkos at Corinth (First Century)</vt:lpstr>
      <vt:lpstr>Diolkos at Corinth (First Century)</vt:lpstr>
      <vt:lpstr>Diolkos at Corinth (First Century)</vt:lpstr>
      <vt:lpstr>Canal at Corinth (built in 1893)</vt:lpstr>
      <vt:lpstr>Canal at Corinth (built in 1893)</vt:lpstr>
      <vt:lpstr>Canal at Corinth (built in 1893)</vt:lpstr>
      <vt:lpstr>Canal at Corinth</vt:lpstr>
      <vt:lpstr>Visiting Corinth</vt:lpstr>
      <vt:lpstr>Directions?</vt:lpstr>
      <vt:lpstr>Way Out</vt:lpstr>
      <vt:lpstr>Station Museum</vt:lpstr>
      <vt:lpstr>View of Acrocorinth from the City</vt:lpstr>
      <vt:lpstr>Immorality in All Seasons</vt:lpstr>
      <vt:lpstr>Temple of Aphrodite</vt:lpstr>
      <vt:lpstr>Temple of Aphrodite</vt:lpstr>
      <vt:lpstr>Meaningless Worship</vt:lpstr>
      <vt:lpstr>Characteristics of 1 Corinthians</vt:lpstr>
      <vt:lpstr>The Agora (Marketplace)</vt:lpstr>
      <vt:lpstr>The Bema at Corinth</vt:lpstr>
      <vt:lpstr>Outline of 1 Corinthians</vt:lpstr>
      <vt:lpstr>Be Different </vt:lpstr>
      <vt:lpstr>Herd Mentality</vt:lpstr>
      <vt:lpstr>Be Different</vt:lpstr>
      <vt:lpstr>Be different.</vt:lpstr>
      <vt:lpstr>Be Different</vt:lpstr>
      <vt:lpstr>“Different” in this book means better.</vt:lpstr>
      <vt:lpstr>How should we be different from unbelievers?</vt:lpstr>
      <vt:lpstr>Background</vt:lpstr>
      <vt:lpstr>God put the Corinthian believers in their dark city to shine as his light.</vt:lpstr>
      <vt:lpstr>Paul's 1st &amp; 2nd Missionary Journeys</vt:lpstr>
      <vt:lpstr>Origin &amp; Destination</vt:lpstr>
      <vt:lpstr>Corinth: Crossroads of Immorality</vt:lpstr>
      <vt:lpstr>Isthmus of Corinth</vt:lpstr>
      <vt:lpstr>View of Acrocorinth from the City</vt:lpstr>
      <vt:lpstr>Immorality in All Seasons</vt:lpstr>
      <vt:lpstr>Temple of Aphrodite</vt:lpstr>
      <vt:lpstr>Temple of Aphrodite</vt:lpstr>
      <vt:lpstr>It takes courage not to do  what everyone else is doing</vt:lpstr>
      <vt:lpstr>How should we…</vt:lpstr>
      <vt:lpstr>1 Corinthians 1</vt:lpstr>
      <vt:lpstr>Key Word</vt:lpstr>
      <vt:lpstr>Sanctified (1:2) = “Set apart by God as His possession” </vt:lpstr>
      <vt:lpstr>Which church leader should we follow?</vt:lpstr>
      <vt:lpstr>Don't divide over favorite leaders  (1:10-17)</vt:lpstr>
      <vt:lpstr>Parties at Corinth</vt:lpstr>
      <vt:lpstr>Democrats win</vt:lpstr>
      <vt:lpstr>A Newspaper Slip…</vt:lpstr>
      <vt:lpstr>"In the minutes, should I record this as a 'vigorous theological discussion' or a 'serious ecclesiastical debate'?" </vt:lpstr>
      <vt:lpstr>Parties You Don't Want to Attend!</vt:lpstr>
      <vt:lpstr>Unity is based on the cross—not human leaders  (1:18–2:5)</vt:lpstr>
      <vt:lpstr>1 Corinthians 1:18-25</vt:lpstr>
      <vt:lpstr>Marriage Unity</vt:lpstr>
      <vt:lpstr>But what's the source of unity among God's people?</vt:lpstr>
      <vt:lpstr>Why does the cross seem like foolishness?</vt:lpstr>
      <vt:lpstr>What's the Difference?</vt:lpstr>
      <vt:lpstr>East Meets West</vt:lpstr>
      <vt:lpstr>Paul's Key Point of 1 Cor. 1:  Don't divide over leaders because the gospel is based on a crucified man. </vt:lpstr>
      <vt:lpstr>How can we put the cross first?</vt:lpstr>
      <vt:lpstr>1 Corinthians 2</vt:lpstr>
      <vt:lpstr>Philosophies at Athens</vt:lpstr>
      <vt:lpstr>Epicureans and Stoics at the Parthenon</vt:lpstr>
      <vt:lpstr>The Path to Unity: Focus on…</vt:lpstr>
      <vt:lpstr>I.  The gospel is God's secret message of wisdom that the world rejects (2:6-10).</vt:lpstr>
      <vt:lpstr>A.  Believers do speak wisdom--God's wisdom (2:6)</vt:lpstr>
      <vt:lpstr>Types of Wisdom</vt:lpstr>
      <vt:lpstr>Types of Wisdom</vt:lpstr>
      <vt:lpstr>B.C. by Johnny Hart</vt:lpstr>
      <vt:lpstr>Types of Wisdom</vt:lpstr>
      <vt:lpstr>Types of Wisdom</vt:lpstr>
      <vt:lpstr>Types of Wisdom</vt:lpstr>
      <vt:lpstr>Types of Wisdom</vt:lpstr>
      <vt:lpstr>B. Only believers understand  God's wisdom (2:7-10) </vt:lpstr>
      <vt:lpstr>II.  Only believers have God's wisdom because only believers have the Spirit  (2:11-16).</vt:lpstr>
      <vt:lpstr>Who sits in your chair?</vt:lpstr>
      <vt:lpstr>Types of People</vt:lpstr>
      <vt:lpstr>The Focal Point of the Text</vt:lpstr>
      <vt:lpstr>What does God's wisdom  look like?</vt:lpstr>
      <vt:lpstr>1 Corinthians 3</vt:lpstr>
      <vt:lpstr>Church Unity</vt:lpstr>
      <vt:lpstr>I.  Don't be carnal by following only your favorite leader (3:1-4)</vt:lpstr>
      <vt:lpstr>Types of People</vt:lpstr>
      <vt:lpstr>"Carnal" means "fleshly"</vt:lpstr>
      <vt:lpstr>Two Types of Carnality</vt:lpstr>
      <vt:lpstr>Fleshly Advice…</vt:lpstr>
      <vt:lpstr>"It's All About Me" = Blatant Carnality </vt:lpstr>
      <vt:lpstr>Carnality Selfishness</vt:lpstr>
      <vt:lpstr>II. See all blessings as from God—not leaders (3:5-23)</vt:lpstr>
      <vt:lpstr>A.  Leaders—like us all—are only instruments of God accountable to Him (3:5-15)</vt:lpstr>
      <vt:lpstr>A. Leaders—like us all—are only instruments of God accountable to Him (3:5-15)</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Jesus Before Pilate</vt:lpstr>
      <vt:lpstr>Jesus Before Pilate</vt:lpstr>
      <vt:lpstr>The Bema is a Reward Seat</vt:lpstr>
      <vt:lpstr>"… the fire will test the quality of each man's work"  (1 Cor. 3:13)</vt:lpstr>
      <vt:lpstr>Lasting Building Materials (3:12a)</vt:lpstr>
      <vt:lpstr>Perishable Building Materials (3:12b)</vt:lpstr>
      <vt:lpstr>"saved as through fire…"  (3:15)</vt:lpstr>
      <vt:lpstr>B.  God deserves credit for our blessings, not any man (3:16-23).</vt:lpstr>
      <vt:lpstr>B. God deserves credit for our blessings, not any man  (3:16-23).</vt:lpstr>
      <vt:lpstr>1 Corinthians 3:16-17 (NIV)</vt:lpstr>
      <vt:lpstr>—Main Idea of 1 Cor. 3— Unity comes from seeing all blessings as from God—not from leaders </vt:lpstr>
      <vt:lpstr>Eternal Security in Corinth</vt:lpstr>
      <vt:lpstr>1 Corinthians 4</vt:lpstr>
      <vt:lpstr>1 Corinthians 4 Subject</vt:lpstr>
      <vt:lpstr>I.  Honor your leaders for their humility  (4:1-13)</vt:lpstr>
      <vt:lpstr>Humility (4:1-13):</vt:lpstr>
      <vt:lpstr>Three Major Pastoral Leadership Tasks of Elders</vt:lpstr>
      <vt:lpstr>Humility (4:1-13):</vt:lpstr>
      <vt:lpstr>II.  Respond to your elders' spiritual authority  (4:14-21)</vt:lpstr>
      <vt:lpstr>Fatherly Authority (4:14-21):</vt:lpstr>
      <vt:lpstr>Fatherly Authority (4:14-21):</vt:lpstr>
      <vt:lpstr>Fatherly Authority (4:14-21):</vt:lpstr>
      <vt:lpstr>– Paul's Key Point in 1 Cor. 4 –</vt:lpstr>
      <vt:lpstr>Respect Leaders</vt:lpstr>
      <vt:lpstr>Obey Leaders</vt:lpstr>
      <vt:lpstr>How should we…</vt:lpstr>
      <vt:lpstr>1 Corinthians 5</vt:lpstr>
      <vt:lpstr>How do we maintain purity in the church?</vt:lpstr>
      <vt:lpstr>Corinth: Crossroad of Immorality</vt:lpstr>
      <vt:lpstr>Isthmus of Corinth</vt:lpstr>
      <vt:lpstr>View of Acrocorinth from the City</vt:lpstr>
      <vt:lpstr>Temple of Aphrodite</vt:lpstr>
      <vt:lpstr>Temple of Aphrodite</vt:lpstr>
      <vt:lpstr>Immorality in All Seasons</vt:lpstr>
      <vt:lpstr>The Wayward Local Church</vt:lpstr>
      <vt:lpstr>I.  Humbly remove members living in sin (5:1-2).</vt:lpstr>
      <vt:lpstr>II. Discipline benefits the offender and the church (5:3-8)</vt:lpstr>
      <vt:lpstr>A. Discipline hands a believer over to Satan's dominion to end his hypocrisy  (5:3-5) </vt:lpstr>
      <vt:lpstr>B. Discipline maintains the purity of the body  (5:6-8)</vt:lpstr>
      <vt:lpstr>Yeast</vt:lpstr>
      <vt:lpstr>Passover's Past Significance (Exodus 12)</vt:lpstr>
      <vt:lpstr>The Passover Lamb</vt:lpstr>
      <vt:lpstr>"Burn All the Yeast!"</vt:lpstr>
      <vt:lpstr>Feast of Unleavened Bread</vt:lpstr>
      <vt:lpstr>III.  Association with immoral people depends on whether or not they are Christians  (5:9-13).</vt:lpstr>
      <vt:lpstr>A. We can associate with an immoral unbeliever (5:9-10).</vt:lpstr>
      <vt:lpstr>What sins are "bad enough" for church discipline?</vt:lpstr>
      <vt:lpstr>C. The church must remove immoral Christians (5:12-13)</vt:lpstr>
      <vt:lpstr>How to Treat One Under Discipline</vt:lpstr>
      <vt:lpstr>The Focus of 1 Cor. 5</vt:lpstr>
      <vt:lpstr>How can we keep this church pure?</vt:lpstr>
      <vt:lpstr>1 Corinthians 6</vt:lpstr>
      <vt:lpstr>Conflicts among Christians are family matters––not for unbelievers to solve (6:1)</vt:lpstr>
      <vt:lpstr>I. We are more competent than unbelievers to solve Christian disputes  (6:2-6, 9-11)</vt:lpstr>
      <vt:lpstr>"Do you not know that saints will judge the world?" (6:2a)</vt:lpstr>
      <vt:lpstr>The Rule of Christ</vt:lpstr>
      <vt:lpstr>Our Future (Rev. 19–20)</vt:lpstr>
      <vt:lpstr>Revelation 20:4 (NAU)</vt:lpstr>
      <vt:lpstr>II. It is better to suffer personal loss than for the whole church lose its witness  (6:7-8)</vt:lpstr>
      <vt:lpstr>"You are the light of the world…"</vt:lpstr>
      <vt:lpstr>How to win by losing</vt:lpstr>
      <vt:lpstr>Disputes between believers must be solved by believers  (Main Idea of 1 Cor. 6)</vt:lpstr>
      <vt:lpstr>Church Covenant</vt:lpstr>
      <vt:lpstr>"Do you not know that your body is a temple of the Holy Spirit, who is in you, whom you have received from God? You are not your own;  20 you were bought at a price. Therefore honor God with your body"  (1 Cor 6:19-20 NIV).</vt:lpstr>
      <vt:lpstr>The Spirit indwelling is God’s new work!</vt:lpstr>
      <vt:lpstr>How should we…</vt:lpstr>
      <vt:lpstr>1 Corinthians 7</vt:lpstr>
      <vt:lpstr>STRAIGHT TALK ON CONTENTMENT</vt:lpstr>
      <vt:lpstr>Black</vt:lpstr>
      <vt:lpstr>"You never know true happiness until you're married…"</vt:lpstr>
      <vt:lpstr>Are you content?</vt:lpstr>
      <vt:lpstr>Why should you be content with your…?</vt:lpstr>
      <vt:lpstr>The Wayward Local Church</vt:lpstr>
      <vt:lpstr>1 Corinthians 7 Overview</vt:lpstr>
      <vt:lpstr>I. Those married can have their sexual needs legitimately met (7:1-7)</vt:lpstr>
      <vt:lpstr>II.  Widowers and widows can remarry if they have unmet sexual needs (7:8-9)</vt:lpstr>
      <vt:lpstr>Dr. Walter McConnell</vt:lpstr>
      <vt:lpstr>Walter &amp; Claire McConnell</vt:lpstr>
      <vt:lpstr>Black</vt:lpstr>
      <vt:lpstr>III. Divorcees should remain unmarried to enable reconciliation with their spouse (7:10-11)</vt:lpstr>
      <vt:lpstr>Four Views…</vt:lpstr>
      <vt:lpstr>IV. Those in mixed marriages should stay married to be a godly influence in the family (7:12-16)</vt:lpstr>
      <vt:lpstr>V. All of Us:  Be content with your body and job (7:17-24)</vt:lpstr>
      <vt:lpstr>Body Contentment (7:17-19)</vt:lpstr>
      <vt:lpstr>Be content with your low socio-economic position (7:20-23)</vt:lpstr>
      <vt:lpstr>Four Roman Social Classes</vt:lpstr>
      <vt:lpstr>PowerPoint Presentation</vt:lpstr>
      <vt:lpstr>Advantages</vt:lpstr>
      <vt:lpstr>Contentment</vt:lpstr>
      <vt:lpstr>Why Stay…</vt:lpstr>
      <vt:lpstr>Third Missionary Journey Map</vt:lpstr>
      <vt:lpstr>1 Corinthians 7 Overview</vt:lpstr>
      <vt:lpstr>I.  Singleness has its advantages (7:28b-35).</vt:lpstr>
      <vt:lpstr>A.  Trials: Singles have fewer troubles than married folks (7:28b).</vt:lpstr>
      <vt:lpstr>Cattleman's Stress Test</vt:lpstr>
      <vt:lpstr>The Stress Scale</vt:lpstr>
      <vt:lpstr>Stress Ball</vt:lpstr>
      <vt:lpstr>B.  Time: Singles have more time to invest in eternal matters  (7:29-31).</vt:lpstr>
      <vt:lpstr>Women on SBC Faculty</vt:lpstr>
      <vt:lpstr>Children's Authors</vt:lpstr>
      <vt:lpstr>Other Singles</vt:lpstr>
      <vt:lpstr>C.  Distractions: Singles can serve God in ways that those married can't  (7:32-35).</vt:lpstr>
      <vt:lpstr>The Crossroads (1981-83)</vt:lpstr>
      <vt:lpstr>Crossroads Ministry</vt:lpstr>
      <vt:lpstr>China, 1981</vt:lpstr>
      <vt:lpstr>Susan &amp; Me, 1982</vt:lpstr>
      <vt:lpstr>Marriage still isn't prohibited (7:36-40).</vt:lpstr>
      <vt:lpstr>A. Singles should get married if sexual temptation is too strong (7:36-38).</vt:lpstr>
      <vt:lpstr>B. Widows can remarry too (7:39-40).</vt:lpstr>
      <vt:lpstr>Single parenting ain't for sissies</vt:lpstr>
      <vt:lpstr>Main Idea of 1 Cor. 7:25-40</vt:lpstr>
      <vt:lpstr>What about Singles?</vt:lpstr>
      <vt:lpstr>Harriet Hartbyrne</vt:lpstr>
      <vt:lpstr>What about Couples?</vt:lpstr>
      <vt:lpstr>Key NT Singles</vt:lpstr>
      <vt:lpstr>Luci Swindoll</vt:lpstr>
      <vt:lpstr>1 Corinthians 8</vt:lpstr>
      <vt:lpstr>Where Convictions Come From…</vt:lpstr>
      <vt:lpstr>Things wrong at Corinth</vt:lpstr>
      <vt:lpstr>Where Convictions Come From…</vt:lpstr>
      <vt:lpstr>Black &amp; White</vt:lpstr>
      <vt:lpstr>Gray Areas</vt:lpstr>
      <vt:lpstr>Gray Area Examples</vt:lpstr>
      <vt:lpstr>Gray Area Examples</vt:lpstr>
      <vt:lpstr>Gray Area Examples</vt:lpstr>
      <vt:lpstr>Christians in Corinth</vt:lpstr>
      <vt:lpstr>Should we follow someone else's conscience?</vt:lpstr>
      <vt:lpstr>Why should we give up our rights in gray matters?</vt:lpstr>
      <vt:lpstr>I. Show love more than knowledge (1 Cor 8:1-3).</vt:lpstr>
      <vt:lpstr>Meat &amp; the Marketplace (1 Cor 8)</vt:lpstr>
      <vt:lpstr>Love</vt:lpstr>
      <vt:lpstr>Black</vt:lpstr>
      <vt:lpstr>II. Protect the conscience of weak believers  (1 Cor 8:4-8).</vt:lpstr>
      <vt:lpstr>III. Give up your rights permanently if they hurt a weaker brother  (1 Cor. 8:9-13).</vt:lpstr>
      <vt:lpstr>Bad things happen if you insist on your rights in gray matters  (8:10-12).</vt:lpstr>
      <vt:lpstr>Chapter 8 Big Idea</vt:lpstr>
      <vt:lpstr>Use your brain</vt:lpstr>
      <vt:lpstr>1 Corinthians 9</vt:lpstr>
      <vt:lpstr>How to Discern a Gray Area</vt:lpstr>
      <vt:lpstr>How to Handle Gray Areas in Yourself</vt:lpstr>
      <vt:lpstr>How to Handle Gray Areas in the Church</vt:lpstr>
      <vt:lpstr>Gray Area Case Study</vt:lpstr>
      <vt:lpstr>1 Corinthians 8–10</vt:lpstr>
      <vt:lpstr>Should we follow someone else's conscience?</vt:lpstr>
      <vt:lpstr>Why should we give up our rights in gray matters?</vt:lpstr>
      <vt:lpstr>Vegeta-bull</vt:lpstr>
      <vt:lpstr>1 Corinthians 8–10</vt:lpstr>
      <vt:lpstr>Do those serving Christ have rights?</vt:lpstr>
      <vt:lpstr>I. Servants of Christ have rights (1 Cor 9:1-14).</vt:lpstr>
      <vt:lpstr>How Greek and Roman Philosophers and Religious Teachers Were Paid in Paul's Day </vt:lpstr>
      <vt:lpstr>How did Paul support himself?</vt:lpstr>
      <vt:lpstr>2 Corinthians 11:7-8 NLT</vt:lpstr>
      <vt:lpstr>Shepherd</vt:lpstr>
      <vt:lpstr>Don't muzzle the ox</vt:lpstr>
      <vt:lpstr>Food for Priests</vt:lpstr>
      <vt:lpstr>II. Give up any right that hinders the gospel (1 Cor 9:15-27).</vt:lpstr>
      <vt:lpstr>Give up your rights  to help others  mature in Christ   (Main Idea of  1 Corinthians 9)</vt:lpstr>
      <vt:lpstr>Herd Mentality</vt:lpstr>
      <vt:lpstr>How should we be different from unbelievers?</vt:lpstr>
      <vt:lpstr>How should we…</vt:lpstr>
      <vt:lpstr>Main Idea</vt:lpstr>
      <vt:lpstr>Sanctified = “Set apart by God as His possession” </vt:lpstr>
      <vt:lpstr>Black</vt:lpstr>
      <vt:lpstr>NT Preaching  •  BibleStudyDownloads.org</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357</cp:revision>
  <dcterms:created xsi:type="dcterms:W3CDTF">2009-03-02T11:31:42Z</dcterms:created>
  <dcterms:modified xsi:type="dcterms:W3CDTF">2024-04-24T14:25:44Z</dcterms:modified>
</cp:coreProperties>
</file>