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theme/theme2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1.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2.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5.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6.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9.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0.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1.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2.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3.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4.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7.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8.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9.xml" ContentType="application/vnd.openxmlformats-officedocument.theme+xml"/>
  <Override PartName="/ppt/slideLayouts/slideLayout504.xml" ContentType="application/vnd.openxmlformats-officedocument.presentationml.slideLayout+xml"/>
  <Override PartName="/ppt/theme/theme50.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2.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4.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6.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7.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8.xml" ContentType="application/vnd.openxmlformats-officedocument.theme+xml"/>
  <Override PartName="/ppt/slideLayouts/slideLayout598.xml" ContentType="application/vnd.openxmlformats-officedocument.presentationml.slideLayout+xml"/>
  <Override PartName="/ppt/theme/theme59.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60.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6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6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3.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4.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12" r:id="rId2"/>
    <p:sldMasterId id="2147483711" r:id="rId3"/>
    <p:sldMasterId id="2147483709" r:id="rId4"/>
    <p:sldMasterId id="2147483681" r:id="rId5"/>
    <p:sldMasterId id="2147483679" r:id="rId6"/>
    <p:sldMasterId id="2147483671" r:id="rId7"/>
    <p:sldMasterId id="2147483651" r:id="rId8"/>
    <p:sldMasterId id="2147483655" r:id="rId9"/>
    <p:sldMasterId id="2147483657" r:id="rId10"/>
    <p:sldMasterId id="2147483667" r:id="rId11"/>
    <p:sldMasterId id="2147483722" r:id="rId12"/>
    <p:sldMasterId id="2147484698" r:id="rId13"/>
    <p:sldMasterId id="2147485760" r:id="rId14"/>
    <p:sldMasterId id="2147492856" r:id="rId15"/>
    <p:sldMasterId id="2147492868" r:id="rId16"/>
    <p:sldMasterId id="2147492880" r:id="rId17"/>
    <p:sldMasterId id="2147493357" r:id="rId18"/>
    <p:sldMasterId id="2147493824" r:id="rId19"/>
    <p:sldMasterId id="2147497692" r:id="rId20"/>
    <p:sldMasterId id="2147498946" r:id="rId21"/>
    <p:sldMasterId id="2147501411" r:id="rId22"/>
    <p:sldMasterId id="2147503314" r:id="rId23"/>
    <p:sldMasterId id="2147503429" r:id="rId24"/>
    <p:sldMasterId id="2147503519" r:id="rId25"/>
    <p:sldMasterId id="2147503533" r:id="rId26"/>
    <p:sldMasterId id="2147503558" r:id="rId27"/>
    <p:sldMasterId id="2147503570" r:id="rId28"/>
    <p:sldMasterId id="2147503582" r:id="rId29"/>
    <p:sldMasterId id="2147503594" r:id="rId30"/>
    <p:sldMasterId id="2147503606" r:id="rId31"/>
    <p:sldMasterId id="2147503706" r:id="rId32"/>
    <p:sldMasterId id="2147503718" r:id="rId33"/>
    <p:sldMasterId id="2147503778" r:id="rId34"/>
    <p:sldMasterId id="2147503790" r:id="rId35"/>
    <p:sldMasterId id="2147503802" r:id="rId36"/>
    <p:sldMasterId id="2147503814" r:id="rId37"/>
    <p:sldMasterId id="2147503826" r:id="rId38"/>
    <p:sldMasterId id="2147503838" r:id="rId39"/>
    <p:sldMasterId id="2147503841" r:id="rId40"/>
    <p:sldMasterId id="2147503857" r:id="rId41"/>
    <p:sldMasterId id="2147503870" r:id="rId42"/>
    <p:sldMasterId id="2147503883" r:id="rId43"/>
    <p:sldMasterId id="2147503895" r:id="rId44"/>
    <p:sldMasterId id="2147503908" r:id="rId45"/>
    <p:sldMasterId id="2147503921" r:id="rId46"/>
    <p:sldMasterId id="2147503933" r:id="rId47"/>
    <p:sldMasterId id="2147503945" r:id="rId48"/>
    <p:sldMasterId id="2147503957" r:id="rId49"/>
    <p:sldMasterId id="2147503971" r:id="rId50"/>
    <p:sldMasterId id="2147503973" r:id="rId51"/>
    <p:sldMasterId id="2147503998" r:id="rId52"/>
    <p:sldMasterId id="2147504010" r:id="rId53"/>
    <p:sldMasterId id="2147504022" r:id="rId54"/>
    <p:sldMasterId id="2147504034" r:id="rId55"/>
    <p:sldMasterId id="2147504048" r:id="rId56"/>
    <p:sldMasterId id="2147504062" r:id="rId57"/>
    <p:sldMasterId id="2147504074" r:id="rId58"/>
    <p:sldMasterId id="2147504086" r:id="rId59"/>
    <p:sldMasterId id="2147504088" r:id="rId60"/>
    <p:sldMasterId id="2147504091" r:id="rId61"/>
    <p:sldMasterId id="2147504095" r:id="rId62"/>
    <p:sldMasterId id="2147504109" r:id="rId63"/>
  </p:sldMasterIdLst>
  <p:notesMasterIdLst>
    <p:notesMasterId r:id="rId268"/>
  </p:notesMasterIdLst>
  <p:sldIdLst>
    <p:sldId id="257" r:id="rId64"/>
    <p:sldId id="980" r:id="rId65"/>
    <p:sldId id="300" r:id="rId66"/>
    <p:sldId id="342" r:id="rId67"/>
    <p:sldId id="5486" r:id="rId68"/>
    <p:sldId id="295" r:id="rId69"/>
    <p:sldId id="3981" r:id="rId70"/>
    <p:sldId id="4672" r:id="rId71"/>
    <p:sldId id="782" r:id="rId72"/>
    <p:sldId id="786" r:id="rId73"/>
    <p:sldId id="785" r:id="rId74"/>
    <p:sldId id="789" r:id="rId75"/>
    <p:sldId id="788" r:id="rId76"/>
    <p:sldId id="462" r:id="rId77"/>
    <p:sldId id="783" r:id="rId78"/>
    <p:sldId id="787" r:id="rId79"/>
    <p:sldId id="784" r:id="rId80"/>
    <p:sldId id="661" r:id="rId81"/>
    <p:sldId id="985" r:id="rId82"/>
    <p:sldId id="663" r:id="rId83"/>
    <p:sldId id="741" r:id="rId84"/>
    <p:sldId id="742" r:id="rId85"/>
    <p:sldId id="743" r:id="rId86"/>
    <p:sldId id="744" r:id="rId87"/>
    <p:sldId id="745" r:id="rId88"/>
    <p:sldId id="801" r:id="rId89"/>
    <p:sldId id="747" r:id="rId90"/>
    <p:sldId id="748" r:id="rId91"/>
    <p:sldId id="889" r:id="rId92"/>
    <p:sldId id="891" r:id="rId93"/>
    <p:sldId id="685" r:id="rId94"/>
    <p:sldId id="687" r:id="rId95"/>
    <p:sldId id="433" r:id="rId96"/>
    <p:sldId id="1028" r:id="rId97"/>
    <p:sldId id="981" r:id="rId98"/>
    <p:sldId id="1029" r:id="rId99"/>
    <p:sldId id="5494" r:id="rId100"/>
    <p:sldId id="392" r:id="rId101"/>
    <p:sldId id="5500" r:id="rId102"/>
    <p:sldId id="5488" r:id="rId103"/>
    <p:sldId id="1030" r:id="rId104"/>
    <p:sldId id="5493" r:id="rId105"/>
    <p:sldId id="396" r:id="rId106"/>
    <p:sldId id="301" r:id="rId107"/>
    <p:sldId id="986" r:id="rId108"/>
    <p:sldId id="987" r:id="rId109"/>
    <p:sldId id="988" r:id="rId110"/>
    <p:sldId id="1035" r:id="rId111"/>
    <p:sldId id="990" r:id="rId112"/>
    <p:sldId id="991" r:id="rId113"/>
    <p:sldId id="992" r:id="rId114"/>
    <p:sldId id="993" r:id="rId115"/>
    <p:sldId id="994" r:id="rId116"/>
    <p:sldId id="995" r:id="rId117"/>
    <p:sldId id="996" r:id="rId118"/>
    <p:sldId id="998" r:id="rId119"/>
    <p:sldId id="999" r:id="rId120"/>
    <p:sldId id="1000" r:id="rId121"/>
    <p:sldId id="1001" r:id="rId122"/>
    <p:sldId id="1002" r:id="rId123"/>
    <p:sldId id="1003" r:id="rId124"/>
    <p:sldId id="1004" r:id="rId125"/>
    <p:sldId id="331" r:id="rId126"/>
    <p:sldId id="750" r:id="rId127"/>
    <p:sldId id="490" r:id="rId128"/>
    <p:sldId id="332" r:id="rId129"/>
    <p:sldId id="491" r:id="rId130"/>
    <p:sldId id="681" r:id="rId131"/>
    <p:sldId id="682" r:id="rId132"/>
    <p:sldId id="680" r:id="rId133"/>
    <p:sldId id="495" r:id="rId134"/>
    <p:sldId id="982" r:id="rId135"/>
    <p:sldId id="302" r:id="rId136"/>
    <p:sldId id="5501" r:id="rId137"/>
    <p:sldId id="395" r:id="rId138"/>
    <p:sldId id="371" r:id="rId139"/>
    <p:sldId id="375" r:id="rId140"/>
    <p:sldId id="379" r:id="rId141"/>
    <p:sldId id="380" r:id="rId142"/>
    <p:sldId id="370" r:id="rId143"/>
    <p:sldId id="352" r:id="rId144"/>
    <p:sldId id="612" r:id="rId145"/>
    <p:sldId id="5495" r:id="rId146"/>
    <p:sldId id="975" r:id="rId147"/>
    <p:sldId id="973" r:id="rId148"/>
    <p:sldId id="4674" r:id="rId149"/>
    <p:sldId id="437" r:id="rId150"/>
    <p:sldId id="438" r:id="rId151"/>
    <p:sldId id="5482" r:id="rId152"/>
    <p:sldId id="5483" r:id="rId153"/>
    <p:sldId id="802" r:id="rId154"/>
    <p:sldId id="803" r:id="rId155"/>
    <p:sldId id="804" r:id="rId156"/>
    <p:sldId id="805" r:id="rId157"/>
    <p:sldId id="5484" r:id="rId158"/>
    <p:sldId id="439" r:id="rId159"/>
    <p:sldId id="440" r:id="rId160"/>
    <p:sldId id="441" r:id="rId161"/>
    <p:sldId id="642" r:id="rId162"/>
    <p:sldId id="643" r:id="rId163"/>
    <p:sldId id="1031" r:id="rId164"/>
    <p:sldId id="749" r:id="rId165"/>
    <p:sldId id="1032" r:id="rId166"/>
    <p:sldId id="1033" r:id="rId167"/>
    <p:sldId id="752" r:id="rId168"/>
    <p:sldId id="753" r:id="rId169"/>
    <p:sldId id="754" r:id="rId170"/>
    <p:sldId id="755" r:id="rId171"/>
    <p:sldId id="1034" r:id="rId172"/>
    <p:sldId id="756" r:id="rId173"/>
    <p:sldId id="757" r:id="rId174"/>
    <p:sldId id="758" r:id="rId175"/>
    <p:sldId id="1036" r:id="rId176"/>
    <p:sldId id="5487" r:id="rId177"/>
    <p:sldId id="1037" r:id="rId178"/>
    <p:sldId id="432" r:id="rId179"/>
    <p:sldId id="382" r:id="rId180"/>
    <p:sldId id="665" r:id="rId181"/>
    <p:sldId id="1020" r:id="rId182"/>
    <p:sldId id="983" r:id="rId183"/>
    <p:sldId id="303" r:id="rId184"/>
    <p:sldId id="394" r:id="rId185"/>
    <p:sldId id="5502" r:id="rId186"/>
    <p:sldId id="5499" r:id="rId187"/>
    <p:sldId id="614" r:id="rId188"/>
    <p:sldId id="381" r:id="rId189"/>
    <p:sldId id="5485" r:id="rId190"/>
    <p:sldId id="738" r:id="rId191"/>
    <p:sldId id="1016" r:id="rId192"/>
    <p:sldId id="898" r:id="rId193"/>
    <p:sldId id="899" r:id="rId194"/>
    <p:sldId id="1038" r:id="rId195"/>
    <p:sldId id="473" r:id="rId196"/>
    <p:sldId id="463" r:id="rId197"/>
    <p:sldId id="4791" r:id="rId198"/>
    <p:sldId id="900" r:id="rId199"/>
    <p:sldId id="901" r:id="rId200"/>
    <p:sldId id="902" r:id="rId201"/>
    <p:sldId id="903" r:id="rId202"/>
    <p:sldId id="904" r:id="rId203"/>
    <p:sldId id="905" r:id="rId204"/>
    <p:sldId id="907" r:id="rId205"/>
    <p:sldId id="4792" r:id="rId206"/>
    <p:sldId id="613" r:id="rId207"/>
    <p:sldId id="3382" r:id="rId208"/>
    <p:sldId id="385" r:id="rId209"/>
    <p:sldId id="3983" r:id="rId210"/>
    <p:sldId id="3986" r:id="rId211"/>
    <p:sldId id="5503" r:id="rId212"/>
    <p:sldId id="1015" r:id="rId213"/>
    <p:sldId id="622" r:id="rId214"/>
    <p:sldId id="888" r:id="rId215"/>
    <p:sldId id="629" r:id="rId216"/>
    <p:sldId id="630" r:id="rId217"/>
    <p:sldId id="639" r:id="rId218"/>
    <p:sldId id="386" r:id="rId219"/>
    <p:sldId id="808" r:id="rId220"/>
    <p:sldId id="806" r:id="rId221"/>
    <p:sldId id="807" r:id="rId222"/>
    <p:sldId id="688" r:id="rId223"/>
    <p:sldId id="689" r:id="rId224"/>
    <p:sldId id="690" r:id="rId225"/>
    <p:sldId id="691" r:id="rId226"/>
    <p:sldId id="692" r:id="rId227"/>
    <p:sldId id="693" r:id="rId228"/>
    <p:sldId id="694" r:id="rId229"/>
    <p:sldId id="919" r:id="rId230"/>
    <p:sldId id="920" r:id="rId231"/>
    <p:sldId id="921" r:id="rId232"/>
    <p:sldId id="922" r:id="rId233"/>
    <p:sldId id="923" r:id="rId234"/>
    <p:sldId id="1005" r:id="rId235"/>
    <p:sldId id="925" r:id="rId236"/>
    <p:sldId id="926" r:id="rId237"/>
    <p:sldId id="927" r:id="rId238"/>
    <p:sldId id="928" r:id="rId239"/>
    <p:sldId id="929" r:id="rId240"/>
    <p:sldId id="931" r:id="rId241"/>
    <p:sldId id="1006" r:id="rId242"/>
    <p:sldId id="1007" r:id="rId243"/>
    <p:sldId id="1008" r:id="rId244"/>
    <p:sldId id="1009" r:id="rId245"/>
    <p:sldId id="1010" r:id="rId246"/>
    <p:sldId id="1011" r:id="rId247"/>
    <p:sldId id="1012" r:id="rId248"/>
    <p:sldId id="1013" r:id="rId249"/>
    <p:sldId id="1014" r:id="rId250"/>
    <p:sldId id="447" r:id="rId251"/>
    <p:sldId id="448" r:id="rId252"/>
    <p:sldId id="449" r:id="rId253"/>
    <p:sldId id="450" r:id="rId254"/>
    <p:sldId id="451" r:id="rId255"/>
    <p:sldId id="452" r:id="rId256"/>
    <p:sldId id="453" r:id="rId257"/>
    <p:sldId id="384" r:id="rId258"/>
    <p:sldId id="842" r:id="rId259"/>
    <p:sldId id="5492" r:id="rId260"/>
    <p:sldId id="1019" r:id="rId261"/>
    <p:sldId id="5497" r:id="rId262"/>
    <p:sldId id="5496" r:id="rId263"/>
    <p:sldId id="5490" r:id="rId264"/>
    <p:sldId id="885" r:id="rId265"/>
    <p:sldId id="895" r:id="rId266"/>
    <p:sldId id="866" r:id="rId26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45200"/>
    <a:srgbClr val="7030A0"/>
    <a:srgbClr val="FFFFFF"/>
    <a:srgbClr val="DE0425"/>
    <a:srgbClr val="A3A3A3"/>
    <a:srgbClr val="A7A7A7"/>
    <a:srgbClr val="9D94FF"/>
    <a:srgbClr val="000054"/>
    <a:srgbClr val="000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3" autoAdjust="0"/>
    <p:restoredTop sz="66302" autoAdjust="0"/>
  </p:normalViewPr>
  <p:slideViewPr>
    <p:cSldViewPr>
      <p:cViewPr varScale="1">
        <p:scale>
          <a:sx n="85" d="100"/>
          <a:sy n="85" d="100"/>
        </p:scale>
        <p:origin x="192" y="496"/>
      </p:cViewPr>
      <p:guideLst>
        <p:guide orient="horz" pos="2205"/>
        <p:guide orient="horz" pos="2208"/>
        <p:guide pos="28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50" d="100"/>
        <a:sy n="50" d="100"/>
      </p:scale>
      <p:origin x="0" y="28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6.xml"/><Relationship Id="rId170" Type="http://schemas.openxmlformats.org/officeDocument/2006/relationships/slide" Target="slides/slide107.xml"/><Relationship Id="rId226" Type="http://schemas.openxmlformats.org/officeDocument/2006/relationships/slide" Target="slides/slide163.xml"/><Relationship Id="rId268"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1.xml"/><Relationship Id="rId128" Type="http://schemas.openxmlformats.org/officeDocument/2006/relationships/slide" Target="slides/slide65.xml"/><Relationship Id="rId149" Type="http://schemas.openxmlformats.org/officeDocument/2006/relationships/slide" Target="slides/slide86.xml"/><Relationship Id="rId5" Type="http://schemas.openxmlformats.org/officeDocument/2006/relationships/slideMaster" Target="slideMasters/slideMaster5.xml"/><Relationship Id="rId95" Type="http://schemas.openxmlformats.org/officeDocument/2006/relationships/slide" Target="slides/slide32.xml"/><Relationship Id="rId160" Type="http://schemas.openxmlformats.org/officeDocument/2006/relationships/slide" Target="slides/slide97.xml"/><Relationship Id="rId181" Type="http://schemas.openxmlformats.org/officeDocument/2006/relationships/slide" Target="slides/slide118.xml"/><Relationship Id="rId216" Type="http://schemas.openxmlformats.org/officeDocument/2006/relationships/slide" Target="slides/slide153.xml"/><Relationship Id="rId237" Type="http://schemas.openxmlformats.org/officeDocument/2006/relationships/slide" Target="slides/slide174.xml"/><Relationship Id="rId258" Type="http://schemas.openxmlformats.org/officeDocument/2006/relationships/slide" Target="slides/slide19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xml"/><Relationship Id="rId118" Type="http://schemas.openxmlformats.org/officeDocument/2006/relationships/slide" Target="slides/slide55.xml"/><Relationship Id="rId139" Type="http://schemas.openxmlformats.org/officeDocument/2006/relationships/slide" Target="slides/slide76.xml"/><Relationship Id="rId85" Type="http://schemas.openxmlformats.org/officeDocument/2006/relationships/slide" Target="slides/slide22.xml"/><Relationship Id="rId150" Type="http://schemas.openxmlformats.org/officeDocument/2006/relationships/slide" Target="slides/slide87.xml"/><Relationship Id="rId171" Type="http://schemas.openxmlformats.org/officeDocument/2006/relationships/slide" Target="slides/slide108.xml"/><Relationship Id="rId192" Type="http://schemas.openxmlformats.org/officeDocument/2006/relationships/slide" Target="slides/slide129.xml"/><Relationship Id="rId206" Type="http://schemas.openxmlformats.org/officeDocument/2006/relationships/slide" Target="slides/slide143.xml"/><Relationship Id="rId227" Type="http://schemas.openxmlformats.org/officeDocument/2006/relationships/slide" Target="slides/slide164.xml"/><Relationship Id="rId248" Type="http://schemas.openxmlformats.org/officeDocument/2006/relationships/slide" Target="slides/slide185.xml"/><Relationship Id="rId269"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5.xml"/><Relationship Id="rId129" Type="http://schemas.openxmlformats.org/officeDocument/2006/relationships/slide" Target="slides/slide66.xml"/><Relationship Id="rId54" Type="http://schemas.openxmlformats.org/officeDocument/2006/relationships/slideMaster" Target="slideMasters/slideMaster54.xml"/><Relationship Id="rId75" Type="http://schemas.openxmlformats.org/officeDocument/2006/relationships/slide" Target="slides/slide12.xml"/><Relationship Id="rId96" Type="http://schemas.openxmlformats.org/officeDocument/2006/relationships/slide" Target="slides/slide33.xml"/><Relationship Id="rId140" Type="http://schemas.openxmlformats.org/officeDocument/2006/relationships/slide" Target="slides/slide77.xml"/><Relationship Id="rId161" Type="http://schemas.openxmlformats.org/officeDocument/2006/relationships/slide" Target="slides/slide98.xml"/><Relationship Id="rId182" Type="http://schemas.openxmlformats.org/officeDocument/2006/relationships/slide" Target="slides/slide119.xml"/><Relationship Id="rId217" Type="http://schemas.openxmlformats.org/officeDocument/2006/relationships/slide" Target="slides/slide154.xml"/><Relationship Id="rId6" Type="http://schemas.openxmlformats.org/officeDocument/2006/relationships/slideMaster" Target="slideMasters/slideMaster6.xml"/><Relationship Id="rId238" Type="http://schemas.openxmlformats.org/officeDocument/2006/relationships/slide" Target="slides/slide175.xml"/><Relationship Id="rId259"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56.xml"/><Relationship Id="rId270"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 Target="slides/slide2.xml"/><Relationship Id="rId86" Type="http://schemas.openxmlformats.org/officeDocument/2006/relationships/slide" Target="slides/slide23.xml"/><Relationship Id="rId130" Type="http://schemas.openxmlformats.org/officeDocument/2006/relationships/slide" Target="slides/slide67.xml"/><Relationship Id="rId151" Type="http://schemas.openxmlformats.org/officeDocument/2006/relationships/slide" Target="slides/slide88.xml"/><Relationship Id="rId172" Type="http://schemas.openxmlformats.org/officeDocument/2006/relationships/slide" Target="slides/slide109.xml"/><Relationship Id="rId193" Type="http://schemas.openxmlformats.org/officeDocument/2006/relationships/slide" Target="slides/slide130.xml"/><Relationship Id="rId207" Type="http://schemas.openxmlformats.org/officeDocument/2006/relationships/slide" Target="slides/slide144.xml"/><Relationship Id="rId228" Type="http://schemas.openxmlformats.org/officeDocument/2006/relationships/slide" Target="slides/slide165.xml"/><Relationship Id="rId249"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46.xml"/><Relationship Id="rId260" Type="http://schemas.openxmlformats.org/officeDocument/2006/relationships/slide" Target="slides/slide197.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3.xml"/><Relationship Id="rId97" Type="http://schemas.openxmlformats.org/officeDocument/2006/relationships/slide" Target="slides/slide34.xml"/><Relationship Id="rId120" Type="http://schemas.openxmlformats.org/officeDocument/2006/relationships/slide" Target="slides/slide57.xml"/><Relationship Id="rId141" Type="http://schemas.openxmlformats.org/officeDocument/2006/relationships/slide" Target="slides/slide78.xml"/><Relationship Id="rId7" Type="http://schemas.openxmlformats.org/officeDocument/2006/relationships/slideMaster" Target="slideMasters/slideMaster7.xml"/><Relationship Id="rId162" Type="http://schemas.openxmlformats.org/officeDocument/2006/relationships/slide" Target="slides/slide99.xml"/><Relationship Id="rId183" Type="http://schemas.openxmlformats.org/officeDocument/2006/relationships/slide" Target="slides/slide120.xml"/><Relationship Id="rId218" Type="http://schemas.openxmlformats.org/officeDocument/2006/relationships/slide" Target="slides/slide155.xml"/><Relationship Id="rId239" Type="http://schemas.openxmlformats.org/officeDocument/2006/relationships/slide" Target="slides/slide176.xml"/><Relationship Id="rId250" Type="http://schemas.openxmlformats.org/officeDocument/2006/relationships/slide" Target="slides/slide187.xml"/><Relationship Id="rId271"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31" Type="http://schemas.openxmlformats.org/officeDocument/2006/relationships/slide" Target="slides/slide68.xml"/><Relationship Id="rId152" Type="http://schemas.openxmlformats.org/officeDocument/2006/relationships/slide" Target="slides/slide89.xml"/><Relationship Id="rId173" Type="http://schemas.openxmlformats.org/officeDocument/2006/relationships/slide" Target="slides/slide110.xml"/><Relationship Id="rId194" Type="http://schemas.openxmlformats.org/officeDocument/2006/relationships/slide" Target="slides/slide131.xml"/><Relationship Id="rId208" Type="http://schemas.openxmlformats.org/officeDocument/2006/relationships/slide" Target="slides/slide145.xml"/><Relationship Id="rId229" Type="http://schemas.openxmlformats.org/officeDocument/2006/relationships/slide" Target="slides/slide166.xml"/><Relationship Id="rId240" Type="http://schemas.openxmlformats.org/officeDocument/2006/relationships/slide" Target="slides/slide177.xml"/><Relationship Id="rId261" Type="http://schemas.openxmlformats.org/officeDocument/2006/relationships/slide" Target="slides/slide19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4.xml"/><Relationship Id="rId100" Type="http://schemas.openxmlformats.org/officeDocument/2006/relationships/slide" Target="slides/slide37.xml"/><Relationship Id="rId8" Type="http://schemas.openxmlformats.org/officeDocument/2006/relationships/slideMaster" Target="slideMasters/slideMaster8.xml"/><Relationship Id="rId98" Type="http://schemas.openxmlformats.org/officeDocument/2006/relationships/slide" Target="slides/slide35.xml"/><Relationship Id="rId121" Type="http://schemas.openxmlformats.org/officeDocument/2006/relationships/slide" Target="slides/slide58.xml"/><Relationship Id="rId142" Type="http://schemas.openxmlformats.org/officeDocument/2006/relationships/slide" Target="slides/slide79.xml"/><Relationship Id="rId163" Type="http://schemas.openxmlformats.org/officeDocument/2006/relationships/slide" Target="slides/slide100.xml"/><Relationship Id="rId184" Type="http://schemas.openxmlformats.org/officeDocument/2006/relationships/slide" Target="slides/slide121.xml"/><Relationship Id="rId219" Type="http://schemas.openxmlformats.org/officeDocument/2006/relationships/slide" Target="slides/slide156.xml"/><Relationship Id="rId230" Type="http://schemas.openxmlformats.org/officeDocument/2006/relationships/slide" Target="slides/slide167.xml"/><Relationship Id="rId251" Type="http://schemas.openxmlformats.org/officeDocument/2006/relationships/slide" Target="slides/slide18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4.xml"/><Relationship Id="rId272" Type="http://schemas.openxmlformats.org/officeDocument/2006/relationships/tableStyles" Target="tableStyles.xml"/><Relationship Id="rId88" Type="http://schemas.openxmlformats.org/officeDocument/2006/relationships/slide" Target="slides/slide25.xml"/><Relationship Id="rId111" Type="http://schemas.openxmlformats.org/officeDocument/2006/relationships/slide" Target="slides/slide48.xml"/><Relationship Id="rId132" Type="http://schemas.openxmlformats.org/officeDocument/2006/relationships/slide" Target="slides/slide69.xml"/><Relationship Id="rId153" Type="http://schemas.openxmlformats.org/officeDocument/2006/relationships/slide" Target="slides/slide90.xml"/><Relationship Id="rId174" Type="http://schemas.openxmlformats.org/officeDocument/2006/relationships/slide" Target="slides/slide111.xml"/><Relationship Id="rId195" Type="http://schemas.openxmlformats.org/officeDocument/2006/relationships/slide" Target="slides/slide132.xml"/><Relationship Id="rId209" Type="http://schemas.openxmlformats.org/officeDocument/2006/relationships/slide" Target="slides/slide146.xml"/><Relationship Id="rId220" Type="http://schemas.openxmlformats.org/officeDocument/2006/relationships/slide" Target="slides/slide157.xml"/><Relationship Id="rId241" Type="http://schemas.openxmlformats.org/officeDocument/2006/relationships/slide" Target="slides/slide1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9.xml"/><Relationship Id="rId78" Type="http://schemas.openxmlformats.org/officeDocument/2006/relationships/slide" Target="slides/slide15.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43" Type="http://schemas.openxmlformats.org/officeDocument/2006/relationships/slide" Target="slides/slide80.xml"/><Relationship Id="rId164" Type="http://schemas.openxmlformats.org/officeDocument/2006/relationships/slide" Target="slides/slide101.xml"/><Relationship Id="rId185" Type="http://schemas.openxmlformats.org/officeDocument/2006/relationships/slide" Target="slides/slide122.xml"/><Relationship Id="rId9" Type="http://schemas.openxmlformats.org/officeDocument/2006/relationships/slideMaster" Target="slideMasters/slideMaster9.xml"/><Relationship Id="rId210" Type="http://schemas.openxmlformats.org/officeDocument/2006/relationships/slide" Target="slides/slide147.xml"/><Relationship Id="rId26" Type="http://schemas.openxmlformats.org/officeDocument/2006/relationships/slideMaster" Target="slideMasters/slideMaster26.xml"/><Relationship Id="rId231" Type="http://schemas.openxmlformats.org/officeDocument/2006/relationships/slide" Target="slides/slide168.xml"/><Relationship Id="rId252" Type="http://schemas.openxmlformats.org/officeDocument/2006/relationships/slide" Target="slides/slide189.xml"/><Relationship Id="rId47" Type="http://schemas.openxmlformats.org/officeDocument/2006/relationships/slideMaster" Target="slideMasters/slideMaster47.xml"/><Relationship Id="rId68" Type="http://schemas.openxmlformats.org/officeDocument/2006/relationships/slide" Target="slides/slide5.xml"/><Relationship Id="rId89" Type="http://schemas.openxmlformats.org/officeDocument/2006/relationships/slide" Target="slides/slide26.xml"/><Relationship Id="rId112" Type="http://schemas.openxmlformats.org/officeDocument/2006/relationships/slide" Target="slides/slide49.xml"/><Relationship Id="rId133" Type="http://schemas.openxmlformats.org/officeDocument/2006/relationships/slide" Target="slides/slide70.xml"/><Relationship Id="rId154" Type="http://schemas.openxmlformats.org/officeDocument/2006/relationships/slide" Target="slides/slide91.xml"/><Relationship Id="rId175" Type="http://schemas.openxmlformats.org/officeDocument/2006/relationships/slide" Target="slides/slide112.xml"/><Relationship Id="rId196" Type="http://schemas.openxmlformats.org/officeDocument/2006/relationships/slide" Target="slides/slide133.xml"/><Relationship Id="rId200" Type="http://schemas.openxmlformats.org/officeDocument/2006/relationships/slide" Target="slides/slide137.xml"/><Relationship Id="rId16" Type="http://schemas.openxmlformats.org/officeDocument/2006/relationships/slideMaster" Target="slideMasters/slideMaster16.xml"/><Relationship Id="rId221" Type="http://schemas.openxmlformats.org/officeDocument/2006/relationships/slide" Target="slides/slide158.xml"/><Relationship Id="rId242" Type="http://schemas.openxmlformats.org/officeDocument/2006/relationships/slide" Target="slides/slide179.xml"/><Relationship Id="rId263" Type="http://schemas.openxmlformats.org/officeDocument/2006/relationships/slide" Target="slides/slide200.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slide" Target="slides/slide123.xml"/><Relationship Id="rId211" Type="http://schemas.openxmlformats.org/officeDocument/2006/relationships/slide" Target="slides/slide148.xml"/><Relationship Id="rId232" Type="http://schemas.openxmlformats.org/officeDocument/2006/relationships/slide" Target="slides/slide169.xml"/><Relationship Id="rId253" Type="http://schemas.openxmlformats.org/officeDocument/2006/relationships/slide" Target="slides/slide19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97" Type="http://schemas.openxmlformats.org/officeDocument/2006/relationships/slide" Target="slides/slide134.xml"/><Relationship Id="rId201" Type="http://schemas.openxmlformats.org/officeDocument/2006/relationships/slide" Target="slides/slide138.xml"/><Relationship Id="rId222" Type="http://schemas.openxmlformats.org/officeDocument/2006/relationships/slide" Target="slides/slide159.xml"/><Relationship Id="rId243" Type="http://schemas.openxmlformats.org/officeDocument/2006/relationships/slide" Target="slides/slide180.xml"/><Relationship Id="rId264" Type="http://schemas.openxmlformats.org/officeDocument/2006/relationships/slide" Target="slides/slide20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0.xml"/><Relationship Id="rId124" Type="http://schemas.openxmlformats.org/officeDocument/2006/relationships/slide" Target="slides/slide61.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slide" Target="slides/slide124.xml"/><Relationship Id="rId1" Type="http://schemas.openxmlformats.org/officeDocument/2006/relationships/slideMaster" Target="slideMasters/slideMaster1.xml"/><Relationship Id="rId212" Type="http://schemas.openxmlformats.org/officeDocument/2006/relationships/slide" Target="slides/slide149.xml"/><Relationship Id="rId233" Type="http://schemas.openxmlformats.org/officeDocument/2006/relationships/slide" Target="slides/slide170.xml"/><Relationship Id="rId254"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1.xml"/><Relationship Id="rId60" Type="http://schemas.openxmlformats.org/officeDocument/2006/relationships/slideMaster" Target="slideMasters/slideMaster60.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 Id="rId198" Type="http://schemas.openxmlformats.org/officeDocument/2006/relationships/slide" Target="slides/slide135.xml"/><Relationship Id="rId202" Type="http://schemas.openxmlformats.org/officeDocument/2006/relationships/slide" Target="slides/slide139.xml"/><Relationship Id="rId223" Type="http://schemas.openxmlformats.org/officeDocument/2006/relationships/slide" Target="slides/slide160.xml"/><Relationship Id="rId244" Type="http://schemas.openxmlformats.org/officeDocument/2006/relationships/slide" Target="slides/slide18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2.xml"/><Relationship Id="rId50" Type="http://schemas.openxmlformats.org/officeDocument/2006/relationships/slideMaster" Target="slideMasters/slideMaster50.xml"/><Relationship Id="rId104" Type="http://schemas.openxmlformats.org/officeDocument/2006/relationships/slide" Target="slides/slide41.xml"/><Relationship Id="rId125" Type="http://schemas.openxmlformats.org/officeDocument/2006/relationships/slide" Target="slides/slide62.xml"/><Relationship Id="rId146" Type="http://schemas.openxmlformats.org/officeDocument/2006/relationships/slide" Target="slides/slide83.xml"/><Relationship Id="rId167" Type="http://schemas.openxmlformats.org/officeDocument/2006/relationships/slide" Target="slides/slide104.xml"/><Relationship Id="rId188" Type="http://schemas.openxmlformats.org/officeDocument/2006/relationships/slide" Target="slides/slide125.xml"/><Relationship Id="rId71" Type="http://schemas.openxmlformats.org/officeDocument/2006/relationships/slide" Target="slides/slide8.xml"/><Relationship Id="rId92" Type="http://schemas.openxmlformats.org/officeDocument/2006/relationships/slide" Target="slides/slide29.xml"/><Relationship Id="rId213" Type="http://schemas.openxmlformats.org/officeDocument/2006/relationships/slide" Target="slides/slide150.xml"/><Relationship Id="rId234"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2.xml"/><Relationship Id="rId40" Type="http://schemas.openxmlformats.org/officeDocument/2006/relationships/slideMaster" Target="slideMasters/slideMaster40.xml"/><Relationship Id="rId115" Type="http://schemas.openxmlformats.org/officeDocument/2006/relationships/slide" Target="slides/slide52.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61" Type="http://schemas.openxmlformats.org/officeDocument/2006/relationships/slideMaster" Target="slideMasters/slideMaster61.xml"/><Relationship Id="rId82" Type="http://schemas.openxmlformats.org/officeDocument/2006/relationships/slide" Target="slides/slide19.xml"/><Relationship Id="rId199" Type="http://schemas.openxmlformats.org/officeDocument/2006/relationships/slide" Target="slides/slide136.xml"/><Relationship Id="rId203" Type="http://schemas.openxmlformats.org/officeDocument/2006/relationships/slide" Target="slides/slide140.xml"/><Relationship Id="rId19" Type="http://schemas.openxmlformats.org/officeDocument/2006/relationships/slideMaster" Target="slideMasters/slideMaster19.xml"/><Relationship Id="rId224" Type="http://schemas.openxmlformats.org/officeDocument/2006/relationships/slide" Target="slides/slide161.xml"/><Relationship Id="rId245" Type="http://schemas.openxmlformats.org/officeDocument/2006/relationships/slide" Target="slides/slide182.xml"/><Relationship Id="rId266" Type="http://schemas.openxmlformats.org/officeDocument/2006/relationships/slide" Target="slides/slide203.xml"/><Relationship Id="rId30" Type="http://schemas.openxmlformats.org/officeDocument/2006/relationships/slideMaster" Target="slideMasters/slideMaster30.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51" Type="http://schemas.openxmlformats.org/officeDocument/2006/relationships/slideMaster" Target="slideMasters/slideMaster51.xml"/><Relationship Id="rId72" Type="http://schemas.openxmlformats.org/officeDocument/2006/relationships/slide" Target="slides/slide9.xml"/><Relationship Id="rId93" Type="http://schemas.openxmlformats.org/officeDocument/2006/relationships/slide" Target="slides/slide30.xml"/><Relationship Id="rId189" Type="http://schemas.openxmlformats.org/officeDocument/2006/relationships/slide" Target="slides/slide126.xml"/><Relationship Id="rId3" Type="http://schemas.openxmlformats.org/officeDocument/2006/relationships/slideMaster" Target="slideMasters/slideMaster3.xml"/><Relationship Id="rId214" Type="http://schemas.openxmlformats.org/officeDocument/2006/relationships/slide" Target="slides/slide151.xml"/><Relationship Id="rId235" Type="http://schemas.openxmlformats.org/officeDocument/2006/relationships/slide" Target="slides/slide172.xml"/><Relationship Id="rId256" Type="http://schemas.openxmlformats.org/officeDocument/2006/relationships/slide" Target="slides/slide193.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0.xml"/><Relationship Id="rId179" Type="http://schemas.openxmlformats.org/officeDocument/2006/relationships/slide" Target="slides/slide116.xml"/><Relationship Id="rId190" Type="http://schemas.openxmlformats.org/officeDocument/2006/relationships/slide" Target="slides/slide127.xml"/><Relationship Id="rId204" Type="http://schemas.openxmlformats.org/officeDocument/2006/relationships/slide" Target="slides/slide141.xml"/><Relationship Id="rId225" Type="http://schemas.openxmlformats.org/officeDocument/2006/relationships/slide" Target="slides/slide162.xml"/><Relationship Id="rId246" Type="http://schemas.openxmlformats.org/officeDocument/2006/relationships/slide" Target="slides/slide183.xml"/><Relationship Id="rId267" Type="http://schemas.openxmlformats.org/officeDocument/2006/relationships/slide" Target="slides/slide204.xml"/><Relationship Id="rId106" Type="http://schemas.openxmlformats.org/officeDocument/2006/relationships/slide" Target="slides/slide43.xml"/><Relationship Id="rId127" Type="http://schemas.openxmlformats.org/officeDocument/2006/relationships/slide" Target="slides/slide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0.xml"/><Relationship Id="rId94" Type="http://schemas.openxmlformats.org/officeDocument/2006/relationships/slide" Target="slides/slide31.xml"/><Relationship Id="rId148" Type="http://schemas.openxmlformats.org/officeDocument/2006/relationships/slide" Target="slides/slide85.xml"/><Relationship Id="rId169" Type="http://schemas.openxmlformats.org/officeDocument/2006/relationships/slide" Target="slides/slide106.xml"/><Relationship Id="rId4" Type="http://schemas.openxmlformats.org/officeDocument/2006/relationships/slideMaster" Target="slideMasters/slideMaster4.xml"/><Relationship Id="rId180" Type="http://schemas.openxmlformats.org/officeDocument/2006/relationships/slide" Target="slides/slide117.xml"/><Relationship Id="rId215" Type="http://schemas.openxmlformats.org/officeDocument/2006/relationships/slide" Target="slides/slide152.xml"/><Relationship Id="rId236" Type="http://schemas.openxmlformats.org/officeDocument/2006/relationships/slide" Target="slides/slide173.xml"/><Relationship Id="rId257" Type="http://schemas.openxmlformats.org/officeDocument/2006/relationships/slide" Target="slides/slide194.xml"/><Relationship Id="rId42" Type="http://schemas.openxmlformats.org/officeDocument/2006/relationships/slideMaster" Target="slideMasters/slideMaster42.xml"/><Relationship Id="rId84" Type="http://schemas.openxmlformats.org/officeDocument/2006/relationships/slide" Target="slides/slide21.xml"/><Relationship Id="rId138" Type="http://schemas.openxmlformats.org/officeDocument/2006/relationships/slide" Target="slides/slide75.xml"/><Relationship Id="rId191" Type="http://schemas.openxmlformats.org/officeDocument/2006/relationships/slide" Target="slides/slide128.xml"/><Relationship Id="rId205" Type="http://schemas.openxmlformats.org/officeDocument/2006/relationships/slide" Target="slides/slide142.xml"/><Relationship Id="rId247" Type="http://schemas.openxmlformats.org/officeDocument/2006/relationships/slide" Target="slides/slide184.xml"/><Relationship Id="rId107" Type="http://schemas.openxmlformats.org/officeDocument/2006/relationships/slide" Target="slides/slide44.xml"/></Relationships>
</file>

<file path=ppt/_rels/viewProps.xml.rels><?xml version="1.0" encoding="UTF-8" standalone="yes"?>
<Relationships xmlns="http://schemas.openxmlformats.org/package/2006/relationships"><Relationship Id="rId1"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How do you interpret this picture?</a:t>
            </a:r>
          </a:p>
          <a:p>
            <a:r>
              <a:rPr lang="en-US" dirty="0">
                <a:latin typeface="Times New Roman" charset="0"/>
                <a:ea typeface="ＭＳ Ｐゴシック" charset="-128"/>
                <a:cs typeface="ＭＳ Ｐゴシック" charset="-128"/>
              </a:rPr>
              <a:t>If you were to put dialogue boxes above each character, what would they be saying?</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Changes need in the Arabic:</a:t>
            </a:r>
          </a:p>
          <a:p>
            <a:r>
              <a:rPr lang="en-US" dirty="0">
                <a:latin typeface="Times New Roman" charset="0"/>
                <a:ea typeface="ＭＳ Ｐゴシック" charset="-128"/>
                <a:cs typeface="ＭＳ Ｐゴシック" charset="-128"/>
              </a:rPr>
              <a:t>New position on 5</a:t>
            </a:r>
          </a:p>
          <a:p>
            <a:r>
              <a:rPr lang="en-US" dirty="0">
                <a:latin typeface="Times New Roman" charset="0"/>
                <a:ea typeface="ＭＳ Ｐゴシック" charset="-128"/>
                <a:cs typeface="ＭＳ Ｐゴシック" charset="-128"/>
              </a:rPr>
              <a:t>Title on 7</a:t>
            </a:r>
          </a:p>
          <a:p>
            <a:r>
              <a:rPr lang="en-US" dirty="0">
                <a:latin typeface="Times New Roman" charset="0"/>
                <a:ea typeface="ＭＳ Ｐゴシック" charset="-128"/>
                <a:cs typeface="ＭＳ Ｐゴシック" charset="-128"/>
              </a:rPr>
              <a:t>Picture on 16</a:t>
            </a:r>
          </a:p>
          <a:p>
            <a:r>
              <a:rPr lang="en-US" dirty="0">
                <a:latin typeface="Times New Roman" charset="0"/>
                <a:ea typeface="ＭＳ Ｐゴシック" charset="-128"/>
                <a:cs typeface="ＭＳ Ｐゴシック" charset="-128"/>
              </a:rPr>
              <a:t>Box on 18</a:t>
            </a:r>
          </a:p>
          <a:p>
            <a:r>
              <a:rPr lang="en-US" sz="1200" b="0" dirty="0">
                <a:solidFill>
                  <a:srgbClr val="FFFFFF"/>
                </a:solidFill>
                <a:effectLst>
                  <a:glow rad="127000">
                    <a:srgbClr val="000000"/>
                  </a:glow>
                </a:effectLst>
                <a:latin typeface="Arial" charset="0"/>
                <a:ea typeface="ＭＳ Ｐゴシック" charset="0"/>
                <a:cs typeface="ＭＳ Ｐゴシック" charset="0"/>
              </a:rPr>
              <a:t>Accomplishments</a:t>
            </a:r>
            <a:r>
              <a:rPr lang="en-US" sz="1200" b="0" dirty="0">
                <a:solidFill>
                  <a:srgbClr val="FFFFFF"/>
                </a:solidFill>
                <a:effectLst>
                  <a:glow rad="127000">
                    <a:srgbClr val="000000"/>
                  </a:glow>
                </a:effectLst>
                <a:latin typeface="Times New Roman" charset="0"/>
                <a:ea typeface="ＭＳ Ｐゴシック" charset="-128"/>
                <a:cs typeface="ＭＳ Ｐゴシック" charset="0"/>
              </a:rPr>
              <a:t> on 58 (privileges)</a:t>
            </a:r>
          </a:p>
          <a:p>
            <a:r>
              <a:rPr lang="en-US" sz="1200" b="0" dirty="0">
                <a:solidFill>
                  <a:srgbClr val="FFFFFF"/>
                </a:solidFill>
                <a:effectLst>
                  <a:glow rad="127000">
                    <a:srgbClr val="000000"/>
                  </a:glow>
                </a:effectLst>
                <a:latin typeface="Times New Roman" charset="0"/>
                <a:ea typeface="ＭＳ Ｐゴシック" charset="-128"/>
                <a:cs typeface="ＭＳ Ｐゴシック" charset="-128"/>
              </a:rPr>
              <a:t>Change "theological words' to "theological concepts" in the 5 theological definitions slides</a:t>
            </a:r>
            <a:endParaRPr lang="en-US" b="0"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E42F78-E5EC-5740-B135-81AE19BBCAEF}" type="slidenum">
              <a:rPr lang="en-US" sz="1200">
                <a:solidFill>
                  <a:prstClr val="black"/>
                </a:solidFill>
              </a:rPr>
              <a:pPr/>
              <a:t>139</a:t>
            </a:fld>
            <a:endParaRPr lang="en-US" sz="1200">
              <a:solidFill>
                <a:prstClr val="black"/>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169246-3EEC-8847-ACF2-DC9856988A84}" type="slidenum">
              <a:rPr lang="en-US" sz="1200">
                <a:solidFill>
                  <a:prstClr val="black"/>
                </a:solidFill>
              </a:rPr>
              <a:pPr/>
              <a:t>140</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ministry of the Holy Spirit was when he came UPON rather than IN believers.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of God did we get at salvation?  Does he come in "parts" today—first Jesus (or also the Father), and then the Spirit?</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141</a:t>
            </a:fld>
            <a:endParaRPr lang="en-US"/>
          </a:p>
        </p:txBody>
      </p:sp>
    </p:spTree>
    <p:extLst>
      <p:ext uri="{BB962C8B-B14F-4D97-AF65-F5344CB8AC3E}">
        <p14:creationId xmlns:p14="http://schemas.microsoft.com/office/powerpoint/2010/main" val="2100406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9B0300-6456-4E41-B8C5-88E14C11DA4D}" type="slidenum">
              <a:rPr lang="en-US" sz="1200">
                <a:solidFill>
                  <a:prstClr val="black"/>
                </a:solidFill>
              </a:rPr>
              <a:pPr/>
              <a:t>142</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Spirit's indwelling is noted in the NT as both individual and corporate.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Slaying-23</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NS-06-Rom5-8-slide129</a:t>
            </a:r>
          </a:p>
          <a:p>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155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144</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TRANSLATORS NOTE: MOVE THE WHITE PANELS TO THE SIDE TO TRANSLATE UNDERNEATH. THEN REPLACE THEM AND CHECK YOUR WORK IN SLIDE SHOW MODE.</a:t>
            </a:r>
          </a:p>
        </p:txBody>
      </p:sp>
    </p:spTree>
    <p:extLst>
      <p:ext uri="{BB962C8B-B14F-4D97-AF65-F5344CB8AC3E}">
        <p14:creationId xmlns:p14="http://schemas.microsoft.com/office/powerpoint/2010/main" val="30491392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146</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r>
              <a:rPr lang="en-US" b="1" dirty="0">
                <a:solidFill>
                  <a:srgbClr val="000000"/>
                </a:solidFill>
                <a:effectLst/>
                <a:latin typeface="Times New Roman" panose="02020603050405020304" pitchFamily="18" charset="0"/>
              </a:rPr>
              <a:t>Adoption</a:t>
            </a:r>
            <a:r>
              <a:rPr lang="en-US" dirty="0">
                <a:solidFill>
                  <a:srgbClr val="000000"/>
                </a:solidFill>
                <a:effectLst/>
                <a:latin typeface="Times New Roman" panose="02020603050405020304" pitchFamily="18" charset="0"/>
              </a:rPr>
              <a:t> (Rom 8:15) - receiving believers as sons of God with all the rights of sonship based on Christ’s</a:t>
            </a:r>
          </a:p>
          <a:p>
            <a:r>
              <a:rPr lang="en-US" dirty="0">
                <a:solidFill>
                  <a:srgbClr val="000000"/>
                </a:solidFill>
                <a:effectLst/>
                <a:latin typeface="Times New Roman" panose="02020603050405020304" pitchFamily="18" charset="0"/>
              </a:rPr>
              <a:t>redeeming work.</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a:t>
            </a:r>
            <a:r>
              <a:rPr lang="en-US" i="1" dirty="0">
                <a:latin typeface="Times New Roman" charset="0"/>
                <a:ea typeface="ＭＳ Ｐゴシック" charset="-128"/>
                <a:cs typeface="ＭＳ Ｐゴシック" charset="-128"/>
              </a:rPr>
              <a:t>Romans, </a:t>
            </a:r>
            <a:r>
              <a:rPr lang="en-US" dirty="0">
                <a:latin typeface="Times New Roman" charset="0"/>
                <a:ea typeface="ＭＳ Ｐゴシック" charset="-128"/>
                <a:cs typeface="ＭＳ Ｐゴシック" charset="-128"/>
              </a:rPr>
              <a:t>BEE World, 108</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Similar to Col 1:13 </a:t>
            </a:r>
            <a:r>
              <a:rPr lang="en-US" dirty="0">
                <a:effectLst/>
                <a:latin typeface="Lucida Grande" panose="020B0600040502020204" pitchFamily="34" charset="0"/>
              </a:rPr>
              <a:t>For he has rescued us from the kingdom of darkness and transferred us into the Kingdom of his dear Son,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who purchased our freedom and forgave our sins.</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148</a:t>
            </a:fld>
            <a:endParaRPr lang="en-US"/>
          </a:p>
        </p:txBody>
      </p:sp>
    </p:spTree>
    <p:extLst>
      <p:ext uri="{BB962C8B-B14F-4D97-AF65-F5344CB8AC3E}">
        <p14:creationId xmlns:p14="http://schemas.microsoft.com/office/powerpoint/2010/main" val="19527922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450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7103EEA-0F3F-414E-AC99-2C90340C0F43}" type="slidenum">
              <a:rPr lang="en-GB" sz="1200">
                <a:solidFill>
                  <a:srgbClr val="FFFFFF"/>
                </a:solidFill>
                <a:latin typeface="Comic Sans MS" charset="0"/>
              </a:rPr>
              <a:pPr eaLnBrk="1" hangingPunct="1"/>
              <a:t>150</a:t>
            </a:fld>
            <a:endParaRPr lang="en-GB" sz="1200">
              <a:solidFill>
                <a:srgbClr val="FFFFFF"/>
              </a:solidFill>
              <a:latin typeface="Comic Sans MS"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B839327E-DCC7-0C44-82A9-723C28A9742B}" type="slidenum">
              <a:rPr lang="en-GB" sz="1200">
                <a:solidFill>
                  <a:srgbClr val="000000"/>
                </a:solidFill>
                <a:latin typeface="Calibri" charset="0"/>
              </a:rPr>
              <a:pPr algn="r" defTabSz="449263" eaLnBrk="1" hangingPunct="1">
                <a:buClr>
                  <a:srgbClr val="000000"/>
                </a:buClr>
                <a:buSzPct val="100000"/>
                <a:buFont typeface="Calibri" charset="0"/>
                <a:buNone/>
              </a:pPr>
              <a:t>150</a:t>
            </a:fld>
            <a:endParaRPr lang="en-GB" sz="1200">
              <a:solidFill>
                <a:srgbClr val="000000"/>
              </a:solidFill>
              <a:latin typeface="Calibri"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22 July 2015</a:t>
            </a: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Common-364</a:t>
            </a:r>
          </a:p>
          <a:p>
            <a:r>
              <a:rPr lang="en-US" dirty="0">
                <a:latin typeface="Times New Roman" charset="0"/>
                <a:ea typeface="ＭＳ Ｐゴシック" charset="0"/>
                <a:cs typeface="ＭＳ Ｐゴシック" charset="0"/>
              </a:rPr>
              <a:t>NS-06-Rom5-8-slide 139</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fld id="{7D76459D-E2B2-754B-ABAD-2074DCB95EDD}" type="slidenum">
              <a:rPr lang="en-US">
                <a:solidFill>
                  <a:srgbClr val="000000"/>
                </a:solidFill>
              </a:rPr>
              <a:pPr/>
              <a:t>151</a:t>
            </a:fld>
            <a:endParaRPr lang="en-US">
              <a:solidFill>
                <a:srgbClr val="000000"/>
              </a:solidFill>
            </a:endParaRPr>
          </a:p>
        </p:txBody>
      </p:sp>
      <p:sp>
        <p:nvSpPr>
          <p:cNvPr id="845827" name="Rectangle 2"/>
          <p:cNvSpPr>
            <a:spLocks noGrp="1" noRot="1" noChangeAspect="1" noChangeArrowheads="1"/>
          </p:cNvSpPr>
          <p:nvPr>
            <p:ph type="sldImg"/>
          </p:nvPr>
        </p:nvSpPr>
        <p:spPr>
          <a:solidFill>
            <a:srgbClr val="FFFFFF"/>
          </a:solidFill>
          <a:ln/>
        </p:spPr>
      </p:sp>
      <p:sp>
        <p:nvSpPr>
          <p:cNvPr id="845828"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If some fish smile even now, how much more when the earth is renewed after the return of Christ!</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Common-365</a:t>
            </a:r>
          </a:p>
          <a:p>
            <a:r>
              <a:rPr lang="en-US" dirty="0">
                <a:latin typeface="Times New Roman" charset="0"/>
                <a:ea typeface="ＭＳ Ｐゴシック" charset="0"/>
                <a:cs typeface="ＭＳ Ｐゴシック" charset="0"/>
              </a:rPr>
              <a:t>NS-06-Rom5-8-slide 140</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p:cNvSpPr>
            <a:spLocks noGrp="1" noChangeArrowheads="1"/>
          </p:cNvSpPr>
          <p:nvPr>
            <p:ph type="sldNum" sz="quarter" idx="5"/>
          </p:nvPr>
        </p:nvSpPr>
        <p:spPr>
          <a:noFill/>
        </p:spPr>
        <p:txBody>
          <a:bodyPr/>
          <a:lstStyle/>
          <a:p>
            <a:fld id="{BF0C00CE-93CF-484B-A612-0661CC09E503}" type="slidenum">
              <a:rPr lang="en-US">
                <a:solidFill>
                  <a:srgbClr val="000000"/>
                </a:solidFill>
              </a:rPr>
              <a:pPr/>
              <a:t>153</a:t>
            </a:fld>
            <a:endParaRPr lang="en-US">
              <a:solidFill>
                <a:srgbClr val="000000"/>
              </a:solidFill>
            </a:endParaRPr>
          </a:p>
        </p:txBody>
      </p:sp>
      <p:sp>
        <p:nvSpPr>
          <p:cNvPr id="847875" name="Rectangle 2"/>
          <p:cNvSpPr>
            <a:spLocks noGrp="1" noRot="1" noChangeAspect="1" noChangeArrowheads="1"/>
          </p:cNvSpPr>
          <p:nvPr>
            <p:ph type="sldImg"/>
          </p:nvPr>
        </p:nvSpPr>
        <p:spPr>
          <a:solidFill>
            <a:srgbClr val="FFFFFF"/>
          </a:solidFill>
          <a:ln/>
        </p:spPr>
      </p:sp>
      <p:sp>
        <p:nvSpPr>
          <p:cNvPr id="847876"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Why must we have a 1000-year age between the Second Coming and the Eternal State?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Common-362</a:t>
            </a:r>
          </a:p>
          <a:p>
            <a:r>
              <a:rPr lang="en-SG" dirty="0">
                <a:effectLst/>
                <a:latin typeface="Arial"/>
                <a:ea typeface="ＭＳ Ｐゴシック" charset="0"/>
                <a:cs typeface="Arial"/>
              </a:rPr>
              <a:t>OS-23-Isaiah 1-12-slide 107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NS-06-Rom5-8-slide 142</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7"/>
          <p:cNvSpPr>
            <a:spLocks noGrp="1" noChangeArrowheads="1"/>
          </p:cNvSpPr>
          <p:nvPr>
            <p:ph type="sldNum" sz="quarter" idx="5"/>
          </p:nvPr>
        </p:nvSpPr>
        <p:spPr>
          <a:noFill/>
        </p:spPr>
        <p:txBody>
          <a:bodyPr/>
          <a:lstStyle/>
          <a:p>
            <a:fld id="{4F500CFE-5746-AA4E-BFAB-1FBA04239169}" type="slidenum">
              <a:rPr lang="en-US">
                <a:solidFill>
                  <a:srgbClr val="000000"/>
                </a:solidFill>
              </a:rPr>
              <a:pPr/>
              <a:t>154</a:t>
            </a:fld>
            <a:endParaRPr lang="en-US">
              <a:solidFill>
                <a:srgbClr val="000000"/>
              </a:solidFill>
            </a:endParaRPr>
          </a:p>
        </p:txBody>
      </p:sp>
      <p:sp>
        <p:nvSpPr>
          <p:cNvPr id="849923" name="Rectangle 2"/>
          <p:cNvSpPr>
            <a:spLocks noGrp="1" noRot="1" noChangeAspect="1" noChangeArrowheads="1"/>
          </p:cNvSpPr>
          <p:nvPr>
            <p:ph type="sldImg"/>
          </p:nvPr>
        </p:nvSpPr>
        <p:spPr>
          <a:solidFill>
            <a:srgbClr val="FFFFFF"/>
          </a:solidFill>
          <a:ln/>
        </p:spPr>
      </p:sp>
      <p:sp>
        <p:nvSpPr>
          <p:cNvPr id="84992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Why must we have a 1000-year age between the Second Coming and the Eternal State?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Common-363</a:t>
            </a:r>
          </a:p>
          <a:p>
            <a:r>
              <a:rPr lang="en-SG" dirty="0">
                <a:effectLst/>
                <a:latin typeface="Arial"/>
                <a:ea typeface="ＭＳ Ｐゴシック" charset="0"/>
                <a:cs typeface="Arial"/>
              </a:rPr>
              <a:t>OS-23-Isaiah 1-12-slide 108</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NS-06-Rom5-8-slide 143</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155</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7"/>
          <p:cNvSpPr>
            <a:spLocks noGrp="1" noChangeArrowheads="1"/>
          </p:cNvSpPr>
          <p:nvPr>
            <p:ph type="sldNum" sz="quarter" idx="5"/>
          </p:nvPr>
        </p:nvSpPr>
        <p:spPr>
          <a:noFill/>
        </p:spPr>
        <p:txBody>
          <a:bodyPr/>
          <a:lstStyle/>
          <a:p>
            <a:fld id="{6EFC78BE-89E3-2D4B-A122-18D0E7CBE40F}" type="slidenum">
              <a:rPr lang="en-US"/>
              <a:pPr/>
              <a:t>156</a:t>
            </a:fld>
            <a:endParaRPr lang="en-US"/>
          </a:p>
        </p:txBody>
      </p:sp>
      <p:sp>
        <p:nvSpPr>
          <p:cNvPr id="854019" name="Rectangle 2"/>
          <p:cNvSpPr>
            <a:spLocks noGrp="1" noRot="1" noChangeAspect="1" noChangeArrowheads="1"/>
          </p:cNvSpPr>
          <p:nvPr>
            <p:ph type="sldImg"/>
          </p:nvPr>
        </p:nvSpPr>
        <p:spPr>
          <a:solidFill>
            <a:srgbClr val="FFFFFF"/>
          </a:solidFill>
          <a:ln/>
        </p:spPr>
      </p:sp>
      <p:sp>
        <p:nvSpPr>
          <p:cNvPr id="854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Common-437</a:t>
            </a:r>
          </a:p>
          <a:p>
            <a:r>
              <a:rPr lang="en-US" dirty="0"/>
              <a:t>NS-06-Rom5-8-slide 146</a:t>
            </a:r>
          </a:p>
          <a:p>
            <a:r>
              <a:rPr lang="en-US" dirty="0"/>
              <a:t>NS-07-1Cor1-9-slide 34</a:t>
            </a:r>
          </a:p>
          <a:p>
            <a:r>
              <a:rPr lang="en-US" dirty="0"/>
              <a:t>NS-23-1John-178</a:t>
            </a:r>
          </a:p>
          <a:p>
            <a:pPr algn="l" rtl="0" latinLnBrk="0">
              <a:spcBef>
                <a:spcPts val="400"/>
              </a:spcBef>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157</a:t>
            </a:fld>
            <a:endParaRPr lang="en-US"/>
          </a:p>
        </p:txBody>
      </p:sp>
    </p:spTree>
    <p:extLst>
      <p:ext uri="{BB962C8B-B14F-4D97-AF65-F5344CB8AC3E}">
        <p14:creationId xmlns:p14="http://schemas.microsoft.com/office/powerpoint/2010/main" val="14686580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158</a:t>
            </a:fld>
            <a:endParaRPr lang="en-US"/>
          </a:p>
        </p:txBody>
      </p:sp>
    </p:spTree>
    <p:extLst>
      <p:ext uri="{BB962C8B-B14F-4D97-AF65-F5344CB8AC3E}">
        <p14:creationId xmlns:p14="http://schemas.microsoft.com/office/powerpoint/2010/main" val="30705405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148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159</a:t>
            </a:fld>
            <a:endParaRPr lang="en-US"/>
          </a:p>
        </p:txBody>
      </p:sp>
    </p:spTree>
    <p:extLst>
      <p:ext uri="{BB962C8B-B14F-4D97-AF65-F5344CB8AC3E}">
        <p14:creationId xmlns:p14="http://schemas.microsoft.com/office/powerpoint/2010/main" val="37916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p:cNvSpPr>
            <a:spLocks noGrp="1" noChangeArrowheads="1"/>
          </p:cNvSpPr>
          <p:nvPr>
            <p:ph type="sldNum" sz="quarter" idx="5"/>
          </p:nvPr>
        </p:nvSpPr>
        <p:spPr>
          <a:noFill/>
        </p:spPr>
        <p:txBody>
          <a:bodyPr/>
          <a:lstStyle/>
          <a:p>
            <a:fld id="{1111B481-0C90-2643-99E2-8566E3E55E03}" type="slidenum">
              <a:rPr lang="en-US">
                <a:solidFill>
                  <a:srgbClr val="000000"/>
                </a:solidFill>
              </a:rPr>
              <a:pPr/>
              <a:t>24</a:t>
            </a:fld>
            <a:endParaRPr lang="en-US">
              <a:solidFill>
                <a:srgbClr val="000000"/>
              </a:solidFill>
            </a:endParaRPr>
          </a:p>
        </p:txBody>
      </p:sp>
      <p:sp>
        <p:nvSpPr>
          <p:cNvPr id="764931" name="Rectangle 2"/>
          <p:cNvSpPr>
            <a:spLocks noGrp="1" noRot="1" noChangeAspect="1" noChangeArrowheads="1" noTextEdit="1"/>
          </p:cNvSpPr>
          <p:nvPr>
            <p:ph type="sldImg"/>
          </p:nvPr>
        </p:nvSpPr>
        <p:spPr>
          <a:solidFill>
            <a:srgbClr val="FFFFFF"/>
          </a:solidFill>
          <a:ln/>
        </p:spPr>
      </p:sp>
      <p:sp>
        <p:nvSpPr>
          <p:cNvPr id="7649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fr-FR"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160</a:t>
            </a:fld>
            <a:endParaRPr lang="en-US"/>
          </a:p>
        </p:txBody>
      </p:sp>
    </p:spTree>
    <p:extLst>
      <p:ext uri="{BB962C8B-B14F-4D97-AF65-F5344CB8AC3E}">
        <p14:creationId xmlns:p14="http://schemas.microsoft.com/office/powerpoint/2010/main" val="104184393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solidFill>
                  <a:srgbClr val="000000"/>
                </a:solidFill>
                <a:effectLst/>
                <a:latin typeface="Times New Roman" panose="02020603050405020304" pitchFamily="18" charset="0"/>
              </a:rPr>
              <a:t>Are you surprised that Paul did not mention sanctification in tracing the development of our salvation? Do</a:t>
            </a:r>
          </a:p>
          <a:p>
            <a:r>
              <a:rPr lang="en-US" dirty="0">
                <a:solidFill>
                  <a:srgbClr val="000000"/>
                </a:solidFill>
                <a:effectLst/>
                <a:latin typeface="Times New Roman" panose="02020603050405020304" pitchFamily="18" charset="0"/>
              </a:rPr>
              <a:t>you suppose it is because sanctification is really a part of our glorification? The difference between them</a:t>
            </a:r>
          </a:p>
          <a:p>
            <a:r>
              <a:rPr lang="en-US" dirty="0">
                <a:solidFill>
                  <a:srgbClr val="000000"/>
                </a:solidFill>
                <a:effectLst/>
                <a:latin typeface="Times New Roman" panose="02020603050405020304" pitchFamily="18" charset="0"/>
              </a:rPr>
              <a:t>is one of degree, not of kind. Sanctification is progressively becoming like Christ here and now.</a:t>
            </a:r>
          </a:p>
          <a:p>
            <a:r>
              <a:rPr lang="en-US" dirty="0">
                <a:solidFill>
                  <a:srgbClr val="000000"/>
                </a:solidFill>
                <a:effectLst/>
                <a:latin typeface="Times New Roman" panose="02020603050405020304" pitchFamily="18" charset="0"/>
              </a:rPr>
              <a:t>Glorification is perfect sharing in Christ’s nature and inheritance there and then. Sanctification is glory</a:t>
            </a:r>
          </a:p>
          <a:p>
            <a:r>
              <a:rPr lang="en-US" dirty="0">
                <a:solidFill>
                  <a:srgbClr val="000000"/>
                </a:solidFill>
                <a:effectLst/>
                <a:latin typeface="Times New Roman" panose="02020603050405020304" pitchFamily="18" charset="0"/>
              </a:rPr>
              <a:t>begun; glory is sanctification completed.</a:t>
            </a:r>
          </a:p>
          <a:p>
            <a:endParaRPr lang="en-US" dirty="0"/>
          </a:p>
          <a:p>
            <a:r>
              <a:rPr lang="en-US" dirty="0"/>
              <a:t>—</a:t>
            </a:r>
            <a:r>
              <a:rPr lang="en-US" i="1" dirty="0"/>
              <a:t>Romans</a:t>
            </a:r>
            <a:r>
              <a:rPr lang="en-US" i="0" dirty="0"/>
              <a:t> (BEE World, 2018), 123</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p:cNvSpPr>
            <a:spLocks noGrp="1" noChangeArrowheads="1"/>
          </p:cNvSpPr>
          <p:nvPr>
            <p:ph type="sldNum" sz="quarter" idx="5"/>
          </p:nvPr>
        </p:nvSpPr>
        <p:spPr>
          <a:noFill/>
        </p:spPr>
        <p:txBody>
          <a:bodyPr/>
          <a:lstStyle/>
          <a:p>
            <a:fld id="{3BBE93F1-AADE-9745-9504-878443618975}" type="slidenum">
              <a:rPr lang="en-US">
                <a:solidFill>
                  <a:srgbClr val="000000"/>
                </a:solidFill>
              </a:rPr>
              <a:pPr/>
              <a:t>25</a:t>
            </a:fld>
            <a:endParaRPr lang="en-US">
              <a:solidFill>
                <a:srgbClr val="000000"/>
              </a:solidFill>
            </a:endParaRPr>
          </a:p>
        </p:txBody>
      </p:sp>
      <p:sp>
        <p:nvSpPr>
          <p:cNvPr id="766979" name="Rectangle 1026"/>
          <p:cNvSpPr>
            <a:spLocks noGrp="1" noRot="1" noChangeAspect="1" noChangeArrowheads="1" noTextEdit="1"/>
          </p:cNvSpPr>
          <p:nvPr>
            <p:ph type="sldImg"/>
          </p:nvPr>
        </p:nvSpPr>
        <p:spPr>
          <a:solidFill>
            <a:srgbClr val="FFFFFF"/>
          </a:solidFill>
          <a:ln/>
        </p:spPr>
      </p:sp>
      <p:sp>
        <p:nvSpPr>
          <p:cNvPr id="766980"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195</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196</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9013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365449671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202</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04AB11-055F-7E4D-978E-61BE4F9810FF}" type="slidenum">
              <a:rPr lang="en-US" sz="1200"/>
              <a:pPr/>
              <a:t>26</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7"/>
          <p:cNvSpPr>
            <a:spLocks noGrp="1" noChangeArrowheads="1"/>
          </p:cNvSpPr>
          <p:nvPr>
            <p:ph type="sldNum" sz="quarter" idx="5"/>
          </p:nvPr>
        </p:nvSpPr>
        <p:spPr>
          <a:noFill/>
        </p:spPr>
        <p:txBody>
          <a:bodyPr/>
          <a:lstStyle/>
          <a:p>
            <a:fld id="{435B70C7-EB7C-AC4B-B6B2-47C14FB92233}" type="slidenum">
              <a:rPr lang="en-US">
                <a:solidFill>
                  <a:srgbClr val="000000"/>
                </a:solidFill>
              </a:rPr>
              <a:pPr/>
              <a:t>27</a:t>
            </a:fld>
            <a:endParaRPr lang="en-US">
              <a:solidFill>
                <a:srgbClr val="000000"/>
              </a:solidFill>
            </a:endParaRPr>
          </a:p>
        </p:txBody>
      </p:sp>
      <p:sp>
        <p:nvSpPr>
          <p:cNvPr id="771075" name="Rectangle 2"/>
          <p:cNvSpPr>
            <a:spLocks noGrp="1" noRot="1" noChangeAspect="1" noChangeArrowheads="1" noTextEdit="1"/>
          </p:cNvSpPr>
          <p:nvPr>
            <p:ph type="sldImg"/>
          </p:nvPr>
        </p:nvSpPr>
        <p:spPr>
          <a:solidFill>
            <a:srgbClr val="FFFFFF"/>
          </a:solidFill>
          <a:ln/>
        </p:spPr>
      </p:sp>
      <p:sp>
        <p:nvSpPr>
          <p:cNvPr id="7710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Evolution believes that ape-man generations got better to where we are today.</a:t>
            </a:r>
          </a:p>
          <a:p>
            <a:pPr eaLnBrk="1" hangingPunct="1"/>
            <a:r>
              <a:rPr lang="en-US" altLang="en-US" dirty="0">
                <a:latin typeface="Arial" pitchFamily="34" charset="0"/>
              </a:rPr>
              <a:t>—————</a:t>
            </a:r>
          </a:p>
          <a:p>
            <a:pPr eaLnBrk="1" hangingPunct="1"/>
            <a:r>
              <a:rPr lang="en-US" altLang="en-US" dirty="0">
                <a:latin typeface="Arial" pitchFamily="34" charset="0"/>
              </a:rPr>
              <a:t>Common-141</a:t>
            </a:r>
          </a:p>
          <a:p>
            <a:pPr eaLnBrk="1" hangingPunct="1"/>
            <a:r>
              <a:rPr lang="en-US" altLang="en-US" dirty="0">
                <a:latin typeface="Arial" pitchFamily="34" charset="0"/>
              </a:rPr>
              <a:t>OB-22-Creation-18</a:t>
            </a:r>
          </a:p>
          <a:p>
            <a:pPr eaLnBrk="1" hangingPunct="1"/>
            <a:r>
              <a:rPr lang="en-US" altLang="en-US" dirty="0">
                <a:latin typeface="Arial" pitchFamily="34" charset="0"/>
              </a:rPr>
              <a:t>NS-06-Rom5-8-slide 24</a:t>
            </a:r>
          </a:p>
          <a:p>
            <a:pPr eaLnBrk="1" hangingPunct="1"/>
            <a:r>
              <a:rPr lang="en-US" altLang="en-US" dirty="0">
                <a:latin typeface="Arial" pitchFamily="34" charset="0"/>
              </a:rPr>
              <a:t>SA-02-Creation &amp; Fall-24</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p:cNvSpPr>
            <a:spLocks noGrp="1" noChangeArrowheads="1"/>
          </p:cNvSpPr>
          <p:nvPr>
            <p:ph type="sldNum" sz="quarter" idx="5"/>
          </p:nvPr>
        </p:nvSpPr>
        <p:spPr>
          <a:noFill/>
        </p:spPr>
        <p:txBody>
          <a:bodyPr/>
          <a:lstStyle/>
          <a:p>
            <a:fld id="{ACC0D708-F109-F64C-8EA0-1FACA3866F54}" type="slidenum">
              <a:rPr lang="en-US">
                <a:solidFill>
                  <a:srgbClr val="000000"/>
                </a:solidFill>
              </a:rPr>
              <a:pPr/>
              <a:t>28</a:t>
            </a:fld>
            <a:endParaRPr lang="en-US">
              <a:solidFill>
                <a:srgbClr val="000000"/>
              </a:solidFill>
            </a:endParaRPr>
          </a:p>
        </p:txBody>
      </p:sp>
      <p:sp>
        <p:nvSpPr>
          <p:cNvPr id="773123" name="Rectangle 2"/>
          <p:cNvSpPr>
            <a:spLocks noGrp="1" noRot="1" noChangeAspect="1" noChangeArrowheads="1" noTextEdit="1"/>
          </p:cNvSpPr>
          <p:nvPr>
            <p:ph type="sldImg"/>
          </p:nvPr>
        </p:nvSpPr>
        <p:spPr>
          <a:solidFill>
            <a:srgbClr val="FFFFFF"/>
          </a:solidFill>
          <a:ln/>
        </p:spPr>
      </p:sp>
      <p:sp>
        <p:nvSpPr>
          <p:cNvPr id="773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Creation teaches a more realistic approach that death is not natural but a result of man’s sin.</a:t>
            </a:r>
          </a:p>
          <a:p>
            <a:pPr eaLnBrk="1" hangingPunct="1"/>
            <a:r>
              <a:rPr lang="en-US" altLang="en-US" dirty="0">
                <a:latin typeface="Arial" pitchFamily="34" charset="0"/>
              </a:rPr>
              <a:t>—————</a:t>
            </a:r>
          </a:p>
          <a:p>
            <a:pPr eaLnBrk="1" hangingPunct="1"/>
            <a:r>
              <a:rPr lang="en-US" altLang="en-US" dirty="0">
                <a:latin typeface="Arial" pitchFamily="34" charset="0"/>
              </a:rPr>
              <a:t>Common-143</a:t>
            </a:r>
          </a:p>
          <a:p>
            <a:pPr eaLnBrk="1" hangingPunct="1"/>
            <a:r>
              <a:rPr lang="en-US" altLang="en-US" dirty="0">
                <a:latin typeface="Arial" pitchFamily="34" charset="0"/>
              </a:rPr>
              <a:t>OB-22-Creation-19</a:t>
            </a:r>
          </a:p>
          <a:p>
            <a:pPr eaLnBrk="1" hangingPunct="1"/>
            <a:r>
              <a:rPr lang="en-US" altLang="en-US" dirty="0">
                <a:latin typeface="Arial" pitchFamily="34" charset="0"/>
              </a:rPr>
              <a:t>NS-06-Rom5-8-slide 25</a:t>
            </a:r>
          </a:p>
          <a:p>
            <a:pPr eaLnBrk="1" hangingPunct="1"/>
            <a:r>
              <a:rPr lang="en-US" altLang="en-US" dirty="0">
                <a:latin typeface="Arial" pitchFamily="34" charset="0"/>
              </a:rPr>
              <a:t>SA-02-Creation &amp; Fall-25</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29</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Times New Roman" pitchFamily="-111" charset="0"/>
                <a:ea typeface="ＭＳ Ｐゴシック" pitchFamily="-111" charset="-128"/>
                <a:cs typeface="ＭＳ Ｐゴシック" pitchFamily="-111" charset="-128"/>
              </a:rPr>
              <a:t>Only two options exist, either </a:t>
            </a:r>
          </a:p>
          <a:p>
            <a:pPr marL="228600" indent="-228600" eaLnBrk="1" hangingPunct="1">
              <a:buAutoNum type="arabicParenBoth"/>
              <a:defRPr/>
            </a:pPr>
            <a:r>
              <a:rPr lang="en-US" sz="1200" kern="1200" dirty="0">
                <a:solidFill>
                  <a:schemeClr val="tx1"/>
                </a:solidFill>
                <a:latin typeface="Times New Roman" pitchFamily="-111" charset="0"/>
                <a:ea typeface="ＭＳ Ｐゴシック" pitchFamily="-111" charset="-128"/>
                <a:cs typeface="ＭＳ Ｐゴシック" pitchFamily="-111" charset="-128"/>
              </a:rPr>
              <a:t>God’s Word that teaches no death in the creation and therefore no death in the future, or…</a:t>
            </a:r>
          </a:p>
          <a:p>
            <a:pPr marL="228600" indent="-228600" eaLnBrk="1" hangingPunct="1">
              <a:buAutoNum type="arabicParenBoth"/>
              <a:defRPr/>
            </a:pPr>
            <a:r>
              <a:rPr lang="en-US" sz="1200" kern="1200" dirty="0">
                <a:solidFill>
                  <a:schemeClr val="tx1"/>
                </a:solidFill>
                <a:latin typeface="Times New Roman" pitchFamily="-111" charset="0"/>
                <a:ea typeface="ＭＳ Ｐゴシック" pitchFamily="-111" charset="-128"/>
                <a:cs typeface="ＭＳ Ｐゴシック" pitchFamily="-111" charset="-128"/>
              </a:rPr>
              <a:t>Man’s opinion that death has always existed and always will exist.</a:t>
            </a:r>
          </a:p>
          <a:p>
            <a:pPr eaLnBrk="1" hangingPunct="1">
              <a:defRPr/>
            </a:pPr>
            <a:r>
              <a:rPr lang="en-US" sz="1200" kern="1200" dirty="0">
                <a:solidFill>
                  <a:schemeClr val="tx1"/>
                </a:solidFill>
                <a:latin typeface="Times New Roman" pitchFamily="-111" charset="0"/>
                <a:ea typeface="ＭＳ Ｐゴシック" pitchFamily="-111" charset="-128"/>
                <a:cs typeface="ＭＳ Ｐゴシック" pitchFamily="-111" charset="-128"/>
              </a:rPr>
              <a:t>Each</a:t>
            </a:r>
            <a:r>
              <a:rPr lang="en-US" sz="1200" kern="1200" baseline="0" dirty="0">
                <a:solidFill>
                  <a:schemeClr val="tx1"/>
                </a:solidFill>
                <a:latin typeface="Times New Roman" pitchFamily="-111" charset="0"/>
                <a:ea typeface="ＭＳ Ｐゴシック" pitchFamily="-111" charset="-128"/>
                <a:cs typeface="ＭＳ Ｐゴシック" pitchFamily="-111" charset="-128"/>
              </a:rPr>
              <a:t> believer must answer which of these two theologies he will follow.</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_____________</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AP-02-Engaging Athiests-86</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CR-29-Theistic Evolution-71</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itchFamily="-111" charset="0"/>
                <a:ea typeface="ＭＳ Ｐゴシック" pitchFamily="-111" charset="-128"/>
                <a:cs typeface="ＭＳ Ｐゴシック" pitchFamily="-111" charset="-128"/>
              </a:rPr>
              <a:t>06-Romans_5-8_slide 26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30</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We need to interpret Scripture at face value rather than reading so-called science into it.</a:t>
            </a:r>
          </a:p>
          <a:p>
            <a:pPr eaLnBrk="1" hangingPunct="1">
              <a:defRPr/>
            </a:pPr>
            <a:r>
              <a:rPr lang="en-US" dirty="0">
                <a:cs typeface="+mn-cs"/>
              </a:rPr>
              <a:t>____________</a:t>
            </a:r>
          </a:p>
          <a:p>
            <a:pPr eaLnBrk="1" hangingPunct="1">
              <a:defRPr/>
            </a:pPr>
            <a:r>
              <a:rPr lang="en-US" dirty="0">
                <a:cs typeface="+mn-cs"/>
              </a:rPr>
              <a:t>OS-27-Daniel-208</a:t>
            </a:r>
          </a:p>
          <a:p>
            <a:pPr eaLnBrk="1" hangingPunct="1">
              <a:defRPr/>
            </a:pPr>
            <a:r>
              <a:rPr lang="en-US" dirty="0">
                <a:cs typeface="+mn-cs"/>
              </a:rPr>
              <a:t>NS-Romans5-8—slide 30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Where does the concept of accepting one another come from in Romans?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15:7</a:t>
            </a:r>
            <a:r>
              <a:rPr lang="en-US" dirty="0">
                <a:effectLst/>
                <a:latin typeface="Lucida Grande" panose="020B0600040502020204" pitchFamily="34" charset="0"/>
              </a:rPr>
              <a:t>    Therefore, accept each other just as Christ has accepted you so that God will be given glory.</a:t>
            </a: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45136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a:t>
            </a:fld>
            <a:endParaRPr lang="en-US"/>
          </a:p>
        </p:txBody>
      </p:sp>
    </p:spTree>
    <p:extLst>
      <p:ext uri="{BB962C8B-B14F-4D97-AF65-F5344CB8AC3E}">
        <p14:creationId xmlns:p14="http://schemas.microsoft.com/office/powerpoint/2010/main" val="492002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37</a:t>
            </a:fld>
            <a:endParaRPr lang="en-US"/>
          </a:p>
        </p:txBody>
      </p:sp>
    </p:spTree>
    <p:extLst>
      <p:ext uri="{BB962C8B-B14F-4D97-AF65-F5344CB8AC3E}">
        <p14:creationId xmlns:p14="http://schemas.microsoft.com/office/powerpoint/2010/main" val="2155349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38</a:t>
            </a:fld>
            <a:endParaRPr lang="en-US"/>
          </a:p>
        </p:txBody>
      </p:sp>
    </p:spTree>
    <p:extLst>
      <p:ext uri="{BB962C8B-B14F-4D97-AF65-F5344CB8AC3E}">
        <p14:creationId xmlns:p14="http://schemas.microsoft.com/office/powerpoint/2010/main" val="2416214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42</a:t>
            </a:fld>
            <a:endParaRPr lang="en-US"/>
          </a:p>
        </p:txBody>
      </p:sp>
    </p:spTree>
    <p:extLst>
      <p:ext uri="{BB962C8B-B14F-4D97-AF65-F5344CB8AC3E}">
        <p14:creationId xmlns:p14="http://schemas.microsoft.com/office/powerpoint/2010/main" val="3764100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fld id="{49A83583-0FC0-FB4B-82B9-1CD81D2A0EF8}" type="slidenum">
              <a:rPr lang="en-US"/>
              <a:pPr/>
              <a:t>43</a:t>
            </a:fld>
            <a:endParaRPr lang="en-US"/>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 so what happens to him will happen to us</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44</a:t>
            </a:fld>
            <a:endParaRPr lang="en-US"/>
          </a:p>
        </p:txBody>
      </p:sp>
    </p:spTree>
    <p:extLst>
      <p:ext uri="{BB962C8B-B14F-4D97-AF65-F5344CB8AC3E}">
        <p14:creationId xmlns:p14="http://schemas.microsoft.com/office/powerpoint/2010/main" val="1801715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You may think you are a cat, but you are really a lion!</a:t>
            </a:r>
          </a:p>
          <a:p>
            <a:r>
              <a:rPr lang="en-US" dirty="0">
                <a:cs typeface="ＭＳ Ｐゴシック" charset="0"/>
              </a:rPr>
              <a:t>Spiritually, you may think yourself weak, but in Christ you can conquer any sin!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sadly speak more of self-esteem than we do our position in Christ.</a:t>
            </a:r>
          </a:p>
          <a:p>
            <a:r>
              <a:rPr lang="en-US" dirty="0"/>
              <a:t>________________</a:t>
            </a:r>
          </a:p>
          <a:p>
            <a:r>
              <a:rPr lang="en-US" dirty="0"/>
              <a:t>NS-06-Rom5-8-Slide 47</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098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have too high a view of ourselves.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51</a:t>
            </a:fld>
            <a:endParaRPr lang="en-US"/>
          </a:p>
        </p:txBody>
      </p:sp>
    </p:spTree>
    <p:extLst>
      <p:ext uri="{BB962C8B-B14F-4D97-AF65-F5344CB8AC3E}">
        <p14:creationId xmlns:p14="http://schemas.microsoft.com/office/powerpoint/2010/main" val="359057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 six results of justification noted in Romans 5:3-5 at the top of the slide</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a:t>
            </a:fld>
            <a:endParaRPr lang="en-US"/>
          </a:p>
        </p:txBody>
      </p:sp>
    </p:spTree>
    <p:extLst>
      <p:ext uri="{BB962C8B-B14F-4D97-AF65-F5344CB8AC3E}">
        <p14:creationId xmlns:p14="http://schemas.microsoft.com/office/powerpoint/2010/main" val="3801800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have too low a view of themselves.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52</a:t>
            </a:fld>
            <a:endParaRPr lang="en-US"/>
          </a:p>
        </p:txBody>
      </p:sp>
    </p:spTree>
    <p:extLst>
      <p:ext uri="{BB962C8B-B14F-4D97-AF65-F5344CB8AC3E}">
        <p14:creationId xmlns:p14="http://schemas.microsoft.com/office/powerpoint/2010/main" val="2383531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058903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fld id="{A1232C3F-E7DD-BD4F-8021-20721AB4E46E}" type="slidenum">
              <a:rPr lang="en-US"/>
              <a:pPr/>
              <a:t>63</a:t>
            </a:fld>
            <a:endParaRPr lang="en-US"/>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Has anyone ever said this to you personally?</a:t>
            </a:r>
          </a:p>
          <a:p>
            <a:pPr eaLnBrk="1" hangingPunct="1"/>
            <a:r>
              <a:rPr lang="en-US" dirty="0">
                <a:latin typeface="Times New Roman" charset="0"/>
                <a:ea typeface="ＭＳ Ｐゴシック" charset="-128"/>
                <a:cs typeface="ＭＳ Ｐゴシック" charset="-128"/>
              </a:rPr>
              <a:t>How did you respond?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endParaRPr lang="ar-SA" dirty="0"/>
          </a:p>
          <a:p>
            <a:endParaRPr lang="ar-SA" dirty="0"/>
          </a:p>
          <a:p>
            <a:r>
              <a:rPr lang="en-US" dirty="0"/>
              <a:t>Genesis 2:17 warns that eating the fruit would lead to death. This tells us that death did not exist while Adam and Eve were in the garden.</a:t>
            </a:r>
            <a:r>
              <a:rPr lang="ar-SA" dirty="0"/>
              <a:t> </a:t>
            </a:r>
            <a:endParaRPr lang="en-US" dirty="0"/>
          </a:p>
          <a:p>
            <a:pPr eaLnBrk="1" hangingPunct="1"/>
            <a:r>
              <a:rPr lang="en-US" altLang="en-US" dirty="0">
                <a:latin typeface="Arial" pitchFamily="34" charset="0"/>
              </a:rPr>
              <a:t>—————</a:t>
            </a:r>
          </a:p>
          <a:p>
            <a:pPr eaLnBrk="1" hangingPunct="1"/>
            <a:r>
              <a:rPr lang="en-US" altLang="en-US" dirty="0">
                <a:latin typeface="Arial" pitchFamily="34" charset="0"/>
              </a:rPr>
              <a:t>Common-144</a:t>
            </a:r>
          </a:p>
          <a:p>
            <a:pPr eaLnBrk="1" hangingPunct="1"/>
            <a:r>
              <a:rPr lang="en-US" altLang="en-US" dirty="0">
                <a:latin typeface="Arial" pitchFamily="34" charset="0"/>
              </a:rPr>
              <a:t>OB-22-Creation-19?</a:t>
            </a:r>
          </a:p>
          <a:p>
            <a:pPr eaLnBrk="1" hangingPunct="1"/>
            <a:r>
              <a:rPr lang="en-US" altLang="en-US" dirty="0">
                <a:latin typeface="Arial"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898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Rom 6:2 …</a:t>
            </a:r>
            <a:r>
              <a:rPr lang="en-US" dirty="0">
                <a:effectLst/>
                <a:latin typeface="Arial" panose="020B0604020202020204" pitchFamily="34" charset="0"/>
              </a:rPr>
              <a:t>Since we have died to sin, how can we continue to live in it?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Rom 6:11 So you also should consider yourselves to be dead to the power of sin and alive to God through Christ Jesus.</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64</a:t>
            </a:fld>
            <a:endParaRPr lang="en-US"/>
          </a:p>
        </p:txBody>
      </p:sp>
    </p:spTree>
    <p:extLst>
      <p:ext uri="{BB962C8B-B14F-4D97-AF65-F5344CB8AC3E}">
        <p14:creationId xmlns:p14="http://schemas.microsoft.com/office/powerpoint/2010/main" val="3550741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a:t>
            </a:r>
          </a:p>
          <a:p>
            <a:r>
              <a:rPr lang="en-US" dirty="0"/>
              <a:t>1. No Christian is perfect. John Wesley taught that perfectionism is theoretically possible in this life, though he did not claim it or himself and never knew anyone who achieved it.</a:t>
            </a:r>
          </a:p>
          <a:p>
            <a:r>
              <a:rPr lang="en-US" dirty="0"/>
              <a:t>2. Believers have a choice to sin while unbelievers have no choice whether to follow the old nature or new nature. This sees the living in sin of verse 2 not as an impossibility but as an inconsistent lifestyle.</a:t>
            </a:r>
          </a:p>
          <a:p>
            <a:r>
              <a:rPr lang="en-US" dirty="0"/>
              <a:t>3. How can this be reconciled with the carnal Christian of 1 Cor 3? The Corinthians had a pattern of sin, but Paul never claimed that they were not believers. In other words, believers can live a carnal lifestyle. </a:t>
            </a:r>
          </a:p>
          <a:p>
            <a:endParaRPr lang="en-US" dirty="0"/>
          </a:p>
          <a:p>
            <a:r>
              <a:rPr lang="en-US" dirty="0"/>
              <a:t>Can Christians grieve the Spirit (Eph 4:30)?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Eph. 4:30</a:t>
            </a:r>
            <a:r>
              <a:rPr lang="en-US" dirty="0">
                <a:effectLst/>
                <a:latin typeface="Lucida Grande" panose="020B0600040502020204" pitchFamily="34" charset="0"/>
              </a:rPr>
              <a:t>    And do not bring sorrow to God’s Holy Spirit by the way you live.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Can Christians "quench" the Spirit (1 Thess 5:19 NAU, "stifle" NLT, "</a:t>
            </a:r>
            <a:r>
              <a:rPr lang="en-US" dirty="0">
                <a:effectLst/>
                <a:latin typeface="Arial" panose="020B0604020202020204" pitchFamily="34" charset="0"/>
              </a:rPr>
              <a:t>Do not put out the Spirit’s fire" NIV</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Christian can lose his "saltiness" or effectiveness for the Lord:</a:t>
            </a:r>
          </a:p>
          <a:p>
            <a:r>
              <a:rPr lang="en-US" b="1" dirty="0">
                <a:solidFill>
                  <a:srgbClr val="006699"/>
                </a:solidFill>
                <a:effectLst/>
                <a:latin typeface="Helvetica Neue" panose="02000503000000020004" pitchFamily="2" charset="0"/>
              </a:rPr>
              <a:t>Matt. 5:13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the light of the world—like a city on a hilltop that cannot be hidden.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In the same way, let your good deeds shine out for all to see, so that everyone will praise your heavenly Father.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an example, all men (Christian and non-Christian) struggle with the sin of lust throughout their lives. This is documented in the book Every Man's Battle. </a:t>
            </a:r>
            <a:r>
              <a:rPr lang="en-US" b="1" dirty="0"/>
              <a:t>Every Man's Battle: Winning the War on Sexual Temptation One Victory at a Time (The Every Man Series) Paperback – August 18, 2009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65</a:t>
            </a:fld>
            <a:endParaRPr lang="en-US"/>
          </a:p>
        </p:txBody>
      </p:sp>
    </p:spTree>
    <p:extLst>
      <p:ext uri="{BB962C8B-B14F-4D97-AF65-F5344CB8AC3E}">
        <p14:creationId xmlns:p14="http://schemas.microsoft.com/office/powerpoint/2010/main" val="790055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fld id="{497EFA5E-DF5D-7C44-B9DC-6EA1BA5ACFA1}" type="slidenum">
              <a:rPr lang="en-US"/>
              <a:pPr/>
              <a:t>66</a:t>
            </a:fld>
            <a:endParaRPr lang="en-US"/>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For more on baptism, see the study at the NT Backgrounds and NT Survey study on Titus.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6:1 NLT</a:t>
            </a:r>
            <a:r>
              <a:rPr lang="en-US" dirty="0">
                <a:effectLst/>
                <a:latin typeface="Lucida Grande" panose="020B0600040502020204" pitchFamily="34" charset="0"/>
              </a:rPr>
              <a:t>    Well then, should we keep on sinning so that God can show us more and more of his wonderful grace?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Of course not! Since we have died to sin, how can we continue to live in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Or have you forgotten that when we were joined with Christ Jesus in baptism, we joined him in his death?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we died and were buried with Christ by baptism. And just as Christ was raised from the dead by the glorious power of the Father, now we also may live new lives.</a:t>
            </a:r>
          </a:p>
          <a:p>
            <a:r>
              <a:rPr lang="en-US" b="1" dirty="0">
                <a:solidFill>
                  <a:srgbClr val="006699"/>
                </a:solidFill>
                <a:effectLst/>
                <a:latin typeface="Helvetica Neue" panose="02000503000000020004" pitchFamily="2" charset="0"/>
              </a:rPr>
              <a:t>Rom. 6:5</a:t>
            </a:r>
            <a:r>
              <a:rPr lang="en-US" dirty="0">
                <a:effectLst/>
                <a:latin typeface="Lucida Grande" panose="020B0600040502020204" pitchFamily="34" charset="0"/>
              </a:rPr>
              <a:t>    Since we have been united with him in his death, we will also be raised to life as he was.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We know that our old sinful selves were crucified with Christ so that sin might lose its power in our lives. We are no longer slaves to sin.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For when we died with Christ we were set free from the power of sin.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And since we died with Christ, we know we will also live with him.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We are sure of this because Christ was raised from the dead, and he will never die again. Death no longer has any power over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When he died, he died once to break the power of sin. But now that he lives, he lives for the glory of God.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So you also should consider yourselves to be dead to the power of sin and alive to God through Christ Jesus.</a:t>
            </a:r>
          </a:p>
          <a:p>
            <a:r>
              <a:rPr lang="en-US" b="1" dirty="0">
                <a:solidFill>
                  <a:srgbClr val="006699"/>
                </a:solidFill>
                <a:effectLst/>
                <a:latin typeface="Helvetica Neue" panose="02000503000000020004" pitchFamily="2" charset="0"/>
              </a:rPr>
              <a:t>Rom. 6:12</a:t>
            </a:r>
            <a:r>
              <a:rPr lang="en-US" dirty="0">
                <a:effectLst/>
                <a:latin typeface="Lucida Grande" panose="020B0600040502020204" pitchFamily="34" charset="0"/>
              </a:rPr>
              <a:t>    Do not let sin control the way you live; do not give in to sinful desires.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Do not let any part of your body become an instrument of evil to serve sin. Instead, give yourselves completely to God, for you were dead, but now you have new life. So use your whole body as an instrument to do what is right for the glory of God.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Sin is no longer your master, for you no longer live under the requirements of the law. Instead, you live under the freedom of God’s grace.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6:15</a:t>
            </a:r>
            <a:r>
              <a:rPr lang="en-US" dirty="0">
                <a:effectLst/>
                <a:latin typeface="Lucida Grande" panose="020B0600040502020204" pitchFamily="34" charset="0"/>
              </a:rPr>
              <a:t>    Well then, since God’s grace has set us free from the law, does that mean we can go on sinning? Of course not!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Don’t you realize that you become the slave of whatever you choose to obey? You can be a slave to sin, which leads to death, or you can choose to obey God, which leads to righteous living.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Thank God! Once you were slaves of sin, but now you wholeheartedly obey this teaching we have given you.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Now you are free from your slavery to sin, and you have become slaves to righteous living.</a:t>
            </a:r>
          </a:p>
          <a:p>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67</a:t>
            </a:fld>
            <a:endParaRPr lang="en-US"/>
          </a:p>
        </p:txBody>
      </p:sp>
    </p:spTree>
    <p:extLst>
      <p:ext uri="{BB962C8B-B14F-4D97-AF65-F5344CB8AC3E}">
        <p14:creationId xmlns:p14="http://schemas.microsoft.com/office/powerpoint/2010/main" val="2633824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68</a:t>
            </a:fld>
            <a:endParaRPr lang="en-US"/>
          </a:p>
        </p:txBody>
      </p:sp>
    </p:spTree>
    <p:extLst>
      <p:ext uri="{BB962C8B-B14F-4D97-AF65-F5344CB8AC3E}">
        <p14:creationId xmlns:p14="http://schemas.microsoft.com/office/powerpoint/2010/main" val="2334877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right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70</a:t>
            </a:fld>
            <a:endParaRPr lang="en-US"/>
          </a:p>
        </p:txBody>
      </p:sp>
    </p:spTree>
    <p:extLst>
      <p:ext uri="{BB962C8B-B14F-4D97-AF65-F5344CB8AC3E}">
        <p14:creationId xmlns:p14="http://schemas.microsoft.com/office/powerpoint/2010/main" val="2662830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of church writings over the Bible</a:t>
            </a:r>
          </a:p>
          <a:p>
            <a:r>
              <a:rPr lang="en-US" dirty="0"/>
              <a:t>Bible memorization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71</a:t>
            </a:fld>
            <a:endParaRPr lang="en-US"/>
          </a:p>
        </p:txBody>
      </p:sp>
    </p:spTree>
    <p:extLst>
      <p:ext uri="{BB962C8B-B14F-4D97-AF65-F5344CB8AC3E}">
        <p14:creationId xmlns:p14="http://schemas.microsoft.com/office/powerpoint/2010/main" val="616526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fld id="{DA897322-DB6D-D54F-8F45-1756C37B5C13}" type="slidenum">
              <a:rPr lang="en-US"/>
              <a:pPr/>
              <a:t>75</a:t>
            </a:fld>
            <a:endParaRPr lang="en-US"/>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fld id="{784657A1-AA76-6D47-9031-65CCF709598F}" type="slidenum">
              <a:rPr lang="en-US"/>
              <a:pPr/>
              <a:t>76</a:t>
            </a:fld>
            <a:endParaRPr lang="en-US"/>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The story, of course, must begin with my parents who met in the Navy.  </a:t>
            </a:r>
          </a:p>
          <a:p>
            <a:pPr eaLnBrk="1" hangingPunct="1"/>
            <a:r>
              <a:rPr lang="en-US">
                <a:latin typeface="Times New Roman" charset="0"/>
                <a:ea typeface="ＭＳ Ｐゴシック" charset="-128"/>
                <a:cs typeface="ＭＳ Ｐゴシック" charset="-128"/>
              </a:rPr>
              <a:t>They had a baby boy (my older brother Bob) and then were transferred to Japan.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fld id="{E0F38A05-3C06-4941-A354-EBDCF92DCFE0}" type="slidenum">
              <a:rPr lang="en-US"/>
              <a:pPr/>
              <a:t>77</a:t>
            </a:fld>
            <a:endParaRPr lang="en-US"/>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After my younger brother</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birth my Mom concluded that my Dad was actually married to the Navy, so she divorced him.  Ironically, she became a social worker to help other families put their lives together.</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started with Adam—not just death for humans, but death itself for all creatures.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a:t>
            </a:fld>
            <a:endParaRPr lang="en-US"/>
          </a:p>
        </p:txBody>
      </p:sp>
    </p:spTree>
    <p:extLst>
      <p:ext uri="{BB962C8B-B14F-4D97-AF65-F5344CB8AC3E}">
        <p14:creationId xmlns:p14="http://schemas.microsoft.com/office/powerpoint/2010/main" val="215929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fld id="{F54F3BDF-82A4-C545-AE01-AD67B0E834C3}" type="slidenum">
              <a:rPr lang="en-US"/>
              <a:pPr/>
              <a:t>78</a:t>
            </a:fld>
            <a:endParaRPr lang="en-US"/>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But the arguments with my Mom became unbearable so my Mom divorced him too.</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fld id="{C1152DEB-490D-0A43-9898-5632B69DF219}" type="slidenum">
              <a:rPr lang="en-US"/>
              <a:pPr/>
              <a:t>79</a:t>
            </a:fld>
            <a:endParaRPr lang="en-US"/>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God also began to open my eyes to the woman singing next to me!  She initially despised me but after a year or so she saw the light.  That</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our engagement picture.  In 1983 we returned to the USA..</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fld id="{EB4ABF77-429E-2C4E-AC29-790F3D3133F7}" type="slidenum">
              <a:rPr lang="en-US"/>
              <a:pPr/>
              <a:t>80</a:t>
            </a:fld>
            <a:endParaRPr lang="en-US"/>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fld id="{2FCA8B32-F253-6146-B8F9-B2F75B23ECF7}" type="slidenum">
              <a:rPr lang="en-US"/>
              <a:pPr/>
              <a:t>81</a:t>
            </a:fld>
            <a:endParaRPr lang="en-US"/>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are the bride who used to be married to the law (BC = Before Christ)</a:t>
            </a:r>
          </a:p>
          <a:p>
            <a:pPr eaLnBrk="1" hangingPunct="1"/>
            <a:r>
              <a:rPr lang="en-US" dirty="0">
                <a:latin typeface="Times New Roman" charset="0"/>
                <a:ea typeface="ＭＳ Ｐゴシック" charset="-128"/>
                <a:cs typeface="ＭＳ Ｐゴシック" charset="-128"/>
              </a:rPr>
              <a:t>But we died in Christ, and thus are now released from that Law.</a:t>
            </a:r>
          </a:p>
          <a:p>
            <a:pPr eaLnBrk="1" hangingPunct="1"/>
            <a:r>
              <a:rPr lang="en-US" dirty="0">
                <a:latin typeface="Times New Roman" charset="0"/>
                <a:ea typeface="ＭＳ Ｐゴシック" charset="-128"/>
                <a:cs typeface="ＭＳ Ｐゴシック" charset="-128"/>
              </a:rPr>
              <a:t>Now we are married to Christ (7:4) in our AD state (After Death).</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cannot be married to the Law and to Jesus at the same time. Since we died to the Law and that "marriage" is broken, we now can </a:t>
            </a:r>
            <a:r>
              <a:rPr lang="en-US">
                <a:latin typeface="Times New Roman" charset="0"/>
                <a:ea typeface="ＭＳ Ｐゴシック" charset="-128"/>
                <a:cs typeface="ＭＳ Ｐゴシック" charset="-128"/>
              </a:rPr>
              <a:t>be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fld id="{769A7CA9-9917-224A-98DD-21B09A9C9FFB}" type="slidenum">
              <a:rPr lang="en-US"/>
              <a:pPr/>
              <a:t>82</a:t>
            </a:fld>
            <a:endParaRPr lang="en-US"/>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666F7C-F14C-7243-820D-3A715C1F288D}" type="slidenum">
              <a:rPr lang="en-US" sz="1200">
                <a:solidFill>
                  <a:prstClr val="black"/>
                </a:solidFill>
              </a:rPr>
              <a:pPr/>
              <a:t>84</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372EC7-9752-FF4A-95EF-E36F67575032}" type="slidenum">
              <a:rPr lang="en-US" sz="1200">
                <a:solidFill>
                  <a:prstClr val="black"/>
                </a:solidFill>
              </a:rPr>
              <a:pPr/>
              <a:t>85</a:t>
            </a:fld>
            <a:endParaRPr lang="en-US" sz="1200">
              <a:solidFill>
                <a:prstClr val="black"/>
              </a:solidFill>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 79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NS-00-00-Kingdom &amp; Covenants Timeline-English-1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Law-21-p38a</a:t>
            </a:r>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87</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fld id="{CB3CB918-236A-CB45-BB37-CF9FA2797E1F}" type="slidenum">
              <a:rPr lang="en-US"/>
              <a:pPr/>
              <a:t>88</a:t>
            </a:fld>
            <a:endParaRPr lang="en-US"/>
          </a:p>
        </p:txBody>
      </p:sp>
      <p:sp>
        <p:nvSpPr>
          <p:cNvPr id="817155" name="Rectangle 2"/>
          <p:cNvSpPr>
            <a:spLocks noGrp="1" noRot="1" noChangeAspect="1" noChangeArrowheads="1"/>
          </p:cNvSpPr>
          <p:nvPr>
            <p:ph type="sldImg"/>
          </p:nvPr>
        </p:nvSpPr>
        <p:spPr>
          <a:solidFill>
            <a:srgbClr val="FFFFFF"/>
          </a:solidFill>
          <a:ln/>
        </p:spPr>
      </p:sp>
      <p:sp>
        <p:nvSpPr>
          <p:cNvPr id="81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05446" y="6581001"/>
            <a:ext cx="338554"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6397"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Common-234</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14DAD-1E56-0848-90B8-AEA445AB1F67}"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Common-235</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A4FA3-9C0F-4241-98C3-F9CD10C40A2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Common-236</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E1C7E3-119C-6F40-872D-C52DF387FE6C}"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Common-237</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E74A29-0757-D142-B405-284BAC6EF7B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Common-238</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34A782-5E5E-0847-A349-E169FCE62C73}"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Common-239</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7A386B-AF27-3E43-A324-09BF70D439D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Common-240</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7"/>
          <p:cNvSpPr>
            <a:spLocks noGrp="1" noChangeArrowheads="1"/>
          </p:cNvSpPr>
          <p:nvPr>
            <p:ph type="sldNum" sz="quarter" idx="5"/>
          </p:nvPr>
        </p:nvSpPr>
        <p:spPr>
          <a:noFill/>
        </p:spPr>
        <p:txBody>
          <a:bodyPr/>
          <a:lstStyle/>
          <a:p>
            <a:fld id="{E2242726-36B5-5446-B7A7-65C23EB61328}" type="slidenum">
              <a:rPr lang="en-US"/>
              <a:pPr/>
              <a:t>96</a:t>
            </a:fld>
            <a:endParaRPr lang="en-US"/>
          </a:p>
        </p:txBody>
      </p:sp>
      <p:sp>
        <p:nvSpPr>
          <p:cNvPr id="819203" name="Rectangle 2"/>
          <p:cNvSpPr>
            <a:spLocks noGrp="1" noRot="1" noChangeAspect="1" noChangeArrowheads="1"/>
          </p:cNvSpPr>
          <p:nvPr>
            <p:ph type="sldImg"/>
          </p:nvPr>
        </p:nvSpPr>
        <p:spPr>
          <a:solidFill>
            <a:srgbClr val="FFFFFF"/>
          </a:solidFill>
          <a:ln/>
        </p:spPr>
      </p:sp>
      <p:sp>
        <p:nvSpPr>
          <p:cNvPr id="819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p:cNvSpPr>
            <a:spLocks noGrp="1" noChangeArrowheads="1"/>
          </p:cNvSpPr>
          <p:nvPr>
            <p:ph type="sldNum" sz="quarter" idx="5"/>
          </p:nvPr>
        </p:nvSpPr>
        <p:spPr>
          <a:noFill/>
        </p:spPr>
        <p:txBody>
          <a:bodyPr/>
          <a:lstStyle/>
          <a:p>
            <a:fld id="{F9D2C63F-78A7-B24C-9BDC-1B7AB36AD641}" type="slidenum">
              <a:rPr lang="en-US"/>
              <a:pPr/>
              <a:t>97</a:t>
            </a:fld>
            <a:endParaRPr lang="en-US"/>
          </a:p>
        </p:txBody>
      </p:sp>
      <p:sp>
        <p:nvSpPr>
          <p:cNvPr id="821251" name="Rectangle 2"/>
          <p:cNvSpPr>
            <a:spLocks noGrp="1" noRot="1" noChangeAspect="1" noChangeArrowheads="1"/>
          </p:cNvSpPr>
          <p:nvPr>
            <p:ph type="sldImg"/>
          </p:nvPr>
        </p:nvSpPr>
        <p:spPr>
          <a:solidFill>
            <a:srgbClr val="FFFFFF"/>
          </a:solidFill>
          <a:ln/>
        </p:spPr>
      </p:sp>
      <p:sp>
        <p:nvSpPr>
          <p:cNvPr id="82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Not guilt, as I used to teach</a:t>
            </a:r>
          </a:p>
          <a:p>
            <a:r>
              <a:rPr lang="en-US" dirty="0"/>
              <a:t>Separation: Fellowship with God was broken</a:t>
            </a:r>
          </a:p>
          <a:p>
            <a:r>
              <a:rPr lang="en-US" dirty="0"/>
              <a:t>Death: Spiritual death</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a:t>
            </a:fld>
            <a:endParaRPr lang="en-US"/>
          </a:p>
        </p:txBody>
      </p:sp>
    </p:spTree>
    <p:extLst>
      <p:ext uri="{BB962C8B-B14F-4D97-AF65-F5344CB8AC3E}">
        <p14:creationId xmlns:p14="http://schemas.microsoft.com/office/powerpoint/2010/main" val="17744678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fld id="{60F2743E-0BF8-0A44-B3DD-4905919FF1AA}" type="slidenum">
              <a:rPr lang="en-US"/>
              <a:pPr/>
              <a:t>98</a:t>
            </a:fld>
            <a:endParaRPr lang="en-US"/>
          </a:p>
        </p:txBody>
      </p:sp>
      <p:sp>
        <p:nvSpPr>
          <p:cNvPr id="823299" name="Rectangle 2"/>
          <p:cNvSpPr>
            <a:spLocks noGrp="1" noRot="1" noChangeAspect="1" noChangeArrowheads="1"/>
          </p:cNvSpPr>
          <p:nvPr>
            <p:ph type="sldImg"/>
          </p:nvPr>
        </p:nvSpPr>
        <p:spPr>
          <a:solidFill>
            <a:srgbClr val="FFFFFF"/>
          </a:solidFill>
          <a:ln/>
        </p:spPr>
      </p:sp>
      <p:sp>
        <p:nvSpPr>
          <p:cNvPr id="82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a:t>
            </a:r>
          </a:p>
          <a:p>
            <a:r>
              <a:rPr lang="en-US" dirty="0"/>
              <a:t>Common-228</a:t>
            </a:r>
          </a:p>
          <a:p>
            <a:r>
              <a:rPr lang="en-US" dirty="0"/>
              <a:t>BE-45-Romans-48</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NS-06-Rom5-8-slide89-p155p</a:t>
            </a:r>
          </a:p>
          <a:p>
            <a:r>
              <a:rPr lang="en-US" dirty="0"/>
              <a:t>SA-08-Mosaic Law-20-p36</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99</a:t>
            </a:fld>
            <a:endParaRPr lang="en-US"/>
          </a:p>
        </p:txBody>
      </p:sp>
    </p:spTree>
    <p:extLst>
      <p:ext uri="{BB962C8B-B14F-4D97-AF65-F5344CB8AC3E}">
        <p14:creationId xmlns:p14="http://schemas.microsoft.com/office/powerpoint/2010/main" val="19820443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the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Common-229</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NS-06-Rom5-8-slide89-p155p</a:t>
            </a:r>
          </a:p>
          <a:p>
            <a:r>
              <a:rPr lang="en-US" dirty="0"/>
              <a:t>SA-08-Mosaic Law-20-p36</a:t>
            </a:r>
          </a:p>
          <a:p>
            <a:endParaRPr lang="en-US" dirty="0"/>
          </a:p>
        </p:txBody>
      </p:sp>
      <p:sp>
        <p:nvSpPr>
          <p:cNvPr id="826372" name="Slide Number Placeholder 3"/>
          <p:cNvSpPr>
            <a:spLocks noGrp="1"/>
          </p:cNvSpPr>
          <p:nvPr>
            <p:ph type="sldNum" sz="quarter" idx="5"/>
          </p:nvPr>
        </p:nvSpPr>
        <p:spPr>
          <a:noFill/>
        </p:spPr>
        <p:txBody>
          <a:bodyPr/>
          <a:lstStyle/>
          <a:p>
            <a:fld id="{67C5E7B0-4C49-5949-9680-8435DDF065A7}" type="slidenum">
              <a:rPr lang="en-US"/>
              <a:pPr/>
              <a:t>100</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Take this quick quiz by yourself then talk for a few minutes about your answers to the person next to you.</a:t>
            </a:r>
            <a:endParaRPr lang="zh-CN" altLang="en-US" dirty="0">
              <a:latin typeface="Times New Roman" charset="0"/>
            </a:endParaRPr>
          </a:p>
        </p:txBody>
      </p:sp>
    </p:spTree>
    <p:extLst>
      <p:ext uri="{BB962C8B-B14F-4D97-AF65-F5344CB8AC3E}">
        <p14:creationId xmlns:p14="http://schemas.microsoft.com/office/powerpoint/2010/main" val="26372288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The word "Law" is used in at least four different ways in the Old Testament. </a:t>
            </a:r>
          </a:p>
          <a:p>
            <a:pPr eaLnBrk="1" hangingPunct="1"/>
            <a:endParaRPr lang="en-US" altLang="zh-CN" dirty="0">
              <a:latin typeface="Times New Roman" charset="0"/>
            </a:endParaRPr>
          </a:p>
          <a:p>
            <a:pPr eaLnBrk="1" hangingPunct="1"/>
            <a:r>
              <a:rPr lang="en-US" altLang="zh-CN" dirty="0">
                <a:latin typeface="Times New Roman" charset="0"/>
              </a:rPr>
              <a:t>FROM BEE WORLD COURSE (2018):</a:t>
            </a:r>
          </a:p>
          <a:p>
            <a:r>
              <a:rPr lang="en-US" dirty="0">
                <a:solidFill>
                  <a:srgbClr val="000000"/>
                </a:solidFill>
                <a:effectLst/>
                <a:latin typeface="Times New Roman" panose="02020603050405020304" pitchFamily="18" charset="0"/>
              </a:rPr>
              <a:t>The Scriptures use the word “law” with these six meanings:</a:t>
            </a:r>
          </a:p>
          <a:p>
            <a:r>
              <a:rPr lang="en-US" dirty="0">
                <a:solidFill>
                  <a:srgbClr val="000000"/>
                </a:solidFill>
                <a:effectLst/>
                <a:latin typeface="Times New Roman" panose="02020603050405020304" pitchFamily="18" charset="0"/>
              </a:rPr>
              <a:t>1. Mosaic law: moral law in Ten Commandments</a:t>
            </a:r>
          </a:p>
          <a:p>
            <a:r>
              <a:rPr lang="en-US" dirty="0">
                <a:solidFill>
                  <a:srgbClr val="000000"/>
                </a:solidFill>
                <a:effectLst/>
                <a:latin typeface="Times New Roman" panose="02020603050405020304" pitchFamily="18" charset="0"/>
              </a:rPr>
              <a:t>2. Mosaic law: moral, civil, and ceremonial laws (= #4 above, or Legal Literature)</a:t>
            </a:r>
          </a:p>
          <a:p>
            <a:r>
              <a:rPr lang="en-US" dirty="0">
                <a:solidFill>
                  <a:srgbClr val="000000"/>
                </a:solidFill>
                <a:effectLst/>
                <a:latin typeface="Times New Roman" panose="02020603050405020304" pitchFamily="18" charset="0"/>
              </a:rPr>
              <a:t>3. Mosaic law: the first five books of the Bible, called the Pentateuch or the Torah (= #2 above)</a:t>
            </a:r>
          </a:p>
          <a:p>
            <a:r>
              <a:rPr lang="en-US" dirty="0">
                <a:solidFill>
                  <a:srgbClr val="000000"/>
                </a:solidFill>
                <a:effectLst/>
                <a:latin typeface="Times New Roman" panose="02020603050405020304" pitchFamily="18" charset="0"/>
              </a:rPr>
              <a:t>4. The Old Testament as a whole (= #3 above)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ADD NT REFERENCES:</a:t>
            </a:r>
          </a:p>
          <a:p>
            <a:r>
              <a:rPr lang="en-US" dirty="0">
                <a:solidFill>
                  <a:srgbClr val="000000"/>
                </a:solidFill>
                <a:effectLst/>
                <a:latin typeface="Times New Roman" panose="02020603050405020304" pitchFamily="18" charset="0"/>
              </a:rPr>
              <a:t>5. Inner law of conscience</a:t>
            </a:r>
          </a:p>
          <a:p>
            <a:r>
              <a:rPr lang="en-US" dirty="0">
                <a:solidFill>
                  <a:srgbClr val="000000"/>
                </a:solidFill>
                <a:effectLst/>
                <a:latin typeface="Times New Roman" panose="02020603050405020304" pitchFamily="18" charset="0"/>
              </a:rPr>
              <a:t>6. Rules made and enforced by government</a:t>
            </a:r>
          </a:p>
          <a:p>
            <a:pPr eaLnBrk="1" hangingPunct="1"/>
            <a:endParaRPr lang="zh-CN" altLang="en-US" dirty="0">
              <a:latin typeface="Times New Roman" charset="0"/>
            </a:endParaRPr>
          </a:p>
        </p:txBody>
      </p:sp>
    </p:spTree>
    <p:extLst>
      <p:ext uri="{BB962C8B-B14F-4D97-AF65-F5344CB8AC3E}">
        <p14:creationId xmlns:p14="http://schemas.microsoft.com/office/powerpoint/2010/main" val="11578959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What perspective should believers have about the OT?</a:t>
            </a:r>
            <a:endParaRPr lang="zh-CN" altLang="en-US" dirty="0">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6991252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OS-02-Exodus-250</a:t>
            </a:r>
          </a:p>
          <a:p>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r>
              <a:rPr lang="en-US" dirty="0"/>
              <a:t>SA-08-Mosaic Law-29</a:t>
            </a:r>
          </a:p>
        </p:txBody>
      </p:sp>
    </p:spTree>
    <p:extLst>
      <p:ext uri="{BB962C8B-B14F-4D97-AF65-F5344CB8AC3E}">
        <p14:creationId xmlns:p14="http://schemas.microsoft.com/office/powerpoint/2010/main" val="1182854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p>
          <a:p>
            <a:r>
              <a:rPr lang="en-US" dirty="0"/>
              <a:t>Keeping the law can only work on us from the outside-in, never from the inside-out.</a:t>
            </a:r>
          </a:p>
          <a:p>
            <a:r>
              <a:rPr lang="en-US" dirty="0"/>
              <a:t>No permanent </a:t>
            </a:r>
            <a:r>
              <a:rPr lang="en-US" i="1" dirty="0"/>
              <a:t>heart</a:t>
            </a:r>
            <a:r>
              <a:rPr lang="en-US" i="0" dirty="0"/>
              <a:t> change can EVER occur by just modifying our behavior.</a:t>
            </a:r>
            <a:endParaRPr lang="en-US" dirty="0"/>
          </a:p>
          <a:p>
            <a:r>
              <a:rPr lang="en-US" dirty="0"/>
              <a:t>Romans 7 tells us that striving to keep a list of do's and don'ts is what </a:t>
            </a:r>
            <a:r>
              <a:rPr lang="en-US" b="1" dirty="0"/>
              <a:t>doesn't</a:t>
            </a:r>
            <a:r>
              <a:rPr lang="en-US" b="0" dirty="0"/>
              <a:t> work!</a:t>
            </a:r>
          </a:p>
          <a:p>
            <a:r>
              <a:rPr lang="en-US" b="0" dirty="0"/>
              <a:t>Is wasn't Moses but Jesus who led you into the "Promised Land"!</a:t>
            </a:r>
          </a:p>
          <a:p>
            <a:r>
              <a:rPr lang="en-US" b="0" dirty="0"/>
              <a:t>Just as the Jew who tries to obey the Law remains frustrated and bound up under the Law, so Christians who seek to follow that same method (legalism) will experience frustration and bondage.</a:t>
            </a:r>
          </a:p>
          <a:p>
            <a:r>
              <a:rPr lang="en-US" b="0" dirty="0"/>
              <a:t>The principle of obeying law has never solved man's problems or given believers growth.</a:t>
            </a:r>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114</a:t>
            </a:fld>
            <a:endParaRPr lang="en-US"/>
          </a:p>
        </p:txBody>
      </p:sp>
    </p:spTree>
    <p:extLst>
      <p:ext uri="{BB962C8B-B14F-4D97-AF65-F5344CB8AC3E}">
        <p14:creationId xmlns:p14="http://schemas.microsoft.com/office/powerpoint/2010/main" val="15070804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fld id="{2D64EADB-9C65-9A4C-A188-DE0C258E64AF}" type="slidenum">
              <a:rPr lang="en-US">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fld id="{B2DE6D2C-1DE9-934D-BA88-AA3E2E853998}" type="slidenum">
              <a:rPr lang="en-US"/>
              <a:pPr/>
              <a:t>117</a:t>
            </a:fld>
            <a:endParaRPr lang="en-US"/>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Even though Peter knew Jesus, he constantly struggled with his will versus the will of Jesus.</a:t>
            </a:r>
          </a:p>
          <a:p>
            <a:pPr eaLnBrk="1" hangingPunct="1"/>
            <a:r>
              <a:rPr lang="en-US" dirty="0">
                <a:latin typeface="Times New Roman" charset="0"/>
                <a:ea typeface="ＭＳ Ｐゴシック" charset="-128"/>
                <a:cs typeface="ＭＳ Ｐゴシック" charset="-128"/>
              </a:rPr>
              <a:t>• Peter struggled to put his nets down into the water after a fruitless night of fishing. </a:t>
            </a:r>
          </a:p>
          <a:p>
            <a:pPr eaLnBrk="1" hangingPunct="1"/>
            <a:r>
              <a:rPr lang="en-US" dirty="0">
                <a:latin typeface="Times New Roman" charset="0"/>
                <a:ea typeface="ＭＳ Ｐゴシック" charset="-128"/>
                <a:cs typeface="ＭＳ Ｐゴシック" charset="-128"/>
              </a:rPr>
              <a:t>• Peter even rebuked Jesus when the Lord said that he would be crucified.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endParaRPr lang="en-US" dirty="0"/>
          </a:p>
          <a:p>
            <a:r>
              <a:rPr lang="en-US" dirty="0"/>
              <a:t>Romans 8:1 contrasts the pre-Christian and post-Christian experience. Both views agree on this point.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Romans 7:17 says that "</a:t>
            </a:r>
            <a:r>
              <a:rPr lang="en-US" dirty="0">
                <a:effectLst/>
                <a:latin typeface="Lucida Grande" panose="020B0600040502020204" pitchFamily="34" charset="0"/>
              </a:rPr>
              <a:t>So I am not the one doing wrong; it is sin living in me that does it." But others see this as only possible in an unsaved state.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John MacArthur once claimed that there is but one way for the old nature to die: "I offer it to you: DIE!"</a:t>
            </a:r>
            <a:endParaRPr lang="en-US" dirty="0"/>
          </a:p>
          <a:p>
            <a:r>
              <a:rPr lang="en-US" dirty="0"/>
              <a:t>__________</a:t>
            </a:r>
          </a:p>
          <a:p>
            <a:r>
              <a:rPr lang="en-US" dirty="0"/>
              <a:t>NS-06-Rom5-8—slide 116</a:t>
            </a:r>
          </a:p>
          <a:p>
            <a:r>
              <a:rPr lang="en-US" dirty="0"/>
              <a:t>SA-08-The Christian and the Mosaic Law-47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118</a:t>
            </a:fld>
            <a:endParaRPr lang="en-US"/>
          </a:p>
        </p:txBody>
      </p:sp>
    </p:spTree>
    <p:extLst>
      <p:ext uri="{BB962C8B-B14F-4D97-AF65-F5344CB8AC3E}">
        <p14:creationId xmlns:p14="http://schemas.microsoft.com/office/powerpoint/2010/main" val="10744920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120</a:t>
            </a:fld>
            <a:endParaRPr lang="en-US"/>
          </a:p>
        </p:txBody>
      </p:sp>
    </p:spTree>
    <p:extLst>
      <p:ext uri="{BB962C8B-B14F-4D97-AF65-F5344CB8AC3E}">
        <p14:creationId xmlns:p14="http://schemas.microsoft.com/office/powerpoint/2010/main" val="32370449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Romans 7:24 "Oh, what a miserable person I am! Who will free me from this life that is dominated by sin and death?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Thank God! The answer is in Jesus Christ our Lord. So you see how it is: In my mind I really want to obey God’s law, but because of my sinful nature I am a slave to sin."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But HOW does Jesus free us? This comes in the power of the Holy Spirit.</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121</a:t>
            </a:fld>
            <a:endParaRPr lang="en-US"/>
          </a:p>
        </p:txBody>
      </p:sp>
    </p:spTree>
    <p:extLst>
      <p:ext uri="{BB962C8B-B14F-4D97-AF65-F5344CB8AC3E}">
        <p14:creationId xmlns:p14="http://schemas.microsoft.com/office/powerpoint/2010/main" val="8632290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fld id="{A1BA9C67-967A-F641-A422-3EAF1D536F53}" type="slidenum">
              <a:rPr lang="en-US"/>
              <a:pPr/>
              <a:t>122</a:t>
            </a:fld>
            <a:endParaRPr lang="en-US"/>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125</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fld id="{AF504508-CA2A-F841-95C7-08E487B0B1DC}" type="slidenum">
              <a:rPr lang="en-US"/>
              <a:pPr/>
              <a:t>126</a:t>
            </a:fld>
            <a:endParaRPr lang="en-US"/>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NLT </a:t>
            </a:r>
            <a:r>
              <a:rPr lang="en-US" b="1" dirty="0">
                <a:solidFill>
                  <a:srgbClr val="006699"/>
                </a:solidFill>
                <a:effectLst/>
                <a:latin typeface="Helvetica Neue" panose="02000503000000020004" pitchFamily="2" charset="0"/>
              </a:rPr>
              <a:t>Rom. 8:1</a:t>
            </a:r>
            <a:r>
              <a:rPr lang="en-US" dirty="0">
                <a:effectLst/>
                <a:latin typeface="Lucida Grande" panose="020B0600040502020204" pitchFamily="34" charset="0"/>
              </a:rPr>
              <a:t>    So now there is no condemnation for those who belong to Christ Jesus.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Can a Christian be demon-possessed? This is impossible.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Does this verse teach that EVERY Christian is always controlled by the Spirit? Or does it mean that "you NEED NOT be controlled by the sinful nature..."?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Two issues incline me to argue against every Christian always being controlled by the Spirit: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1. Paul said in Romans 7 that too often he did what he did not want to do. The Corinthians even had a pattern of carnality (1 Cor 3:1-3).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rPr>
              <a:t>NAU is more literal than NLT as it lacks the word "controlled": "However, you are not in the flesh but in the Spirit, if indeed the Spirit of God dwells in you. But if anyone does not have the Spirit of Christ, he does not belong to Him."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effectLst/>
              <a:latin typeface="Arial" panose="020B0604020202020204" pitchFamily="34"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ea typeface="ＭＳ Ｐゴシック" charset="0"/>
                <a:cs typeface="ＭＳ Ｐゴシック" charset="0"/>
              </a:rPr>
              <a:t>NLT: "</a:t>
            </a:r>
            <a:r>
              <a:rPr lang="en-US" b="1" dirty="0">
                <a:solidFill>
                  <a:srgbClr val="006699"/>
                </a:solidFill>
                <a:effectLst/>
                <a:latin typeface="Helvetica Neue" panose="02000503000000020004" pitchFamily="2" charset="0"/>
              </a:rPr>
              <a:t>Rom. 8:9</a:t>
            </a:r>
            <a:r>
              <a:rPr lang="en-US" dirty="0">
                <a:effectLst/>
                <a:latin typeface="Lucida Grande" panose="020B0600040502020204" pitchFamily="34" charset="0"/>
              </a:rPr>
              <a:t>    But you are not controlled by your sinful nature. You are controlled by the Spirit if you have the Spirit of God living in you. (And remember that those who do not have the Spirit of Christ living in them do not belong to him at all.)"</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HS-04-Indwelling-36</a:t>
            </a:r>
          </a:p>
          <a:p>
            <a:pPr eaLnBrk="1" hangingPunct="1"/>
            <a:r>
              <a:rPr lang="en-US" dirty="0">
                <a:latin typeface="Arial" charset="0"/>
                <a:ea typeface="ＭＳ Ｐゴシック" charset="0"/>
                <a:cs typeface="ＭＳ Ｐゴシック" charset="0"/>
              </a:rPr>
              <a:t>NS-06-Rom5-8-slide 116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F810D818-7B09-C248-8F42-3DC0A9E4F1A2}" type="slidenum">
              <a:rPr lang="en-US">
                <a:solidFill>
                  <a:srgbClr val="000000"/>
                </a:solidFill>
              </a:rPr>
              <a:pPr/>
              <a:t>21</a:t>
            </a:fld>
            <a:endParaRPr lang="en-US">
              <a:solidFill>
                <a:srgbClr val="000000"/>
              </a:solidFill>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Common-436</a:t>
            </a:r>
          </a:p>
          <a:p>
            <a:r>
              <a:rPr lang="en-US" dirty="0">
                <a:latin typeface="Times New Roman" charset="0"/>
                <a:ea typeface="ＭＳ Ｐゴシック" charset="0"/>
                <a:cs typeface="ＭＳ Ｐゴシック" charset="0"/>
              </a:rPr>
              <a:t>BE-02-Exodus-130, 476</a:t>
            </a:r>
          </a:p>
          <a:p>
            <a:r>
              <a:rPr lang="en-US" dirty="0">
                <a:latin typeface="Times New Roman" charset="0"/>
                <a:ea typeface="ＭＳ Ｐゴシック" charset="0"/>
                <a:cs typeface="ＭＳ Ｐゴシック" charset="0"/>
              </a:rPr>
              <a:t>BE-03-Leviticus-55, 130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HS-04-Indwelling, Sealing, Leading &amp; Slaying-23</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NS-04-John12-21-slide 77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NS-06-Rom 5-8-slide 117</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130</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Did the Spirit indwell believers in the OT?</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131</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Common-440</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56984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Common-441</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Arial"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Common-442</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74819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of assurance of salvation appears in Romans 10:9-10. Salvation comes through faith but assurance comes from confession.</a:t>
            </a:r>
          </a:p>
          <a:p>
            <a:r>
              <a:rPr lang="en-US" dirty="0">
                <a:latin typeface="Times New Roman" charset="0"/>
                <a:cs typeface="ＭＳ Ｐゴシック" charset="0"/>
              </a:rPr>
              <a:t>______________</a:t>
            </a:r>
          </a:p>
          <a:p>
            <a:r>
              <a:rPr lang="en-US" dirty="0">
                <a:latin typeface="Times New Roman" charset="0"/>
                <a:cs typeface="ＭＳ Ｐゴシック" charset="0"/>
              </a:rPr>
              <a:t>Common-443</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a:t>HS-04-Indwelling</a:t>
            </a:r>
            <a:r>
              <a:rPr lang="en-US" dirty="0"/>
              <a:t>, Sealing, Leading &amp; Slaying-17</a:t>
            </a:r>
          </a:p>
          <a:p>
            <a:r>
              <a:rPr lang="en-US" dirty="0"/>
              <a:t>NS-06-Rom5-8—slide 129</a:t>
            </a:r>
          </a:p>
          <a:p>
            <a:r>
              <a:rPr lang="en-US" dirty="0"/>
              <a:t>NS-10-Ephesians-121</a:t>
            </a:r>
          </a:p>
          <a:p>
            <a:r>
              <a:rPr lang="en-US" dirty="0"/>
              <a:t>OS-19-Psalms-395</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136</a:t>
            </a:fld>
            <a:endParaRPr lang="en-US"/>
          </a:p>
        </p:txBody>
      </p:sp>
    </p:spTree>
    <p:extLst>
      <p:ext uri="{BB962C8B-B14F-4D97-AF65-F5344CB8AC3E}">
        <p14:creationId xmlns:p14="http://schemas.microsoft.com/office/powerpoint/2010/main" val="37872223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137</a:t>
            </a:fld>
            <a:endParaRPr lang="en-US"/>
          </a:p>
        </p:txBody>
      </p:sp>
    </p:spTree>
    <p:extLst>
      <p:ext uri="{BB962C8B-B14F-4D97-AF65-F5344CB8AC3E}">
        <p14:creationId xmlns:p14="http://schemas.microsoft.com/office/powerpoint/2010/main" val="6400378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138</a:t>
            </a:fld>
            <a:endParaRPr lang="en-US"/>
          </a:p>
        </p:txBody>
      </p:sp>
    </p:spTree>
    <p:extLst>
      <p:ext uri="{BB962C8B-B14F-4D97-AF65-F5344CB8AC3E}">
        <p14:creationId xmlns:p14="http://schemas.microsoft.com/office/powerpoint/2010/main" val="128557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p>
        </p:txBody>
      </p:sp>
      <p:sp>
        <p:nvSpPr>
          <p:cNvPr id="8" name="Rectangle 101"/>
          <p:cNvSpPr>
            <a:spLocks noGrp="1" noChangeArrowheads="1"/>
          </p:cNvSpPr>
          <p:nvPr>
            <p:ph type="ftr" sz="quarter" idx="11"/>
          </p:nvPr>
        </p:nvSpPr>
        <p:spPr/>
        <p:txBody>
          <a:bodyPr/>
          <a:lstStyle>
            <a:lvl1pPr>
              <a:defRPr/>
            </a:lvl1pPr>
          </a:lstStyle>
          <a:p>
            <a:pPr>
              <a:defRPr/>
            </a:pPr>
            <a:endParaRPr lang="en-US"/>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p>
        </p:txBody>
      </p:sp>
      <p:sp>
        <p:nvSpPr>
          <p:cNvPr id="4" name="Rectangle 101"/>
          <p:cNvSpPr>
            <a:spLocks noGrp="1" noChangeArrowheads="1"/>
          </p:cNvSpPr>
          <p:nvPr>
            <p:ph type="ftr" sz="quarter" idx="11"/>
          </p:nvPr>
        </p:nvSpPr>
        <p:spPr/>
        <p:txBody>
          <a:bodyPr/>
          <a:lstStyle>
            <a:lvl1pPr>
              <a:defRPr/>
            </a:lvl1pPr>
          </a:lstStyle>
          <a:p>
            <a:pPr>
              <a:defRPr/>
            </a:pPr>
            <a:endParaRPr lang="en-US"/>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p>
        </p:txBody>
      </p:sp>
      <p:sp>
        <p:nvSpPr>
          <p:cNvPr id="3" name="Rectangle 101"/>
          <p:cNvSpPr>
            <a:spLocks noGrp="1" noChangeArrowheads="1"/>
          </p:cNvSpPr>
          <p:nvPr>
            <p:ph type="ftr" sz="quarter" idx="11"/>
          </p:nvPr>
        </p:nvSpPr>
        <p:spPr/>
        <p:txBody>
          <a:bodyPr/>
          <a:lstStyle>
            <a:lvl1pPr>
              <a:defRPr/>
            </a:lvl1pPr>
          </a:lstStyle>
          <a:p>
            <a:pPr>
              <a:defRPr/>
            </a:pPr>
            <a:endParaRPr lang="en-US"/>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124FC1F1-3D31-6644-A0B4-E45A62D4520A}"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6D6B5BBC-FDDB-5144-B895-DA21080BA5C8}"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E657ED60-4AB3-A043-B8C6-E9B7582A4571}"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a:defRPr/>
            </a:lvl1pPr>
          </a:lstStyle>
          <a:p>
            <a:pPr>
              <a:defRPr/>
            </a:pPr>
            <a:fld id="{6F1A5F44-ECF7-F94D-ABC2-D14FC30E0F68}"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9261A609-B923-1244-877E-5FAB759F761C}"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a:defRPr/>
            </a:lvl1pPr>
          </a:lstStyle>
          <a:p>
            <a:pPr>
              <a:defRPr/>
            </a:pPr>
            <a:fld id="{B8AA0ABB-E4EB-D348-8402-A37AA0B43A87}"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a:defRPr/>
            </a:lvl1pPr>
          </a:lstStyle>
          <a:p>
            <a:pPr>
              <a:defRPr/>
            </a:pPr>
            <a:fld id="{BA92292A-351F-3A44-8DAB-BEF78A9B0884}"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148CA014-BA4C-CC47-A791-4C37BB4EB71D}"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7A25B49D-7D11-A049-A785-660D1667527C}"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4666990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5341852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74498077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89515464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69131953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92881827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74102892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845961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B99FD0AA-99C3-A649-AA58-61CD77596072}"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86595468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83700560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1983045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451967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BC7048A6-542C-814A-84C9-439B5BD8FA8D}"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770153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19976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982425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349722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525959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717736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106589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396546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820831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977252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268664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eaLnBrk="0" hangingPunct="0"/>
              <a:endParaRPr lang="en-US" sz="1800">
                <a:solidFill>
                  <a:srgbClr val="EAEAEA"/>
                </a:solidFill>
                <a:ea typeface="ＭＳ Ｐゴシック" charset="0"/>
                <a:cs typeface="ＭＳ Ｐゴシック" charset="0"/>
              </a:endParaRPr>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12" name="Rectangle 12"/>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00756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661780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9965238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639331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720131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482009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121847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36855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10349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817485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969467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5696418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5415946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9035901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8"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9893346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4"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2400473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3"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7592986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76613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7966784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0827619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7287912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5513634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8245637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latin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1017279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118163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071402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450473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50719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8375977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109161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07381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415474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306585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8413631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57CF1-F170-3E4A-BD81-8677A4200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5136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55411-ED0E-9348-8AD4-03082398E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48706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751C7-9EF2-E54F-BF5B-687F4AA7B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721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302E3-6DEE-4A4A-8E45-FB171DB675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863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0BF830-A05A-044D-9533-1D6CCEB74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387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273D1-FEEE-1444-8313-70F809931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3510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A5F25-FE39-8E4E-B712-8AB353A17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8947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4C80F1-EA9F-2340-B321-379836891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8360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A012F2-4B47-CF4F-878E-07FAFBF6F2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0209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02798-0286-2F45-999B-4A59A23F6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9412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84B8F-839B-6547-A7D1-0483C33A2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7359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783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4217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50184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8961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09438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99345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2742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48541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958608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2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03958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835344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9865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7464041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49302630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171170417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96038562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36549810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260203200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20834547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279614691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119985562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198790635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7567824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1133716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388459609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3124843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447979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90141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9996944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941654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4452815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7073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2374940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686903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968540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0648833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6662845"/>
      </p:ext>
    </p:extLst>
  </p:cSld>
  <p:clrMapOvr>
    <a:masterClrMapping/>
  </p:clrMapOvr>
  <p:transition spd="med">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230042"/>
      </p:ext>
    </p:extLst>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3098123"/>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68082"/>
      </p:ext>
    </p:extLst>
  </p:cSld>
  <p:clrMapOvr>
    <a:masterClrMapping/>
  </p:clrMapOvr>
  <p:transition spd="med">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690656"/>
      </p:ext>
    </p:extLst>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881193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84034"/>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633641"/>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383814"/>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287765"/>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872844"/>
      </p:ext>
    </p:extLst>
  </p:cSld>
  <p:clrMapOvr>
    <a:masterClrMapping/>
  </p:clrMapOvr>
  <p:transition spd="med">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43775529"/>
      </p:ext>
    </p:extLst>
  </p:cSld>
  <p:clrMapOvr>
    <a:masterClrMapping/>
  </p:clrMapOvr>
  <p:transition spd="med">
    <p:cu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152129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6774112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206812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5061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192799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378204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6607860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020006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707016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099761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12579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521437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177429085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18753202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179042187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427060956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321085036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332276022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43120903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128367158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118156200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16339932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7993862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37474630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702323"/>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345777055"/>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468261"/>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495052"/>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2020113"/>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455691"/>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0889944"/>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7824089"/>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859257"/>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27936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254477188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42532437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227321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327252667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17201372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191463492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03585697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79201378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27934140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792967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56048106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69220414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2853853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317497939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11074581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31285445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79816861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414491872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59811009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412420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24965265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299081641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214591988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27297418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07349725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405179514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52260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55711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05135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565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13071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81229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93569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40739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4004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40607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53802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42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68722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75300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0924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3/13/24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46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3/13/24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6444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3/13/24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6946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8040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5545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1094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5782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18921"/>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184675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421810478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3/13/24</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4267783"/>
      </p:ext>
    </p:extLst>
  </p:cSld>
  <p:clrMapOvr>
    <a:masterClrMapping/>
  </p:clrMapOvr>
  <p:transition spd="med">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3/13/24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03593884"/>
      </p:ext>
    </p:extLst>
  </p:cSld>
  <p:clrMapOvr>
    <a:masterClrMapping/>
  </p:clrMapOvr>
  <p:transition spd="med">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3/13/24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88837408"/>
      </p:ext>
    </p:extLst>
  </p:cSld>
  <p:clrMapOvr>
    <a:masterClrMapping/>
  </p:clrMapOvr>
  <p:transition spd="med">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7494371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565496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169179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156376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5301448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81173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5465314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0760636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429419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8042010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3573780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467479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7726865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50369323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10173416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4052843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5.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theme" Target="../theme/theme13.xml"/><Relationship Id="rId1" Type="http://schemas.openxmlformats.org/officeDocument/2006/relationships/slideLayout" Target="../slideLayouts/slideLayout13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4.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5.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3.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6.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14.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7.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15.pn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8.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15.pn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16.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0.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31.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17.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2.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3.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5.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6.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7.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8.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83.xml"/><Relationship Id="rId1" Type="http://schemas.openxmlformats.org/officeDocument/2006/relationships/slideLayout" Target="../slideLayouts/slideLayout3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6" Type="http://schemas.openxmlformats.org/officeDocument/2006/relationships/theme" Target="../theme/theme40.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4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6" Type="http://schemas.openxmlformats.org/officeDocument/2006/relationships/image" Target="../media/image4.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3.pn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19.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42.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3.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4.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5.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7.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8.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0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2.xml"/><Relationship Id="rId13" Type="http://schemas.openxmlformats.org/officeDocument/2006/relationships/theme" Target="../theme/theme51.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slideLayout" Target="../slideLayouts/slideLayout516.xml"/><Relationship Id="rId2" Type="http://schemas.openxmlformats.org/officeDocument/2006/relationships/slideLayout" Target="../slideLayouts/slideLayout506.xml"/><Relationship Id="rId16" Type="http://schemas.openxmlformats.org/officeDocument/2006/relationships/image" Target="../media/image4.png"/><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5" Type="http://schemas.openxmlformats.org/officeDocument/2006/relationships/image" Target="../media/image3.png"/><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 Id="rId14" Type="http://schemas.openxmlformats.org/officeDocument/2006/relationships/image" Target="../media/image19.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2.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53.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5.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4.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slideLayout" Target="../slideLayouts/slideLayout56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4" Type="http://schemas.openxmlformats.org/officeDocument/2006/relationships/image" Target="../media/image20.jpeg"/></Relationships>
</file>

<file path=ppt/slideMasters/_rels/slideMaster61.xml.rels><?xml version="1.0" encoding="UTF-8" standalone="yes"?>
<Relationships xmlns="http://schemas.openxmlformats.org/package/2006/relationships"><Relationship Id="rId3" Type="http://schemas.openxmlformats.org/officeDocument/2006/relationships/slideLayout" Target="../slideLayouts/slideLayout603.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slideLayout" Target="../slideLayouts/slideLayout616.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slideLayout" Target="../slideLayouts/slideLayout61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19.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4" Type="http://schemas.openxmlformats.org/officeDocument/2006/relationships/theme" Target="../theme/theme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a:defRPr/>
                </a:pPr>
                <a:endParaRPr lang="en-US"/>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a:defRPr/>
                </a:pPr>
                <a:endParaRPr lang="en-US"/>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a:defRPr/>
                </a:pPr>
                <a:endParaRPr lang="en-US"/>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a:defRPr/>
                </a:pPr>
                <a:endParaRPr lang="en-US"/>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a:defRPr/>
                </a:pPr>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26C5FA-C0A1-9144-86E8-C214E78648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49" r:id="rId1"/>
    <p:sldLayoutId id="2147503050" r:id="rId2"/>
    <p:sldLayoutId id="2147503051" r:id="rId3"/>
    <p:sldLayoutId id="2147503052" r:id="rId4"/>
    <p:sldLayoutId id="2147503053" r:id="rId5"/>
    <p:sldLayoutId id="2147503054" r:id="rId6"/>
    <p:sldLayoutId id="2147503055" r:id="rId7"/>
    <p:sldLayoutId id="2147503056" r:id="rId8"/>
    <p:sldLayoutId id="2147503057" r:id="rId9"/>
    <p:sldLayoutId id="2147503058"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C4625FC-B757-A144-AB9C-B11A813267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93" r:id="rId1"/>
    <p:sldLayoutId id="2147503094" r:id="rId2"/>
    <p:sldLayoutId id="2147503095" r:id="rId3"/>
    <p:sldLayoutId id="2147503096" r:id="rId4"/>
    <p:sldLayoutId id="2147503097" r:id="rId5"/>
    <p:sldLayoutId id="2147503098" r:id="rId6"/>
    <p:sldLayoutId id="2147503099" r:id="rId7"/>
    <p:sldLayoutId id="2147503100" r:id="rId8"/>
    <p:sldLayoutId id="2147503101" r:id="rId9"/>
    <p:sldLayoutId id="2147503102" r:id="rId10"/>
    <p:sldLayoutId id="214750310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34" r:id="rId1"/>
    <p:sldLayoutId id="214750313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8719DB8-5363-AD47-A565-E1E2144B91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Arial" charset="0"/>
                <a:cs typeface="Arial" charset="0"/>
              </a:defRPr>
            </a:lvl1pPr>
          </a:lstStyle>
          <a:p>
            <a:pPr>
              <a:defRPr/>
            </a:pPr>
            <a:fld id="{D6436DA9-C59A-FF4B-A77D-D102A2372A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90" r:id="rId1"/>
  </p:sldLayoutIdLst>
  <p:transition/>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69C1A7D8-AF41-714B-817C-18A23C4E1F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91" r:id="rId1"/>
    <p:sldLayoutId id="2147503192" r:id="rId2"/>
    <p:sldLayoutId id="2147503193" r:id="rId3"/>
    <p:sldLayoutId id="2147503194" r:id="rId4"/>
    <p:sldLayoutId id="2147503195" r:id="rId5"/>
    <p:sldLayoutId id="2147503196" r:id="rId6"/>
    <p:sldLayoutId id="2147503197" r:id="rId7"/>
    <p:sldLayoutId id="2147503198" r:id="rId8"/>
    <p:sldLayoutId id="2147503199" r:id="rId9"/>
    <p:sldLayoutId id="2147503200" r:id="rId10"/>
    <p:sldLayoutId id="214750320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prstTxWarp prst="textNoShape">
              <a:avLst/>
            </a:prstTxWarp>
          </a:bodyPr>
          <a:lstStyle/>
          <a:p>
            <a:pPr>
              <a:defRPr/>
            </a:pPr>
            <a:endParaRPr lang="en-US"/>
          </a:p>
        </p:txBody>
      </p:sp>
      <p:sp>
        <p:nvSpPr>
          <p:cNvPr id="14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14340" name="Rectangle 4" descr="mutegras"/>
          <p:cNvSpPr>
            <a:spLocks noChangeArrowheads="1"/>
          </p:cNvSpPr>
          <p:nvPr/>
        </p:nvSpPr>
        <p:spPr bwMode="ltGray">
          <a:xfrm>
            <a:off x="0" y="0"/>
            <a:ext cx="9144000" cy="15240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a:defRPr/>
            </a:pPr>
            <a:endParaRPr lang="en-US"/>
          </a:p>
        </p:txBody>
      </p:sp>
      <p:sp>
        <p:nvSpPr>
          <p:cNvPr id="14341" name="Rectangle 5" descr="mutegras"/>
          <p:cNvSpPr>
            <a:spLocks noChangeArrowheads="1"/>
          </p:cNvSpPr>
          <p:nvPr/>
        </p:nvSpPr>
        <p:spPr bwMode="ltGray">
          <a:xfrm>
            <a:off x="0" y="6553200"/>
            <a:ext cx="9144000" cy="3048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a:defRPr/>
            </a:pPr>
            <a:endParaRPr lang="en-US"/>
          </a:p>
        </p:txBody>
      </p:sp>
      <p:sp>
        <p:nvSpPr>
          <p:cNvPr id="14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prstTxWarp prst="textNoShape">
              <a:avLst/>
            </a:prstTxWarp>
          </a:bodyPr>
          <a:lstStyle/>
          <a:p>
            <a:pPr>
              <a:defRPr/>
            </a:pPr>
            <a:endParaRPr lang="en-US"/>
          </a:p>
        </p:txBody>
      </p:sp>
      <p:sp>
        <p:nvSpPr>
          <p:cNvPr id="14343" name="Rectangle 7"/>
          <p:cNvSpPr>
            <a:spLocks noChangeArrowheads="1"/>
          </p:cNvSpPr>
          <p:nvPr/>
        </p:nvSpPr>
        <p:spPr bwMode="auto">
          <a:xfrm>
            <a:off x="609600" y="533400"/>
            <a:ext cx="8534400" cy="685800"/>
          </a:xfrm>
          <a:prstGeom prst="rect">
            <a:avLst/>
          </a:prstGeom>
          <a:solidFill>
            <a:schemeClr val="hlink">
              <a:alpha val="50195"/>
            </a:schemeClr>
          </a:solidFill>
          <a:ln w="9525">
            <a:noFill/>
            <a:miter lim="800000"/>
            <a:headEnd/>
            <a:tailEnd/>
          </a:ln>
        </p:spPr>
        <p:txBody>
          <a:bodyPr wrap="none" anchor="ctr">
            <a:prstTxWarp prst="textNoShape">
              <a:avLst/>
            </a:prstTxWarp>
          </a:bodyPr>
          <a:lstStyle/>
          <a:p>
            <a:pPr>
              <a:defRPr/>
            </a:pPr>
            <a:endParaRPr lang="en-US"/>
          </a:p>
        </p:txBody>
      </p:sp>
      <p:sp>
        <p:nvSpPr>
          <p:cNvPr id="108032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033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108033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108033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DE9D99BF-A3C3-B34F-A30A-87F3B4B1EF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834" r:id="rId1"/>
    <p:sldLayoutId id="2147502835" r:id="rId2"/>
    <p:sldLayoutId id="2147502836" r:id="rId3"/>
    <p:sldLayoutId id="2147502837" r:id="rId4"/>
    <p:sldLayoutId id="2147502838" r:id="rId5"/>
    <p:sldLayoutId id="2147502839" r:id="rId6"/>
    <p:sldLayoutId id="2147502840" r:id="rId7"/>
    <p:sldLayoutId id="2147502841" r:id="rId8"/>
    <p:sldLayoutId id="2147502842" r:id="rId9"/>
    <p:sldLayoutId id="2147502843" r:id="rId10"/>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a:solidFill>
                  <a:srgbClr val="000000"/>
                </a:solidFill>
                <a:latin typeface="Arial"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a:solidFill>
                  <a:srgbClr val="000000"/>
                </a:solidFill>
                <a:latin typeface="Arial"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14047246"/>
      </p:ext>
    </p:extLst>
  </p:cSld>
  <p:clrMap bg1="dk2" tx1="lt1" bg2="dk1" tx2="lt2" accent1="accent1" accent2="accent2" accent3="accent3" accent4="accent4" accent5="accent5" accent6="accent6" hlink="hlink" folHlink="folHlink"/>
  <p:sldLayoutIdLst>
    <p:sldLayoutId id="2147503315" r:id="rId1"/>
    <p:sldLayoutId id="2147503316" r:id="rId2"/>
    <p:sldLayoutId id="2147503317" r:id="rId3"/>
    <p:sldLayoutId id="2147503318" r:id="rId4"/>
    <p:sldLayoutId id="2147503319" r:id="rId5"/>
    <p:sldLayoutId id="2147503320" r:id="rId6"/>
    <p:sldLayoutId id="2147503321" r:id="rId7"/>
    <p:sldLayoutId id="2147503322" r:id="rId8"/>
    <p:sldLayoutId id="2147503323" r:id="rId9"/>
    <p:sldLayoutId id="2147503324" r:id="rId10"/>
    <p:sldLayoutId id="2147503325" r:id="rId11"/>
    <p:sldLayoutId id="214750332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solidFill>
                  <a:srgbClr val="000000"/>
                </a:solidFill>
                <a:latin typeface="Arial" charset="0"/>
                <a:ea typeface="ＭＳ Ｐゴシック" charset="0"/>
                <a:cs typeface="Arial"/>
              </a:rPr>
              <a:pPr>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430671015"/>
      </p:ext>
    </p:extLst>
  </p:cSld>
  <p:clrMap bg1="lt1" tx1="dk1" bg2="lt2" tx2="dk2" accent1="accent1" accent2="accent2" accent3="accent3" accent4="accent4" accent5="accent5" accent6="accent6" hlink="hlink" folHlink="folHlink"/>
  <p:sldLayoutIdLst>
    <p:sldLayoutId id="2147503534" r:id="rId1"/>
    <p:sldLayoutId id="2147503535" r:id="rId2"/>
    <p:sldLayoutId id="2147503536" r:id="rId3"/>
    <p:sldLayoutId id="2147503537" r:id="rId4"/>
    <p:sldLayoutId id="2147503538" r:id="rId5"/>
    <p:sldLayoutId id="2147503539" r:id="rId6"/>
    <p:sldLayoutId id="2147503540" r:id="rId7"/>
    <p:sldLayoutId id="2147503541" r:id="rId8"/>
    <p:sldLayoutId id="2147503542" r:id="rId9"/>
    <p:sldLayoutId id="2147503543" r:id="rId10"/>
    <p:sldLayoutId id="21475035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a:defRPr/>
              </a:pPr>
              <a:endParaRPr lang="en-US"/>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Times New Roman" pitchFamily="-112" charset="0"/>
                  <a:ea typeface="+mn-ea"/>
                  <a:cs typeface="+mn-cs"/>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a:defRPr/>
                </a:pPr>
                <a:endParaRPr lang="en-US"/>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a:defRPr/>
                </a:pPr>
                <a:endParaRPr lang="en-US"/>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a:defRPr/>
                </a:pPr>
                <a:endParaRPr lang="en-US"/>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eaLnBrk="0" hangingPunct="0">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502844" r:id="rId1"/>
    <p:sldLayoutId id="2147502845" r:id="rId2"/>
    <p:sldLayoutId id="2147502846" r:id="rId3"/>
    <p:sldLayoutId id="2147502847" r:id="rId4"/>
    <p:sldLayoutId id="2147502848" r:id="rId5"/>
    <p:sldLayoutId id="2147502849" r:id="rId6"/>
    <p:sldLayoutId id="2147502850" r:id="rId7"/>
    <p:sldLayoutId id="2147502851" r:id="rId8"/>
    <p:sldLayoutId id="2147502852" r:id="rId9"/>
    <p:sldLayoutId id="2147502853" r:id="rId10"/>
    <p:sldLayoutId id="2147502854"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eaLnBrk="0" hangingPunct="0"/>
              <a:endParaRPr lang="en-US" sz="1800">
                <a:solidFill>
                  <a:srgbClr val="EAEAEA"/>
                </a:solidFill>
                <a:ea typeface="ＭＳ Ｐゴシック" charset="0"/>
                <a:cs typeface="ＭＳ Ｐゴシック" charset="0"/>
              </a:endParaRPr>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eaLnBrk="0" hangingPunct="0">
              <a:defRPr/>
            </a:pPr>
            <a:endParaRPr lang="en-US">
              <a:solidFill>
                <a:srgbClr val="EAEAEA"/>
              </a:solidFill>
            </a:endParaRPr>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eaLnBrk="0" hangingPunct="0">
              <a:defRPr/>
            </a:pPr>
            <a:endParaRPr lang="en-US">
              <a:solidFill>
                <a:srgbClr val="EAEAEA"/>
              </a:solidFill>
            </a:endParaRPr>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eaLnBrk="0" hangingPunct="0">
              <a:defRPr/>
            </a:pPr>
            <a:fld id="{0E8059C5-AED1-A246-824F-7F6A0B308793}" type="slidenum">
              <a:rPr lang="en-US">
                <a:solidFill>
                  <a:srgbClr val="EAEAEA"/>
                </a:solidFill>
                <a:ea typeface="ＭＳ Ｐゴシック" charset="0"/>
                <a:cs typeface="ＭＳ Ｐゴシック" charset="0"/>
              </a:rPr>
              <a:pPr eaLnBrk="0" hangingPunct="0">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3975710671"/>
      </p:ext>
    </p:extLst>
  </p:cSld>
  <p:clrMap bg1="dk2" tx1="lt1" bg2="dk1" tx2="lt2" accent1="accent1" accent2="accent2" accent3="accent3" accent4="accent4" accent5="accent5" accent6="accent6" hlink="hlink" folHlink="folHlink"/>
  <p:sldLayoutIdLst>
    <p:sldLayoutId id="2147503595" r:id="rId1"/>
    <p:sldLayoutId id="2147503596" r:id="rId2"/>
    <p:sldLayoutId id="2147503597" r:id="rId3"/>
    <p:sldLayoutId id="2147503598" r:id="rId4"/>
    <p:sldLayoutId id="2147503599" r:id="rId5"/>
    <p:sldLayoutId id="2147503600" r:id="rId6"/>
    <p:sldLayoutId id="2147503601" r:id="rId7"/>
    <p:sldLayoutId id="2147503602" r:id="rId8"/>
    <p:sldLayoutId id="2147503603" r:id="rId9"/>
    <p:sldLayoutId id="2147503604" r:id="rId10"/>
    <p:sldLayoutId id="2147503605"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eaLnBrk="0" hangingPunct="0">
              <a:defRPr/>
            </a:pPr>
            <a:fld id="{85019592-74AB-F045-90B0-2462D52884B8}" type="slidenum">
              <a:rPr lang="en-US">
                <a:solidFill>
                  <a:srgbClr val="99CCCC"/>
                </a:solidFill>
                <a:ea typeface="ＭＳ Ｐゴシック" charset="0"/>
                <a:cs typeface="ＭＳ Ｐゴシック" charset="0"/>
              </a:rPr>
              <a:pPr eaLnBrk="0" hangingPunct="0">
                <a:defRPr/>
              </a:pPr>
              <a:t>‹#›</a:t>
            </a:fld>
            <a:endParaRPr lang="en-US">
              <a:solidFill>
                <a:srgbClr val="99CCCC"/>
              </a:solidFill>
              <a:ea typeface="ＭＳ Ｐゴシック" charset="0"/>
              <a:cs typeface="ＭＳ Ｐゴシック" charset="0"/>
            </a:endParaRPr>
          </a:p>
        </p:txBody>
      </p:sp>
    </p:spTree>
    <p:extLst>
      <p:ext uri="{BB962C8B-B14F-4D97-AF65-F5344CB8AC3E}">
        <p14:creationId xmlns:p14="http://schemas.microsoft.com/office/powerpoint/2010/main" val="2193562663"/>
      </p:ext>
    </p:extLst>
  </p:cSld>
  <p:clrMap bg1="lt1" tx1="dk1" bg2="lt2" tx2="dk2" accent1="accent1" accent2="accent2" accent3="accent3" accent4="accent4" accent5="accent5" accent6="accent6" hlink="hlink" folHlink="folHlink"/>
  <p:sldLayoutIdLst>
    <p:sldLayoutId id="2147503607" r:id="rId1"/>
    <p:sldLayoutId id="2147503608" r:id="rId2"/>
    <p:sldLayoutId id="2147503609" r:id="rId3"/>
    <p:sldLayoutId id="2147503610" r:id="rId4"/>
    <p:sldLayoutId id="2147503611" r:id="rId5"/>
    <p:sldLayoutId id="2147503612" r:id="rId6"/>
    <p:sldLayoutId id="2147503613" r:id="rId7"/>
    <p:sldLayoutId id="2147503614" r:id="rId8"/>
    <p:sldLayoutId id="2147503615" r:id="rId9"/>
    <p:sldLayoutId id="2147503616" r:id="rId10"/>
    <p:sldLayoutId id="2147503617" r:id="rId11"/>
    <p:sldLayoutId id="214750361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latin typeface="Arial" charset="0"/>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495400"/>
      </p:ext>
    </p:extLst>
  </p:cSld>
  <p:clrMap bg1="dk2" tx1="lt1" bg2="dk1" tx2="lt2" accent1="accent1" accent2="accent2" accent3="accent3" accent4="accent4" accent5="accent5" accent6="accent6" hlink="hlink" folHlink="folHlink"/>
  <p:sldLayoutIdLst>
    <p:sldLayoutId id="2147503707" r:id="rId1"/>
    <p:sldLayoutId id="2147503708" r:id="rId2"/>
    <p:sldLayoutId id="2147503709" r:id="rId3"/>
    <p:sldLayoutId id="2147503710" r:id="rId4"/>
    <p:sldLayoutId id="2147503711" r:id="rId5"/>
    <p:sldLayoutId id="2147503712" r:id="rId6"/>
    <p:sldLayoutId id="2147503713" r:id="rId7"/>
    <p:sldLayoutId id="2147503714" r:id="rId8"/>
    <p:sldLayoutId id="2147503715" r:id="rId9"/>
    <p:sldLayoutId id="2147503716" r:id="rId10"/>
    <p:sldLayoutId id="214750371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831B53B-935E-9C45-A96B-08D4DC461F30}"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702817"/>
      </p:ext>
    </p:extLst>
  </p:cSld>
  <p:clrMap bg1="lt1" tx1="dk1" bg2="lt2" tx2="dk2" accent1="accent1" accent2="accent2" accent3="accent3" accent4="accent4" accent5="accent5" accent6="accent6" hlink="hlink" folHlink="folHlink"/>
  <p:sldLayoutIdLst>
    <p:sldLayoutId id="2147503719" r:id="rId1"/>
    <p:sldLayoutId id="2147503720" r:id="rId2"/>
    <p:sldLayoutId id="2147503721" r:id="rId3"/>
    <p:sldLayoutId id="2147503722" r:id="rId4"/>
    <p:sldLayoutId id="2147503723" r:id="rId5"/>
    <p:sldLayoutId id="2147503724" r:id="rId6"/>
    <p:sldLayoutId id="2147503725" r:id="rId7"/>
    <p:sldLayoutId id="2147503726" r:id="rId8"/>
    <p:sldLayoutId id="2147503727" r:id="rId9"/>
    <p:sldLayoutId id="2147503728" r:id="rId10"/>
    <p:sldLayoutId id="2147503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403707477"/>
      </p:ext>
    </p:extLst>
  </p:cSld>
  <p:clrMap bg1="lt1" tx1="dk1" bg2="lt2" tx2="dk2" accent1="accent1" accent2="accent2" accent3="accent3" accent4="accent4" accent5="accent5" accent6="accent6" hlink="hlink" folHlink="folHlink"/>
  <p:sldLayoutIdLst>
    <p:sldLayoutId id="2147503839" r:id="rId1"/>
    <p:sldLayoutId id="214750384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20336799"/>
      </p:ext>
    </p:extLst>
  </p:cSld>
  <p:clrMap bg1="lt1" tx1="dk1" bg2="lt2" tx2="dk2" accent1="accent1" accent2="accent2" accent3="accent3" accent4="accent4" accent5="accent5" accent6="accent6" hlink="hlink" folHlink="folHlink"/>
  <p:sldLayoutIdLst>
    <p:sldLayoutId id="2147503884" r:id="rId1"/>
    <p:sldLayoutId id="2147503885" r:id="rId2"/>
    <p:sldLayoutId id="2147503886" r:id="rId3"/>
    <p:sldLayoutId id="2147503887" r:id="rId4"/>
    <p:sldLayoutId id="2147503888" r:id="rId5"/>
    <p:sldLayoutId id="2147503889" r:id="rId6"/>
    <p:sldLayoutId id="2147503890" r:id="rId7"/>
    <p:sldLayoutId id="2147503891" r:id="rId8"/>
    <p:sldLayoutId id="2147503892" r:id="rId9"/>
    <p:sldLayoutId id="2147503893" r:id="rId10"/>
    <p:sldLayoutId id="2147503894"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1011328712"/>
      </p:ext>
    </p:extLst>
  </p:cSld>
  <p:clrMap bg1="dk2" tx1="lt1" bg2="dk1" tx2="lt2" accent1="accent1" accent2="accent2" accent3="accent3" accent4="accent4" accent5="accent5" accent6="accent6" hlink="hlink" folHlink="folHlink"/>
  <p:sldLayoutIdLst>
    <p:sldLayoutId id="2147503896" r:id="rId1"/>
    <p:sldLayoutId id="2147503897" r:id="rId2"/>
    <p:sldLayoutId id="2147503898" r:id="rId3"/>
    <p:sldLayoutId id="2147503899" r:id="rId4"/>
    <p:sldLayoutId id="2147503900" r:id="rId5"/>
    <p:sldLayoutId id="2147503901" r:id="rId6"/>
    <p:sldLayoutId id="2147503902" r:id="rId7"/>
    <p:sldLayoutId id="2147503903" r:id="rId8"/>
    <p:sldLayoutId id="2147503904" r:id="rId9"/>
    <p:sldLayoutId id="2147503905" r:id="rId10"/>
    <p:sldLayoutId id="2147503906" r:id="rId11"/>
    <p:sldLayoutId id="21475039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16633828-5274-4D42-97EE-46B0DFE9285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33124" name="Group 4"/>
          <p:cNvGrpSpPr>
            <a:grpSpLocks/>
          </p:cNvGrpSpPr>
          <p:nvPr/>
        </p:nvGrpSpPr>
        <p:grpSpPr bwMode="auto">
          <a:xfrm>
            <a:off x="0" y="0"/>
            <a:ext cx="1085850" cy="6845300"/>
            <a:chOff x="0" y="0"/>
            <a:chExt cx="684" cy="4312"/>
          </a:xfrm>
        </p:grpSpPr>
        <p:sp>
          <p:nvSpPr>
            <p:cNvPr id="11059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w="12700">
              <a:noFill/>
              <a:miter lim="800000"/>
              <a:headEnd/>
              <a:tailEnd/>
            </a:ln>
          </p:spPr>
          <p:txBody>
            <a:bodyPr wrap="none" anchor="ctr">
              <a:prstTxWarp prst="textNoShape">
                <a:avLst/>
              </a:prstTxWarp>
            </a:bodyPr>
            <a:lstStyle/>
            <a:p>
              <a:pPr>
                <a:defRPr/>
              </a:pPr>
              <a:endParaRPr lang="en-US"/>
            </a:p>
          </p:txBody>
        </p:sp>
        <p:grpSp>
          <p:nvGrpSpPr>
            <p:cNvPr id="133126" name="Group 6"/>
            <p:cNvGrpSpPr>
              <a:grpSpLocks/>
            </p:cNvGrpSpPr>
            <p:nvPr/>
          </p:nvGrpSpPr>
          <p:grpSpPr bwMode="auto">
            <a:xfrm>
              <a:off x="48" y="102"/>
              <a:ext cx="96" cy="4122"/>
              <a:chOff x="48" y="102"/>
              <a:chExt cx="96" cy="4122"/>
            </a:xfrm>
          </p:grpSpPr>
          <p:sp>
            <p:nvSpPr>
              <p:cNvPr id="110599" name="Rectangle 7"/>
              <p:cNvSpPr>
                <a:spLocks noChangeArrowheads="1"/>
              </p:cNvSpPr>
              <p:nvPr/>
            </p:nvSpPr>
            <p:spPr bwMode="auto">
              <a:xfrm>
                <a:off x="48" y="110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0" name="Rectangle 8"/>
              <p:cNvSpPr>
                <a:spLocks noChangeArrowheads="1"/>
              </p:cNvSpPr>
              <p:nvPr/>
            </p:nvSpPr>
            <p:spPr bwMode="auto">
              <a:xfrm>
                <a:off x="48" y="124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1" name="Rectangle 9"/>
              <p:cNvSpPr>
                <a:spLocks noChangeArrowheads="1"/>
              </p:cNvSpPr>
              <p:nvPr/>
            </p:nvSpPr>
            <p:spPr bwMode="auto">
              <a:xfrm>
                <a:off x="48" y="139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2" name="Rectangle 10"/>
              <p:cNvSpPr>
                <a:spLocks noChangeArrowheads="1"/>
              </p:cNvSpPr>
              <p:nvPr/>
            </p:nvSpPr>
            <p:spPr bwMode="auto">
              <a:xfrm>
                <a:off x="48" y="153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3" name="Rectangle 11"/>
              <p:cNvSpPr>
                <a:spLocks noChangeArrowheads="1"/>
              </p:cNvSpPr>
              <p:nvPr/>
            </p:nvSpPr>
            <p:spPr bwMode="auto">
              <a:xfrm>
                <a:off x="48" y="168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4" name="Rectangle 12"/>
              <p:cNvSpPr>
                <a:spLocks noChangeArrowheads="1"/>
              </p:cNvSpPr>
              <p:nvPr/>
            </p:nvSpPr>
            <p:spPr bwMode="auto">
              <a:xfrm>
                <a:off x="48" y="182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5" name="Rectangle 13"/>
              <p:cNvSpPr>
                <a:spLocks noChangeArrowheads="1"/>
              </p:cNvSpPr>
              <p:nvPr/>
            </p:nvSpPr>
            <p:spPr bwMode="auto">
              <a:xfrm>
                <a:off x="48" y="196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6" name="Rectangle 14"/>
              <p:cNvSpPr>
                <a:spLocks noChangeArrowheads="1"/>
              </p:cNvSpPr>
              <p:nvPr/>
            </p:nvSpPr>
            <p:spPr bwMode="auto">
              <a:xfrm>
                <a:off x="48" y="211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7" name="Rectangle 15"/>
              <p:cNvSpPr>
                <a:spLocks noChangeArrowheads="1"/>
              </p:cNvSpPr>
              <p:nvPr/>
            </p:nvSpPr>
            <p:spPr bwMode="auto">
              <a:xfrm>
                <a:off x="48" y="225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8" name="Rectangle 16"/>
              <p:cNvSpPr>
                <a:spLocks noChangeArrowheads="1"/>
              </p:cNvSpPr>
              <p:nvPr/>
            </p:nvSpPr>
            <p:spPr bwMode="auto">
              <a:xfrm>
                <a:off x="48" y="240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9" name="Rectangle 17"/>
              <p:cNvSpPr>
                <a:spLocks noChangeArrowheads="1"/>
              </p:cNvSpPr>
              <p:nvPr/>
            </p:nvSpPr>
            <p:spPr bwMode="auto">
              <a:xfrm>
                <a:off x="48" y="254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0" name="Rectangle 18"/>
              <p:cNvSpPr>
                <a:spLocks noChangeArrowheads="1"/>
              </p:cNvSpPr>
              <p:nvPr/>
            </p:nvSpPr>
            <p:spPr bwMode="auto">
              <a:xfrm>
                <a:off x="48" y="268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1" name="Rectangle 19"/>
              <p:cNvSpPr>
                <a:spLocks noChangeArrowheads="1"/>
              </p:cNvSpPr>
              <p:nvPr/>
            </p:nvSpPr>
            <p:spPr bwMode="auto">
              <a:xfrm>
                <a:off x="48" y="283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2" name="Rectangle 20"/>
              <p:cNvSpPr>
                <a:spLocks noChangeArrowheads="1"/>
              </p:cNvSpPr>
              <p:nvPr/>
            </p:nvSpPr>
            <p:spPr bwMode="auto">
              <a:xfrm>
                <a:off x="48" y="297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3" name="Rectangle 21"/>
              <p:cNvSpPr>
                <a:spLocks noChangeArrowheads="1"/>
              </p:cNvSpPr>
              <p:nvPr/>
            </p:nvSpPr>
            <p:spPr bwMode="auto">
              <a:xfrm>
                <a:off x="48" y="312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4" name="Rectangle 22"/>
              <p:cNvSpPr>
                <a:spLocks noChangeArrowheads="1"/>
              </p:cNvSpPr>
              <p:nvPr/>
            </p:nvSpPr>
            <p:spPr bwMode="auto">
              <a:xfrm>
                <a:off x="48" y="326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5" name="Rectangle 23"/>
              <p:cNvSpPr>
                <a:spLocks noChangeArrowheads="1"/>
              </p:cNvSpPr>
              <p:nvPr/>
            </p:nvSpPr>
            <p:spPr bwMode="auto">
              <a:xfrm>
                <a:off x="48" y="340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6" name="Rectangle 24"/>
              <p:cNvSpPr>
                <a:spLocks noChangeArrowheads="1"/>
              </p:cNvSpPr>
              <p:nvPr/>
            </p:nvSpPr>
            <p:spPr bwMode="auto">
              <a:xfrm>
                <a:off x="48" y="355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7" name="Rectangle 25"/>
              <p:cNvSpPr>
                <a:spLocks noChangeArrowheads="1"/>
              </p:cNvSpPr>
              <p:nvPr/>
            </p:nvSpPr>
            <p:spPr bwMode="auto">
              <a:xfrm>
                <a:off x="48" y="369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8" name="Rectangle 26"/>
              <p:cNvSpPr>
                <a:spLocks noChangeArrowheads="1"/>
              </p:cNvSpPr>
              <p:nvPr/>
            </p:nvSpPr>
            <p:spPr bwMode="auto">
              <a:xfrm>
                <a:off x="48" y="384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9" name="Rectangle 27"/>
              <p:cNvSpPr>
                <a:spLocks noChangeArrowheads="1"/>
              </p:cNvSpPr>
              <p:nvPr/>
            </p:nvSpPr>
            <p:spPr bwMode="auto">
              <a:xfrm>
                <a:off x="48" y="398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0" name="Rectangle 28"/>
              <p:cNvSpPr>
                <a:spLocks noChangeArrowheads="1"/>
              </p:cNvSpPr>
              <p:nvPr/>
            </p:nvSpPr>
            <p:spPr bwMode="auto">
              <a:xfrm>
                <a:off x="48" y="412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1" name="Rectangle 29"/>
              <p:cNvSpPr>
                <a:spLocks noChangeArrowheads="1"/>
              </p:cNvSpPr>
              <p:nvPr/>
            </p:nvSpPr>
            <p:spPr bwMode="auto">
              <a:xfrm>
                <a:off x="48" y="10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2" name="Rectangle 30"/>
              <p:cNvSpPr>
                <a:spLocks noChangeArrowheads="1"/>
              </p:cNvSpPr>
              <p:nvPr/>
            </p:nvSpPr>
            <p:spPr bwMode="auto">
              <a:xfrm>
                <a:off x="48" y="24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3" name="Rectangle 31"/>
              <p:cNvSpPr>
                <a:spLocks noChangeArrowheads="1"/>
              </p:cNvSpPr>
              <p:nvPr/>
            </p:nvSpPr>
            <p:spPr bwMode="auto">
              <a:xfrm>
                <a:off x="48" y="39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4" name="Rectangle 32"/>
              <p:cNvSpPr>
                <a:spLocks noChangeArrowheads="1"/>
              </p:cNvSpPr>
              <p:nvPr/>
            </p:nvSpPr>
            <p:spPr bwMode="auto">
              <a:xfrm>
                <a:off x="48" y="53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5" name="Rectangle 33"/>
              <p:cNvSpPr>
                <a:spLocks noChangeArrowheads="1"/>
              </p:cNvSpPr>
              <p:nvPr/>
            </p:nvSpPr>
            <p:spPr bwMode="auto">
              <a:xfrm>
                <a:off x="48" y="67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6" name="Rectangle 34"/>
              <p:cNvSpPr>
                <a:spLocks noChangeArrowheads="1"/>
              </p:cNvSpPr>
              <p:nvPr/>
            </p:nvSpPr>
            <p:spPr bwMode="auto">
              <a:xfrm>
                <a:off x="48" y="82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7" name="Rectangle 35"/>
              <p:cNvSpPr>
                <a:spLocks noChangeArrowheads="1"/>
              </p:cNvSpPr>
              <p:nvPr/>
            </p:nvSpPr>
            <p:spPr bwMode="auto">
              <a:xfrm>
                <a:off x="48" y="96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grpSp>
      </p:grpSp>
    </p:spTree>
  </p:cSld>
  <p:clrMap bg1="dk2" tx1="lt1" bg2="dk1" tx2="lt2" accent1="accent1" accent2="accent2" accent3="accent3" accent4="accent4" accent5="accent5" accent6="accent6" hlink="hlink" folHlink="folHlink"/>
  <p:sldLayoutIdLst>
    <p:sldLayoutId id="2147502940" r:id="rId1"/>
    <p:sldLayoutId id="2147502941" r:id="rId2"/>
    <p:sldLayoutId id="2147502942" r:id="rId3"/>
    <p:sldLayoutId id="2147502943" r:id="rId4"/>
    <p:sldLayoutId id="2147502944" r:id="rId5"/>
    <p:sldLayoutId id="2147502945" r:id="rId6"/>
    <p:sldLayoutId id="2147502946" r:id="rId7"/>
    <p:sldLayoutId id="2147502947" r:id="rId8"/>
    <p:sldLayoutId id="2147502948" r:id="rId9"/>
    <p:sldLayoutId id="2147502949" r:id="rId10"/>
    <p:sldLayoutId id="2147502950"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2"/>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2"/>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707968"/>
      </p:ext>
    </p:extLst>
  </p:cSld>
  <p:clrMap bg1="dk2" tx1="lt1" bg2="dk1" tx2="lt2" accent1="accent1" accent2="accent2" accent3="accent3" accent4="accent4" accent5="accent5" accent6="accent6" hlink="hlink" folHlink="folHlink"/>
  <p:sldLayoutIdLst>
    <p:sldLayoutId id="21475039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950746852"/>
      </p:ext>
    </p:extLst>
  </p:cSld>
  <p:clrMap bg1="dk2" tx1="lt1" bg2="dk1" tx2="lt2" accent1="accent1" accent2="accent2" accent3="accent3" accent4="accent4" accent5="accent5" accent6="accent6" hlink="hlink" folHlink="folHlink"/>
  <p:sldLayoutIdLst>
    <p:sldLayoutId id="2147503999" r:id="rId1"/>
    <p:sldLayoutId id="2147504000" r:id="rId2"/>
    <p:sldLayoutId id="2147504001" r:id="rId3"/>
    <p:sldLayoutId id="2147504002" r:id="rId4"/>
    <p:sldLayoutId id="2147504003" r:id="rId5"/>
    <p:sldLayoutId id="2147504004" r:id="rId6"/>
    <p:sldLayoutId id="2147504005" r:id="rId7"/>
    <p:sldLayoutId id="2147504006" r:id="rId8"/>
    <p:sldLayoutId id="2147504007" r:id="rId9"/>
    <p:sldLayoutId id="2147504008" r:id="rId10"/>
    <p:sldLayoutId id="2147504009"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extLst>
      <p:ext uri="{BB962C8B-B14F-4D97-AF65-F5344CB8AC3E}">
        <p14:creationId xmlns:p14="http://schemas.microsoft.com/office/powerpoint/2010/main" val="662665665"/>
      </p:ext>
    </p:extLst>
  </p:cSld>
  <p:clrMap bg1="lt1" tx1="dk1" bg2="lt2" tx2="dk2" accent1="accent1" accent2="accent2" accent3="accent3" accent4="accent4" accent5="accent5" accent6="accent6" hlink="hlink" folHlink="folHlink"/>
  <p:sldLayoutIdLst>
    <p:sldLayoutId id="2147504011" r:id="rId1"/>
    <p:sldLayoutId id="2147504012" r:id="rId2"/>
    <p:sldLayoutId id="2147504013" r:id="rId3"/>
    <p:sldLayoutId id="2147504014" r:id="rId4"/>
    <p:sldLayoutId id="2147504015" r:id="rId5"/>
    <p:sldLayoutId id="2147504016" r:id="rId6"/>
    <p:sldLayoutId id="2147504017" r:id="rId7"/>
    <p:sldLayoutId id="2147504018" r:id="rId8"/>
    <p:sldLayoutId id="2147504019" r:id="rId9"/>
    <p:sldLayoutId id="2147504020" r:id="rId10"/>
    <p:sldLayoutId id="214750402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791795079"/>
      </p:ext>
    </p:extLst>
  </p:cSld>
  <p:clrMap bg1="lt1" tx1="dk1" bg2="lt2" tx2="dk2" accent1="accent1" accent2="accent2" accent3="accent3" accent4="accent4" accent5="accent5" accent6="accent6" hlink="hlink" folHlink="folHlink"/>
  <p:sldLayoutIdLst>
    <p:sldLayoutId id="2147504023" r:id="rId1"/>
    <p:sldLayoutId id="2147504024" r:id="rId2"/>
    <p:sldLayoutId id="2147504025" r:id="rId3"/>
    <p:sldLayoutId id="2147504026" r:id="rId4"/>
    <p:sldLayoutId id="2147504027" r:id="rId5"/>
    <p:sldLayoutId id="2147504028" r:id="rId6"/>
    <p:sldLayoutId id="2147504029" r:id="rId7"/>
    <p:sldLayoutId id="2147504030" r:id="rId8"/>
    <p:sldLayoutId id="2147504031" r:id="rId9"/>
    <p:sldLayoutId id="2147504032" r:id="rId10"/>
    <p:sldLayoutId id="214750403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653576246"/>
      </p:ext>
    </p:extLst>
  </p:cSld>
  <p:clrMap bg1="lt1" tx1="dk1" bg2="lt2" tx2="dk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 id="2147504046" r:id="rId12"/>
    <p:sldLayoutId id="21475040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274683034"/>
      </p:ext>
    </p:extLst>
  </p:cSld>
  <p:clrMap bg1="lt1" tx1="dk1" bg2="lt2" tx2="dk2" accent1="accent1" accent2="accent2" accent3="accent3" accent4="accent4" accent5="accent5" accent6="accent6" hlink="hlink" folHlink="folHlink"/>
  <p:sldLayoutIdLst>
    <p:sldLayoutId id="2147504049" r:id="rId1"/>
    <p:sldLayoutId id="2147504050" r:id="rId2"/>
    <p:sldLayoutId id="2147504051" r:id="rId3"/>
    <p:sldLayoutId id="2147504052" r:id="rId4"/>
    <p:sldLayoutId id="2147504053" r:id="rId5"/>
    <p:sldLayoutId id="2147504054" r:id="rId6"/>
    <p:sldLayoutId id="2147504055" r:id="rId7"/>
    <p:sldLayoutId id="2147504056" r:id="rId8"/>
    <p:sldLayoutId id="2147504057" r:id="rId9"/>
    <p:sldLayoutId id="2147504058" r:id="rId10"/>
    <p:sldLayoutId id="2147504059" r:id="rId11"/>
    <p:sldLayoutId id="2147504060" r:id="rId12"/>
    <p:sldLayoutId id="21475040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6538444"/>
      </p:ext>
    </p:extLst>
  </p:cSld>
  <p:clrMap bg1="lt1" tx1="dk1" bg2="lt2" tx2="dk2" accent1="accent1" accent2="accent2" accent3="accent3" accent4="accent4" accent5="accent5" accent6="accent6" hlink="hlink" folHlink="folHlink"/>
  <p:sldLayoutIdLst>
    <p:sldLayoutId id="2147504063" r:id="rId1"/>
    <p:sldLayoutId id="2147504064" r:id="rId2"/>
    <p:sldLayoutId id="2147504065" r:id="rId3"/>
    <p:sldLayoutId id="2147504066" r:id="rId4"/>
    <p:sldLayoutId id="2147504067" r:id="rId5"/>
    <p:sldLayoutId id="2147504068" r:id="rId6"/>
    <p:sldLayoutId id="2147504069" r:id="rId7"/>
    <p:sldLayoutId id="2147504070" r:id="rId8"/>
    <p:sldLayoutId id="2147504071" r:id="rId9"/>
    <p:sldLayoutId id="2147504072" r:id="rId10"/>
    <p:sldLayoutId id="21475040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3/13/24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127690398"/>
      </p:ext>
    </p:extLst>
  </p:cSld>
  <p:clrMap bg1="lt1" tx1="dk1" bg2="lt2" tx2="dk2" accent1="accent1" accent2="accent2" accent3="accent3" accent4="accent4" accent5="accent5" accent6="accent6" hlink="hlink" folHlink="folHlink"/>
  <p:sldLayoutIdLst>
    <p:sldLayoutId id="2147504075" r:id="rId1"/>
    <p:sldLayoutId id="2147504076" r:id="rId2"/>
    <p:sldLayoutId id="2147504077" r:id="rId3"/>
    <p:sldLayoutId id="2147504078" r:id="rId4"/>
    <p:sldLayoutId id="2147504079" r:id="rId5"/>
    <p:sldLayoutId id="2147504080" r:id="rId6"/>
    <p:sldLayoutId id="2147504081" r:id="rId7"/>
    <p:sldLayoutId id="2147504082" r:id="rId8"/>
    <p:sldLayoutId id="2147504083" r:id="rId9"/>
    <p:sldLayoutId id="2147504084" r:id="rId10"/>
    <p:sldLayoutId id="21475040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3358828311"/>
      </p:ext>
    </p:extLst>
  </p:cSld>
  <p:clrMap bg1="dk2" tx1="lt1" bg2="dk1" tx2="lt2" accent1="accent1" accent2="accent2" accent3="accent3" accent4="accent4" accent5="accent5" accent6="accent6" hlink="hlink" folHlink="folHlink"/>
  <p:sldLayoutIdLst>
    <p:sldLayoutId id="2147504087"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114697467"/>
      </p:ext>
    </p:extLst>
  </p:cSld>
  <p:clrMap bg1="lt1" tx1="dk1" bg2="lt2" tx2="dk2" accent1="accent1" accent2="accent2" accent3="accent3" accent4="accent4" accent5="accent5" accent6="accent6" hlink="hlink" folHlink="folHlink"/>
  <p:sldLayoutIdLst>
    <p:sldLayoutId id="2147504089" r:id="rId1"/>
    <p:sldLayoutId id="214750409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3/13/24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91719266"/>
      </p:ext>
    </p:extLst>
  </p:cSld>
  <p:clrMap bg1="lt1" tx1="dk1" bg2="lt2" tx2="dk2" accent1="accent1" accent2="accent2" accent3="accent3" accent4="accent4" accent5="accent5" accent6="accent6" hlink="hlink" folHlink="folHlink"/>
  <p:sldLayoutIdLst>
    <p:sldLayoutId id="2147504092" r:id="rId1"/>
    <p:sldLayoutId id="2147504093" r:id="rId2"/>
    <p:sldLayoutId id="214750409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3487892474"/>
      </p:ext>
    </p:extLst>
  </p:cSld>
  <p:clrMap bg1="lt1" tx1="dk1" bg2="lt2" tx2="dk2" accent1="accent1" accent2="accent2" accent3="accent3" accent4="accent4" accent5="accent5" accent6="accent6" hlink="hlink" folHlink="folHlink"/>
  <p:sldLayoutIdLst>
    <p:sldLayoutId id="2147504096" r:id="rId1"/>
    <p:sldLayoutId id="2147504097" r:id="rId2"/>
    <p:sldLayoutId id="2147504098" r:id="rId3"/>
    <p:sldLayoutId id="2147504099" r:id="rId4"/>
    <p:sldLayoutId id="2147504100" r:id="rId5"/>
    <p:sldLayoutId id="2147504101" r:id="rId6"/>
    <p:sldLayoutId id="2147504102" r:id="rId7"/>
    <p:sldLayoutId id="2147504103" r:id="rId8"/>
    <p:sldLayoutId id="2147504104" r:id="rId9"/>
    <p:sldLayoutId id="2147504105" r:id="rId10"/>
    <p:sldLayoutId id="2147504106" r:id="rId11"/>
    <p:sldLayoutId id="2147504107" r:id="rId12"/>
    <p:sldLayoutId id="21475041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2242078971"/>
      </p:ext>
    </p:extLst>
  </p:cSld>
  <p:clrMap bg1="lt1" tx1="dk1" bg2="lt2" tx2="dk2" accent1="accent1" accent2="accent2" accent3="accent3" accent4="accent4" accent5="accent5" accent6="accent6" hlink="hlink" folHlink="folHlink"/>
  <p:sldLayoutIdLst>
    <p:sldLayoutId id="2147504110" r:id="rId1"/>
    <p:sldLayoutId id="2147504111" r:id="rId2"/>
    <p:sldLayoutId id="2147504112"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131.xml"/></Relationships>
</file>

<file path=ppt/slides/_rels/slide101.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3.xml"/><Relationship Id="rId1" Type="http://schemas.openxmlformats.org/officeDocument/2006/relationships/slideLayout" Target="../slideLayouts/slideLayout400.xml"/><Relationship Id="rId4" Type="http://schemas.openxmlformats.org/officeDocument/2006/relationships/image" Target="../media/image1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4.xml"/><Relationship Id="rId1" Type="http://schemas.openxmlformats.org/officeDocument/2006/relationships/slideLayout" Target="../slideLayouts/slideLayout4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4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04.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0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0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2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40.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40.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40.xml"/></Relationships>
</file>

<file path=ppt/slides/_rels/slide1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4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40.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50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52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88.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1.png"/><Relationship Id="rId5" Type="http://schemas.openxmlformats.org/officeDocument/2006/relationships/image" Target="../media/image116.gif"/><Relationship Id="rId4" Type="http://schemas.openxmlformats.org/officeDocument/2006/relationships/notesSlide" Target="../notesSlides/notesSlide81.xml"/></Relationships>
</file>

<file path=ppt/slides/_rels/slide119.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82.xml"/><Relationship Id="rId1" Type="http://schemas.openxmlformats.org/officeDocument/2006/relationships/slideLayout" Target="../slideLayouts/slideLayout400.xml"/><Relationship Id="rId4" Type="http://schemas.openxmlformats.org/officeDocument/2006/relationships/image" Target="../media/image108.jpe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6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7.xml"/><Relationship Id="rId1" Type="http://schemas.openxmlformats.org/officeDocument/2006/relationships/slideLayout" Target="../slideLayouts/slideLayout88.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90.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9.xml"/><Relationship Id="rId1" Type="http://schemas.openxmlformats.org/officeDocument/2006/relationships/slideLayout" Target="../slideLayouts/slideLayout600.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0.xml"/><Relationship Id="rId1" Type="http://schemas.openxmlformats.org/officeDocument/2006/relationships/slideLayout" Target="../slideLayouts/slideLayout185.xml"/><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96.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1.xml"/><Relationship Id="rId1" Type="http://schemas.openxmlformats.org/officeDocument/2006/relationships/slideLayout" Target="../slideLayouts/slideLayout250.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2.xml"/><Relationship Id="rId1" Type="http://schemas.openxmlformats.org/officeDocument/2006/relationships/slideLayout" Target="../slideLayouts/slideLayout250.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53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4.xml"/><Relationship Id="rId1" Type="http://schemas.openxmlformats.org/officeDocument/2006/relationships/slideLayout" Target="../slideLayouts/slideLayout550.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5.xml"/><Relationship Id="rId1" Type="http://schemas.openxmlformats.org/officeDocument/2006/relationships/slideLayout" Target="../slideLayouts/slideLayout533.xml"/><Relationship Id="rId4" Type="http://schemas.openxmlformats.org/officeDocument/2006/relationships/image" Target="../media/image125.jpeg"/></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6.xml"/><Relationship Id="rId1" Type="http://schemas.openxmlformats.org/officeDocument/2006/relationships/slideLayout" Target="../slideLayouts/slideLayout11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6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7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7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00.xml"/><Relationship Id="rId1" Type="http://schemas.openxmlformats.org/officeDocument/2006/relationships/slideLayout" Target="../slideLayouts/slideLayout25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01.xml"/><Relationship Id="rId1" Type="http://schemas.openxmlformats.org/officeDocument/2006/relationships/slideLayout" Target="../slideLayouts/slideLayout25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87.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298.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582.xml"/><Relationship Id="rId4" Type="http://schemas.openxmlformats.org/officeDocument/2006/relationships/image" Target="../media/image121.png"/></Relationships>
</file>

<file path=ppt/slides/_rels/slide1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90.xml"/></Relationships>
</file>

<file path=ppt/slides/_rels/slide1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6.xml"/><Relationship Id="rId1" Type="http://schemas.openxmlformats.org/officeDocument/2006/relationships/slideLayout" Target="../slideLayouts/slideLayout57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7.xml"/><Relationship Id="rId1" Type="http://schemas.openxmlformats.org/officeDocument/2006/relationships/slideLayout" Target="../slideLayouts/slideLayout88.xml"/></Relationships>
</file>

<file path=ppt/slides/_rels/slide1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93.xml"/></Relationships>
</file>

<file path=ppt/slides/_rels/slide1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8.xml"/><Relationship Id="rId1" Type="http://schemas.openxmlformats.org/officeDocument/2006/relationships/slideLayout" Target="../slideLayouts/slideLayout59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9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0.xml"/><Relationship Id="rId1" Type="http://schemas.openxmlformats.org/officeDocument/2006/relationships/slideLayout" Target="../slideLayouts/slideLayout38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1.xml"/><Relationship Id="rId1" Type="http://schemas.openxmlformats.org/officeDocument/2006/relationships/slideLayout" Target="../slideLayouts/slideLayout13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2.xml"/><Relationship Id="rId1" Type="http://schemas.openxmlformats.org/officeDocument/2006/relationships/slideLayout" Target="../slideLayouts/slideLayout225.xml"/></Relationships>
</file>

<file path=ppt/slides/_rels/slide1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3.xml"/><Relationship Id="rId1" Type="http://schemas.openxmlformats.org/officeDocument/2006/relationships/slideLayout" Target="../slideLayouts/slideLayout13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4.xml"/><Relationship Id="rId1" Type="http://schemas.openxmlformats.org/officeDocument/2006/relationships/slideLayout" Target="../slideLayouts/slideLayout133.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5.xml"/><Relationship Id="rId1" Type="http://schemas.openxmlformats.org/officeDocument/2006/relationships/slideLayout" Target="../slideLayouts/slideLayout8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6.xml"/><Relationship Id="rId1" Type="http://schemas.openxmlformats.org/officeDocument/2006/relationships/slideLayout" Target="../slideLayouts/slideLayout49.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17.xml"/><Relationship Id="rId1" Type="http://schemas.openxmlformats.org/officeDocument/2006/relationships/slideLayout" Target="../slideLayouts/slideLayout206.xml"/><Relationship Id="rId5" Type="http://schemas.openxmlformats.org/officeDocument/2006/relationships/image" Target="../media/image143.png"/><Relationship Id="rId4" Type="http://schemas.openxmlformats.org/officeDocument/2006/relationships/image" Target="../media/image142.emf"/></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0.xml"/><Relationship Id="rId1" Type="http://schemas.openxmlformats.org/officeDocument/2006/relationships/slideLayout" Target="../slideLayouts/slideLayout174.xml"/></Relationships>
</file>

<file path=ppt/slides/_rels/slide16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7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7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74.xml"/></Relationships>
</file>

<file path=ppt/slides/_rels/slide16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74.xml"/></Relationships>
</file>

<file path=ppt/slides/_rels/slide16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74.xml"/></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1.xml"/><Relationship Id="rId1" Type="http://schemas.openxmlformats.org/officeDocument/2006/relationships/slideLayout" Target="../slideLayouts/slideLayout225.xml"/></Relationships>
</file>

<file path=ppt/slides/_rels/slide1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2.xml"/><Relationship Id="rId1" Type="http://schemas.openxmlformats.org/officeDocument/2006/relationships/slideLayout" Target="../slideLayouts/slideLayout225.xml"/></Relationships>
</file>

<file path=ppt/slides/_rels/slide1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3.xml"/><Relationship Id="rId1" Type="http://schemas.openxmlformats.org/officeDocument/2006/relationships/slideLayout" Target="../slideLayouts/slideLayout22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30.xml"/><Relationship Id="rId4" Type="http://schemas.openxmlformats.org/officeDocument/2006/relationships/image" Target="../media/image152.png"/></Relationships>
</file>

<file path=ppt/slides/_rels/slide17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30.xml"/></Relationships>
</file>

<file path=ppt/slides/_rels/slide1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4.xml"/><Relationship Id="rId1" Type="http://schemas.openxmlformats.org/officeDocument/2006/relationships/slideLayout" Target="../slideLayouts/slideLayout225.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5.xml"/><Relationship Id="rId1" Type="http://schemas.openxmlformats.org/officeDocument/2006/relationships/slideLayout" Target="../slideLayouts/slideLayout225.xml"/><Relationship Id="rId4" Type="http://schemas.openxmlformats.org/officeDocument/2006/relationships/image" Target="../media/image156.png"/></Relationships>
</file>

<file path=ppt/slides/_rels/slide17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6.xml"/><Relationship Id="rId1" Type="http://schemas.openxmlformats.org/officeDocument/2006/relationships/slideLayout" Target="../slideLayouts/slideLayout225.xml"/></Relationships>
</file>

<file path=ppt/slides/_rels/slide17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7.xml"/><Relationship Id="rId1" Type="http://schemas.openxmlformats.org/officeDocument/2006/relationships/slideLayout" Target="../slideLayouts/slideLayout22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8.xml"/><Relationship Id="rId1" Type="http://schemas.openxmlformats.org/officeDocument/2006/relationships/slideLayout" Target="../slideLayouts/slideLayout22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29.xml"/><Relationship Id="rId1" Type="http://schemas.openxmlformats.org/officeDocument/2006/relationships/slideLayout" Target="../slideLayouts/slideLayout22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0.xml"/><Relationship Id="rId1" Type="http://schemas.openxmlformats.org/officeDocument/2006/relationships/slideLayout" Target="../slideLayouts/slideLayout225.xml"/></Relationships>
</file>

<file path=ppt/slides/_rels/slide17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21.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21.xml"/></Relationships>
</file>

<file path=ppt/slides/_rels/slide19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2.jpeg"/><Relationship Id="rId1" Type="http://schemas.openxmlformats.org/officeDocument/2006/relationships/slideLayout" Target="../slideLayouts/slideLayout121.xml"/></Relationships>
</file>

<file path=ppt/slides/_rels/slide1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2.jpeg"/><Relationship Id="rId1" Type="http://schemas.openxmlformats.org/officeDocument/2006/relationships/slideLayout" Target="../slideLayouts/slideLayout121.xml"/></Relationships>
</file>

<file path=ppt/slides/_rels/slide19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21.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1.xml"/><Relationship Id="rId1" Type="http://schemas.openxmlformats.org/officeDocument/2006/relationships/slideLayout" Target="../slideLayouts/slideLayout88.xml"/></Relationships>
</file>

<file path=ppt/slides/_rels/slide19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2.xml"/><Relationship Id="rId1" Type="http://schemas.openxmlformats.org/officeDocument/2006/relationships/slideLayout" Target="../slideLayouts/slideLayout8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17.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1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1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17.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14.xml"/><Relationship Id="rId1" Type="http://schemas.openxmlformats.org/officeDocument/2006/relationships/themeOverride" Target="../theme/themeOverride4.xml"/><Relationship Id="rId4" Type="http://schemas.openxmlformats.org/officeDocument/2006/relationships/image" Target="../media/image169.png"/></Relationships>
</file>

<file path=ppt/slides/_rels/slide20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9.xml"/><Relationship Id="rId1" Type="http://schemas.openxmlformats.org/officeDocument/2006/relationships/slideLayout" Target="../slideLayouts/slideLayout224.xml"/><Relationship Id="rId4" Type="http://schemas.openxmlformats.org/officeDocument/2006/relationships/image" Target="../media/image171.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9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90.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90.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90.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9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44.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44.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6.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04.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9.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5.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0.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496.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30.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0.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0.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25.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25.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25.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2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25.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25.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25.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88.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78.xml"/><Relationship Id="rId1" Type="http://schemas.openxmlformats.org/officeDocument/2006/relationships/themeOverride" Target="../theme/themeOverride2.xml"/><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51.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notesSlide" Target="../notesSlides/notesSlide43.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4.xml"/><Relationship Id="rId1" Type="http://schemas.openxmlformats.org/officeDocument/2006/relationships/slideLayout" Target="../slideLayouts/slideLayout145.xml"/><Relationship Id="rId5" Type="http://schemas.openxmlformats.org/officeDocument/2006/relationships/image" Target="../media/image84.jpeg"/><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593.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34.xml"/><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4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57.xml"/><Relationship Id="rId4" Type="http://schemas.openxmlformats.org/officeDocument/2006/relationships/image" Target="../media/image91.jpe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57.xml"/><Relationship Id="rId4" Type="http://schemas.openxmlformats.org/officeDocument/2006/relationships/image" Target="../media/image91.jpeg"/></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55.xml"/><Relationship Id="rId5" Type="http://schemas.openxmlformats.org/officeDocument/2006/relationships/image" Target="../media/image95.jpeg"/><Relationship Id="rId4" Type="http://schemas.openxmlformats.org/officeDocument/2006/relationships/image" Target="../media/image9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01.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2.xml"/><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88.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8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8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9.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6.xml"/><Relationship Id="rId1" Type="http://schemas.openxmlformats.org/officeDocument/2006/relationships/slideLayout" Target="../slideLayouts/slideLayout316.xml"/></Relationships>
</file>

<file path=ppt/slides/_rels/slide8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7.xml"/><Relationship Id="rId1" Type="http://schemas.openxmlformats.org/officeDocument/2006/relationships/slideLayout" Target="../slideLayouts/slideLayout31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8.xml"/><Relationship Id="rId1" Type="http://schemas.openxmlformats.org/officeDocument/2006/relationships/slideLayout" Target="../slideLayouts/slideLayout504.xml"/><Relationship Id="rId4" Type="http://schemas.openxmlformats.org/officeDocument/2006/relationships/image" Target="../media/image104.emf"/></Relationships>
</file>

<file path=ppt/slides/_rels/slide8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98.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2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1.xml"/><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om 8.34 Christ intercession.jpg">
            <a:extLst>
              <a:ext uri="{FF2B5EF4-FFF2-40B4-BE49-F238E27FC236}">
                <a16:creationId xmlns:a16="http://schemas.microsoft.com/office/drawing/2014/main" id="{06D4F0F7-CC79-CE19-E9CD-8DF13F9156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755576" y="276088"/>
            <a:ext cx="5364088" cy="1289323"/>
          </a:xfrm>
        </p:spPr>
        <p:txBody>
          <a:bodyPr wrap="none" numCol="1" fromWordArt="1">
            <a:prstTxWarp prst="textFadeUp">
              <a:avLst>
                <a:gd name="adj" fmla="val 6727"/>
              </a:avLst>
            </a:prstTxWarp>
          </a:bodyPr>
          <a:lstStyle/>
          <a:p>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cs typeface="Arial Black"/>
              </a:rPr>
              <a:t>ROMANS 5–8</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0" name="Rectangle 9">
            <a:extLst>
              <a:ext uri="{FF2B5EF4-FFF2-40B4-BE49-F238E27FC236}">
                <a16:creationId xmlns:a16="http://schemas.microsoft.com/office/drawing/2014/main" id="{EB208FCD-8EA0-7E4E-A8C5-0267C4C3461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2" name="TextBox 1">
            <a:extLst>
              <a:ext uri="{FF2B5EF4-FFF2-40B4-BE49-F238E27FC236}">
                <a16:creationId xmlns:a16="http://schemas.microsoft.com/office/drawing/2014/main" id="{4E4AFADB-B986-86EE-2538-CEC767ADD4D5}"/>
              </a:ext>
            </a:extLst>
          </p:cNvPr>
          <p:cNvSpPr txBox="1"/>
          <p:nvPr/>
        </p:nvSpPr>
        <p:spPr>
          <a:xfrm>
            <a:off x="3366655" y="9296400"/>
            <a:ext cx="184731" cy="461665"/>
          </a:xfrm>
          <a:prstGeom prst="rect">
            <a:avLst/>
          </a:prstGeom>
          <a:noFill/>
        </p:spPr>
        <p:txBody>
          <a:bodyPr wrap="none" rtlCol="0">
            <a:spAutoFit/>
          </a:bodyPr>
          <a:lstStyle/>
          <a:p>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 2 Adam naming animals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animals</a:t>
            </a:r>
          </a:p>
        </p:txBody>
      </p:sp>
    </p:spTree>
    <p:extLst>
      <p:ext uri="{BB962C8B-B14F-4D97-AF65-F5344CB8AC3E}">
        <p14:creationId xmlns:p14="http://schemas.microsoft.com/office/powerpoint/2010/main" val="19831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en-US">
                <a:solidFill>
                  <a:srgbClr val="FFFFFF"/>
                </a:solidFill>
                <a:latin typeface="Arial" charset="0"/>
                <a:ea typeface="ＭＳ Ｐゴシック" charset="-128"/>
                <a:cs typeface="ＭＳ Ｐゴシック" charset="-128"/>
              </a:rPr>
              <a:t>Our Sabbath Lift in Galilee</a:t>
            </a: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algn="ctr" eaLnBrk="0" hangingPunct="0">
              <a:spcBef>
                <a:spcPct val="20000"/>
              </a:spcBef>
              <a:buClr>
                <a:srgbClr val="126CBB"/>
              </a:buClr>
              <a:buFont typeface="Wingdings" pitchFamily="-112" charset="2"/>
              <a:buNone/>
              <a:defRPr/>
            </a:pPr>
            <a:r>
              <a:rPr kumimoji="1" lang="en-US" sz="3200" kern="0" dirty="0">
                <a:latin typeface="Arial" pitchFamily="-112" charset="0"/>
                <a:ea typeface="ＭＳ Ｐゴシック" pitchFamily="-112" charset="-128"/>
                <a:cs typeface="ＭＳ Ｐゴシック" pitchFamily="-112" charset="-128"/>
              </a:rPr>
              <a:t>We arrived at our hotel on the Sabbath, so it would not stop at our floor.  Instead, we carried our luggage for two floors by hand in celebration of the day of rest!</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0819" name="Text Box 27"/>
          <p:cNvSpPr txBox="1">
            <a:spLocks noChangeArrowheads="1"/>
          </p:cNvSpPr>
          <p:nvPr/>
        </p:nvSpPr>
        <p:spPr bwMode="auto">
          <a:xfrm>
            <a:off x="8100392" y="87015"/>
            <a:ext cx="886781"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155o</a:t>
            </a:r>
          </a:p>
        </p:txBody>
      </p:sp>
      <p:sp>
        <p:nvSpPr>
          <p:cNvPr id="3" name="Title 2"/>
          <p:cNvSpPr>
            <a:spLocks noGrp="1"/>
          </p:cNvSpPr>
          <p:nvPr>
            <p:ph type="title"/>
          </p:nvPr>
        </p:nvSpPr>
        <p:spPr>
          <a:xfrm>
            <a:off x="0" y="-69592"/>
            <a:ext cx="9144000" cy="673100"/>
          </a:xfrm>
          <a:noFill/>
          <a:ln>
            <a:noFill/>
          </a:ln>
        </p:spPr>
        <p:txBody>
          <a:bodyPr anchor="ctr"/>
          <a:lstStyle/>
          <a:p>
            <a:pPr marL="719138" indent="-719138" eaLnBrk="1" hangingPunct="1"/>
            <a:r>
              <a:rPr lang="en-US" sz="3600" b="1" kern="1200" dirty="0">
                <a:solidFill>
                  <a:srgbClr val="FFFFFF"/>
                </a:solidFill>
                <a:effectLst>
                  <a:glow rad="254000">
                    <a:srgbClr val="000000">
                      <a:alpha val="85000"/>
                    </a:srgbClr>
                  </a:glow>
                </a:effectLst>
                <a:latin typeface="Arial"/>
                <a:cs typeface="Arial"/>
              </a:rPr>
              <a:t>A Quick Quiz About the Law…</a:t>
            </a:r>
          </a:p>
        </p:txBody>
      </p:sp>
      <p:sp>
        <p:nvSpPr>
          <p:cNvPr id="7" name="Rectangle 5"/>
          <p:cNvSpPr txBox="1">
            <a:spLocks noChangeArrowheads="1"/>
          </p:cNvSpPr>
          <p:nvPr/>
        </p:nvSpPr>
        <p:spPr bwMode="auto">
          <a:xfrm>
            <a:off x="179512" y="852714"/>
            <a:ext cx="8889876"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1.	T or F	Christians should keep parts of the OT law which are not repeated in the NT.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2.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T or F	The Sabbath should still be obeyed by Christians.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3.	T or F	Believers today are obligated to keep all of the Ten Commandments.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	T or F	Tithing should be practiced by all followers of Christ.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5.	T or F	Christians today are prohibited from eating blood (e.g., </a:t>
            </a:r>
            <a:r>
              <a:rPr kumimoji="0" lang="en-US" sz="2400" b="1" i="0" u="none" strike="noStrike" kern="1200" cap="none" spc="0" normalizeH="0" baseline="0" noProof="0" dirty="0" err="1">
                <a:ln>
                  <a:noFill/>
                </a:ln>
                <a:solidFill>
                  <a:srgbClr val="FFFF00"/>
                </a:solidFill>
                <a:effectLst>
                  <a:glow rad="101600">
                    <a:srgbClr val="000000">
                      <a:alpha val="75000"/>
                    </a:srgbClr>
                  </a:glow>
                </a:effectLst>
                <a:uLnTx/>
                <a:uFillTx/>
                <a:latin typeface="Arial"/>
                <a:ea typeface="ＭＳ Ｐゴシック" charset="0"/>
                <a:cs typeface="Arial"/>
              </a:rPr>
              <a:t>yong</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 tau foo, blood pudding, pig or duck blood at Chinese New Year).</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	T or F	Believers must not charge other Christians interest based upon the Law (Deut. 23:19; Exod. 22:25; Lev. 25:36-37; Ezek. 18:8, 13, 17; 22:12; Prov. 15:5; 28:8)</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7.	T or F	There are actually two laws: the moral (Ten Commandments) and ceremonial/civil.</a:t>
            </a: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True (T)? Or False (F)? What's your view?</a:t>
            </a:r>
          </a:p>
        </p:txBody>
      </p:sp>
    </p:spTree>
    <p:extLst>
      <p:ext uri="{BB962C8B-B14F-4D97-AF65-F5344CB8AC3E}">
        <p14:creationId xmlns:p14="http://schemas.microsoft.com/office/powerpoint/2010/main" val="28592534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2" y="457200"/>
            <a:ext cx="5728320" cy="1243608"/>
          </a:xfrm>
        </p:spPr>
        <p:txBody>
          <a:bodyPr/>
          <a:lstStyle/>
          <a:p>
            <a:pPr algn="l" eaLnBrk="1" hangingPunct="1">
              <a:defRPr/>
            </a:pPr>
            <a:r>
              <a:rPr lang="en-US" altLang="zh-CN" b="1" dirty="0">
                <a:solidFill>
                  <a:schemeClr val="bg1"/>
                </a:solidFill>
                <a:effectLst>
                  <a:glow rad="254000">
                    <a:schemeClr val="tx1">
                      <a:alpha val="85000"/>
                    </a:schemeClr>
                  </a:glow>
                </a:effectLst>
                <a:cs typeface="Arial"/>
              </a:rPr>
              <a:t>B.  Defining </a:t>
            </a:r>
            <a:r>
              <a:rPr lang="mr-IN" altLang="zh-CN" b="1" dirty="0">
                <a:solidFill>
                  <a:schemeClr val="bg1"/>
                </a:solidFill>
                <a:effectLst>
                  <a:glow rad="254000">
                    <a:schemeClr val="tx1">
                      <a:alpha val="85000"/>
                    </a:schemeClr>
                  </a:glow>
                </a:effectLst>
                <a:cs typeface="Arial"/>
              </a:rPr>
              <a:t>"</a:t>
            </a:r>
            <a:r>
              <a:rPr lang="en-US" altLang="zh-CN" b="1" dirty="0">
                <a:solidFill>
                  <a:schemeClr val="bg1"/>
                </a:solidFill>
                <a:effectLst>
                  <a:glow rad="254000">
                    <a:schemeClr val="tx1">
                      <a:alpha val="85000"/>
                    </a:schemeClr>
                  </a:glow>
                </a:effectLst>
                <a:cs typeface="Arial"/>
              </a:rPr>
              <a:t>Law</a:t>
            </a:r>
            <a:r>
              <a:rPr lang="mr-IN" altLang="zh-CN" b="1" dirty="0">
                <a:solidFill>
                  <a:schemeClr val="bg1"/>
                </a:solidFill>
                <a:effectLst>
                  <a:glow rad="254000">
                    <a:schemeClr val="tx1">
                      <a:alpha val="85000"/>
                    </a:schemeClr>
                  </a:glow>
                </a:effectLst>
                <a:cs typeface="Arial"/>
              </a:rPr>
              <a:t>"</a:t>
            </a:r>
            <a:endParaRPr lang="en-US" altLang="zh-CN" b="1" dirty="0">
              <a:solidFill>
                <a:schemeClr val="bg1"/>
              </a:solidFill>
              <a:effectLst>
                <a:glow rad="254000">
                  <a:schemeClr val="tx1">
                    <a:alpha val="85000"/>
                  </a:schemeClr>
                </a:glow>
              </a:effectLst>
              <a:cs typeface="Arial"/>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Pentateuch as single book</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Pentateuch as 5 books</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Whole OT</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Legal literature (Exod. 20–Deut. 33)</a:t>
            </a:r>
          </a:p>
        </p:txBody>
      </p:sp>
      <p:sp>
        <p:nvSpPr>
          <p:cNvPr id="9" name="Text Box 27">
            <a:extLst>
              <a:ext uri="{FF2B5EF4-FFF2-40B4-BE49-F238E27FC236}">
                <a16:creationId xmlns:a16="http://schemas.microsoft.com/office/drawing/2014/main" id="{EF42F931-4A71-0B4C-8F84-425B721E94F2}"/>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cs typeface="MS PGothic" charset="0"/>
              </a:rPr>
              <a:t>155o</a:t>
            </a:r>
          </a:p>
        </p:txBody>
      </p:sp>
    </p:spTree>
    <p:extLst>
      <p:ext uri="{BB962C8B-B14F-4D97-AF65-F5344CB8AC3E}">
        <p14:creationId xmlns:p14="http://schemas.microsoft.com/office/powerpoint/2010/main" val="2472834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en-US" altLang="zh-CN" b="1" dirty="0">
                <a:solidFill>
                  <a:srgbClr val="FFFFFF"/>
                </a:solidFill>
                <a:effectLst>
                  <a:glow rad="254000">
                    <a:srgbClr val="000000">
                      <a:alpha val="85000"/>
                    </a:srgbClr>
                  </a:glow>
                </a:effectLst>
                <a:cs typeface="Arial"/>
              </a:rPr>
              <a:t>C. The Christian</a:t>
            </a:r>
            <a:r>
              <a:rPr lang="fr-FR" altLang="zh-CN" b="1" dirty="0">
                <a:solidFill>
                  <a:srgbClr val="FFFFFF"/>
                </a:solidFill>
                <a:effectLst>
                  <a:glow rad="254000">
                    <a:srgbClr val="000000">
                      <a:alpha val="85000"/>
                    </a:srgbClr>
                  </a:glow>
                </a:effectLst>
                <a:cs typeface="Arial"/>
              </a:rPr>
              <a:t>'</a:t>
            </a:r>
            <a:r>
              <a:rPr lang="en-US" altLang="zh-CN" b="1" dirty="0">
                <a:solidFill>
                  <a:srgbClr val="FFFFFF"/>
                </a:solidFill>
                <a:effectLst>
                  <a:glow rad="254000">
                    <a:srgbClr val="000000">
                      <a:alpha val="85000"/>
                    </a:srgbClr>
                  </a:glow>
                </a:effectLst>
                <a:cs typeface="Arial"/>
              </a:rPr>
              <a:t>s Relationship to the Law</a:t>
            </a: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767484" y="857873"/>
            <a:ext cx="8350785" cy="566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or exposed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sinfulness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man (Gal.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holiness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God (1 Pet. 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standard of holiness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for people in fellowship with God (Ps.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supervised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physical, mental, and spiritual development of the redeemed Israelite until he could come to maturity in Christ (Gal. 3:24).</a:t>
            </a:r>
          </a:p>
        </p:txBody>
      </p:sp>
      <p:sp>
        <p:nvSpPr>
          <p:cNvPr id="6" name="Text Box 27"/>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42904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unified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people to establish the nation in voluntary submission to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decrees (Exod. 19:5-8; Deut. 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separated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Israel among the nations as a kingdom of priests to mediate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truth to these nations (Exod.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provided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forgiveness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sins for individual Israelites to restore their fellowship with God, even though they already functioned as a redeemed people (Lev. 1–7).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C98419B1-5934-2E4C-990D-1DDF14B6C9C1}"/>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399239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611560" y="852714"/>
            <a:ext cx="8350785"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made provision for Israel to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worship</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God as a redeemed people (Lev.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tested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if one was in the kingdom or the theocracy over which God ruled (Deut. 28).  Faith led to obedience and blessing; lack of </a:t>
            </a:r>
            <a:r>
              <a:rPr kumimoji="0" lang="en-US" sz="3200" b="1" i="0" u="none" strike="noStrike" kern="1200" cap="none" spc="0" normalizeH="0" baseline="0" noProof="0">
                <a:ln>
                  <a:noFill/>
                </a:ln>
                <a:solidFill>
                  <a:srgbClr val="FFFFFF"/>
                </a:solidFill>
                <a:effectLst>
                  <a:glow rad="165100">
                    <a:srgbClr val="000000">
                      <a:alpha val="86000"/>
                    </a:srgbClr>
                  </a:glow>
                </a:effectLst>
                <a:uLnTx/>
                <a:uFillTx/>
                <a:latin typeface="Arial Narrow" pitchFamily="-108" charset="0"/>
                <a:ea typeface="ＭＳ Ｐゴシック" charset="0"/>
              </a:rPr>
              <a:t>faith led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to disobedience and judgment.</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revealed Jesus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Christ (typology in the sacrificial system; Luke 24:27).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6606349E-2CFD-9943-BBE0-EA597282B35C}"/>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20292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en-US" altLang="zh-CN" i="1" dirty="0">
                <a:latin typeface="Arial" charset="0"/>
                <a:cs typeface="Arial"/>
              </a:rPr>
              <a:t>Interpreting and</a:t>
            </a:r>
            <a:br>
              <a:rPr lang="en-US" altLang="zh-CN" i="1" dirty="0">
                <a:latin typeface="Arial" charset="0"/>
                <a:cs typeface="Arial"/>
              </a:rPr>
            </a:br>
            <a:r>
              <a:rPr lang="en-US" altLang="zh-CN" i="1" dirty="0">
                <a:latin typeface="Arial" charset="0"/>
                <a:cs typeface="Arial"/>
              </a:rPr>
              <a:t>Preaching Legal Literature </a:t>
            </a:r>
            <a:endParaRPr lang="en-US" i="1"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Interpretation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Study the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intent behind</a:t>
            </a:r>
            <a:r>
              <a:rPr kumimoji="1" lang="en-US"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the legal command, asking, </a:t>
            </a:r>
            <a:r>
              <a:rPr kumimoji="1" lang="mr-IN"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Why was this command given in Israel?</a:t>
            </a:r>
            <a:r>
              <a:rPr kumimoji="1" lang="mr-IN"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a:t>
            </a:r>
            <a:r>
              <a:rPr kumimoji="1" lang="en-US" altLang="zh-CN" sz="3200" b="1" i="0" u="sng" strike="noStrike" kern="1200" cap="none" spc="0" normalizeH="0" baseline="0" noProof="0" dirty="0" err="1">
                <a:ln>
                  <a:noFill/>
                </a:ln>
                <a:solidFill>
                  <a:srgbClr val="003300"/>
                </a:solidFill>
                <a:effectLst/>
                <a:uLnTx/>
                <a:uFillTx/>
                <a:latin typeface="Arial" charset="0"/>
                <a:ea typeface="ＭＳ Ｐゴシック" charset="0"/>
                <a:cs typeface="Arial" charset="0"/>
              </a:rPr>
              <a:t>Principlizing</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State the law</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intent in a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general principle</a:t>
            </a:r>
            <a:r>
              <a:rPr kumimoji="1" lang="en-US" altLang="zh-CN" sz="3200" b="1" i="1" u="none" strike="noStrike" kern="1200" cap="none" spc="0" normalizeH="0" baseline="0" noProof="0" dirty="0">
                <a:ln>
                  <a:noFill/>
                </a:ln>
                <a:solidFill>
                  <a:srgbClr val="0033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showing God</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character.</a:t>
            </a: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Application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Show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how this principle relates</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to a modern parallel situation.</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155p</a:t>
            </a:r>
          </a:p>
        </p:txBody>
      </p:sp>
    </p:spTree>
    <p:extLst>
      <p:ext uri="{BB962C8B-B14F-4D97-AF65-F5344CB8AC3E}">
        <p14:creationId xmlns:p14="http://schemas.microsoft.com/office/powerpoint/2010/main" val="2358736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Interpretation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Intent behind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the command</a:t>
            </a: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Application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Parallel Modern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Situation</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Principlizing</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Universal truth</a:t>
            </a:r>
          </a:p>
        </p:txBody>
      </p:sp>
      <p:sp>
        <p:nvSpPr>
          <p:cNvPr id="9" name="Text Box 3"/>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Tree>
    <p:extLst>
      <p:ext uri="{BB962C8B-B14F-4D97-AF65-F5344CB8AC3E}">
        <p14:creationId xmlns:p14="http://schemas.microsoft.com/office/powerpoint/2010/main" val="32130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harvest the crops of your land, do not harvest the grain along the edges of your fields, and do not pick up what the harvesters drop. Leave it for the poor and the foreigners living among you. I am the 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ORD</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your God</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(Lev. 23:22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Laziness?</a:t>
            </a:r>
          </a:p>
        </p:txBody>
      </p:sp>
      <p:sp>
        <p:nvSpPr>
          <p:cNvPr id="8" name="Text Box 3">
            <a:extLst>
              <a:ext uri="{FF2B5EF4-FFF2-40B4-BE49-F238E27FC236}">
                <a16:creationId xmlns:a16="http://schemas.microsoft.com/office/drawing/2014/main" id="{8E05B75A-8458-A147-83B0-810645155FB6}"/>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664641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 5 Goo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people</a:t>
            </a:r>
          </a:p>
        </p:txBody>
      </p:sp>
    </p:spTree>
    <p:extLst>
      <p:ext uri="{BB962C8B-B14F-4D97-AF65-F5344CB8AC3E}">
        <p14:creationId xmlns:p14="http://schemas.microsoft.com/office/powerpoint/2010/main" val="325857136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wants His people to give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the underprivileged the chance to earn a living </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329233" cy="2776035"/>
            <a:chOff x="709342" y="3558439"/>
            <a:chExt cx="3329233" cy="2776035"/>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harvest the corners of the fields because God had compassion on the poor who should glean for their food </a:t>
              </a: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an employer you should provide opportunities for the poor to support themselves </a:t>
              </a:r>
            </a:p>
          </p:txBody>
        </p:sp>
      </p:grpSp>
      <p:sp>
        <p:nvSpPr>
          <p:cNvPr id="12" name="Text Box 3">
            <a:extLst>
              <a:ext uri="{FF2B5EF4-FFF2-40B4-BE49-F238E27FC236}">
                <a16:creationId xmlns:a16="http://schemas.microsoft.com/office/drawing/2014/main" id="{C979EFCB-A74A-E844-B5E4-C9AB8403644B}"/>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3409456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029523"/>
            <a:ext cx="7550573" cy="3108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vineyard, you may eat your fill of grapes, but you must not carry any away in a basket.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30000" noProof="0" dirty="0">
                <a:ln>
                  <a:noFill/>
                </a:ln>
                <a:solidFill>
                  <a:srgbClr val="FFFFFF"/>
                </a:solidFill>
                <a:effectLst/>
                <a:uLnTx/>
                <a:uFillTx/>
                <a:latin typeface="Arial"/>
                <a:ea typeface="ＭＳ Ｐゴシック" charset="0"/>
                <a:cs typeface="Arial"/>
              </a:rPr>
              <a:t>25</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And 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field of grain, you may pluck the heads of grain with your hand, but you must not harvest it with a sickle</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(Deut. 23:24-25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Stealing?</a:t>
            </a:r>
          </a:p>
        </p:txBody>
      </p:sp>
      <p:sp>
        <p:nvSpPr>
          <p:cNvPr id="8" name="Text Box 3">
            <a:extLst>
              <a:ext uri="{FF2B5EF4-FFF2-40B4-BE49-F238E27FC236}">
                <a16:creationId xmlns:a16="http://schemas.microsoft.com/office/drawing/2014/main" id="{1155A8B8-5950-2E42-A9E8-4E8013A52807}"/>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03550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allows taking small items for He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cares more for human need than human property </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steal your neighbor</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crops, but also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so fearful of stealing that you become ridiculous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 guest,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afraid to take the food given to you––but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secretly pack a lunch or steal the towels! </a:t>
              </a:r>
            </a:p>
          </p:txBody>
        </p:sp>
      </p:grpSp>
      <p:sp>
        <p:nvSpPr>
          <p:cNvPr id="12" name="Text Box 3">
            <a:extLst>
              <a:ext uri="{FF2B5EF4-FFF2-40B4-BE49-F238E27FC236}">
                <a16:creationId xmlns:a16="http://schemas.microsoft.com/office/drawing/2014/main" id="{B4829C53-4B4A-224B-8A64-DAF96B2CFCEF}"/>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2621037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21938099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sz="3600" dirty="0"/>
              <a:t>You've Been Freed From Self-Effort</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11" charset="-128"/>
                <a:cs typeface="Arial"/>
              </a:rPr>
              <a:t>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1466062767"/>
              </p:ext>
            </p:extLst>
          </p:nvPr>
        </p:nvGraphicFramePr>
        <p:xfrm>
          <a:off x="143508" y="920079"/>
          <a:ext cx="8748972" cy="5431869"/>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a:r>
                        <a:rPr lang="en-US" b="1" dirty="0">
                          <a:latin typeface="Arial" panose="020B0604020202020204" pitchFamily="34" charset="0"/>
                          <a:cs typeface="Arial" panose="020B0604020202020204" pitchFamily="34" charset="0"/>
                        </a:rPr>
                        <a:t>"OLD BILL"</a:t>
                      </a:r>
                    </a:p>
                  </a:txBody>
                  <a:tcPr anchor="ctr"/>
                </a:tc>
                <a:tc>
                  <a:txBody>
                    <a:bodyPr/>
                    <a:lstStyle/>
                    <a:p>
                      <a:pPr algn="ctr"/>
                      <a:endParaRPr lang="en-US" b="1"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"NEW BILL"</a:t>
                      </a:r>
                    </a:p>
                  </a:txBody>
                  <a:tcPr anchor="ctr"/>
                </a:tc>
                <a:extLst>
                  <a:ext uri="{0D108BD9-81ED-4DB2-BD59-A6C34878D82A}">
                    <a16:rowId xmlns:a16="http://schemas.microsoft.com/office/drawing/2014/main" val="728209026"/>
                  </a:ext>
                </a:extLst>
              </a:tr>
              <a:tr h="757955">
                <a:tc>
                  <a:txBody>
                    <a:bodyPr/>
                    <a:lstStyle/>
                    <a:p>
                      <a:pPr algn="ctr"/>
                      <a:r>
                        <a:rPr lang="en-US" b="1" dirty="0">
                          <a:latin typeface="Arial" panose="020B0604020202020204" pitchFamily="34" charset="0"/>
                          <a:cs typeface="Arial" panose="020B0604020202020204" pitchFamily="34" charset="0"/>
                        </a:rPr>
                        <a:t>Satan</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Owner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God</a:t>
                      </a:r>
                    </a:p>
                  </a:txBody>
                  <a:tcPr anchor="ctr"/>
                </a:tc>
                <a:extLst>
                  <a:ext uri="{0D108BD9-81ED-4DB2-BD59-A6C34878D82A}">
                    <a16:rowId xmlns:a16="http://schemas.microsoft.com/office/drawing/2014/main" val="2160176556"/>
                  </a:ext>
                </a:extLst>
              </a:tr>
              <a:tr h="657071">
                <a:tc>
                  <a:txBody>
                    <a:bodyPr/>
                    <a:lstStyle/>
                    <a:p>
                      <a:pPr algn="ctr"/>
                      <a:r>
                        <a:rPr lang="en-US" b="1" dirty="0">
                          <a:latin typeface="Arial" panose="020B0604020202020204" pitchFamily="34" charset="0"/>
                          <a:cs typeface="Arial" panose="020B0604020202020204" pitchFamily="34" charset="0"/>
                        </a:rPr>
                        <a:t>Law/Sin</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Ruler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Grace/Jesus Christ</a:t>
                      </a:r>
                    </a:p>
                  </a:txBody>
                  <a:tcPr anchor="ctr"/>
                </a:tc>
                <a:extLst>
                  <a:ext uri="{0D108BD9-81ED-4DB2-BD59-A6C34878D82A}">
                    <a16:rowId xmlns:a16="http://schemas.microsoft.com/office/drawing/2014/main" val="1698160793"/>
                  </a:ext>
                </a:extLst>
              </a:tr>
              <a:tr h="657071">
                <a:tc>
                  <a:txBody>
                    <a:bodyPr/>
                    <a:lstStyle/>
                    <a:p>
                      <a:pPr algn="ctr"/>
                      <a:r>
                        <a:rPr lang="en-US" b="1" dirty="0">
                          <a:latin typeface="Arial" panose="020B0604020202020204" pitchFamily="34" charset="0"/>
                          <a:cs typeface="Arial" panose="020B0604020202020204" pitchFamily="34" charset="0"/>
                        </a:rPr>
                        <a:t>"in Adam"</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Me</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"in Christ"</a:t>
                      </a:r>
                    </a:p>
                  </a:txBody>
                  <a:tcPr anchor="ctr"/>
                </a:tc>
                <a:extLst>
                  <a:ext uri="{0D108BD9-81ED-4DB2-BD59-A6C34878D82A}">
                    <a16:rowId xmlns:a16="http://schemas.microsoft.com/office/drawing/2014/main" val="453810019"/>
                  </a:ext>
                </a:extLst>
              </a:tr>
              <a:tr h="893086">
                <a:tc>
                  <a:txBody>
                    <a:bodyPr/>
                    <a:lstStyle/>
                    <a:p>
                      <a:pPr algn="ctr"/>
                      <a:r>
                        <a:rPr lang="en-US" b="1" dirty="0">
                          <a:latin typeface="Arial" panose="020B0604020202020204" pitchFamily="34" charset="0"/>
                          <a:cs typeface="Arial" panose="020B0604020202020204" pitchFamily="34" charset="0"/>
                        </a:rPr>
                        <a:t>Sin exercised its authority and power over me as Adam's child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Power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No longer under the authority and power of Sin but under Grace/Spirit</a:t>
                      </a:r>
                    </a:p>
                  </a:txBody>
                  <a:tcPr anchor="ctr"/>
                </a:tc>
                <a:extLst>
                  <a:ext uri="{0D108BD9-81ED-4DB2-BD59-A6C34878D82A}">
                    <a16:rowId xmlns:a16="http://schemas.microsoft.com/office/drawing/2014/main" val="773058996"/>
                  </a:ext>
                </a:extLst>
              </a:tr>
              <a:tr h="873901">
                <a:tc>
                  <a:txBody>
                    <a:bodyPr/>
                    <a:lstStyle/>
                    <a:p>
                      <a:pPr algn="ctr"/>
                      <a:r>
                        <a:rPr lang="en-US" b="1" dirty="0">
                          <a:latin typeface="Arial" panose="020B0604020202020204" pitchFamily="34" charset="0"/>
                          <a:cs typeface="Arial" panose="020B0604020202020204" pitchFamily="34" charset="0"/>
                        </a:rPr>
                        <a:t>I sinned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Result</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Drawn to obedience</a:t>
                      </a:r>
                    </a:p>
                  </a:txBody>
                  <a:tcPr anchor="ctr"/>
                </a:tc>
                <a:extLst>
                  <a:ext uri="{0D108BD9-81ED-4DB2-BD59-A6C34878D82A}">
                    <a16:rowId xmlns:a16="http://schemas.microsoft.com/office/drawing/2014/main" val="1048605528"/>
                  </a:ext>
                </a:extLst>
              </a:tr>
              <a:tr h="893086">
                <a:tc>
                  <a:txBody>
                    <a:bodyPr/>
                    <a:lstStyle/>
                    <a:p>
                      <a:pPr algn="ctr"/>
                      <a:r>
                        <a:rPr lang="en-US" b="1" dirty="0">
                          <a:latin typeface="Arial" panose="020B0604020202020204" pitchFamily="34" charset="0"/>
                          <a:cs typeface="Arial" panose="020B0604020202020204" pitchFamily="34" charset="0"/>
                        </a:rPr>
                        <a:t>Wages: spiritual death and separation from God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End</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Gifts: relationship with Christ, righteousness and holiness</a:t>
                      </a: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0746743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eaLnBrk="1" hangingPunct="1"/>
            <a:r>
              <a:rPr kumimoji="0" lang="en-US" b="1">
                <a:latin typeface="Helvetica" charset="0"/>
                <a:ea typeface="ＭＳ Ｐゴシック" charset="-128"/>
                <a:cs typeface="ＭＳ Ｐゴシック" charset="-128"/>
              </a:rPr>
              <a:t>Victory in the Christian Life</a:t>
            </a:r>
            <a:endParaRPr kumimoji="0" lang="en-US">
              <a:latin typeface="Helvetica" charset="0"/>
              <a:ea typeface="ＭＳ Ｐゴシック" charset="-128"/>
              <a:cs typeface="ＭＳ Ｐゴシック" charset="-128"/>
            </a:endParaRPr>
          </a:p>
        </p:txBody>
      </p:sp>
      <p:sp>
        <p:nvSpPr>
          <p:cNvPr id="827395" name="Text Box 4"/>
          <p:cNvSpPr txBox="1">
            <a:spLocks noChangeArrowheads="1"/>
          </p:cNvSpPr>
          <p:nvPr/>
        </p:nvSpPr>
        <p:spPr bwMode="auto">
          <a:xfrm>
            <a:off x="1524000" y="6172200"/>
            <a:ext cx="7467600" cy="646113"/>
          </a:xfrm>
          <a:prstGeom prst="rect">
            <a:avLst/>
          </a:prstGeom>
          <a:noFill/>
          <a:ln w="9525">
            <a:noFill/>
            <a:miter lim="800000"/>
            <a:headEnd/>
            <a:tailEnd/>
          </a:ln>
        </p:spPr>
        <p:txBody>
          <a:bodyPr>
            <a:prstTxWarp prst="textNoShape">
              <a:avLst/>
            </a:prstTxWarp>
            <a:spAutoFit/>
          </a:bodyPr>
          <a:lstStyle/>
          <a:p>
            <a:pPr algn="r"/>
            <a:r>
              <a:rPr lang="en-US" altLang="ja-JP" sz="1800" b="1" dirty="0">
                <a:latin typeface="Arial" charset="0"/>
                <a:ea typeface="Arial" charset="0"/>
                <a:cs typeface="Arial" charset="0"/>
              </a:rPr>
              <a:t>"Paul &amp; His Epistles: Life and Teachings of Paul," </a:t>
            </a:r>
            <a:br>
              <a:rPr lang="en-US" altLang="ja-JP" sz="1800" b="1" dirty="0">
                <a:latin typeface="Arial" charset="0"/>
                <a:ea typeface="Arial" charset="0"/>
                <a:cs typeface="Arial" charset="0"/>
              </a:rPr>
            </a:br>
            <a:r>
              <a:rPr lang="en-US" altLang="ja-JP" sz="1800" b="1" dirty="0">
                <a:latin typeface="Arial" charset="0"/>
                <a:ea typeface="Arial" charset="0"/>
                <a:cs typeface="Arial" charset="0"/>
              </a:rPr>
              <a:t>NT Survey (Moody Online Study Guide), p. 7 (emphasis mine)</a:t>
            </a:r>
            <a:endParaRPr lang="en-US" sz="1800" b="1" dirty="0">
              <a:latin typeface="Arial" charset="0"/>
              <a:ea typeface="Arial" charset="0"/>
              <a:cs typeface="Arial" charset="0"/>
            </a:endParaRPr>
          </a:p>
        </p:txBody>
      </p:sp>
      <p:sp>
        <p:nvSpPr>
          <p:cNvPr id="827396"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154a</a:t>
            </a: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algn="r">
              <a:spcBef>
                <a:spcPct val="20000"/>
              </a:spcBef>
              <a:buClr>
                <a:srgbClr val="126CBB"/>
              </a:buClr>
              <a:buFont typeface="Wingdings" charset="2"/>
              <a:buNone/>
            </a:pPr>
            <a:r>
              <a:rPr lang="en-US" altLang="ja-JP" sz="3200" b="1" dirty="0">
                <a:latin typeface="Arial" charset="0"/>
                <a:ea typeface="Arial" charset="0"/>
                <a:cs typeface="Arial" charset="0"/>
              </a:rPr>
              <a:t>"Paul does not view Christian living as </a:t>
            </a:r>
            <a:br>
              <a:rPr lang="en-US" altLang="ja-JP" sz="3200" b="1" dirty="0">
                <a:latin typeface="Arial" charset="0"/>
                <a:ea typeface="Arial" charset="0"/>
                <a:cs typeface="Arial" charset="0"/>
              </a:rPr>
            </a:br>
            <a:r>
              <a:rPr lang="en-US" altLang="ja-JP" sz="3200" b="1" dirty="0">
                <a:latin typeface="Arial" charset="0"/>
                <a:ea typeface="Arial" charset="0"/>
                <a:cs typeface="Arial" charset="0"/>
              </a:rPr>
              <a:t>victory apart from any conflict </a:t>
            </a:r>
            <a:br>
              <a:rPr lang="en-US" altLang="ja-JP" sz="3200" b="1" dirty="0">
                <a:latin typeface="Arial" charset="0"/>
                <a:ea typeface="Arial" charset="0"/>
                <a:cs typeface="Arial" charset="0"/>
              </a:rPr>
            </a:br>
            <a:r>
              <a:rPr lang="en-US" altLang="ja-JP" sz="3200" b="1" dirty="0">
                <a:latin typeface="Arial" charset="0"/>
                <a:ea typeface="Arial" charset="0"/>
                <a:cs typeface="Arial" charset="0"/>
              </a:rPr>
              <a:t>or as conflict apart from any victory. Instead, he sees the Christian life as a life of victory </a:t>
            </a:r>
            <a:r>
              <a:rPr lang="en-US" altLang="ja-JP" sz="3200" b="1" i="1" dirty="0">
                <a:latin typeface="Arial" charset="0"/>
                <a:ea typeface="Arial" charset="0"/>
                <a:cs typeface="Arial" charset="0"/>
              </a:rPr>
              <a:t>amid</a:t>
            </a:r>
            <a:r>
              <a:rPr lang="en-US" altLang="ja-JP" sz="3200" b="1" dirty="0">
                <a:latin typeface="Arial" charset="0"/>
                <a:ea typeface="Arial" charset="0"/>
                <a:cs typeface="Arial" charset="0"/>
              </a:rPr>
              <a:t> conflict."</a:t>
            </a:r>
            <a:endParaRPr lang="en-US" sz="3200" b="1" dirty="0">
              <a:latin typeface="Arial" charset="0"/>
              <a:ea typeface="Arial" charset="0"/>
              <a:cs typeface="Arial"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r>
              <a:rPr lang="en-US" sz="4000" b="1" dirty="0">
                <a:latin typeface="Arial" panose="020B0604020202020204" pitchFamily="34" charset="0"/>
                <a:ea typeface="ＭＳ Ｐゴシック" charset="-128"/>
                <a:cs typeface="Arial" panose="020B0604020202020204" pitchFamily="34" charset="0"/>
              </a:rPr>
              <a:t>Peter illustrates the struggle between the flesh and Spirit</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267201" cy="487363"/>
          </a:xfrm>
          <a:prstGeom prst="rect">
            <a:avLst/>
          </a:prstGeom>
          <a:solidFill>
            <a:srgbClr val="FCFCC6"/>
          </a:solidFill>
          <a:ln w="9525">
            <a:noFill/>
            <a:miter lim="800000"/>
            <a:headEnd/>
            <a:tailEnd/>
          </a:ln>
        </p:spPr>
        <p:txBody>
          <a:bodyPr wrap="square">
            <a:prstTxWarp prst="textNoShape">
              <a:avLst/>
            </a:prstTxWarp>
            <a:spAutoFit/>
          </a:bodyPr>
          <a:lstStyle/>
          <a:p>
            <a:pPr algn="ctr">
              <a:lnSpc>
                <a:spcPct val="90000"/>
              </a:lnSpc>
              <a:spcBef>
                <a:spcPct val="20000"/>
              </a:spcBef>
            </a:pPr>
            <a:r>
              <a:rPr lang="en-US" sz="2800" b="1">
                <a:solidFill>
                  <a:srgbClr val="000000"/>
                </a:solidFill>
                <a:latin typeface="Arial Narrow" charset="0"/>
              </a:rPr>
              <a:t>Pre Conversion Arguments</a:t>
            </a:r>
            <a:endParaRPr lang="en-US" sz="2800" b="1">
              <a:solidFill>
                <a:srgbClr val="000000"/>
              </a:solidFill>
            </a:endParaRPr>
          </a:p>
        </p:txBody>
      </p:sp>
      <p:sp>
        <p:nvSpPr>
          <p:cNvPr id="830467" name="Text Box 8"/>
          <p:cNvSpPr txBox="1">
            <a:spLocks noChangeArrowheads="1"/>
          </p:cNvSpPr>
          <p:nvPr/>
        </p:nvSpPr>
        <p:spPr bwMode="auto">
          <a:xfrm>
            <a:off x="4419601" y="2038350"/>
            <a:ext cx="4724399" cy="487363"/>
          </a:xfrm>
          <a:prstGeom prst="rect">
            <a:avLst/>
          </a:prstGeom>
          <a:solidFill>
            <a:srgbClr val="FCC6DD"/>
          </a:solidFill>
          <a:ln w="9525">
            <a:noFill/>
            <a:miter lim="800000"/>
            <a:headEnd/>
            <a:tailEnd/>
          </a:ln>
        </p:spPr>
        <p:txBody>
          <a:bodyPr wrap="square">
            <a:prstTxWarp prst="textNoShape">
              <a:avLst/>
            </a:prstTxWarp>
            <a:spAutoFit/>
          </a:bodyPr>
          <a:lstStyle/>
          <a:p>
            <a:pPr algn="ctr">
              <a:lnSpc>
                <a:spcPct val="90000"/>
              </a:lnSpc>
              <a:spcBef>
                <a:spcPct val="20000"/>
              </a:spcBef>
            </a:pPr>
            <a:r>
              <a:rPr lang="en-US" sz="2800" b="1" dirty="0">
                <a:solidFill>
                  <a:srgbClr val="000000"/>
                </a:solidFill>
                <a:latin typeface="Arial Narrow" charset="0"/>
              </a:rPr>
              <a:t>Post Conversion Arguments</a:t>
            </a:r>
            <a:endParaRPr lang="en-US" sz="3600" b="1" dirty="0">
              <a:solidFill>
                <a:srgbClr val="000000"/>
              </a:solidFill>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en-US" sz="3600" b="1" i="1" dirty="0">
                <a:solidFill>
                  <a:srgbClr val="002914"/>
                </a:solidFill>
                <a:ea typeface="Times New Roman" charset="0"/>
                <a:cs typeface="Times New Roman" charset="0"/>
              </a:rPr>
              <a:t>TWO VIEWS ON STRUGGLING WITH SIN</a:t>
            </a:r>
            <a:br>
              <a:rPr lang="en-US" sz="3600" b="1" i="1" dirty="0">
                <a:solidFill>
                  <a:srgbClr val="002914"/>
                </a:solidFill>
                <a:ea typeface="Times New Roman" charset="0"/>
                <a:cs typeface="Times New Roman" charset="0"/>
              </a:rPr>
            </a:br>
            <a:r>
              <a:rPr lang="en-US" sz="3600" b="1" i="1" dirty="0">
                <a:solidFill>
                  <a:srgbClr val="002914"/>
                </a:solidFill>
                <a:ea typeface="Times New Roman" charset="0"/>
                <a:cs typeface="Times New Roman" charset="0"/>
              </a:rPr>
              <a:t>Romans 7:7-25</a:t>
            </a: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8229600" y="-4763"/>
            <a:ext cx="87075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dirty="0">
                <a:solidFill>
                  <a:srgbClr val="FFFFFF"/>
                </a:solidFill>
                <a:latin typeface="Arial" charset="0"/>
                <a:ea typeface="Arial" charset="0"/>
                <a:cs typeface="Arial" charset="0"/>
              </a:rPr>
              <a:t>154c</a:t>
            </a:r>
            <a:endParaRPr lang="en-US" b="1" dirty="0">
              <a:solidFill>
                <a:srgbClr val="333333"/>
              </a:solidFill>
              <a:latin typeface="Arial" charset="0"/>
              <a:ea typeface="Arial" charset="0"/>
              <a:cs typeface="Arial" charset="0"/>
            </a:endParaRPr>
          </a:p>
        </p:txBody>
      </p:sp>
      <p:sp>
        <p:nvSpPr>
          <p:cNvPr id="43018" name="Rectangle 10"/>
          <p:cNvSpPr>
            <a:spLocks noChangeArrowheads="1"/>
          </p:cNvSpPr>
          <p:nvPr/>
        </p:nvSpPr>
        <p:spPr bwMode="auto">
          <a:xfrm>
            <a:off x="76200" y="2590800"/>
            <a:ext cx="4343401" cy="4110037"/>
          </a:xfrm>
          <a:prstGeom prst="rect">
            <a:avLst/>
          </a:prstGeom>
          <a:solidFill>
            <a:schemeClr val="accent1"/>
          </a:solidFill>
          <a:ln w="9525">
            <a:noFill/>
            <a:miter lim="800000"/>
            <a:headEnd/>
            <a:tailEnd/>
          </a:ln>
        </p:spPr>
        <p:txBody>
          <a:bodyPr>
            <a:prstTxWarp prst="textNoShape">
              <a:avLst/>
            </a:prstTxWarp>
          </a:bodyPr>
          <a:lstStyle/>
          <a:p>
            <a:pPr marL="533400" indent="-533400">
              <a:lnSpc>
                <a:spcPct val="80000"/>
              </a:lnSpc>
              <a:spcBef>
                <a:spcPct val="20000"/>
              </a:spcBef>
              <a:buFontTx/>
              <a:buAutoNum type="arabicPeriod"/>
            </a:pPr>
            <a:r>
              <a:rPr lang="en-US" sz="2000" b="1" dirty="0">
                <a:solidFill>
                  <a:srgbClr val="000000"/>
                </a:solidFill>
                <a:latin typeface="Arial Narrow" charset="0"/>
              </a:rPr>
              <a:t>How can a believer say, </a:t>
            </a:r>
            <a:r>
              <a:rPr lang="en-US" altLang="ja-JP" sz="2000" b="1" dirty="0">
                <a:solidFill>
                  <a:srgbClr val="000000"/>
                </a:solidFill>
                <a:latin typeface="Arial Narrow" charset="0"/>
              </a:rPr>
              <a:t>"I am a slave to sin" (7:14)?</a:t>
            </a:r>
          </a:p>
          <a:p>
            <a:pPr marL="533400" indent="-533400">
              <a:lnSpc>
                <a:spcPct val="80000"/>
              </a:lnSpc>
              <a:spcBef>
                <a:spcPct val="20000"/>
              </a:spcBef>
            </a:pPr>
            <a:r>
              <a:rPr lang="en-US" sz="2000" b="1" dirty="0">
                <a:solidFill>
                  <a:srgbClr val="000000"/>
                </a:solidFill>
                <a:latin typeface="Arial Narrow" charset="0"/>
              </a:rPr>
              <a:t>	This is contrary to the condition of believer that Paul describes in:</a:t>
            </a:r>
          </a:p>
          <a:p>
            <a:pPr marL="766763" lvl="1" indent="-309563">
              <a:lnSpc>
                <a:spcPct val="80000"/>
              </a:lnSpc>
              <a:spcBef>
                <a:spcPct val="20000"/>
              </a:spcBef>
              <a:buFontTx/>
              <a:buChar char="-"/>
            </a:pPr>
            <a:r>
              <a:rPr lang="en-US" altLang="ja-JP" sz="2000" b="1" dirty="0">
                <a:solidFill>
                  <a:srgbClr val="000000"/>
                </a:solidFill>
                <a:latin typeface="Arial Narrow" charset="0"/>
              </a:rPr>
              <a:t>"We died to sin; how can we live in it any longer?" (6:2 </a:t>
            </a:r>
            <a:r>
              <a:rPr lang="en-US" altLang="ja-JP" sz="1600" b="1" dirty="0">
                <a:solidFill>
                  <a:srgbClr val="000000"/>
                </a:solidFill>
                <a:latin typeface="Arial Narrow" charset="0"/>
              </a:rPr>
              <a:t>NIV</a:t>
            </a:r>
            <a:r>
              <a:rPr lang="en-US" altLang="ja-JP" sz="2000" b="1" dirty="0">
                <a:solidFill>
                  <a:srgbClr val="000000"/>
                </a:solidFill>
                <a:latin typeface="Arial Narrow" charset="0"/>
              </a:rPr>
              <a:t>)</a:t>
            </a:r>
          </a:p>
          <a:p>
            <a:pPr marL="766763" lvl="1" indent="-309563">
              <a:lnSpc>
                <a:spcPct val="80000"/>
              </a:lnSpc>
              <a:spcBef>
                <a:spcPct val="20000"/>
              </a:spcBef>
              <a:buFontTx/>
              <a:buChar char="-"/>
            </a:pPr>
            <a:r>
              <a:rPr lang="en-US" altLang="ja-JP" sz="2000" b="1" dirty="0">
                <a:solidFill>
                  <a:srgbClr val="000000"/>
                </a:solidFill>
                <a:latin typeface="Arial Narrow" charset="0"/>
              </a:rPr>
              <a:t>"We should no longer be slaves to sin" (6:6 </a:t>
            </a:r>
            <a:r>
              <a:rPr lang="en-US" altLang="ja-JP" sz="1600" b="1" dirty="0">
                <a:solidFill>
                  <a:srgbClr val="000000"/>
                </a:solidFill>
                <a:latin typeface="Arial Narrow" charset="0"/>
              </a:rPr>
              <a:t>NIV</a:t>
            </a:r>
            <a:r>
              <a:rPr lang="en-US" altLang="ja-JP" sz="2000" b="1" dirty="0">
                <a:solidFill>
                  <a:srgbClr val="000000"/>
                </a:solidFill>
                <a:latin typeface="Arial Narrow" charset="0"/>
              </a:rPr>
              <a:t>)</a:t>
            </a:r>
          </a:p>
          <a:p>
            <a:pPr marL="533400" indent="-533400">
              <a:lnSpc>
                <a:spcPct val="80000"/>
              </a:lnSpc>
              <a:spcBef>
                <a:spcPct val="20000"/>
              </a:spcBef>
              <a:buFontTx/>
              <a:buAutoNum type="arabicPeriod" startAt="2"/>
            </a:pPr>
            <a:r>
              <a:rPr lang="en-US" altLang="ja-JP" sz="2000" b="1" dirty="0">
                <a:solidFill>
                  <a:srgbClr val="000000"/>
                </a:solidFill>
                <a:latin typeface="Arial Narrow" charset="0"/>
              </a:rPr>
              <a:t>"Being in the flesh/being in sinful nature" does not mean physical passion, but a way of life (7:5)</a:t>
            </a:r>
          </a:p>
          <a:p>
            <a:pPr marL="533400" indent="-533400">
              <a:lnSpc>
                <a:spcPct val="80000"/>
              </a:lnSpc>
              <a:spcBef>
                <a:spcPct val="20000"/>
              </a:spcBef>
              <a:buFontTx/>
              <a:buAutoNum type="arabicPeriod" startAt="2"/>
            </a:pPr>
            <a:r>
              <a:rPr lang="en-US" sz="2000" b="1" dirty="0">
                <a:solidFill>
                  <a:srgbClr val="000000"/>
                </a:solidFill>
                <a:latin typeface="Arial Narrow" charset="0"/>
              </a:rPr>
              <a:t>Structure of argument</a:t>
            </a:r>
          </a:p>
          <a:p>
            <a:pPr marL="766763" lvl="1" indent="-309563">
              <a:lnSpc>
                <a:spcPct val="80000"/>
              </a:lnSpc>
              <a:spcBef>
                <a:spcPct val="20000"/>
              </a:spcBef>
              <a:buFontTx/>
              <a:buChar char="-"/>
            </a:pPr>
            <a:r>
              <a:rPr lang="en-US" sz="1800" b="1" dirty="0">
                <a:solidFill>
                  <a:srgbClr val="000000"/>
                </a:solidFill>
                <a:latin typeface="Arial Narrow" charset="0"/>
              </a:rPr>
              <a:t>7:7-25 interpret 7:5 (pre-conversion)</a:t>
            </a:r>
          </a:p>
          <a:p>
            <a:pPr marL="766763" lvl="1" indent="-309563">
              <a:lnSpc>
                <a:spcPct val="80000"/>
              </a:lnSpc>
              <a:spcBef>
                <a:spcPct val="20000"/>
              </a:spcBef>
              <a:buFontTx/>
              <a:buChar char="-"/>
            </a:pPr>
            <a:r>
              <a:rPr lang="en-US" sz="1800" b="1" dirty="0">
                <a:solidFill>
                  <a:srgbClr val="000000"/>
                </a:solidFill>
                <a:latin typeface="Arial Narrow" charset="0"/>
              </a:rPr>
              <a:t>8:1-17 interpret 7:6 (post conversion)</a:t>
            </a:r>
          </a:p>
        </p:txBody>
      </p:sp>
      <p:sp>
        <p:nvSpPr>
          <p:cNvPr id="43020" name="Rectangle 12"/>
          <p:cNvSpPr>
            <a:spLocks noChangeArrowheads="1"/>
          </p:cNvSpPr>
          <p:nvPr/>
        </p:nvSpPr>
        <p:spPr bwMode="auto">
          <a:xfrm>
            <a:off x="4419601" y="2590800"/>
            <a:ext cx="4724399" cy="4191000"/>
          </a:xfrm>
          <a:prstGeom prst="rect">
            <a:avLst/>
          </a:prstGeom>
          <a:solidFill>
            <a:srgbClr val="FCFCC6"/>
          </a:solidFill>
          <a:ln w="9525">
            <a:noFill/>
            <a:miter lim="800000"/>
            <a:headEnd/>
            <a:tailEnd/>
          </a:ln>
        </p:spPr>
        <p:txBody>
          <a:bodyPr>
            <a:prstTxWarp prst="textNoShape">
              <a:avLst/>
            </a:prstTxWarp>
          </a:bodyPr>
          <a:lstStyle/>
          <a:p>
            <a:pPr marL="533400" indent="-533400">
              <a:lnSpc>
                <a:spcPct val="80000"/>
              </a:lnSpc>
              <a:spcBef>
                <a:spcPct val="20000"/>
              </a:spcBef>
              <a:buFontTx/>
              <a:buAutoNum type="arabicPeriod"/>
            </a:pPr>
            <a:r>
              <a:rPr lang="en-US" sz="2000" b="1" dirty="0">
                <a:solidFill>
                  <a:srgbClr val="000000"/>
                </a:solidFill>
                <a:latin typeface="Arial Narrow" charset="0"/>
              </a:rPr>
              <a:t>Believers also sin since Paul says,</a:t>
            </a:r>
            <a:br>
              <a:rPr lang="en-US" sz="2000" b="1" dirty="0">
                <a:solidFill>
                  <a:srgbClr val="000000"/>
                </a:solidFill>
                <a:latin typeface="Arial Narrow" charset="0"/>
              </a:rPr>
            </a:br>
            <a:r>
              <a:rPr lang="en-US" altLang="ja-JP" sz="2000" b="1" dirty="0">
                <a:solidFill>
                  <a:srgbClr val="000000"/>
                </a:solidFill>
                <a:latin typeface="Arial Narrow" charset="0"/>
              </a:rPr>
              <a:t>"Do not let sin reign in your mortal body so that you obey its evil desire" (6:12)</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Paul describes his pre-conversion life as free from struggle (Gal. 1:14 and Phil. 3:5-6)</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The present tense is used (7:14-25) to describe a present struggle</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Chapters 6–8 describe sanctification (post-conversion context)</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Fact: Christians continue to struggle with sin</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The non-Christian cannot simultaneously have a sinful nature and be a slave to God’s law (7:25)</a:t>
            </a:r>
          </a:p>
          <a:p>
            <a:pPr marL="533400" indent="-533400">
              <a:lnSpc>
                <a:spcPct val="80000"/>
              </a:lnSpc>
              <a:spcBef>
                <a:spcPct val="20000"/>
              </a:spcBef>
              <a:buFont typeface="Arial Narrow" charset="0"/>
              <a:buAutoNum type="arabicPeriod"/>
            </a:pPr>
            <a:endParaRPr lang="en-US" sz="2000" b="1" dirty="0">
              <a:solidFill>
                <a:srgbClr val="000000"/>
              </a:solidFill>
              <a:latin typeface="Arial Narrow"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43018">
                                            <p:txEl>
                                              <p:pRg st="5" end="5"/>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0"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330011" y="17407"/>
            <a:ext cx="681196"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112</a:t>
            </a:r>
          </a:p>
        </p:txBody>
      </p:sp>
      <p:sp>
        <p:nvSpPr>
          <p:cNvPr id="3" name="Title 2"/>
          <p:cNvSpPr>
            <a:spLocks noGrp="1"/>
          </p:cNvSpPr>
          <p:nvPr>
            <p:ph type="title"/>
          </p:nvPr>
        </p:nvSpPr>
        <p:spPr>
          <a:xfrm>
            <a:off x="0" y="-69592"/>
            <a:ext cx="9144000" cy="673100"/>
          </a:xfrm>
          <a:noFill/>
          <a:ln>
            <a:noFill/>
          </a:ln>
        </p:spPr>
        <p:txBody>
          <a:bodyPr anchor="ctr"/>
          <a:lstStyle/>
          <a:p>
            <a:pPr marL="719138" indent="-719138" eaLnBrk="1" hangingPunct="1"/>
            <a:r>
              <a:rPr lang="en-US" sz="3600" b="1" kern="1200" dirty="0">
                <a:solidFill>
                  <a:srgbClr val="FFFFFF"/>
                </a:solidFill>
                <a:effectLst>
                  <a:glow rad="254000">
                    <a:srgbClr val="000000">
                      <a:alpha val="85000"/>
                    </a:srgbClr>
                  </a:glow>
                </a:effectLst>
                <a:latin typeface="Arial"/>
                <a:cs typeface="Arial"/>
              </a:rPr>
              <a:t>A Quick Quiz About the Law…</a:t>
            </a:r>
          </a:p>
        </p:txBody>
      </p:sp>
      <p:sp>
        <p:nvSpPr>
          <p:cNvPr id="7" name="Rectangle 5"/>
          <p:cNvSpPr txBox="1">
            <a:spLocks noChangeArrowheads="1"/>
          </p:cNvSpPr>
          <p:nvPr/>
        </p:nvSpPr>
        <p:spPr bwMode="auto">
          <a:xfrm>
            <a:off x="179512" y="852714"/>
            <a:ext cx="8889876"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1.	T or F	Christians should keep parts of the OT law which are not repeated in the NT.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2.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T or F	The Sabbath should still be obeyed by Christians.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3.	T or F	Believers today are obligated to keep all of the Ten Commandments.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	T or F	Tithing should be practiced by all followers of Christ.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5.	T or F	Christians today are prohibited from eating blood (e.g., </a:t>
            </a:r>
            <a:r>
              <a:rPr kumimoji="0" lang="en-US" sz="2400" b="1" i="0" u="none" strike="noStrike" kern="1200" cap="none" spc="0" normalizeH="0" baseline="0" noProof="0" dirty="0" err="1">
                <a:ln>
                  <a:noFill/>
                </a:ln>
                <a:solidFill>
                  <a:srgbClr val="FFFF00"/>
                </a:solidFill>
                <a:effectLst>
                  <a:glow rad="101600">
                    <a:srgbClr val="000000">
                      <a:alpha val="75000"/>
                    </a:srgbClr>
                  </a:glow>
                </a:effectLst>
                <a:uLnTx/>
                <a:uFillTx/>
                <a:latin typeface="Arial"/>
                <a:ea typeface="ＭＳ Ｐゴシック" charset="0"/>
                <a:cs typeface="Arial"/>
              </a:rPr>
              <a:t>yong</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 tau foo, blood pudding, pig or duck blood at Chinese New Year).</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	T or F	Believers must not charge other Christians interest based upon the Law (Deut. 23:19; Exod. 22:25; Lev. 25:36-37; Ezek. 18:8, 13, 17; 22:12; Prov. 15:5; 28:8)</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7.	T or F	There are actually two laws: the moral (Ten Commandments) and ceremonial/civil.</a:t>
            </a: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True (T)? Or False (F)? What's your view?</a:t>
            </a:r>
          </a:p>
        </p:txBody>
      </p:sp>
      <p:sp>
        <p:nvSpPr>
          <p:cNvPr id="8" name="TextBox 7"/>
          <p:cNvSpPr txBox="1"/>
          <p:nvPr/>
        </p:nvSpPr>
        <p:spPr>
          <a:xfrm rot="20472343">
            <a:off x="886065" y="3095841"/>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EAEAEA"/>
                </a:solidFill>
                <a:effectLst/>
                <a:uLnTx/>
                <a:uFillTx/>
                <a:latin typeface="Arial"/>
                <a:ea typeface="ＭＳ Ｐゴシック" charset="0"/>
                <a:cs typeface="Arial"/>
              </a:rPr>
              <a:t>I marked all FALSE</a:t>
            </a:r>
          </a:p>
        </p:txBody>
      </p:sp>
      <p:sp>
        <p:nvSpPr>
          <p:cNvPr id="9" name="Oval 8"/>
          <p:cNvSpPr/>
          <p:nvPr/>
        </p:nvSpPr>
        <p:spPr bwMode="auto">
          <a:xfrm>
            <a:off x="1245266" y="926118"/>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0" name="Oval 9"/>
          <p:cNvSpPr/>
          <p:nvPr/>
        </p:nvSpPr>
        <p:spPr bwMode="auto">
          <a:xfrm>
            <a:off x="1245266" y="1646198"/>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1" name="Oval 10"/>
          <p:cNvSpPr/>
          <p:nvPr/>
        </p:nvSpPr>
        <p:spPr bwMode="auto">
          <a:xfrm>
            <a:off x="1245266" y="2072928"/>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2" name="Oval 11"/>
          <p:cNvSpPr/>
          <p:nvPr/>
        </p:nvSpPr>
        <p:spPr bwMode="auto">
          <a:xfrm>
            <a:off x="1245266" y="2721000"/>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3" name="Oval 12"/>
          <p:cNvSpPr/>
          <p:nvPr/>
        </p:nvSpPr>
        <p:spPr bwMode="auto">
          <a:xfrm>
            <a:off x="1245266" y="3441080"/>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4" name="Oval 13"/>
          <p:cNvSpPr/>
          <p:nvPr/>
        </p:nvSpPr>
        <p:spPr bwMode="auto">
          <a:xfrm>
            <a:off x="1245266" y="4607225"/>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Oval 14"/>
          <p:cNvSpPr/>
          <p:nvPr/>
        </p:nvSpPr>
        <p:spPr bwMode="auto">
          <a:xfrm>
            <a:off x="1245266" y="6061402"/>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4085944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p:spPr>
        <p:txBody>
          <a:bodyPr/>
          <a:lstStyle/>
          <a:p>
            <a:r>
              <a:rPr lang="en-US" dirty="0">
                <a:effectLst>
                  <a:glow rad="101600">
                    <a:schemeClr val="bg2">
                      <a:alpha val="75000"/>
                    </a:schemeClr>
                  </a:glow>
                </a:effectLst>
              </a:rPr>
              <a:t>Life started great for people</a:t>
            </a:r>
          </a:p>
        </p:txBody>
      </p:sp>
      <p:pic>
        <p:nvPicPr>
          <p:cNvPr id="3" name="Picture 2" descr="Gen 2 Close u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153546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8</a:t>
            </a:r>
          </a:p>
        </p:txBody>
      </p:sp>
    </p:spTree>
    <p:extLst>
      <p:ext uri="{BB962C8B-B14F-4D97-AF65-F5344CB8AC3E}">
        <p14:creationId xmlns:p14="http://schemas.microsoft.com/office/powerpoint/2010/main" val="13176158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en-US">
                <a:solidFill>
                  <a:schemeClr val="bg1"/>
                </a:solidFill>
              </a:rPr>
              <a:t>Romans 8</a:t>
            </a:r>
            <a:endParaRPr lang="en-US"/>
          </a:p>
        </p:txBody>
      </p:sp>
      <p:sp>
        <p:nvSpPr>
          <p:cNvPr id="831491" name="Rectangle 3"/>
          <p:cNvSpPr>
            <a:spLocks noGrp="1" noChangeArrowheads="1"/>
          </p:cNvSpPr>
          <p:nvPr>
            <p:ph type="subTitle" idx="1"/>
          </p:nvPr>
        </p:nvSpPr>
        <p:spPr/>
        <p:txBody>
          <a:bodyPr/>
          <a:lstStyle/>
          <a:p>
            <a:pPr eaLnBrk="1" hangingPunct="1"/>
            <a:r>
              <a:rPr lang="en-US" b="1" i="1">
                <a:solidFill>
                  <a:srgbClr val="FFFFFF"/>
                </a:solidFill>
              </a:rPr>
              <a:t>Power in Sanctification is through the Holy Spirit</a:t>
            </a:r>
          </a:p>
        </p:txBody>
      </p:sp>
      <p:sp>
        <p:nvSpPr>
          <p:cNvPr id="140292" name="Text Box 4"/>
          <p:cNvSpPr txBox="1">
            <a:spLocks noChangeArrowheads="1"/>
          </p:cNvSpPr>
          <p:nvPr/>
        </p:nvSpPr>
        <p:spPr bwMode="auto">
          <a:xfrm>
            <a:off x="8153400" y="71438"/>
            <a:ext cx="885825"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154b</a:t>
            </a:r>
            <a:endParaRPr lang="en-US" b="1">
              <a:latin typeface="Arial" charset="0"/>
              <a:ea typeface="Arial" charset="0"/>
              <a:cs typeface="Arial"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2800" i="1">
                <a:latin typeface="Arial" pitchFamily="-112" charset="0"/>
                <a:ea typeface="+mn-ea"/>
                <a:cs typeface="+mn-cs"/>
              </a:rPr>
              <a:t>How does the blood of Christ apply to us?</a:t>
            </a: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dirty="0">
                  <a:latin typeface="Arial" charset="0"/>
                </a:rPr>
                <a:t>Chapter 6</a:t>
              </a:r>
              <a:br>
                <a:rPr lang="en-US" sz="2800" i="1" dirty="0">
                  <a:latin typeface="Arial" charset="0"/>
                </a:rPr>
              </a:br>
              <a:r>
                <a:rPr lang="en-US" sz="2800" i="1" dirty="0">
                  <a:latin typeface="Arial" charset="0"/>
                </a:rPr>
                <a:t>New Basis</a:t>
              </a:r>
              <a:br>
                <a:rPr lang="en-US" sz="2800" i="1" dirty="0">
                  <a:latin typeface="Arial" charset="0"/>
                </a:rPr>
              </a:br>
              <a:r>
                <a:rPr lang="en-US" sz="2800" i="1" dirty="0">
                  <a:latin typeface="Arial" charset="0"/>
                </a:rPr>
                <a:t>––</a:t>
              </a:r>
              <a:br>
                <a:rPr lang="en-US" sz="2800" i="1" dirty="0">
                  <a:latin typeface="Arial" charset="0"/>
                </a:rPr>
              </a:br>
              <a:r>
                <a:rPr lang="en-US" sz="2800" i="1" dirty="0">
                  <a:latin typeface="Arial" charset="0"/>
                </a:rPr>
                <a:t>Identification</a:t>
              </a: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7</a:t>
              </a:r>
              <a:br>
                <a:rPr lang="en-US" sz="2800" i="1">
                  <a:latin typeface="Arial" charset="0"/>
                </a:rPr>
              </a:br>
              <a:r>
                <a:rPr lang="en-US" sz="2800" i="1">
                  <a:latin typeface="Arial" charset="0"/>
                </a:rPr>
                <a:t>New Relationship</a:t>
              </a:r>
              <a:br>
                <a:rPr lang="en-US" sz="2800" i="1">
                  <a:latin typeface="Arial" charset="0"/>
                </a:rPr>
              </a:br>
              <a:r>
                <a:rPr lang="en-US" sz="2800" i="1">
                  <a:latin typeface="Arial" charset="0"/>
                </a:rPr>
                <a:t>––</a:t>
              </a:r>
              <a:br>
                <a:rPr lang="en-US" sz="2800" i="1">
                  <a:latin typeface="Arial" charset="0"/>
                </a:rPr>
              </a:br>
              <a:r>
                <a:rPr lang="en-US" sz="2800" i="1">
                  <a:latin typeface="Arial" charset="0"/>
                </a:rPr>
                <a:t>Freedom</a:t>
              </a: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8</a:t>
              </a:r>
              <a:br>
                <a:rPr lang="en-US" sz="2800" i="1">
                  <a:latin typeface="Arial" charset="0"/>
                </a:rPr>
              </a:br>
              <a:r>
                <a:rPr lang="en-US" sz="2800" i="1">
                  <a:latin typeface="Arial" charset="0"/>
                </a:rPr>
                <a:t>New Power</a:t>
              </a:r>
              <a:br>
                <a:rPr lang="en-US" sz="2800" i="1">
                  <a:latin typeface="Arial" charset="0"/>
                </a:rPr>
              </a:br>
              <a:r>
                <a:rPr lang="en-US" sz="2800" i="1">
                  <a:latin typeface="Arial" charset="0"/>
                </a:rPr>
                <a:t>––</a:t>
              </a:r>
              <a:br>
                <a:rPr lang="en-US" sz="2800" i="1">
                  <a:latin typeface="Arial" charset="0"/>
                </a:rPr>
              </a:br>
              <a:r>
                <a:rPr lang="en-US" sz="2800" i="1">
                  <a:latin typeface="Arial" charset="0"/>
                </a:rPr>
                <a:t>Spirit</a:t>
              </a:r>
            </a:p>
          </p:txBody>
        </p:sp>
      </p:grpSp>
      <p:sp>
        <p:nvSpPr>
          <p:cNvPr id="463888" name="Text Box 16"/>
          <p:cNvSpPr txBox="1">
            <a:spLocks noChangeArrowheads="1"/>
          </p:cNvSpPr>
          <p:nvPr/>
        </p:nvSpPr>
        <p:spPr bwMode="auto">
          <a:xfrm>
            <a:off x="8244408"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dirty="0">
                <a:solidFill>
                  <a:srgbClr val="FFFFFF"/>
                </a:solidFill>
                <a:latin typeface="Arial" charset="0"/>
              </a:rPr>
              <a:t>154b</a:t>
            </a:r>
            <a:endParaRPr lang="en-US" b="1"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6795451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a:t>
            </a:r>
            <a:r>
              <a:rPr lang="en-US" sz="2800" b="1" dirty="0">
                <a:solidFill>
                  <a:srgbClr val="FFFF00"/>
                </a:solidFill>
              </a:rPr>
              <a:t>power in sanctification</a:t>
            </a:r>
            <a:r>
              <a:rPr lang="en-US" sz="2800" b="1" dirty="0">
                <a:solidFill>
                  <a:srgbClr val="FFFFFF"/>
                </a:solidFill>
              </a:rPr>
              <a:t> through the Spirit gives victory over sin that the Law could never do for us to eventually be like Jesus in glorification despite our sufferings  (Romans 8). </a:t>
            </a: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eaLnBrk="1" hangingPunct="1">
              <a:buFont typeface="+mj-lt"/>
              <a:buAutoNum type="arabicPeriod"/>
            </a:pPr>
            <a:r>
              <a:rPr lang="en-US" b="1" dirty="0">
                <a:solidFill>
                  <a:srgbClr val="FFFF00"/>
                </a:solidFill>
              </a:rPr>
              <a:t>Victory</a:t>
            </a:r>
            <a:r>
              <a:rPr lang="en-US" b="1" dirty="0">
                <a:solidFill>
                  <a:schemeClr val="bg1"/>
                </a:solidFill>
              </a:rPr>
              <a:t> over sin comes from the Spirit of life as our new power source for living (8:1-13).</a:t>
            </a:r>
          </a:p>
          <a:p>
            <a:pPr marL="457200" lvl="2" indent="-457200" eaLnBrk="1" hangingPunct="1">
              <a:buFont typeface="+mj-lt"/>
              <a:buAutoNum type="arabicPeriod"/>
            </a:pPr>
            <a:r>
              <a:rPr lang="en-US" b="1" dirty="0">
                <a:solidFill>
                  <a:srgbClr val="FFFF00"/>
                </a:solidFill>
              </a:rPr>
              <a:t>Adoption</a:t>
            </a:r>
            <a:r>
              <a:rPr lang="en-US" b="1" dirty="0">
                <a:solidFill>
                  <a:schemeClr val="bg1"/>
                </a:solidFill>
              </a:rPr>
              <a:t> into God’s family as sons comes from the Spirit as our new power source for living (8:14-27).</a:t>
            </a:r>
          </a:p>
          <a:p>
            <a:pPr marL="457200" lvl="2" indent="-457200" eaLnBrk="1" hangingPunct="1">
              <a:buFont typeface="+mj-lt"/>
              <a:buAutoNum type="arabicPeriod"/>
            </a:pPr>
            <a:r>
              <a:rPr lang="en-US" sz="2400" b="1" dirty="0">
                <a:solidFill>
                  <a:srgbClr val="FFFF00"/>
                </a:solidFill>
              </a:rPr>
              <a:t>Assurance</a:t>
            </a:r>
            <a:r>
              <a:rPr lang="en-US" sz="2400" b="1" dirty="0">
                <a:solidFill>
                  <a:schemeClr val="bg1"/>
                </a:solidFill>
              </a:rPr>
              <a:t> of salvation results from the Spirit as our new power source for living (8:28-39 ).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en-US" sz="3600" b="1">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a:effectLst>
                  <a:outerShdw blurRad="38100" dist="38100" dir="2700000" algn="tl">
                    <a:srgbClr val="000000"/>
                  </a:outerShdw>
                </a:effectLst>
                <a:latin typeface="Tahoma" charset="-52"/>
                <a:ea typeface="SimSun" pitchFamily="2" charset="-122"/>
                <a:cs typeface="SimSun" pitchFamily="2" charset="-122"/>
              </a:rPr>
            </a:br>
            <a:r>
              <a:rPr lang="en-US" sz="3600" b="1">
                <a:effectLst>
                  <a:outerShdw blurRad="38100" dist="38100" dir="2700000" algn="tl">
                    <a:srgbClr val="000000"/>
                  </a:outerShdw>
                </a:effectLst>
                <a:latin typeface="Tahoma" charset="-52"/>
                <a:ea typeface="SimSun" pitchFamily="2" charset="-122"/>
                <a:cs typeface="SimSun" pitchFamily="2" charset="-122"/>
              </a:rPr>
              <a:t>(8:1-13)</a:t>
            </a: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en-US" altLang="ja-JP" sz="3200" b="1" dirty="0">
                <a:effectLst>
                  <a:outerShdw blurRad="38100" dist="38100" dir="2700000" algn="tl">
                    <a:srgbClr val="000000"/>
                  </a:outerShdw>
                </a:effectLst>
                <a:latin typeface="Tahoma" charset="-52"/>
                <a:ea typeface="SimSun" pitchFamily="2" charset="-122"/>
                <a:cs typeface="SimSun" pitchFamily="2" charset="-122"/>
              </a:rPr>
              <a:t>"...if anyone does not have the Spirit of Christ, he does not belong to Christ" (8:9b)</a:t>
            </a:r>
            <a:endParaRPr lang="en-US" sz="3200" b="1" dirty="0">
              <a:effectLst>
                <a:outerShdw blurRad="38100" dist="38100" dir="2700000" algn="tl">
                  <a:srgbClr val="000000"/>
                </a:outerShdw>
              </a:effectLst>
              <a:latin typeface="Tahoma" charset="-52"/>
              <a:ea typeface="SimSun" pitchFamily="2" charset="-122"/>
              <a:cs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a:solidFill>
                  <a:schemeClr val="tx1"/>
                </a:solidFill>
                <a:effectLst>
                  <a:outerShdw blurRad="38100" dist="38100" dir="2700000" algn="tl">
                    <a:srgbClr val="8C0000"/>
                  </a:outerShdw>
                </a:effectLst>
                <a:ea typeface="ＭＳ Ｐゴシック" charset="-128"/>
                <a:cs typeface="ＭＳ Ｐゴシック" charset="-128"/>
              </a:rPr>
              <a:t>No Condemnation (8:1)!</a:t>
            </a:r>
            <a:endParaRPr lang="en-US" sz="3600" b="1">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154b</a:t>
            </a:r>
            <a:endParaRPr lang="en-US" b="1">
              <a:latin typeface="Arial" charset="0"/>
              <a:ea typeface="Arial" charset="0"/>
              <a:cs typeface="Arial" charset="0"/>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en-US">
                <a:latin typeface="Futura" charset="0"/>
                <a:ea typeface="ＭＳ Ｐゴシック" charset="0"/>
                <a:cs typeface="ＭＳ Ｐゴシック" charset="0"/>
              </a:rPr>
              <a:t>Indwelling of the Holy Spirit</a:t>
            </a: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eaLnBrk="1" hangingPunct="1">
              <a:buFont typeface="Wingdings" charset="0"/>
              <a:buNone/>
            </a:pPr>
            <a:r>
              <a:rPr kumimoji="0" lang="en-US" i="1" dirty="0">
                <a:latin typeface="Arial" charset="0"/>
                <a:ea typeface="ＭＳ Ｐゴシック" charset="0"/>
              </a:rPr>
              <a:t>Romans 8:9</a:t>
            </a:r>
          </a:p>
          <a:p>
            <a:pPr marL="0" indent="0" eaLnBrk="1" hangingPunct="1">
              <a:buFont typeface="Wingdings" charset="0"/>
              <a:buNone/>
            </a:pPr>
            <a:r>
              <a:rPr kumimoji="0" lang="ru-RU" i="1" dirty="0">
                <a:latin typeface="Arial" charset="0"/>
                <a:ea typeface="ＭＳ Ｐゴシック" charset="0"/>
              </a:rPr>
              <a:t>"</a:t>
            </a:r>
            <a:r>
              <a:rPr kumimoji="0" lang="en-US" i="1" dirty="0">
                <a:latin typeface="Arial" charset="0"/>
                <a:ea typeface="ＭＳ Ｐゴシック" charset="0"/>
              </a:rPr>
              <a:t>You, however, are controlled not by the sinful nature but by the Spirit, if</a:t>
            </a:r>
            <a:r>
              <a:rPr kumimoji="0" lang="en-US" dirty="0">
                <a:latin typeface="Arial" charset="0"/>
                <a:ea typeface="ＭＳ Ｐゴシック" charset="0"/>
              </a:rPr>
              <a:t> </a:t>
            </a:r>
            <a:r>
              <a:rPr kumimoji="0" lang="en-US" i="1" dirty="0">
                <a:latin typeface="Arial" charset="0"/>
                <a:ea typeface="ＭＳ Ｐゴシック" charset="0"/>
              </a:rPr>
              <a:t>the Spirit of God </a:t>
            </a:r>
            <a:r>
              <a:rPr kumimoji="0" lang="en-US" i="1" u="sng" dirty="0">
                <a:latin typeface="Arial" charset="0"/>
                <a:ea typeface="ＭＳ Ｐゴシック" charset="0"/>
              </a:rPr>
              <a:t>lives</a:t>
            </a:r>
            <a:r>
              <a:rPr kumimoji="0" lang="en-US" i="1" dirty="0">
                <a:latin typeface="Arial" charset="0"/>
                <a:ea typeface="ＭＳ Ｐゴシック" charset="0"/>
              </a:rPr>
              <a:t> in you. And if anyone does not have the Spirit of Christ, he does not belong to Christ.</a:t>
            </a:r>
            <a:r>
              <a:rPr kumimoji="0" lang="ru-RU" i="1" dirty="0">
                <a:latin typeface="Arial" charset="0"/>
                <a:ea typeface="ＭＳ Ｐゴシック" charset="0"/>
              </a:rPr>
              <a:t>"</a:t>
            </a:r>
            <a:endParaRPr kumimoji="0" lang="en-US" dirty="0">
              <a:latin typeface="Arial" charset="0"/>
              <a:ea typeface="ＭＳ Ｐゴシック" charset="0"/>
            </a:endParaRPr>
          </a:p>
        </p:txBody>
      </p:sp>
      <p:sp>
        <p:nvSpPr>
          <p:cNvPr id="287747" name="TextBox 3"/>
          <p:cNvSpPr txBox="1">
            <a:spLocks noChangeArrowheads="1"/>
          </p:cNvSpPr>
          <p:nvPr/>
        </p:nvSpPr>
        <p:spPr bwMode="auto">
          <a:xfrm>
            <a:off x="8101013" y="-27384"/>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C.</a:t>
            </a: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en-US" sz="2800" dirty="0">
                <a:solidFill>
                  <a:srgbClr val="FFFFFF"/>
                </a:solidFill>
              </a:rPr>
              <a:t>"…those who do not have the Spirit of Christ living in them do not belong to him at all" (Rom. 8:9)</a:t>
            </a:r>
          </a:p>
        </p:txBody>
      </p:sp>
      <p:pic>
        <p:nvPicPr>
          <p:cNvPr id="2" name="Picture 1">
            <a:extLst>
              <a:ext uri="{FF2B5EF4-FFF2-40B4-BE49-F238E27FC236}">
                <a16:creationId xmlns:a16="http://schemas.microsoft.com/office/drawing/2014/main" id="{05909500-ECB9-0074-814E-673D7114EB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When Saul heard their words, the Spirit of the God came upon him in power, and he burned with anger.</a:t>
            </a: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en-US" altLang="ko-KR"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 Sam. 11:6</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2 Tree over coup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But God needed to include the tree</a:t>
            </a:r>
          </a:p>
        </p:txBody>
      </p:sp>
    </p:spTree>
    <p:extLst>
      <p:ext uri="{BB962C8B-B14F-4D97-AF65-F5344CB8AC3E}">
        <p14:creationId xmlns:p14="http://schemas.microsoft.com/office/powerpoint/2010/main" val="47373943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657600" cy="4838700"/>
          </a:xfrm>
          <a:effectLst/>
        </p:spPr>
        <p:txBody>
          <a:bodyPr/>
          <a:lstStyle/>
          <a:p>
            <a:pPr eaLnBrk="1" hangingPunct="1">
              <a:lnSpc>
                <a:spcPct val="90000"/>
              </a:lnSpc>
              <a:buFont typeface="Times" charset="0"/>
              <a:buNone/>
              <a:defRPr/>
            </a:pP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 Sam. 15:14</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Now the Spirit of the L</a:t>
            </a:r>
            <a:r>
              <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ORD</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had departed from Saul…</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a:solidFill>
                  <a:srgbClr val="FFFFFF"/>
                </a:solidFill>
                <a:latin typeface="Arial" charset="0"/>
                <a:cs typeface="Arial" charset="0"/>
              </a:rPr>
              <a:t>ix</a:t>
            </a:r>
          </a:p>
          <a:p>
            <a:pPr algn="ctr" eaLnBrk="0" hangingPunct="0"/>
            <a:r>
              <a:rPr lang="en-US" b="1">
                <a:solidFill>
                  <a:srgbClr val="FFFFFF"/>
                </a:solidFill>
                <a:latin typeface="Arial" charset="0"/>
                <a:cs typeface="Arial"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Psalm 51:11</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Do not cast me from your presence or take your Holy Spirit from me.</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a:solidFill>
                  <a:srgbClr val="FFFFFF"/>
                </a:solidFill>
                <a:latin typeface="Arial" charset="0"/>
                <a:cs typeface="Arial" charset="0"/>
              </a:rPr>
              <a:t>ix</a:t>
            </a:r>
          </a:p>
          <a:p>
            <a:pPr algn="ctr" eaLnBrk="0" hangingPunct="0"/>
            <a:r>
              <a:rPr lang="en-US" b="1">
                <a:solidFill>
                  <a:srgbClr val="FFFFFF"/>
                </a:solidFill>
                <a:latin typeface="Arial" charset="0"/>
                <a:cs typeface="Arial" charset="0"/>
              </a:rPr>
              <a:t>Pt. B</a:t>
            </a:r>
          </a:p>
        </p:txBody>
      </p:sp>
    </p:spTree>
    <p:extLst>
      <p:ext uri="{BB962C8B-B14F-4D97-AF65-F5344CB8AC3E}">
        <p14:creationId xmlns:p14="http://schemas.microsoft.com/office/powerpoint/2010/main" val="595136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extLst>
      <p:ext uri="{BB962C8B-B14F-4D97-AF65-F5344CB8AC3E}">
        <p14:creationId xmlns:p14="http://schemas.microsoft.com/office/powerpoint/2010/main" val="265921518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do not grieve the Holy Spirit of God, with whom you were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sealed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the day of redemption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4:30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extLst>
      <p:ext uri="{BB962C8B-B14F-4D97-AF65-F5344CB8AC3E}">
        <p14:creationId xmlns:p14="http://schemas.microsoft.com/office/powerpoint/2010/main" val="314018230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NIV</a:t>
            </a:r>
            <a:endPar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a:defRPr/>
            </a:pPr>
            <a:r>
              <a:rPr lang="en-US" sz="36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That if you confess with your mouth, “Jesus is Lord,” and believe in your heart that God raised him from the dead, you will be saved. </a:t>
            </a:r>
            <a:r>
              <a:rPr lang="en-US" sz="36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10 </a:t>
            </a:r>
            <a:r>
              <a:rPr lang="en-US" sz="36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For it is with your heart that you believe and are justified, and it is with your mouth that you confess and are saved.</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a:defRPr/>
            </a:pPr>
            <a:r>
              <a:rPr lang="en-US" b="1" dirty="0">
                <a:latin typeface="Arial"/>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en-US" sz="6000" b="1" dirty="0">
                <a:latin typeface="Arial"/>
                <a:cs typeface="Arial"/>
              </a:rPr>
              <a:t>Create In Me</a:t>
            </a: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en-US" sz="2800" b="1" dirty="0">
                <a:latin typeface="Arial"/>
                <a:cs typeface="Arial"/>
              </a:rPr>
              <a:t>John Carter ©1992 </a:t>
            </a:r>
            <a:r>
              <a:rPr lang="en-US" sz="2800" b="1" dirty="0" err="1">
                <a:latin typeface="Arial"/>
                <a:cs typeface="Arial"/>
              </a:rPr>
              <a:t>Beckenhorst</a:t>
            </a:r>
            <a:r>
              <a:rPr lang="en-US" sz="2800" b="1" dirty="0">
                <a:latin typeface="Arial"/>
                <a:cs typeface="Arial"/>
              </a:rPr>
              <a:t> Press, Inc.</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0627700"/>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defRPr/>
            </a:pPr>
            <a:r>
              <a:rPr lang="en-US" b="1" dirty="0">
                <a:solidFill>
                  <a:srgbClr val="FFFFFF"/>
                </a:solidFill>
                <a:latin typeface="Arial"/>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en-US" sz="2800" b="1" dirty="0">
                <a:solidFill>
                  <a:srgbClr val="FFFFFF"/>
                </a:solidFill>
                <a:latin typeface="Arial"/>
                <a:ea typeface="ＭＳ Ｐゴシック"/>
                <a:cs typeface="Arial"/>
              </a:rPr>
              <a:t>John Carter ©1992 </a:t>
            </a:r>
            <a:r>
              <a:rPr lang="en-US" sz="2800" b="1" dirty="0" err="1">
                <a:solidFill>
                  <a:srgbClr val="FFFFFF"/>
                </a:solidFill>
                <a:latin typeface="Arial"/>
                <a:ea typeface="ＭＳ Ｐゴシック"/>
                <a:cs typeface="Arial"/>
              </a:rPr>
              <a:t>Beckenhorst</a:t>
            </a:r>
            <a:r>
              <a:rPr lang="en-US" sz="2800" b="1" dirty="0">
                <a:solidFill>
                  <a:srgbClr val="FFFFFF"/>
                </a:solidFill>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
        <p:nvSpPr>
          <p:cNvPr id="6" name="Rectangle 3">
            <a:extLst>
              <a:ext uri="{FF2B5EF4-FFF2-40B4-BE49-F238E27FC236}">
                <a16:creationId xmlns:a16="http://schemas.microsoft.com/office/drawing/2014/main" id="{80724356-44CE-8037-90CC-73DC7D0551F0}"/>
              </a:ext>
            </a:extLst>
          </p:cNvPr>
          <p:cNvSpPr txBox="1">
            <a:spLocks noChangeArrowheads="1"/>
          </p:cNvSpPr>
          <p:nvPr/>
        </p:nvSpPr>
        <p:spPr bwMode="auto">
          <a:xfrm>
            <a:off x="498475" y="1772816"/>
            <a:ext cx="8229600" cy="3819947"/>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indent="-342831" eaLnBrk="1" hangingPunct="1">
              <a:defRPr/>
            </a:pPr>
            <a:r>
              <a:rPr lang="en-US" sz="3600" b="1" kern="0">
                <a:cs typeface="+mn-cs"/>
              </a:rPr>
              <a:t>Create in me a clean heart, O God </a:t>
            </a:r>
          </a:p>
          <a:p>
            <a:pPr marL="342831" indent="-342831" eaLnBrk="1" hangingPunct="1">
              <a:defRPr/>
            </a:pPr>
            <a:r>
              <a:rPr lang="en-US" sz="3600" b="1" kern="0">
                <a:cs typeface="+mn-cs"/>
              </a:rPr>
              <a:t>And renew a right spirit within me </a:t>
            </a:r>
          </a:p>
          <a:p>
            <a:pPr marL="342831" indent="-342831" eaLnBrk="1" hangingPunct="1">
              <a:defRPr/>
            </a:pPr>
            <a:r>
              <a:rPr lang="en-US" sz="3600" b="1" kern="0">
                <a:cs typeface="+mn-cs"/>
              </a:rPr>
              <a:t>Create in me a clean heart, O God </a:t>
            </a:r>
          </a:p>
          <a:p>
            <a:pPr marL="342831" indent="-342831" eaLnBrk="1" hangingPunct="1">
              <a:defRPr/>
            </a:pPr>
            <a:r>
              <a:rPr lang="en-US" sz="3600" b="1" kern="0">
                <a:cs typeface="+mn-cs"/>
              </a:rPr>
              <a:t>And renew a right spirit within me</a:t>
            </a:r>
            <a:endParaRPr lang="en-US" sz="3600" b="1" kern="0" dirty="0">
              <a:cs typeface="+mn-cs"/>
            </a:endParaRPr>
          </a:p>
        </p:txBody>
      </p:sp>
    </p:spTree>
    <p:extLst>
      <p:ext uri="{BB962C8B-B14F-4D97-AF65-F5344CB8AC3E}">
        <p14:creationId xmlns:p14="http://schemas.microsoft.com/office/powerpoint/2010/main" val="2375461929"/>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eaLnBrk="1" hangingPunct="1">
              <a:defRPr/>
            </a:pPr>
            <a:r>
              <a:rPr lang="en-US" sz="2800" b="1" dirty="0">
                <a:solidFill>
                  <a:srgbClr val="FFFFFF"/>
                </a:solidFill>
                <a:latin typeface="Arial"/>
                <a:ea typeface="ＭＳ Ｐゴシック"/>
              </a:rPr>
              <a:t>Should Christians pray this considering Romans 8?</a:t>
            </a:r>
          </a:p>
        </p:txBody>
      </p:sp>
    </p:spTree>
    <p:extLst>
      <p:ext uri="{BB962C8B-B14F-4D97-AF65-F5344CB8AC3E}">
        <p14:creationId xmlns:p14="http://schemas.microsoft.com/office/powerpoint/2010/main" val="14439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ru-RU" altLang="ja-JP" dirty="0">
                <a:solidFill>
                  <a:srgbClr val="FFFFFF"/>
                </a:solidFill>
                <a:latin typeface="Trebuchet MS" charset="0"/>
                <a:ea typeface="Osaka" charset="0"/>
                <a:cs typeface="Osaka" charset="0"/>
              </a:rPr>
              <a:t>"</a:t>
            </a:r>
            <a:r>
              <a:rPr lang="en-US" dirty="0">
                <a:solidFill>
                  <a:srgbClr val="FFFFFF"/>
                </a:solidFill>
                <a:latin typeface="Trebuchet MS" charset="0"/>
                <a:ea typeface="Osaka" charset="0"/>
                <a:cs typeface="Osaka" charset="0"/>
              </a:rPr>
              <a:t>An evaluation of these texts shows that all involved empowerment for a </a:t>
            </a:r>
            <a:r>
              <a:rPr lang="en-US" dirty="0">
                <a:solidFill>
                  <a:srgbClr val="FFFF00"/>
                </a:solidFill>
                <a:latin typeface="Trebuchet MS" charset="0"/>
                <a:ea typeface="Osaka" charset="0"/>
                <a:cs typeface="Osaka" charset="0"/>
              </a:rPr>
              <a:t>physical activity</a:t>
            </a:r>
            <a:r>
              <a:rPr lang="en-US" dirty="0">
                <a:solidFill>
                  <a:srgbClr val="FFFFFF"/>
                </a:solidFill>
                <a:latin typeface="Trebuchet MS" charset="0"/>
                <a:ea typeface="Osaka" charset="0"/>
                <a:cs typeface="Osaka" charset="0"/>
              </a:rPr>
              <a:t> or enablement for a </a:t>
            </a:r>
            <a:r>
              <a:rPr lang="en-US" dirty="0">
                <a:solidFill>
                  <a:srgbClr val="FFFF00"/>
                </a:solidFill>
                <a:latin typeface="Trebuchet MS" charset="0"/>
                <a:ea typeface="Osaka" charset="0"/>
                <a:cs typeface="Osaka" charset="0"/>
              </a:rPr>
              <a:t>specific activity</a:t>
            </a:r>
            <a:r>
              <a:rPr lang="en-US" dirty="0">
                <a:solidFill>
                  <a:srgbClr val="FFFFFF"/>
                </a:solidFill>
                <a:latin typeface="Trebuchet MS" charset="0"/>
                <a:ea typeface="Osaka" charset="0"/>
                <a:cs typeface="Osaka" charset="0"/>
              </a:rPr>
              <a:t>.</a:t>
            </a:r>
            <a:r>
              <a:rPr lang="ru-RU" altLang="ja-JP" dirty="0">
                <a:solidFill>
                  <a:srgbClr val="FFFFFF"/>
                </a:solidFill>
                <a:latin typeface="Trebuchet MS" charset="0"/>
                <a:ea typeface="Osaka" charset="0"/>
                <a:cs typeface="Osaka" charset="0"/>
              </a:rPr>
              <a:t>"</a:t>
            </a:r>
            <a:br>
              <a:rPr lang="en-US" dirty="0">
                <a:solidFill>
                  <a:srgbClr val="FFFFFF"/>
                </a:solidFill>
                <a:latin typeface="Trebuchet MS" charset="0"/>
                <a:ea typeface="Osaka" charset="0"/>
                <a:cs typeface="Osaka" charset="0"/>
              </a:rPr>
            </a:br>
            <a:endParaRPr lang="en-US" dirty="0">
              <a:solidFill>
                <a:srgbClr val="FFFFFF"/>
              </a:solidFill>
              <a:latin typeface="Trebuchet MS" charset="0"/>
              <a:ea typeface="Osaka" charset="0"/>
              <a:cs typeface="Osaka" charset="0"/>
            </a:endParaRPr>
          </a:p>
        </p:txBody>
      </p:sp>
      <p:sp>
        <p:nvSpPr>
          <p:cNvPr id="240645" name="Text Box 5"/>
          <p:cNvSpPr txBox="1">
            <a:spLocks noChangeArrowheads="1"/>
          </p:cNvSpPr>
          <p:nvPr/>
        </p:nvSpPr>
        <p:spPr bwMode="auto">
          <a:xfrm>
            <a:off x="971550" y="6308725"/>
            <a:ext cx="80962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altLang="ko-KR" dirty="0">
                <a:solidFill>
                  <a:srgbClr val="FFFFFF"/>
                </a:solidFill>
                <a:effectLst>
                  <a:outerShdw blurRad="38100" dist="38100" dir="2700000" algn="tl">
                    <a:srgbClr val="000000"/>
                  </a:outerShdw>
                </a:effectLst>
                <a:latin typeface="Arial"/>
                <a:ea typeface="굴림" charset="0"/>
                <a:cs typeface="Arial"/>
              </a:rPr>
              <a:t>Leon J. Wood</a:t>
            </a:r>
            <a:r>
              <a:rPr lang="en-US" altLang="ko-KR" i="1" dirty="0">
                <a:solidFill>
                  <a:srgbClr val="FFFFFF"/>
                </a:solidFill>
                <a:effectLst>
                  <a:outerShdw blurRad="38100" dist="38100" dir="2700000" algn="tl">
                    <a:srgbClr val="000000"/>
                  </a:outerShdw>
                </a:effectLst>
                <a:latin typeface="Arial"/>
                <a:ea typeface="굴림" charset="0"/>
                <a:cs typeface="Arial"/>
              </a:rPr>
              <a:t>, The Holy Spirit in the Old Testament </a:t>
            </a:r>
            <a:endParaRPr lang="en-US" i="1" dirty="0">
              <a:solidFill>
                <a:srgbClr val="FFFFFF"/>
              </a:solidFill>
              <a:effectLst>
                <a:outerShdw blurRad="38100" dist="38100" dir="2700000" algn="tl">
                  <a:srgbClr val="000000"/>
                </a:outerShdw>
              </a:effectLst>
              <a:latin typeface="Arial"/>
              <a:ea typeface="Osaka" charset="0"/>
              <a:cs typeface="Arial"/>
            </a:endParaRPr>
          </a:p>
        </p:txBody>
      </p:sp>
    </p:spTree>
    <p:extLst>
      <p:ext uri="{BB962C8B-B14F-4D97-AF65-F5344CB8AC3E}">
        <p14:creationId xmlns:p14="http://schemas.microsoft.com/office/powerpoint/2010/main" val="389608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
        <p:nvSpPr>
          <p:cNvPr id="4" name="Title 1">
            <a:extLst>
              <a:ext uri="{FF2B5EF4-FFF2-40B4-BE49-F238E27FC236}">
                <a16:creationId xmlns:a16="http://schemas.microsoft.com/office/drawing/2014/main" id="{28169BFF-949F-9B4D-BBBD-92C075E77A43}"/>
              </a:ext>
            </a:extLst>
          </p:cNvPr>
          <p:cNvSpPr txBox="1">
            <a:spLocks/>
          </p:cNvSpPr>
          <p:nvPr/>
        </p:nvSpPr>
        <p:spPr bwMode="auto">
          <a:xfrm>
            <a:off x="0" y="3091543"/>
            <a:ext cx="4920343" cy="27892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Small Group Question</a:t>
            </a:r>
            <a: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Did death exist before the Fall?</a:t>
            </a:r>
          </a:p>
        </p:txBody>
      </p:sp>
    </p:spTree>
    <p:extLst>
      <p:ext uri="{BB962C8B-B14F-4D97-AF65-F5344CB8AC3E}">
        <p14:creationId xmlns:p14="http://schemas.microsoft.com/office/powerpoint/2010/main" val="232679832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Yet His </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incoming</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 was more of an </a:t>
            </a:r>
            <a:r>
              <a:rPr lang="en-US" altLang="ko-KR" dirty="0" err="1">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inworking</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 </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than an </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indwelling</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Herbert </a:t>
            </a:r>
            <a:r>
              <a:rPr lang="en-US" altLang="ko-KR" dirty="0" err="1">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Lockyer</a:t>
            </a:r>
            <a:endParaRPr 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endParaRPr>
          </a:p>
        </p:txBody>
      </p:sp>
      <p:sp>
        <p:nvSpPr>
          <p:cNvPr id="244739" name="Text Box 3"/>
          <p:cNvSpPr txBox="1">
            <a:spLocks noChangeArrowheads="1"/>
          </p:cNvSpPr>
          <p:nvPr/>
        </p:nvSpPr>
        <p:spPr bwMode="auto">
          <a:xfrm>
            <a:off x="0" y="6308725"/>
            <a:ext cx="9144000"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altLang="ko-KR" dirty="0">
                <a:solidFill>
                  <a:srgbClr val="FFFFFF"/>
                </a:solidFill>
                <a:effectLst>
                  <a:outerShdw blurRad="38100" dist="38100" dir="2700000" algn="tl">
                    <a:srgbClr val="000000"/>
                  </a:outerShdw>
                </a:effectLst>
                <a:latin typeface="Arial"/>
                <a:ea typeface="굴림" charset="0"/>
                <a:cs typeface="Arial"/>
              </a:rPr>
              <a:t>Herbert </a:t>
            </a:r>
            <a:r>
              <a:rPr lang="en-US" altLang="ko-KR" dirty="0" err="1">
                <a:solidFill>
                  <a:srgbClr val="FFFFFF"/>
                </a:solidFill>
                <a:effectLst>
                  <a:outerShdw blurRad="38100" dist="38100" dir="2700000" algn="tl">
                    <a:srgbClr val="000000"/>
                  </a:outerShdw>
                </a:effectLst>
                <a:latin typeface="Arial"/>
                <a:ea typeface="굴림" charset="0"/>
                <a:cs typeface="Arial"/>
              </a:rPr>
              <a:t>Lockyer</a:t>
            </a:r>
            <a:r>
              <a:rPr lang="en-US" altLang="ko-KR" i="1" dirty="0">
                <a:solidFill>
                  <a:srgbClr val="FFFFFF"/>
                </a:solidFill>
                <a:effectLst>
                  <a:outerShdw blurRad="38100" dist="38100" dir="2700000" algn="tl">
                    <a:srgbClr val="000000"/>
                  </a:outerShdw>
                </a:effectLst>
                <a:latin typeface="Arial"/>
                <a:ea typeface="굴림" charset="0"/>
                <a:cs typeface="Arial"/>
              </a:rPr>
              <a:t>, All the Doctrines of the Bible</a:t>
            </a:r>
            <a:r>
              <a:rPr lang="en-US" altLang="ko-KR" dirty="0">
                <a:solidFill>
                  <a:srgbClr val="FFFFFF"/>
                </a:solidFill>
                <a:latin typeface="Arial"/>
                <a:ea typeface="굴림" charset="0"/>
                <a:cs typeface="Arial"/>
              </a:rPr>
              <a:t> </a:t>
            </a:r>
            <a:endParaRPr lang="en-US" dirty="0">
              <a:solidFill>
                <a:srgbClr val="FFFFFF"/>
              </a:solidFill>
              <a:latin typeface="Arial"/>
              <a:ea typeface="Osaka" charset="0"/>
              <a:cs typeface="Arial"/>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b="1">
                <a:latin typeface="Arial" charset="0"/>
                <a:ea typeface="ＭＳ Ｐゴシック" charset="0"/>
              </a:rPr>
              <a:t>Spirit </a:t>
            </a:r>
            <a:r>
              <a:rPr lang="en-US" b="1" i="1">
                <a:latin typeface="Arial" charset="0"/>
                <a:ea typeface="ＭＳ Ｐゴシック" charset="0"/>
              </a:rPr>
              <a:t>After</a:t>
            </a:r>
            <a:r>
              <a:rPr lang="en-US" b="1">
                <a:latin typeface="Arial" charset="0"/>
                <a:ea typeface="ＭＳ Ｐゴシック" charset="0"/>
              </a:rPr>
              <a:t> Salvation</a:t>
            </a: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808038" indent="-536575" algn="l">
              <a:lnSpc>
                <a:spcPct val="80000"/>
              </a:lnSpc>
              <a:defRPr/>
            </a:pPr>
            <a:r>
              <a:rPr lang="en-US" sz="3200" dirty="0">
                <a:solidFill>
                  <a:srgbClr val="EAEAEA"/>
                </a:solidFill>
              </a:rPr>
              <a:t>1.	The reception of the Spirit came </a:t>
            </a:r>
            <a:r>
              <a:rPr lang="en-US" sz="3200" dirty="0">
                <a:solidFill>
                  <a:srgbClr val="FFFF00"/>
                </a:solidFill>
              </a:rPr>
              <a:t>after</a:t>
            </a:r>
            <a:r>
              <a:rPr lang="en-US" sz="3200" dirty="0">
                <a:solidFill>
                  <a:srgbClr val="EAEAEA"/>
                </a:solidFill>
              </a:rPr>
              <a:t> salvation in some chapters in Acts:</a:t>
            </a:r>
          </a:p>
          <a:p>
            <a:pPr marL="808038" indent="-536575" algn="l">
              <a:lnSpc>
                <a:spcPct val="80000"/>
              </a:lnSpc>
              <a:defRPr/>
            </a:pPr>
            <a:r>
              <a:rPr lang="en-US" sz="3200" dirty="0">
                <a:solidFill>
                  <a:srgbClr val="EAEAEA"/>
                </a:solidFill>
              </a:rPr>
              <a:t> </a:t>
            </a:r>
          </a:p>
          <a:p>
            <a:pPr>
              <a:lnSpc>
                <a:spcPct val="80000"/>
              </a:lnSpc>
              <a:defRPr/>
            </a:pPr>
            <a:r>
              <a:rPr lang="en-US" sz="3200" dirty="0">
                <a:solidFill>
                  <a:srgbClr val="EAEAEA"/>
                </a:solidFill>
              </a:rPr>
              <a:t>Acts 2 (cf. 1:4-5)</a:t>
            </a:r>
          </a:p>
          <a:p>
            <a:pPr>
              <a:lnSpc>
                <a:spcPct val="80000"/>
              </a:lnSpc>
              <a:defRPr/>
            </a:pPr>
            <a:r>
              <a:rPr lang="en-US" sz="3200" dirty="0">
                <a:solidFill>
                  <a:srgbClr val="EAEAEA"/>
                </a:solidFill>
              </a:rPr>
              <a:t> </a:t>
            </a:r>
          </a:p>
          <a:p>
            <a:pPr>
              <a:lnSpc>
                <a:spcPct val="80000"/>
              </a:lnSpc>
              <a:defRPr/>
            </a:pPr>
            <a:r>
              <a:rPr lang="en-US" sz="3200" dirty="0">
                <a:solidFill>
                  <a:srgbClr val="EAEAEA"/>
                </a:solidFill>
              </a:rPr>
              <a:t>Acts 8:14-17</a:t>
            </a:r>
          </a:p>
          <a:p>
            <a:pPr>
              <a:lnSpc>
                <a:spcPct val="80000"/>
              </a:lnSpc>
              <a:defRPr/>
            </a:pPr>
            <a:r>
              <a:rPr lang="en-US" sz="3200" dirty="0">
                <a:solidFill>
                  <a:srgbClr val="EAEAEA"/>
                </a:solidFill>
              </a:rPr>
              <a:t> </a:t>
            </a:r>
          </a:p>
          <a:p>
            <a:pPr>
              <a:lnSpc>
                <a:spcPct val="80000"/>
              </a:lnSpc>
              <a:defRPr/>
            </a:pPr>
            <a:r>
              <a:rPr lang="en-US" sz="3200" dirty="0">
                <a:solidFill>
                  <a:srgbClr val="EAEAEA"/>
                </a:solidFill>
              </a:rPr>
              <a:t>(Acts 19:1-7 refers to OT believers in Messiah)</a:t>
            </a:r>
          </a:p>
          <a:p>
            <a:pPr>
              <a:lnSpc>
                <a:spcPct val="80000"/>
              </a:lnSpc>
              <a:defRPr/>
            </a:pPr>
            <a:endParaRPr lang="en-US" sz="3200" dirty="0">
              <a:solidFill>
                <a:srgbClr val="EAEAEA"/>
              </a:solidFill>
            </a:endParaRPr>
          </a:p>
          <a:p>
            <a:pPr>
              <a:lnSpc>
                <a:spcPct val="80000"/>
              </a:lnSpc>
              <a:defRPr/>
            </a:pPr>
            <a:r>
              <a:rPr lang="en-US" sz="3200" dirty="0">
                <a:solidFill>
                  <a:srgbClr val="EAEAEA"/>
                </a:solidFill>
              </a:rPr>
              <a:t>2.  So should believers today </a:t>
            </a:r>
            <a:r>
              <a:rPr lang="en-US" sz="3200" dirty="0">
                <a:solidFill>
                  <a:srgbClr val="FFFF00"/>
                </a:solidFill>
              </a:rPr>
              <a:t>seek</a:t>
            </a:r>
            <a:r>
              <a:rPr lang="en-US" sz="3200" dirty="0">
                <a:solidFill>
                  <a:srgbClr val="EAEAEA"/>
                </a:solidFill>
              </a:rPr>
              <a:t> His indwelling?</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rPr>
              <a:t>Confusion: All or Part at Salvation?</a:t>
            </a:r>
            <a:endParaRPr lang="en-US" sz="2800" dirty="0">
              <a:solidFill>
                <a:srgbClr val="FFFFFF"/>
              </a:solidFill>
            </a:endParaRPr>
          </a:p>
        </p:txBody>
      </p:sp>
      <p:sp>
        <p:nvSpPr>
          <p:cNvPr id="6" name="Text Box 6">
            <a:extLst>
              <a:ext uri="{FF2B5EF4-FFF2-40B4-BE49-F238E27FC236}">
                <a16:creationId xmlns:a16="http://schemas.microsoft.com/office/drawing/2014/main" id="{50D1360A-A570-0242-A678-CD6A8DF301EF}"/>
              </a:ext>
            </a:extLst>
          </p:cNvPr>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Tree>
    <p:extLst>
      <p:ext uri="{BB962C8B-B14F-4D97-AF65-F5344CB8AC3E}">
        <p14:creationId xmlns:p14="http://schemas.microsoft.com/office/powerpoint/2010/main" val="19370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Paul spoke of the Spirit as </a:t>
            </a:r>
            <a:r>
              <a:rPr lang="ru-RU"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a:t>
            </a: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dwelling</a:t>
            </a:r>
            <a:r>
              <a:rPr lang="ru-RU"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a:t>
            </a: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 in or among the people of God (1 Cor. 14:24-25; 2 Cor. 6:16)</a:t>
            </a:r>
            <a:r>
              <a:rPr lang="en-US" altLang="ko-KR" sz="1800" b="1" dirty="0">
                <a:solidFill>
                  <a:srgbClr val="FFFFFF"/>
                </a:solidFill>
                <a:effectLst>
                  <a:glow rad="228600">
                    <a:srgbClr val="000000"/>
                  </a:glow>
                  <a:outerShdw blurRad="38100" dist="38100" dir="2700000" algn="tl">
                    <a:srgbClr val="000000"/>
                  </a:outerShdw>
                </a:effectLst>
                <a:latin typeface="Arial"/>
                <a:ea typeface="굴림" charset="0"/>
                <a:cs typeface="Arial"/>
              </a:rPr>
              <a:t> </a:t>
            </a:r>
            <a:endParaRPr lang="en-US" sz="1800" b="1" dirty="0">
              <a:solidFill>
                <a:srgbClr val="FFFFFF"/>
              </a:solidFill>
              <a:effectLst>
                <a:glow rad="228600">
                  <a:srgbClr val="000000"/>
                </a:glow>
                <a:outerShdw blurRad="38100" dist="38100" dir="2700000" algn="tl">
                  <a:srgbClr val="000000"/>
                </a:outerShdw>
              </a:effectLst>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en-US" dirty="0">
                <a:ea typeface="ＭＳ Ｐゴシック" charset="0"/>
              </a:rPr>
              <a:t>Indwelling</a:t>
            </a:r>
          </a:p>
        </p:txBody>
      </p:sp>
      <p:sp>
        <p:nvSpPr>
          <p:cNvPr id="6" name="Text Box 6">
            <a:extLst>
              <a:ext uri="{FF2B5EF4-FFF2-40B4-BE49-F238E27FC236}">
                <a16:creationId xmlns:a16="http://schemas.microsoft.com/office/drawing/2014/main" id="{FE2E1A46-ADE1-B949-9F85-451BCFF6E0AE}"/>
              </a:ext>
            </a:extLst>
          </p:cNvPr>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Tree>
    <p:extLst>
      <p:ext uri="{BB962C8B-B14F-4D97-AF65-F5344CB8AC3E}">
        <p14:creationId xmlns:p14="http://schemas.microsoft.com/office/powerpoint/2010/main" val="1512184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en-US" sz="4000" b="1" dirty="0">
                <a:solidFill>
                  <a:schemeClr val="bg1"/>
                </a:solidFill>
                <a:latin typeface="Arial" charset="0"/>
                <a:ea typeface="ＭＳ Ｐゴシック" charset="0"/>
                <a:cs typeface="ＭＳ Ｐゴシック" charset="0"/>
              </a:rPr>
              <a:t>The Indwelling Spirit</a:t>
            </a:r>
          </a:p>
        </p:txBody>
      </p:sp>
      <p:pic>
        <p:nvPicPr>
          <p:cNvPr id="1935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8410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eaLnBrk="1" hangingPunct="1">
              <a:defRPr/>
            </a:pPr>
            <a:r>
              <a:rPr lang="en-US" sz="4000" b="1" dirty="0">
                <a:solidFill>
                  <a:schemeClr val="tx1"/>
                </a:solidFill>
                <a:latin typeface="Arial" panose="020B0604020202020204" pitchFamily="34" charset="0"/>
                <a:ea typeface="ＭＳ Ｐゴシック" charset="-128"/>
                <a:cs typeface="Arial" panose="020B0604020202020204" pitchFamily="34" charset="0"/>
              </a:rPr>
              <a:t>The Spirit Indwells Us (Rom 8:11)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
        <p:nvSpPr>
          <p:cNvPr id="840709" name="TextBox 5"/>
          <p:cNvSpPr txBox="1">
            <a:spLocks noChangeArrowheads="1"/>
          </p:cNvSpPr>
          <p:nvPr/>
        </p:nvSpPr>
        <p:spPr bwMode="auto">
          <a:xfrm>
            <a:off x="0" y="533400"/>
            <a:ext cx="9144000" cy="1816100"/>
          </a:xfrm>
          <a:prstGeom prst="rect">
            <a:avLst/>
          </a:prstGeom>
          <a:solidFill>
            <a:schemeClr val="tx2"/>
          </a:solidFill>
          <a:ln w="9525">
            <a:noFill/>
            <a:miter lim="800000"/>
            <a:headEnd/>
            <a:tailEnd/>
          </a:ln>
        </p:spPr>
        <p:txBody>
          <a:bodyPr>
            <a:prstTxWarp prst="textNoShape">
              <a:avLst/>
            </a:prstTxWarp>
            <a:spAutoFit/>
          </a:bodyPr>
          <a:lstStyle/>
          <a:p>
            <a:r>
              <a:rPr lang="en-US" altLang="ja-JP" sz="2800" b="1" dirty="0">
                <a:solidFill>
                  <a:srgbClr val="000000"/>
                </a:solidFill>
                <a:latin typeface="Arial" charset="0"/>
                <a:ea typeface="Arial" charset="0"/>
                <a:cs typeface="Arial" charset="0"/>
              </a:rPr>
              <a:t>"</a:t>
            </a:r>
            <a:r>
              <a:rPr lang="en-US" altLang="ja-JP" sz="2800" b="1" dirty="0">
                <a:solidFill>
                  <a:srgbClr val="FF0000"/>
                </a:solidFill>
                <a:latin typeface="Arial" charset="0"/>
                <a:ea typeface="Arial" charset="0"/>
                <a:cs typeface="Arial" charset="0"/>
              </a:rPr>
              <a:t>The Spirit of God</a:t>
            </a:r>
            <a:r>
              <a:rPr lang="en-US" altLang="ja-JP" sz="2800" b="1" dirty="0">
                <a:solidFill>
                  <a:srgbClr val="000000"/>
                </a:solidFill>
                <a:latin typeface="Arial" charset="0"/>
                <a:ea typeface="Arial" charset="0"/>
                <a:cs typeface="Arial" charset="0"/>
              </a:rPr>
              <a:t>, who raised Jesus from the dead, </a:t>
            </a:r>
            <a:r>
              <a:rPr lang="en-US" altLang="ja-JP" sz="2800" b="1" dirty="0">
                <a:solidFill>
                  <a:srgbClr val="FF0000"/>
                </a:solidFill>
                <a:latin typeface="Arial" charset="0"/>
                <a:ea typeface="Arial" charset="0"/>
                <a:cs typeface="Arial" charset="0"/>
              </a:rPr>
              <a:t>lives in you</a:t>
            </a:r>
            <a:r>
              <a:rPr lang="en-US" altLang="ja-JP" sz="2800" b="1" dirty="0">
                <a:solidFill>
                  <a:srgbClr val="000000"/>
                </a:solidFill>
                <a:latin typeface="Arial" charset="0"/>
                <a:ea typeface="Arial" charset="0"/>
                <a:cs typeface="Arial" charset="0"/>
              </a:rPr>
              <a:t>. And just as God raised Christ Jesus from the dead, he will give life to your mortal bodies by this same </a:t>
            </a:r>
            <a:r>
              <a:rPr lang="en-US" altLang="ja-JP" sz="2800" b="1" dirty="0">
                <a:solidFill>
                  <a:srgbClr val="FF0000"/>
                </a:solidFill>
                <a:latin typeface="Arial" charset="0"/>
                <a:ea typeface="Arial" charset="0"/>
                <a:cs typeface="Arial" charset="0"/>
              </a:rPr>
              <a:t>Spirit living within you</a:t>
            </a:r>
            <a:r>
              <a:rPr lang="en-US" altLang="ja-JP" sz="2800" b="1" dirty="0">
                <a:solidFill>
                  <a:srgbClr val="000000"/>
                </a:solidFill>
                <a:latin typeface="Arial" charset="0"/>
                <a:ea typeface="Arial" charset="0"/>
                <a:cs typeface="Arial" charset="0"/>
              </a:rPr>
              <a:t>" (NLT).</a:t>
            </a:r>
            <a:endParaRPr lang="en-US" sz="2800" b="1" dirty="0">
              <a:solidFill>
                <a:srgbClr val="000000"/>
              </a:solidFill>
              <a:latin typeface="Arial" charset="0"/>
              <a:ea typeface="Arial" charset="0"/>
              <a:cs typeface="Arial"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3" name="Rectangle 2"/>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0" name="Rectangle 9"/>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180i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(8:1-13)</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Adoption into God</a:t>
            </a:r>
            <a:r>
              <a:rPr lang="fr-FR" altLang="ja-JP" sz="3600" b="1" dirty="0">
                <a:effectLst>
                  <a:outerShdw blurRad="38100" dist="38100" dir="2700000" algn="tl">
                    <a:srgbClr val="000000"/>
                  </a:outerShdw>
                </a:effectLst>
                <a:latin typeface="Tahoma" charset="-52"/>
                <a:ea typeface="SimSun" pitchFamily="2" charset="-122"/>
                <a:cs typeface="SimSun" pitchFamily="2" charset="-122"/>
              </a:rPr>
              <a:t>'</a:t>
            </a:r>
            <a:r>
              <a:rPr lang="en-US" sz="3600" b="1" dirty="0">
                <a:effectLst>
                  <a:outerShdw blurRad="38100" dist="38100" dir="2700000" algn="tl">
                    <a:srgbClr val="000000"/>
                  </a:outerShdw>
                </a:effectLst>
                <a:latin typeface="Tahoma" charset="-52"/>
                <a:ea typeface="SimSun" pitchFamily="2" charset="-122"/>
                <a:cs typeface="SimSun" pitchFamily="2" charset="-122"/>
              </a:rPr>
              <a:t>s family as sons</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(8:14-27)</a:t>
            </a:r>
          </a:p>
          <a:p>
            <a:pPr algn="ctr">
              <a:defRPr/>
            </a:pPr>
            <a:endParaRPr lang="en-US" sz="3600" b="1" dirty="0">
              <a:effectLst>
                <a:outerShdw blurRad="38100" dist="38100" dir="2700000" algn="tl">
                  <a:srgbClr val="000000"/>
                </a:outerShdw>
              </a:effectLst>
              <a:latin typeface="Tahoma" charset="-52"/>
              <a:ea typeface="SimSun" pitchFamily="2" charset="-122"/>
              <a:cs typeface="SimSun" pitchFamily="2" charset="-122"/>
            </a:endParaRPr>
          </a:p>
          <a:p>
            <a:pPr algn="ctr">
              <a:defRPr/>
            </a:pPr>
            <a:endParaRPr lang="en-US" sz="3600" b="1"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For you did not receive the spirit of slavery to fall back into fear, but you have received the Spirit of adoption as sons, by whom we cry, </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“Abba! Father!”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3">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1879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The Spirit himself bears witness with our spirit that we are children of God,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if children, then heirs—heirs of God and fellow heirs with Christ, provided we suffer with him in order that we may also be glorified with him.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423017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 3 Eve gives frui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a:noFill/>
          <a:ln>
            <a:noFill/>
          </a:ln>
        </p:spPr>
        <p:txBody>
          <a:bodyPr vert="horz" wrap="square" lIns="91440" tIns="45720" rIns="91440" bIns="45720" numCol="1" anchor="ctr" anchorCtr="0" compatLnSpc="1">
            <a:prstTxWarp prst="textNoShape">
              <a:avLst/>
            </a:prstTxWarp>
          </a:bodyPr>
          <a:lstStyle/>
          <a:p>
            <a:r>
              <a:rPr lang="en-US" sz="3600" b="1" kern="1200" dirty="0">
                <a:solidFill>
                  <a:srgbClr val="FFFFFF"/>
                </a:solidFill>
                <a:effectLst>
                  <a:glow rad="279400">
                    <a:srgbClr val="000000">
                      <a:alpha val="88000"/>
                    </a:srgbClr>
                  </a:glow>
                </a:effectLst>
              </a:rPr>
              <a:t>Romans 5:12 (NAU)</a:t>
            </a:r>
          </a:p>
        </p:txBody>
      </p:sp>
      <p:sp>
        <p:nvSpPr>
          <p:cNvPr id="3" name="Title 1"/>
          <p:cNvSpPr txBox="1">
            <a:spLocks/>
          </p:cNvSpPr>
          <p:nvPr/>
        </p:nvSpPr>
        <p:spPr bwMode="auto">
          <a:xfrm>
            <a:off x="5796136" y="620688"/>
            <a:ext cx="3168352" cy="6048672"/>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eaLnBrk="0" hangingPunct="0">
              <a:defRPr sz="3900">
                <a:solidFill>
                  <a:srgbClr val="FFFFFF"/>
                </a:solidFill>
                <a:effectLst>
                  <a:glow rad="279400">
                    <a:srgbClr val="000000">
                      <a:alpha val="88000"/>
                    </a:srgbClr>
                  </a:glow>
                </a:effectLst>
                <a:latin typeface="+mj-lt"/>
                <a:ea typeface="ＭＳ Ｐゴシック" pitchFamily="-111" charset="-128"/>
                <a:cs typeface="ＭＳ Ｐゴシック" pitchFamily="-111" charset="-128"/>
              </a:defRPr>
            </a:lvl1pPr>
            <a:lvl2pPr eaLnBrk="0" hangingPunct="0">
              <a:defRPr sz="3900">
                <a:solidFill>
                  <a:schemeClr val="tx2"/>
                </a:solidFill>
                <a:latin typeface="Arial" pitchFamily="-111" charset="0"/>
                <a:ea typeface="ＭＳ Ｐゴシック" pitchFamily="-111" charset="-128"/>
                <a:cs typeface="ＭＳ Ｐゴシック" pitchFamily="-111" charset="-128"/>
              </a:defRPr>
            </a:lvl2pPr>
            <a:lvl3pPr eaLnBrk="0" hangingPunct="0">
              <a:defRPr sz="3900">
                <a:solidFill>
                  <a:schemeClr val="tx2"/>
                </a:solidFill>
                <a:latin typeface="Arial" pitchFamily="-111" charset="0"/>
                <a:ea typeface="ＭＳ Ｐゴシック" pitchFamily="-111" charset="-128"/>
                <a:cs typeface="ＭＳ Ｐゴシック" pitchFamily="-111" charset="-128"/>
              </a:defRPr>
            </a:lvl3pPr>
            <a:lvl4pPr eaLnBrk="0" hangingPunct="0">
              <a:defRPr sz="3900">
                <a:solidFill>
                  <a:schemeClr val="tx2"/>
                </a:solidFill>
                <a:latin typeface="Arial" pitchFamily="-111" charset="0"/>
                <a:ea typeface="ＭＳ Ｐゴシック" pitchFamily="-111" charset="-128"/>
                <a:cs typeface="ＭＳ Ｐゴシック" pitchFamily="-111" charset="-128"/>
              </a:defRPr>
            </a:lvl4pPr>
            <a:lvl5pPr eaLnBrk="0" hangingPunct="0">
              <a:defRPr sz="3900">
                <a:solidFill>
                  <a:schemeClr val="tx2"/>
                </a:solidFill>
                <a:latin typeface="Arial" pitchFamily="-111" charset="0"/>
                <a:ea typeface="ＭＳ Ｐゴシック" pitchFamily="-111" charset="-128"/>
                <a:cs typeface="ＭＳ Ｐゴシック" pitchFamily="-111" charset="-128"/>
              </a:defRPr>
            </a:lvl5pPr>
            <a:lvl6pPr marL="457200" fontAlgn="base">
              <a:spcBef>
                <a:spcPct val="0"/>
              </a:spcBef>
              <a:spcAft>
                <a:spcPct val="0"/>
              </a:spcAft>
              <a:defRPr sz="3900">
                <a:solidFill>
                  <a:schemeClr val="tx2"/>
                </a:solidFill>
                <a:latin typeface="Arial" pitchFamily="-111" charset="0"/>
                <a:ea typeface="SimSun" charset="0"/>
                <a:cs typeface="SimSun" charset="0"/>
              </a:defRPr>
            </a:lvl6pPr>
            <a:lvl7pPr marL="914400" fontAlgn="base">
              <a:spcBef>
                <a:spcPct val="0"/>
              </a:spcBef>
              <a:spcAft>
                <a:spcPct val="0"/>
              </a:spcAft>
              <a:defRPr sz="3900">
                <a:solidFill>
                  <a:schemeClr val="tx2"/>
                </a:solidFill>
                <a:latin typeface="Arial" pitchFamily="-111" charset="0"/>
                <a:ea typeface="SimSun" charset="0"/>
                <a:cs typeface="SimSun" charset="0"/>
              </a:defRPr>
            </a:lvl7pPr>
            <a:lvl8pPr marL="1371600" fontAlgn="base">
              <a:spcBef>
                <a:spcPct val="0"/>
              </a:spcBef>
              <a:spcAft>
                <a:spcPct val="0"/>
              </a:spcAft>
              <a:defRPr sz="3900">
                <a:solidFill>
                  <a:schemeClr val="tx2"/>
                </a:solidFill>
                <a:latin typeface="Arial" pitchFamily="-111" charset="0"/>
                <a:ea typeface="SimSun" charset="0"/>
                <a:cs typeface="SimSun" charset="0"/>
              </a:defRPr>
            </a:lvl8pPr>
            <a:lvl9pPr marL="1828800" fontAlgn="base">
              <a:spcBef>
                <a:spcPct val="0"/>
              </a:spcBef>
              <a:spcAft>
                <a:spcPct val="0"/>
              </a:spcAft>
              <a:defRPr sz="3900">
                <a:solidFill>
                  <a:schemeClr val="tx2"/>
                </a:solidFill>
                <a:latin typeface="Arial" pitchFamily="-111" charset="0"/>
                <a:ea typeface="SimSun" charset="0"/>
                <a:cs typeface="SimSun" charset="0"/>
              </a:defRPr>
            </a:lvl9pPr>
          </a:lstStyle>
          <a:p>
            <a:r>
              <a:rPr lang="en-US" sz="3600" b="1" dirty="0"/>
              <a:t>Therefore, just as through one man sin entered into the world, and death through sin, and so death spread to all men, because all sinned</a:t>
            </a:r>
          </a:p>
        </p:txBody>
      </p:sp>
    </p:spTree>
    <p:extLst>
      <p:ext uri="{BB962C8B-B14F-4D97-AF65-F5344CB8AC3E}">
        <p14:creationId xmlns:p14="http://schemas.microsoft.com/office/powerpoint/2010/main" val="385156316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kern="1200" dirty="0">
                <a:solidFill>
                  <a:srgbClr val="FFFFFF"/>
                </a:solidFill>
                <a:latin typeface="Arial" charset="0"/>
                <a:ea typeface="ＭＳ Ｐゴシック" charset="0"/>
                <a:cs typeface="Arial" charset="0"/>
              </a:rPr>
              <a:t>Romans 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a:lnSpc>
                <a:spcPct val="90000"/>
              </a:lnSpc>
              <a:spcBef>
                <a:spcPts val="7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ltLang="ja-JP" sz="2800" b="1" dirty="0">
                <a:solidFill>
                  <a:srgbClr val="FFFFFF"/>
                </a:solidFill>
                <a:latin typeface="Arial" charset="0"/>
                <a:ea typeface="ＭＳ Ｐゴシック" charset="0"/>
                <a:cs typeface="Arial" charset="0"/>
              </a:rPr>
              <a:t>"</a:t>
            </a:r>
            <a:r>
              <a:rPr lang="en-GB" altLang="ja-JP" sz="2800" b="1" dirty="0">
                <a:solidFill>
                  <a:srgbClr val="FFFFFF"/>
                </a:solidFill>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lang="ru-RU" altLang="ja-JP" sz="2800" b="1" dirty="0">
                <a:solidFill>
                  <a:srgbClr val="FFFFFF"/>
                </a:solidFill>
                <a:latin typeface="Arial" charset="0"/>
                <a:ea typeface="ＭＳ Ｐゴシック" charset="0"/>
                <a:cs typeface="Arial" charset="0"/>
              </a:rPr>
              <a:t>"</a:t>
            </a:r>
            <a:endParaRPr lang="en-GB" sz="2800" b="1" dirty="0">
              <a:solidFill>
                <a:srgbClr val="FFFFFF"/>
              </a:solidFill>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40327638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unkn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8"/>
              </a:srgbClr>
            </a:outerShdw>
          </a:effectLst>
        </p:spPr>
        <p:txBody>
          <a:bodyPr/>
          <a:lstStyle/>
          <a:p>
            <a:pPr algn="r" eaLnBrk="1" hangingPunct="1">
              <a:defRPr/>
            </a:pPr>
            <a:r>
              <a:rPr lang="en-US">
                <a:solidFill>
                  <a:schemeClr val="bg1"/>
                </a:solidFill>
              </a:rPr>
              <a:t>Romans 8:19-21</a:t>
            </a:r>
          </a:p>
        </p:txBody>
      </p:sp>
      <p:sp>
        <p:nvSpPr>
          <p:cNvPr id="658436" name="Rectangle 4"/>
          <p:cNvSpPr>
            <a:spLocks noChangeArrowheads="1"/>
          </p:cNvSpPr>
          <p:nvPr/>
        </p:nvSpPr>
        <p:spPr bwMode="auto">
          <a:xfrm>
            <a:off x="0" y="0"/>
            <a:ext cx="2590800" cy="6858000"/>
          </a:xfrm>
          <a:prstGeom prst="rect">
            <a:avLst/>
          </a:prstGeom>
          <a:solidFill>
            <a:srgbClr val="000000"/>
          </a:solidFill>
          <a:ln w="9525">
            <a:noFill/>
            <a:miter lim="800000"/>
            <a:headEnd/>
            <a:tailEnd/>
          </a:ln>
        </p:spPr>
        <p:txBody>
          <a:bodyPr>
            <a:prstTxWarp prst="textNoShape">
              <a:avLst/>
            </a:prstTxWarp>
          </a:bodyPr>
          <a:lstStyle/>
          <a:p>
            <a:pPr>
              <a:lnSpc>
                <a:spcPct val="90000"/>
              </a:lnSpc>
              <a:spcBef>
                <a:spcPct val="20000"/>
              </a:spcBef>
            </a:pPr>
            <a:r>
              <a:rPr lang="en-US" altLang="ja-JP" sz="2800" b="1" dirty="0">
                <a:solidFill>
                  <a:srgbClr val="FFFFFF"/>
                </a:solidFill>
                <a:latin typeface="Arial" charset="0"/>
              </a:rPr>
              <a:t>"The creation waits in eager expectation for the sons of God to be revealed. . . The creation itself will be liberated from its bondage to decay and brought into the glorious freedom of the children of God."</a:t>
            </a:r>
            <a:endParaRPr lang="en-US" sz="2800" b="1" dirty="0">
              <a:solidFill>
                <a:srgbClr val="FFFFFF"/>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348880"/>
            <a:ext cx="9036496" cy="4509120"/>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t>
            </a:r>
            <a:r>
              <a:rPr lang="fr-FR" sz="3200" b="1" dirty="0">
                <a:effectLst>
                  <a:glow rad="127000">
                    <a:schemeClr val="tx1"/>
                  </a:glow>
                </a:effectLst>
                <a:latin typeface="Arial" charset="0"/>
                <a:ea typeface="ＭＳ Ｐゴシック" charset="0"/>
                <a:cs typeface="ＭＳ Ｐゴシック" charset="0"/>
              </a:rPr>
              <a:t>For all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is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waiting</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eagerly</a:t>
            </a:r>
            <a:r>
              <a:rPr lang="fr-FR" sz="3200" b="1" dirty="0">
                <a:effectLst>
                  <a:glow rad="127000">
                    <a:schemeClr val="tx1"/>
                  </a:glow>
                </a:effectLst>
                <a:latin typeface="Arial" charset="0"/>
                <a:ea typeface="ＭＳ Ｐゴシック" charset="0"/>
                <a:cs typeface="ＭＳ Ｐゴシック" charset="0"/>
              </a:rPr>
              <a:t> for </a:t>
            </a:r>
            <a:r>
              <a:rPr lang="fr-FR" sz="3200" b="1" dirty="0" err="1">
                <a:effectLst>
                  <a:glow rad="127000">
                    <a:schemeClr val="tx1"/>
                  </a:glow>
                </a:effectLst>
                <a:latin typeface="Arial" charset="0"/>
                <a:ea typeface="ＭＳ Ｐゴシック" charset="0"/>
                <a:cs typeface="ＭＳ Ｐゴシック" charset="0"/>
              </a:rPr>
              <a:t>that</a:t>
            </a:r>
            <a:r>
              <a:rPr lang="fr-FR" sz="3200" b="1" dirty="0">
                <a:effectLst>
                  <a:glow rad="127000">
                    <a:schemeClr val="tx1"/>
                  </a:glow>
                </a:effectLst>
                <a:latin typeface="Arial" charset="0"/>
                <a:ea typeface="ＭＳ Ｐゴシック" charset="0"/>
                <a:cs typeface="ＭＳ Ｐゴシック" charset="0"/>
              </a:rPr>
              <a:t> future </a:t>
            </a:r>
            <a:r>
              <a:rPr lang="fr-FR" sz="3200" b="1" dirty="0" err="1">
                <a:effectLst>
                  <a:glow rad="127000">
                    <a:schemeClr val="tx1"/>
                  </a:glow>
                </a:effectLst>
                <a:latin typeface="Arial" charset="0"/>
                <a:ea typeface="ＭＳ Ｐゴシック" charset="0"/>
                <a:cs typeface="ＭＳ Ｐゴシック" charset="0"/>
              </a:rPr>
              <a:t>day</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God</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reveal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who</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his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children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really</a:t>
            </a:r>
            <a:r>
              <a:rPr lang="fr-FR" sz="3200" b="1" dirty="0">
                <a:effectLst>
                  <a:glow rad="127000">
                    <a:schemeClr val="tx1"/>
                  </a:glow>
                </a:effectLst>
                <a:latin typeface="Arial" charset="0"/>
                <a:ea typeface="ＭＳ Ｐゴシック" charset="0"/>
                <a:cs typeface="ＭＳ Ｐゴシック" charset="0"/>
              </a:rPr>
              <a:t> are.  </a:t>
            </a:r>
            <a:r>
              <a:rPr lang="fr-FR" sz="3200" b="1" baseline="30000" dirty="0">
                <a:effectLst>
                  <a:glow rad="127000">
                    <a:schemeClr val="tx1"/>
                  </a:glow>
                </a:effectLst>
                <a:latin typeface="Arial" charset="0"/>
                <a:ea typeface="ＭＳ Ｐゴシック" charset="0"/>
                <a:cs typeface="ＭＳ Ｐゴシック" charset="0"/>
              </a:rPr>
              <a:t>20</a:t>
            </a:r>
            <a:r>
              <a:rPr lang="fr-FR" sz="3200" b="1" dirty="0">
                <a:effectLst>
                  <a:glow rad="127000">
                    <a:schemeClr val="tx1"/>
                  </a:glow>
                </a:effectLst>
                <a:latin typeface="Arial" charset="0"/>
                <a:ea typeface="ＭＳ Ｐゴシック" charset="0"/>
                <a:cs typeface="ＭＳ Ｐゴシック" charset="0"/>
              </a:rPr>
              <a:t>Against </a:t>
            </a:r>
            <a:r>
              <a:rPr lang="fr-FR" sz="3200" b="1" dirty="0" err="1">
                <a:effectLst>
                  <a:glow rad="127000">
                    <a:schemeClr val="tx1"/>
                  </a:glow>
                </a:effectLst>
                <a:latin typeface="Arial" charset="0"/>
                <a:ea typeface="ＭＳ Ｐゴシック" charset="0"/>
                <a:cs typeface="ＭＳ Ｐゴシック" charset="0"/>
              </a:rPr>
              <a:t>its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all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was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subjected</a:t>
            </a:r>
            <a:r>
              <a:rPr lang="fr-FR" sz="3200" b="1" dirty="0">
                <a:effectLst>
                  <a:glow rad="127000">
                    <a:schemeClr val="tx1"/>
                  </a:glow>
                </a:effectLst>
                <a:latin typeface="Arial" charset="0"/>
                <a:ea typeface="ＭＳ Ｐゴシック" charset="0"/>
                <a:cs typeface="ＭＳ Ｐゴシック" charset="0"/>
              </a:rPr>
              <a:t> to </a:t>
            </a:r>
            <a:r>
              <a:rPr lang="fr-FR" sz="3200" b="1" dirty="0" err="1">
                <a:effectLst>
                  <a:glow rad="127000">
                    <a:schemeClr val="tx1"/>
                  </a:glow>
                </a:effectLst>
                <a:latin typeface="Arial" charset="0"/>
                <a:ea typeface="ＭＳ Ｐゴシック" charset="0"/>
                <a:cs typeface="ＭＳ Ｐゴシック" charset="0"/>
              </a:rPr>
              <a:t>God's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curse</a:t>
            </a:r>
            <a:r>
              <a:rPr lang="fr-FR" sz="3200" b="1" dirty="0">
                <a:effectLst>
                  <a:glow rad="127000">
                    <a:schemeClr val="tx1"/>
                  </a:glow>
                </a:effectLst>
                <a:latin typeface="Arial" charset="0"/>
                <a:ea typeface="ＭＳ Ｐゴシック" charset="0"/>
                <a:cs typeface="ＭＳ Ｐゴシック" charset="0"/>
              </a:rPr>
              <a:t>. But </a:t>
            </a:r>
            <a:r>
              <a:rPr lang="fr-FR" sz="3200" b="1" dirty="0" err="1">
                <a:effectLst>
                  <a:glow rad="127000">
                    <a:schemeClr val="tx1"/>
                  </a:glow>
                </a:effectLst>
                <a:latin typeface="Arial" charset="0"/>
                <a:ea typeface="ＭＳ Ｐゴシック" charset="0"/>
                <a:cs typeface="ＭＳ Ｐゴシック" charset="0"/>
              </a:rPr>
              <a:t>with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eager</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hope</a:t>
            </a:r>
            <a:r>
              <a:rPr lang="fr-FR" sz="3200" b="1" dirty="0">
                <a:effectLst>
                  <a:glow rad="127000">
                    <a:schemeClr val="tx1"/>
                  </a:glow>
                </a:effectLst>
                <a:latin typeface="Arial" charset="0"/>
                <a:ea typeface="ＭＳ Ｐゴシック" charset="0"/>
                <a:cs typeface="ＭＳ Ｐゴシック" charset="0"/>
              </a:rPr>
              <a:t>,  </a:t>
            </a:r>
            <a:r>
              <a:rPr lang="fr-FR" sz="3200" b="1" baseline="30000" dirty="0">
                <a:effectLst>
                  <a:glow rad="127000">
                    <a:schemeClr val="tx1"/>
                  </a:glow>
                </a:effectLst>
                <a:latin typeface="Arial" charset="0"/>
                <a:ea typeface="ＭＳ Ｐゴシック" charset="0"/>
                <a:cs typeface="ＭＳ Ｐゴシック" charset="0"/>
              </a:rPr>
              <a:t>21</a:t>
            </a:r>
            <a:r>
              <a:rPr lang="fr-FR" sz="3200" b="1" dirty="0">
                <a:effectLst>
                  <a:glow rad="127000">
                    <a:schemeClr val="tx1"/>
                  </a:glow>
                </a:effectLst>
                <a:latin typeface="Arial" charset="0"/>
                <a:ea typeface="ＭＳ Ｐゴシック" charset="0"/>
                <a:cs typeface="ＭＳ Ｐゴシック" charset="0"/>
              </a:rPr>
              <a:t>the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looks </a:t>
            </a:r>
            <a:r>
              <a:rPr lang="fr-FR" sz="3200" b="1" dirty="0" err="1">
                <a:effectLst>
                  <a:glow rad="127000">
                    <a:schemeClr val="tx1"/>
                  </a:glow>
                </a:effectLst>
                <a:latin typeface="Arial" charset="0"/>
                <a:ea typeface="ＭＳ Ｐゴシック" charset="0"/>
                <a:cs typeface="ＭＳ Ｐゴシック" charset="0"/>
              </a:rPr>
              <a:t>forward</a:t>
            </a:r>
            <a:r>
              <a:rPr lang="fr-FR" sz="3200" b="1" dirty="0">
                <a:effectLst>
                  <a:glow rad="127000">
                    <a:schemeClr val="tx1"/>
                  </a:glow>
                </a:effectLst>
                <a:latin typeface="Arial" charset="0"/>
                <a:ea typeface="ＭＳ Ｐゴシック" charset="0"/>
                <a:cs typeface="ＭＳ Ｐゴシック" charset="0"/>
              </a:rPr>
              <a:t> to the </a:t>
            </a:r>
            <a:r>
              <a:rPr lang="fr-FR" sz="3200" b="1" dirty="0" err="1">
                <a:effectLst>
                  <a:glow rad="127000">
                    <a:schemeClr val="tx1"/>
                  </a:glow>
                </a:effectLst>
                <a:latin typeface="Arial" charset="0"/>
                <a:ea typeface="ＭＳ Ｐゴシック" charset="0"/>
                <a:cs typeface="ＭＳ Ｐゴシック" charset="0"/>
              </a:rPr>
              <a:t>day</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it</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join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God's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children</a:t>
            </a:r>
            <a:r>
              <a:rPr lang="fr-FR" sz="3200" b="1" dirty="0">
                <a:effectLst>
                  <a:glow rad="127000">
                    <a:schemeClr val="tx1"/>
                  </a:glow>
                </a:effectLst>
                <a:latin typeface="Arial" charset="0"/>
                <a:ea typeface="ＭＳ Ｐゴシック" charset="0"/>
                <a:cs typeface="ＭＳ Ｐゴシック" charset="0"/>
              </a:rPr>
              <a:t> in </a:t>
            </a:r>
            <a:r>
              <a:rPr lang="fr-FR" sz="3200" b="1" dirty="0" err="1">
                <a:effectLst>
                  <a:glow rad="127000">
                    <a:schemeClr val="tx1"/>
                  </a:glow>
                </a:effectLst>
                <a:latin typeface="Arial" charset="0"/>
                <a:ea typeface="ＭＳ Ｐゴシック" charset="0"/>
                <a:cs typeface="ＭＳ Ｐゴシック" charset="0"/>
              </a:rPr>
              <a:t>glorious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freedom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from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death</a:t>
            </a:r>
            <a:r>
              <a:rPr lang="fr-FR" sz="3200" b="1" dirty="0">
                <a:effectLst>
                  <a:glow rad="127000">
                    <a:schemeClr val="tx1"/>
                  </a:glow>
                </a:effectLst>
                <a:latin typeface="Arial" charset="0"/>
                <a:ea typeface="ＭＳ Ｐゴシック" charset="0"/>
                <a:cs typeface="ＭＳ Ｐゴシック" charset="0"/>
              </a:rPr>
              <a:t> and </a:t>
            </a:r>
            <a:r>
              <a:rPr lang="fr-FR" sz="3200" b="1" dirty="0" err="1">
                <a:effectLst>
                  <a:glow rad="127000">
                    <a:schemeClr val="tx1"/>
                  </a:glow>
                </a:effectLst>
                <a:latin typeface="Arial" charset="0"/>
                <a:ea typeface="ＭＳ Ｐゴシック" charset="0"/>
                <a:cs typeface="ＭＳ Ｐゴシック" charset="0"/>
              </a:rPr>
              <a:t>decay</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 8:19-21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Creation in bondage to corruption (Rom. 8:19-23)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descr="par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46851" name="Rectangle 3"/>
          <p:cNvSpPr>
            <a:spLocks noGrp="1" noChangeArrowheads="1"/>
          </p:cNvSpPr>
          <p:nvPr>
            <p:ph type="title"/>
          </p:nvPr>
        </p:nvSpPr>
        <p:spPr>
          <a:xfrm>
            <a:off x="685800" y="152400"/>
            <a:ext cx="7772400" cy="1143000"/>
          </a:xfrm>
        </p:spPr>
        <p:txBody>
          <a:bodyPr/>
          <a:lstStyle/>
          <a:p>
            <a:pPr eaLnBrk="1" hangingPunct="1"/>
            <a:r>
              <a:rPr lang="en-US" sz="3600"/>
              <a:t>Creation liberated will bring…</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8" name="Picture 2" descr="paradis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48899" name="Rectangle 3"/>
          <p:cNvSpPr>
            <a:spLocks noGrp="1" noChangeArrowheads="1"/>
          </p:cNvSpPr>
          <p:nvPr>
            <p:ph type="ctrTitle"/>
          </p:nvPr>
        </p:nvSpPr>
        <p:spPr>
          <a:xfrm>
            <a:off x="0" y="609600"/>
            <a:ext cx="7772400" cy="1143000"/>
          </a:xfrm>
        </p:spPr>
        <p:txBody>
          <a:bodyPr/>
          <a:lstStyle/>
          <a:p>
            <a:pPr algn="l" eaLnBrk="1" hangingPunct="1"/>
            <a:r>
              <a:rPr lang="en-US" sz="3600"/>
              <a:t>…a totally renewed earth!</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(8:1-13)</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Adoption into God</a:t>
            </a:r>
            <a:r>
              <a:rPr lang="fr-FR" altLang="ja-JP" sz="3600" b="1" dirty="0">
                <a:effectLst>
                  <a:outerShdw blurRad="38100" dist="38100" dir="2700000" algn="tl">
                    <a:srgbClr val="000000"/>
                  </a:outerShdw>
                </a:effectLst>
                <a:latin typeface="Tahoma" charset="-52"/>
                <a:ea typeface="SimSun" pitchFamily="2" charset="-122"/>
                <a:cs typeface="SimSun" pitchFamily="2" charset="-122"/>
              </a:rPr>
              <a:t>'</a:t>
            </a:r>
            <a:r>
              <a:rPr lang="en-US" sz="3600" b="1" dirty="0">
                <a:effectLst>
                  <a:outerShdw blurRad="38100" dist="38100" dir="2700000" algn="tl">
                    <a:srgbClr val="000000"/>
                  </a:outerShdw>
                </a:effectLst>
                <a:latin typeface="Tahoma" charset="-52"/>
                <a:ea typeface="SimSun" pitchFamily="2" charset="-122"/>
                <a:cs typeface="SimSun" pitchFamily="2" charset="-122"/>
              </a:rPr>
              <a:t>s family as sons</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(8:14-27)</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Assurance of salvation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(8:28-39)</a:t>
            </a: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a:cs typeface="Arial"/>
              </a:rPr>
              <a:t>154b</a:t>
            </a:r>
            <a:endParaRPr lang="en-US" b="1" dirty="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0937">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4"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12700">
            <a:noFill/>
            <a:miter lim="800000"/>
            <a:headEnd/>
            <a:tailEnd/>
          </a:ln>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defRPr/>
            </a:pPr>
            <a:r>
              <a:rPr lang="en-US" sz="4800" b="1" u="sng">
                <a:solidFill>
                  <a:schemeClr val="tx1"/>
                </a:solidFill>
                <a:effectLst>
                  <a:outerShdw blurRad="38100" dist="38100" dir="2700000" algn="tl">
                    <a:srgbClr val="000000"/>
                  </a:outerShdw>
                </a:effectLst>
                <a:latin typeface="Arial" charset="0"/>
                <a:ea typeface="ＭＳ Ｐゴシック" charset="-128"/>
              </a:rPr>
              <a:t>Security in Romans 8</a:t>
            </a:r>
            <a:endParaRPr lang="en-US" sz="5400">
              <a:effectLst>
                <a:outerShdw blurRad="38100" dist="38100" dir="2700000" algn="tl">
                  <a:srgbClr val="000000"/>
                </a:outerShdw>
              </a:effectLst>
              <a:latin typeface="Arial" charset="0"/>
              <a:ea typeface="ＭＳ Ｐゴシック" charset="-128"/>
            </a:endParaRPr>
          </a:p>
        </p:txBody>
      </p:sp>
      <p:sp>
        <p:nvSpPr>
          <p:cNvPr id="852996" name="Text Box 4"/>
          <p:cNvSpPr txBox="1">
            <a:spLocks noChangeArrowheads="1"/>
          </p:cNvSpPr>
          <p:nvPr/>
        </p:nvSpPr>
        <p:spPr bwMode="auto">
          <a:xfrm>
            <a:off x="593725" y="1812925"/>
            <a:ext cx="1108075" cy="1200150"/>
          </a:xfrm>
          <a:prstGeom prst="rect">
            <a:avLst/>
          </a:prstGeom>
          <a:noFill/>
          <a:ln w="9525">
            <a:noFill/>
            <a:miter lim="800000"/>
            <a:headEnd/>
            <a:tailEnd/>
          </a:ln>
        </p:spPr>
        <p:txBody>
          <a:bodyPr wrap="none">
            <a:prstTxWarp prst="textNoShape">
              <a:avLst/>
            </a:prstTxWarp>
            <a:spAutoFit/>
          </a:bodyPr>
          <a:lstStyle/>
          <a:p>
            <a:pPr lvl="2"/>
            <a:endParaRPr lang="en-US">
              <a:latin typeface="Arial" charset="0"/>
              <a:ea typeface="Arial" charset="0"/>
              <a:cs typeface="Arial" charset="0"/>
            </a:endParaRPr>
          </a:p>
          <a:p>
            <a:endParaRPr lang="en-US">
              <a:latin typeface="Arial" charset="0"/>
              <a:ea typeface="Arial" charset="0"/>
              <a:cs typeface="Arial" charset="0"/>
            </a:endParaRPr>
          </a:p>
          <a:p>
            <a:endParaRPr lang="en-US">
              <a:latin typeface="Arial" charset="0"/>
              <a:ea typeface="Arial" charset="0"/>
              <a:cs typeface="Arial" charset="0"/>
            </a:endParaRPr>
          </a:p>
        </p:txBody>
      </p:sp>
      <p:sp>
        <p:nvSpPr>
          <p:cNvPr id="384005" name="Text Box 5"/>
          <p:cNvSpPr txBox="1">
            <a:spLocks noChangeArrowheads="1"/>
          </p:cNvSpPr>
          <p:nvPr/>
        </p:nvSpPr>
        <p:spPr bwMode="auto">
          <a:xfrm>
            <a:off x="251520" y="1535113"/>
            <a:ext cx="8763000" cy="4154487"/>
          </a:xfrm>
          <a:prstGeom prst="rect">
            <a:avLst/>
          </a:prstGeom>
          <a:noFill/>
          <a:ln w="9525">
            <a:noFill/>
            <a:miter lim="800000"/>
            <a:headEnd/>
            <a:tailEnd/>
          </a:ln>
          <a:effectLst/>
        </p:spPr>
        <p:txBody>
          <a:bodyPr>
            <a:spAutoFit/>
          </a:bodyPr>
          <a:lstStyle/>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not condemned––no Christian will go to hell (8:1)</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set free from the law of sin and death (8:2)</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possess the Spirit of Christ (8:9) </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The Spirit will give us glorified bodies (8:11)</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adopted into God</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family (8:14, 16, 17, 21, 23)</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Our bodies will receive final redemption  (8:23)</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have hope that will be fulfilled (8:24-25)</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will be conformed to Christ</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likeness (8:29)</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All the predestined will eventually be glorified (8:30)</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Nothing can separate us from God</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love (8:35-39)</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already more than conquerors over sin (8:37)</a:t>
            </a:r>
          </a:p>
        </p:txBody>
      </p:sp>
      <p:sp>
        <p:nvSpPr>
          <p:cNvPr id="384006" name="Text Box 6"/>
          <p:cNvSpPr txBox="1">
            <a:spLocks noChangeArrowheads="1"/>
          </p:cNvSpPr>
          <p:nvPr/>
        </p:nvSpPr>
        <p:spPr bwMode="auto">
          <a:xfrm>
            <a:off x="8229600" y="0"/>
            <a:ext cx="87075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154c</a:t>
            </a:r>
            <a:endParaRPr lang="en-US" b="1" dirty="0">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2582811265"/>
              </p:ext>
            </p:extLst>
          </p:nvPr>
        </p:nvGraphicFramePr>
        <p:xfrm>
          <a:off x="0" y="1450975"/>
          <a:ext cx="8077200" cy="4815168"/>
        </p:xfrm>
        <a:graphic>
          <a:graphicData uri="http://schemas.openxmlformats.org/drawingml/2006/table">
            <a:tbl>
              <a:tblPr/>
              <a:tblGrid>
                <a:gridCol w="11876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146846">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1408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DOCTRINE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375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 (6:3-7)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13857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27482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Future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I shall be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200737"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dirty="0">
                <a:solidFill>
                  <a:schemeClr val="bg1"/>
                </a:solidFill>
                <a:latin typeface="Arial" charset="0"/>
                <a:ea typeface="ＭＳ Ｐゴシック" charset="0"/>
                <a:cs typeface="Times New Roman" charset="0"/>
              </a:rPr>
              <a:t>Roman</a:t>
            </a:r>
            <a:r>
              <a:rPr lang="fr-FR" sz="3600" b="1" dirty="0">
                <a:solidFill>
                  <a:schemeClr val="bg1"/>
                </a:solidFill>
                <a:latin typeface="Arial" charset="0"/>
                <a:ea typeface="ＭＳ Ｐゴシック" charset="0"/>
                <a:cs typeface="Times New Roman" charset="0"/>
              </a:rPr>
              <a:t>'</a:t>
            </a:r>
            <a:r>
              <a:rPr lang="en-US" sz="3600" b="1" dirty="0">
                <a:solidFill>
                  <a:schemeClr val="bg1"/>
                </a:solidFill>
                <a:latin typeface="Arial" charset="0"/>
                <a:ea typeface="ＭＳ Ｐゴシック" charset="0"/>
                <a:cs typeface="Times New Roman" charset="0"/>
              </a:rPr>
              <a:t>s 3 Tenses of Salvation </a:t>
            </a:r>
          </a:p>
        </p:txBody>
      </p:sp>
      <p:pic>
        <p:nvPicPr>
          <p:cNvPr id="200738" name="Picture 67" descr="BD0913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87145" y="3667932"/>
            <a:ext cx="1293367" cy="1129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39" name="Picture 70" descr="PE07653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633" y="1739900"/>
            <a:ext cx="1185863"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40" name="Text Box 71"/>
          <p:cNvSpPr txBox="1">
            <a:spLocks noChangeArrowheads="1"/>
          </p:cNvSpPr>
          <p:nvPr/>
        </p:nvSpPr>
        <p:spPr bwMode="auto">
          <a:xfrm>
            <a:off x="8238554" y="44624"/>
            <a:ext cx="8699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cs typeface="Arial" charset="0"/>
              </a:rPr>
              <a:t>155a</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0392" y="5048076"/>
            <a:ext cx="1008112" cy="1548371"/>
          </a:xfrm>
          <a:prstGeom prst="rect">
            <a:avLst/>
          </a:prstGeom>
        </p:spPr>
      </p:pic>
      <p:sp>
        <p:nvSpPr>
          <p:cNvPr id="3" name="TextBox 2"/>
          <p:cNvSpPr txBox="1"/>
          <p:nvPr/>
        </p:nvSpPr>
        <p:spPr>
          <a:xfrm>
            <a:off x="9828" y="6505599"/>
            <a:ext cx="8067372" cy="307777"/>
          </a:xfrm>
          <a:prstGeom prst="rect">
            <a:avLst/>
          </a:prstGeom>
          <a:noFill/>
        </p:spPr>
        <p:txBody>
          <a:bodyPr wrap="square" rtlCol="0">
            <a:spAutoFit/>
          </a:bodyPr>
          <a:lstStyle/>
          <a:p>
            <a:pPr algn="ctr"/>
            <a:r>
              <a:rPr lang="en-US" sz="1400" b="1" dirty="0">
                <a:solidFill>
                  <a:srgbClr val="FFFFFF"/>
                </a:solidFill>
                <a:latin typeface="Arial" charset="0"/>
                <a:ea typeface="Times New Roman" charset="0"/>
                <a:cs typeface="Times New Roman" charset="0"/>
              </a:rPr>
              <a:t>Adapted from Kay Arthur, </a:t>
            </a:r>
            <a:r>
              <a:rPr lang="en-US" sz="1400" b="1" i="1" dirty="0">
                <a:solidFill>
                  <a:srgbClr val="FFFFFF"/>
                </a:solidFill>
                <a:latin typeface="Arial" charset="0"/>
                <a:ea typeface="Times New Roman" charset="0"/>
                <a:cs typeface="Times New Roman" charset="0"/>
              </a:rPr>
              <a:t>1 Peter: In &amp; Out</a:t>
            </a:r>
            <a:r>
              <a:rPr lang="en-US" sz="1400" b="1" dirty="0">
                <a:solidFill>
                  <a:srgbClr val="FFFFFF"/>
                </a:solidFill>
                <a:latin typeface="Arial" charset="0"/>
                <a:ea typeface="Times New Roman" charset="0"/>
                <a:cs typeface="Times New Roman" charset="0"/>
              </a:rPr>
              <a:t> (Precept Ministries, 1990), 13</a:t>
            </a:r>
            <a:endParaRPr lang="en-US" sz="1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381469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3840959396"/>
              </p:ext>
            </p:extLst>
          </p:nvPr>
        </p:nvGraphicFramePr>
        <p:xfrm>
          <a:off x="34925" y="1196975"/>
          <a:ext cx="9109075" cy="5591932"/>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6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463">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62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security or 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a typeface="+mn-ea"/>
              <a:cs typeface="+mn-cs"/>
            </a:endParaRPr>
          </a:p>
        </p:txBody>
      </p:sp>
      <p:sp>
        <p:nvSpPr>
          <p:cNvPr id="356373" name="Text Box 123"/>
          <p:cNvSpPr txBox="1">
            <a:spLocks noChangeArrowheads="1"/>
          </p:cNvSpPr>
          <p:nvPr/>
        </p:nvSpPr>
        <p:spPr bwMode="auto">
          <a:xfrm>
            <a:off x="8243888" y="0"/>
            <a:ext cx="912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latin typeface="Arial" charset="0"/>
              </a:rPr>
              <a:t>155q</a:t>
            </a:r>
          </a:p>
        </p:txBody>
      </p:sp>
    </p:spTree>
    <p:extLst>
      <p:ext uri="{BB962C8B-B14F-4D97-AF65-F5344CB8AC3E}">
        <p14:creationId xmlns:p14="http://schemas.microsoft.com/office/powerpoint/2010/main" val="130325304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0" y="4445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1735375593"/>
              </p:ext>
            </p:extLst>
          </p:nvPr>
        </p:nvGraphicFramePr>
        <p:xfrm>
          <a:off x="34925" y="784225"/>
          <a:ext cx="9109074" cy="6327952"/>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761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35927">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a:t>
                      </a:r>
                      <a:r>
                        <a:rPr lang="fr-FR" sz="2400" b="1" dirty="0">
                          <a:effectLst/>
                          <a:latin typeface="Arial"/>
                          <a:ea typeface="Times New Roman"/>
                          <a:cs typeface="Arial"/>
                        </a:rPr>
                        <a:t>'</a:t>
                      </a:r>
                      <a:r>
                        <a:rPr lang="en-US" sz="2400" b="1" dirty="0">
                          <a:effectLst/>
                          <a:latin typeface="Arial"/>
                          <a:ea typeface="Times New Roman"/>
                          <a:cs typeface="Arial"/>
                        </a:rPr>
                        <a: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493">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a:t>
                      </a:r>
                      <a:r>
                        <a:rPr lang="fr-FR" sz="2400" b="1" dirty="0">
                          <a:effectLst/>
                          <a:latin typeface="Arial"/>
                          <a:ea typeface="Times New Roman"/>
                          <a:cs typeface="Arial"/>
                        </a:rPr>
                        <a:t>'</a:t>
                      </a:r>
                      <a:r>
                        <a:rPr lang="en-US" sz="2400" b="1" dirty="0">
                          <a:effectLst/>
                          <a:latin typeface="Arial"/>
                          <a:ea typeface="Times New Roman"/>
                          <a:cs typeface="Arial"/>
                        </a:rPr>
                        <a: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of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1493">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62986">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a:t>
                      </a:r>
                      <a:r>
                        <a:rPr lang="fr-FR" sz="2400" b="1" dirty="0">
                          <a:effectLst/>
                          <a:latin typeface="Arial"/>
                          <a:ea typeface="Times New Roman"/>
                          <a:cs typeface="Arial"/>
                        </a:rPr>
                        <a:t>'</a:t>
                      </a:r>
                      <a:r>
                        <a:rPr lang="en-US" sz="2400" b="1" dirty="0">
                          <a:effectLst/>
                          <a:latin typeface="Arial"/>
                          <a:ea typeface="Times New Roman"/>
                          <a:cs typeface="Arial"/>
                        </a:rPr>
                        <a:t>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89691">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(#367)</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a typeface="+mn-ea"/>
              <a:cs typeface="+mn-cs"/>
            </a:endParaRPr>
          </a:p>
        </p:txBody>
      </p:sp>
      <p:sp>
        <p:nvSpPr>
          <p:cNvPr id="357409" name="Text Box 123"/>
          <p:cNvSpPr txBox="1">
            <a:spLocks noChangeArrowheads="1"/>
          </p:cNvSpPr>
          <p:nvPr/>
        </p:nvSpPr>
        <p:spPr bwMode="auto">
          <a:xfrm>
            <a:off x="8243888" y="14288"/>
            <a:ext cx="912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r>
              <a:rPr lang="en-US" b="1" dirty="0">
                <a:solidFill>
                  <a:schemeClr val="bg1"/>
                </a:solidFill>
                <a:latin typeface="Arial" charset="0"/>
                <a:cs typeface="Arial" charset="0"/>
              </a:rPr>
              <a:t>155q</a:t>
            </a:r>
          </a:p>
        </p:txBody>
      </p:sp>
    </p:spTree>
    <p:extLst>
      <p:ext uri="{BB962C8B-B14F-4D97-AF65-F5344CB8AC3E}">
        <p14:creationId xmlns:p14="http://schemas.microsoft.com/office/powerpoint/2010/main" val="37328631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p:spPr>
        <p:txBody>
          <a:bodyPr/>
          <a:lstStyle/>
          <a:p>
            <a:r>
              <a:rPr lang="en-US" sz="4000" b="1" dirty="0">
                <a:effectLst>
                  <a:glow rad="101600">
                    <a:schemeClr val="bg2">
                      <a:alpha val="75000"/>
                    </a:schemeClr>
                  </a:glow>
                </a:effectLst>
              </a:rPr>
              <a:t>Romans 5:12 (NLT)</a:t>
            </a: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r>
              <a:rPr lang="en-US" sz="3600" b="1" dirty="0">
                <a:effectLst>
                  <a:glow rad="101600">
                    <a:schemeClr val="bg2">
                      <a:alpha val="75000"/>
                    </a:schemeClr>
                  </a:glow>
                </a:effectLst>
              </a:rPr>
              <a:t>When Adam sinned, sin entered the world. Adam</a:t>
            </a:r>
            <a:r>
              <a:rPr lang="fr-FR" sz="3600" b="1" dirty="0">
                <a:effectLst>
                  <a:glow rad="101600">
                    <a:schemeClr val="bg2">
                      <a:alpha val="75000"/>
                    </a:schemeClr>
                  </a:glow>
                </a:effectLst>
              </a:rPr>
              <a:t>'</a:t>
            </a:r>
            <a:r>
              <a:rPr lang="en-US" sz="3600" b="1" dirty="0">
                <a:effectLst>
                  <a:glow rad="101600">
                    <a:schemeClr val="bg2">
                      <a:alpha val="75000"/>
                    </a:schemeClr>
                  </a:glow>
                </a:effectLst>
              </a:rPr>
              <a:t>s sin brought death, so death spread to everyone, for everyone sinned </a:t>
            </a:r>
          </a:p>
        </p:txBody>
      </p:sp>
    </p:spTree>
    <p:extLst>
      <p:ext uri="{BB962C8B-B14F-4D97-AF65-F5344CB8AC3E}">
        <p14:creationId xmlns:p14="http://schemas.microsoft.com/office/powerpoint/2010/main" val="248152478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1254891" y="3443288"/>
            <a:ext cx="6545318" cy="1477328"/>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marL="0" marR="0" lvl="0" indent="0" algn="ctr" defTabSz="457200" eaLnBrk="1" latinLnBrk="0" hangingPunct="1">
              <a:lnSpc>
                <a:spcPct val="100000"/>
              </a:lnSpc>
              <a:buClrTx/>
              <a:buSzTx/>
              <a:buFontTx/>
              <a:buNone/>
              <a:tabLst/>
              <a:defRPr kumimoji="0" sz="72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sz="5400" dirty="0"/>
              <a:t>Blessed Assurance</a:t>
            </a:r>
          </a:p>
          <a:p>
            <a:r>
              <a:rPr lang="en-US" sz="3600" dirty="0"/>
              <a:t>Fanny Crosby</a:t>
            </a:r>
            <a:endParaRPr lang="en-US" sz="5400" dirty="0"/>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0" y="7588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Blessed assurance, Jesus is mine!</a:t>
            </a:r>
          </a:p>
          <a:p>
            <a:r>
              <a:rPr lang="en-US" dirty="0"/>
              <a:t>O what a foretaste of glory divine!</a:t>
            </a:r>
          </a:p>
          <a:p>
            <a:r>
              <a:rPr lang="en-US" dirty="0"/>
              <a:t>Heir of salvation, purchase of God,</a:t>
            </a:r>
          </a:p>
          <a:p>
            <a:r>
              <a:rPr lang="en-US" dirty="0"/>
              <a:t>born of His Spirit, washed in His blood.</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tx1">
                <a:alpha val="74998"/>
              </a:schemeClr>
            </a:outerShdw>
          </a:effectLst>
        </p:spPr>
      </p:pic>
      <p:sp>
        <p:nvSpPr>
          <p:cNvPr id="5124"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44450" y="8350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Perfect submission, all is at rest,</a:t>
            </a:r>
          </a:p>
          <a:p>
            <a:r>
              <a:rPr lang="en-US" dirty="0"/>
              <a:t>I in my Savior am happy and blest;</a:t>
            </a:r>
          </a:p>
          <a:p>
            <a:r>
              <a:rPr lang="en-US" dirty="0"/>
              <a:t>Watching and waiting looking above,</a:t>
            </a:r>
          </a:p>
          <a:p>
            <a:r>
              <a:rPr lang="en-US" dirty="0"/>
              <a:t>filled with His goodness, lost in His love.</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0" y="1066800"/>
            <a:ext cx="9144000" cy="2838450"/>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Perfect submission, perfect delight!</a:t>
            </a:r>
          </a:p>
          <a:p>
            <a:r>
              <a:rPr lang="en-US" dirty="0"/>
              <a:t>Visions of rapture now burst </a:t>
            </a:r>
            <a:br>
              <a:rPr lang="en-US" dirty="0"/>
            </a:br>
            <a:r>
              <a:rPr lang="en-US" dirty="0"/>
              <a:t>on my sight;</a:t>
            </a:r>
          </a:p>
          <a:p>
            <a:r>
              <a:rPr lang="en-US" dirty="0"/>
              <a:t>Angels descending bring from above</a:t>
            </a:r>
          </a:p>
          <a:p>
            <a:r>
              <a:rPr lang="en-US" dirty="0"/>
              <a:t>echoes of mercy, whispers of love.</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Election</a:t>
            </a: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latin typeface="Arial" charset="0"/>
                <a:ea typeface="Arial" charset="0"/>
                <a:cs typeface="Arial" charset="0"/>
              </a:rPr>
              <a:t>God</a:t>
            </a:r>
            <a:r>
              <a:rPr lang="uk-UA" sz="3600" b="1" dirty="0">
                <a:solidFill>
                  <a:srgbClr val="FFFFFF"/>
                </a:solidFill>
                <a:latin typeface="Arial" charset="0"/>
                <a:ea typeface="Arial" charset="0"/>
                <a:cs typeface="Arial" charset="0"/>
              </a:rPr>
              <a:t>'</a:t>
            </a:r>
            <a:r>
              <a:rPr lang="en-US" sz="3600" b="1" dirty="0">
                <a:solidFill>
                  <a:srgbClr val="FFFFFF"/>
                </a:solidFill>
                <a:latin typeface="Arial" charset="0"/>
                <a:ea typeface="Arial" charset="0"/>
                <a:cs typeface="Arial" charset="0"/>
              </a:rPr>
              <a:t>s choice of an individual or group for a specific purpose or destiny</a:t>
            </a:r>
            <a:endParaRPr lang="en-US" sz="3600" b="1" dirty="0">
              <a:solidFill>
                <a:srgbClr val="FFFFFF"/>
              </a:solidFill>
              <a:latin typeface="Times New Roman" charset="0"/>
              <a:ea typeface="Times New Roman" charset="0"/>
              <a:cs typeface="Times New Roman" charset="0"/>
            </a:endParaRPr>
          </a:p>
        </p:txBody>
      </p:sp>
      <p:sp>
        <p:nvSpPr>
          <p:cNvPr id="4" name="Text Box 12"/>
          <p:cNvSpPr txBox="1">
            <a:spLocks noChangeArrowheads="1"/>
          </p:cNvSpPr>
          <p:nvPr/>
        </p:nvSpPr>
        <p:spPr bwMode="auto">
          <a:xfrm>
            <a:off x="8172400" y="47625"/>
            <a:ext cx="886180" cy="461665"/>
          </a:xfrm>
          <a:prstGeom prst="rect">
            <a:avLst/>
          </a:prstGeom>
          <a:noFill/>
          <a:ln w="9525">
            <a:noFill/>
            <a:miter lim="800000"/>
            <a:headEnd/>
            <a:tailEnd/>
          </a:ln>
        </p:spPr>
        <p:txBody>
          <a:bodyPr wrap="none">
            <a:prstTxWarp prst="textNoShape">
              <a:avLst/>
            </a:prstTxWarp>
            <a:spAutoFit/>
          </a:bodyPr>
          <a:lstStyle/>
          <a:p>
            <a:pPr algn="r"/>
            <a:r>
              <a:rPr lang="en-US" b="1" dirty="0">
                <a:solidFill>
                  <a:schemeClr val="bg1"/>
                </a:solidFill>
                <a:latin typeface="Arial" charset="0"/>
              </a:rPr>
              <a:t>155h</a:t>
            </a:r>
            <a:endParaRPr lang="en-US" dirty="0">
              <a:solidFill>
                <a:srgbClr val="272776"/>
              </a:solidFill>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7347018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2"/>
              <a:ext cx="391673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FF0000"/>
                </a:solidFill>
                <a:latin typeface="Comic Sans MS" pitchFamily="-112" charset="0"/>
                <a:ea typeface="+mn-ea"/>
                <a:cs typeface="+mn-cs"/>
              </a:endParaRPr>
            </a:p>
          </p:txBody>
        </p:sp>
        <p:sp>
          <p:nvSpPr>
            <p:cNvPr id="11" name="Rounded Rectangle 10"/>
            <p:cNvSpPr/>
            <p:nvPr/>
          </p:nvSpPr>
          <p:spPr bwMode="auto">
            <a:xfrm>
              <a:off x="4345540" y="1013493"/>
              <a:ext cx="3166151"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FF0000"/>
                </a:solidFill>
                <a:latin typeface="Comic Sans MS" pitchFamily="-112" charset="0"/>
                <a:ea typeface="+mn-ea"/>
                <a:cs typeface="+mn-cs"/>
              </a:endParaRPr>
            </a:p>
          </p:txBody>
        </p:sp>
      </p:grpSp>
      <p:sp>
        <p:nvSpPr>
          <p:cNvPr id="12" name="Rectangle 2"/>
          <p:cNvSpPr txBox="1">
            <a:spLocks noChangeArrowheads="1"/>
          </p:cNvSpPr>
          <p:nvPr/>
        </p:nvSpPr>
        <p:spPr bwMode="auto">
          <a:xfrm>
            <a:off x="4171213" y="1025947"/>
            <a:ext cx="3564596"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574334" y="177690"/>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YA KNOW, I</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M STARTING TO FEEL LIKE IT</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Armenian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14" name="Group 13"/>
          <p:cNvGrpSpPr/>
          <p:nvPr/>
        </p:nvGrpSpPr>
        <p:grpSpPr>
          <a:xfrm>
            <a:off x="4112952" y="4377096"/>
            <a:ext cx="2643795" cy="2424665"/>
            <a:chOff x="4112952" y="4377096"/>
            <a:chExt cx="2643795" cy="2424665"/>
          </a:xfrm>
        </p:grpSpPr>
        <p:sp>
          <p:nvSpPr>
            <p:cNvPr id="5" name="Oval 4"/>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3" name="Rectangle 12"/>
            <p:cNvSpPr/>
            <p:nvPr/>
          </p:nvSpPr>
          <p:spPr>
            <a:xfrm>
              <a:off x="5491069" y="4377096"/>
              <a:ext cx="1265678" cy="2215991"/>
            </a:xfrm>
            <a:prstGeom prst="rect">
              <a:avLst/>
            </a:prstGeom>
            <a:noFill/>
          </p:spPr>
          <p:txBody>
            <a:bodyPr wrap="none" lIns="91440" tIns="45720" rIns="91440" bIns="45720">
              <a:spAutoFit/>
            </a:bodyPr>
            <a:lstStyle/>
            <a:p>
              <a:pPr algn="ctr" defTabSz="457200" fontAlgn="auto">
                <a:spcBef>
                  <a:spcPts val="0"/>
                </a:spcBef>
                <a:spcAft>
                  <a:spcPts val="0"/>
                </a:spcAft>
              </a:pP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mn-ea"/>
                  <a:cs typeface="Arial"/>
                </a:rPr>
                <a:t>?</a:t>
              </a:r>
            </a:p>
          </p:txBody>
        </p:sp>
      </p:grpSp>
    </p:spTree>
    <p:extLst>
      <p:ext uri="{BB962C8B-B14F-4D97-AF65-F5344CB8AC3E}">
        <p14:creationId xmlns:p14="http://schemas.microsoft.com/office/powerpoint/2010/main" val="2099235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2"/>
              <a:ext cx="391673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1" name="Rounded Rectangle 10"/>
            <p:cNvSpPr/>
            <p:nvPr/>
          </p:nvSpPr>
          <p:spPr bwMode="auto">
            <a:xfrm>
              <a:off x="4345540" y="1013493"/>
              <a:ext cx="3166151" cy="974347"/>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2" name="Rectangle 2"/>
          <p:cNvSpPr txBox="1">
            <a:spLocks noChangeArrowheads="1"/>
          </p:cNvSpPr>
          <p:nvPr/>
        </p:nvSpPr>
        <p:spPr bwMode="auto">
          <a:xfrm>
            <a:off x="4171213" y="1025947"/>
            <a:ext cx="3564596"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574334" y="177690"/>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YA KNOW, I</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M STARTING TO FEEL LIKE IT</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Arminian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14" name="Oval 13"/>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5" name="Rectangle 14"/>
          <p:cNvSpPr/>
          <p:nvPr/>
        </p:nvSpPr>
        <p:spPr>
          <a:xfrm>
            <a:off x="4185002" y="4465421"/>
            <a:ext cx="773995" cy="2215991"/>
          </a:xfrm>
          <a:prstGeom prst="rect">
            <a:avLst/>
          </a:prstGeom>
          <a:noFill/>
        </p:spPr>
        <p:txBody>
          <a:bodyPr wrap="none" lIns="91440" tIns="45720" rIns="91440" bIns="45720">
            <a:spAutoFit/>
          </a:bodyPr>
          <a:lstStyle/>
          <a:p>
            <a:pPr algn="ctr" defTabSz="457200" fontAlgn="auto">
              <a:spcBef>
                <a:spcPts val="0"/>
              </a:spcBef>
              <a:spcAft>
                <a:spcPts val="0"/>
              </a:spcAft>
            </a:pP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mn-ea"/>
                <a:cs typeface="Arial"/>
              </a:rPr>
              <a:t>!</a:t>
            </a:r>
          </a:p>
        </p:txBody>
      </p:sp>
    </p:spTree>
    <p:extLst>
      <p:ext uri="{BB962C8B-B14F-4D97-AF65-F5344CB8AC3E}">
        <p14:creationId xmlns:p14="http://schemas.microsoft.com/office/powerpoint/2010/main" val="10478658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 3 Fall Resul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3976" y="105544"/>
            <a:ext cx="7772400" cy="803176"/>
          </a:xfrm>
        </p:spPr>
        <p:txBody>
          <a:bodyPr/>
          <a:lstStyle/>
          <a:p>
            <a:r>
              <a:rPr lang="en-US" b="1" dirty="0">
                <a:effectLst>
                  <a:glow rad="101600">
                    <a:schemeClr val="bg2">
                      <a:alpha val="75000"/>
                    </a:schemeClr>
                  </a:glow>
                </a:effectLst>
                <a:latin typeface="Arial" panose="020B0604020202020204" pitchFamily="34" charset="0"/>
                <a:cs typeface="Arial" panose="020B0604020202020204" pitchFamily="34" charset="0"/>
              </a:rPr>
              <a:t>Results of Sin</a:t>
            </a:r>
          </a:p>
        </p:txBody>
      </p:sp>
      <p:sp>
        <p:nvSpPr>
          <p:cNvPr id="3" name="Title 1"/>
          <p:cNvSpPr txBox="1">
            <a:spLocks/>
          </p:cNvSpPr>
          <p:nvPr/>
        </p:nvSpPr>
        <p:spPr bwMode="auto">
          <a:xfrm>
            <a:off x="611560" y="1268760"/>
            <a:ext cx="8208912"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Shame</a:t>
            </a:r>
            <a:r>
              <a:rPr lang="en-US" sz="3200" b="1" dirty="0">
                <a:effectLst>
                  <a:glow rad="152400">
                    <a:schemeClr val="bg2">
                      <a:alpha val="75000"/>
                    </a:schemeClr>
                  </a:glow>
                </a:effectLst>
                <a:latin typeface="Arial" panose="020B0604020202020204" pitchFamily="34" charset="0"/>
                <a:cs typeface="Arial" panose="020B0604020202020204" pitchFamily="34" charset="0"/>
              </a:rPr>
              <a:t>: "</a:t>
            </a:r>
            <a:r>
              <a:rPr lang="en-US" sz="3200" b="1" dirty="0">
                <a:effectLst>
                  <a:glow rad="152400">
                    <a:schemeClr val="bg2"/>
                  </a:glow>
                </a:effectLst>
                <a:latin typeface="Arial" panose="020B0604020202020204" pitchFamily="34" charset="0"/>
                <a:cs typeface="Arial" panose="020B0604020202020204" pitchFamily="34" charset="0"/>
              </a:rPr>
              <a:t>Then the eyes of both of them were opened, and they knew that they were naked; and they sewed fig leaves together and made themselves loin coverings" </a:t>
            </a:r>
            <a:br>
              <a:rPr lang="en-US" sz="3200" b="1" dirty="0">
                <a:effectLst>
                  <a:glow rad="152400">
                    <a:schemeClr val="bg2"/>
                  </a:glow>
                </a:effectLst>
                <a:latin typeface="Arial" panose="020B0604020202020204" pitchFamily="34" charset="0"/>
                <a:cs typeface="Arial" panose="020B0604020202020204" pitchFamily="34" charset="0"/>
              </a:rPr>
            </a:br>
            <a:r>
              <a:rPr lang="en-US" sz="3200" b="1" dirty="0">
                <a:effectLst>
                  <a:glow rad="152400">
                    <a:schemeClr val="bg2"/>
                  </a:glow>
                </a:effectLst>
                <a:latin typeface="Arial" panose="020B0604020202020204" pitchFamily="34" charset="0"/>
                <a:cs typeface="Arial" panose="020B0604020202020204" pitchFamily="34" charset="0"/>
              </a:rPr>
              <a:t>(Gen. 3:7; cf. 2:25</a:t>
            </a:r>
            <a:r>
              <a:rPr lang="en-US" sz="2400" b="1" dirty="0">
                <a:effectLst>
                  <a:glow rad="152400">
                    <a:schemeClr val="bg2">
                      <a:alpha val="75000"/>
                    </a:schemeClr>
                  </a:glow>
                </a:effectLst>
                <a:latin typeface="Arial" panose="020B0604020202020204" pitchFamily="34" charset="0"/>
                <a:cs typeface="Arial" panose="020B0604020202020204" pitchFamily="34" charset="0"/>
              </a:rPr>
              <a:t> NAU</a:t>
            </a:r>
            <a:r>
              <a:rPr lang="en-US" sz="3200" b="1" dirty="0">
                <a:effectLst>
                  <a:glow rad="152400">
                    <a:schemeClr val="bg2"/>
                  </a:glow>
                </a:effectLst>
                <a:latin typeface="Arial" panose="020B0604020202020204" pitchFamily="34" charset="0"/>
                <a:cs typeface="Arial" panose="020B0604020202020204" pitchFamily="34" charset="0"/>
              </a:rPr>
              <a:t>)</a:t>
            </a:r>
          </a:p>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Separation from God</a:t>
            </a:r>
            <a:r>
              <a:rPr lang="en-US" sz="3200" b="1" dirty="0">
                <a:effectLst>
                  <a:glow rad="152400">
                    <a:schemeClr val="bg2">
                      <a:alpha val="75000"/>
                    </a:schemeClr>
                  </a:glow>
                </a:effectLst>
                <a:latin typeface="Arial" panose="020B0604020202020204" pitchFamily="34" charset="0"/>
                <a:cs typeface="Arial" panose="020B0604020202020204" pitchFamily="34" charset="0"/>
              </a:rPr>
              <a:t>: Adam hid in the Garden (Gen. 3:8)</a:t>
            </a:r>
          </a:p>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Death</a:t>
            </a:r>
            <a:r>
              <a:rPr lang="en-US" sz="3200" b="1" dirty="0">
                <a:effectLst>
                  <a:glow rad="152400">
                    <a:schemeClr val="bg2">
                      <a:alpha val="75000"/>
                    </a:schemeClr>
                  </a:glow>
                </a:effectLst>
                <a:latin typeface="Arial" panose="020B0604020202020204" pitchFamily="34" charset="0"/>
                <a:cs typeface="Arial" panose="020B0604020202020204" pitchFamily="34" charset="0"/>
              </a:rPr>
              <a:t>: "In the day you eat from it, </a:t>
            </a:r>
            <a:br>
              <a:rPr lang="en-US" sz="3200" b="1" dirty="0">
                <a:effectLst>
                  <a:glow rad="152400">
                    <a:schemeClr val="bg2">
                      <a:alpha val="75000"/>
                    </a:schemeClr>
                  </a:glow>
                </a:effectLst>
                <a:latin typeface="Arial" panose="020B0604020202020204" pitchFamily="34" charset="0"/>
                <a:cs typeface="Arial" panose="020B0604020202020204" pitchFamily="34" charset="0"/>
              </a:rPr>
            </a:br>
            <a:r>
              <a:rPr lang="en-US" sz="3200" b="1" dirty="0">
                <a:effectLst>
                  <a:glow rad="152400">
                    <a:schemeClr val="bg2">
                      <a:alpha val="75000"/>
                    </a:schemeClr>
                  </a:glow>
                </a:effectLst>
                <a:latin typeface="Arial" panose="020B0604020202020204" pitchFamily="34" charset="0"/>
                <a:cs typeface="Arial" panose="020B0604020202020204" pitchFamily="34" charset="0"/>
              </a:rPr>
              <a:t>you shall die" (Gen. 2:17 </a:t>
            </a:r>
            <a:r>
              <a:rPr lang="en-US" sz="2400" b="1" dirty="0">
                <a:effectLst>
                  <a:glow rad="152400">
                    <a:schemeClr val="bg2">
                      <a:alpha val="75000"/>
                    </a:schemeClr>
                  </a:glow>
                </a:effectLst>
                <a:latin typeface="Arial" panose="020B0604020202020204" pitchFamily="34" charset="0"/>
                <a:cs typeface="Arial" panose="020B0604020202020204" pitchFamily="34" charset="0"/>
              </a:rPr>
              <a:t>NAU</a:t>
            </a:r>
            <a:r>
              <a:rPr lang="en-US" sz="3200" b="1" dirty="0">
                <a:effectLst>
                  <a:glow rad="152400">
                    <a:schemeClr val="bg2">
                      <a:alpha val="75000"/>
                    </a:scheme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52939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en-US" b="1" dirty="0"/>
              <a:t>Arm</a:t>
            </a:r>
            <a:r>
              <a:rPr lang="en-US" b="1" dirty="0">
                <a:solidFill>
                  <a:srgbClr val="FFFF00"/>
                </a:solidFill>
              </a:rPr>
              <a:t>e</a:t>
            </a:r>
            <a:r>
              <a:rPr lang="en-US" b="1" dirty="0"/>
              <a:t>nian or Arm</a:t>
            </a:r>
            <a:r>
              <a:rPr lang="en-US" b="1" dirty="0">
                <a:solidFill>
                  <a:srgbClr val="FFFF00"/>
                </a:solidFill>
              </a:rPr>
              <a:t>i</a:t>
            </a:r>
            <a:r>
              <a:rPr lang="en-US" b="1" dirty="0"/>
              <a:t>nian?</a:t>
            </a:r>
          </a:p>
        </p:txBody>
      </p:sp>
      <p:pic>
        <p:nvPicPr>
          <p:cNvPr id="3" name="Picture 2"/>
          <p:cNvPicPr>
            <a:picLocks noChangeAspect="1"/>
          </p:cNvPicPr>
          <p:nvPr/>
        </p:nvPicPr>
        <p:blipFill>
          <a:blip r:embed="rId2"/>
          <a:stretch>
            <a:fillRect/>
          </a:stretch>
        </p:blipFill>
        <p:spPr>
          <a:xfrm>
            <a:off x="444500" y="1087834"/>
            <a:ext cx="8255000" cy="4127500"/>
          </a:xfrm>
          <a:prstGeom prst="rect">
            <a:avLst/>
          </a:prstGeom>
        </p:spPr>
      </p:pic>
      <p:pic>
        <p:nvPicPr>
          <p:cNvPr id="4" name="Picture 3"/>
          <p:cNvPicPr>
            <a:picLocks noChangeAspect="1"/>
          </p:cNvPicPr>
          <p:nvPr/>
        </p:nvPicPr>
        <p:blipFill>
          <a:blip r:embed="rId3"/>
          <a:stretch>
            <a:fillRect/>
          </a:stretch>
        </p:blipFill>
        <p:spPr>
          <a:xfrm>
            <a:off x="597669" y="3365794"/>
            <a:ext cx="5901966" cy="3965383"/>
          </a:xfrm>
          <a:prstGeom prst="rect">
            <a:avLst/>
          </a:prstGeom>
        </p:spPr>
      </p:pic>
      <p:pic>
        <p:nvPicPr>
          <p:cNvPr id="6" name="Picture 5"/>
          <p:cNvPicPr>
            <a:picLocks noChangeAspect="1"/>
          </p:cNvPicPr>
          <p:nvPr/>
        </p:nvPicPr>
        <p:blipFill>
          <a:blip r:embed="rId4"/>
          <a:stretch>
            <a:fillRect/>
          </a:stretch>
        </p:blipFill>
        <p:spPr>
          <a:xfrm>
            <a:off x="38100" y="820236"/>
            <a:ext cx="5479904" cy="3646363"/>
          </a:xfrm>
          <a:prstGeom prst="rect">
            <a:avLst/>
          </a:prstGeom>
        </p:spPr>
      </p:pic>
    </p:spTree>
    <p:extLst>
      <p:ext uri="{BB962C8B-B14F-4D97-AF65-F5344CB8AC3E}">
        <p14:creationId xmlns:p14="http://schemas.microsoft.com/office/powerpoint/2010/main" val="23408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Predestination</a:t>
            </a:r>
          </a:p>
        </p:txBody>
      </p:sp>
      <p:pic>
        <p:nvPicPr>
          <p:cNvPr id="4" name="Picture 3"/>
          <p:cNvPicPr>
            <a:picLocks noChangeAspect="1"/>
          </p:cNvPicPr>
          <p:nvPr/>
        </p:nvPicPr>
        <p:blipFill>
          <a:blip r:embed="rId2"/>
          <a:stretch>
            <a:fillRect/>
          </a:stretch>
        </p:blipFill>
        <p:spPr>
          <a:xfrm>
            <a:off x="0" y="235293"/>
            <a:ext cx="9144000" cy="5715000"/>
          </a:xfrm>
          <a:prstGeom prst="rect">
            <a:avLst/>
          </a:prstGeom>
        </p:spPr>
      </p:pic>
    </p:spTree>
    <p:extLst>
      <p:ext uri="{BB962C8B-B14F-4D97-AF65-F5344CB8AC3E}">
        <p14:creationId xmlns:p14="http://schemas.microsoft.com/office/powerpoint/2010/main" val="5183499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63"/>
          <a:stretch/>
        </p:blipFill>
        <p:spPr>
          <a:xfrm>
            <a:off x="755576" y="-9406"/>
            <a:ext cx="8388424"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Election has no conditions</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 y="3511985"/>
            <a:ext cx="9143999" cy="769441"/>
          </a:xfrm>
          <a:prstGeom prst="rect">
            <a:avLst/>
          </a:prstGeom>
          <a:noFill/>
        </p:spPr>
        <p:txBody>
          <a:bodyPr wrap="square">
            <a:spAutoFit/>
          </a:bodyPr>
          <a:lstStyle/>
          <a:p>
            <a:pPr>
              <a:defRPr/>
            </a:pPr>
            <a:r>
              <a:rPr lang="en-US" altLang="zh-CN" sz="4400" b="1" dirty="0">
                <a:solidFill>
                  <a:srgbClr val="FFFF00"/>
                </a:solidFill>
                <a:latin typeface="Arial"/>
                <a:ea typeface="MS PGothic" panose="020B0600070205080204" pitchFamily="34" charset="-128"/>
                <a:cs typeface="Arial"/>
              </a:rPr>
              <a:t>L</a:t>
            </a:r>
            <a:r>
              <a:rPr lang="en-US" altLang="zh-CN" sz="4400" b="1" dirty="0">
                <a:solidFill>
                  <a:srgbClr val="FFFFFF"/>
                </a:solidFill>
                <a:latin typeface="Arial"/>
                <a:ea typeface="MS PGothic" panose="020B0600070205080204" pitchFamily="34" charset="-128"/>
                <a:cs typeface="Arial"/>
              </a:rPr>
              <a:t>imited Atonement</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2" y="1371921"/>
            <a:ext cx="8002718" cy="769441"/>
          </a:xfrm>
          <a:prstGeom prst="rect">
            <a:avLst/>
          </a:prstGeom>
          <a:noFill/>
        </p:spPr>
        <p:txBody>
          <a:bodyPr wrap="square">
            <a:spAutoFit/>
          </a:bodyPr>
          <a:lstStyle/>
          <a:p>
            <a:r>
              <a:rPr lang="en-US" altLang="zh-SG" sz="4400" b="1" dirty="0">
                <a:solidFill>
                  <a:srgbClr val="FFFF00"/>
                </a:solidFill>
                <a:latin typeface="Arial"/>
                <a:ea typeface="MS PGothic" panose="020B0600070205080204" pitchFamily="34" charset="-128"/>
                <a:cs typeface="Arial"/>
              </a:rPr>
              <a:t>T</a:t>
            </a:r>
            <a:r>
              <a:rPr lang="en-US" altLang="zh-SG" sz="4400" b="1" dirty="0">
                <a:solidFill>
                  <a:srgbClr val="FFFFFF"/>
                </a:solidFill>
                <a:latin typeface="Arial"/>
                <a:ea typeface="MS PGothic" panose="020B0600070205080204" pitchFamily="34" charset="-128"/>
                <a:cs typeface="Arial"/>
              </a:rPr>
              <a:t>otal Depravity</a:t>
            </a:r>
            <a:endParaRPr lang="en-SG" sz="4400" b="1" dirty="0">
              <a:solidFill>
                <a:srgbClr val="FFFFFF"/>
              </a:solidFill>
              <a:latin typeface="Arial"/>
              <a:ea typeface="MS PGothic" panose="020B0600070205080204" pitchFamily="34" charset="-128"/>
              <a:cs typeface="Arial"/>
            </a:endParaRPr>
          </a:p>
        </p:txBody>
      </p:sp>
      <p:sp>
        <p:nvSpPr>
          <p:cNvPr id="5" name="Rectangle 4"/>
          <p:cNvSpPr/>
          <p:nvPr/>
        </p:nvSpPr>
        <p:spPr>
          <a:xfrm>
            <a:off x="2" y="2501671"/>
            <a:ext cx="8002718"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U</a:t>
            </a:r>
            <a:r>
              <a:rPr lang="en-US" altLang="zh-CN" sz="4000" b="1" dirty="0">
                <a:solidFill>
                  <a:srgbClr val="FFFFFF"/>
                </a:solidFill>
                <a:latin typeface="Arial"/>
                <a:ea typeface="MS PGothic" panose="020B0600070205080204" pitchFamily="34" charset="-128"/>
                <a:cs typeface="Arial"/>
              </a:rPr>
              <a:t>nconditional Election</a:t>
            </a:r>
            <a:endParaRPr lang="en-SG" sz="4000" b="1" dirty="0">
              <a:solidFill>
                <a:srgbClr val="FFFFFF"/>
              </a:solidFill>
              <a:latin typeface="Arial"/>
              <a:ea typeface="MS PGothic" panose="020B0600070205080204" pitchFamily="34" charset="-128"/>
              <a:cs typeface="Arial"/>
            </a:endParaRPr>
          </a:p>
        </p:txBody>
      </p:sp>
      <p:sp>
        <p:nvSpPr>
          <p:cNvPr id="6" name="Rectangle 5"/>
          <p:cNvSpPr/>
          <p:nvPr/>
        </p:nvSpPr>
        <p:spPr>
          <a:xfrm>
            <a:off x="-9852" y="4527648"/>
            <a:ext cx="5961147"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I</a:t>
            </a:r>
            <a:r>
              <a:rPr lang="en-US" altLang="zh-CN" sz="4000" b="1" dirty="0">
                <a:solidFill>
                  <a:srgbClr val="FFFFFF"/>
                </a:solidFill>
                <a:latin typeface="Arial"/>
                <a:ea typeface="MS PGothic" panose="020B0600070205080204" pitchFamily="34" charset="-128"/>
                <a:cs typeface="Arial"/>
              </a:rPr>
              <a:t>rresistible Grace</a:t>
            </a:r>
            <a:endParaRPr lang="en-SG" sz="4000" b="1" dirty="0">
              <a:solidFill>
                <a:srgbClr val="FFFFFF"/>
              </a:solidFill>
              <a:latin typeface="Arial"/>
              <a:ea typeface="MS PGothic" panose="020B0600070205080204" pitchFamily="34" charset="-128"/>
              <a:cs typeface="Arial"/>
            </a:endParaRPr>
          </a:p>
        </p:txBody>
      </p:sp>
      <p:sp>
        <p:nvSpPr>
          <p:cNvPr id="7" name="Rectangle 6"/>
          <p:cNvSpPr/>
          <p:nvPr/>
        </p:nvSpPr>
        <p:spPr>
          <a:xfrm>
            <a:off x="0" y="5615645"/>
            <a:ext cx="7670901" cy="769441"/>
          </a:xfrm>
          <a:prstGeom prst="rect">
            <a:avLst/>
          </a:prstGeom>
          <a:noFill/>
        </p:spPr>
        <p:txBody>
          <a:bodyPr wrap="square">
            <a:spAutoFit/>
          </a:bodyPr>
          <a:lstStyle/>
          <a:p>
            <a:r>
              <a:rPr lang="en-US" altLang="zh-CN" sz="4400" b="1" dirty="0">
                <a:solidFill>
                  <a:srgbClr val="FFFF00"/>
                </a:solidFill>
                <a:latin typeface="Arial"/>
                <a:ea typeface="MS PGothic" panose="020B0600070205080204" pitchFamily="34" charset="-128"/>
                <a:cs typeface="Arial"/>
              </a:rPr>
              <a:t>P</a:t>
            </a:r>
            <a:r>
              <a:rPr lang="en-US" altLang="zh-CN" sz="4400" b="1" dirty="0">
                <a:solidFill>
                  <a:srgbClr val="FFFFFF"/>
                </a:solidFill>
                <a:latin typeface="Arial"/>
                <a:ea typeface="MS PGothic" panose="020B0600070205080204" pitchFamily="34" charset="-128"/>
                <a:cs typeface="Arial"/>
              </a:rPr>
              <a:t>erseverance of the Saints</a:t>
            </a:r>
            <a:endParaRPr lang="en-SG" sz="4400" b="1"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5212111" y="2262238"/>
            <a:ext cx="1118195" cy="616368"/>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978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434349"/>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 name="Oval 2"/>
              <p:cNvSpPr/>
              <p:nvPr/>
            </p:nvSpPr>
            <p:spPr bwMode="auto">
              <a:xfrm>
                <a:off x="535497" y="5183438"/>
                <a:ext cx="896501"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9" name="Oval 18"/>
              <p:cNvSpPr/>
              <p:nvPr/>
            </p:nvSpPr>
            <p:spPr bwMode="auto">
              <a:xfrm>
                <a:off x="7363300" y="5189971"/>
                <a:ext cx="1133810"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7" name="Rounded Rectangle 16"/>
            <p:cNvSpPr/>
            <p:nvPr/>
          </p:nvSpPr>
          <p:spPr bwMode="auto">
            <a:xfrm>
              <a:off x="2072141" y="4200516"/>
              <a:ext cx="5162125"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3" name="Rounded Rectangle 22"/>
            <p:cNvSpPr/>
            <p:nvPr/>
          </p:nvSpPr>
          <p:spPr bwMode="auto">
            <a:xfrm>
              <a:off x="2403121" y="4015972"/>
              <a:ext cx="4519861"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Called</a:t>
            </a: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Predestined</a:t>
            </a: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Glorified</a:t>
            </a: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Justified</a:t>
            </a: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Foreknown</a:t>
            </a: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Eternity</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(Past)</a:t>
            </a: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Eternity</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(Future)</a:t>
            </a: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spc="-100" dirty="0">
                <a:solidFill>
                  <a:srgbClr val="FFFF00"/>
                </a:solidFill>
                <a:effectLst>
                  <a:glow rad="127000">
                    <a:srgbClr val="000000"/>
                  </a:glow>
                </a:effectLst>
                <a:latin typeface="Arial" charset="0"/>
                <a:ea typeface="ＭＳ Ｐゴシック" charset="0"/>
                <a:cs typeface="ＭＳ Ｐゴシック" charset="0"/>
              </a:rPr>
              <a:t>God</a:t>
            </a:r>
            <a:r>
              <a:rPr lang="uk-UA" b="1" spc="-100" dirty="0">
                <a:solidFill>
                  <a:srgbClr val="FFFF00"/>
                </a:solidFill>
                <a:effectLst>
                  <a:glow rad="127000">
                    <a:srgbClr val="000000"/>
                  </a:glow>
                </a:effectLst>
                <a:latin typeface="Arial" charset="0"/>
                <a:ea typeface="ＭＳ Ｐゴシック" charset="0"/>
                <a:cs typeface="ＭＳ Ｐゴシック" charset="0"/>
              </a:rPr>
              <a:t>'</a:t>
            </a:r>
            <a:r>
              <a:rPr lang="en-US" b="1" spc="-100" dirty="0">
                <a:solidFill>
                  <a:srgbClr val="FFFF00"/>
                </a:solidFill>
                <a:effectLst>
                  <a:glow rad="127000">
                    <a:srgbClr val="000000"/>
                  </a:glow>
                </a:effectLst>
                <a:latin typeface="Arial" charset="0"/>
                <a:ea typeface="ＭＳ Ｐゴシック" charset="0"/>
                <a:cs typeface="ＭＳ Ｐゴシック" charset="0"/>
              </a:rPr>
              <a:t>s Golden Chain</a:t>
            </a:r>
          </a:p>
        </p:txBody>
      </p:sp>
      <p:sp>
        <p:nvSpPr>
          <p:cNvPr id="24"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508547122"/>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we know that He [God] works all things [even trials and suffering, cf. vv. 18, 35-36] together [in constructive harmony] for good [our spiritual benefit in being conformed to the character beauty of Christ, cf. v. 29] to those who love God [as viewed from the human side], to those who are called ones according to His purpose [as viewed from the divine side]</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(Romans 8:28).</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36252098"/>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[We know this] because those whom He [God] </a:t>
            </a:r>
            <a:r>
              <a:rPr lang="en-US" sz="4000" b="1" dirty="0">
                <a:solidFill>
                  <a:srgbClr val="FFFF00"/>
                </a:solidFill>
                <a:effectLst>
                  <a:glow rad="127000">
                    <a:srgbClr val="000000"/>
                  </a:glow>
                </a:effectLst>
                <a:latin typeface="Arial" charset="0"/>
                <a:ea typeface="ＭＳ Ｐゴシック" charset="0"/>
                <a:cs typeface="ＭＳ Ｐゴシック" charset="0"/>
              </a:rPr>
              <a:t>foreknew</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[in electing grace], He also </a:t>
            </a:r>
            <a:r>
              <a:rPr lang="en-US" sz="4000" b="1" dirty="0">
                <a:solidFill>
                  <a:srgbClr val="FFFF00"/>
                </a:solidFill>
                <a:effectLst>
                  <a:glow rad="127000">
                    <a:srgbClr val="000000"/>
                  </a:glow>
                </a:effectLst>
                <a:latin typeface="Arial" charset="0"/>
                <a:ea typeface="ＭＳ Ｐゴシック" charset="0"/>
                <a:cs typeface="ＭＳ Ｐゴシック" charset="0"/>
              </a:rPr>
              <a:t>predestined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[His predetermined goal] to take on and have the likeness [inwardly and outwardly] of His Son in order that He [the Son, Jesus Christ] might be the firstborn [the preeminent One] among many brothers [those who are sons/children of God, cf. vv. 14-16]</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(Romans 8:29).</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56482868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those whom He [God] predestined,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called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[the effectual, conversion-producing call to which a person responds with the obedience of faith, cf. Rom. 1:5; 10:16; 15:18; 16:26]</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8:30a).</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54893348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those whom he called,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justified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[God</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s gift of a right standing before Him received by faith, cf. Rom. 5:1], and those whom He justified,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glorified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[an already certain event (cf. v. 29) though not yet realized and thus still future]</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8:30b).</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131179852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248488" y="156616"/>
            <a:ext cx="7956985" cy="1026335"/>
          </a:xfrm>
          <a:noFill/>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Have a seat, Kermit. What I</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m about to tell you might come as a big shock</a:t>
            </a:r>
            <a:r>
              <a:rPr lang="is-IS"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395875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1815882"/>
          </a:xfrm>
          <a:prstGeom prst="rect">
            <a:avLst/>
          </a:prstGeom>
          <a:noFill/>
        </p:spPr>
        <p:txBody>
          <a:bodyPr wrap="square" rtlCol="0">
            <a:spAutoFit/>
          </a:bodyPr>
          <a:lstStyle/>
          <a:p>
            <a:pPr algn="ctr" defTabSz="457177" fontAlgn="auto">
              <a:spcBef>
                <a:spcPts val="0"/>
              </a:spcBef>
              <a:spcAft>
                <a:spcPts val="0"/>
              </a:spcAft>
            </a:pPr>
            <a:r>
              <a:rPr lang="en-GB" sz="2800" b="1"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31 </a:t>
            </a: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What then shall we say to these things? </a:t>
            </a:r>
          </a:p>
          <a:p>
            <a:pPr algn="ctr" defTabSz="457177" fontAlgn="auto">
              <a:spcBef>
                <a:spcPts val="0"/>
              </a:spcBef>
              <a:spcAft>
                <a:spcPts val="0"/>
              </a:spcAft>
            </a:pP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If God is for us, who can be against us? </a:t>
            </a:r>
          </a:p>
          <a:p>
            <a:pPr algn="ctr" defTabSz="457177" fontAlgn="auto">
              <a:spcBef>
                <a:spcPts val="0"/>
              </a:spcBef>
              <a:spcAft>
                <a:spcPts val="0"/>
              </a:spcAft>
            </a:pPr>
            <a:endPar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endParaRPr>
          </a:p>
          <a:p>
            <a:pPr algn="ctr" defTabSz="457177" fontAlgn="auto">
              <a:spcBef>
                <a:spcPts val="0"/>
              </a:spcBef>
              <a:spcAft>
                <a:spcPts val="0"/>
              </a:spcAft>
            </a:pP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Romans 8:31-39</a:t>
            </a:r>
          </a:p>
        </p:txBody>
      </p:sp>
    </p:spTree>
    <p:extLst>
      <p:ext uri="{BB962C8B-B14F-4D97-AF65-F5344CB8AC3E}">
        <p14:creationId xmlns:p14="http://schemas.microsoft.com/office/powerpoint/2010/main" val="16715865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2267994"/>
            </a:xfrm>
            <a:prstGeom prst="rect">
              <a:avLst/>
            </a:prstGeom>
            <a:solidFill>
              <a:srgbClr val="F2DFD3"/>
            </a:solidFill>
          </p:spPr>
          <p:txBody>
            <a:bodyPr wrap="square" rtlCol="0">
              <a:spAutoFit/>
            </a:bodyPr>
            <a:lstStyle/>
            <a:p>
              <a:r>
                <a:rPr lang="en-US" sz="6600" b="1" dirty="0">
                  <a:solidFill>
                    <a:srgbClr val="FFFFCC">
                      <a:lumMod val="10000"/>
                    </a:srgbClr>
                  </a:solidFill>
                  <a:latin typeface="Arial"/>
                  <a:cs typeface="Arial"/>
                </a:rPr>
                <a:t> </a:t>
              </a:r>
              <a:endParaRPr lang="en-US" sz="6000" b="1" dirty="0">
                <a:solidFill>
                  <a:srgbClr val="FFFFCC">
                    <a:lumMod val="10000"/>
                  </a:srgbClr>
                </a:solidFill>
                <a:latin typeface="Arial"/>
                <a:cs typeface="Arial"/>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indent="-342900" eaLnBrk="0" hangingPunct="0">
              <a:spcBef>
                <a:spcPct val="20000"/>
              </a:spcBef>
              <a:buClr>
                <a:schemeClr val="accent1"/>
              </a:buClr>
              <a:buSzPct val="85000"/>
              <a:buFont typeface="Wingdings" pitchFamily="-112" charset="2"/>
              <a:buChar char="o"/>
              <a:defRPr/>
            </a:pPr>
            <a:r>
              <a:rPr lang="en-US" sz="3200" b="1" kern="0" dirty="0">
                <a:solidFill>
                  <a:srgbClr val="000000"/>
                </a:solidFill>
                <a:latin typeface="+mn-lt"/>
                <a:ea typeface="ＭＳ Ｐゴシック" pitchFamily="-111" charset="-128"/>
                <a:cs typeface="ＭＳ Ｐゴシック" pitchFamily="-111" charset="-128"/>
              </a:rPr>
              <a:t>Many psychologists believe so!</a:t>
            </a:r>
          </a:p>
        </p:txBody>
      </p:sp>
      <p:sp>
        <p:nvSpPr>
          <p:cNvPr id="8" name="TextBox 7"/>
          <p:cNvSpPr txBox="1"/>
          <p:nvPr/>
        </p:nvSpPr>
        <p:spPr>
          <a:xfrm>
            <a:off x="35913" y="4149080"/>
            <a:ext cx="3520314" cy="1163395"/>
          </a:xfrm>
          <a:prstGeom prst="rect">
            <a:avLst/>
          </a:prstGeom>
          <a:noFill/>
        </p:spPr>
        <p:txBody>
          <a:bodyPr wrap="square" rtlCol="0">
            <a:spAutoFit/>
          </a:bodyPr>
          <a:lstStyle/>
          <a:p>
            <a:pPr>
              <a:lnSpc>
                <a:spcPct val="70000"/>
              </a:lnSpc>
            </a:pPr>
            <a:r>
              <a:rPr lang="en-US" sz="4800" b="1" dirty="0">
                <a:solidFill>
                  <a:srgbClr val="FFFFCC">
                    <a:lumMod val="10000"/>
                  </a:srgbClr>
                </a:solidFill>
                <a:latin typeface="Arial"/>
                <a:cs typeface="Arial"/>
              </a:rPr>
              <a:t>Born</a:t>
            </a:r>
            <a:br>
              <a:rPr lang="en-US" sz="4800" b="1" dirty="0">
                <a:solidFill>
                  <a:srgbClr val="FFFFCC">
                    <a:lumMod val="10000"/>
                  </a:srgbClr>
                </a:solidFill>
                <a:latin typeface="Arial"/>
                <a:cs typeface="Arial"/>
              </a:rPr>
            </a:br>
            <a:r>
              <a:rPr lang="en-US" sz="4800" b="1" dirty="0">
                <a:solidFill>
                  <a:srgbClr val="FFFFCC">
                    <a:lumMod val="10000"/>
                  </a:srgbClr>
                </a:solidFill>
                <a:latin typeface="Arial"/>
                <a:cs typeface="Arial"/>
              </a:rPr>
              <a:t>innocent </a:t>
            </a:r>
            <a:endParaRPr lang="en-US" sz="4400" b="1" dirty="0">
              <a:solidFill>
                <a:srgbClr val="FFFFCC">
                  <a:lumMod val="10000"/>
                </a:srgbClr>
              </a:solidFill>
              <a:latin typeface="Arial"/>
              <a:cs typeface="Arial"/>
            </a:endParaRPr>
          </a:p>
        </p:txBody>
      </p:sp>
      <p:sp>
        <p:nvSpPr>
          <p:cNvPr id="10" name="TextBox 9"/>
          <p:cNvSpPr txBox="1"/>
          <p:nvPr/>
        </p:nvSpPr>
        <p:spPr>
          <a:xfrm>
            <a:off x="35913" y="5157192"/>
            <a:ext cx="3599983" cy="1200329"/>
          </a:xfrm>
          <a:prstGeom prst="rect">
            <a:avLst/>
          </a:prstGeom>
          <a:noFill/>
        </p:spPr>
        <p:txBody>
          <a:bodyPr wrap="square" rtlCol="0">
            <a:spAutoFit/>
          </a:bodyPr>
          <a:lstStyle/>
          <a:p>
            <a:r>
              <a:rPr lang="en-US" sz="1800" b="1" dirty="0">
                <a:solidFill>
                  <a:srgbClr val="FFFFCC">
                    <a:lumMod val="10000"/>
                  </a:srgbClr>
                </a:solidFill>
                <a:latin typeface="Arial"/>
                <a:cs typeface="Arial"/>
              </a:rPr>
              <a:t>Experiences, environment and society will shape a child's perception of what is right and wrong</a:t>
            </a:r>
            <a:endParaRPr lang="en-US" sz="1600" b="1" dirty="0">
              <a:solidFill>
                <a:srgbClr val="FFFFCC">
                  <a:lumMod val="10000"/>
                </a:srgbClr>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32</a:t>
            </a:r>
            <a:r>
              <a:rPr lang="en-GB" b="1" baseline="0">
                <a:latin typeface="Gill Sans"/>
                <a:ea typeface="+mn-ea"/>
                <a:cs typeface="ヒラギノ角ゴ ProN W3"/>
              </a:rPr>
              <a:t> He who did not spare his own Son</a:t>
            </a:r>
          </a:p>
          <a:p>
            <a:pPr defTabSz="457177" fontAlgn="auto">
              <a:spcBef>
                <a:spcPts val="0"/>
              </a:spcBef>
              <a:spcAft>
                <a:spcPts val="0"/>
              </a:spcAft>
            </a:pPr>
            <a:r>
              <a:rPr lang="en-GB" b="1" baseline="0">
                <a:latin typeface="Gill Sans"/>
                <a:ea typeface="+mn-ea"/>
                <a:cs typeface="ヒラギノ角ゴ ProN W3"/>
              </a:rPr>
              <a:t>but gave him up for us all, </a:t>
            </a:r>
          </a:p>
          <a:p>
            <a:pPr defTabSz="457177" fontAlgn="auto">
              <a:spcBef>
                <a:spcPts val="0"/>
              </a:spcBef>
              <a:spcAft>
                <a:spcPts val="0"/>
              </a:spcAft>
            </a:pPr>
            <a:r>
              <a:rPr lang="en-GB" b="1" baseline="0">
                <a:latin typeface="Gill Sans"/>
                <a:ea typeface="+mn-ea"/>
                <a:cs typeface="ヒラギノ角ゴ ProN W3"/>
              </a:rPr>
              <a:t>how will he not also with him graciously give us all things? </a:t>
            </a:r>
          </a:p>
          <a:p>
            <a:pPr defTabSz="457177" fontAlgn="auto">
              <a:spcBef>
                <a:spcPts val="0"/>
              </a:spcBef>
              <a:spcAft>
                <a:spcPts val="0"/>
              </a:spcAft>
            </a:pPr>
            <a:endParaRPr lang="en-GB" b="1">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82066453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33 </a:t>
            </a:r>
            <a:r>
              <a:rPr lang="en-GB" b="1" baseline="0">
                <a:latin typeface="Gill Sans"/>
                <a:ea typeface="+mn-ea"/>
                <a:cs typeface="ヒラギノ角ゴ ProN W3"/>
              </a:rPr>
              <a:t>Who shall bring any charge against God's elect? </a:t>
            </a:r>
          </a:p>
          <a:p>
            <a:pPr defTabSz="457177" fontAlgn="auto">
              <a:spcBef>
                <a:spcPts val="0"/>
              </a:spcBef>
              <a:spcAft>
                <a:spcPts val="0"/>
              </a:spcAft>
            </a:pPr>
            <a:r>
              <a:rPr lang="en-GB" b="1" baseline="0">
                <a:latin typeface="Gill Sans"/>
                <a:ea typeface="+mn-ea"/>
                <a:cs typeface="ヒラギノ角ゴ ProN W3"/>
              </a:rPr>
              <a:t>It is God who justifies.     </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67885499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34 </a:t>
            </a:r>
            <a:r>
              <a:rPr lang="en-GB" b="1" baseline="0">
                <a:latin typeface="Gill Sans"/>
                <a:ea typeface="+mn-ea"/>
                <a:cs typeface="ヒラギノ角ゴ ProN W3"/>
              </a:rPr>
              <a:t>Who is to condemn? Christ Jesus is the one who died—more than that, who was raised—who is at the right hand of God, who indeed is interceding for us.</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255275857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35 </a:t>
            </a:r>
            <a:r>
              <a:rPr lang="en-GB" b="1" baseline="0">
                <a:latin typeface="Gill Sans"/>
                <a:ea typeface="+mn-ea"/>
                <a:cs typeface="ヒラギノ角ゴ ProN W3"/>
              </a:rPr>
              <a:t>Who shall separate us from the love of Christ? Shall tribulation, or distress, or persecution, or famine, or nakedness, or danger, or sword? </a:t>
            </a:r>
          </a:p>
          <a:p>
            <a:pPr defTabSz="457177" fontAlgn="auto">
              <a:spcBef>
                <a:spcPts val="0"/>
              </a:spcBef>
              <a:spcAft>
                <a:spcPts val="0"/>
              </a:spcAft>
            </a:pPr>
            <a:endParaRPr lang="en-GB" b="1">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82112092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2677656"/>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36 </a:t>
            </a:r>
            <a:r>
              <a:rPr lang="en-GB" b="1" baseline="0">
                <a:latin typeface="Gill Sans"/>
                <a:ea typeface="+mn-ea"/>
                <a:cs typeface="ヒラギノ角ゴ ProN W3"/>
              </a:rPr>
              <a:t>As it is written,</a:t>
            </a:r>
          </a:p>
          <a:p>
            <a:pPr defTabSz="457177" fontAlgn="auto">
              <a:spcBef>
                <a:spcPts val="0"/>
              </a:spcBef>
              <a:spcAft>
                <a:spcPts val="0"/>
              </a:spcAft>
            </a:pPr>
            <a:r>
              <a:rPr lang="en-GB" b="1" baseline="0">
                <a:latin typeface="Gill Sans"/>
                <a:ea typeface="+mn-ea"/>
                <a:cs typeface="ヒラギノ角ゴ ProN W3"/>
              </a:rPr>
              <a:t>“For your sake we are being killed all the day long;</a:t>
            </a:r>
            <a:br>
              <a:rPr lang="en-GB" b="1" baseline="0">
                <a:latin typeface="Gill Sans"/>
                <a:ea typeface="+mn-ea"/>
                <a:cs typeface="ヒラギノ角ゴ ProN W3"/>
              </a:rPr>
            </a:br>
            <a:r>
              <a:rPr lang="en-GB" b="1" baseline="0">
                <a:latin typeface="Gill Sans"/>
                <a:ea typeface="+mn-ea"/>
                <a:cs typeface="ヒラギノ角ゴ ProN W3"/>
              </a:rPr>
              <a:t>    we are regarded as sheep to be slaughtered.”</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294952519"/>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37 </a:t>
            </a:r>
            <a:r>
              <a:rPr lang="en-GB" b="1" baseline="0">
                <a:latin typeface="Gill Sans"/>
                <a:ea typeface="+mn-ea"/>
                <a:cs typeface="ヒラギノ角ゴ ProN W3"/>
              </a:rPr>
              <a:t>No, in all these things we are more than conquerors through him who loved us. </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429178827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38 </a:t>
            </a:r>
            <a:r>
              <a:rPr lang="en-GB" b="1" baseline="0">
                <a:latin typeface="Gill Sans"/>
                <a:ea typeface="+mn-ea"/>
                <a:cs typeface="ヒラギノ角ゴ ProN W3"/>
              </a:rPr>
              <a:t>For I am sure that neither death nor life, nor angels nor rulers, nor things present nor things to come, nor powers,</a:t>
            </a:r>
          </a:p>
          <a:p>
            <a:pPr defTabSz="457177" fontAlgn="auto">
              <a:spcBef>
                <a:spcPts val="0"/>
              </a:spcBef>
              <a:spcAft>
                <a:spcPts val="0"/>
              </a:spcAft>
            </a:pPr>
            <a:r>
              <a:rPr lang="en-GB" b="1" baseline="0">
                <a:latin typeface="Gill Sans"/>
                <a:ea typeface="+mn-ea"/>
                <a:cs typeface="ヒラギノ角ゴ ProN W3"/>
              </a:rPr>
              <a:t> </a:t>
            </a: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56107302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39 </a:t>
            </a:r>
            <a:r>
              <a:rPr lang="en-GB" b="1" baseline="0">
                <a:latin typeface="Gill Sans"/>
                <a:ea typeface="+mn-ea"/>
                <a:cs typeface="ヒラギノ角ゴ ProN W3"/>
              </a:rPr>
              <a:t>nor height nor depth, nor anything else in all creation, will be able to separate us from the love of God in Christ Jesus our Lord.</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190399647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en-US">
                <a:solidFill>
                  <a:schemeClr val="bg1"/>
                </a:solidFill>
              </a:rPr>
              <a:t>A Parable on Romans 8:28-30</a:t>
            </a:r>
            <a:endParaRPr kumimoji="0" lang="en-US" sz="4800">
              <a:solidFill>
                <a:schemeClr val="bg1"/>
              </a:solidFill>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a:spcBef>
                <a:spcPct val="20000"/>
              </a:spcBef>
              <a:defRPr/>
            </a:pPr>
            <a:r>
              <a:rPr kumimoji="1" lang="en-US" sz="3600" b="1" i="1">
                <a:solidFill>
                  <a:srgbClr val="E9F313"/>
                </a:solidFill>
                <a:latin typeface="Helvetica" charset="0"/>
              </a:rPr>
              <a:t>One day</a:t>
            </a:r>
            <a:r>
              <a:rPr kumimoji="1" lang="en-US" sz="3600" b="1">
                <a:solidFill>
                  <a:schemeClr val="bg1"/>
                </a:solidFill>
                <a:latin typeface="Helvetica" charset="0"/>
              </a:rPr>
              <a:t> a very </a:t>
            </a:r>
            <a:r>
              <a:rPr kumimoji="1" lang="en-US" sz="3600" b="1" i="1">
                <a:solidFill>
                  <a:srgbClr val="E9F313"/>
                </a:solidFill>
                <a:latin typeface="Helvetica" charset="0"/>
              </a:rPr>
              <a:t>wise</a:t>
            </a:r>
            <a:r>
              <a:rPr kumimoji="1" lang="en-US" sz="3600" b="1">
                <a:solidFill>
                  <a:schemeClr val="bg1"/>
                </a:solidFill>
                <a:latin typeface="Helvetica" charset="0"/>
              </a:rPr>
              <a:t> and </a:t>
            </a:r>
            <a:br>
              <a:rPr kumimoji="1" lang="en-US" sz="3600" b="1">
                <a:solidFill>
                  <a:schemeClr val="bg1"/>
                </a:solidFill>
                <a:latin typeface="Helvetica" charset="0"/>
              </a:rPr>
            </a:br>
            <a:r>
              <a:rPr kumimoji="1" lang="en-US" sz="3600" b="1" i="1">
                <a:solidFill>
                  <a:srgbClr val="E9F313"/>
                </a:solidFill>
                <a:latin typeface="Helvetica" charset="0"/>
              </a:rPr>
              <a:t>skillful sculptor</a:t>
            </a:r>
            <a:r>
              <a:rPr kumimoji="1" lang="en-US" sz="3600" b="1">
                <a:solidFill>
                  <a:schemeClr val="bg1"/>
                </a:solidFill>
                <a:latin typeface="Helvetica" charset="0"/>
              </a:rPr>
              <a:t> desired to make a </a:t>
            </a:r>
            <a:br>
              <a:rPr kumimoji="1" lang="en-US" sz="3600" b="1">
                <a:solidFill>
                  <a:schemeClr val="bg1"/>
                </a:solidFill>
                <a:latin typeface="Helvetica" charset="0"/>
              </a:rPr>
            </a:br>
            <a:r>
              <a:rPr kumimoji="1" lang="en-US" sz="3600" b="1" i="1">
                <a:solidFill>
                  <a:srgbClr val="E9F313"/>
                </a:solidFill>
                <a:latin typeface="Helvetica" charset="0"/>
              </a:rPr>
              <a:t>beautiful marble statute</a:t>
            </a:r>
            <a:r>
              <a:rPr kumimoji="1" lang="en-US" sz="3600" b="1">
                <a:solidFill>
                  <a:schemeClr val="bg1"/>
                </a:solidFill>
                <a:latin typeface="Helvetica" charset="0"/>
              </a:rPr>
              <a:t>…</a:t>
            </a:r>
          </a:p>
        </p:txBody>
      </p:sp>
      <p:sp>
        <p:nvSpPr>
          <p:cNvPr id="864262" name="Text Box 12"/>
          <p:cNvSpPr txBox="1">
            <a:spLocks noChangeArrowheads="1"/>
          </p:cNvSpPr>
          <p:nvPr/>
        </p:nvSpPr>
        <p:spPr bwMode="auto">
          <a:xfrm>
            <a:off x="8061325" y="47625"/>
            <a:ext cx="879475" cy="457200"/>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charset="0"/>
              </a:rPr>
              <a:t>155p</a:t>
            </a:r>
            <a:endParaRPr lang="en-US" dirty="0"/>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lumMod val="10000"/>
            </a:schemeClr>
          </a:solidFill>
          <a:ln w="9525">
            <a:solidFill>
              <a:schemeClr val="bg1"/>
            </a:solidFill>
            <a:miter lim="800000"/>
            <a:headEnd/>
            <a:tailEnd/>
          </a:ln>
        </p:spPr>
      </p:pic>
      <p:sp>
        <p:nvSpPr>
          <p:cNvPr id="865283" name="Rectangle 3"/>
          <p:cNvSpPr>
            <a:spLocks noGrp="1" noChangeArrowheads="1"/>
          </p:cNvSpPr>
          <p:nvPr>
            <p:ph type="title"/>
          </p:nvPr>
        </p:nvSpPr>
        <p:spPr>
          <a:xfrm>
            <a:off x="251520" y="5825717"/>
            <a:ext cx="4511923" cy="786308"/>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Foreknowledge</a:t>
            </a: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chemeClr val="bg1"/>
                </a:solidFill>
                <a:latin typeface="Helvetica" pitchFamily="-112" charset="0"/>
                <a:ea typeface="+mn-ea"/>
                <a:cs typeface="+mn-cs"/>
              </a:rPr>
              <a:t>From among the </a:t>
            </a:r>
            <a:r>
              <a:rPr kumimoji="1" lang="en-US" sz="3200" b="1" i="1">
                <a:solidFill>
                  <a:srgbClr val="E9F313"/>
                </a:solidFill>
                <a:latin typeface="Helvetica" pitchFamily="-112" charset="0"/>
                <a:ea typeface="+mn-ea"/>
                <a:cs typeface="+mn-cs"/>
              </a:rPr>
              <a:t>many possibilities</a:t>
            </a:r>
            <a:r>
              <a:rPr kumimoji="1" lang="en-US" sz="3200" b="1">
                <a:solidFill>
                  <a:schemeClr val="bg1"/>
                </a:solidFill>
                <a:latin typeface="Helvetica" pitchFamily="-112" charset="0"/>
                <a:ea typeface="+mn-ea"/>
                <a:cs typeface="+mn-cs"/>
              </a:rPr>
              <a:t> in the marble quarry he </a:t>
            </a:r>
            <a:r>
              <a:rPr kumimoji="1" lang="en-US" sz="3200" b="1" i="1">
                <a:solidFill>
                  <a:srgbClr val="E9F313"/>
                </a:solidFill>
                <a:latin typeface="Helvetica" pitchFamily="-112" charset="0"/>
                <a:ea typeface="+mn-ea"/>
                <a:cs typeface="+mn-cs"/>
              </a:rPr>
              <a:t>selected one rough stone</a:t>
            </a:r>
            <a:r>
              <a:rPr kumimoji="1" lang="en-US" sz="3200" b="1">
                <a:solidFill>
                  <a:schemeClr val="bg1"/>
                </a:solidFill>
                <a:latin typeface="Helvetica" pitchFamily="-112" charset="0"/>
                <a:ea typeface="+mn-ea"/>
                <a:cs typeface="+mn-cs"/>
              </a:rPr>
              <a:t> which he would use for this purpose.</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865287" name="Text Box 9"/>
          <p:cNvSpPr txBox="1">
            <a:spLocks noChangeArrowheads="1"/>
          </p:cNvSpPr>
          <p:nvPr/>
        </p:nvSpPr>
        <p:spPr bwMode="auto">
          <a:xfrm>
            <a:off x="8264525" y="0"/>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1"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indent="-342900" algn="ctr" eaLnBrk="0" hangingPunct="0">
              <a:spcBef>
                <a:spcPct val="20000"/>
              </a:spcBef>
              <a:buClr>
                <a:srgbClr val="0078F0"/>
              </a:buClr>
              <a:buSzPct val="85000"/>
              <a:buFont typeface="Wingdings" pitchFamily="-112" charset="2"/>
              <a:buChar char="o"/>
              <a:defRPr/>
            </a:pPr>
            <a:r>
              <a:rPr lang="en-US" sz="2800" b="1" kern="0" dirty="0">
                <a:solidFill>
                  <a:srgbClr val="FFFFFF"/>
                </a:solidFill>
                <a:latin typeface="Arial"/>
                <a:ea typeface="ＭＳ Ｐゴシック" pitchFamily="-111" charset="-128"/>
                <a:cs typeface="ＭＳ Ｐゴシック" pitchFamily="-111" charset="-128"/>
              </a:rPr>
              <a:t>The article itself contrasts children (not babies!)</a:t>
            </a: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r>
              <a:rPr lang="en-US" sz="4800" dirty="0">
                <a:solidFill>
                  <a:srgbClr val="FFFFCC">
                    <a:lumMod val="10000"/>
                  </a:srgbClr>
                </a:solidFill>
                <a:latin typeface="Times New Roman"/>
                <a:cs typeface="Times New Roman"/>
              </a:rPr>
              <a:t>Good kid,</a:t>
            </a:r>
            <a:endParaRPr lang="en-US" sz="4400" dirty="0">
              <a:solidFill>
                <a:srgbClr val="FFFFCC">
                  <a:lumMod val="10000"/>
                </a:srgbClr>
              </a:solidFill>
              <a:latin typeface="Times New Roman"/>
              <a:cs typeface="Times New Roman"/>
            </a:endParaRPr>
          </a:p>
        </p:txBody>
      </p:sp>
      <p:sp>
        <p:nvSpPr>
          <p:cNvPr id="8" name="TextBox 7"/>
          <p:cNvSpPr txBox="1"/>
          <p:nvPr/>
        </p:nvSpPr>
        <p:spPr>
          <a:xfrm>
            <a:off x="6466564" y="1203531"/>
            <a:ext cx="2829836" cy="830997"/>
          </a:xfrm>
          <a:prstGeom prst="rect">
            <a:avLst/>
          </a:prstGeom>
          <a:solidFill>
            <a:srgbClr val="F2DFD3"/>
          </a:solidFill>
        </p:spPr>
        <p:txBody>
          <a:bodyPr wrap="square" rtlCol="0">
            <a:spAutoFit/>
          </a:bodyPr>
          <a:lstStyle/>
          <a:p>
            <a:r>
              <a:rPr lang="en-US" sz="4800" dirty="0">
                <a:solidFill>
                  <a:srgbClr val="FFFFCC">
                    <a:lumMod val="10000"/>
                  </a:srgbClr>
                </a:solidFill>
                <a:latin typeface="Times New Roman"/>
                <a:cs typeface="Times New Roman"/>
              </a:rPr>
              <a:t>Bad kid</a:t>
            </a:r>
            <a:endParaRPr lang="en-US" sz="4400" dirty="0">
              <a:solidFill>
                <a:srgbClr val="FFFFCC">
                  <a:lumMod val="10000"/>
                </a:srgbClr>
              </a:solidFill>
              <a:latin typeface="Times New Roman"/>
              <a:cs typeface="Times New Roman"/>
            </a:endParaRPr>
          </a:p>
        </p:txBody>
      </p:sp>
    </p:spTree>
    <p:extLst>
      <p:ext uri="{BB962C8B-B14F-4D97-AF65-F5344CB8AC3E}">
        <p14:creationId xmlns:p14="http://schemas.microsoft.com/office/powerpoint/2010/main" val="3198629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lumMod val="10000"/>
            </a:schemeClr>
          </a:solidFill>
          <a:ln w="9525">
            <a:solidFill>
              <a:schemeClr val="bg1"/>
            </a:solidFill>
            <a:miter lim="800000"/>
            <a:headEnd/>
            <a:tailEnd/>
          </a:ln>
        </p:spPr>
      </p:pic>
      <p:sp>
        <p:nvSpPr>
          <p:cNvPr id="866307" name="Rectangle 2"/>
          <p:cNvSpPr>
            <a:spLocks noGrp="1" noChangeArrowheads="1"/>
          </p:cNvSpPr>
          <p:nvPr>
            <p:ph type="title"/>
          </p:nvPr>
        </p:nvSpPr>
        <p:spPr>
          <a:xfrm>
            <a:off x="216024" y="5833269"/>
            <a:ext cx="457200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Predestination</a:t>
            </a: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chemeClr val="bg1"/>
                </a:solidFill>
                <a:latin typeface="Helvetica" pitchFamily="-112" charset="0"/>
                <a:ea typeface="+mn-ea"/>
                <a:cs typeface="+mn-cs"/>
              </a:rPr>
              <a:t>He </a:t>
            </a:r>
            <a:r>
              <a:rPr kumimoji="1" lang="en-US" sz="3200" b="1">
                <a:solidFill>
                  <a:srgbClr val="E9F313"/>
                </a:solidFill>
                <a:latin typeface="Helvetica" pitchFamily="-112" charset="0"/>
                <a:ea typeface="+mn-ea"/>
                <a:cs typeface="+mn-cs"/>
              </a:rPr>
              <a:t>marked it</a:t>
            </a:r>
            <a:r>
              <a:rPr kumimoji="1" lang="en-US" sz="3200" b="1">
                <a:solidFill>
                  <a:schemeClr val="bg1"/>
                </a:solidFill>
                <a:latin typeface="Helvetica" pitchFamily="-112" charset="0"/>
                <a:ea typeface="+mn-ea"/>
                <a:cs typeface="+mn-cs"/>
              </a:rPr>
              <a:t> and thereby </a:t>
            </a:r>
            <a:r>
              <a:rPr kumimoji="1" lang="en-US" sz="3200" b="1">
                <a:solidFill>
                  <a:srgbClr val="E9F313"/>
                </a:solidFill>
                <a:latin typeface="Helvetica" pitchFamily="-112" charset="0"/>
                <a:ea typeface="+mn-ea"/>
                <a:cs typeface="+mn-cs"/>
              </a:rPr>
              <a:t>destined it</a:t>
            </a:r>
            <a:r>
              <a:rPr kumimoji="1" lang="en-US" sz="3200" b="1">
                <a:solidFill>
                  <a:schemeClr val="bg1"/>
                </a:solidFill>
                <a:latin typeface="Helvetica" pitchFamily="-112" charset="0"/>
                <a:ea typeface="+mn-ea"/>
                <a:cs typeface="+mn-cs"/>
              </a:rPr>
              <a:t> for the beautiful finished product which he had in mind.  That mark </a:t>
            </a:r>
            <a:r>
              <a:rPr kumimoji="1" lang="en-US" sz="3200" b="1">
                <a:solidFill>
                  <a:srgbClr val="E9F313"/>
                </a:solidFill>
                <a:latin typeface="Helvetica" pitchFamily="-112" charset="0"/>
                <a:ea typeface="+mn-ea"/>
                <a:cs typeface="+mn-cs"/>
              </a:rPr>
              <a:t>preserved it</a:t>
            </a:r>
            <a:r>
              <a:rPr kumimoji="1" lang="en-US" sz="3200" b="1">
                <a:solidFill>
                  <a:schemeClr val="bg1"/>
                </a:solidFill>
                <a:latin typeface="Helvetica" pitchFamily="-112" charset="0"/>
                <a:ea typeface="+mn-ea"/>
                <a:cs typeface="+mn-cs"/>
              </a:rPr>
              <a:t> from being discarded and destroyed.</a:t>
            </a: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endParaRPr lang="en-US"/>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76200" y="6038850"/>
            <a:ext cx="6156176"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Calling and justification</a:t>
            </a: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i="1">
                <a:solidFill>
                  <a:srgbClr val="E9F313"/>
                </a:solidFill>
                <a:latin typeface="Helvetica" pitchFamily="-112" charset="0"/>
                <a:ea typeface="+mn-ea"/>
                <a:cs typeface="+mn-cs"/>
              </a:rPr>
              <a:t>Sometime later</a:t>
            </a:r>
            <a:r>
              <a:rPr kumimoji="1" lang="en-US" sz="3200" b="1">
                <a:solidFill>
                  <a:schemeClr val="bg1"/>
                </a:solidFill>
                <a:latin typeface="Helvetica" pitchFamily="-112" charset="0"/>
                <a:ea typeface="+mn-ea"/>
                <a:cs typeface="+mn-cs"/>
              </a:rPr>
              <a:t> he sent his </a:t>
            </a:r>
            <a:r>
              <a:rPr kumimoji="1" lang="en-US" sz="3200" b="1" i="1">
                <a:solidFill>
                  <a:srgbClr val="E9F313"/>
                </a:solidFill>
                <a:latin typeface="Helvetica" pitchFamily="-112" charset="0"/>
                <a:ea typeface="+mn-ea"/>
                <a:cs typeface="+mn-cs"/>
              </a:rPr>
              <a:t>helper</a:t>
            </a:r>
            <a:r>
              <a:rPr kumimoji="1" lang="en-US" sz="3200" b="1">
                <a:solidFill>
                  <a:schemeClr val="bg1"/>
                </a:solidFill>
                <a:latin typeface="Helvetica" pitchFamily="-112" charset="0"/>
                <a:ea typeface="+mn-ea"/>
                <a:cs typeface="+mn-cs"/>
              </a:rPr>
              <a:t> to fetch the stone and place it on his own work table.</a:t>
            </a: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107504" y="6093296"/>
            <a:ext cx="896868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Progressive sanctification &amp; eternal security</a:t>
            </a:r>
          </a:p>
        </p:txBody>
      </p:sp>
      <p:sp>
        <p:nvSpPr>
          <p:cNvPr id="868359" name="Text Box 9"/>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latin typeface="Helvetica" pitchFamily="-112" charset="0"/>
                <a:ea typeface="+mn-ea"/>
                <a:cs typeface="+mn-cs"/>
              </a:rPr>
              <a:t>Then the </a:t>
            </a:r>
            <a:r>
              <a:rPr kumimoji="1" lang="en-US" sz="3200" b="1" i="1" dirty="0">
                <a:solidFill>
                  <a:srgbClr val="E9F313"/>
                </a:solidFill>
                <a:latin typeface="Helvetica" pitchFamily="-112" charset="0"/>
                <a:ea typeface="+mn-ea"/>
                <a:cs typeface="+mn-cs"/>
              </a:rPr>
              <a:t>sculptor began to chisel, rasp, and file</a:t>
            </a:r>
            <a:r>
              <a:rPr kumimoji="1" lang="en-US" sz="3200" b="1" dirty="0">
                <a:solidFill>
                  <a:schemeClr val="bg1"/>
                </a:solidFill>
                <a:latin typeface="Helvetica" pitchFamily="-112" charset="0"/>
                <a:ea typeface="+mn-ea"/>
                <a:cs typeface="+mn-cs"/>
              </a:rPr>
              <a:t> on that block of rough stone shaping it into the </a:t>
            </a:r>
            <a:r>
              <a:rPr kumimoji="1" lang="en-US" sz="3200" b="1" i="1" dirty="0">
                <a:solidFill>
                  <a:srgbClr val="E9F313"/>
                </a:solidFill>
                <a:latin typeface="Helvetica" pitchFamily="-112" charset="0"/>
                <a:ea typeface="+mn-ea"/>
                <a:cs typeface="+mn-cs"/>
              </a:rPr>
              <a:t>likeness of the clay model</a:t>
            </a:r>
            <a:r>
              <a:rPr kumimoji="1" lang="en-US" sz="3200" b="1" dirty="0">
                <a:solidFill>
                  <a:schemeClr val="bg1"/>
                </a:solidFill>
                <a:latin typeface="Helvetica" pitchFamily="-112" charset="0"/>
                <a:ea typeface="+mn-ea"/>
                <a:cs typeface="+mn-cs"/>
              </a:rPr>
              <a:t> that served as his pattern.  In the process, however, he did </a:t>
            </a:r>
            <a:r>
              <a:rPr kumimoji="1" lang="en-US" sz="3200" b="1" i="1" dirty="0">
                <a:solidFill>
                  <a:srgbClr val="E9F313"/>
                </a:solidFill>
                <a:latin typeface="Helvetica" pitchFamily="-112" charset="0"/>
                <a:ea typeface="+mn-ea"/>
                <a:cs typeface="+mn-cs"/>
              </a:rPr>
              <a:t>nothing to ruin the stone</a:t>
            </a:r>
            <a:r>
              <a:rPr kumimoji="1" lang="en-US" sz="3200" b="1" dirty="0">
                <a:solidFill>
                  <a:schemeClr val="bg1"/>
                </a:solidFill>
                <a:latin typeface="Helvetica" pitchFamily="-112" charset="0"/>
                <a:ea typeface="+mn-ea"/>
                <a:cs typeface="+mn-cs"/>
              </a:rPr>
              <a:t> and he saw to it that </a:t>
            </a:r>
            <a:br>
              <a:rPr kumimoji="1" lang="en-US" sz="3200" b="1" dirty="0">
                <a:solidFill>
                  <a:schemeClr val="bg1"/>
                </a:solidFill>
                <a:latin typeface="Helvetica" pitchFamily="-112" charset="0"/>
                <a:ea typeface="+mn-ea"/>
                <a:cs typeface="+mn-cs"/>
              </a:rPr>
            </a:br>
            <a:r>
              <a:rPr kumimoji="1" lang="en-US" sz="3200" b="1" i="1" dirty="0">
                <a:solidFill>
                  <a:srgbClr val="E9F313"/>
                </a:solidFill>
                <a:latin typeface="Helvetica" pitchFamily="-112" charset="0"/>
                <a:ea typeface="+mn-ea"/>
                <a:cs typeface="+mn-cs"/>
              </a:rPr>
              <a:t>no one else marred</a:t>
            </a:r>
            <a:r>
              <a:rPr kumimoji="1" lang="en-US" sz="3200" b="1" dirty="0">
                <a:solidFill>
                  <a:schemeClr val="bg1"/>
                </a:solidFill>
                <a:latin typeface="Helvetica" pitchFamily="-112" charset="0"/>
                <a:ea typeface="+mn-ea"/>
                <a:cs typeface="+mn-cs"/>
              </a:rPr>
              <a:t> it either.</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360581" y="6088270"/>
            <a:ext cx="377572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a:solidFill>
                  <a:schemeClr val="bg1"/>
                </a:solidFill>
                <a:latin typeface="Arial" panose="020B0604020202020204" pitchFamily="34" charset="0"/>
                <a:cs typeface="Arial" panose="020B0604020202020204" pitchFamily="34" charset="0"/>
              </a:rPr>
              <a:t> Rapture</a:t>
            </a:r>
          </a:p>
        </p:txBody>
      </p:sp>
      <p:sp>
        <p:nvSpPr>
          <p:cNvPr id="869383" name="Text Box 10"/>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40772" name="Rectangle 4"/>
          <p:cNvSpPr>
            <a:spLocks noChangeArrowheads="1"/>
          </p:cNvSpPr>
          <p:nvPr/>
        </p:nvSpPr>
        <p:spPr bwMode="auto">
          <a:xfrm>
            <a:off x="4139952" y="457200"/>
            <a:ext cx="4953000"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latin typeface="Helvetica" pitchFamily="-112" charset="0"/>
                <a:ea typeface="+mn-ea"/>
                <a:cs typeface="+mn-cs"/>
              </a:rPr>
              <a:t>Then one day </a:t>
            </a:r>
            <a:r>
              <a:rPr kumimoji="1" lang="en-US" sz="3200" b="1" i="1" dirty="0">
                <a:solidFill>
                  <a:srgbClr val="E9F313"/>
                </a:solidFill>
                <a:latin typeface="Helvetica" pitchFamily="-112" charset="0"/>
                <a:ea typeface="+mn-ea"/>
                <a:cs typeface="+mn-cs"/>
              </a:rPr>
              <a:t>his work was done</a:t>
            </a:r>
            <a:r>
              <a:rPr kumimoji="1" lang="en-US" sz="3200" b="1" dirty="0">
                <a:solidFill>
                  <a:schemeClr val="bg1"/>
                </a:solidFill>
                <a:latin typeface="Helvetica" pitchFamily="-112" charset="0"/>
                <a:ea typeface="+mn-ea"/>
                <a:cs typeface="+mn-cs"/>
              </a:rPr>
              <a:t>.  The </a:t>
            </a:r>
            <a:r>
              <a:rPr kumimoji="1" lang="en-US" sz="3200" b="1" i="1" dirty="0">
                <a:solidFill>
                  <a:srgbClr val="E9F313"/>
                </a:solidFill>
                <a:latin typeface="Helvetica" pitchFamily="-112" charset="0"/>
                <a:ea typeface="+mn-ea"/>
                <a:cs typeface="+mn-cs"/>
              </a:rPr>
              <a:t>statue</a:t>
            </a:r>
            <a:r>
              <a:rPr kumimoji="1" lang="en-US" sz="3200" b="1" dirty="0">
                <a:solidFill>
                  <a:schemeClr val="bg1"/>
                </a:solidFill>
                <a:latin typeface="Helvetica" pitchFamily="-112" charset="0"/>
                <a:ea typeface="+mn-ea"/>
                <a:cs typeface="+mn-cs"/>
              </a:rPr>
              <a:t> was </a:t>
            </a:r>
            <a:r>
              <a:rPr kumimoji="1" lang="en-US" sz="3200" b="1" i="1" dirty="0">
                <a:solidFill>
                  <a:srgbClr val="E9F313"/>
                </a:solidFill>
                <a:latin typeface="Helvetica" pitchFamily="-112" charset="0"/>
                <a:ea typeface="+mn-ea"/>
                <a:cs typeface="+mn-cs"/>
              </a:rPr>
              <a:t>complete</a:t>
            </a:r>
            <a:r>
              <a:rPr kumimoji="1" lang="en-US" sz="3200" b="1" dirty="0">
                <a:solidFill>
                  <a:schemeClr val="bg1"/>
                </a:solidFill>
                <a:latin typeface="Helvetica" pitchFamily="-112" charset="0"/>
                <a:ea typeface="+mn-ea"/>
                <a:cs typeface="+mn-cs"/>
              </a:rPr>
              <a:t> with all its features finely honed in </a:t>
            </a:r>
            <a:r>
              <a:rPr kumimoji="1" lang="en-US" sz="3200" b="1" i="1" dirty="0">
                <a:solidFill>
                  <a:srgbClr val="E9F313"/>
                </a:solidFill>
                <a:latin typeface="Helvetica" pitchFamily="-112" charset="0"/>
                <a:ea typeface="+mn-ea"/>
                <a:cs typeface="+mn-cs"/>
              </a:rPr>
              <a:t>full conformity</a:t>
            </a:r>
            <a:r>
              <a:rPr kumimoji="1" lang="en-US" sz="3200" b="1" dirty="0">
                <a:solidFill>
                  <a:schemeClr val="bg1"/>
                </a:solidFill>
                <a:latin typeface="Helvetica" pitchFamily="-112" charset="0"/>
                <a:ea typeface="+mn-ea"/>
                <a:cs typeface="+mn-cs"/>
              </a:rPr>
              <a:t> with his clay model.  The time had come to </a:t>
            </a:r>
            <a:r>
              <a:rPr kumimoji="1" lang="en-US" sz="3200" b="1" i="1" dirty="0">
                <a:solidFill>
                  <a:srgbClr val="E9F313"/>
                </a:solidFill>
                <a:latin typeface="Helvetica" pitchFamily="-112" charset="0"/>
                <a:ea typeface="+mn-ea"/>
                <a:cs typeface="+mn-cs"/>
              </a:rPr>
              <a:t>remove it</a:t>
            </a:r>
            <a:r>
              <a:rPr kumimoji="1" lang="en-US" sz="3200" b="1" dirty="0">
                <a:solidFill>
                  <a:schemeClr val="bg1"/>
                </a:solidFill>
                <a:latin typeface="Helvetica" pitchFamily="-112" charset="0"/>
                <a:ea typeface="+mn-ea"/>
                <a:cs typeface="+mn-cs"/>
              </a:rPr>
              <a:t> from the clutter of the work bench and </a:t>
            </a:r>
            <a:r>
              <a:rPr kumimoji="1" lang="en-US" sz="3200" b="1" i="1" dirty="0">
                <a:solidFill>
                  <a:srgbClr val="E9F313"/>
                </a:solidFill>
                <a:latin typeface="Helvetica" pitchFamily="-112" charset="0"/>
                <a:ea typeface="+mn-ea"/>
                <a:cs typeface="+mn-cs"/>
              </a:rPr>
              <a:t>take it to the palace court</a:t>
            </a:r>
            <a:r>
              <a:rPr kumimoji="1" lang="en-US" sz="3200" b="1" dirty="0">
                <a:solidFill>
                  <a:schemeClr val="bg1"/>
                </a:solidFill>
                <a:latin typeface="Helvetica" pitchFamily="-112" charset="0"/>
                <a:ea typeface="+mn-ea"/>
                <a:cs typeface="+mn-cs"/>
              </a:rPr>
              <a:t> where it would be </a:t>
            </a:r>
            <a:r>
              <a:rPr kumimoji="1" lang="en-US" sz="3200" b="1" i="1" dirty="0">
                <a:solidFill>
                  <a:srgbClr val="E9F313"/>
                </a:solidFill>
                <a:latin typeface="Helvetica" pitchFamily="-112" charset="0"/>
                <a:ea typeface="+mn-ea"/>
                <a:cs typeface="+mn-cs"/>
              </a:rPr>
              <a:t>unveiled for public display</a:t>
            </a:r>
            <a:r>
              <a:rPr kumimoji="1" lang="en-US" sz="3200" b="1" dirty="0">
                <a:solidFill>
                  <a:schemeClr val="bg1"/>
                </a:solidFill>
                <a:latin typeface="Helvetica" pitchFamily="-112" charset="0"/>
                <a:ea typeface="+mn-ea"/>
                <a:cs typeface="+mn-cs"/>
              </a:rPr>
              <a:t>. </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effectLst>
                  <a:glow rad="101600">
                    <a:srgbClr val="000000">
                      <a:alpha val="75000"/>
                    </a:srgbClr>
                  </a:glow>
                </a:effectLst>
                <a:latin typeface="Helvetica" pitchFamily="-112" charset="0"/>
                <a:ea typeface="+mn-ea"/>
                <a:cs typeface="+mn-cs"/>
              </a:rPr>
              <a:t>And all those who passed by smiled their approval and gave accolades of praise to the wise and skillful sculptor.</a:t>
            </a:r>
          </a:p>
        </p:txBody>
      </p:sp>
      <p:sp>
        <p:nvSpPr>
          <p:cNvPr id="1441797" name="Rectangle 5"/>
          <p:cNvSpPr>
            <a:spLocks noGrp="1" noChangeArrowheads="1"/>
          </p:cNvSpPr>
          <p:nvPr>
            <p:ph type="title"/>
          </p:nvPr>
        </p:nvSpPr>
        <p:spPr>
          <a:xfrm>
            <a:off x="351791" y="5998097"/>
            <a:ext cx="449580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Glorification</a:t>
            </a: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b="1">
                <a:solidFill>
                  <a:schemeClr val="bg1"/>
                </a:solidFill>
                <a:latin typeface="Helvetica" pitchFamily="-112" charset="0"/>
                <a:ea typeface="+mn-ea"/>
                <a:cs typeface="+mn-cs"/>
              </a:rPr>
              <a:t>155p</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en-US" altLang="ja-JP" sz="3600" b="1" dirty="0">
                <a:ea typeface="ＭＳ Ｐゴシック" charset="-128"/>
                <a:cs typeface="ＭＳ Ｐゴシック" charset="-128"/>
              </a:rPr>
              <a:t>"In all things God works for good…" </a:t>
            </a:r>
            <a:br>
              <a:rPr lang="en-US" altLang="ja-JP" sz="3600" b="1" dirty="0">
                <a:ea typeface="ＭＳ Ｐゴシック" charset="-128"/>
                <a:cs typeface="ＭＳ Ｐゴシック" charset="-128"/>
              </a:rPr>
            </a:br>
            <a:r>
              <a:rPr lang="en-US" altLang="ja-JP" sz="3600" b="1" dirty="0">
                <a:ea typeface="ＭＳ Ｐゴシック" charset="-128"/>
                <a:cs typeface="ＭＳ Ｐゴシック" charset="-128"/>
              </a:rPr>
              <a:t>(8:28-30)</a:t>
            </a:r>
            <a:endParaRPr lang="en-US" b="1"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Predestined</a:t>
            </a: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Called</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Glorified</a:t>
            </a:r>
          </a:p>
        </p:txBody>
      </p:sp>
      <p:sp>
        <p:nvSpPr>
          <p:cNvPr id="378890" name="Text Box 10"/>
          <p:cNvSpPr txBox="1">
            <a:spLocks noChangeArrowheads="1"/>
          </p:cNvSpPr>
          <p:nvPr/>
        </p:nvSpPr>
        <p:spPr bwMode="auto">
          <a:xfrm>
            <a:off x="8153400" y="76200"/>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rPr>
              <a:t>155p</a:t>
            </a:r>
            <a:endParaRPr lang="en-US" b="1">
              <a:latin typeface="Arial"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Foreknew</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Justified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eaLnBrk="1" hangingPunct="1">
              <a:defRPr/>
            </a:pPr>
            <a:r>
              <a:rPr lang="en-US" sz="2400" b="1" dirty="0">
                <a:solidFill>
                  <a:schemeClr val="tx1"/>
                </a:solidFill>
                <a:effectLst>
                  <a:glow rad="330200">
                    <a:srgbClr val="000000"/>
                  </a:glow>
                </a:effectLst>
              </a:rPr>
              <a:t>"Who then will condemn us? No one—for Christ Jesus died for us and was raised to life for us, and he is sitting in the place of honor at God</a:t>
            </a:r>
            <a:r>
              <a:rPr lang="fr-FR" sz="2400" b="1" dirty="0">
                <a:solidFill>
                  <a:schemeClr val="tx1"/>
                </a:solidFill>
                <a:effectLst>
                  <a:glow rad="330200">
                    <a:srgbClr val="000000"/>
                  </a:glow>
                </a:effectLst>
              </a:rPr>
              <a:t>'</a:t>
            </a:r>
            <a:r>
              <a:rPr lang="en-US" sz="2400" b="1" dirty="0">
                <a:solidFill>
                  <a:schemeClr val="tx1"/>
                </a:solidFill>
                <a:effectLst>
                  <a:glow rad="330200">
                    <a:srgbClr val="000000"/>
                  </a:glow>
                </a:effectLst>
              </a:rPr>
              <a:t>s right hand, pleading for us."</a:t>
            </a:r>
            <a:endParaRPr lang="en-US" sz="3200" b="1" dirty="0">
              <a:solidFill>
                <a:schemeClr val="tx1"/>
              </a:solidFill>
              <a:effectLst>
                <a:glow rad="3302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2800" b="1" dirty="0">
                <a:effectLst>
                  <a:outerShdw blurRad="38100" dist="38100" dir="2700000" algn="tl">
                    <a:srgbClr val="000000"/>
                  </a:outerShdw>
                </a:effectLst>
                <a:latin typeface="Tahoma" charset="-52"/>
              </a:rPr>
              <a:t>Romans 8:34</a:t>
            </a:r>
            <a:r>
              <a:rPr lang="en-US" sz="2000" b="1" dirty="0">
                <a:effectLst>
                  <a:outerShdw blurRad="38100" dist="38100" dir="2700000" algn="tl">
                    <a:srgbClr val="000000"/>
                  </a:outerShdw>
                </a:effectLst>
                <a:latin typeface="Tahoma" charset="-52"/>
              </a:rPr>
              <a:t> (NLT)</a:t>
            </a:r>
            <a:r>
              <a:rPr lang="en-US" sz="2800" b="1" dirty="0">
                <a:effectLst>
                  <a:outerShdw blurRad="38100" dist="38100" dir="2700000" algn="tl">
                    <a:srgbClr val="000000"/>
                  </a:outerShdw>
                </a:effectLst>
                <a:latin typeface="Tahoma" charset="-52"/>
              </a:rPr>
              <a:t> </a:t>
            </a:r>
          </a:p>
        </p:txBody>
      </p:sp>
    </p:spTree>
    <p:extLst>
      <p:ext uri="{BB962C8B-B14F-4D97-AF65-F5344CB8AC3E}">
        <p14:creationId xmlns:p14="http://schemas.microsoft.com/office/powerpoint/2010/main" val="149321417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6715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Election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9:10-13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choice of an individual or group for a specific purpose or destiny</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7888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4:25; 5:18</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act of declaring us "not guilty" for our sins, making us "right" with him</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1430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Propitiation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removing punishment for sin by the perfect sacrifice of Jesus Christ so that God</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 anger is satisfied</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7727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Redemption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 8:23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return of a sinner to God (“buying back” from the slave market) by Jesus Christ’s payment of the price of death with his own blood to make an unbeliever a believer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Sanctification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 15:16</a:t>
                      </a: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Becoming more and more like Jesus Christ through the work of the Holy Spirit</a:t>
                      </a: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Glorification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8:18, 19,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final state of being in complete conformance to the character of Jesus Christ in a resurrected body that will last forever (1 John 3:2)</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1905887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154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Condemnation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5:9, 16, 18; 7:13;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just punishment of hell for unbelievers in Jesus due to God's wrath against sin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5:4; 11:11-12, 15; 13:11-12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Deliverance from the penalty of sin </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by grace though faith in Jesus</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Faith (Belief)</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Trust or reliance on Christ's atonement on the cross as the sinless substitute to pay the sinner's penalty due to God</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Grace</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giving what we do not deserve by granting salvation and other blessings (God's Riches At Christ's Expense)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Mercy</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1:31; 9:15-16, 18, 23; 11:31-32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not giving what we do deserve by saving believers from hell</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Gospel</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 9, 15-16; 2:16; 11:28; 15:16,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good news of salvation from sin's penalty by grace though faith in Jesus as God who atoned for sin and rose again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3280045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Words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Foreknowledge</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effectual appointment or choice of believers to salvation by the Father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Calling</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8:28, 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successful summons to salvation by the Father</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Adoption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8:15, 23</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transfer of Christians from the control of Satan to security in God's family</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Perseverance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believer's hope for salvation leading to consistent trust and work towards it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Intercession</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8:34</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Christ's pleading to the Father for the believer to be fully conformed to his image</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Indwelling</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5:5; 8:9, 11</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presence of the Spirit in the body of the Christian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33652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5</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Clr>
                <a:schemeClr val="accent1"/>
              </a:buClr>
              <a:buSzPct val="85000"/>
              <a:buFont typeface="Wingdings" charset="2"/>
              <a:buChar char="o"/>
            </a:pPr>
            <a:r>
              <a:rPr lang="en-US" sz="3200" b="1" dirty="0">
                <a:solidFill>
                  <a:srgbClr val="FFFFFF"/>
                </a:solidFill>
                <a:latin typeface="Arial" charset="0"/>
              </a:rPr>
              <a:t>The biblical view of original sin fits with what every parent knows. </a:t>
            </a:r>
          </a:p>
          <a:p>
            <a:pPr marL="342900" indent="-342900" eaLnBrk="0" hangingPunct="0">
              <a:spcBef>
                <a:spcPct val="20000"/>
              </a:spcBef>
              <a:buClr>
                <a:schemeClr val="accent1"/>
              </a:buClr>
              <a:buSzPct val="85000"/>
            </a:pPr>
            <a:r>
              <a:rPr lang="en-US" sz="3200" b="1" dirty="0">
                <a:solidFill>
                  <a:srgbClr val="FFFFFF"/>
                </a:solidFill>
                <a:latin typeface="Arial" charset="0"/>
              </a:rPr>
              <a:t> </a:t>
            </a:r>
          </a:p>
          <a:p>
            <a:pPr marL="342900" indent="-342900" eaLnBrk="0" hangingPunct="0">
              <a:spcBef>
                <a:spcPct val="20000"/>
              </a:spcBef>
              <a:buClr>
                <a:schemeClr val="accent1"/>
              </a:buClr>
              <a:buSzPct val="85000"/>
              <a:buFont typeface="Wingdings" charset="2"/>
              <a:buChar char="o"/>
            </a:pPr>
            <a:r>
              <a:rPr lang="en-US" sz="3200" b="1" dirty="0">
                <a:solidFill>
                  <a:srgbClr val="FFFFFF"/>
                </a:solidFill>
                <a:latin typeface="Arial" charset="0"/>
              </a:rPr>
              <a:t>It also explains why we all must teach children to do right instead of wrong.</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4116801505"/>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Predestination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8:29-30</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Father's eternal choice to conform believers to the likeness of the Son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Security</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8:31-37</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eternal preservation of the believer from hell and irreversible promise of heaven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Assurance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8:16</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realization of one's eternal security</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Inheritance</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8:17</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 of all believers (heirs of God) and rewards for the faithful (co-heirs of Christ)</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Atonement</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Removal of the sin barrier between sinners and God by Jesus paying the price of sin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Antinomianism</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6:1</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Living apart from the Mosaic law with increased sin so that grace would abound</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Legalism</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 10:5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Relying on self-effort by keeping the Mosaic law for salvation and spiritual growth</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105812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3907531423"/>
              </p:ext>
            </p:extLst>
          </p:nvPr>
        </p:nvGraphicFramePr>
        <p:xfrm>
          <a:off x="0" y="762001"/>
          <a:ext cx="9143999" cy="596537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318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Righteousness</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1:17; 3:21; 4:3; 5:21 (30 times total)</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quality or state of judicial correctness with focus redemptive action where God pardons but also shares his character with believers who then exhibit righteousness in the moral sense (BDAG)</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Imputation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4:3-6, 8, 10, 22-24</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application of either sin or righteousness to another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1:32; 2:2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action of God that is right or just and thus shows no partiality between humans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 Standing (Position)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5:21; 8:30</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Our unchanging favorable verdict or status before God as his children (who we are, not what we do)</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United</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association of the believer with Christ in a related experience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Identification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"grown together" (united) experience where the Christian reflects the death and resurrection of Jesus</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10" name="Rectangle 5"/>
          <p:cNvSpPr>
            <a:spLocks noChangeArrowheads="1"/>
          </p:cNvSpPr>
          <p:nvPr/>
        </p:nvSpPr>
        <p:spPr bwMode="auto">
          <a:xfrm>
            <a:off x="29925" y="5301208"/>
            <a:ext cx="9144000" cy="6111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a:r>
              <a:rPr lang="en-US" sz="3200" b="1" dirty="0">
                <a:solidFill>
                  <a:srgbClr val="800000"/>
                </a:solidFill>
                <a:effectLst/>
                <a:latin typeface="+mj-lt"/>
                <a:ea typeface="ＭＳ Ｐゴシック" pitchFamily="-111" charset="-128"/>
                <a:cs typeface="ＭＳ Ｐゴシック" pitchFamily="-111" charset="-128"/>
              </a:rPr>
              <a:t>Romans 8:38-39 (NAU) </a:t>
            </a:r>
          </a:p>
        </p:txBody>
      </p:sp>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en-US" sz="3200" b="1" dirty="0">
                <a:solidFill>
                  <a:srgbClr val="800000"/>
                </a:solidFill>
                <a:effectLst/>
              </a:rPr>
              <a:t>"For I am convinced that neither death, nor life, nor angels, nor principalities, nor things present, nor things to come, nor powers,  nor height, nor depth, nor any other created thing, will be able to separate us from the love of God, which is in Christ Jesus our Lord."</a:t>
            </a:r>
            <a:endParaRPr lang="en-US" sz="4000" b="1" dirty="0">
              <a:solidFill>
                <a:srgbClr val="800000"/>
              </a:solidFill>
              <a:effectLst/>
              <a:ea typeface="ＭＳ Ｐゴシック" charset="-128"/>
              <a:cs typeface="ＭＳ Ｐゴシック" charset="-128"/>
            </a:endParaRP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en-US" sz="3200"/>
              <a:t>Build on a biblical foundation in Romans 5:12-21</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pPr indent="0" eaLnBrk="1" hangingPunct="1"/>
            <a:r>
              <a:rPr lang="en-US"/>
              <a:t>Blocks-Genesis Doctrine &amp; Doctrines 00405</a:t>
            </a:r>
          </a:p>
        </p:txBody>
      </p:sp>
      <p:sp>
        <p:nvSpPr>
          <p:cNvPr id="763907"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eaLnBrk="0" hangingPunct="0">
              <a:defRPr/>
            </a:pPr>
            <a:endParaRPr lang="en-US">
              <a:solidFill>
                <a:srgbClr val="000000"/>
              </a:solidFill>
              <a:latin typeface="Arial" charset="0"/>
            </a:endParaRPr>
          </a:p>
        </p:txBody>
      </p:sp>
      <p:sp>
        <p:nvSpPr>
          <p:cNvPr id="413701" name="AutoShape 5" descr="White marble"/>
          <p:cNvSpPr>
            <a:spLocks noChangeArrowheads="1"/>
          </p:cNvSpPr>
          <p:nvPr/>
        </p:nvSpPr>
        <p:spPr bwMode="auto">
          <a:xfrm>
            <a:off x="467544" y="5181600"/>
            <a:ext cx="3816424" cy="1066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a:solidFill>
                  <a:srgbClr val="000000"/>
                </a:solidFill>
                <a:effectLst>
                  <a:outerShdw blurRad="38100" dist="38100" dir="2700000" algn="tl">
                    <a:srgbClr val="DDDDDD"/>
                  </a:outerShdw>
                </a:effectLst>
                <a:latin typeface="Arial Black" charset="0"/>
              </a:rPr>
              <a:t>GENESIS</a:t>
            </a:r>
            <a:endParaRPr lang="en-US">
              <a:solidFill>
                <a:srgbClr val="000000"/>
              </a:solidFill>
              <a:latin typeface="Arial" charset="0"/>
            </a:endParaRPr>
          </a:p>
        </p:txBody>
      </p:sp>
      <p:sp>
        <p:nvSpPr>
          <p:cNvPr id="413702" name="AutoShape 6" descr="White marble"/>
          <p:cNvSpPr>
            <a:spLocks noChangeArrowheads="1"/>
          </p:cNvSpPr>
          <p:nvPr/>
        </p:nvSpPr>
        <p:spPr bwMode="auto">
          <a:xfrm>
            <a:off x="467544" y="3276600"/>
            <a:ext cx="3816424" cy="19050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DOCTRINE</a:t>
            </a:r>
            <a:endParaRPr lang="en-US" sz="2000" b="1">
              <a:solidFill>
                <a:srgbClr val="000000"/>
              </a:solidFill>
              <a:latin typeface="Arial Narrow Bold" pitchFamily="-128" charset="0"/>
            </a:endParaRPr>
          </a:p>
        </p:txBody>
      </p:sp>
      <p:sp>
        <p:nvSpPr>
          <p:cNvPr id="413703" name="AutoShape 7" descr="White marble"/>
          <p:cNvSpPr>
            <a:spLocks noChangeArrowheads="1"/>
          </p:cNvSpPr>
          <p:nvPr/>
        </p:nvSpPr>
        <p:spPr bwMode="auto">
          <a:xfrm>
            <a:off x="4810944" y="5181600"/>
            <a:ext cx="3816424" cy="1066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a:solidFill>
                  <a:srgbClr val="000000"/>
                </a:solidFill>
                <a:effectLst>
                  <a:outerShdw blurRad="38100" dist="38100" dir="2700000" algn="tl">
                    <a:srgbClr val="DDDDDD"/>
                  </a:outerShdw>
                </a:effectLst>
                <a:latin typeface="Arial Black" charset="0"/>
              </a:rPr>
              <a:t>GENESIS</a:t>
            </a:r>
            <a:endParaRPr lang="en-US">
              <a:solidFill>
                <a:srgbClr val="000000"/>
              </a:solidFill>
              <a:latin typeface="Arial" charset="0"/>
            </a:endParaRPr>
          </a:p>
        </p:txBody>
      </p:sp>
      <p:sp>
        <p:nvSpPr>
          <p:cNvPr id="413704" name="AutoShape 8" descr="White marble"/>
          <p:cNvSpPr>
            <a:spLocks noChangeArrowheads="1"/>
          </p:cNvSpPr>
          <p:nvPr/>
        </p:nvSpPr>
        <p:spPr bwMode="auto">
          <a:xfrm>
            <a:off x="4810944" y="44958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7-DAY WEEK</a:t>
            </a:r>
            <a:endParaRPr lang="en-US" sz="2000" b="1">
              <a:solidFill>
                <a:srgbClr val="000000"/>
              </a:solidFill>
              <a:latin typeface="Arial Narrow Bold" pitchFamily="-128" charset="0"/>
            </a:endParaRPr>
          </a:p>
        </p:txBody>
      </p:sp>
      <p:sp>
        <p:nvSpPr>
          <p:cNvPr id="413705" name="AutoShape 9" descr="White marble"/>
          <p:cNvSpPr>
            <a:spLocks noChangeArrowheads="1"/>
          </p:cNvSpPr>
          <p:nvPr/>
        </p:nvSpPr>
        <p:spPr bwMode="auto">
          <a:xfrm>
            <a:off x="4810944" y="38100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WORK</a:t>
            </a:r>
            <a:endParaRPr lang="en-US" sz="2000" b="1">
              <a:solidFill>
                <a:srgbClr val="000000"/>
              </a:solidFill>
              <a:latin typeface="Arial Narrow Bold" pitchFamily="-128" charset="0"/>
            </a:endParaRPr>
          </a:p>
        </p:txBody>
      </p:sp>
      <p:sp>
        <p:nvSpPr>
          <p:cNvPr id="413706" name="AutoShape 10" descr="White marble"/>
          <p:cNvSpPr>
            <a:spLocks noChangeArrowheads="1"/>
          </p:cNvSpPr>
          <p:nvPr/>
        </p:nvSpPr>
        <p:spPr bwMode="auto">
          <a:xfrm>
            <a:off x="4810944" y="31242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DOMINION</a:t>
            </a:r>
            <a:endParaRPr lang="en-US" sz="2000" b="1">
              <a:solidFill>
                <a:srgbClr val="000000"/>
              </a:solidFill>
              <a:latin typeface="Arial Narrow Bold" pitchFamily="-128" charset="0"/>
            </a:endParaRPr>
          </a:p>
        </p:txBody>
      </p:sp>
      <p:sp>
        <p:nvSpPr>
          <p:cNvPr id="413707" name="AutoShape 11" descr="White marble"/>
          <p:cNvSpPr>
            <a:spLocks noChangeArrowheads="1"/>
          </p:cNvSpPr>
          <p:nvPr/>
        </p:nvSpPr>
        <p:spPr bwMode="auto">
          <a:xfrm>
            <a:off x="4810944" y="24384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CURSE</a:t>
            </a:r>
            <a:endParaRPr lang="en-US" sz="2000" b="1">
              <a:solidFill>
                <a:srgbClr val="000000"/>
              </a:solidFill>
              <a:latin typeface="Arial Narrow Bold" pitchFamily="-128" charset="0"/>
            </a:endParaRPr>
          </a:p>
        </p:txBody>
      </p:sp>
      <p:sp>
        <p:nvSpPr>
          <p:cNvPr id="413708" name="AutoShape 12" descr="White marble"/>
          <p:cNvSpPr>
            <a:spLocks noChangeArrowheads="1"/>
          </p:cNvSpPr>
          <p:nvPr/>
        </p:nvSpPr>
        <p:spPr bwMode="auto">
          <a:xfrm>
            <a:off x="4810944" y="17526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LAST ADAM</a:t>
            </a:r>
            <a:endParaRPr lang="en-US" sz="2000" b="1">
              <a:solidFill>
                <a:srgbClr val="000000"/>
              </a:solidFill>
              <a:latin typeface="Arial Narrow Bold" pitchFamily="-128" charset="0"/>
            </a:endParaRPr>
          </a:p>
        </p:txBody>
      </p:sp>
      <p:sp>
        <p:nvSpPr>
          <p:cNvPr id="413709" name="AutoShape 13" descr="White marble"/>
          <p:cNvSpPr>
            <a:spLocks noChangeArrowheads="1"/>
          </p:cNvSpPr>
          <p:nvPr/>
        </p:nvSpPr>
        <p:spPr bwMode="auto">
          <a:xfrm>
            <a:off x="4810944" y="10668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1</a:t>
            </a:r>
            <a:r>
              <a:rPr lang="en-US" b="1">
                <a:solidFill>
                  <a:srgbClr val="000000"/>
                </a:solidFill>
                <a:effectLst>
                  <a:outerShdw blurRad="38100" dist="38100" dir="2700000" algn="tl">
                    <a:srgbClr val="DDDDDD"/>
                  </a:outerShdw>
                </a:effectLst>
                <a:latin typeface="Arial Narrow Bold" pitchFamily="-128" charset="0"/>
              </a:rPr>
              <a:t>ST</a:t>
            </a:r>
            <a:r>
              <a:rPr lang="en-US" sz="3600" b="1">
                <a:solidFill>
                  <a:srgbClr val="000000"/>
                </a:solidFill>
                <a:effectLst>
                  <a:outerShdw blurRad="38100" dist="38100" dir="2700000" algn="tl">
                    <a:srgbClr val="DDDDDD"/>
                  </a:outerShdw>
                </a:effectLst>
                <a:latin typeface="Arial Narrow Bold" pitchFamily="-128" charset="0"/>
              </a:rPr>
              <a:t> COMING</a:t>
            </a:r>
            <a:endParaRPr lang="en-US" sz="2000" b="1">
              <a:solidFill>
                <a:srgbClr val="000000"/>
              </a:solidFill>
              <a:latin typeface="Arial Narrow Bold" pitchFamily="-128" charset="0"/>
            </a:endParaRPr>
          </a:p>
        </p:txBody>
      </p:sp>
      <p:sp>
        <p:nvSpPr>
          <p:cNvPr id="413710" name="AutoShape 14" descr="White marble"/>
          <p:cNvSpPr>
            <a:spLocks noChangeArrowheads="1"/>
          </p:cNvSpPr>
          <p:nvPr/>
        </p:nvSpPr>
        <p:spPr bwMode="auto">
          <a:xfrm>
            <a:off x="4810944" y="3810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2</a:t>
            </a:r>
            <a:r>
              <a:rPr lang="en-US" b="1">
                <a:solidFill>
                  <a:srgbClr val="000000"/>
                </a:solidFill>
                <a:effectLst>
                  <a:outerShdw blurRad="38100" dist="38100" dir="2700000" algn="tl">
                    <a:srgbClr val="DDDDDD"/>
                  </a:outerShdw>
                </a:effectLst>
                <a:latin typeface="Arial Narrow Bold" pitchFamily="-128" charset="0"/>
              </a:rPr>
              <a:t>ND</a:t>
            </a:r>
            <a:r>
              <a:rPr lang="en-US" sz="3600" b="1">
                <a:solidFill>
                  <a:srgbClr val="000000"/>
                </a:solidFill>
                <a:effectLst>
                  <a:outerShdw blurRad="38100" dist="38100" dir="2700000" algn="tl">
                    <a:srgbClr val="DDDDDD"/>
                  </a:outerShdw>
                </a:effectLst>
                <a:latin typeface="Arial Narrow Bold" pitchFamily="-128" charset="0"/>
              </a:rPr>
              <a:t> COMING</a:t>
            </a:r>
            <a:endParaRPr lang="en-US" sz="2000" b="1">
              <a:solidFill>
                <a:srgbClr val="000000"/>
              </a:solidFill>
              <a:latin typeface="Arial Narrow Bold" pitchFamily="-12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p:txBody>
          <a:bodyPr/>
          <a:lstStyle/>
          <a:p>
            <a:pPr indent="0" eaLnBrk="1" hangingPunct="1"/>
            <a:r>
              <a:rPr lang="en-US" dirty="0"/>
              <a:t>Blocks-God</a:t>
            </a:r>
            <a:r>
              <a:rPr lang="fr-FR" dirty="0"/>
              <a:t>'</a:t>
            </a:r>
            <a:r>
              <a:rPr lang="en-US" dirty="0"/>
              <a:t>s Word &amp; Man</a:t>
            </a:r>
            <a:r>
              <a:rPr lang="fr-FR" dirty="0"/>
              <a:t>'</a:t>
            </a:r>
            <a:r>
              <a:rPr lang="en-US" dirty="0"/>
              <a:t>s Opinion 00403</a:t>
            </a:r>
          </a:p>
        </p:txBody>
      </p:sp>
      <p:pic>
        <p:nvPicPr>
          <p:cNvPr id="76595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5400">
            <a:noFill/>
            <a:miter lim="800000"/>
            <a:headEnd/>
            <a:tailEnd/>
          </a:ln>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eaLnBrk="0" hangingPunct="0">
              <a:defRPr/>
            </a:pPr>
            <a:endParaRPr lang="en-US">
              <a:solidFill>
                <a:srgbClr val="000000"/>
              </a:solidFill>
              <a:latin typeface="Arial" charset="0"/>
            </a:endParaRPr>
          </a:p>
        </p:txBody>
      </p:sp>
      <p:sp>
        <p:nvSpPr>
          <p:cNvPr id="415749" name="AutoShape 5" descr="White marble"/>
          <p:cNvSpPr>
            <a:spLocks noChangeArrowheads="1"/>
          </p:cNvSpPr>
          <p:nvPr/>
        </p:nvSpPr>
        <p:spPr bwMode="auto">
          <a:xfrm>
            <a:off x="611560" y="4724400"/>
            <a:ext cx="3810272" cy="1676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dirty="0">
                <a:solidFill>
                  <a:srgbClr val="000000"/>
                </a:solidFill>
                <a:effectLst>
                  <a:outerShdw blurRad="38100" dist="38100" dir="2700000" algn="tl">
                    <a:srgbClr val="DDDDDD"/>
                  </a:outerShdw>
                </a:effectLst>
                <a:latin typeface="Arial Black" charset="0"/>
              </a:rPr>
              <a:t>CREATION</a:t>
            </a:r>
          </a:p>
          <a:p>
            <a:pPr algn="ctr" eaLnBrk="0" hangingPunct="0">
              <a:defRPr/>
            </a:pPr>
            <a:r>
              <a:rPr lang="en-US" sz="2800" dirty="0">
                <a:solidFill>
                  <a:srgbClr val="000000"/>
                </a:solidFill>
                <a:effectLst>
                  <a:outerShdw blurRad="38100" dist="38100" dir="2700000" algn="tl">
                    <a:srgbClr val="DDDDDD"/>
                  </a:outerShdw>
                </a:effectLst>
                <a:latin typeface="Arial Black" charset="0"/>
              </a:rPr>
              <a:t>GOD</a:t>
            </a:r>
            <a:r>
              <a:rPr lang="fr-FR" altLang="ja-JP" sz="2800" dirty="0">
                <a:solidFill>
                  <a:srgbClr val="000000"/>
                </a:solidFill>
                <a:effectLst>
                  <a:outerShdw blurRad="38100" dist="38100" dir="2700000" algn="tl">
                    <a:srgbClr val="DDDDDD"/>
                  </a:outerShdw>
                </a:effectLst>
                <a:latin typeface="Arial Black" charset="0"/>
              </a:rPr>
              <a:t>'</a:t>
            </a:r>
            <a:r>
              <a:rPr lang="en-US" altLang="ja-JP" sz="2800" dirty="0">
                <a:solidFill>
                  <a:srgbClr val="000000"/>
                </a:solidFill>
                <a:effectLst>
                  <a:outerShdw blurRad="38100" dist="38100" dir="2700000" algn="tl">
                    <a:srgbClr val="DDDDDD"/>
                  </a:outerShdw>
                </a:effectLst>
                <a:latin typeface="Arial Black" charset="0"/>
              </a:rPr>
              <a:t>S </a:t>
            </a:r>
            <a:br>
              <a:rPr lang="en-US" altLang="ja-JP" sz="2800" dirty="0">
                <a:solidFill>
                  <a:srgbClr val="000000"/>
                </a:solidFill>
                <a:effectLst>
                  <a:outerShdw blurRad="38100" dist="38100" dir="2700000" algn="tl">
                    <a:srgbClr val="DDDDDD"/>
                  </a:outerShdw>
                </a:effectLst>
                <a:latin typeface="Arial Black" charset="0"/>
              </a:rPr>
            </a:br>
            <a:r>
              <a:rPr lang="en-US" altLang="ja-JP" sz="2800" dirty="0">
                <a:solidFill>
                  <a:srgbClr val="000000"/>
                </a:solidFill>
                <a:effectLst>
                  <a:outerShdw blurRad="38100" dist="38100" dir="2700000" algn="tl">
                    <a:srgbClr val="DDDDDD"/>
                  </a:outerShdw>
                </a:effectLst>
                <a:latin typeface="Arial Black" charset="0"/>
              </a:rPr>
              <a:t>WORD</a:t>
            </a:r>
            <a:endParaRPr lang="en-US" dirty="0">
              <a:solidFill>
                <a:srgbClr val="000000"/>
              </a:solidFill>
              <a:latin typeface="Arial" charset="0"/>
            </a:endParaRPr>
          </a:p>
        </p:txBody>
      </p:sp>
      <p:sp>
        <p:nvSpPr>
          <p:cNvPr id="415750" name="AutoShape 6" descr="White marble"/>
          <p:cNvSpPr>
            <a:spLocks noChangeArrowheads="1"/>
          </p:cNvSpPr>
          <p:nvPr/>
        </p:nvSpPr>
        <p:spPr bwMode="auto">
          <a:xfrm>
            <a:off x="611560" y="37338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LAWS</a:t>
            </a:r>
            <a:endParaRPr lang="en-US" sz="2000" b="1">
              <a:solidFill>
                <a:srgbClr val="000000"/>
              </a:solidFill>
              <a:latin typeface="Arial Narrow Bold" pitchFamily="-128" charset="0"/>
            </a:endParaRPr>
          </a:p>
        </p:txBody>
      </p:sp>
      <p:sp>
        <p:nvSpPr>
          <p:cNvPr id="415751" name="AutoShape 7" descr="White marble"/>
          <p:cNvSpPr>
            <a:spLocks noChangeArrowheads="1"/>
          </p:cNvSpPr>
          <p:nvPr/>
        </p:nvSpPr>
        <p:spPr bwMode="auto">
          <a:xfrm>
            <a:off x="611560" y="27432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MARRIAGE</a:t>
            </a:r>
            <a:endParaRPr lang="en-US" sz="2000" b="1">
              <a:solidFill>
                <a:srgbClr val="000000"/>
              </a:solidFill>
              <a:latin typeface="Arial Narrow Bold" pitchFamily="-128" charset="0"/>
            </a:endParaRPr>
          </a:p>
        </p:txBody>
      </p:sp>
      <p:sp>
        <p:nvSpPr>
          <p:cNvPr id="415752" name="AutoShape 8" descr="White marble"/>
          <p:cNvSpPr>
            <a:spLocks noChangeArrowheads="1"/>
          </p:cNvSpPr>
          <p:nvPr/>
        </p:nvSpPr>
        <p:spPr bwMode="auto">
          <a:xfrm>
            <a:off x="611560" y="17526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STANDARDS</a:t>
            </a:r>
            <a:endParaRPr lang="en-US" sz="2000" b="1">
              <a:solidFill>
                <a:srgbClr val="000000"/>
              </a:solidFill>
              <a:latin typeface="Arial Narrow Bold" pitchFamily="-128" charset="0"/>
            </a:endParaRPr>
          </a:p>
        </p:txBody>
      </p:sp>
      <p:sp>
        <p:nvSpPr>
          <p:cNvPr id="415753" name="AutoShape 9" descr="White marble"/>
          <p:cNvSpPr>
            <a:spLocks noChangeArrowheads="1"/>
          </p:cNvSpPr>
          <p:nvPr/>
        </p:nvSpPr>
        <p:spPr bwMode="auto">
          <a:xfrm>
            <a:off x="611560" y="457200"/>
            <a:ext cx="3810272" cy="1295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MEANING </a:t>
            </a:r>
            <a:br>
              <a:rPr lang="en-US" sz="3600" b="1">
                <a:solidFill>
                  <a:srgbClr val="000000"/>
                </a:solidFill>
                <a:effectLst>
                  <a:outerShdw blurRad="38100" dist="38100" dir="2700000" algn="tl">
                    <a:srgbClr val="DDDDDD"/>
                  </a:outerShdw>
                </a:effectLst>
                <a:latin typeface="Arial Narrow Bold" pitchFamily="-128" charset="0"/>
              </a:rPr>
            </a:br>
            <a:r>
              <a:rPr lang="en-US" sz="3600" b="1">
                <a:solidFill>
                  <a:srgbClr val="000000"/>
                </a:solidFill>
                <a:effectLst>
                  <a:outerShdw blurRad="38100" dist="38100" dir="2700000" algn="tl">
                    <a:srgbClr val="DDDDDD"/>
                  </a:outerShdw>
                </a:effectLst>
                <a:latin typeface="Arial Narrow Bold" pitchFamily="-128" charset="0"/>
              </a:rPr>
              <a:t>OF LIFE</a:t>
            </a:r>
            <a:endParaRPr lang="en-US" sz="2000" b="1">
              <a:solidFill>
                <a:srgbClr val="000000"/>
              </a:solidFill>
              <a:latin typeface="Arial Narrow Bold" pitchFamily="-128" charset="0"/>
            </a:endParaRPr>
          </a:p>
        </p:txBody>
      </p:sp>
      <p:sp>
        <p:nvSpPr>
          <p:cNvPr id="415754" name="AutoShape 10" descr="White marble"/>
          <p:cNvSpPr>
            <a:spLocks noChangeArrowheads="1"/>
          </p:cNvSpPr>
          <p:nvPr/>
        </p:nvSpPr>
        <p:spPr bwMode="auto">
          <a:xfrm>
            <a:off x="4650160" y="4724400"/>
            <a:ext cx="3810272" cy="1676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dirty="0">
                <a:solidFill>
                  <a:srgbClr val="000000"/>
                </a:solidFill>
                <a:effectLst>
                  <a:outerShdw blurRad="38100" dist="38100" dir="2700000" algn="tl">
                    <a:srgbClr val="DDDDDD"/>
                  </a:outerShdw>
                </a:effectLst>
                <a:latin typeface="Arial Black" charset="0"/>
              </a:rPr>
              <a:t>EVOLUTION</a:t>
            </a:r>
            <a:endParaRPr lang="en-US" sz="4000" dirty="0">
              <a:solidFill>
                <a:srgbClr val="000000"/>
              </a:solidFill>
              <a:effectLst>
                <a:outerShdw blurRad="38100" dist="38100" dir="2700000" algn="tl">
                  <a:srgbClr val="DDDDDD"/>
                </a:outerShdw>
              </a:effectLst>
              <a:latin typeface="Arial Black" charset="0"/>
            </a:endParaRPr>
          </a:p>
          <a:p>
            <a:pPr algn="ctr" eaLnBrk="0" hangingPunct="0">
              <a:defRPr/>
            </a:pPr>
            <a:r>
              <a:rPr lang="en-US" sz="2800" dirty="0">
                <a:solidFill>
                  <a:srgbClr val="000000"/>
                </a:solidFill>
                <a:effectLst>
                  <a:outerShdw blurRad="38100" dist="38100" dir="2700000" algn="tl">
                    <a:srgbClr val="DDDDDD"/>
                  </a:outerShdw>
                </a:effectLst>
                <a:latin typeface="Arial Black" charset="0"/>
              </a:rPr>
              <a:t>MAN</a:t>
            </a:r>
            <a:r>
              <a:rPr lang="fr-FR" altLang="ja-JP" sz="2800" dirty="0">
                <a:solidFill>
                  <a:srgbClr val="000000"/>
                </a:solidFill>
                <a:effectLst>
                  <a:outerShdw blurRad="38100" dist="38100" dir="2700000" algn="tl">
                    <a:srgbClr val="DDDDDD"/>
                  </a:outerShdw>
                </a:effectLst>
                <a:latin typeface="Arial Black" charset="0"/>
              </a:rPr>
              <a:t>'</a:t>
            </a:r>
            <a:r>
              <a:rPr lang="en-US" altLang="ja-JP" sz="2800" dirty="0">
                <a:solidFill>
                  <a:srgbClr val="000000"/>
                </a:solidFill>
                <a:effectLst>
                  <a:outerShdw blurRad="38100" dist="38100" dir="2700000" algn="tl">
                    <a:srgbClr val="DDDDDD"/>
                  </a:outerShdw>
                </a:effectLst>
                <a:latin typeface="Arial Black" charset="0"/>
              </a:rPr>
              <a:t>S </a:t>
            </a:r>
            <a:br>
              <a:rPr lang="en-US" altLang="ja-JP" sz="2800" dirty="0">
                <a:solidFill>
                  <a:srgbClr val="000000"/>
                </a:solidFill>
                <a:effectLst>
                  <a:outerShdw blurRad="38100" dist="38100" dir="2700000" algn="tl">
                    <a:srgbClr val="DDDDDD"/>
                  </a:outerShdw>
                </a:effectLst>
                <a:latin typeface="Arial Black" charset="0"/>
              </a:rPr>
            </a:br>
            <a:r>
              <a:rPr lang="en-US" altLang="ja-JP" sz="2800" dirty="0">
                <a:solidFill>
                  <a:srgbClr val="000000"/>
                </a:solidFill>
                <a:effectLst>
                  <a:outerShdw blurRad="38100" dist="38100" dir="2700000" algn="tl">
                    <a:srgbClr val="DDDDDD"/>
                  </a:outerShdw>
                </a:effectLst>
                <a:latin typeface="Arial Black" charset="0"/>
              </a:rPr>
              <a:t>OPINION</a:t>
            </a:r>
            <a:endParaRPr lang="en-US" dirty="0">
              <a:solidFill>
                <a:srgbClr val="000000"/>
              </a:solidFill>
              <a:latin typeface="Arial" charset="0"/>
            </a:endParaRPr>
          </a:p>
        </p:txBody>
      </p:sp>
      <p:sp>
        <p:nvSpPr>
          <p:cNvPr id="415755" name="AutoShape 11" descr="White marble"/>
          <p:cNvSpPr>
            <a:spLocks noChangeArrowheads="1"/>
          </p:cNvSpPr>
          <p:nvPr/>
        </p:nvSpPr>
        <p:spPr bwMode="auto">
          <a:xfrm>
            <a:off x="4650160" y="37338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LAWLESSNESS</a:t>
            </a:r>
            <a:endParaRPr lang="en-US" sz="2000" b="1">
              <a:solidFill>
                <a:srgbClr val="000000"/>
              </a:solidFill>
              <a:latin typeface="Arial Narrow Bold" pitchFamily="-128" charset="0"/>
            </a:endParaRPr>
          </a:p>
        </p:txBody>
      </p:sp>
      <p:sp>
        <p:nvSpPr>
          <p:cNvPr id="415756" name="AutoShape 12" descr="White marble"/>
          <p:cNvSpPr>
            <a:spLocks noChangeArrowheads="1"/>
          </p:cNvSpPr>
          <p:nvPr/>
        </p:nvSpPr>
        <p:spPr bwMode="auto">
          <a:xfrm>
            <a:off x="4650160" y="27432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200" b="1">
                <a:solidFill>
                  <a:srgbClr val="000000"/>
                </a:solidFill>
                <a:effectLst>
                  <a:outerShdw blurRad="38100" dist="38100" dir="2700000" algn="tl">
                    <a:srgbClr val="DDDDDD"/>
                  </a:outerShdw>
                </a:effectLst>
                <a:latin typeface="Arial Narrow Bold" pitchFamily="-128" charset="0"/>
              </a:rPr>
              <a:t>HOMOSEXUALITY</a:t>
            </a:r>
            <a:endParaRPr lang="en-US" sz="2000" b="1">
              <a:solidFill>
                <a:srgbClr val="000000"/>
              </a:solidFill>
              <a:latin typeface="Arial Narrow Bold" pitchFamily="-128" charset="0"/>
            </a:endParaRPr>
          </a:p>
        </p:txBody>
      </p:sp>
      <p:sp>
        <p:nvSpPr>
          <p:cNvPr id="415757" name="AutoShape 13" descr="White marble"/>
          <p:cNvSpPr>
            <a:spLocks noChangeArrowheads="1"/>
          </p:cNvSpPr>
          <p:nvPr/>
        </p:nvSpPr>
        <p:spPr bwMode="auto">
          <a:xfrm>
            <a:off x="4650160" y="17526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PORNOGRAPHY</a:t>
            </a:r>
            <a:endParaRPr lang="en-US" sz="2000" b="1">
              <a:solidFill>
                <a:srgbClr val="000000"/>
              </a:solidFill>
              <a:latin typeface="Arial Narrow Bold" pitchFamily="-128" charset="0"/>
            </a:endParaRPr>
          </a:p>
        </p:txBody>
      </p:sp>
      <p:sp>
        <p:nvSpPr>
          <p:cNvPr id="415758" name="AutoShape 14" descr="White marble"/>
          <p:cNvSpPr>
            <a:spLocks noChangeArrowheads="1"/>
          </p:cNvSpPr>
          <p:nvPr/>
        </p:nvSpPr>
        <p:spPr bwMode="auto">
          <a:xfrm>
            <a:off x="4650160" y="457200"/>
            <a:ext cx="3810272" cy="1295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ABORTION</a:t>
            </a:r>
            <a:endParaRPr lang="en-US" sz="2000" b="1">
              <a:solidFill>
                <a:srgbClr val="000000"/>
              </a:solidFill>
              <a:latin typeface="Arial Narrow Bold" pitchFamily="-12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latin typeface="Arial"/>
                <a:cs typeface="Arial"/>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a:cs typeface="Arial"/>
            </a:endParaRPr>
          </a:p>
        </p:txBody>
      </p:sp>
      <p:sp>
        <p:nvSpPr>
          <p:cNvPr id="2" name="TextBox 1"/>
          <p:cNvSpPr txBox="1"/>
          <p:nvPr/>
        </p:nvSpPr>
        <p:spPr>
          <a:xfrm>
            <a:off x="468313" y="652463"/>
            <a:ext cx="8280400" cy="4524375"/>
          </a:xfrm>
          <a:prstGeom prst="rect">
            <a:avLst/>
          </a:prstGeom>
          <a:noFill/>
        </p:spPr>
        <p:txBody>
          <a:bodyPr>
            <a:spAutoFit/>
          </a:bodyPr>
          <a:lstStyle/>
          <a:p>
            <a:pPr>
              <a:defRPr/>
            </a:pPr>
            <a:r>
              <a:rPr lang="en-US" sz="4800" b="1" dirty="0">
                <a:solidFill>
                  <a:srgbClr val="FFFFFF"/>
                </a:solidFill>
                <a:effectLst>
                  <a:outerShdw blurRad="38100" dist="38100" dir="2700000" algn="tl">
                    <a:srgbClr val="000000">
                      <a:alpha val="43137"/>
                    </a:srgbClr>
                  </a:outerShdw>
                </a:effectLst>
                <a:latin typeface="Arial"/>
                <a:cs typeface="Arial"/>
              </a:rPr>
              <a:t>The secrets of evolution are time and death.  Time for the slow accumulations of favorable mutations, and death to make room for new species.</a:t>
            </a:r>
          </a:p>
        </p:txBody>
      </p:sp>
      <p:sp>
        <p:nvSpPr>
          <p:cNvPr id="5" name="TextBox 4"/>
          <p:cNvSpPr txBox="1"/>
          <p:nvPr/>
        </p:nvSpPr>
        <p:spPr>
          <a:xfrm>
            <a:off x="-1588" y="5837238"/>
            <a:ext cx="9145588" cy="400050"/>
          </a:xfrm>
          <a:prstGeom prst="rect">
            <a:avLst/>
          </a:prstGeom>
          <a:noFill/>
        </p:spPr>
        <p:txBody>
          <a:bodyPr>
            <a:spAutoFit/>
          </a:bodyPr>
          <a:lstStyle/>
          <a:p>
            <a:pPr algn="ctr">
              <a:defRPr/>
            </a:pPr>
            <a:r>
              <a:rPr lang="en-US" sz="2000" b="1" dirty="0">
                <a:solidFill>
                  <a:srgbClr val="FFFFFF"/>
                </a:solidFill>
                <a:effectLst>
                  <a:outerShdw blurRad="38100" dist="38100" dir="2700000" algn="tl">
                    <a:srgbClr val="000000">
                      <a:alpha val="43137"/>
                    </a:srgbClr>
                  </a:outerShdw>
                </a:effectLst>
                <a:latin typeface="Arial"/>
                <a:cs typeface="Arial"/>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p>
            <a:pPr algn="r">
              <a:defRPr/>
            </a:pPr>
            <a:r>
              <a:rPr lang="en-US" sz="1600" b="1" dirty="0">
                <a:solidFill>
                  <a:srgbClr val="FFFFFF"/>
                </a:solidFill>
                <a:effectLst>
                  <a:outerShdw blurRad="38100" dist="38100" dir="2700000" algn="tl">
                    <a:srgbClr val="000000">
                      <a:alpha val="43137"/>
                    </a:srgbClr>
                  </a:outerShdw>
                </a:effectLst>
                <a:latin typeface="Arial"/>
                <a:cs typeface="Arial"/>
              </a:rPr>
              <a:t>© 2003 </a:t>
            </a:r>
            <a:r>
              <a:rPr lang="en-US" sz="1600" b="1" i="1" dirty="0">
                <a:solidFill>
                  <a:srgbClr val="FFFFFF"/>
                </a:solidFill>
                <a:effectLst>
                  <a:outerShdw blurRad="38100" dist="38100" dir="2700000" algn="tl">
                    <a:srgbClr val="000000">
                      <a:alpha val="43137"/>
                    </a:srgbClr>
                  </a:outerShdw>
                </a:effectLst>
                <a:latin typeface="Arial"/>
                <a:cs typeface="Arial"/>
              </a:rPr>
              <a:t>Answers in Genesis</a:t>
            </a:r>
          </a:p>
        </p:txBody>
      </p:sp>
    </p:spTree>
    <p:extLst>
      <p:ext uri="{BB962C8B-B14F-4D97-AF65-F5344CB8AC3E}">
        <p14:creationId xmlns:p14="http://schemas.microsoft.com/office/powerpoint/2010/main" val="34964483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indent="0" eaLnBrk="1" hangingPunct="1"/>
            <a:r>
              <a:rPr lang="en-US"/>
              <a:t>Evolution: Death-Man 00413</a:t>
            </a:r>
          </a:p>
        </p:txBody>
      </p:sp>
      <p:sp>
        <p:nvSpPr>
          <p:cNvPr id="770051"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70052" name="Text Box 4"/>
          <p:cNvSpPr txBox="1">
            <a:spLocks noChangeArrowheads="1"/>
          </p:cNvSpPr>
          <p:nvPr/>
        </p:nvSpPr>
        <p:spPr bwMode="auto">
          <a:xfrm>
            <a:off x="1712913" y="552450"/>
            <a:ext cx="5221287" cy="1006475"/>
          </a:xfrm>
          <a:prstGeom prst="rect">
            <a:avLst/>
          </a:prstGeom>
          <a:solidFill>
            <a:srgbClr val="FFFFFF"/>
          </a:solidFill>
          <a:ln w="9525">
            <a:noFill/>
            <a:miter lim="800000"/>
            <a:headEnd/>
            <a:tailEnd/>
          </a:ln>
        </p:spPr>
        <p:txBody>
          <a:bodyPr wrap="none">
            <a:prstTxWarp prst="textNoShape">
              <a:avLst/>
            </a:prstTxWarp>
            <a:spAutoFit/>
          </a:bodyPr>
          <a:lstStyle/>
          <a:p>
            <a:pPr eaLnBrk="0" hangingPunct="0"/>
            <a:r>
              <a:rPr lang="en-US" sz="6000" dirty="0">
                <a:solidFill>
                  <a:srgbClr val="000000"/>
                </a:solidFill>
                <a:latin typeface="Arial Black" charset="0"/>
              </a:rPr>
              <a:t>EVOLUTION</a:t>
            </a:r>
          </a:p>
        </p:txBody>
      </p:sp>
      <p:sp>
        <p:nvSpPr>
          <p:cNvPr id="770053" name="Text Box 5"/>
          <p:cNvSpPr txBox="1">
            <a:spLocks noChangeArrowheads="1"/>
          </p:cNvSpPr>
          <p:nvPr/>
        </p:nvSpPr>
        <p:spPr bwMode="auto">
          <a:xfrm>
            <a:off x="457200" y="2133600"/>
            <a:ext cx="2325688" cy="1857375"/>
          </a:xfrm>
          <a:prstGeom prst="rect">
            <a:avLst/>
          </a:prstGeom>
          <a:solidFill>
            <a:srgbClr val="DE0425"/>
          </a:solidFill>
          <a:ln w="9525">
            <a:noFill/>
            <a:miter lim="800000"/>
            <a:headEnd/>
            <a:tailEnd/>
          </a:ln>
        </p:spPr>
        <p:txBody>
          <a:bodyPr wrap="none">
            <a:prstTxWarp prst="textNoShape">
              <a:avLst/>
            </a:prstTxWarp>
            <a:spAutoFit/>
          </a:bodyPr>
          <a:lstStyle/>
          <a:p>
            <a:pPr algn="ctr" eaLnBrk="0" hangingPunct="0"/>
            <a:r>
              <a:rPr lang="en-US" sz="4400">
                <a:solidFill>
                  <a:srgbClr val="FFFFFF"/>
                </a:solidFill>
                <a:latin typeface="Arial Black" charset="0"/>
              </a:rPr>
              <a:t>DEATH</a:t>
            </a:r>
          </a:p>
          <a:p>
            <a:pPr algn="ctr" eaLnBrk="0" hangingPunct="0"/>
            <a:r>
              <a:rPr lang="en-US">
                <a:solidFill>
                  <a:srgbClr val="FFFFFF"/>
                </a:solidFill>
                <a:latin typeface="Arial Black" charset="0"/>
              </a:rPr>
              <a:t>Bloodshed</a:t>
            </a:r>
            <a:br>
              <a:rPr lang="en-US">
                <a:solidFill>
                  <a:srgbClr val="FFFFFF"/>
                </a:solidFill>
                <a:latin typeface="Arial Black" charset="0"/>
              </a:rPr>
            </a:br>
            <a:r>
              <a:rPr lang="en-US">
                <a:solidFill>
                  <a:srgbClr val="FFFFFF"/>
                </a:solidFill>
                <a:latin typeface="Arial Black" charset="0"/>
              </a:rPr>
              <a:t>Suffering</a:t>
            </a:r>
            <a:br>
              <a:rPr lang="en-US">
                <a:solidFill>
                  <a:srgbClr val="FFFFFF"/>
                </a:solidFill>
                <a:latin typeface="Arial Black" charset="0"/>
              </a:rPr>
            </a:br>
            <a:r>
              <a:rPr lang="en-US">
                <a:solidFill>
                  <a:srgbClr val="FFFFFF"/>
                </a:solidFill>
                <a:latin typeface="Arial Black" charset="0"/>
              </a:rPr>
              <a:t>Disease</a:t>
            </a:r>
          </a:p>
        </p:txBody>
      </p:sp>
      <p:sp>
        <p:nvSpPr>
          <p:cNvPr id="770054" name="AutoShape 6"/>
          <p:cNvSpPr>
            <a:spLocks noChangeArrowheads="1"/>
          </p:cNvSpPr>
          <p:nvPr/>
        </p:nvSpPr>
        <p:spPr bwMode="auto">
          <a:xfrm>
            <a:off x="5181600" y="1295400"/>
            <a:ext cx="4267200" cy="2286000"/>
          </a:xfrm>
          <a:prstGeom prst="irregularSeal1">
            <a:avLst/>
          </a:prstGeom>
          <a:solidFill>
            <a:srgbClr val="E6BE20"/>
          </a:solidFill>
          <a:ln w="9525">
            <a:noFill/>
            <a:miter lim="800000"/>
            <a:headEnd/>
            <a:tailEnd/>
          </a:ln>
        </p:spPr>
        <p:txBody>
          <a:bodyPr wrap="none" anchor="ctr">
            <a:prstTxWarp prst="textNoShape">
              <a:avLst/>
            </a:prstTxWarp>
          </a:bodyPr>
          <a:lstStyle/>
          <a:p>
            <a:pPr eaLnBrk="0" hangingPunct="0"/>
            <a:endParaRPr lang="en-US">
              <a:solidFill>
                <a:srgbClr val="000000"/>
              </a:solidFill>
              <a:latin typeface="Arial" charset="0"/>
            </a:endParaRPr>
          </a:p>
        </p:txBody>
      </p:sp>
      <p:sp>
        <p:nvSpPr>
          <p:cNvPr id="770055" name="Text Box 7"/>
          <p:cNvSpPr txBox="1">
            <a:spLocks noChangeArrowheads="1"/>
          </p:cNvSpPr>
          <p:nvPr/>
        </p:nvSpPr>
        <p:spPr bwMode="auto">
          <a:xfrm>
            <a:off x="5878513" y="1905000"/>
            <a:ext cx="2655887" cy="946150"/>
          </a:xfrm>
          <a:prstGeom prst="rect">
            <a:avLst/>
          </a:prstGeom>
          <a:solidFill>
            <a:srgbClr val="E6BE20"/>
          </a:solidFill>
          <a:ln w="9525">
            <a:noFill/>
            <a:miter lim="800000"/>
            <a:headEnd/>
            <a:tailEnd/>
          </a:ln>
        </p:spPr>
        <p:txBody>
          <a:bodyPr>
            <a:prstTxWarp prst="textNoShape">
              <a:avLst/>
            </a:prstTxWarp>
            <a:spAutoFit/>
          </a:bodyPr>
          <a:lstStyle/>
          <a:p>
            <a:pPr algn="ctr" eaLnBrk="0" hangingPunct="0"/>
            <a:r>
              <a:rPr lang="en-US" sz="2800" dirty="0">
                <a:solidFill>
                  <a:srgbClr val="000000"/>
                </a:solidFill>
                <a:latin typeface="Arial Black" charset="0"/>
              </a:rPr>
              <a:t>MAN</a:t>
            </a:r>
            <a:r>
              <a:rPr lang="fr-FR" altLang="ja-JP" sz="2800" dirty="0">
                <a:solidFill>
                  <a:srgbClr val="000000"/>
                </a:solidFill>
                <a:latin typeface="Arial Black" charset="0"/>
              </a:rPr>
              <a:t>'</a:t>
            </a:r>
            <a:r>
              <a:rPr lang="en-US" altLang="ja-JP" sz="2800" dirty="0">
                <a:solidFill>
                  <a:srgbClr val="000000"/>
                </a:solidFill>
                <a:latin typeface="Arial Black" charset="0"/>
              </a:rPr>
              <a:t>S EXISTENCE</a:t>
            </a:r>
            <a:endParaRPr lang="en-US" sz="1400" dirty="0">
              <a:solidFill>
                <a:srgbClr val="000000"/>
              </a:solidFill>
              <a:latin typeface="Arial Black"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indent="0" eaLnBrk="1" hangingPunct="1"/>
            <a:r>
              <a:rPr lang="en-US"/>
              <a:t>Creation: Actions-Death 00412</a:t>
            </a:r>
          </a:p>
        </p:txBody>
      </p:sp>
      <p:sp>
        <p:nvSpPr>
          <p:cNvPr id="772099"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72100" name="Text Box 4"/>
          <p:cNvSpPr txBox="1">
            <a:spLocks noChangeArrowheads="1"/>
          </p:cNvSpPr>
          <p:nvPr/>
        </p:nvSpPr>
        <p:spPr bwMode="auto">
          <a:xfrm>
            <a:off x="2000250" y="457200"/>
            <a:ext cx="4629150" cy="1006475"/>
          </a:xfrm>
          <a:prstGeom prst="rect">
            <a:avLst/>
          </a:prstGeom>
          <a:solidFill>
            <a:srgbClr val="FFFFFF"/>
          </a:solidFill>
          <a:ln w="9525">
            <a:noFill/>
            <a:miter lim="800000"/>
            <a:headEnd/>
            <a:tailEnd/>
          </a:ln>
        </p:spPr>
        <p:txBody>
          <a:bodyPr>
            <a:prstTxWarp prst="textNoShape">
              <a:avLst/>
            </a:prstTxWarp>
            <a:spAutoFit/>
          </a:bodyPr>
          <a:lstStyle/>
          <a:p>
            <a:pPr eaLnBrk="0" hangingPunct="0"/>
            <a:r>
              <a:rPr lang="en-US" sz="6000">
                <a:solidFill>
                  <a:srgbClr val="000000"/>
                </a:solidFill>
                <a:latin typeface="Arial Black" charset="0"/>
              </a:rPr>
              <a:t>CREATION</a:t>
            </a:r>
          </a:p>
        </p:txBody>
      </p:sp>
      <p:sp>
        <p:nvSpPr>
          <p:cNvPr id="772101" name="AutoShape 5"/>
          <p:cNvSpPr>
            <a:spLocks noChangeArrowheads="1"/>
          </p:cNvSpPr>
          <p:nvPr/>
        </p:nvSpPr>
        <p:spPr bwMode="auto">
          <a:xfrm>
            <a:off x="1752600" y="1124744"/>
            <a:ext cx="4267200" cy="2304256"/>
          </a:xfrm>
          <a:prstGeom prst="irregularSeal1">
            <a:avLst/>
          </a:prstGeom>
          <a:solidFill>
            <a:srgbClr val="E6BE20"/>
          </a:solidFill>
          <a:ln w="9525">
            <a:noFill/>
            <a:miter lim="800000"/>
            <a:headEnd/>
            <a:tailEnd/>
          </a:ln>
        </p:spPr>
        <p:txBody>
          <a:bodyPr wrap="none" anchor="ctr">
            <a:prstTxWarp prst="textNoShape">
              <a:avLst/>
            </a:prstTxWarp>
          </a:bodyPr>
          <a:lstStyle/>
          <a:p>
            <a:pPr eaLnBrk="0" hangingPunct="0"/>
            <a:endParaRPr lang="en-US">
              <a:solidFill>
                <a:srgbClr val="000000"/>
              </a:solidFill>
              <a:latin typeface="Arial" charset="0"/>
            </a:endParaRPr>
          </a:p>
        </p:txBody>
      </p:sp>
      <p:sp>
        <p:nvSpPr>
          <p:cNvPr id="772102" name="Text Box 6"/>
          <p:cNvSpPr txBox="1">
            <a:spLocks noChangeArrowheads="1"/>
          </p:cNvSpPr>
          <p:nvPr/>
        </p:nvSpPr>
        <p:spPr bwMode="auto">
          <a:xfrm>
            <a:off x="2555776" y="1772816"/>
            <a:ext cx="2655887" cy="946150"/>
          </a:xfrm>
          <a:prstGeom prst="rect">
            <a:avLst/>
          </a:prstGeom>
          <a:noFill/>
          <a:ln w="9525">
            <a:noFill/>
            <a:miter lim="800000"/>
            <a:headEnd/>
            <a:tailEnd/>
          </a:ln>
        </p:spPr>
        <p:txBody>
          <a:bodyPr>
            <a:prstTxWarp prst="textNoShape">
              <a:avLst/>
            </a:prstTxWarp>
            <a:spAutoFit/>
          </a:bodyPr>
          <a:lstStyle/>
          <a:p>
            <a:pPr algn="ctr" eaLnBrk="0" hangingPunct="0"/>
            <a:r>
              <a:rPr lang="en-US" sz="2800" dirty="0">
                <a:solidFill>
                  <a:srgbClr val="000000"/>
                </a:solidFill>
                <a:latin typeface="Arial Black" charset="0"/>
              </a:rPr>
              <a:t>MAN</a:t>
            </a:r>
            <a:r>
              <a:rPr lang="fr-FR" altLang="ja-JP" sz="2800" dirty="0">
                <a:solidFill>
                  <a:srgbClr val="000000"/>
                </a:solidFill>
                <a:latin typeface="Arial Black" charset="0"/>
              </a:rPr>
              <a:t>'</a:t>
            </a:r>
            <a:r>
              <a:rPr lang="en-US" altLang="ja-JP" sz="2800" dirty="0">
                <a:solidFill>
                  <a:srgbClr val="000000"/>
                </a:solidFill>
                <a:latin typeface="Arial Black" charset="0"/>
              </a:rPr>
              <a:t>S ACTIONS</a:t>
            </a:r>
            <a:endParaRPr lang="en-US" sz="1400" dirty="0">
              <a:solidFill>
                <a:srgbClr val="000000"/>
              </a:solidFill>
              <a:latin typeface="Arial Black" charset="0"/>
            </a:endParaRPr>
          </a:p>
        </p:txBody>
      </p:sp>
      <p:sp>
        <p:nvSpPr>
          <p:cNvPr id="8" name="Rectangle 7"/>
          <p:cNvSpPr/>
          <p:nvPr/>
        </p:nvSpPr>
        <p:spPr bwMode="auto">
          <a:xfrm>
            <a:off x="9324528" y="3789040"/>
            <a:ext cx="1295400" cy="1368152"/>
          </a:xfrm>
          <a:prstGeom prst="rect">
            <a:avLst/>
          </a:prstGeom>
          <a:solidFill>
            <a:srgbClr val="FFFFFF">
              <a:lumMod val="75000"/>
            </a:srgbClr>
          </a:solidFill>
          <a:ln w="9525" cap="flat" cmpd="sng" algn="ctr">
            <a:solidFill>
              <a:srgbClr val="FFFFFF">
                <a:lumMod val="75000"/>
              </a:srgbClr>
            </a:solidFill>
            <a:prstDash val="solid"/>
            <a:round/>
            <a:headEnd type="none" w="med" len="med"/>
            <a:tailEnd type="none" w="med" len="med"/>
          </a:ln>
          <a:effectLst/>
        </p:spPr>
        <p:txBody>
          <a:bodyPr wrap="none"/>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000" b="1" i="0" u="none" strike="noStrike" kern="0" cap="none" spc="-100" normalizeH="0" baseline="0" noProof="0" dirty="0">
              <a:ln>
                <a:noFill/>
              </a:ln>
              <a:solidFill>
                <a:srgbClr val="000033"/>
              </a:solidFill>
              <a:effectLst/>
              <a:uLnTx/>
              <a:uFillTx/>
              <a:latin typeface="Charcoal CY"/>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3600" b="1" i="0" u="none" strike="noStrike" kern="0" cap="none" spc="-100" normalizeH="0" baseline="0" noProof="0" dirty="0">
                <a:ln>
                  <a:noFill/>
                </a:ln>
                <a:solidFill>
                  <a:srgbClr val="000033"/>
                </a:solidFill>
                <a:effectLst/>
                <a:uLnTx/>
                <a:uFillTx/>
                <a:latin typeface="Charcoal CY"/>
              </a:rPr>
              <a:t>DEATH</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600" b="1" i="0" u="none" strike="noStrike" kern="0" cap="none" spc="-100" normalizeH="0" baseline="0" noProof="0" dirty="0">
              <a:ln>
                <a:noFill/>
              </a:ln>
              <a:solidFill>
                <a:srgbClr val="000033"/>
              </a:solidFill>
              <a:effectLst/>
              <a:uLnTx/>
              <a:uFillTx/>
              <a:latin typeface="Charcoal CY"/>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latin typeface="Arial"/>
                <a:ea typeface="ＭＳ Ｐゴシック"/>
                <a:cs typeface="Arial"/>
              </a:rPr>
              <a:t>Beginning</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0000CC"/>
                </a:solidFill>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Man</a:t>
            </a:r>
            <a:r>
              <a:rPr lang="fr-FR" sz="1600" b="1" dirty="0">
                <a:solidFill>
                  <a:srgbClr val="000000"/>
                </a:solidFill>
                <a:latin typeface="Arial"/>
                <a:ea typeface="ＭＳ Ｐゴシック"/>
                <a:cs typeface="Arial"/>
              </a:rPr>
              <a:t>'</a:t>
            </a:r>
            <a:r>
              <a:rPr lang="en-US" sz="1600" b="1" dirty="0">
                <a:solidFill>
                  <a:srgbClr val="000000"/>
                </a:solidFill>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God</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Man</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400" b="1" dirty="0">
                  <a:solidFill>
                    <a:srgbClr val="000000"/>
                  </a:solidFill>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600" b="1" dirty="0">
                <a:solidFill>
                  <a:schemeClr val="bg1"/>
                </a:solidFil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4255652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en-US">
                <a:solidFill>
                  <a:schemeClr val="bg1"/>
                </a:solidFill>
              </a:rPr>
              <a:t>Romans 5</a:t>
            </a:r>
            <a:endParaRPr lang="en-US"/>
          </a:p>
        </p:txBody>
      </p:sp>
      <p:sp>
        <p:nvSpPr>
          <p:cNvPr id="750595" name="Rectangle 3"/>
          <p:cNvSpPr>
            <a:spLocks noGrp="1" noChangeArrowheads="1"/>
          </p:cNvSpPr>
          <p:nvPr>
            <p:ph type="subTitle" idx="1"/>
          </p:nvPr>
        </p:nvSpPr>
        <p:spPr/>
        <p:txBody>
          <a:bodyPr/>
          <a:lstStyle/>
          <a:p>
            <a:pPr eaLnBrk="1" hangingPunct="1"/>
            <a:r>
              <a:rPr lang="en-US" b="1" i="1">
                <a:solidFill>
                  <a:srgbClr val="FFFFFF"/>
                </a:solidFill>
              </a:rPr>
              <a:t>Righteousness through imputation gives assurance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200" b="1" dirty="0">
                <a:solidFill>
                  <a:schemeClr val="bg1"/>
                </a:solidFill>
                <a:ea typeface="ＭＳ Ｐゴシック" charset="-128"/>
                <a:cs typeface="ＭＳ Ｐゴシック" charset="-128"/>
              </a:rPr>
              <a:t>Which View of Death Matches Romans 5:12?</a:t>
            </a: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FUTURE</a:t>
            </a: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PAST</a:t>
            </a:r>
          </a:p>
          <a:p>
            <a:pPr eaLnBrk="1" hangingPunct="1">
              <a:defRPr/>
            </a:pPr>
            <a:r>
              <a:rPr lang="en-US" sz="2000" dirty="0">
                <a:solidFill>
                  <a:srgbClr val="FFFF00"/>
                </a:solidFill>
                <a:latin typeface="Arial"/>
                <a:ea typeface="ＭＳ Ｐゴシック"/>
                <a:cs typeface="Arial"/>
              </a:rPr>
              <a:t>Millions of Years</a:t>
            </a: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FUTURE</a:t>
              </a: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PAST</a:t>
              </a:r>
            </a:p>
          </p:txBody>
        </p:sp>
      </p:grpSp>
    </p:spTree>
    <p:extLst>
      <p:ext uri="{BB962C8B-B14F-4D97-AF65-F5344CB8AC3E}">
        <p14:creationId xmlns:p14="http://schemas.microsoft.com/office/powerpoint/2010/main" val="2489431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2530" name="Rectangle 2"/>
          <p:cNvSpPr>
            <a:spLocks noGrp="1" noChangeArrowheads="1"/>
          </p:cNvSpPr>
          <p:nvPr>
            <p:ph type="title"/>
          </p:nvPr>
        </p:nvSpPr>
        <p:spPr>
          <a:xfrm>
            <a:off x="164232" y="0"/>
            <a:ext cx="2895600" cy="4648200"/>
          </a:xfrm>
        </p:spPr>
        <p:txBody>
          <a:bodyPr/>
          <a:lstStyle/>
          <a:p>
            <a:pPr eaLnBrk="1" hangingPunct="1">
              <a:defRPr/>
            </a:pPr>
            <a:r>
              <a:rPr lang="en-US" sz="4000" dirty="0">
                <a:solidFill>
                  <a:schemeClr val="bg1"/>
                </a:solidFill>
                <a:effectLst>
                  <a:glow rad="101600">
                    <a:schemeClr val="tx1">
                      <a:alpha val="75000"/>
                    </a:schemeClr>
                  </a:glow>
                </a:effectLst>
                <a:ea typeface="ＭＳ Ｐゴシック" charset="-128"/>
              </a:rPr>
              <a:t>Jesus </a:t>
            </a:r>
            <a:r>
              <a:rPr lang="en-US" sz="4000" dirty="0">
                <a:effectLst>
                  <a:glow rad="101600">
                    <a:schemeClr val="tx1">
                      <a:alpha val="75000"/>
                    </a:schemeClr>
                  </a:glow>
                </a:effectLst>
                <a:ea typeface="ＭＳ Ｐゴシック" charset="-128"/>
              </a:rPr>
              <a:t>formed </a:t>
            </a:r>
            <a:r>
              <a:rPr lang="en-US" sz="4000" dirty="0">
                <a:solidFill>
                  <a:schemeClr val="bg1"/>
                </a:solidFill>
                <a:effectLst>
                  <a:glow rad="101600">
                    <a:schemeClr val="tx1">
                      <a:alpha val="75000"/>
                    </a:schemeClr>
                  </a:glow>
                </a:effectLst>
                <a:ea typeface="ＭＳ Ｐゴシック" charset="-128"/>
              </a:rPr>
              <a:t>Adam from the dust (John 1:3; Gen. 2:7).</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w="9525">
            <a:noFill/>
            <a:miter lim="800000"/>
            <a:headEnd/>
            <a:tailEnd/>
          </a:ln>
        </p:spPr>
      </p:pic>
      <p:sp>
        <p:nvSpPr>
          <p:cNvPr id="2" name="Title 1"/>
          <p:cNvSpPr>
            <a:spLocks noGrp="1"/>
          </p:cNvSpPr>
          <p:nvPr>
            <p:ph type="title"/>
          </p:nvPr>
        </p:nvSpPr>
        <p:spPr>
          <a:xfrm>
            <a:off x="4953000" y="3124200"/>
            <a:ext cx="4114800" cy="3581400"/>
          </a:xfr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eaLnBrk="1" hangingPunct="1"/>
            <a:r>
              <a:rPr lang="en-US">
                <a:solidFill>
                  <a:schemeClr val="bg1"/>
                </a:solidFill>
                <a:effectLst>
                  <a:glow rad="101600">
                    <a:schemeClr val="tx1">
                      <a:alpha val="75000"/>
                    </a:schemeClr>
                  </a:glow>
                </a:effectLst>
                <a:ea typeface="ＭＳ Ｐゴシック" charset="-128"/>
              </a:rPr>
              <a:t>Jesus Created Adam and Eve (John 1:3; Gen. 2:21-23)</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ea typeface="ＭＳ Ｐゴシック" charset="-128"/>
                <a:cs typeface="ＭＳ Ｐゴシック" charset="-128"/>
              </a:rPr>
              <a:t>Adam versus Christ</a:t>
            </a:r>
            <a:endParaRPr lang="en-US">
              <a:ea typeface="ＭＳ Ｐゴシック" charset="-128"/>
              <a:cs typeface="ＭＳ Ｐゴシック" charset="-128"/>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906246" name="Text Box 6"/>
          <p:cNvSpPr txBox="1">
            <a:spLocks noChangeArrowheads="1"/>
          </p:cNvSpPr>
          <p:nvPr/>
        </p:nvSpPr>
        <p:spPr bwMode="auto">
          <a:xfrm>
            <a:off x="2819400" y="28956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Romans 5:12-21</a:t>
            </a: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1 Cor. 15:22</a:t>
            </a:r>
          </a:p>
        </p:txBody>
      </p:sp>
      <p:sp>
        <p:nvSpPr>
          <p:cNvPr id="906248" name="Text Box 8"/>
          <p:cNvSpPr txBox="1">
            <a:spLocks noChangeArrowheads="1"/>
          </p:cNvSpPr>
          <p:nvPr/>
        </p:nvSpPr>
        <p:spPr bwMode="auto">
          <a:xfrm>
            <a:off x="2819400" y="39624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1 Cor. 15:45-49</a:t>
            </a: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359811" y="22602"/>
            <a:ext cx="699230"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en-US" b="1" dirty="0">
                <a:effectLst>
                  <a:outerShdw blurRad="38100" dist="38100" dir="2700000" algn="tl">
                    <a:srgbClr val="000000"/>
                  </a:outerShdw>
                </a:effectLst>
                <a:ea typeface="ＭＳ Ｐゴシック" charset="-128"/>
                <a:cs typeface="ＭＳ Ｐゴシック" charset="-128"/>
              </a:rPr>
              <a:t>Romans 5:8-21</a:t>
            </a:r>
            <a:endParaRPr lang="en-US" b="1" dirty="0">
              <a:ea typeface="ＭＳ Ｐゴシック" charset="-128"/>
              <a:cs typeface="ＭＳ Ｐゴシック" charset="-128"/>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Adam gave us…</a:t>
                  </a: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Christ gives us…</a:t>
                  </a: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Ruin 5:9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Rescue 5:8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Sin 5:12, 15, 21</a:t>
                  </a: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Righteousness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Death 5:12, 16, 21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Eternal life 5:17, 21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Separation from God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231"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Relationship with God 5:11, 19</a:t>
                  </a: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Disobedience 5:12, 19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Obedience 5:19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Judgment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Deliverance 5:10, 11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Law 5:20</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Grace 5:20</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pic>
        <p:nvPicPr>
          <p:cNvPr id="36927" name="Picture 63" descr="IN0066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Adam</a:t>
            </a:r>
            <a:r>
              <a:rPr kumimoji="0" lang="fr-FR"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God</a:t>
            </a:r>
            <a:r>
              <a:rPr kumimoji="0" lang="fr-FR"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79277" name="Text Box 68"/>
          <p:cNvSpPr txBox="1">
            <a:spLocks noChangeArrowheads="1"/>
          </p:cNvSpPr>
          <p:nvPr/>
        </p:nvSpPr>
        <p:spPr bwMode="auto">
          <a:xfrm>
            <a:off x="8359811" y="22602"/>
            <a:ext cx="78418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155j</a:t>
            </a:r>
          </a:p>
        </p:txBody>
      </p:sp>
    </p:spTree>
    <p:extLst>
      <p:ext uri="{BB962C8B-B14F-4D97-AF65-F5344CB8AC3E}">
        <p14:creationId xmlns:p14="http://schemas.microsoft.com/office/powerpoint/2010/main" val="3242974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6</a:t>
            </a:r>
          </a:p>
        </p:txBody>
      </p:sp>
    </p:spTree>
    <p:extLst>
      <p:ext uri="{BB962C8B-B14F-4D97-AF65-F5344CB8AC3E}">
        <p14:creationId xmlns:p14="http://schemas.microsoft.com/office/powerpoint/2010/main" val="1054443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322401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997394"/>
                                        </p:tgtEl>
                                        <p:attrNameLst>
                                          <p:attrName>style.visibility</p:attrName>
                                        </p:attrNameLst>
                                      </p:cBhvr>
                                      <p:to>
                                        <p:strVal val="visible"/>
                                      </p:to>
                                    </p:set>
                                    <p:animEffect transition="in" filter="wipe(up)">
                                      <p:cBhvr>
                                        <p:cTn id="9" dur="500"/>
                                        <p:tgtEl>
                                          <p:spTgt spid="9973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4">
                                            <p:txEl>
                                              <p:pRg st="0" end="0"/>
                                            </p:txEl>
                                          </p:spTgt>
                                        </p:tgtEl>
                                        <p:attrNameLst>
                                          <p:attrName>style.visibility</p:attrName>
                                        </p:attrNameLst>
                                      </p:cBhvr>
                                      <p:to>
                                        <p:strVal val="visible"/>
                                      </p:to>
                                    </p:set>
                                    <p:animEffect transition="in" filter="dissolve">
                                      <p:cBhvr>
                                        <p:cTn id="14"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en-US" b="1" dirty="0">
                <a:solidFill>
                  <a:schemeClr val="bg1"/>
                </a:solidFill>
              </a:rPr>
              <a:t>Romans 6</a:t>
            </a:r>
            <a:endParaRPr lang="en-US" b="1" dirty="0"/>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en-US" b="1" i="1">
                <a:solidFill>
                  <a:srgbClr val="FFFFFF"/>
                </a:solidFill>
              </a:rPr>
              <a:t>Righteousness is imparted in sanctification through positional identification with Christ</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FFFFFF"/>
                </a:solidFill>
                <a:latin typeface="Arial" panose="020B0604020202020204" pitchFamily="34" charset="0"/>
                <a:ea typeface="Osaka" charset="-128"/>
                <a:cs typeface="Arial" panose="020B0604020202020204" pitchFamily="34" charset="0"/>
              </a:rPr>
              <a:t>154a</a:t>
            </a:r>
            <a:endParaRPr lang="en-US" b="1" dirty="0">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1783131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432168" name="Group 40"/>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2344608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228356"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Arial" panose="020B0604020202020204" pitchFamily="34" charset="0"/>
              </a:rPr>
              <a:t>Always there.</a:t>
            </a: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Hey, Bob, who's your Pal?</a:t>
              </a: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116632"/>
              <a:ext cx="3428267" cy="1015663"/>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He's my old sin nature… He's always around—a real troublemaker…</a:t>
              </a: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241980"/>
              <a:ext cx="1916158"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Hi… </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How are ya?</a:t>
              </a: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419541"/>
              <a:ext cx="1578571"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he never tires</a:t>
              </a:r>
            </a:p>
          </p:txBody>
        </p:sp>
      </p:grpSp>
    </p:spTree>
    <p:extLst>
      <p:ext uri="{BB962C8B-B14F-4D97-AF65-F5344CB8AC3E}">
        <p14:creationId xmlns:p14="http://schemas.microsoft.com/office/powerpoint/2010/main" val="2952882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eaLnBrk="1" hangingPunct="1">
              <a:defRPr/>
            </a:pPr>
            <a:r>
              <a:rPr lang="en-US" sz="3000" b="1">
                <a:ea typeface="Times New Roman" pitchFamily="-112" charset="0"/>
                <a:cs typeface="Times New Roman" pitchFamily="-112" charset="0"/>
              </a:rPr>
              <a:t>Contrasts Between </a:t>
            </a:r>
            <a:br>
              <a:rPr lang="en-US" sz="3000" b="1">
                <a:ea typeface="Times New Roman" pitchFamily="-112" charset="0"/>
                <a:cs typeface="Times New Roman" pitchFamily="-112" charset="0"/>
              </a:rPr>
            </a:br>
            <a:r>
              <a:rPr lang="en-US" sz="3000" b="1">
                <a:ea typeface="Times New Roman" pitchFamily="-112" charset="0"/>
                <a:cs typeface="Times New Roman" pitchFamily="-112" charset="0"/>
              </a:rPr>
              <a:t>Justification and Sanctification</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SANCTIFICATION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"Set apart"</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Internal condition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Continuous throughout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We cooperate with God</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Not perfect in this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Different levels</a:t>
            </a: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155k</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en-US" sz="2400" b="1" dirty="0">
                <a:solidFill>
                  <a:srgbClr val="000000"/>
                </a:solidFill>
                <a:effectLst>
                  <a:outerShdw blurRad="38100" dist="38100" dir="2700000" algn="tl">
                    <a:srgbClr val="FFFFFF"/>
                  </a:outerShdw>
                </a:effectLst>
                <a:ea typeface="Times New Roman" charset="0"/>
                <a:cs typeface="Times New Roman" charset="0"/>
              </a:rPr>
              <a:t>JUSTIFICATION</a:t>
            </a:r>
          </a:p>
          <a:p>
            <a:pPr marL="457200" indent="-457200" algn="ctr" eaLnBrk="1" hangingPunct="1">
              <a:spcBef>
                <a:spcPct val="50000"/>
              </a:spcBef>
              <a:buClrTx/>
              <a:buSzPct val="80000"/>
              <a:buFontTx/>
              <a:buAutoNum type="arabicPeriod"/>
              <a:defRPr/>
            </a:pPr>
            <a:r>
              <a:rPr lang="en-US" altLang="ja-JP" sz="2400" b="1" dirty="0">
                <a:solidFill>
                  <a:srgbClr val="000000"/>
                </a:solidFill>
                <a:effectLst>
                  <a:outerShdw blurRad="38100" dist="38100" dir="2700000" algn="tl">
                    <a:srgbClr val="FFFFFF"/>
                  </a:outerShdw>
                </a:effectLst>
                <a:ea typeface="Times New Roman" charset="0"/>
                <a:cs typeface="Times New Roman" charset="0"/>
              </a:rPr>
              <a:t>"Not guilty"</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Legal Standing</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Once for all time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Entirely God</a:t>
            </a:r>
            <a:r>
              <a:rPr lang="fr-FR" altLang="ja-JP" sz="2400" b="1" dirty="0">
                <a:solidFill>
                  <a:srgbClr val="000000"/>
                </a:solidFill>
                <a:effectLst>
                  <a:outerShdw blurRad="38100" dist="38100" dir="2700000" algn="tl">
                    <a:srgbClr val="FFFFFF"/>
                  </a:outerShdw>
                </a:effectLst>
                <a:ea typeface="Times New Roman" charset="0"/>
                <a:cs typeface="Times New Roman" charset="0"/>
              </a:rPr>
              <a:t>'</a:t>
            </a:r>
            <a:r>
              <a:rPr lang="en-US" sz="2400" b="1" dirty="0">
                <a:solidFill>
                  <a:srgbClr val="000000"/>
                </a:solidFill>
                <a:effectLst>
                  <a:outerShdw blurRad="38100" dist="38100" dir="2700000" algn="tl">
                    <a:srgbClr val="FFFFFF"/>
                  </a:outerShdw>
                </a:effectLst>
                <a:ea typeface="Times New Roman" charset="0"/>
                <a:cs typeface="Times New Roman" charset="0"/>
              </a:rPr>
              <a:t>s work</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Perfect in this life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Same in all Christians</a:t>
            </a:r>
          </a:p>
        </p:txBody>
      </p:sp>
    </p:spTree>
    <p:extLst>
      <p:ext uri="{BB962C8B-B14F-4D97-AF65-F5344CB8AC3E}">
        <p14:creationId xmlns:p14="http://schemas.microsoft.com/office/powerpoint/2010/main" val="710536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lang="en-US" sz="4800" b="1" dirty="0">
                <a:solidFill>
                  <a:srgbClr val="FFFFFF"/>
                </a:solidFill>
              </a:rPr>
              <a:t>Sanctification</a:t>
            </a: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2644697267"/>
              </p:ext>
            </p:extLst>
          </p:nvPr>
        </p:nvGraphicFramePr>
        <p:xfrm>
          <a:off x="685800" y="980728"/>
          <a:ext cx="8278688" cy="5301499"/>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3118188323"/>
                    </a:ext>
                  </a:extLst>
                </a:gridCol>
                <a:gridCol w="4139344">
                  <a:extLst>
                    <a:ext uri="{9D8B030D-6E8A-4147-A177-3AD203B41FA5}">
                      <a16:colId xmlns:a16="http://schemas.microsoft.com/office/drawing/2014/main" val="850437957"/>
                    </a:ext>
                  </a:extLst>
                </a:gridCol>
              </a:tblGrid>
              <a:tr h="757357">
                <a:tc>
                  <a:txBody>
                    <a:bodyPr/>
                    <a:lstStyle/>
                    <a:p>
                      <a:pPr algn="ctr"/>
                      <a:r>
                        <a:rPr lang="en-US" sz="3600" b="1" dirty="0"/>
                        <a:t>God's Viewpoint</a:t>
                      </a:r>
                    </a:p>
                  </a:txBody>
                  <a:tcPr anchor="ctr">
                    <a:solidFill>
                      <a:schemeClr val="accent6">
                        <a:lumMod val="75000"/>
                      </a:schemeClr>
                    </a:solidFill>
                  </a:tcPr>
                </a:tc>
                <a:tc>
                  <a:txBody>
                    <a:bodyPr/>
                    <a:lstStyle/>
                    <a:p>
                      <a:pPr algn="ctr"/>
                      <a:r>
                        <a:rPr lang="en-US" sz="3600" b="1" dirty="0"/>
                        <a:t>Man's Viewpoint</a:t>
                      </a:r>
                    </a:p>
                  </a:txBody>
                  <a:tcPr anchor="ctr">
                    <a:solidFill>
                      <a:schemeClr val="accent6">
                        <a:lumMod val="75000"/>
                      </a:schemeClr>
                    </a:solidFill>
                  </a:tcPr>
                </a:tc>
                <a:extLst>
                  <a:ext uri="{0D108BD9-81ED-4DB2-BD59-A6C34878D82A}">
                    <a16:rowId xmlns:a16="http://schemas.microsoft.com/office/drawing/2014/main" val="73041780"/>
                  </a:ext>
                </a:extLst>
              </a:tr>
              <a:tr h="757357">
                <a:tc>
                  <a:txBody>
                    <a:bodyPr/>
                    <a:lstStyle/>
                    <a:p>
                      <a:pPr algn="ctr"/>
                      <a:r>
                        <a:rPr lang="en-US" sz="3600" b="1" dirty="0"/>
                        <a:t>Positional</a:t>
                      </a:r>
                    </a:p>
                  </a:txBody>
                  <a:tcPr anchor="ctr"/>
                </a:tc>
                <a:tc>
                  <a:txBody>
                    <a:bodyPr/>
                    <a:lstStyle/>
                    <a:p>
                      <a:pPr algn="ctr"/>
                      <a:r>
                        <a:rPr lang="en-US" sz="3600" b="1" dirty="0"/>
                        <a:t>Experiential</a:t>
                      </a:r>
                    </a:p>
                  </a:txBody>
                  <a:tcPr anchor="ctr"/>
                </a:tc>
                <a:extLst>
                  <a:ext uri="{0D108BD9-81ED-4DB2-BD59-A6C34878D82A}">
                    <a16:rowId xmlns:a16="http://schemas.microsoft.com/office/drawing/2014/main" val="3818630294"/>
                  </a:ext>
                </a:extLst>
              </a:tr>
              <a:tr h="757357">
                <a:tc>
                  <a:txBody>
                    <a:bodyPr/>
                    <a:lstStyle/>
                    <a:p>
                      <a:pPr algn="ctr"/>
                      <a:r>
                        <a:rPr lang="en-US" sz="3600" b="1" dirty="0"/>
                        <a:t>Instantaneous</a:t>
                      </a:r>
                    </a:p>
                  </a:txBody>
                  <a:tcPr anchor="ctr"/>
                </a:tc>
                <a:tc>
                  <a:txBody>
                    <a:bodyPr/>
                    <a:lstStyle/>
                    <a:p>
                      <a:pPr algn="ctr"/>
                      <a:r>
                        <a:rPr lang="en-US" sz="3600" b="1" dirty="0"/>
                        <a:t>Progressive</a:t>
                      </a:r>
                    </a:p>
                  </a:txBody>
                  <a:tcPr anchor="ctr"/>
                </a:tc>
                <a:extLst>
                  <a:ext uri="{0D108BD9-81ED-4DB2-BD59-A6C34878D82A}">
                    <a16:rowId xmlns:a16="http://schemas.microsoft.com/office/drawing/2014/main" val="3546147481"/>
                  </a:ext>
                </a:extLst>
              </a:tr>
              <a:tr h="757357">
                <a:tc>
                  <a:txBody>
                    <a:bodyPr/>
                    <a:lstStyle/>
                    <a:p>
                      <a:pPr algn="ctr"/>
                      <a:r>
                        <a:rPr lang="en-US" sz="3600" b="1" dirty="0"/>
                        <a:t>Ideal</a:t>
                      </a:r>
                    </a:p>
                  </a:txBody>
                  <a:tcPr anchor="ctr"/>
                </a:tc>
                <a:tc>
                  <a:txBody>
                    <a:bodyPr/>
                    <a:lstStyle/>
                    <a:p>
                      <a:pPr algn="ctr"/>
                      <a:r>
                        <a:rPr lang="en-US" sz="3600" b="1" dirty="0"/>
                        <a:t>Practical</a:t>
                      </a:r>
                    </a:p>
                  </a:txBody>
                  <a:tcPr anchor="ctr"/>
                </a:tc>
                <a:extLst>
                  <a:ext uri="{0D108BD9-81ED-4DB2-BD59-A6C34878D82A}">
                    <a16:rowId xmlns:a16="http://schemas.microsoft.com/office/drawing/2014/main" val="4291719207"/>
                  </a:ext>
                </a:extLst>
              </a:tr>
              <a:tr h="757357">
                <a:tc>
                  <a:txBody>
                    <a:bodyPr/>
                    <a:lstStyle/>
                    <a:p>
                      <a:pPr algn="ctr"/>
                      <a:r>
                        <a:rPr lang="en-US" sz="3600" b="1" dirty="0"/>
                        <a:t>Complete</a:t>
                      </a:r>
                    </a:p>
                  </a:txBody>
                  <a:tcPr anchor="ctr"/>
                </a:tc>
                <a:tc>
                  <a:txBody>
                    <a:bodyPr/>
                    <a:lstStyle/>
                    <a:p>
                      <a:pPr algn="ctr"/>
                      <a:r>
                        <a:rPr lang="en-US" sz="3600" b="1" dirty="0"/>
                        <a:t>Partial</a:t>
                      </a:r>
                    </a:p>
                  </a:txBody>
                  <a:tcPr anchor="ctr"/>
                </a:tc>
                <a:extLst>
                  <a:ext uri="{0D108BD9-81ED-4DB2-BD59-A6C34878D82A}">
                    <a16:rowId xmlns:a16="http://schemas.microsoft.com/office/drawing/2014/main" val="128366057"/>
                  </a:ext>
                </a:extLst>
              </a:tr>
              <a:tr h="757357">
                <a:tc>
                  <a:txBody>
                    <a:bodyPr/>
                    <a:lstStyle/>
                    <a:p>
                      <a:pPr algn="ctr"/>
                      <a:r>
                        <a:rPr lang="en-US" sz="3600" b="1" dirty="0"/>
                        <a:t>Final</a:t>
                      </a:r>
                    </a:p>
                  </a:txBody>
                  <a:tcPr anchor="ctr"/>
                </a:tc>
                <a:tc>
                  <a:txBody>
                    <a:bodyPr/>
                    <a:lstStyle/>
                    <a:p>
                      <a:pPr algn="ctr"/>
                      <a:r>
                        <a:rPr lang="en-US" sz="3600" b="1" dirty="0"/>
                        <a:t>Present</a:t>
                      </a:r>
                    </a:p>
                  </a:txBody>
                  <a:tcPr anchor="ctr"/>
                </a:tc>
                <a:extLst>
                  <a:ext uri="{0D108BD9-81ED-4DB2-BD59-A6C34878D82A}">
                    <a16:rowId xmlns:a16="http://schemas.microsoft.com/office/drawing/2014/main" val="3657332982"/>
                  </a:ext>
                </a:extLst>
              </a:tr>
              <a:tr h="757357">
                <a:tc>
                  <a:txBody>
                    <a:bodyPr/>
                    <a:lstStyle/>
                    <a:p>
                      <a:pPr algn="ctr"/>
                      <a:r>
                        <a:rPr lang="en-US" sz="3600" b="1" dirty="0"/>
                        <a:t>Romans 6:1-10</a:t>
                      </a:r>
                    </a:p>
                  </a:txBody>
                  <a:tcPr anchor="ctr"/>
                </a:tc>
                <a:tc>
                  <a:txBody>
                    <a:bodyPr/>
                    <a:lstStyle/>
                    <a:p>
                      <a:pPr algn="ctr"/>
                      <a:r>
                        <a:rPr lang="en-US" sz="3600" b="1" dirty="0"/>
                        <a:t>Romans 6:11-23</a:t>
                      </a:r>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ctr"/>
            <a:r>
              <a:rPr lang="en-US" sz="2000" b="1" kern="0" dirty="0">
                <a:solidFill>
                  <a:srgbClr val="FFFFFF"/>
                </a:solidFill>
              </a:rPr>
              <a:t>Adapted from </a:t>
            </a:r>
            <a:r>
              <a:rPr lang="en-US" sz="2000" b="1" i="1" kern="0" dirty="0">
                <a:solidFill>
                  <a:srgbClr val="FFFFFF"/>
                </a:solidFill>
              </a:rPr>
              <a:t>Romans</a:t>
            </a:r>
            <a:r>
              <a:rPr lang="en-US" sz="2000" b="1" kern="0" dirty="0">
                <a:solidFill>
                  <a:srgbClr val="FFFFFF"/>
                </a:solidFill>
              </a:rPr>
              <a:t> (Colorado Springs: BEE World, 2018), 88</a:t>
            </a:r>
            <a:endParaRPr lang="en-US" sz="3200" b="1" kern="0" dirty="0">
              <a:solidFill>
                <a:srgbClr val="FFFFFF"/>
              </a:solidFill>
            </a:endParaRPr>
          </a:p>
        </p:txBody>
      </p:sp>
    </p:spTree>
    <p:extLst>
      <p:ext uri="{BB962C8B-B14F-4D97-AF65-F5344CB8AC3E}">
        <p14:creationId xmlns:p14="http://schemas.microsoft.com/office/powerpoint/2010/main" val="265977055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dirty="0">
                <a:ea typeface="ＭＳ Ｐゴシック" charset="-128"/>
                <a:cs typeface="ＭＳ Ｐゴシック" charset="-128"/>
              </a:rPr>
              <a:t>Righteousness Imparted in Sanctification (Romans 6–8)</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2800" i="1">
                <a:latin typeface="Arial" pitchFamily="-112" charset="0"/>
                <a:ea typeface="+mn-ea"/>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6</a:t>
              </a:r>
              <a:br>
                <a:rPr lang="en-US" sz="2800" i="1">
                  <a:latin typeface="Arial" charset="0"/>
                </a:rPr>
              </a:br>
              <a:r>
                <a:rPr lang="en-US" sz="2800" i="1">
                  <a:latin typeface="Arial" charset="0"/>
                </a:rPr>
                <a:t>New Basis</a:t>
              </a:r>
              <a:br>
                <a:rPr lang="en-US" sz="2800" i="1">
                  <a:latin typeface="Arial" charset="0"/>
                </a:rPr>
              </a:br>
              <a:r>
                <a:rPr lang="en-US" sz="2800" i="1">
                  <a:latin typeface="Arial" charset="0"/>
                </a:rPr>
                <a:t>––</a:t>
              </a:r>
              <a:br>
                <a:rPr lang="en-US" sz="2800" i="1">
                  <a:latin typeface="Arial" charset="0"/>
                </a:rPr>
              </a:br>
              <a:r>
                <a:rPr lang="en-US" sz="2800" i="1">
                  <a:latin typeface="Arial" charset="0"/>
                </a:rPr>
                <a:t>Identification</a:t>
              </a:r>
            </a:p>
          </p:txBody>
        </p:sp>
      </p:grpSp>
      <p:sp>
        <p:nvSpPr>
          <p:cNvPr id="8" name="Text Box 10">
            <a:extLst>
              <a:ext uri="{FF2B5EF4-FFF2-40B4-BE49-F238E27FC236}">
                <a16:creationId xmlns:a16="http://schemas.microsoft.com/office/drawing/2014/main" id="{160D2C98-FAD1-8E4B-9703-9D738C040FC3}"/>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positional </a:t>
            </a:r>
            <a:r>
              <a:rPr lang="en-US" sz="2800" b="1" dirty="0">
                <a:solidFill>
                  <a:srgbClr val="FFFF00"/>
                </a:solidFill>
              </a:rPr>
              <a:t>identification with Christ</a:t>
            </a:r>
            <a:r>
              <a:rPr lang="en-US" sz="2800" b="1" dirty="0">
                <a:solidFill>
                  <a:srgbClr val="FFFFFF"/>
                </a:solidFill>
              </a:rPr>
              <a:t> is our new basis for sanctification so Jews should avoid legalism and Gentiles should avoid indulgence (Romans 6).</a:t>
            </a: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l" eaLnBrk="1" hangingPunct="1">
              <a:buFont typeface="+mj-lt"/>
              <a:buAutoNum type="arabicPeriod"/>
            </a:pPr>
            <a:r>
              <a:rPr lang="en-US" sz="2400" b="1" dirty="0">
                <a:solidFill>
                  <a:srgbClr val="FFFFFF"/>
                </a:solidFill>
              </a:rPr>
              <a:t>Our </a:t>
            </a:r>
            <a:r>
              <a:rPr lang="en-US" sz="2400" b="1" dirty="0">
                <a:solidFill>
                  <a:srgbClr val="FFFF00"/>
                </a:solidFill>
              </a:rPr>
              <a:t>positional freedom</a:t>
            </a:r>
            <a:r>
              <a:rPr lang="en-US" sz="2400" b="1" dirty="0">
                <a:solidFill>
                  <a:srgbClr val="FFFFFF"/>
                </a:solidFill>
              </a:rPr>
              <a:t> from sin’s power comes from a once-for-all identification with Christ in water baptism in his death and resurrection (6:1-10).</a:t>
            </a:r>
          </a:p>
          <a:p>
            <a:pPr marL="457200" indent="-457200" algn="l" eaLnBrk="1" hangingPunct="1">
              <a:buFont typeface="+mj-lt"/>
              <a:buAutoNum type="arabicPeriod"/>
            </a:pPr>
            <a:r>
              <a:rPr lang="en-US" sz="2400" b="1" dirty="0">
                <a:solidFill>
                  <a:srgbClr val="FFFFFF"/>
                </a:solidFill>
              </a:rPr>
              <a:t>Our </a:t>
            </a:r>
            <a:r>
              <a:rPr lang="en-US" sz="2400" b="1" dirty="0">
                <a:solidFill>
                  <a:srgbClr val="FFFF00"/>
                </a:solidFill>
              </a:rPr>
              <a:t>practical freedom </a:t>
            </a:r>
            <a:r>
              <a:rPr lang="en-US" sz="2400" b="1" dirty="0">
                <a:solidFill>
                  <a:srgbClr val="FFFFFF"/>
                </a:solidFill>
              </a:rPr>
              <a:t>from sin’s power occurs by continually yielding by faith to Christ as our new master (6:11-14).</a:t>
            </a:r>
          </a:p>
          <a:p>
            <a:pPr marL="457200" indent="-457200" algn="l" eaLnBrk="1" hangingPunct="1">
              <a:buFont typeface="+mj-lt"/>
              <a:buAutoNum type="arabicPeriod"/>
            </a:pPr>
            <a:r>
              <a:rPr lang="en-US" sz="2400" b="1" dirty="0">
                <a:solidFill>
                  <a:srgbClr val="FFFFFF"/>
                </a:solidFill>
              </a:rPr>
              <a:t>We must each </a:t>
            </a:r>
            <a:r>
              <a:rPr lang="en-US" sz="2400" b="1" dirty="0">
                <a:solidFill>
                  <a:srgbClr val="FFFF00"/>
                </a:solidFill>
              </a:rPr>
              <a:t>choose righteousness</a:t>
            </a:r>
            <a:r>
              <a:rPr lang="en-US" sz="2400" b="1" dirty="0">
                <a:solidFill>
                  <a:srgbClr val="FFFFFF"/>
                </a:solidFill>
              </a:rPr>
              <a:t> by realizing that our old master of sin now has no claim on us (6:15-23).</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FFFFFF"/>
                </a:solidFill>
                <a:latin typeface="Arial" panose="020B0604020202020204" pitchFamily="34" charset="0"/>
                <a:ea typeface="Osaka" charset="-128"/>
                <a:cs typeface="Arial" panose="020B0604020202020204" pitchFamily="34" charset="0"/>
              </a:rPr>
              <a:t>154a</a:t>
            </a:r>
            <a:endParaRPr lang="en-US" b="1" dirty="0">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solidFill>
                  <a:srgbClr val="FFFFFF"/>
                </a:solidFill>
              </a:rPr>
              <a:t>Soteriology: God’s Rescue Program</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Our Position in Christ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07110538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we teach about our position in Christ today?</a:t>
            </a: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Instead, we emphasize</a:t>
            </a:r>
            <a:r>
              <a:rPr lang="is-IS" sz="5400" b="1" dirty="0">
                <a:solidFill>
                  <a:srgbClr val="FFFFFF"/>
                </a:solidFill>
                <a:effectLst>
                  <a:glow rad="127000">
                    <a:srgbClr val="000000"/>
                  </a:glow>
                </a:effectLst>
                <a:latin typeface="Arial" charset="0"/>
                <a:ea typeface="ＭＳ Ｐゴシック" charset="0"/>
                <a:cs typeface="ＭＳ Ｐゴシック" charset="0"/>
              </a:rPr>
              <a:t>…</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Not much.</a:t>
            </a:r>
          </a:p>
        </p:txBody>
      </p:sp>
    </p:spTree>
    <p:extLst>
      <p:ext uri="{BB962C8B-B14F-4D97-AF65-F5344CB8AC3E}">
        <p14:creationId xmlns:p14="http://schemas.microsoft.com/office/powerpoint/2010/main" val="317641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en-US" sz="5400" b="1" dirty="0">
                <a:effectLst>
                  <a:glow rad="228600">
                    <a:schemeClr val="tx1"/>
                  </a:glow>
                </a:effectLst>
              </a:rPr>
              <a:t>Self Esteem</a:t>
            </a:r>
          </a:p>
        </p:txBody>
      </p:sp>
    </p:spTree>
    <p:extLst>
      <p:ext uri="{BB962C8B-B14F-4D97-AF65-F5344CB8AC3E}">
        <p14:creationId xmlns:p14="http://schemas.microsoft.com/office/powerpoint/2010/main" val="1434800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92946"/>
              <a:ext cx="382905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 name="Title 1"/>
          <p:cNvSpPr>
            <a:spLocks noGrp="1"/>
          </p:cNvSpPr>
          <p:nvPr>
            <p:ph type="title"/>
          </p:nvPr>
        </p:nvSpPr>
        <p:spPr>
          <a:xfrm>
            <a:off x="38100" y="44450"/>
            <a:ext cx="4122787" cy="2367518"/>
          </a:xfrm>
        </p:spPr>
        <p:txBody>
          <a:bodyPr/>
          <a:lstStyle/>
          <a:p>
            <a:r>
              <a:rPr lang="en-US" sz="3600" b="1" dirty="0">
                <a:solidFill>
                  <a:schemeClr val="tx1"/>
                </a:solidFill>
                <a:effectLst/>
              </a:rPr>
              <a:t>THE LADDER OF SELF ESTEEM</a:t>
            </a: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WON'T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CAN'T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WANT TO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HOW DO I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I'LL TRY TO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CAN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WILL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TextBox 10"/>
          <p:cNvSpPr txBox="1"/>
          <p:nvPr/>
        </p:nvSpPr>
        <p:spPr>
          <a:xfrm>
            <a:off x="5276849" y="990618"/>
            <a:ext cx="38290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a:ea typeface="+mn-ea"/>
                <a:cs typeface="Arial"/>
              </a:rPr>
              <a:t>YES, I DID IT!</a:t>
            </a:r>
            <a:endParaRPr kumimoji="0" lang="en-GB" sz="36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4180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433410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49821203"/>
              </p:ext>
            </p:extLst>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089273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High Self Esteem</a:t>
            </a:r>
          </a:p>
        </p:txBody>
      </p:sp>
    </p:spTree>
    <p:extLst>
      <p:ext uri="{BB962C8B-B14F-4D97-AF65-F5344CB8AC3E}">
        <p14:creationId xmlns:p14="http://schemas.microsoft.com/office/powerpoint/2010/main" val="1456032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a:effectLst>
                  <a:glow rad="228600">
                    <a:schemeClr val="tx1"/>
                  </a:glow>
                </a:effectLst>
              </a:rPr>
              <a:t>Low Self </a:t>
            </a:r>
            <a:r>
              <a:rPr lang="en-US" b="1" dirty="0">
                <a:effectLst>
                  <a:glow rad="228600">
                    <a:schemeClr val="tx1"/>
                  </a:glow>
                </a:effectLst>
              </a:rPr>
              <a:t>Esteem</a:t>
            </a:r>
          </a:p>
        </p:txBody>
      </p:sp>
    </p:spTree>
    <p:extLst>
      <p:ext uri="{BB962C8B-B14F-4D97-AF65-F5344CB8AC3E}">
        <p14:creationId xmlns:p14="http://schemas.microsoft.com/office/powerpoint/2010/main" val="585321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“Everyone gets a trophy.”</a:t>
            </a:r>
          </a:p>
        </p:txBody>
      </p:sp>
    </p:spTree>
    <p:extLst>
      <p:ext uri="{BB962C8B-B14F-4D97-AF65-F5344CB8AC3E}">
        <p14:creationId xmlns:p14="http://schemas.microsoft.com/office/powerpoint/2010/main" val="2304217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en-US" sz="6600" b="1" dirty="0">
                <a:effectLst>
                  <a:glow rad="228600">
                    <a:schemeClr val="tx1"/>
                  </a:glow>
                </a:effectLst>
              </a:rPr>
              <a:t>Believe in Yourself</a:t>
            </a:r>
          </a:p>
        </p:txBody>
      </p:sp>
      <p:sp>
        <p:nvSpPr>
          <p:cNvPr id="3" name="Rectangle 2"/>
          <p:cNvSpPr/>
          <p:nvPr/>
        </p:nvSpPr>
        <p:spPr>
          <a:xfrm>
            <a:off x="3440921" y="3244334"/>
            <a:ext cx="2262158" cy="369332"/>
          </a:xfrm>
          <a:prstGeom prst="rect">
            <a:avLst/>
          </a:prstGeom>
        </p:spPr>
        <p:txBody>
          <a:bodyPr wrap="none">
            <a:spAutoFit/>
          </a:bodyPr>
          <a:lstStyle/>
          <a:p>
            <a:pPr defTabSz="457200" fontAlgn="auto">
              <a:spcBef>
                <a:spcPts val="0"/>
              </a:spcBef>
              <a:spcAft>
                <a:spcPts val="0"/>
              </a:spcAft>
            </a:pPr>
            <a:r>
              <a:rPr lang="zh-TW" altLang="en-US" sz="1800">
                <a:solidFill>
                  <a:srgbClr val="000000"/>
                </a:solidFill>
                <a:latin typeface="Times New Roman"/>
                <a:ea typeface="+mn-ea"/>
                <a:cs typeface="+mn-cs"/>
              </a:rPr>
              <a:t>我们在基督里的身份</a:t>
            </a:r>
            <a:endParaRPr lang="en-US" sz="1800">
              <a:solidFill>
                <a:srgbClr val="000000"/>
              </a:solidFill>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783347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defTabSz="457200" fontAlgn="auto">
              <a:spcBef>
                <a:spcPts val="0"/>
              </a:spcBef>
              <a:spcAft>
                <a:spcPts val="0"/>
              </a:spcAft>
            </a:pPr>
            <a:r>
              <a:rPr lang="zh-TW" altLang="en-US" sz="1800">
                <a:solidFill>
                  <a:srgbClr val="000000"/>
                </a:solidFill>
                <a:latin typeface="Times New Roman"/>
                <a:ea typeface="+mn-ea"/>
                <a:cs typeface="+mn-cs"/>
              </a:rPr>
              <a:t>我们在基督里的身份</a:t>
            </a:r>
            <a:endParaRPr lang="en-US" sz="1800">
              <a:solidFill>
                <a:srgbClr val="000000"/>
              </a:solidFill>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en-US" sz="4800" b="1" dirty="0">
                <a:solidFill>
                  <a:schemeClr val="tx1"/>
                </a:solidFill>
                <a:effectLst/>
              </a:rPr>
              <a:t>Believe in yourself</a:t>
            </a:r>
          </a:p>
        </p:txBody>
      </p:sp>
    </p:spTree>
    <p:extLst>
      <p:ext uri="{BB962C8B-B14F-4D97-AF65-F5344CB8AC3E}">
        <p14:creationId xmlns:p14="http://schemas.microsoft.com/office/powerpoint/2010/main" val="2827444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741293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spTree>
    <p:extLst>
      <p:ext uri="{BB962C8B-B14F-4D97-AF65-F5344CB8AC3E}">
        <p14:creationId xmlns:p14="http://schemas.microsoft.com/office/powerpoint/2010/main" val="2298312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rot="21437912">
            <a:off x="71350" y="1337569"/>
            <a:ext cx="3860580" cy="923330"/>
          </a:xfrm>
          <a:prstGeom prst="rect">
            <a:avLst/>
          </a:prstGeom>
          <a:solidFill>
            <a:srgbClr val="231F20"/>
          </a:solidFill>
        </p:spPr>
        <p:txBody>
          <a:bodyPr wrap="square" rtlCol="0">
            <a:spAutoFit/>
          </a:bodyPr>
          <a:lstStyle/>
          <a:p>
            <a:pPr algn="ctr" defTabSz="457200" fontAlgn="auto">
              <a:spcBef>
                <a:spcPts val="0"/>
              </a:spcBef>
              <a:spcAft>
                <a:spcPts val="0"/>
              </a:spcAft>
            </a:pPr>
            <a:r>
              <a:rPr lang="en-US" altLang="zh-CN" sz="5400" b="1" dirty="0">
                <a:solidFill>
                  <a:srgbClr val="FFFFFF"/>
                </a:solidFill>
                <a:latin typeface="Arial"/>
                <a:ea typeface="MS PGothic" panose="020B0600070205080204" pitchFamily="34" charset="-128"/>
                <a:cs typeface="Arial"/>
              </a:rPr>
              <a:t>Who Am I</a:t>
            </a:r>
            <a:r>
              <a:rPr lang="zh-CN" altLang="en-US" sz="5400" b="1" dirty="0">
                <a:solidFill>
                  <a:srgbClr val="FFFFFF"/>
                </a:solidFill>
                <a:latin typeface="Arial"/>
                <a:ea typeface="MS PGothic" panose="020B0600070205080204" pitchFamily="34" charset="-128"/>
                <a:cs typeface="Arial"/>
              </a:rPr>
              <a:t>？</a:t>
            </a:r>
            <a:endParaRPr lang="en-SG" sz="5400" b="1" dirty="0">
              <a:solidFill>
                <a:srgbClr val="FFFFFF"/>
              </a:solidFill>
              <a:latin typeface="Arial"/>
              <a:ea typeface="MS PGothic" panose="020B0600070205080204" pitchFamily="34" charset="-128"/>
              <a:cs typeface="Arial"/>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algn="ctr" defTabSz="457200" fontAlgn="auto">
              <a:spcBef>
                <a:spcPts val="0"/>
              </a:spcBef>
              <a:spcAft>
                <a:spcPts val="0"/>
              </a:spcAft>
            </a:pPr>
            <a:r>
              <a:rPr lang="en-US" altLang="zh-CN" sz="2800" b="1" dirty="0">
                <a:solidFill>
                  <a:srgbClr val="FFFFFF"/>
                </a:solidFill>
                <a:latin typeface="Arial"/>
                <a:ea typeface="MS PGothic" panose="020B0600070205080204" pitchFamily="34" charset="-128"/>
                <a:cs typeface="Arial"/>
              </a:rPr>
              <a:t>Identity in Christ</a:t>
            </a:r>
            <a:endParaRPr lang="en-SG" sz="2800" b="1" dirty="0">
              <a:solidFill>
                <a:srgbClr val="FFFFFF"/>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41029487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Identity in Christ</a:t>
            </a: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412776"/>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Riches of Grace in Christ Jesus</a:t>
            </a:r>
          </a:p>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(33 Divine Accomplishments in and for the Sinner</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upon Believing on the Lord Jesus Christ)</a:t>
            </a: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by Lewis S. Chafer</a:t>
            </a:r>
          </a:p>
        </p:txBody>
      </p:sp>
    </p:spTree>
    <p:extLst>
      <p:ext uri="{BB962C8B-B14F-4D97-AF65-F5344CB8AC3E}">
        <p14:creationId xmlns:p14="http://schemas.microsoft.com/office/powerpoint/2010/main" val="31974098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3">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prstTxWarp prst="textNoShape">
              <a:avLst/>
            </a:prstTxWarp>
          </a:bodyPr>
          <a:lstStyle/>
          <a:p>
            <a:pPr algn="ctr">
              <a:spcBef>
                <a:spcPct val="20000"/>
              </a:spcBef>
              <a:buClr>
                <a:schemeClr val="accent1"/>
              </a:buClr>
              <a:buSzPct val="85000"/>
              <a:buFont typeface="Wingdings" charset="2"/>
              <a:buNone/>
              <a:defRPr/>
            </a:pPr>
            <a:r>
              <a:rPr lang="en-US" altLang="ja-JP" sz="3200" b="1" dirty="0">
                <a:solidFill>
                  <a:schemeClr val="tx2"/>
                </a:solidFill>
                <a:effectLst>
                  <a:outerShdw blurRad="38100" dist="38100" dir="2700000" algn="tl">
                    <a:srgbClr val="000000"/>
                  </a:outerShdw>
                </a:effectLst>
                <a:latin typeface="Arial" charset="0"/>
                <a:ea typeface="Arial" charset="0"/>
                <a:cs typeface="Arial" charset="0"/>
              </a:rPr>
              <a:t>"Therefore, since we have been made right in God</a:t>
            </a:r>
            <a:r>
              <a:rPr lang="fr-FR" altLang="ja-JP" sz="3200" b="1" dirty="0">
                <a:solidFill>
                  <a:schemeClr val="tx2"/>
                </a:solidFill>
                <a:effectLst>
                  <a:outerShdw blurRad="38100" dist="38100" dir="2700000" algn="tl">
                    <a:srgbClr val="000000"/>
                  </a:outerShdw>
                </a:effectLst>
                <a:latin typeface="Arial" charset="0"/>
                <a:ea typeface="Arial" charset="0"/>
                <a:cs typeface="Arial" charset="0"/>
              </a:rPr>
              <a:t>'</a:t>
            </a:r>
            <a:r>
              <a:rPr lang="en-US" altLang="ja-JP" sz="3200" b="1" dirty="0">
                <a:solidFill>
                  <a:schemeClr val="tx2"/>
                </a:solidFill>
                <a:effectLst>
                  <a:outerShdw blurRad="38100" dist="38100" dir="2700000" algn="tl">
                    <a:srgbClr val="000000"/>
                  </a:outerShdw>
                </a:effectLst>
                <a:latin typeface="Arial" charset="0"/>
                <a:ea typeface="Arial" charset="0"/>
                <a:cs typeface="Arial" charset="0"/>
              </a:rPr>
              <a:t>s sight by faith, we have peace with God because of what Jesus Christ our Lord has done for us."</a:t>
            </a:r>
            <a:endParaRPr lang="en-US" sz="3200" b="1" dirty="0">
              <a:solidFill>
                <a:schemeClr val="tx2"/>
              </a:solidFill>
              <a:effectLst>
                <a:outerShdw blurRad="38100" dist="38100" dir="2700000" algn="tl">
                  <a:srgbClr val="000000"/>
                </a:outerShdw>
              </a:effectLst>
              <a:latin typeface="Arial" charset="0"/>
              <a:ea typeface="Arial" charset="0"/>
              <a:cs typeface="Arial" charset="0"/>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en-US" b="1" dirty="0">
                <a:ea typeface="ＭＳ Ｐゴシック" pitchFamily="-112" charset="-128"/>
                <a:cs typeface="ＭＳ Ｐゴシック" pitchFamily="-112" charset="-128"/>
              </a:rPr>
              <a:t>Romans 5:1</a:t>
            </a:r>
          </a:p>
        </p:txBody>
      </p:sp>
      <p:sp>
        <p:nvSpPr>
          <p:cNvPr id="752645" name="Text Box 5"/>
          <p:cNvSpPr txBox="1">
            <a:spLocks noChangeArrowheads="1"/>
          </p:cNvSpPr>
          <p:nvPr/>
        </p:nvSpPr>
        <p:spPr bwMode="auto">
          <a:xfrm>
            <a:off x="8382000"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r>
              <a:rPr lang="en-US" b="1">
                <a:solidFill>
                  <a:srgbClr val="FFFFFF"/>
                </a:solidFill>
              </a:rPr>
              <a:t>153</a:t>
            </a:r>
          </a:p>
        </p:txBody>
      </p:sp>
      <p:sp>
        <p:nvSpPr>
          <p:cNvPr id="2" name="Rectangle 4">
            <a:extLst>
              <a:ext uri="{FF2B5EF4-FFF2-40B4-BE49-F238E27FC236}">
                <a16:creationId xmlns:a16="http://schemas.microsoft.com/office/drawing/2014/main" id="{594B5E32-94B5-EF57-B952-ED8D7298F82B}"/>
              </a:ext>
            </a:extLst>
          </p:cNvPr>
          <p:cNvSpPr txBox="1">
            <a:spLocks noChangeArrowheads="1"/>
          </p:cNvSpPr>
          <p:nvPr/>
        </p:nvSpPr>
        <p:spPr bwMode="auto">
          <a:xfrm>
            <a:off x="1454285" y="473412"/>
            <a:ext cx="77724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a:lstStyle>
          <a:p>
            <a:pPr eaLnBrk="1" hangingPunct="1">
              <a:defRPr/>
            </a:pPr>
            <a:r>
              <a:rPr lang="en-US" sz="4000" b="1" i="1" kern="0" dirty="0">
                <a:ea typeface="ＭＳ Ｐゴシック" pitchFamily="-112" charset="-128"/>
                <a:cs typeface="ＭＳ Ｐゴシック" pitchFamily="-112" charset="-128"/>
              </a:rPr>
              <a:t>A verse to remember…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In the Eternal Plan of God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Reconciled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Redeemed</a:t>
            </a:r>
          </a:p>
          <a:p>
            <a:pPr marL="628650" indent="-628650" algn="l">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Related to God Through a Propitiation (the satisfaction of God's holiness)</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All Sins Covered by Atoning Blood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Vitally Joined together with Christ for Judgment of the "Old Man" Unto a New Walk</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Free from the Law</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Children of God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Adopted (placed as adult sons)</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Acceptable to God by Jesus Christ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6138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11"/>
              <a:defRPr/>
            </a:pPr>
            <a:r>
              <a:rPr lang="en-US" sz="2800" b="1" dirty="0">
                <a:solidFill>
                  <a:srgbClr val="FFFFFF"/>
                </a:solidFill>
                <a:effectLst>
                  <a:glow rad="127000">
                    <a:srgbClr val="000000"/>
                  </a:glow>
                </a:effectLst>
                <a:latin typeface="Arial" charset="0"/>
                <a:ea typeface="ＭＳ Ｐゴシック" charset="0"/>
                <a:cs typeface="ＭＳ Ｐゴシック" charset="0"/>
              </a:rPr>
              <a:t>Justified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Forgiven All Trespass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Made Nigh (Drawn Near)</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Delivered from the Powers of Darkness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Translated into the Kingdom</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On the Rock Christ Jesus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A Gift from God the Father to Christ</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Circumcised in Christ</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Partakers of the Holy and Royal Priesthood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A Chosen Generation and a Peculiar People</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Having Access to God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Within the "Much More" Care of God:</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202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His Inheritance</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Our Inheritance</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A Heavenly Association</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Heavenly Citizens</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Of the Family and Household of God</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Light in the Lord</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Vitally United to the Father, Son, and Spirit</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Blessed with the "First-Fruits" and the "Earnest" of the Spirit</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Glorified</a:t>
            </a:r>
          </a:p>
          <a:p>
            <a:pPr marL="628650" indent="-628650" algn="l">
              <a:buFont typeface="+mj-lt"/>
              <a:buAutoNum type="arabicPeriod" startAt="23"/>
              <a:defRPr/>
            </a:pPr>
            <a:r>
              <a:rPr lang="en-US" sz="2800" b="1" dirty="0">
                <a:solidFill>
                  <a:srgbClr val="FFFFFF"/>
                </a:solidFill>
                <a:effectLst>
                  <a:glow rad="127000">
                    <a:srgbClr val="000000"/>
                  </a:glow>
                </a:effectLst>
                <a:latin typeface="Arial" charset="0"/>
                <a:ea typeface="ＭＳ Ｐゴシック" charset="0"/>
                <a:cs typeface="ＭＳ Ｐゴシック" charset="0"/>
              </a:rPr>
              <a:t>Complete in Him</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Possessing Every Spiritual Blessing</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9320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en-US" altLang="ja-JP" b="1" dirty="0">
                <a:ea typeface="ＭＳ Ｐゴシック" charset="-128"/>
                <a:cs typeface="ＭＳ Ｐゴシック" charset="-128"/>
              </a:rPr>
              <a:t>"Shall we go on sinning that grace may increase?"</a:t>
            </a:r>
            <a:br>
              <a:rPr lang="en-US" altLang="ja-JP" b="1" dirty="0">
                <a:ea typeface="ＭＳ Ｐゴシック" charset="-128"/>
                <a:cs typeface="ＭＳ Ｐゴシック" charset="-128"/>
              </a:rPr>
            </a:br>
            <a:r>
              <a:rPr lang="en-US" altLang="ja-JP" b="1" dirty="0">
                <a:ea typeface="ＭＳ Ｐゴシック" charset="-128"/>
                <a:cs typeface="ＭＳ Ｐゴシック" charset="-128"/>
              </a:rPr>
              <a:t> (Romans 6:1)</a:t>
            </a:r>
            <a:endParaRPr lang="en-US" b="1" dirty="0">
              <a:ea typeface="ＭＳ Ｐゴシック" charset="-128"/>
              <a:cs typeface="ＭＳ Ｐゴシック" charset="-128"/>
            </a:endParaRPr>
          </a:p>
        </p:txBody>
      </p:sp>
      <p:sp>
        <p:nvSpPr>
          <p:cNvPr id="194566" name="Text Box 6"/>
          <p:cNvSpPr txBox="1">
            <a:spLocks noChangeArrowheads="1"/>
          </p:cNvSpPr>
          <p:nvPr/>
        </p:nvSpPr>
        <p:spPr bwMode="auto">
          <a:xfrm>
            <a:off x="8229600"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4932363" cy="792163"/>
          </a:xfrm>
          <a:solidFill>
            <a:srgbClr val="B00032"/>
          </a:solidFill>
        </p:spPr>
        <p:txBody>
          <a:bodyPr/>
          <a:lstStyle/>
          <a:p>
            <a:pPr>
              <a:defRPr/>
            </a:pPr>
            <a:r>
              <a:rPr lang="en-US">
                <a:solidFill>
                  <a:schemeClr val="bg1"/>
                </a:solidFill>
                <a:effectLst>
                  <a:outerShdw blurRad="38100" dist="38100" dir="2700000" algn="tl">
                    <a:srgbClr val="000000"/>
                  </a:outerShdw>
                </a:effectLst>
              </a:rPr>
              <a:t>Dying to Sin (6:2)</a:t>
            </a:r>
          </a:p>
        </p:txBody>
      </p:sp>
      <p:sp>
        <p:nvSpPr>
          <p:cNvPr id="789508" name="Content Placeholder 2"/>
          <p:cNvSpPr txBox="1">
            <a:spLocks/>
          </p:cNvSpPr>
          <p:nvPr/>
        </p:nvSpPr>
        <p:spPr bwMode="auto">
          <a:xfrm>
            <a:off x="7144" y="5795510"/>
            <a:ext cx="9129712" cy="981075"/>
          </a:xfrm>
          <a:prstGeom prst="rect">
            <a:avLst/>
          </a:prstGeom>
          <a:noFill/>
          <a:ln w="9525">
            <a:noFill/>
            <a:miter lim="800000"/>
            <a:headEnd/>
            <a:tailEnd/>
          </a:ln>
        </p:spPr>
        <p:txBody>
          <a:bodyPr>
            <a:prstTxWarp prst="textNoShape">
              <a:avLst/>
            </a:prstTxWarp>
          </a:bodyPr>
          <a:lstStyle/>
          <a:p>
            <a:pPr algn="ctr" eaLnBrk="0" hangingPunct="0">
              <a:spcBef>
                <a:spcPct val="20000"/>
              </a:spcBef>
            </a:pPr>
            <a:r>
              <a:rPr lang="en-US" sz="3200" dirty="0">
                <a:latin typeface="Arial" charset="0"/>
                <a:ea typeface="ヒラギノ角ゴ Pro W3" charset="-128"/>
                <a:cs typeface="ヒラギノ角ゴ Pro W3" charset="-128"/>
              </a:rPr>
              <a:t>"Well, I haven</a:t>
            </a:r>
            <a:r>
              <a:rPr lang="fr-FR" sz="3200" dirty="0">
                <a:latin typeface="Arial" charset="0"/>
                <a:ea typeface="ヒラギノ角ゴ Pro W3" charset="-128"/>
                <a:cs typeface="ヒラギノ角ゴ Pro W3" charset="-128"/>
              </a:rPr>
              <a:t>'</a:t>
            </a:r>
            <a:r>
              <a:rPr lang="en-US" sz="3200" dirty="0">
                <a:latin typeface="Arial" charset="0"/>
                <a:ea typeface="ヒラギノ角ゴ Pro W3" charset="-128"/>
                <a:cs typeface="ヒラギノ角ゴ Pro W3" charset="-128"/>
              </a:rPr>
              <a:t>t exactly </a:t>
            </a:r>
            <a:r>
              <a:rPr lang="en-US" sz="3200" i="1" dirty="0">
                <a:latin typeface="Arial" charset="0"/>
                <a:ea typeface="ヒラギノ角ゴ Pro W3" charset="-128"/>
                <a:cs typeface="ヒラギノ角ゴ Pro W3" charset="-128"/>
              </a:rPr>
              <a:t>DIED</a:t>
            </a:r>
            <a:r>
              <a:rPr lang="en-US" sz="3200" dirty="0">
                <a:latin typeface="Arial" charset="0"/>
                <a:ea typeface="ヒラギノ角ゴ Pro W3" charset="-128"/>
                <a:cs typeface="ヒラギノ角ゴ Pro W3" charset="-128"/>
              </a:rPr>
              <a:t> to sin, </a:t>
            </a:r>
            <a:br>
              <a:rPr lang="en-US" sz="3200" dirty="0">
                <a:latin typeface="Arial" charset="0"/>
                <a:ea typeface="ヒラギノ角ゴ Pro W3" charset="-128"/>
                <a:cs typeface="ヒラギノ角ゴ Pro W3" charset="-128"/>
              </a:rPr>
            </a:br>
            <a:r>
              <a:rPr lang="en-US" sz="3200" dirty="0">
                <a:latin typeface="Arial" charset="0"/>
                <a:ea typeface="ヒラギノ角ゴ Pro W3" charset="-128"/>
                <a:cs typeface="ヒラギノ角ゴ Pro W3" charset="-128"/>
              </a:rPr>
              <a:t>but I did feel kind of </a:t>
            </a:r>
            <a:r>
              <a:rPr lang="en-US" sz="3200" i="1" dirty="0">
                <a:latin typeface="Arial" charset="0"/>
                <a:ea typeface="ヒラギノ角ゴ Pro W3" charset="-128"/>
                <a:cs typeface="ヒラギノ角ゴ Pro W3" charset="-128"/>
              </a:rPr>
              <a:t>faint </a:t>
            </a:r>
            <a:r>
              <a:rPr lang="en-US" sz="3200" dirty="0">
                <a:latin typeface="Arial" charset="0"/>
                <a:ea typeface="ヒラギノ角ゴ Pro W3" charset="-128"/>
                <a:cs typeface="ヒラギノ角ゴ Pro W3" charset="-128"/>
              </a:rPr>
              <a:t>once."</a:t>
            </a:r>
          </a:p>
        </p:txBody>
      </p:sp>
      <p:sp>
        <p:nvSpPr>
          <p:cNvPr id="7" name="Text Box 14"/>
          <p:cNvSpPr txBox="1">
            <a:spLocks noChangeArrowheads="1"/>
          </p:cNvSpPr>
          <p:nvPr/>
        </p:nvSpPr>
        <p:spPr bwMode="auto">
          <a:xfrm>
            <a:off x="8316913" y="76200"/>
            <a:ext cx="868362"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rPr>
              <a:t>155k</a:t>
            </a:r>
            <a:endParaRPr lang="en-US" b="1">
              <a:latin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en-US" sz="4000" b="1" dirty="0">
                <a:solidFill>
                  <a:srgbClr val="FFFFFF"/>
                </a:solidFill>
                <a:latin typeface="Arial" panose="020B0604020202020204" pitchFamily="34" charset="0"/>
                <a:ea typeface="ＭＳ Ｐゴシック" charset="-128"/>
                <a:cs typeface="Arial" panose="020B0604020202020204" pitchFamily="34" charset="0"/>
              </a:rPr>
              <a:t>What does it mean that those in Christ have "died to sin" (6:2)?</a:t>
            </a: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Christians will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sin again</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Believers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have to sin</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in a given situation?</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A true Christian will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have a pattern of sinning</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in his life?</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Something else? (state it)</a:t>
            </a:r>
          </a:p>
        </p:txBody>
      </p:sp>
      <p:sp>
        <p:nvSpPr>
          <p:cNvPr id="9" name="Rectangle 8"/>
          <p:cNvSpPr/>
          <p:nvPr/>
        </p:nvSpPr>
        <p:spPr>
          <a:xfrm>
            <a:off x="-12717" y="0"/>
            <a:ext cx="5952869"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For your small group…</a:t>
            </a:r>
          </a:p>
        </p:txBody>
      </p:sp>
      <p:sp>
        <p:nvSpPr>
          <p:cNvPr id="10" name="Rectangle 9"/>
          <p:cNvSpPr/>
          <p:nvPr/>
        </p:nvSpPr>
        <p:spPr>
          <a:xfrm>
            <a:off x="2098080" y="6021288"/>
            <a:ext cx="6975923"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Support your answer from Romans 6–7</a:t>
            </a:r>
          </a:p>
        </p:txBody>
      </p:sp>
      <p:pic>
        <p:nvPicPr>
          <p:cNvPr id="790534" name="Picture 10" descr="DeathDicken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8239125" y="8251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154a</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5370985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a typeface="ＭＳ Ｐゴシック" charset="-128"/>
                <a:cs typeface="ＭＳ Ｐゴシック" charset="-128"/>
              </a:rPr>
              <a:t>Baptism identifies with His death</a:t>
            </a: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For Believers Only</a:t>
            </a:r>
          </a:p>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By Immersion Only</a:t>
            </a:r>
          </a:p>
        </p:txBody>
      </p:sp>
      <p:sp>
        <p:nvSpPr>
          <p:cNvPr id="196614" name="Text Box 6"/>
          <p:cNvSpPr txBox="1">
            <a:spLocks noChangeArrowheads="1"/>
          </p:cNvSpPr>
          <p:nvPr/>
        </p:nvSpPr>
        <p:spPr bwMode="auto">
          <a:xfrm>
            <a:off x="83058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He gave us...</a:t>
                  </a:r>
                  <a:endParaRPr kumimoji="0" lang="en-US" sz="24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Principles</a:t>
                  </a: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111"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Importance</a:t>
                  </a: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 </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Life</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6:2,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9" name="Group 27"/>
              <p:cNvGrpSpPr>
                <a:grpSpLocks/>
              </p:cNvGrpSpPr>
              <p:nvPr/>
            </p:nvGrpSpPr>
            <p:grpSpPr bwMode="auto">
              <a:xfrm>
                <a:off x="1178" y="902"/>
                <a:ext cx="1582" cy="576"/>
                <a:chOff x="1178" y="902"/>
                <a:chExt cx="1582" cy="576"/>
              </a:xfrm>
            </p:grpSpPr>
            <p:sp>
              <p:nvSpPr>
                <p:cNvPr id="791597" name="Rectangle 28"/>
                <p:cNvSpPr>
                  <a:spLocks noChangeArrowheads="1"/>
                </p:cNvSpPr>
                <p:nvPr/>
              </p:nvSpPr>
              <p:spPr bwMode="auto">
                <a:xfrm>
                  <a:off x="1191" y="902"/>
                  <a:ext cx="1569"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a:t>
                  </a:r>
                  <a:r>
                    <a:rPr kumimoji="0" lang="fr-FR"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 power is broken.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Sin-loving nature is buried.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 no longer controls you.</a:t>
                  </a: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184"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Be certain that sin</a:t>
                  </a:r>
                  <a:r>
                    <a:rPr kumimoji="0" lang="fr-FR"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 power is broken.</a:t>
                  </a:r>
                  <a:endParaRPr kumimoji="0" lang="en-US" sz="18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 </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Nature</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3" name="Group 39"/>
              <p:cNvGrpSpPr>
                <a:grpSpLocks/>
              </p:cNvGrpSpPr>
              <p:nvPr/>
            </p:nvGrpSpPr>
            <p:grpSpPr bwMode="auto">
              <a:xfrm>
                <a:off x="1178" y="1478"/>
                <a:ext cx="1582" cy="576"/>
                <a:chOff x="1178" y="1478"/>
                <a:chExt cx="1582" cy="576"/>
              </a:xfrm>
            </p:grpSpPr>
            <p:sp>
              <p:nvSpPr>
                <p:cNvPr id="791589" name="Rectangle 40"/>
                <p:cNvSpPr>
                  <a:spLocks noChangeArrowheads="1"/>
                </p:cNvSpPr>
                <p:nvPr/>
              </p:nvSpPr>
              <p:spPr bwMode="auto">
                <a:xfrm>
                  <a:off x="1191" y="1478"/>
                  <a:ext cx="1569" cy="576"/>
                </a:xfrm>
                <a:prstGeom prst="rect">
                  <a:avLst/>
                </a:prstGeom>
                <a:noFill/>
                <a:ln w="9525">
                  <a:noFill/>
                  <a:miter lim="800000"/>
                  <a:headEnd/>
                  <a:tailEnd/>
                </a:ln>
              </p:spPr>
              <p:txBody>
                <a:bodyPr>
                  <a:prstTxWarp prst="textNoShape">
                    <a:avLst/>
                  </a:prstTxWarp>
                </a:bodyPr>
                <a:lstStyle/>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Now you share his new life.</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Look at your old self as dead and new self as alive to God.</a:t>
                  </a: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184"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Be unresponsive to the old power &amp; alive to the new.</a:t>
                  </a:r>
                  <a:endParaRPr kumimoji="0" lang="en-US" sz="18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Freedom</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6:16</a:t>
                  </a: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7" name="Group 51"/>
              <p:cNvGrpSpPr>
                <a:grpSpLocks/>
              </p:cNvGrpSpPr>
              <p:nvPr/>
            </p:nvGrpSpPr>
            <p:grpSpPr bwMode="auto">
              <a:xfrm>
                <a:off x="1178" y="2054"/>
                <a:ext cx="1582" cy="672"/>
                <a:chOff x="1178" y="2054"/>
                <a:chExt cx="1582" cy="672"/>
              </a:xfrm>
            </p:grpSpPr>
            <p:sp>
              <p:nvSpPr>
                <p:cNvPr id="791581" name="Rectangle 52"/>
                <p:cNvSpPr>
                  <a:spLocks noChangeArrowheads="1"/>
                </p:cNvSpPr>
                <p:nvPr/>
              </p:nvSpPr>
              <p:spPr bwMode="auto">
                <a:xfrm>
                  <a:off x="1191" y="2054"/>
                  <a:ext cx="1569" cy="672"/>
                </a:xfrm>
                <a:prstGeom prst="rect">
                  <a:avLst/>
                </a:prstGeom>
                <a:noFill/>
                <a:ln w="9525">
                  <a:noFill/>
                  <a:miter lim="800000"/>
                  <a:headEnd/>
                  <a:tailEnd/>
                </a:ln>
              </p:spPr>
              <p:txBody>
                <a:bodyPr>
                  <a:prstTxWarp prst="textNoShape">
                    <a:avLst/>
                  </a:prstTxWarp>
                </a:bodyPr>
                <a:lstStyle/>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Do not let sin control you.</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Give yourselves fully to God.</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You are free.</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You can choose your master.</a:t>
                  </a: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184"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Commit yourself to obey Christ in perfect freedom.</a:t>
                  </a:r>
                  <a:endParaRPr kumimoji="0" lang="en-US" sz="18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en-US" sz="3600" b="1">
                <a:solidFill>
                  <a:srgbClr val="FFFFFF"/>
                </a:solidFill>
                <a:ea typeface="Arial" charset="0"/>
                <a:cs typeface="Arial" charset="0"/>
              </a:rPr>
              <a:t>What Has God Done About Sin?</a:t>
            </a:r>
            <a:endParaRPr lang="en-US" sz="2300" b="1">
              <a:ea typeface="ＭＳ Ｐゴシック" charset="-128"/>
              <a:cs typeface="ＭＳ Ｐゴシック" charset="-128"/>
            </a:endParaRPr>
          </a:p>
        </p:txBody>
      </p:sp>
      <p:sp>
        <p:nvSpPr>
          <p:cNvPr id="37950" name="Text Box 62"/>
          <p:cNvSpPr txBox="1">
            <a:spLocks noChangeArrowheads="1"/>
          </p:cNvSpPr>
          <p:nvPr/>
        </p:nvSpPr>
        <p:spPr bwMode="auto">
          <a:xfrm>
            <a:off x="8336894" y="87077"/>
            <a:ext cx="698500" cy="461963"/>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a:t>
            </a:r>
          </a:p>
        </p:txBody>
      </p:sp>
    </p:spTree>
    <p:extLst>
      <p:ext uri="{BB962C8B-B14F-4D97-AF65-F5344CB8AC3E}">
        <p14:creationId xmlns:p14="http://schemas.microsoft.com/office/powerpoint/2010/main" val="45217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80" name="Picture 2" descr="Rom 6.13 English embedd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180513" cy="6853238"/>
          </a:xfrm>
          <a:prstGeom prst="rect">
            <a:avLst/>
          </a:prstGeom>
          <a:noFill/>
          <a:ln w="9525">
            <a:noFill/>
            <a:miter lim="800000"/>
            <a:headEnd/>
            <a:tailEnd/>
          </a:ln>
        </p:spPr>
      </p:pic>
      <p:pic>
        <p:nvPicPr>
          <p:cNvPr id="792579" name="Picture 1" descr="Rom 6.13 bright b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512" y="-5322"/>
            <a:ext cx="9283619" cy="6962714"/>
          </a:xfrm>
          <a:prstGeom prst="rect">
            <a:avLst/>
          </a:prstGeom>
          <a:noFill/>
          <a:ln w="9525">
            <a:noFill/>
            <a:miter lim="800000"/>
            <a:headEnd/>
            <a:tailEnd/>
          </a:ln>
        </p:spPr>
      </p:pic>
      <p:sp>
        <p:nvSpPr>
          <p:cNvPr id="6" name="TextBox 5"/>
          <p:cNvSpPr txBox="1"/>
          <p:nvPr/>
        </p:nvSpPr>
        <p:spPr>
          <a:xfrm>
            <a:off x="3283043" y="5873691"/>
            <a:ext cx="3378900" cy="646331"/>
          </a:xfrm>
          <a:prstGeom prst="rect">
            <a:avLst/>
          </a:prstGeom>
          <a:noFill/>
        </p:spPr>
        <p:txBody>
          <a:bodyPr wrap="none" rtlCol="0">
            <a:spAutoFit/>
          </a:bodyPr>
          <a:lstStyle/>
          <a:p>
            <a:r>
              <a:rPr lang="en-US" sz="3600" dirty="0">
                <a:solidFill>
                  <a:srgbClr val="F4DE83"/>
                </a:solidFill>
                <a:effectLst>
                  <a:outerShdw blurRad="50800" dist="50800" dir="2700000" algn="tl" rotWithShape="0">
                    <a:srgbClr val="000000">
                      <a:alpha val="43000"/>
                    </a:srgbClr>
                  </a:outerShdw>
                </a:effectLst>
                <a:latin typeface="Capitals"/>
                <a:cs typeface="Capitals"/>
              </a:rPr>
              <a:t>Romans 6:13</a:t>
            </a:r>
          </a:p>
        </p:txBody>
      </p:sp>
      <p:sp>
        <p:nvSpPr>
          <p:cNvPr id="4" name="Title 3"/>
          <p:cNvSpPr>
            <a:spLocks noGrp="1"/>
          </p:cNvSpPr>
          <p:nvPr>
            <p:ph type="ctrTitle"/>
          </p:nvPr>
        </p:nvSpPr>
        <p:spPr>
          <a:xfrm>
            <a:off x="1045319" y="3628898"/>
            <a:ext cx="7772400" cy="2099036"/>
          </a:xfrm>
          <a:noFill/>
        </p:spPr>
        <p:txBody>
          <a:bodyPr wrap="square" rtlCol="0">
            <a:spAutoFit/>
          </a:bodyPr>
          <a:lstStyle/>
          <a:p>
            <a:pPr>
              <a:lnSpc>
                <a:spcPct val="80000"/>
              </a:lnSpc>
            </a:pP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I</a:t>
            </a:r>
            <a: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NSTRUMENT</a:t>
            </a: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S</a:t>
            </a:r>
            <a:b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br>
            <a:r>
              <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of Righteousness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160996" cy="6845300"/>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Romans 6:13</a:t>
            </a: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algn="ctr">
              <a:defRPr/>
            </a:pPr>
            <a:r>
              <a:rPr lang="en-US" sz="4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"And do not present your members as instruments of unrighteousness to sin but present yourselves to God as being alive from the dead and your members as</a:t>
            </a:r>
            <a:r>
              <a:rPr lang="en-US" sz="5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 </a:t>
            </a:r>
            <a:r>
              <a:rPr lang="en-US" sz="48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INSTRUMENTS OF RIGHTEOUSNESS</a:t>
            </a:r>
            <a:r>
              <a:rPr lang="en-US" sz="4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 to God."</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3">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417062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5:3-5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Not only that, but we rejoice in our sufferings, knowing that suffering produces endurance,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endurance produces character, and character produces hope,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hope does not put us to shame, because God's love has been poured into our hearts through the Holy Spirit who has been given to us.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5C7D9075-E779-65B1-41EE-516032E9DF8E}"/>
              </a:ext>
            </a:extLst>
          </p:cNvPr>
          <p:cNvSpPr>
            <a:spLocks noGrp="1"/>
          </p:cNvSpPr>
          <p:nvPr>
            <p:ph type="title" idx="4294967295"/>
          </p:nvPr>
        </p:nvSpPr>
        <p:spPr>
          <a:xfrm>
            <a:off x="0" y="1"/>
            <a:ext cx="9144000" cy="599688"/>
          </a:xfrm>
        </p:spPr>
        <p:txBody>
          <a:bodyPr>
            <a:normAutofit fontScale="90000"/>
          </a:bodyPr>
          <a:lstStyle/>
          <a:p>
            <a:pPr algn="ctr"/>
            <a:r>
              <a:rPr lang="en-US" sz="3600" b="1" dirty="0">
                <a:solidFill>
                  <a:schemeClr val="bg1"/>
                </a:solidFill>
                <a:latin typeface="Arial" panose="020B0604020202020204" pitchFamily="34" charset="0"/>
                <a:cs typeface="Arial" panose="020B0604020202020204" pitchFamily="34" charset="0"/>
              </a:rPr>
              <a:t>Joy, endurance, character,</a:t>
            </a:r>
            <a:r>
              <a:rPr lang="en-US" sz="3600" b="1" baseline="0" dirty="0">
                <a:solidFill>
                  <a:schemeClr val="bg1"/>
                </a:solidFill>
                <a:latin typeface="Arial" panose="020B0604020202020204" pitchFamily="34" charset="0"/>
                <a:cs typeface="Arial" panose="020B0604020202020204" pitchFamily="34" charset="0"/>
              </a:rPr>
              <a:t> hope, honor, love</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412776"/>
            <a:ext cx="7772400" cy="2880320"/>
          </a:xfrm>
        </p:spPr>
        <p:txBody>
          <a:bodyPr/>
          <a:lstStyle/>
          <a:p>
            <a:pPr eaLnBrk="1" hangingPunct="1">
              <a:defRPr/>
            </a:pPr>
            <a:r>
              <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Times New Roman"/>
                <a:cs typeface="Times New Roman"/>
              </a:rPr>
              <a:t>No Longer a Slave to Sin</a:t>
            </a:r>
          </a:p>
        </p:txBody>
      </p:sp>
      <p:pic>
        <p:nvPicPr>
          <p:cNvPr id="794627" name="Picture 4" descr="NoLongerASlave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827088" y="4508500"/>
            <a:ext cx="2635250" cy="647700"/>
          </a:xfrm>
          <a:prstGeom prst="rect">
            <a:avLst/>
          </a:prstGeom>
          <a:noFill/>
          <a:effectLst>
            <a:outerShdw blurRad="50800" dist="38100" dir="2700000">
              <a:srgbClr val="000000">
                <a:alpha val="43000"/>
              </a:srgbClr>
            </a:outerShdw>
          </a:effectLst>
        </p:spPr>
        <p:txBody>
          <a:bodyPr wrap="none">
            <a:spAutoFit/>
          </a:bodyPr>
          <a:lstStyle/>
          <a:p>
            <a:pPr>
              <a:defRPr/>
            </a:pPr>
            <a:r>
              <a:rPr lang="en-US" sz="3600" dirty="0">
                <a:solidFill>
                  <a:schemeClr val="bg1"/>
                </a:solidFill>
                <a:ea typeface="ＭＳ Ｐゴシック" charset="0"/>
                <a:cs typeface="ＭＳ Ｐゴシック" charset="0"/>
              </a:rPr>
              <a:t>Romans 6:18</a:t>
            </a: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algn="ctr">
              <a:defRPr/>
            </a:pPr>
            <a:r>
              <a:rPr lang="en-US" sz="3600" dirty="0">
                <a:solidFill>
                  <a:schemeClr val="bg1"/>
                </a:solidFill>
                <a:effectLst>
                  <a:glow rad="139700">
                    <a:schemeClr val="tx1">
                      <a:alpha val="40000"/>
                    </a:schemeClr>
                  </a:glow>
                </a:effectLst>
                <a:ea typeface="ＭＳ Ｐゴシック" charset="0"/>
                <a:cs typeface="ＭＳ Ｐゴシック" charset="0"/>
              </a:rPr>
              <a:t>"You have been set free from sin </a:t>
            </a:r>
            <a:br>
              <a:rPr lang="en-US" sz="3600" dirty="0">
                <a:solidFill>
                  <a:schemeClr val="bg1"/>
                </a:solidFill>
                <a:effectLst>
                  <a:glow rad="139700">
                    <a:schemeClr val="tx1">
                      <a:alpha val="40000"/>
                    </a:schemeClr>
                  </a:glow>
                </a:effectLst>
                <a:ea typeface="ＭＳ Ｐゴシック" charset="0"/>
                <a:cs typeface="ＭＳ Ｐゴシック" charset="0"/>
              </a:rPr>
            </a:br>
            <a:r>
              <a:rPr lang="en-US" sz="3600" dirty="0">
                <a:solidFill>
                  <a:schemeClr val="bg1"/>
                </a:solidFill>
                <a:effectLst>
                  <a:glow rad="139700">
                    <a:schemeClr val="tx1">
                      <a:alpha val="40000"/>
                    </a:schemeClr>
                  </a:glow>
                </a:effectLst>
                <a:ea typeface="ＭＳ Ｐゴシック" charset="0"/>
                <a:cs typeface="ＭＳ Ｐゴシック" charset="0"/>
              </a:rPr>
              <a:t>and have become slaves to righteousness"</a:t>
            </a: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algn="ctr">
              <a:defRPr/>
            </a:pPr>
            <a:r>
              <a:rPr lang="en-US" sz="3600" dirty="0">
                <a:solidFill>
                  <a:schemeClr val="bg1"/>
                </a:solidFill>
                <a:effectLst>
                  <a:glow rad="139700">
                    <a:schemeClr val="tx1">
                      <a:alpha val="40000"/>
                    </a:schemeClr>
                  </a:glow>
                </a:effectLst>
                <a:ea typeface="ＭＳ Ｐゴシック" charset="0"/>
                <a:cs typeface="ＭＳ Ｐゴシック" charset="0"/>
              </a:rPr>
              <a:t>Everyone is a slave but a believer is…</a:t>
            </a:r>
          </a:p>
        </p:txBody>
      </p:sp>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44000" cy="6858000"/>
          </a:xfrm>
          <a:prstGeom prst="rect">
            <a:avLst/>
          </a:prstGeom>
          <a:noFill/>
          <a:ln w="9525">
            <a:noFill/>
            <a:miter lim="800000"/>
            <a:headEnd/>
            <a:tailEnd/>
          </a:ln>
        </p:spPr>
      </p:pic>
      <p:sp>
        <p:nvSpPr>
          <p:cNvPr id="9" name="Title 3"/>
          <p:cNvSpPr txBox="1">
            <a:spLocks/>
          </p:cNvSpPr>
          <p:nvPr/>
        </p:nvSpPr>
        <p:spPr bwMode="auto">
          <a:xfrm>
            <a:off x="10193088" y="836712"/>
            <a:ext cx="7772400" cy="405649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nSpc>
                <a:spcPct val="60000"/>
              </a:lnSpc>
            </a:pPr>
            <a:r>
              <a:rPr lang="en-US" sz="115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N</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O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L</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ONGER A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S</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LAVE </a:t>
            </a:r>
            <a:b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b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TO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S</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IN</a:t>
            </a:r>
            <a:endParaRPr lang="en-US" sz="7200" i="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en-US" sz="3200" b="1" dirty="0">
                <a:ea typeface="ＭＳ Ｐゴシック" charset="-128"/>
                <a:cs typeface="ＭＳ Ｐゴシック" charset="-128"/>
              </a:rPr>
              <a:t>What rituals or beliefs do Christians sometimes trust for sanctification instead of their vital experience with Christ (6:2)?</a:t>
            </a: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Teaching loss of salvation </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Requiring worship styles</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Keeping salvation by attending church</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Allowing sin if confessed to a priest</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Baptism to maintain salvation</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The Lord</a:t>
            </a:r>
            <a:r>
              <a:rPr kumimoji="0" lang="fr-FR" altLang="ja-JP"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a:t>
            </a:r>
            <a:r>
              <a:rPr kumimoji="0" lang="en-US" altLang="ja-JP"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s Supper to maintain salvation</a:t>
            </a:r>
            <a:endPar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endParaRPr>
          </a:p>
        </p:txBody>
      </p:sp>
      <p:sp>
        <p:nvSpPr>
          <p:cNvPr id="9" name="Rectangle 8"/>
          <p:cNvSpPr/>
          <p:nvPr/>
        </p:nvSpPr>
        <p:spPr>
          <a:xfrm>
            <a:off x="1295400" y="0"/>
            <a:ext cx="6241778" cy="769441"/>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Times New Roman" charset="0"/>
                <a:ea typeface="ＭＳ Ｐゴシック" charset="0"/>
                <a:cs typeface="ＭＳ Ｐゴシック" charset="0"/>
              </a:rPr>
              <a:t>Small Group Exercise</a:t>
            </a:r>
          </a:p>
        </p:txBody>
      </p:sp>
      <p:sp>
        <p:nvSpPr>
          <p:cNvPr id="7" name="Text Box 62"/>
          <p:cNvSpPr txBox="1">
            <a:spLocks noChangeArrowheads="1"/>
          </p:cNvSpPr>
          <p:nvPr/>
        </p:nvSpPr>
        <p:spPr bwMode="auto">
          <a:xfrm>
            <a:off x="8254328" y="33338"/>
            <a:ext cx="8699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154a</a:t>
            </a:r>
          </a:p>
        </p:txBody>
      </p:sp>
      <p:sp>
        <p:nvSpPr>
          <p:cNvPr id="3" name="TextBox 2">
            <a:extLst>
              <a:ext uri="{FF2B5EF4-FFF2-40B4-BE49-F238E27FC236}">
                <a16:creationId xmlns:a16="http://schemas.microsoft.com/office/drawing/2014/main" id="{53DFD063-F032-95BC-7811-B56F159C69A5}"/>
              </a:ext>
            </a:extLst>
          </p:cNvPr>
          <p:cNvSpPr txBox="1"/>
          <p:nvPr/>
        </p:nvSpPr>
        <p:spPr>
          <a:xfrm>
            <a:off x="653143" y="-624114"/>
            <a:ext cx="184731" cy="830997"/>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217146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7</a:t>
            </a:r>
          </a:p>
        </p:txBody>
      </p:sp>
    </p:spTree>
    <p:extLst>
      <p:ext uri="{BB962C8B-B14F-4D97-AF65-F5344CB8AC3E}">
        <p14:creationId xmlns:p14="http://schemas.microsoft.com/office/powerpoint/2010/main" val="1899686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en-US">
                <a:solidFill>
                  <a:schemeClr val="bg1"/>
                </a:solidFill>
              </a:rPr>
              <a:t>Romans 7</a:t>
            </a:r>
            <a:endParaRPr lang="en-US"/>
          </a:p>
        </p:txBody>
      </p:sp>
      <p:sp>
        <p:nvSpPr>
          <p:cNvPr id="796675" name="Rectangle 3"/>
          <p:cNvSpPr>
            <a:spLocks noGrp="1" noChangeArrowheads="1"/>
          </p:cNvSpPr>
          <p:nvPr>
            <p:ph type="subTitle" idx="1"/>
          </p:nvPr>
        </p:nvSpPr>
        <p:spPr/>
        <p:txBody>
          <a:bodyPr/>
          <a:lstStyle/>
          <a:p>
            <a:pPr eaLnBrk="1" hangingPunct="1"/>
            <a:r>
              <a:rPr lang="en-US" b="1" i="1">
                <a:solidFill>
                  <a:srgbClr val="FFFFFF"/>
                </a:solidFill>
              </a:rPr>
              <a:t>Believers are free from the Law</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86620282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dirty="0">
                <a:ea typeface="ＭＳ Ｐゴシック" charset="-128"/>
                <a:cs typeface="ＭＳ Ｐゴシック" charset="-128"/>
              </a:rPr>
              <a:t>Righteousness Imparted in Sanctification (Romans 6–8)</a:t>
            </a: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200" i="1" dirty="0">
                <a:latin typeface="Arial" pitchFamily="-112" charset="0"/>
                <a:ea typeface="+mn-ea"/>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6</a:t>
              </a:r>
              <a:br>
                <a:rPr lang="en-US" sz="2800" i="1">
                  <a:latin typeface="Arial" charset="0"/>
                </a:rPr>
              </a:br>
              <a:r>
                <a:rPr lang="en-US" sz="2800" i="1">
                  <a:latin typeface="Arial" charset="0"/>
                </a:rPr>
                <a:t>New Basis</a:t>
              </a:r>
              <a:br>
                <a:rPr lang="en-US" sz="2800" i="1">
                  <a:latin typeface="Arial" charset="0"/>
                </a:rPr>
              </a:br>
              <a:r>
                <a:rPr lang="en-US" sz="2800" i="1">
                  <a:latin typeface="Arial" charset="0"/>
                </a:rPr>
                <a:t>––</a:t>
              </a:r>
              <a:br>
                <a:rPr lang="en-US" sz="2800" i="1">
                  <a:latin typeface="Arial" charset="0"/>
                </a:rPr>
              </a:br>
              <a:r>
                <a:rPr lang="en-US" sz="2800" i="1">
                  <a:latin typeface="Arial" charset="0"/>
                </a:rPr>
                <a:t>Identification</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7</a:t>
              </a:r>
              <a:br>
                <a:rPr lang="en-US" sz="2800" i="1">
                  <a:latin typeface="Arial" charset="0"/>
                </a:rPr>
              </a:br>
              <a:r>
                <a:rPr lang="en-US" sz="2800" i="1">
                  <a:latin typeface="Arial" charset="0"/>
                </a:rPr>
                <a:t>New Relationship</a:t>
              </a:r>
              <a:br>
                <a:rPr lang="en-US" sz="2800" i="1">
                  <a:latin typeface="Arial" charset="0"/>
                </a:rPr>
              </a:br>
              <a:r>
                <a:rPr lang="en-US" sz="2800" i="1">
                  <a:latin typeface="Arial" charset="0"/>
                </a:rPr>
                <a:t>––</a:t>
              </a:r>
              <a:br>
                <a:rPr lang="en-US" sz="2800" i="1">
                  <a:latin typeface="Arial" charset="0"/>
                </a:rPr>
              </a:br>
              <a:r>
                <a:rPr lang="en-US" sz="2800" i="1">
                  <a:latin typeface="Arial" charset="0"/>
                </a:rPr>
                <a:t>Freedom</a:t>
              </a:r>
            </a:p>
          </p:txBody>
        </p:sp>
      </p:grpSp>
      <p:sp>
        <p:nvSpPr>
          <p:cNvPr id="11" name="TextBox 10"/>
          <p:cNvSpPr txBox="1"/>
          <p:nvPr/>
        </p:nvSpPr>
        <p:spPr>
          <a:xfrm>
            <a:off x="6172200" y="2362200"/>
            <a:ext cx="2971800" cy="4154488"/>
          </a:xfrm>
          <a:prstGeom prst="rect">
            <a:avLst/>
          </a:prstGeom>
          <a:noFill/>
        </p:spPr>
        <p:txBody>
          <a:bodyPr>
            <a:prstTxWarp prst="textNoShape">
              <a:avLst/>
            </a:prstTxWarp>
            <a:spAutoFit/>
          </a:bodyPr>
          <a:lstStyle/>
          <a:p>
            <a:pPr algn="ctr">
              <a:defRPr/>
            </a:pPr>
            <a:r>
              <a:rPr lang="en-US" altLang="ja-JP" b="1" dirty="0">
                <a:effectLst>
                  <a:outerShdw blurRad="38100" dist="38100" dir="2700000" algn="tl">
                    <a:srgbClr val="000000"/>
                  </a:outerShdw>
                </a:effectLst>
                <a:latin typeface="Arial" charset="0"/>
                <a:ea typeface="Arial" charset="0"/>
                <a:cs typeface="Arial" charset="0"/>
              </a:rPr>
              <a:t>"As a wife is no longer married to her husband when he dies, so a Christian is no longer under the Law" </a:t>
            </a:r>
            <a:br>
              <a:rPr lang="en-US" altLang="ja-JP" b="1" dirty="0">
                <a:effectLst>
                  <a:outerShdw blurRad="38100" dist="38100" dir="2700000" algn="tl">
                    <a:srgbClr val="000000"/>
                  </a:outerShdw>
                </a:effectLst>
                <a:latin typeface="Arial" charset="0"/>
                <a:ea typeface="Arial" charset="0"/>
                <a:cs typeface="Arial" charset="0"/>
              </a:rPr>
            </a:br>
            <a:endParaRPr lang="en-US" altLang="ja-JP" b="1" dirty="0">
              <a:effectLst>
                <a:outerShdw blurRad="38100" dist="38100" dir="2700000" algn="tl">
                  <a:srgbClr val="000000"/>
                </a:outerShdw>
              </a:effectLst>
              <a:latin typeface="Arial" charset="0"/>
              <a:ea typeface="Arial" charset="0"/>
              <a:cs typeface="Arial" charset="0"/>
            </a:endParaRPr>
          </a:p>
          <a:p>
            <a:pPr algn="ctr">
              <a:defRPr/>
            </a:pPr>
            <a:r>
              <a:rPr lang="en-US" b="1" dirty="0">
                <a:effectLst>
                  <a:outerShdw blurRad="38100" dist="38100" dir="2700000" algn="tl">
                    <a:srgbClr val="000000"/>
                  </a:outerShdw>
                </a:effectLst>
                <a:latin typeface="Arial" charset="0"/>
                <a:ea typeface="Arial" charset="0"/>
                <a:cs typeface="Arial" charset="0"/>
              </a:rPr>
              <a:t>(John A. Witmer, </a:t>
            </a:r>
            <a:r>
              <a:rPr lang="en-US" altLang="ja-JP" b="1" dirty="0">
                <a:effectLst>
                  <a:outerShdw blurRad="38100" dist="38100" dir="2700000" algn="tl">
                    <a:srgbClr val="000000"/>
                  </a:outerShdw>
                </a:effectLst>
                <a:latin typeface="Arial" charset="0"/>
                <a:ea typeface="Arial" charset="0"/>
                <a:cs typeface="Arial" charset="0"/>
              </a:rPr>
              <a:t>"Romans," in </a:t>
            </a:r>
            <a:r>
              <a:rPr lang="en-US" altLang="ja-JP" b="1" i="1" dirty="0">
                <a:effectLst>
                  <a:outerShdw blurRad="38100" dist="38100" dir="2700000" algn="tl">
                    <a:srgbClr val="000000"/>
                  </a:outerShdw>
                </a:effectLst>
                <a:latin typeface="Arial" charset="0"/>
                <a:ea typeface="Arial" charset="0"/>
                <a:cs typeface="Arial" charset="0"/>
              </a:rPr>
              <a:t>BKC</a:t>
            </a:r>
            <a:r>
              <a:rPr lang="en-US" altLang="ja-JP" b="1" dirty="0">
                <a:effectLst>
                  <a:outerShdw blurRad="38100" dist="38100" dir="2700000" algn="tl">
                    <a:srgbClr val="000000"/>
                  </a:outerShdw>
                </a:effectLst>
                <a:latin typeface="Arial" charset="0"/>
                <a:ea typeface="Arial" charset="0"/>
                <a:cs typeface="Arial" charset="0"/>
              </a:rPr>
              <a:t>, 2:465).</a:t>
            </a:r>
            <a:endParaRPr lang="en-US" b="1" dirty="0">
              <a:effectLst>
                <a:outerShdw blurRad="38100" dist="38100" dir="2700000" algn="tl">
                  <a:srgbClr val="000000"/>
                </a:outerShdw>
              </a:effectLst>
              <a:latin typeface="Arial" charset="0"/>
              <a:ea typeface="Arial" charset="0"/>
              <a:cs typeface="Arial" charset="0"/>
            </a:endParaRPr>
          </a:p>
        </p:txBody>
      </p:sp>
      <p:sp>
        <p:nvSpPr>
          <p:cNvPr id="12" name="Text Box 10">
            <a:extLst>
              <a:ext uri="{FF2B5EF4-FFF2-40B4-BE49-F238E27FC236}">
                <a16:creationId xmlns:a16="http://schemas.microsoft.com/office/drawing/2014/main" id="{FA2933D7-8454-8241-80AC-8F65BBB816B7}"/>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Ensign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Joyce I. Griffith (alias Mom)</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endParaRPr lang="en-US"/>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en-US" sz="6000" b="1">
                <a:latin typeface="Monotype Corsiva" charset="0"/>
                <a:ea typeface="ＭＳ Ｐゴシック" charset="-128"/>
                <a:cs typeface="ＭＳ Ｐゴシック" charset="-128"/>
              </a:rPr>
              <a:t>The Marriage</a:t>
            </a: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algn="ctr">
              <a:defRPr/>
            </a:pPr>
            <a:r>
              <a:rPr lang="en-US" sz="5400" b="1">
                <a:solidFill>
                  <a:schemeClr val="tx2"/>
                </a:solidFill>
                <a:effectLst>
                  <a:outerShdw blurRad="38100" dist="38100" dir="2700000" algn="tl">
                    <a:srgbClr val="000000"/>
                  </a:outerShdw>
                </a:effectLst>
                <a:latin typeface="Monotype Corsiva" charset="0"/>
              </a:rPr>
              <a:t>1955</a:t>
            </a:r>
          </a:p>
        </p:txBody>
      </p:sp>
      <p:sp>
        <p:nvSpPr>
          <p:cNvPr id="9" name="Rectangle 2"/>
          <p:cNvSpPr txBox="1">
            <a:spLocks noChangeArrowheads="1"/>
          </p:cNvSpPr>
          <p:nvPr/>
        </p:nvSpPr>
        <p:spPr bwMode="auto">
          <a:xfrm>
            <a:off x="6858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Lieutenant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Harold F. Griffith (alias Dad)</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endParaRPr lang="en-US"/>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en-US" sz="6000">
                <a:ea typeface="ＭＳ Ｐゴシック" charset="-128"/>
                <a:cs typeface="ＭＳ Ｐゴシック" charset="-128"/>
              </a:rPr>
              <a:t>The Divorce</a:t>
            </a: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Social Worker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Joyce I. Griffith (alias Mom)</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algn="ctr">
              <a:defRPr/>
            </a:pPr>
            <a:r>
              <a:rPr lang="en-US" sz="4400" b="1">
                <a:solidFill>
                  <a:schemeClr val="tx2"/>
                </a:solidFill>
                <a:effectLst>
                  <a:outerShdw blurRad="38100" dist="38100" dir="2700000" algn="tl">
                    <a:srgbClr val="000000"/>
                  </a:outerShdw>
                </a:effectLst>
                <a:latin typeface="Arial" charset="0"/>
              </a:rPr>
              <a:t>1962</a:t>
            </a: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Commander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Harold F. Griffith (alias Dad)</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en-US" b="1">
                <a:ea typeface="ＭＳ Ｐゴシック" charset="-128"/>
                <a:cs typeface="ＭＳ Ｐゴシック" charset="-128"/>
              </a:rPr>
              <a:t>Another  Divorce…</a:t>
            </a: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en-US" sz="4000" i="1">
                <a:ea typeface="ＭＳ Ｐゴシック" charset="-128"/>
                <a:cs typeface="ＭＳ Ｐゴシック" charset="-128"/>
              </a:rPr>
              <a:t>Susan &amp; Rick, 1982</a:t>
            </a:r>
            <a:endParaRPr lang="en-US" b="1" i="1">
              <a:ea typeface="ＭＳ Ｐゴシック" charset="-128"/>
              <a:cs typeface="ＭＳ Ｐゴシック" charset="-128"/>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243075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Marriage: </a:t>
            </a:r>
            <a:br>
              <a:rPr lang="en-US">
                <a:ea typeface="ＭＳ Ｐゴシック" charset="-128"/>
                <a:cs typeface="ＭＳ Ｐゴシック" charset="-128"/>
              </a:rPr>
            </a:br>
            <a:r>
              <a:rPr lang="en-US">
                <a:ea typeface="ＭＳ Ｐゴシック" charset="-128"/>
                <a:cs typeface="ＭＳ Ｐゴシック" charset="-128"/>
              </a:rPr>
              <a:t>30 December 1983</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en-US" sz="3200" b="1" dirty="0">
                <a:effectLst/>
                <a:latin typeface="Arial" panose="020B0604020202020204" pitchFamily="34" charset="0"/>
                <a:ea typeface="ＭＳ Ｐゴシック" charset="-128"/>
                <a:cs typeface="Arial" panose="020B0604020202020204" pitchFamily="34" charset="0"/>
              </a:rPr>
              <a:t>What </a:t>
            </a:r>
            <a:r>
              <a:rPr lang="en-US" altLang="ja-JP" sz="3200" b="1" dirty="0">
                <a:effectLst/>
                <a:latin typeface="Arial" panose="020B0604020202020204" pitchFamily="34" charset="0"/>
                <a:ea typeface="ＭＳ Ｐゴシック" charset="-128"/>
                <a:cs typeface="Arial" panose="020B0604020202020204" pitchFamily="34" charset="0"/>
              </a:rPr>
              <a:t>"Marriages" (7:1-6)?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eaLnBrk="0" hangingPunct="0">
              <a:defRPr/>
            </a:pPr>
            <a:r>
              <a:rPr lang="en-US" b="1">
                <a:solidFill>
                  <a:srgbClr val="FFFFFF"/>
                </a:solidFill>
                <a:latin typeface="Arial" charset="0"/>
                <a:ea typeface="Arial" charset="0"/>
                <a:cs typeface="Arial" charset="0"/>
              </a:rPr>
              <a:t>154a</a:t>
            </a:r>
            <a:endParaRPr lang="en-US" b="1"/>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algn="ctr"/>
            <a:r>
              <a:rPr lang="en-US" sz="2800" b="1" dirty="0">
                <a:solidFill>
                  <a:schemeClr val="tx2"/>
                </a:solidFill>
                <a:latin typeface="Arial" panose="020B0604020202020204" pitchFamily="34" charset="0"/>
                <a:cs typeface="Arial" panose="020B0604020202020204" pitchFamily="34" charset="0"/>
              </a:rPr>
              <a:t>Our </a:t>
            </a:r>
            <a:r>
              <a:rPr lang="en-US" altLang="ja-JP" sz="2800" b="1" dirty="0">
                <a:solidFill>
                  <a:schemeClr val="tx2"/>
                </a:solidFill>
                <a:latin typeface="Arial" panose="020B0604020202020204" pitchFamily="34" charset="0"/>
                <a:cs typeface="Arial" panose="020B0604020202020204" pitchFamily="34" charset="0"/>
              </a:rPr>
              <a:t>"BC" Marriage</a:t>
            </a:r>
          </a:p>
          <a:p>
            <a:pPr algn="ctr"/>
            <a:r>
              <a:rPr lang="en-US" sz="2800" b="1" dirty="0">
                <a:solidFill>
                  <a:schemeClr val="tx2"/>
                </a:solidFill>
                <a:latin typeface="Arial" panose="020B0604020202020204" pitchFamily="34" charset="0"/>
                <a:cs typeface="Arial" panose="020B0604020202020204" pitchFamily="34" charset="0"/>
              </a:rPr>
              <a:t>(Romans 7:1-4a)</a:t>
            </a:r>
            <a:endParaRPr lang="en-US" sz="3200" b="1" dirty="0">
              <a:solidFill>
                <a:schemeClr val="tx2"/>
              </a:solidFill>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algn="ctr"/>
              <a:r>
                <a:rPr lang="en-US" sz="2800" b="1" dirty="0">
                  <a:solidFill>
                    <a:schemeClr val="tx2"/>
                  </a:solidFill>
                  <a:latin typeface="Arial" panose="020B0604020202020204" pitchFamily="34" charset="0"/>
                  <a:cs typeface="Arial" panose="020B0604020202020204" pitchFamily="34" charset="0"/>
                </a:rPr>
                <a:t>Our </a:t>
              </a:r>
              <a:r>
                <a:rPr lang="en-US" altLang="ja-JP" sz="2800" b="1" dirty="0">
                  <a:solidFill>
                    <a:schemeClr val="tx2"/>
                  </a:solidFill>
                  <a:latin typeface="Arial" panose="020B0604020202020204" pitchFamily="34" charset="0"/>
                  <a:cs typeface="Arial" panose="020B0604020202020204" pitchFamily="34" charset="0"/>
                </a:rPr>
                <a:t>"AD" Marriage</a:t>
              </a:r>
              <a:br>
                <a:rPr lang="en-US" altLang="ja-JP" sz="2800" b="1" dirty="0">
                  <a:solidFill>
                    <a:schemeClr val="tx2"/>
                  </a:solidFill>
                  <a:latin typeface="Arial" panose="020B0604020202020204" pitchFamily="34" charset="0"/>
                  <a:cs typeface="Arial" panose="020B0604020202020204" pitchFamily="34" charset="0"/>
                </a:rPr>
              </a:br>
              <a:r>
                <a:rPr lang="en-US" altLang="ja-JP" sz="2800" b="1" dirty="0">
                  <a:solidFill>
                    <a:schemeClr val="tx2"/>
                  </a:solidFill>
                  <a:latin typeface="Arial" panose="020B0604020202020204" pitchFamily="34" charset="0"/>
                  <a:cs typeface="Arial" panose="020B0604020202020204" pitchFamily="34" charset="0"/>
                </a:rPr>
                <a:t>(Romans 7:4b-6)</a:t>
              </a:r>
              <a:endParaRPr lang="en-US" sz="3200" b="1" dirty="0">
                <a:solidFill>
                  <a:schemeClr val="tx2"/>
                </a:solidFill>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algn="ctr"/>
              <a:r>
                <a:rPr lang="en-US" sz="3600" b="1">
                  <a:solidFill>
                    <a:srgbClr val="000000"/>
                  </a:solidFill>
                  <a:latin typeface="Tahoma" charset="-52"/>
                </a:rPr>
                <a:t>The Law</a:t>
              </a:r>
              <a:endParaRPr lang="en-US" sz="4000" b="1">
                <a:solidFill>
                  <a:srgbClr val="000000"/>
                </a:solidFill>
                <a:latin typeface="Tahoma" charset="-5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en-US" sz="3200" b="1" dirty="0">
                <a:effectLst/>
                <a:latin typeface="Arial"/>
                <a:ea typeface="ＭＳ Ｐゴシック" charset="-128"/>
                <a:cs typeface="Arial"/>
              </a:rPr>
              <a:t>Christ</a:t>
            </a:r>
            <a:r>
              <a:rPr lang="fr-FR" altLang="ja-JP" sz="3200" b="1" dirty="0">
                <a:effectLst/>
                <a:latin typeface="Arial"/>
                <a:ea typeface="ＭＳ Ｐゴシック" charset="-128"/>
                <a:cs typeface="Arial"/>
              </a:rPr>
              <a:t>'</a:t>
            </a:r>
            <a:r>
              <a:rPr lang="en-US" altLang="ja-JP" sz="3200" b="1" dirty="0">
                <a:effectLst/>
                <a:latin typeface="Arial"/>
                <a:ea typeface="ＭＳ Ｐゴシック" charset="-128"/>
                <a:cs typeface="Arial"/>
              </a:rPr>
              <a:t>s death (and our death with Him) frees us from "marriage" to the Law since now we are "married" to Christ (Rom. 7:4, 6)</a:t>
            </a:r>
            <a:endParaRPr lang="en-US" sz="3600" dirty="0">
              <a:effectLst/>
              <a:latin typeface="Arial"/>
              <a:ea typeface="ＭＳ Ｐゴシック" charset="-128"/>
              <a:cs typeface="Arial"/>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a:t>
            </a:r>
            <a:r>
              <a:rPr lang="en-US" sz="2800" b="1" dirty="0">
                <a:solidFill>
                  <a:srgbClr val="FFFF00"/>
                </a:solidFill>
              </a:rPr>
              <a:t>freedom from the Law</a:t>
            </a:r>
            <a:r>
              <a:rPr lang="en-US" sz="2800" b="1" dirty="0">
                <a:solidFill>
                  <a:srgbClr val="FFFFFF"/>
                </a:solidFill>
              </a:rPr>
              <a:t> results from Christ’s death but we still sin and need sanctification since the Law cannot deliver us from our sinful heart (Romans 7). </a:t>
            </a: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l" eaLnBrk="1" hangingPunct="1">
              <a:buFont typeface="+mj-lt"/>
              <a:buAutoNum type="arabicPeriod"/>
            </a:pPr>
            <a:r>
              <a:rPr lang="en-US" sz="2400" b="1" dirty="0">
                <a:solidFill>
                  <a:srgbClr val="FFFFFF"/>
                </a:solidFill>
              </a:rPr>
              <a:t>Believers are released from obeying the Mosaic Covenant (Law) just as a widow is not bound to her first husband when she is in new a </a:t>
            </a:r>
            <a:r>
              <a:rPr lang="en-US" sz="2400" b="1" dirty="0">
                <a:solidFill>
                  <a:srgbClr val="FFFF00"/>
                </a:solidFill>
              </a:rPr>
              <a:t>marriage</a:t>
            </a:r>
            <a:r>
              <a:rPr lang="en-US" sz="2400" b="1" dirty="0">
                <a:solidFill>
                  <a:srgbClr val="FFFFFF"/>
                </a:solidFill>
              </a:rPr>
              <a:t> (7:1-6).</a:t>
            </a:r>
          </a:p>
          <a:p>
            <a:pPr marL="457200" indent="-457200" algn="l" eaLnBrk="1" hangingPunct="1">
              <a:buFont typeface="+mj-lt"/>
              <a:buAutoNum type="arabicPeriod"/>
            </a:pPr>
            <a:r>
              <a:rPr lang="en-US" sz="2400" b="1" dirty="0">
                <a:solidFill>
                  <a:srgbClr val="FFFFFF"/>
                </a:solidFill>
              </a:rPr>
              <a:t>The law is not evil since it shows the presence of sin, but </a:t>
            </a:r>
            <a:r>
              <a:rPr lang="en-US" sz="2400" b="1" dirty="0">
                <a:solidFill>
                  <a:srgbClr val="FFFF00"/>
                </a:solidFill>
              </a:rPr>
              <a:t>we are evil</a:t>
            </a:r>
            <a:r>
              <a:rPr lang="en-US" sz="2400" b="1" dirty="0">
                <a:solidFill>
                  <a:srgbClr val="FFFFFF"/>
                </a:solidFill>
              </a:rPr>
              <a:t> instead (7:7-12).</a:t>
            </a:r>
          </a:p>
          <a:p>
            <a:pPr marL="457200" indent="-457200" algn="l" eaLnBrk="1" hangingPunct="1">
              <a:buFont typeface="+mj-lt"/>
              <a:buAutoNum type="arabicPeriod"/>
            </a:pPr>
            <a:r>
              <a:rPr lang="en-US" sz="2400" b="1" dirty="0">
                <a:solidFill>
                  <a:srgbClr val="FFFFFF"/>
                </a:solidFill>
              </a:rPr>
              <a:t>Sin causes death so our only way to be free from sin is not by self-effort but by </a:t>
            </a:r>
            <a:r>
              <a:rPr lang="en-US" sz="2400" b="1" dirty="0">
                <a:solidFill>
                  <a:srgbClr val="FFFF00"/>
                </a:solidFill>
              </a:rPr>
              <a:t>trusting Christ’s victory</a:t>
            </a:r>
            <a:r>
              <a:rPr lang="en-US" sz="2400" b="1" dirty="0">
                <a:solidFill>
                  <a:srgbClr val="FFFFFF"/>
                </a:solidFill>
              </a:rPr>
              <a:t> over death on the cross (7:13-25).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en-US" sz="2800" b="1" dirty="0">
                <a:solidFill>
                  <a:schemeClr val="bg1"/>
                </a:solidFill>
                <a:effectLst>
                  <a:glow rad="266700">
                    <a:schemeClr val="tx1">
                      <a:alpha val="75000"/>
                    </a:schemeClr>
                  </a:glow>
                </a:effectLst>
              </a:rPr>
              <a:t>Paul was not under the Law</a:t>
            </a: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gn="r" eaLnBrk="1" hangingPunct="1">
              <a:defRPr/>
            </a:pPr>
            <a:r>
              <a:rPr lang="en-US" sz="3600" b="1" dirty="0">
                <a:solidFill>
                  <a:srgbClr val="FFFFFF"/>
                </a:solidFill>
                <a:effectLst>
                  <a:glow rad="266700">
                    <a:srgbClr val="000000">
                      <a:alpha val="75000"/>
                    </a:srgbClr>
                  </a:glow>
                </a:effectLst>
                <a:latin typeface="Arial"/>
                <a:ea typeface="ＭＳ Ｐゴシック"/>
                <a:cs typeface="ＭＳ Ｐゴシック"/>
              </a:rPr>
              <a:t>1 Corinthians 9:20 NLT</a:t>
            </a: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eaLnBrk="1" hangingPunct="1">
              <a:defRPr/>
            </a:pPr>
            <a:r>
              <a:rPr lang="en-US" sz="2800" dirty="0">
                <a:solidFill>
                  <a:srgbClr val="FFFFFF"/>
                </a:solidFill>
                <a:effectLst>
                  <a:glow rad="266700">
                    <a:srgbClr val="000000">
                      <a:alpha val="75000"/>
                    </a:srgbClr>
                  </a:glow>
                </a:effectLst>
                <a:latin typeface="Arial"/>
                <a:ea typeface="ＭＳ Ｐゴシック"/>
                <a:cs typeface="ＭＳ Ｐゴシック"/>
              </a:rPr>
              <a:t>“</a:t>
            </a:r>
            <a:r>
              <a:rPr lang="en-SG" sz="2800" b="1" dirty="0">
                <a:solidFill>
                  <a:srgbClr val="FFFFFF"/>
                </a:solidFill>
                <a:effectLst>
                  <a:glow rad="266700">
                    <a:srgbClr val="000000">
                      <a:alpha val="75000"/>
                    </a:srgbClr>
                  </a:glow>
                </a:effectLst>
                <a:latin typeface="Arial"/>
                <a:ea typeface="ＭＳ Ｐゴシック"/>
                <a:cs typeface="ＭＳ Ｐゴシック"/>
              </a:rPr>
              <a:t>When I was with the Jews, I lived like a Jew to bring the Jews to Christ. When I was with those who follow the Jewish law, I too lived under that law. Even though </a:t>
            </a:r>
            <a:r>
              <a:rPr lang="en-SG" sz="2800" b="1" dirty="0">
                <a:solidFill>
                  <a:srgbClr val="FFFF00"/>
                </a:solidFill>
                <a:effectLst>
                  <a:glow rad="266700">
                    <a:srgbClr val="000000">
                      <a:alpha val="75000"/>
                    </a:srgbClr>
                  </a:glow>
                </a:effectLst>
                <a:latin typeface="Arial"/>
                <a:ea typeface="ＭＳ Ｐゴシック"/>
                <a:cs typeface="ＭＳ Ｐゴシック"/>
              </a:rPr>
              <a:t>I am not subject to the law</a:t>
            </a:r>
            <a:r>
              <a:rPr lang="en-SG" sz="2800" b="1" dirty="0">
                <a:solidFill>
                  <a:srgbClr val="FFFFFF"/>
                </a:solidFill>
                <a:effectLst>
                  <a:glow rad="266700">
                    <a:srgbClr val="000000">
                      <a:alpha val="75000"/>
                    </a:srgbClr>
                  </a:glow>
                </a:effectLst>
                <a:latin typeface="Arial"/>
                <a:ea typeface="ＭＳ Ｐゴシック"/>
                <a:cs typeface="ＭＳ Ｐゴシック"/>
              </a:rPr>
              <a:t>, I did this so I could bring to Christ those who are under the law.”</a:t>
            </a:r>
            <a:endParaRPr lang="en-US" sz="2800" b="1" dirty="0">
              <a:solidFill>
                <a:srgbClr val="FFFFFF"/>
              </a:solidFill>
              <a:effectLst>
                <a:glow rad="266700">
                  <a:srgbClr val="000000">
                    <a:alpha val="75000"/>
                  </a:srgbClr>
                </a:glow>
              </a:effectLst>
              <a:latin typeface="Arial"/>
              <a:ea typeface="ＭＳ Ｐゴシック"/>
              <a:cs typeface="ＭＳ Ｐゴシック"/>
            </a:endParaRPr>
          </a:p>
        </p:txBody>
      </p:sp>
    </p:spTree>
    <p:extLst>
      <p:ext uri="{BB962C8B-B14F-4D97-AF65-F5344CB8AC3E}">
        <p14:creationId xmlns:p14="http://schemas.microsoft.com/office/powerpoint/2010/main" val="40788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"By calling this covenant </a:t>
            </a:r>
            <a:r>
              <a:rPr lang="fr-FR"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new,</a:t>
            </a:r>
            <a:r>
              <a:rPr lang="fr-FR"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 </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he has made the first one </a:t>
            </a: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obsolete</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 and what is obsolete and aging will soon </a:t>
            </a: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disappear</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rPr>
              <a:t>"</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algn="ctr">
              <a:lnSpc>
                <a:spcPct val="130000"/>
              </a:lnSpc>
            </a:pP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Obsolete</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AD 33</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algn="ctr">
              <a:lnSpc>
                <a:spcPct val="130000"/>
              </a:lnSpc>
            </a:pP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Hebrews Written</a:t>
            </a:r>
            <a:b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AD 67-68</a:t>
            </a:r>
            <a:endParaRPr lang="en-US" sz="2800" b="1" i="1" baseline="3000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algn="ctr">
              <a:lnSpc>
                <a:spcPct val="130000"/>
              </a:lnSpc>
            </a:pP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Disappeared</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AD 70</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dirty="0">
                <a:solidFill>
                  <a:schemeClr val="tx1"/>
                </a:solidFill>
                <a:latin typeface="Arial" charset="0"/>
                <a:ea typeface="ＭＳ Ｐゴシック" charset="0"/>
                <a:cs typeface="SimSun" charset="0"/>
              </a:rPr>
              <a:t>Hebrews 8:13</a:t>
            </a:r>
            <a:endParaRPr lang="en-US" dirty="0">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275612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6796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67578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3866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0375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18658" y="947738"/>
            <a:ext cx="126841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770870" y="159467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38497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149745" y="5731258"/>
            <a:ext cx="94996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14</a:t>
            </a:r>
            <a:r>
              <a:rPr kumimoji="0" lang="en-US" sz="700" b="1" i="1" u="none" strike="noStrike" kern="1200" cap="none" spc="0" normalizeH="0" baseline="30000" noProof="0" dirty="0">
                <a:ln>
                  <a:noFill/>
                </a:ln>
                <a:solidFill>
                  <a:srgbClr val="FFFFFF"/>
                </a:solidFill>
                <a:effectLst/>
                <a:uLnTx/>
                <a:uFillTx/>
                <a:latin typeface="Arial" pitchFamily="24" charset="0"/>
                <a:ea typeface="ＭＳ Ｐゴシック" charset="-128"/>
                <a:cs typeface="ＭＳ Ｐゴシック" charset="-128"/>
              </a:rPr>
              <a:t>th</a:t>
            </a: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Edition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Feb 2024</a:t>
            </a:r>
          </a:p>
        </p:txBody>
      </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4026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776913" y="5765800"/>
            <a:ext cx="20732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Law was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9295670" y="2166938"/>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381431" y="256064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9381431" y="3708723"/>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9373415" y="3315014"/>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9306062" y="2955500"/>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52880" y="5562601"/>
            <a:ext cx="2087563" cy="797574"/>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The heart of the </a:t>
            </a:r>
            <a:b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Mosaic Covenant is the </a:t>
            </a:r>
            <a:b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kumimoji="1" lang="en-US" sz="5400" b="1" dirty="0">
                <a:solidFill>
                  <a:srgbClr val="FFFF00"/>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Ten Commandments</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prstTxWarp prst="textNoShape">
              <a:avLst/>
            </a:prstTxWarp>
          </a:bodyPr>
          <a:lstStyle/>
          <a:p>
            <a:endParaRPr lang="en-US">
              <a:latin typeface="Arial"/>
              <a:cs typeface="Arial"/>
            </a:endParaRPr>
          </a:p>
        </p:txBody>
      </p:sp>
      <p:pic>
        <p:nvPicPr>
          <p:cNvPr id="816131" name="Picture 28" descr="10 commandm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2249488" cy="2133600"/>
          </a:xfrm>
          <a:prstGeom prst="rect">
            <a:avLst/>
          </a:prstGeom>
          <a:noFill/>
          <a:ln w="9525">
            <a:noFill/>
            <a:miter lim="800000"/>
            <a:headEnd/>
            <a:tailEnd/>
          </a:ln>
        </p:spPr>
      </p:pic>
      <p:sp>
        <p:nvSpPr>
          <p:cNvPr id="816132" name="Rectangle 3"/>
          <p:cNvSpPr>
            <a:spLocks noChangeArrowheads="1"/>
          </p:cNvSpPr>
          <p:nvPr/>
        </p:nvSpPr>
        <p:spPr bwMode="auto">
          <a:xfrm>
            <a:off x="1803400" y="927100"/>
            <a:ext cx="6540500" cy="4775200"/>
          </a:xfrm>
          <a:prstGeom prst="rect">
            <a:avLst/>
          </a:prstGeom>
          <a:noFill/>
          <a:ln w="12700">
            <a:noFill/>
            <a:miter lim="800000"/>
            <a:headEnd/>
            <a:tailEnd/>
          </a:ln>
        </p:spPr>
        <p:txBody>
          <a:bodyPr wrap="none" anchor="ctr">
            <a:prstTxWarp prst="textNoShape">
              <a:avLst/>
            </a:prstTxWarp>
          </a:bodyPr>
          <a:lstStyle/>
          <a:p>
            <a:endParaRPr lang="en-US">
              <a:latin typeface="Arial"/>
              <a:cs typeface="Arial"/>
            </a:endParaRPr>
          </a:p>
        </p:txBody>
      </p:sp>
      <p:sp>
        <p:nvSpPr>
          <p:cNvPr id="1078276" name="Rectangle 4"/>
          <p:cNvSpPr>
            <a:spLocks noChangeArrowheads="1"/>
          </p:cNvSpPr>
          <p:nvPr/>
        </p:nvSpPr>
        <p:spPr bwMode="auto">
          <a:xfrm>
            <a:off x="1295400" y="1149350"/>
            <a:ext cx="7327900" cy="476797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endParaRPr lang="en-US" sz="4400" b="1" dirty="0">
              <a:solidFill>
                <a:srgbClr val="FAFD00"/>
              </a:solidFill>
              <a:latin typeface="Arial"/>
              <a:ea typeface="+mn-ea"/>
              <a:cs typeface="Arial"/>
            </a:endParaRPr>
          </a:p>
          <a:p>
            <a:pPr algn="ctr" eaLnBrk="0" hangingPunct="0">
              <a:defRPr/>
            </a:pPr>
            <a:r>
              <a:rPr lang="en-US" sz="3200" b="1" dirty="0">
                <a:solidFill>
                  <a:srgbClr val="00DFCA"/>
                </a:solidFill>
                <a:latin typeface="Arial"/>
                <a:ea typeface="+mn-ea"/>
                <a:cs typeface="Arial"/>
              </a:rPr>
              <a:t>A Godly Education In Three Parts:</a:t>
            </a:r>
            <a:r>
              <a:rPr lang="en-US" b="1" dirty="0">
                <a:solidFill>
                  <a:srgbClr val="00DFCA"/>
                </a:solidFill>
                <a:latin typeface="Arial"/>
                <a:ea typeface="+mn-ea"/>
                <a:cs typeface="Arial"/>
              </a:rPr>
              <a:t>                          </a:t>
            </a:r>
            <a:endParaRPr lang="en-US" sz="2800" b="1" dirty="0">
              <a:solidFill>
                <a:srgbClr val="00DFCA"/>
              </a:solidFill>
              <a:latin typeface="Arial"/>
              <a:ea typeface="+mn-ea"/>
              <a:cs typeface="Arial"/>
            </a:endParaRP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MORAL: </a:t>
            </a:r>
            <a:r>
              <a:rPr lang="en-US" b="1" dirty="0">
                <a:solidFill>
                  <a:schemeClr val="hlink"/>
                </a:solidFill>
                <a:latin typeface="Arial"/>
                <a:ea typeface="+mn-ea"/>
                <a:cs typeface="Arial"/>
              </a:rPr>
              <a:t>The Ten Commandments; a basis for our current legal system.</a:t>
            </a: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CIVIL: </a:t>
            </a:r>
            <a:r>
              <a:rPr lang="en-US" b="1" dirty="0">
                <a:solidFill>
                  <a:schemeClr val="hlink"/>
                </a:solidFill>
                <a:latin typeface="Arial"/>
                <a:ea typeface="+mn-ea"/>
                <a:cs typeface="Arial"/>
              </a:rPr>
              <a:t>How the people are to live with each 	other in the new social structure.</a:t>
            </a: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CEREMONIAL: </a:t>
            </a:r>
            <a:r>
              <a:rPr lang="en-US" b="1" dirty="0">
                <a:solidFill>
                  <a:schemeClr val="hlink"/>
                </a:solidFill>
                <a:latin typeface="Arial"/>
                <a:ea typeface="+mn-ea"/>
                <a:cs typeface="Arial"/>
              </a:rPr>
              <a:t>How to worship God in the new social structure.</a:t>
            </a:r>
          </a:p>
        </p:txBody>
      </p:sp>
      <p:sp>
        <p:nvSpPr>
          <p:cNvPr id="107827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eaLnBrk="0" hangingPunct="0">
              <a:spcBef>
                <a:spcPct val="50000"/>
              </a:spcBef>
              <a:defRPr/>
            </a:pPr>
            <a:r>
              <a:rPr lang="en-US" sz="1400" b="1">
                <a:latin typeface="Arial"/>
                <a:cs typeface="Arial"/>
              </a:rPr>
              <a:t>Ex. 25-31</a:t>
            </a:r>
            <a:endParaRPr lang="en-US" sz="800" b="1" u="sng">
              <a:solidFill>
                <a:srgbClr val="000000"/>
              </a:solidFill>
              <a:latin typeface="Arial"/>
              <a:cs typeface="Arial"/>
            </a:endParaRPr>
          </a:p>
        </p:txBody>
      </p:sp>
      <p:sp>
        <p:nvSpPr>
          <p:cNvPr id="816135" name="Rectangle 8"/>
          <p:cNvSpPr>
            <a:spLocks noChangeArrowheads="1"/>
          </p:cNvSpPr>
          <p:nvPr/>
        </p:nvSpPr>
        <p:spPr bwMode="auto">
          <a:xfrm>
            <a:off x="8177213" y="4403725"/>
            <a:ext cx="254000" cy="115888"/>
          </a:xfrm>
          <a:prstGeom prst="rect">
            <a:avLst/>
          </a:prstGeom>
          <a:solidFill>
            <a:srgbClr val="FFFFFF"/>
          </a:solidFill>
          <a:ln w="12700">
            <a:noFill/>
            <a:miter lim="800000"/>
            <a:headEnd/>
            <a:tailEnd/>
          </a:ln>
        </p:spPr>
        <p:txBody>
          <a:bodyPr wrap="none" anchor="ctr">
            <a:prstTxWarp prst="textNoShape">
              <a:avLst/>
            </a:prstTxWarp>
          </a:bodyPr>
          <a:lstStyle/>
          <a:p>
            <a:endParaRPr lang="en-US">
              <a:latin typeface="Arial"/>
              <a:cs typeface="Arial"/>
            </a:endParaRPr>
          </a:p>
        </p:txBody>
      </p:sp>
      <p:sp>
        <p:nvSpPr>
          <p:cNvPr id="816136" name="Rectangle 9"/>
          <p:cNvSpPr>
            <a:spLocks noChangeArrowheads="1"/>
          </p:cNvSpPr>
          <p:nvPr/>
        </p:nvSpPr>
        <p:spPr bwMode="auto">
          <a:xfrm>
            <a:off x="8121650" y="4356100"/>
            <a:ext cx="296855" cy="212879"/>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800" b="1">
                <a:solidFill>
                  <a:srgbClr val="000000"/>
                </a:solidFill>
                <a:latin typeface="Arial"/>
                <a:cs typeface="Arial"/>
              </a:rPr>
              <a:t>40</a:t>
            </a:r>
          </a:p>
        </p:txBody>
      </p:sp>
      <p:sp>
        <p:nvSpPr>
          <p:cNvPr id="816137"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prstTxWarp prst="textNoShape">
              <a:avLst/>
            </a:prstTxWarp>
          </a:bodyPr>
          <a:lstStyle/>
          <a:p>
            <a:endParaRPr lang="en-US">
              <a:latin typeface="Arial"/>
              <a:cs typeface="Arial"/>
            </a:endParaRPr>
          </a:p>
        </p:txBody>
      </p:sp>
      <p:sp>
        <p:nvSpPr>
          <p:cNvPr id="816138"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prstTxWarp prst="textNoShape">
              <a:avLst/>
            </a:prstTxWarp>
          </a:bodyPr>
          <a:lstStyle/>
          <a:p>
            <a:endParaRPr lang="en-US">
              <a:latin typeface="Arial"/>
              <a:cs typeface="Arial"/>
            </a:endParaRPr>
          </a:p>
        </p:txBody>
      </p:sp>
      <p:sp>
        <p:nvSpPr>
          <p:cNvPr id="816139" name="AutoShape 12"/>
          <p:cNvSpPr>
            <a:spLocks noChangeArrowheads="1"/>
          </p:cNvSpPr>
          <p:nvPr/>
        </p:nvSpPr>
        <p:spPr bwMode="auto">
          <a:xfrm>
            <a:off x="7969250" y="3486150"/>
            <a:ext cx="698500" cy="336550"/>
          </a:xfrm>
          <a:prstGeom prst="roundRect">
            <a:avLst>
              <a:gd name="adj" fmla="val 16667"/>
            </a:avLst>
          </a:prstGeom>
          <a:solidFill>
            <a:srgbClr val="FFFF00"/>
          </a:solidFill>
          <a:ln w="38100">
            <a:noFill/>
            <a:round/>
            <a:headEnd/>
            <a:tailEnd/>
          </a:ln>
        </p:spPr>
        <p:txBody>
          <a:bodyPr wrap="none" anchor="ctr">
            <a:prstTxWarp prst="textNoShape">
              <a:avLst/>
            </a:prstTxWarp>
          </a:bodyPr>
          <a:lstStyle/>
          <a:p>
            <a:endParaRPr lang="en-US">
              <a:latin typeface="Arial"/>
              <a:cs typeface="Arial"/>
            </a:endParaRPr>
          </a:p>
        </p:txBody>
      </p:sp>
      <p:sp>
        <p:nvSpPr>
          <p:cNvPr id="816140" name="Line 13"/>
          <p:cNvSpPr>
            <a:spLocks noChangeShapeType="1"/>
          </p:cNvSpPr>
          <p:nvPr/>
        </p:nvSpPr>
        <p:spPr bwMode="auto">
          <a:xfrm>
            <a:off x="7993063" y="38385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1" name="Line 14"/>
          <p:cNvSpPr>
            <a:spLocks noChangeShapeType="1"/>
          </p:cNvSpPr>
          <p:nvPr/>
        </p:nvSpPr>
        <p:spPr bwMode="auto">
          <a:xfrm>
            <a:off x="7993063" y="40163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2" name="Line 15"/>
          <p:cNvSpPr>
            <a:spLocks noChangeShapeType="1"/>
          </p:cNvSpPr>
          <p:nvPr/>
        </p:nvSpPr>
        <p:spPr bwMode="auto">
          <a:xfrm>
            <a:off x="7993063" y="41941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3" name="Line 16"/>
          <p:cNvSpPr>
            <a:spLocks noChangeShapeType="1"/>
          </p:cNvSpPr>
          <p:nvPr/>
        </p:nvSpPr>
        <p:spPr bwMode="auto">
          <a:xfrm>
            <a:off x="7993063" y="43719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4" name="Line 17"/>
          <p:cNvSpPr>
            <a:spLocks noChangeShapeType="1"/>
          </p:cNvSpPr>
          <p:nvPr/>
        </p:nvSpPr>
        <p:spPr bwMode="auto">
          <a:xfrm>
            <a:off x="8005763" y="45497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5" name="Rectangle 18"/>
          <p:cNvSpPr>
            <a:spLocks noChangeArrowheads="1"/>
          </p:cNvSpPr>
          <p:nvPr/>
        </p:nvSpPr>
        <p:spPr bwMode="auto">
          <a:xfrm>
            <a:off x="8007350" y="34290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MOSES</a:t>
            </a:r>
          </a:p>
        </p:txBody>
      </p:sp>
      <p:sp>
        <p:nvSpPr>
          <p:cNvPr id="816146" name="Rectangle 19"/>
          <p:cNvSpPr>
            <a:spLocks noChangeArrowheads="1"/>
          </p:cNvSpPr>
          <p:nvPr/>
        </p:nvSpPr>
        <p:spPr bwMode="auto">
          <a:xfrm>
            <a:off x="8156575" y="3841750"/>
            <a:ext cx="458545"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Sinai</a:t>
            </a:r>
          </a:p>
        </p:txBody>
      </p:sp>
      <p:sp>
        <p:nvSpPr>
          <p:cNvPr id="816147" name="Rectangle 20"/>
          <p:cNvSpPr>
            <a:spLocks noChangeArrowheads="1"/>
          </p:cNvSpPr>
          <p:nvPr/>
        </p:nvSpPr>
        <p:spPr bwMode="auto">
          <a:xfrm>
            <a:off x="8075613" y="4025900"/>
            <a:ext cx="650718"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M - C - C</a:t>
            </a:r>
          </a:p>
        </p:txBody>
      </p:sp>
      <p:sp>
        <p:nvSpPr>
          <p:cNvPr id="816148" name="Line 21"/>
          <p:cNvSpPr>
            <a:spLocks noChangeShapeType="1"/>
          </p:cNvSpPr>
          <p:nvPr/>
        </p:nvSpPr>
        <p:spPr bwMode="auto">
          <a:xfrm>
            <a:off x="7986713" y="4727575"/>
            <a:ext cx="8636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9" name="Rectangle 22"/>
          <p:cNvSpPr>
            <a:spLocks noChangeArrowheads="1"/>
          </p:cNvSpPr>
          <p:nvPr/>
        </p:nvSpPr>
        <p:spPr bwMode="auto">
          <a:xfrm>
            <a:off x="8120063" y="36703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Exodus</a:t>
            </a:r>
          </a:p>
        </p:txBody>
      </p:sp>
      <p:sp>
        <p:nvSpPr>
          <p:cNvPr id="816150" name="Text Box 23"/>
          <p:cNvSpPr txBox="1">
            <a:spLocks noChangeArrowheads="1"/>
          </p:cNvSpPr>
          <p:nvPr/>
        </p:nvSpPr>
        <p:spPr bwMode="auto">
          <a:xfrm>
            <a:off x="8757980" y="88871"/>
            <a:ext cx="184666" cy="400110"/>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sz="2000">
                <a:solidFill>
                  <a:srgbClr val="FFA27C"/>
                </a:solidFill>
                <a:latin typeface="Arial"/>
                <a:cs typeface="Arial"/>
              </a:rPr>
              <a:t> </a:t>
            </a:r>
          </a:p>
        </p:txBody>
      </p:sp>
      <p:sp>
        <p:nvSpPr>
          <p:cNvPr id="107829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prstTxWarp prst="textNoShape">
              <a:avLst/>
            </a:prstTxWarp>
            <a:spAutoFit/>
          </a:bodyPr>
          <a:lstStyle/>
          <a:p>
            <a:pPr algn="ctr" eaLnBrk="0" hangingPunct="0">
              <a:defRPr/>
            </a:pPr>
            <a:r>
              <a:rPr lang="en-US" sz="1000" b="1">
                <a:effectLst>
                  <a:outerShdw blurRad="38100" dist="38100" dir="2700000" algn="tl">
                    <a:srgbClr val="000000"/>
                  </a:outerShdw>
                </a:effectLst>
                <a:latin typeface="Arial"/>
                <a:cs typeface="Arial"/>
              </a:rPr>
              <a:t>13</a:t>
            </a:r>
          </a:p>
        </p:txBody>
      </p:sp>
      <p:sp>
        <p:nvSpPr>
          <p:cNvPr id="816152" name="Text Box 25"/>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sz="1200" b="1">
                <a:latin typeface="Arial"/>
                <a:cs typeface="Arial"/>
              </a:rPr>
              <a:t>Handbook pg. 26-29</a:t>
            </a:r>
          </a:p>
        </p:txBody>
      </p:sp>
      <p:sp>
        <p:nvSpPr>
          <p:cNvPr id="1078298" name="Text Box 26"/>
          <p:cNvSpPr txBox="1">
            <a:spLocks noChangeArrowheads="1"/>
          </p:cNvSpPr>
          <p:nvPr/>
        </p:nvSpPr>
        <p:spPr bwMode="auto">
          <a:xfrm rot="-1159807">
            <a:off x="77592" y="3422720"/>
            <a:ext cx="8999930" cy="707886"/>
          </a:xfrm>
          <a:prstGeom prst="rect">
            <a:avLst/>
          </a:prstGeom>
          <a:solidFill>
            <a:schemeClr val="bg2"/>
          </a:solidFill>
          <a:ln w="12700" cap="sq">
            <a:noFill/>
            <a:miter lim="800000"/>
            <a:headEnd type="none" w="sm" len="sm"/>
            <a:tailEnd type="none" w="sm" len="sm"/>
          </a:ln>
        </p:spPr>
        <p:txBody>
          <a:bodyPr wrap="none">
            <a:prstTxWarp prst="textNoShape">
              <a:avLst/>
            </a:prstTxWarp>
            <a:spAutoFit/>
          </a:bodyPr>
          <a:lstStyle/>
          <a:p>
            <a:pPr eaLnBrk="0" hangingPunct="0"/>
            <a:r>
              <a:rPr lang="en-US" sz="4000" b="1">
                <a:solidFill>
                  <a:srgbClr val="FAFD00"/>
                </a:solidFill>
                <a:latin typeface="Arial"/>
                <a:cs typeface="Arial"/>
              </a:rPr>
              <a:t>BUT ARE THE BIG 10 </a:t>
            </a:r>
            <a:r>
              <a:rPr lang="en-US" sz="4000" b="1" i="1">
                <a:solidFill>
                  <a:srgbClr val="FAFD00"/>
                </a:solidFill>
                <a:latin typeface="Arial"/>
                <a:cs typeface="Arial"/>
              </a:rPr>
              <a:t>MORAL</a:t>
            </a:r>
            <a:r>
              <a:rPr lang="en-US" sz="4000" b="1">
                <a:solidFill>
                  <a:srgbClr val="FAFD00"/>
                </a:solidFill>
                <a:latin typeface="Arial"/>
                <a:cs typeface="Arial"/>
              </a:rPr>
              <a:t> LAW?</a:t>
            </a:r>
            <a:endParaRPr lang="en-US" sz="4400" b="1">
              <a:solidFill>
                <a:srgbClr val="FAFD00"/>
              </a:solidFill>
              <a:latin typeface="Arial"/>
              <a:cs typeface="Arial"/>
            </a:endParaRPr>
          </a:p>
        </p:txBody>
      </p:sp>
      <p:sp>
        <p:nvSpPr>
          <p:cNvPr id="816154" name="Text Box 27"/>
          <p:cNvSpPr txBox="1">
            <a:spLocks noChangeArrowheads="1"/>
          </p:cNvSpPr>
          <p:nvPr/>
        </p:nvSpPr>
        <p:spPr bwMode="auto">
          <a:xfrm>
            <a:off x="8377240" y="0"/>
            <a:ext cx="787395" cy="461665"/>
          </a:xfrm>
          <a:prstGeom prst="rect">
            <a:avLst/>
          </a:prstGeom>
          <a:solidFill>
            <a:schemeClr val="bg2"/>
          </a:solidFill>
          <a:ln w="9525">
            <a:noFill/>
            <a:miter lim="800000"/>
            <a:headEnd/>
            <a:tailEnd/>
          </a:ln>
        </p:spPr>
        <p:txBody>
          <a:bodyPr wrap="none">
            <a:prstTxWarp prst="textNoShape">
              <a:avLst/>
            </a:prstTxWarp>
            <a:spAutoFit/>
          </a:bodyPr>
          <a:lstStyle/>
          <a:p>
            <a:pPr algn="ctr"/>
            <a:r>
              <a:rPr lang="en-US" b="1">
                <a:latin typeface="Arial"/>
                <a:cs typeface="Arial"/>
              </a:rPr>
              <a:t>155</a:t>
            </a:r>
            <a:r>
              <a:rPr lang="en-US" b="1" i="1">
                <a:latin typeface="Arial"/>
                <a:cs typeface="Arial"/>
              </a:rPr>
              <a:t>l</a:t>
            </a:r>
            <a:endParaRPr lang="en-US" b="1">
              <a:latin typeface="Arial"/>
              <a:cs typeface="Arial"/>
            </a:endParaRPr>
          </a:p>
        </p:txBody>
      </p:sp>
      <p:sp>
        <p:nvSpPr>
          <p:cNvPr id="1078300" name="Rectangle 28"/>
          <p:cNvSpPr>
            <a:spLocks noGrp="1" noChangeArrowheads="1"/>
          </p:cNvSpPr>
          <p:nvPr>
            <p:ph type="title" idx="4294967295"/>
          </p:nvPr>
        </p:nvSpPr>
        <p:spPr bwMode="auto">
          <a:xfrm>
            <a:off x="1143000" y="1301750"/>
            <a:ext cx="7924800" cy="762000"/>
          </a:xfrm>
          <a:prstGeom prst="rect">
            <a:avLst/>
          </a:prstGeom>
          <a:ln>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eaLnBrk="1" hangingPunct="1">
              <a:defRPr/>
            </a:pPr>
            <a:r>
              <a:rPr lang="en-US" sz="3600" b="1">
                <a:solidFill>
                  <a:srgbClr val="FAFD00"/>
                </a:solidFill>
                <a:effectLst/>
                <a:latin typeface="Arial"/>
                <a:ea typeface="ＭＳ Ｐゴシック" charset="-128"/>
                <a:cs typeface="Arial"/>
              </a:rPr>
              <a:t>TRADITIONAL VIEW ON LAW</a:t>
            </a:r>
            <a:endParaRPr lang="en-US" sz="4000">
              <a:latin typeface="Arial"/>
              <a:ea typeface="ＭＳ Ｐゴシック" charset="-128"/>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8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9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 name="Title 1"/>
          <p:cNvSpPr>
            <a:spLocks noGrp="1"/>
          </p:cNvSpPr>
          <p:nvPr>
            <p:ph type="title" idx="4294967295"/>
          </p:nvPr>
        </p:nvSpPr>
        <p:spPr>
          <a:xfrm>
            <a:off x="0" y="3175"/>
            <a:ext cx="9144000" cy="5238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dirty="0">
                <a:solidFill>
                  <a:srgbClr val="FFFFFF"/>
                </a:solidFill>
                <a:latin typeface="Arial" charset="0"/>
                <a:ea typeface="SimSun" charset="0"/>
              </a:rPr>
              <a:t>Does the Law of Moses Apply to Me? (5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33972" name="Group 180"/>
          <p:cNvGraphicFramePr>
            <a:graphicFrameLocks noGrp="1"/>
          </p:cNvGraphicFramePr>
          <p:nvPr/>
        </p:nvGraphicFramePr>
        <p:xfrm>
          <a:off x="395536" y="1268413"/>
          <a:ext cx="8352928" cy="731837"/>
        </p:xfrm>
        <a:graphic>
          <a:graphicData uri="http://schemas.openxmlformats.org/drawingml/2006/table">
            <a:tbl>
              <a:tblPr/>
              <a:tblGrid>
                <a:gridCol w="1545520">
                  <a:extLst>
                    <a:ext uri="{9D8B030D-6E8A-4147-A177-3AD203B41FA5}">
                      <a16:colId xmlns:a16="http://schemas.microsoft.com/office/drawing/2014/main" val="20000"/>
                    </a:ext>
                  </a:extLst>
                </a:gridCol>
                <a:gridCol w="1469261">
                  <a:extLst>
                    <a:ext uri="{9D8B030D-6E8A-4147-A177-3AD203B41FA5}">
                      <a16:colId xmlns:a16="http://schemas.microsoft.com/office/drawing/2014/main" val="20001"/>
                    </a:ext>
                  </a:extLst>
                </a:gridCol>
                <a:gridCol w="2013243">
                  <a:extLst>
                    <a:ext uri="{9D8B030D-6E8A-4147-A177-3AD203B41FA5}">
                      <a16:colId xmlns:a16="http://schemas.microsoft.com/office/drawing/2014/main" val="20002"/>
                    </a:ext>
                  </a:extLst>
                </a:gridCol>
                <a:gridCol w="1609918">
                  <a:extLst>
                    <a:ext uri="{9D8B030D-6E8A-4147-A177-3AD203B41FA5}">
                      <a16:colId xmlns:a16="http://schemas.microsoft.com/office/drawing/2014/main" val="20003"/>
                    </a:ext>
                  </a:extLst>
                </a:gridCol>
                <a:gridCol w="1714986">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Spectrum on Degree of Applicability:</a:t>
            </a:r>
          </a:p>
        </p:txBody>
      </p:sp>
      <p:sp>
        <p:nvSpPr>
          <p:cNvPr id="606240" name="TextBox 18"/>
          <p:cNvSpPr txBox="1">
            <a:spLocks noChangeArrowheads="1"/>
          </p:cNvSpPr>
          <p:nvPr/>
        </p:nvSpPr>
        <p:spPr bwMode="auto">
          <a:xfrm>
            <a:off x="24325" y="4303712"/>
            <a:ext cx="91440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chart summarizes Stanley N. Gundry, ed. </a:t>
            </a: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Five Views on Law and Gospel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is</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dapted from Lee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Hwee</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Chin, </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Applicability of the Law Today,</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unpublished research paper for the course </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Old Testament Survey,</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Singapore: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Law as </a:t>
            </a:r>
            <a: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applicable</a:t>
            </a:r>
            <a:r>
              <a:rPr kumimoji="0" lang="en-US" sz="24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br>
              <a:rPr kumimoji="0" lang="en-US" sz="24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every sense</a:t>
            </a:r>
          </a:p>
        </p:txBody>
      </p:sp>
      <p:sp>
        <p:nvSpPr>
          <p:cNvPr id="606236" name="TextBox 16"/>
          <p:cNvSpPr txBox="1">
            <a:spLocks noChangeArrowheads="1"/>
          </p:cNvSpPr>
          <p:nvPr/>
        </p:nvSpPr>
        <p:spPr bwMode="auto">
          <a:xfrm>
            <a:off x="6902869" y="2435404"/>
            <a:ext cx="220779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Law as </a:t>
            </a:r>
            <a:b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not applicable </a:t>
            </a:r>
            <a:b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every sense</a:t>
            </a:r>
          </a:p>
        </p:txBody>
      </p:sp>
    </p:spTree>
    <p:extLst>
      <p:ext uri="{BB962C8B-B14F-4D97-AF65-F5344CB8AC3E}">
        <p14:creationId xmlns:p14="http://schemas.microsoft.com/office/powerpoint/2010/main" val="356363055"/>
      </p:ext>
    </p:extLst>
  </p:cSld>
  <p:clrMapOvr>
    <a:overrideClrMapping bg1="dk2" tx1="lt1" bg2="dk1" tx2="lt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n 2 Animals seeing Ad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animals</a:t>
            </a:r>
          </a:p>
        </p:txBody>
      </p:sp>
    </p:spTree>
    <p:extLst>
      <p:ext uri="{BB962C8B-B14F-4D97-AF65-F5344CB8AC3E}">
        <p14:creationId xmlns:p14="http://schemas.microsoft.com/office/powerpoint/2010/main" val="228968158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0825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56062" name="Group 30"/>
          <p:cNvGraphicFramePr>
            <a:graphicFrameLocks noGrp="1"/>
          </p:cNvGraphicFramePr>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zh-CN" alt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Same definition as the views 3-5</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God</a:t>
                      </a:r>
                      <a:r>
                        <a:rPr kumimoji="0" lang="fr-FR" sz="2000" b="1" i="0" u="none" strike="noStrike" cap="none" normalizeH="0" baseline="0" dirty="0">
                          <a:ln>
                            <a:noFill/>
                          </a:ln>
                          <a:solidFill>
                            <a:srgbClr val="000000"/>
                          </a:solidFill>
                          <a:effectLst/>
                          <a:latin typeface="Arial" charset="0"/>
                          <a:ea typeface="MS PGothic" charset="0"/>
                          <a:cs typeface="MS PGothic" charset="0"/>
                        </a:rPr>
                        <a:t>'</a:t>
                      </a: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s oral or written instructions since creation</a:t>
                      </a:r>
                      <a:r>
                        <a:rPr kumimoji="0" lang="en-US" altLang="zh-CN" sz="2000" b="0" i="0" u="none" strike="noStrike" cap="none" normalizeH="0" baseline="0" dirty="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whole Mosaic law given in the Pentateuch (Genesis to Deuteronomy) but also amplified in the rest of the Old Testament</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Who is the Law for?</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Elect</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All mankind</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endParaRPr kumimoji="0" lang="en-US" altLang="zh-CN" sz="1800" b="0" i="0" u="none" strike="noStrike" cap="none" normalizeH="0" baseline="0">
                        <a:ln>
                          <a:noFill/>
                        </a:ln>
                        <a:solidFill>
                          <a:srgbClr val="000000"/>
                        </a:solidFill>
                        <a:effectLst/>
                        <a:latin typeface="Arial" charset="0"/>
                        <a:ea typeface="MS PGothic" charset="0"/>
                        <a:cs typeface="MS PGothic"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only</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27167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0307"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58104" name="Group 24"/>
          <p:cNvGraphicFramePr>
            <a:graphicFrameLocks noGrp="1"/>
          </p:cNvGraphicFramePr>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Which parts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of the Law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 today?</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Decalogue or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r>
                        <a:rPr kumimoji="0" lang="en-US" sz="1800" b="1" i="0" u="none" strike="noStrike" cap="none" normalizeH="0" baseline="0" dirty="0">
                          <a:ln>
                            <a:noFill/>
                          </a:ln>
                          <a:solidFill>
                            <a:srgbClr val="000000"/>
                          </a:solidFill>
                          <a:effectLst/>
                          <a:latin typeface="Times New Roman" charset="0"/>
                          <a:ea typeface="ＭＳ Ｐゴシック" charset="-128"/>
                          <a:cs typeface="ＭＳ Ｐゴシック" charset="-128"/>
                        </a:rPr>
                        <a:t>)</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people of God only in every age, so all elect persons since creation should observe either the Jewish Sabbath (Sat. before Christ)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b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b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(Sunday, after Christ)</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believers and unbelievers of every age (e.g., all persons–including unbelieving Gentiles since creation–should observe the Sabbath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being Sunday)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that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stem from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character:</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Leviticus 18–19 (sex)</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Sabbath is required since Israel</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nationhood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&amp; prohibited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sexual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practices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The Mosaic Law is fully abolished, but its moral content are good Christian guidelines.  Yet Christ holds the final say via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ministry in believers today; Sabbath obedience is not consistently applied (?)</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before Moses is now called the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 of Christ</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(Gal. 6:2) and governs believers through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new covenant indwelling; The Law does not easily divide into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parts</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and is done away with in its entirety (Rom. 7:1-6; 1 Cor. 9:19-21; Heb. 8:13), including the Sabbath (Col. 2:16-17)</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92834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23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60153" name="Group 25"/>
          <p:cNvGraphicFramePr>
            <a:graphicFrameLocks noGrp="1"/>
          </p:cNvGraphicFramePr>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Civil laws?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(i.e., judicial law)</a:t>
                      </a:r>
                      <a:r>
                        <a:rPr kumimoji="0" lang="en-US" sz="24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(e.g., laws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today should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require death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for adultery)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Some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(e.g.,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tithe and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don</a:t>
                      </a:r>
                      <a:r>
                        <a:rPr kumimoji="0" lang="fr-FR" sz="20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 charge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believers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interest)</a:t>
                      </a:r>
                      <a:r>
                        <a:rPr kumimoji="0" lang="en-US" sz="20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Judicial </a:t>
                      </a:r>
                      <a:r>
                        <a:rPr kumimoji="0" lang="en-US" sz="2000" b="1" i="1" u="none" strike="noStrike" cap="none" normalizeH="0" baseline="0">
                          <a:ln>
                            <a:noFill/>
                          </a:ln>
                          <a:solidFill>
                            <a:srgbClr val="000000"/>
                          </a:solidFill>
                          <a:effectLst/>
                          <a:latin typeface="Arial" charset="0"/>
                          <a:ea typeface="ＭＳ Ｐゴシック" charset="-128"/>
                          <a:cs typeface="ＭＳ Ｐゴシック" charset="-128"/>
                        </a:rPr>
                        <a:t>principles</a:t>
                      </a: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 (not laws) apply since moral laws underlie all judicial and ceremon-ial laws</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Only principles apply now as the Mosaic law was given only to Israel</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None apply as these regulated Israel alone (but principles such as love and compassion still apply)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Cere-monial laws?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five views agree that ceremonial aspects such as the sacrificial system and Jewish priesthood are now fulfilled in Jesus Christ</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72388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440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graphicFrame>
        <p:nvGraphicFramePr>
          <p:cNvPr id="562207" name="Group 31"/>
          <p:cNvGraphicFramePr>
            <a:graphicFrameLocks noGrp="1"/>
          </p:cNvGraphicFramePr>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What is the relation-ship of the Abrahamic Covenant to Mosaic Covenant?</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Both are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covenant of grace.</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They consist of the same substance of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saving relation-ship which makes the MC still apply today</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added to the AC; both still apply though they are similar in substance but different in form and purpose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given specifically to Israel but its moral principles are still relevant to all believers under the AC</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Like dispensa-tionalists, MC was conditional but AC was not; MC was a temporary framework that  prescribed terms of obedience for Israel in Law period</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MC regulated Israel</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life so she could experience the blessings of the AC, but MC is no longer operative as it is fulfilled in Christ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27557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Text Box 23"/>
          <p:cNvSpPr>
            <a:spLocks noGrp="1" noChangeArrowheads="1"/>
          </p:cNvSpPr>
          <p:nvPr>
            <p:ph type="title" idx="4294967295"/>
          </p:nvPr>
        </p:nvSpPr>
        <p:spPr>
          <a:xfrm>
            <a:off x="0" y="0"/>
            <a:ext cx="9144000" cy="1125538"/>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113c</a:t>
            </a:r>
          </a:p>
        </p:txBody>
      </p:sp>
      <p:sp>
        <p:nvSpPr>
          <p:cNvPr id="616451" name="Text Box 24"/>
          <p:cNvSpPr txBox="1">
            <a:spLocks noChangeArrowheads="1"/>
          </p:cNvSpPr>
          <p:nvPr/>
        </p:nvSpPr>
        <p:spPr bwMode="auto">
          <a:xfrm>
            <a:off x="0" y="836613"/>
            <a:ext cx="9144000" cy="184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graphicFrame>
        <p:nvGraphicFramePr>
          <p:cNvPr id="564248" name="Group 24"/>
          <p:cNvGraphicFramePr>
            <a:graphicFrameLocks noGrp="1"/>
          </p:cNvGraphicFramePr>
          <p:nvPr/>
        </p:nvGraphicFramePr>
        <p:xfrm>
          <a:off x="-180529" y="1066800"/>
          <a:ext cx="9324529" cy="6075363"/>
        </p:xfrm>
        <a:graphic>
          <a:graphicData uri="http://schemas.openxmlformats.org/drawingml/2006/table">
            <a:tbl>
              <a:tblPr/>
              <a:tblGrid>
                <a:gridCol w="1320975">
                  <a:extLst>
                    <a:ext uri="{9D8B030D-6E8A-4147-A177-3AD203B41FA5}">
                      <a16:colId xmlns:a16="http://schemas.microsoft.com/office/drawing/2014/main" val="20000"/>
                    </a:ext>
                  </a:extLst>
                </a:gridCol>
                <a:gridCol w="1476384">
                  <a:extLst>
                    <a:ext uri="{9D8B030D-6E8A-4147-A177-3AD203B41FA5}">
                      <a16:colId xmlns:a16="http://schemas.microsoft.com/office/drawing/2014/main" val="20001"/>
                    </a:ext>
                  </a:extLst>
                </a:gridCol>
                <a:gridCol w="1554088">
                  <a:extLst>
                    <a:ext uri="{9D8B030D-6E8A-4147-A177-3AD203B41FA5}">
                      <a16:colId xmlns:a16="http://schemas.microsoft.com/office/drawing/2014/main" val="20002"/>
                    </a:ext>
                  </a:extLst>
                </a:gridCol>
                <a:gridCol w="1476384">
                  <a:extLst>
                    <a:ext uri="{9D8B030D-6E8A-4147-A177-3AD203B41FA5}">
                      <a16:colId xmlns:a16="http://schemas.microsoft.com/office/drawing/2014/main" val="20003"/>
                    </a:ext>
                  </a:extLst>
                </a:gridCol>
                <a:gridCol w="1476384">
                  <a:extLst>
                    <a:ext uri="{9D8B030D-6E8A-4147-A177-3AD203B41FA5}">
                      <a16:colId xmlns:a16="http://schemas.microsoft.com/office/drawing/2014/main" val="20004"/>
                    </a:ext>
                  </a:extLst>
                </a:gridCol>
                <a:gridCol w="2020314">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Strengths </a:t>
                      </a:r>
                      <a:endParaRPr kumimoji="0" lang="en-US" sz="20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Desires ethics to relate to all of life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positive aspects of the law</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Notes Mosaic law</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foreshadow-</a:t>
                      </a:r>
                      <a:r>
                        <a:rPr kumimoji="0" lang="en-US" sz="1800" b="1" i="0" u="none" strike="noStrike" cap="none" normalizeH="0" baseline="0" dirty="0" err="1">
                          <a:ln>
                            <a:noFill/>
                          </a:ln>
                          <a:solidFill>
                            <a:srgbClr val="000000"/>
                          </a:solidFill>
                          <a:effectLst/>
                          <a:latin typeface="Arial" charset="0"/>
                          <a:ea typeface="ＭＳ Ｐゴシック" charset="0"/>
                          <a:cs typeface="ＭＳ Ｐゴシック" charset="0"/>
                        </a:rPr>
                        <a:t>ing</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a convicting role of the law today for unbelievers</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Biblical support for some law aspects (i.e., moral) being weightier than others (Matt. 23:23)</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Holiness Code of Leviticus 18–19 stem from nature of God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Accounts for new covenant emphases under the Law of Christ (Gal. 6:2)</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Says OT laws repeated in the NT are applicable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Applies law principles today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Biblical in that Mosaic law began at Sinai and ended with Christ</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death as a temporary tutor (Gal. 3:19, 24-25)</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Keeps Israel and church separate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Advocates continued guidance in law of Christ</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87107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Text Box 23"/>
          <p:cNvSpPr>
            <a:spLocks noGrp="1" noChangeArrowheads="1"/>
          </p:cNvSpPr>
          <p:nvPr>
            <p:ph type="title" idx="4294967295"/>
          </p:nvPr>
        </p:nvSpPr>
        <p:spPr>
          <a:xfrm>
            <a:off x="0" y="0"/>
            <a:ext cx="9144000" cy="1052513"/>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t"/>
          <a:lstStyle/>
          <a:p>
            <a:pPr algn="ctr"/>
            <a:r>
              <a:rPr kumimoji="0" lang="en-US" altLang="zh-CN" sz="3200" b="1">
                <a:solidFill>
                  <a:schemeClr val="bg1"/>
                </a:solidFill>
                <a:effectLst/>
                <a:latin typeface="Arial" charset="0"/>
                <a:ea typeface="宋体" charset="0"/>
                <a:cs typeface="宋体" charset="0"/>
              </a:rPr>
              <a:t>Does the Law of Moses Apply to Me?</a:t>
            </a: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113c</a:t>
            </a:r>
          </a:p>
        </p:txBody>
      </p:sp>
      <p:graphicFrame>
        <p:nvGraphicFramePr>
          <p:cNvPr id="566298" name="Group 26"/>
          <p:cNvGraphicFramePr>
            <a:graphicFrameLocks noGrp="1"/>
          </p:cNvGraphicFramePr>
          <p:nvPr/>
        </p:nvGraphicFramePr>
        <p:xfrm>
          <a:off x="0" y="908050"/>
          <a:ext cx="9144000" cy="643128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THEONOMIC</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REFORMED</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WEIGHTIER ISSUES</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MODIFIED LUTHERAN</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DISPENSATIONAL</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Weak-nesses</a:t>
                      </a: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Misguided to apply godly commands to unregenerate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All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need not be Mosaic (natural law and law of Christ also exist)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NT never applies the OT to civil matters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Law condemned man (2 Cor. 3:9)</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Using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in differing ways is inconsistent &amp; confusing</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Requiring Sabbath for today contradicts Col. 2:16-17</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Unclear if moral law became law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Merges Israel &amp; church</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Arbitrary to pick and choose which parts of the law are required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Choice of Decalogue and Lev. 18–19 too narrow for moral law</a:t>
                      </a:r>
                      <a:r>
                        <a:rPr kumimoji="0" lang="en-US" sz="16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Seeks to teach the indivisibility of the law while upholding its moral content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Too extreme to claim that the law has absolutely no purpose today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Fails to see the gospel in the OT by demarcating Law and Gospel into distinct, discontinuous eras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Distinguishing law</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revelatory aspects (eternal, revealing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nature) from regulatory  (temporary, ruled Israel) makes distinctions within an inseparable code–if the OT law is essentially a unity, then why divide it into two parts?</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law is not nullified but actually upheld by faith (Rom. 3:31)</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
        <p:nvSpPr>
          <p:cNvPr id="6185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spTree>
    <p:extLst>
      <p:ext uri="{BB962C8B-B14F-4D97-AF65-F5344CB8AC3E}">
        <p14:creationId xmlns:p14="http://schemas.microsoft.com/office/powerpoint/2010/main" val="2250322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8178" name="Group 3"/>
          <p:cNvGrpSpPr>
            <a:grpSpLocks/>
          </p:cNvGrpSpPr>
          <p:nvPr/>
        </p:nvGrpSpPr>
        <p:grpSpPr bwMode="auto">
          <a:xfrm>
            <a:off x="0" y="457200"/>
            <a:ext cx="9144000" cy="6400800"/>
            <a:chOff x="0" y="288"/>
            <a:chExt cx="5760" cy="2742"/>
          </a:xfrm>
        </p:grpSpPr>
        <p:grpSp>
          <p:nvGrpSpPr>
            <p:cNvPr id="818181" name="Group 4"/>
            <p:cNvGrpSpPr>
              <a:grpSpLocks/>
            </p:cNvGrpSpPr>
            <p:nvPr/>
          </p:nvGrpSpPr>
          <p:grpSpPr bwMode="auto">
            <a:xfrm>
              <a:off x="0" y="288"/>
              <a:ext cx="336" cy="434"/>
              <a:chOff x="0" y="0"/>
              <a:chExt cx="240" cy="470"/>
            </a:xfrm>
          </p:grpSpPr>
          <p:sp>
            <p:nvSpPr>
              <p:cNvPr id="818215" name="Rectangle 5"/>
              <p:cNvSpPr>
                <a:spLocks noChangeArrowheads="1"/>
              </p:cNvSpPr>
              <p:nvPr/>
            </p:nvSpPr>
            <p:spPr bwMode="auto">
              <a:xfrm>
                <a:off x="32" y="0"/>
                <a:ext cx="176"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a:t>
                </a:r>
              </a:p>
            </p:txBody>
          </p:sp>
          <p:sp>
            <p:nvSpPr>
              <p:cNvPr id="818216" name="Rectangle 6"/>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2" name="Group 7"/>
            <p:cNvGrpSpPr>
              <a:grpSpLocks/>
            </p:cNvGrpSpPr>
            <p:nvPr/>
          </p:nvGrpSpPr>
          <p:grpSpPr bwMode="auto">
            <a:xfrm>
              <a:off x="336" y="288"/>
              <a:ext cx="2611" cy="434"/>
              <a:chOff x="240" y="0"/>
              <a:chExt cx="1864" cy="470"/>
            </a:xfrm>
          </p:grpSpPr>
          <p:sp>
            <p:nvSpPr>
              <p:cNvPr id="818213" name="Rectangle 8"/>
              <p:cNvSpPr>
                <a:spLocks noChangeArrowheads="1"/>
              </p:cNvSpPr>
              <p:nvPr/>
            </p:nvSpPr>
            <p:spPr bwMode="auto">
              <a:xfrm>
                <a:off x="272" y="0"/>
                <a:ext cx="1800"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 Old Testament Commands</a:t>
                </a:r>
              </a:p>
            </p:txBody>
          </p:sp>
          <p:sp>
            <p:nvSpPr>
              <p:cNvPr id="818214" name="Rectangle 9"/>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3" name="Group 10"/>
            <p:cNvGrpSpPr>
              <a:grpSpLocks/>
            </p:cNvGrpSpPr>
            <p:nvPr/>
          </p:nvGrpSpPr>
          <p:grpSpPr bwMode="auto">
            <a:xfrm>
              <a:off x="2947" y="288"/>
              <a:ext cx="2813" cy="434"/>
              <a:chOff x="2104" y="0"/>
              <a:chExt cx="2008" cy="470"/>
            </a:xfrm>
          </p:grpSpPr>
          <p:sp>
            <p:nvSpPr>
              <p:cNvPr id="818211" name="Rectangle 11"/>
              <p:cNvSpPr>
                <a:spLocks noChangeArrowheads="1"/>
              </p:cNvSpPr>
              <p:nvPr/>
            </p:nvSpPr>
            <p:spPr bwMode="auto">
              <a:xfrm>
                <a:off x="2136" y="0"/>
                <a:ext cx="1944"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 New Testament Repetitions</a:t>
                </a:r>
              </a:p>
            </p:txBody>
          </p:sp>
          <p:sp>
            <p:nvSpPr>
              <p:cNvPr id="818212" name="Rectangle 12"/>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4" name="Group 13"/>
            <p:cNvGrpSpPr>
              <a:grpSpLocks/>
            </p:cNvGrpSpPr>
            <p:nvPr/>
          </p:nvGrpSpPr>
          <p:grpSpPr bwMode="auto">
            <a:xfrm>
              <a:off x="0" y="722"/>
              <a:ext cx="336" cy="710"/>
              <a:chOff x="0" y="470"/>
              <a:chExt cx="240" cy="768"/>
            </a:xfrm>
          </p:grpSpPr>
          <p:sp>
            <p:nvSpPr>
              <p:cNvPr id="818209" name="Rectangle 14"/>
              <p:cNvSpPr>
                <a:spLocks noChangeArrowheads="1"/>
              </p:cNvSpPr>
              <p:nvPr/>
            </p:nvSpPr>
            <p:spPr bwMode="auto">
              <a:xfrm>
                <a:off x="32" y="470"/>
                <a:ext cx="176"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1</a:t>
                </a:r>
              </a:p>
            </p:txBody>
          </p:sp>
          <p:sp>
            <p:nvSpPr>
              <p:cNvPr id="818210" name="Rectangle 15"/>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5" name="Group 16"/>
            <p:cNvGrpSpPr>
              <a:grpSpLocks/>
            </p:cNvGrpSpPr>
            <p:nvPr/>
          </p:nvGrpSpPr>
          <p:grpSpPr bwMode="auto">
            <a:xfrm>
              <a:off x="336" y="722"/>
              <a:ext cx="2611" cy="710"/>
              <a:chOff x="240" y="470"/>
              <a:chExt cx="1864" cy="768"/>
            </a:xfrm>
          </p:grpSpPr>
          <p:sp>
            <p:nvSpPr>
              <p:cNvPr id="818207" name="Rectangle 17"/>
              <p:cNvSpPr>
                <a:spLocks noChangeArrowheads="1"/>
              </p:cNvSpPr>
              <p:nvPr/>
            </p:nvSpPr>
            <p:spPr bwMode="auto">
              <a:xfrm>
                <a:off x="272" y="470"/>
                <a:ext cx="1800"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And God spoke all these words: "I am the LORD your God, who brought you out of Egypt, out of the land of slavery.  You shall have no other gods before me" (Exod. 20:1-3).</a:t>
                </a:r>
              </a:p>
            </p:txBody>
          </p:sp>
          <p:sp>
            <p:nvSpPr>
              <p:cNvPr id="818208" name="Rectangle 18"/>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6" name="Group 19"/>
            <p:cNvGrpSpPr>
              <a:grpSpLocks/>
            </p:cNvGrpSpPr>
            <p:nvPr/>
          </p:nvGrpSpPr>
          <p:grpSpPr bwMode="auto">
            <a:xfrm>
              <a:off x="2947" y="722"/>
              <a:ext cx="2813" cy="710"/>
              <a:chOff x="2104" y="470"/>
              <a:chExt cx="2008" cy="768"/>
            </a:xfrm>
          </p:grpSpPr>
          <p:sp>
            <p:nvSpPr>
              <p:cNvPr id="818205" name="Rectangle 20"/>
              <p:cNvSpPr>
                <a:spLocks noChangeArrowheads="1"/>
              </p:cNvSpPr>
              <p:nvPr/>
            </p:nvSpPr>
            <p:spPr bwMode="auto">
              <a:xfrm>
                <a:off x="2136" y="470"/>
                <a:ext cx="1944"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"Men, why are you doing this? We too are only men, human like you. We are bringing you good news, telling you to turn from these worthless things to the living God…" (Acts 14:15; noted 50+ times).</a:t>
                </a:r>
              </a:p>
            </p:txBody>
          </p:sp>
          <p:sp>
            <p:nvSpPr>
              <p:cNvPr id="818206" name="Rectangle 21"/>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7" name="Group 22"/>
            <p:cNvGrpSpPr>
              <a:grpSpLocks/>
            </p:cNvGrpSpPr>
            <p:nvPr/>
          </p:nvGrpSpPr>
          <p:grpSpPr bwMode="auto">
            <a:xfrm>
              <a:off x="0" y="1432"/>
              <a:ext cx="336" cy="976"/>
              <a:chOff x="0" y="1238"/>
              <a:chExt cx="240" cy="1056"/>
            </a:xfrm>
          </p:grpSpPr>
          <p:sp>
            <p:nvSpPr>
              <p:cNvPr id="818203" name="Rectangle 23"/>
              <p:cNvSpPr>
                <a:spLocks noChangeArrowheads="1"/>
              </p:cNvSpPr>
              <p:nvPr/>
            </p:nvSpPr>
            <p:spPr bwMode="auto">
              <a:xfrm>
                <a:off x="32" y="1238"/>
                <a:ext cx="176"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2</a:t>
                </a:r>
              </a:p>
            </p:txBody>
          </p:sp>
          <p:sp>
            <p:nvSpPr>
              <p:cNvPr id="818204" name="Rectangle 24"/>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8" name="Group 25"/>
            <p:cNvGrpSpPr>
              <a:grpSpLocks/>
            </p:cNvGrpSpPr>
            <p:nvPr/>
          </p:nvGrpSpPr>
          <p:grpSpPr bwMode="auto">
            <a:xfrm>
              <a:off x="336" y="1432"/>
              <a:ext cx="2611" cy="976"/>
              <a:chOff x="240" y="1238"/>
              <a:chExt cx="1864" cy="1056"/>
            </a:xfrm>
          </p:grpSpPr>
          <p:sp>
            <p:nvSpPr>
              <p:cNvPr id="818201" name="Rectangle 26"/>
              <p:cNvSpPr>
                <a:spLocks noChangeArrowheads="1"/>
              </p:cNvSpPr>
              <p:nvPr/>
            </p:nvSpPr>
            <p:spPr bwMode="auto">
              <a:xfrm>
                <a:off x="272" y="1238"/>
                <a:ext cx="1800"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"You shall not make for yourself an idol… for I… am a jealous God, punishing the children for the sin of the fathers … but showing love to a thousand generations of those who love me…" (Exod. 20:4-6).</a:t>
                </a:r>
              </a:p>
            </p:txBody>
          </p:sp>
          <p:sp>
            <p:nvSpPr>
              <p:cNvPr id="818202" name="Rectangle 27"/>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9" name="Group 28"/>
            <p:cNvGrpSpPr>
              <a:grpSpLocks/>
            </p:cNvGrpSpPr>
            <p:nvPr/>
          </p:nvGrpSpPr>
          <p:grpSpPr bwMode="auto">
            <a:xfrm>
              <a:off x="2947" y="1432"/>
              <a:ext cx="2813" cy="976"/>
              <a:chOff x="2104" y="1238"/>
              <a:chExt cx="2008" cy="1056"/>
            </a:xfrm>
          </p:grpSpPr>
          <p:sp>
            <p:nvSpPr>
              <p:cNvPr id="818199" name="Rectangle 29"/>
              <p:cNvSpPr>
                <a:spLocks noChangeArrowheads="1"/>
              </p:cNvSpPr>
              <p:nvPr/>
            </p:nvSpPr>
            <p:spPr bwMode="auto">
              <a:xfrm>
                <a:off x="2136" y="1238"/>
                <a:ext cx="1944"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"Dear children, keep yourselves from idols" (1 John 5:21; cf. 1 Thess. 1:9; Rev. 2:14, 20; 9:20; mentioned in the NT 12 times = 12x). </a:t>
                </a:r>
              </a:p>
              <a:p>
                <a:pPr algn="ctr" eaLnBrk="0" hangingPunct="0"/>
                <a:r>
                  <a:rPr lang="en-US" altLang="zh-CN" sz="2000" b="1" dirty="0">
                    <a:latin typeface="Arial Narrow" charset="0"/>
                    <a:ea typeface="SimSun" pitchFamily="2" charset="-122"/>
                    <a:cs typeface="SimSun" pitchFamily="2" charset="-122"/>
                  </a:rPr>
                  <a:t>* This chart is adapted and expanded from one by Lewis Sperry Chafer, </a:t>
                </a:r>
                <a:r>
                  <a:rPr lang="en-US" altLang="zh-CN" sz="2000" b="1" i="1" dirty="0">
                    <a:latin typeface="Arial Narrow" charset="0"/>
                    <a:ea typeface="SimSun" pitchFamily="2" charset="-122"/>
                    <a:cs typeface="SimSun" pitchFamily="2" charset="-122"/>
                  </a:rPr>
                  <a:t>Systematic Theology</a:t>
                </a:r>
                <a:r>
                  <a:rPr lang="en-US" altLang="zh-CN" sz="2000" b="1" dirty="0">
                    <a:latin typeface="Arial Narrow" charset="0"/>
                    <a:ea typeface="SimSun" pitchFamily="2" charset="-122"/>
                    <a:cs typeface="SimSun" pitchFamily="2" charset="-122"/>
                  </a:rPr>
                  <a:t>, 4:209-10</a:t>
                </a:r>
              </a:p>
            </p:txBody>
          </p:sp>
          <p:sp>
            <p:nvSpPr>
              <p:cNvPr id="818200" name="Rectangle 30"/>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0" name="Group 31"/>
            <p:cNvGrpSpPr>
              <a:grpSpLocks/>
            </p:cNvGrpSpPr>
            <p:nvPr/>
          </p:nvGrpSpPr>
          <p:grpSpPr bwMode="auto">
            <a:xfrm>
              <a:off x="0" y="2408"/>
              <a:ext cx="336" cy="622"/>
              <a:chOff x="0" y="2294"/>
              <a:chExt cx="240" cy="672"/>
            </a:xfrm>
          </p:grpSpPr>
          <p:sp>
            <p:nvSpPr>
              <p:cNvPr id="818197" name="Rectangle 32"/>
              <p:cNvSpPr>
                <a:spLocks noChangeArrowheads="1"/>
              </p:cNvSpPr>
              <p:nvPr/>
            </p:nvSpPr>
            <p:spPr bwMode="auto">
              <a:xfrm>
                <a:off x="32" y="2294"/>
                <a:ext cx="176"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3</a:t>
                </a:r>
              </a:p>
            </p:txBody>
          </p:sp>
          <p:sp>
            <p:nvSpPr>
              <p:cNvPr id="818198" name="Rectangle 33"/>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1" name="Group 34"/>
            <p:cNvGrpSpPr>
              <a:grpSpLocks/>
            </p:cNvGrpSpPr>
            <p:nvPr/>
          </p:nvGrpSpPr>
          <p:grpSpPr bwMode="auto">
            <a:xfrm>
              <a:off x="336" y="2408"/>
              <a:ext cx="2611" cy="622"/>
              <a:chOff x="240" y="2294"/>
              <a:chExt cx="1864" cy="672"/>
            </a:xfrm>
          </p:grpSpPr>
          <p:sp>
            <p:nvSpPr>
              <p:cNvPr id="818195" name="Rectangle 35"/>
              <p:cNvSpPr>
                <a:spLocks noChangeArrowheads="1"/>
              </p:cNvSpPr>
              <p:nvPr/>
            </p:nvSpPr>
            <p:spPr bwMode="auto">
              <a:xfrm>
                <a:off x="272" y="2294"/>
                <a:ext cx="1800"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"You shall not misuse the name of the LORD your God, for the LORD will not hold anyone guiltless who misuses his name" (Exod. 20:7).</a:t>
                </a:r>
              </a:p>
            </p:txBody>
          </p:sp>
          <p:sp>
            <p:nvSpPr>
              <p:cNvPr id="818196" name="Rectangle 36"/>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2" name="Group 37"/>
            <p:cNvGrpSpPr>
              <a:grpSpLocks/>
            </p:cNvGrpSpPr>
            <p:nvPr/>
          </p:nvGrpSpPr>
          <p:grpSpPr bwMode="auto">
            <a:xfrm>
              <a:off x="2947" y="2408"/>
              <a:ext cx="2813" cy="622"/>
              <a:chOff x="2104" y="2294"/>
              <a:chExt cx="2008" cy="672"/>
            </a:xfrm>
          </p:grpSpPr>
          <p:sp>
            <p:nvSpPr>
              <p:cNvPr id="818193" name="Rectangle 38"/>
              <p:cNvSpPr>
                <a:spLocks noChangeArrowheads="1"/>
              </p:cNvSpPr>
              <p:nvPr/>
            </p:nvSpPr>
            <p:spPr bwMode="auto">
              <a:xfrm>
                <a:off x="2136" y="2294"/>
                <a:ext cx="1944"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"Above all…do not swear—not by heaven or by earth or by anything else. Let your </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Yes</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 be yes, and your </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No,</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 no, or you will be condemned" (James 5:12; 4x).</a:t>
                </a:r>
              </a:p>
            </p:txBody>
          </p:sp>
          <p:sp>
            <p:nvSpPr>
              <p:cNvPr id="818194" name="Rectangle 39"/>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sp>
        <p:nvSpPr>
          <p:cNvPr id="1082408" name="Rectangle 40"/>
          <p:cNvSpPr>
            <a:spLocks noGrp="1" noChangeArrowheads="1"/>
          </p:cNvSpPr>
          <p:nvPr>
            <p:ph type="title"/>
          </p:nvPr>
        </p:nvSpPr>
        <p:spPr>
          <a:xfrm>
            <a:off x="76200" y="76200"/>
            <a:ext cx="8077200" cy="4572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818180" name="Text Box 41"/>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0226" name="Group 3"/>
          <p:cNvGrpSpPr>
            <a:grpSpLocks/>
          </p:cNvGrpSpPr>
          <p:nvPr/>
        </p:nvGrpSpPr>
        <p:grpSpPr bwMode="auto">
          <a:xfrm>
            <a:off x="0" y="396875"/>
            <a:ext cx="9144000" cy="6461125"/>
            <a:chOff x="0" y="250"/>
            <a:chExt cx="5760" cy="3039"/>
          </a:xfrm>
        </p:grpSpPr>
        <p:grpSp>
          <p:nvGrpSpPr>
            <p:cNvPr id="820230" name="Group 4"/>
            <p:cNvGrpSpPr>
              <a:grpSpLocks/>
            </p:cNvGrpSpPr>
            <p:nvPr/>
          </p:nvGrpSpPr>
          <p:grpSpPr bwMode="auto">
            <a:xfrm>
              <a:off x="0" y="250"/>
              <a:ext cx="336" cy="384"/>
              <a:chOff x="0" y="0"/>
              <a:chExt cx="240" cy="470"/>
            </a:xfrm>
          </p:grpSpPr>
          <p:sp>
            <p:nvSpPr>
              <p:cNvPr id="820266" name="Rectangle 5"/>
              <p:cNvSpPr>
                <a:spLocks noChangeArrowheads="1"/>
              </p:cNvSpPr>
              <p:nvPr/>
            </p:nvSpPr>
            <p:spPr bwMode="auto">
              <a:xfrm>
                <a:off x="32" y="0"/>
                <a:ext cx="176"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a:t>
                </a:r>
              </a:p>
            </p:txBody>
          </p:sp>
          <p:sp>
            <p:nvSpPr>
              <p:cNvPr id="820267" name="Rectangle 6"/>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1" name="Group 7"/>
            <p:cNvGrpSpPr>
              <a:grpSpLocks/>
            </p:cNvGrpSpPr>
            <p:nvPr/>
          </p:nvGrpSpPr>
          <p:grpSpPr bwMode="auto">
            <a:xfrm>
              <a:off x="336" y="250"/>
              <a:ext cx="2611" cy="384"/>
              <a:chOff x="240" y="0"/>
              <a:chExt cx="1864" cy="470"/>
            </a:xfrm>
          </p:grpSpPr>
          <p:sp>
            <p:nvSpPr>
              <p:cNvPr id="820264" name="Rectangle 8"/>
              <p:cNvSpPr>
                <a:spLocks noChangeArrowheads="1"/>
              </p:cNvSpPr>
              <p:nvPr/>
            </p:nvSpPr>
            <p:spPr bwMode="auto">
              <a:xfrm>
                <a:off x="272" y="0"/>
                <a:ext cx="1800"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Old Testament Commands</a:t>
                </a:r>
              </a:p>
            </p:txBody>
          </p:sp>
          <p:sp>
            <p:nvSpPr>
              <p:cNvPr id="820265" name="Rectangle 9"/>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2" name="Group 10"/>
            <p:cNvGrpSpPr>
              <a:grpSpLocks/>
            </p:cNvGrpSpPr>
            <p:nvPr/>
          </p:nvGrpSpPr>
          <p:grpSpPr bwMode="auto">
            <a:xfrm>
              <a:off x="2947" y="250"/>
              <a:ext cx="2813" cy="384"/>
              <a:chOff x="2104" y="0"/>
              <a:chExt cx="2008" cy="470"/>
            </a:xfrm>
          </p:grpSpPr>
          <p:sp>
            <p:nvSpPr>
              <p:cNvPr id="820262" name="Rectangle 11"/>
              <p:cNvSpPr>
                <a:spLocks noChangeArrowheads="1"/>
              </p:cNvSpPr>
              <p:nvPr/>
            </p:nvSpPr>
            <p:spPr bwMode="auto">
              <a:xfrm>
                <a:off x="2136" y="0"/>
                <a:ext cx="1944"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 New Testament Repetitions</a:t>
                </a:r>
              </a:p>
            </p:txBody>
          </p:sp>
          <p:sp>
            <p:nvSpPr>
              <p:cNvPr id="820263" name="Rectangle 12"/>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3" name="Group 13"/>
            <p:cNvGrpSpPr>
              <a:grpSpLocks/>
            </p:cNvGrpSpPr>
            <p:nvPr/>
          </p:nvGrpSpPr>
          <p:grpSpPr bwMode="auto">
            <a:xfrm>
              <a:off x="0" y="1877"/>
              <a:ext cx="5760" cy="1412"/>
              <a:chOff x="0" y="634"/>
              <a:chExt cx="5760" cy="1412"/>
            </a:xfrm>
          </p:grpSpPr>
          <p:grpSp>
            <p:nvGrpSpPr>
              <p:cNvPr id="820244" name="Group 14"/>
              <p:cNvGrpSpPr>
                <a:grpSpLocks/>
              </p:cNvGrpSpPr>
              <p:nvPr/>
            </p:nvGrpSpPr>
            <p:grpSpPr bwMode="auto">
              <a:xfrm>
                <a:off x="0" y="634"/>
                <a:ext cx="336" cy="784"/>
                <a:chOff x="0" y="470"/>
                <a:chExt cx="240" cy="960"/>
              </a:xfrm>
            </p:grpSpPr>
            <p:sp>
              <p:nvSpPr>
                <p:cNvPr id="820260" name="Rectangle 15"/>
                <p:cNvSpPr>
                  <a:spLocks noChangeArrowheads="1"/>
                </p:cNvSpPr>
                <p:nvPr/>
              </p:nvSpPr>
              <p:spPr bwMode="auto">
                <a:xfrm>
                  <a:off x="32" y="470"/>
                  <a:ext cx="176"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a:latin typeface="Arial Narrow" charset="0"/>
                      <a:ea typeface="Times New Roman" charset="0"/>
                      <a:cs typeface="Times New Roman" charset="0"/>
                    </a:rPr>
                    <a:t>5</a:t>
                  </a:r>
                </a:p>
              </p:txBody>
            </p:sp>
            <p:sp>
              <p:nvSpPr>
                <p:cNvPr id="820261" name="Rectangle 16"/>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5" name="Group 17"/>
              <p:cNvGrpSpPr>
                <a:grpSpLocks/>
              </p:cNvGrpSpPr>
              <p:nvPr/>
            </p:nvGrpSpPr>
            <p:grpSpPr bwMode="auto">
              <a:xfrm>
                <a:off x="336" y="634"/>
                <a:ext cx="2611" cy="784"/>
                <a:chOff x="240" y="470"/>
                <a:chExt cx="1864" cy="960"/>
              </a:xfrm>
            </p:grpSpPr>
            <p:sp>
              <p:nvSpPr>
                <p:cNvPr id="820258" name="Rectangle 18"/>
                <p:cNvSpPr>
                  <a:spLocks noChangeArrowheads="1"/>
                </p:cNvSpPr>
                <p:nvPr/>
              </p:nvSpPr>
              <p:spPr bwMode="auto">
                <a:xfrm>
                  <a:off x="272" y="470"/>
                  <a:ext cx="1800"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"Honor your father and your mother, so that you may live long in the land the LORD your God is giving you" (Exod. 20:12).</a:t>
                  </a:r>
                  <a:endParaRPr lang="en-US" sz="1800" b="1" dirty="0">
                    <a:latin typeface="Arial Narrow" charset="0"/>
                    <a:ea typeface="Times New Roman" charset="0"/>
                    <a:cs typeface="Times New Roman" charset="0"/>
                  </a:endParaRPr>
                </a:p>
              </p:txBody>
            </p:sp>
            <p:sp>
              <p:nvSpPr>
                <p:cNvPr id="820259" name="Rectangle 1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6" name="Group 20"/>
              <p:cNvGrpSpPr>
                <a:grpSpLocks/>
              </p:cNvGrpSpPr>
              <p:nvPr/>
            </p:nvGrpSpPr>
            <p:grpSpPr bwMode="auto">
              <a:xfrm>
                <a:off x="2947" y="634"/>
                <a:ext cx="2813" cy="784"/>
                <a:chOff x="2104" y="470"/>
                <a:chExt cx="2008" cy="960"/>
              </a:xfrm>
            </p:grpSpPr>
            <p:sp>
              <p:nvSpPr>
                <p:cNvPr id="820256" name="Rectangle 21"/>
                <p:cNvSpPr>
                  <a:spLocks noChangeArrowheads="1"/>
                </p:cNvSpPr>
                <p:nvPr/>
              </p:nvSpPr>
              <p:spPr bwMode="auto">
                <a:xfrm>
                  <a:off x="2136" y="470"/>
                  <a:ext cx="1944"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"Children, obey your parents in the Lord, for this is right.  </a:t>
                  </a:r>
                  <a:r>
                    <a:rPr lang="fr-FR" altLang="ja-JP" sz="1800" b="1" dirty="0">
                      <a:latin typeface="Arial Narrow" charset="0"/>
                      <a:ea typeface="Times New Roman" charset="0"/>
                      <a:cs typeface="Times New Roman" charset="0"/>
                    </a:rPr>
                    <a:t>'</a:t>
                  </a:r>
                  <a:r>
                    <a:rPr lang="en-US" altLang="ja-JP" sz="1800" b="1" dirty="0">
                      <a:latin typeface="Arial Narrow" charset="0"/>
                      <a:ea typeface="Times New Roman" charset="0"/>
                      <a:cs typeface="Times New Roman" charset="0"/>
                    </a:rPr>
                    <a:t>Honor your father and mother</a:t>
                  </a:r>
                  <a:r>
                    <a:rPr lang="fr-FR" altLang="ja-JP" sz="1800" b="1" dirty="0">
                      <a:latin typeface="Arial Narrow" charset="0"/>
                      <a:ea typeface="Times New Roman" charset="0"/>
                      <a:cs typeface="Times New Roman" charset="0"/>
                    </a:rPr>
                    <a:t>'</a:t>
                  </a:r>
                  <a:r>
                    <a:rPr lang="en-US" altLang="ja-JP" sz="1800" b="1" dirty="0">
                      <a:latin typeface="Arial Narrow" charset="0"/>
                      <a:ea typeface="Times New Roman" charset="0"/>
                      <a:cs typeface="Times New Roman" charset="0"/>
                    </a:rPr>
                    <a:t>—which is the first commandment with a promise—that it may go well with you and that you may enjoy long life on the earth" (Eph. 6:1-3; Matt. 15:4-6; 19:19; Mark 7:10; 10:19; 6x).</a:t>
                  </a:r>
                  <a:endParaRPr lang="en-US" sz="1800" b="1" dirty="0">
                    <a:latin typeface="Arial Narrow" charset="0"/>
                    <a:ea typeface="Times New Roman" charset="0"/>
                    <a:cs typeface="Times New Roman" charset="0"/>
                  </a:endParaRPr>
                </a:p>
              </p:txBody>
            </p:sp>
            <p:sp>
              <p:nvSpPr>
                <p:cNvPr id="820257" name="Rectangle 22"/>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7" name="Group 23"/>
              <p:cNvGrpSpPr>
                <a:grpSpLocks/>
              </p:cNvGrpSpPr>
              <p:nvPr/>
            </p:nvGrpSpPr>
            <p:grpSpPr bwMode="auto">
              <a:xfrm>
                <a:off x="0" y="1418"/>
                <a:ext cx="336" cy="628"/>
                <a:chOff x="0" y="1430"/>
                <a:chExt cx="240" cy="768"/>
              </a:xfrm>
            </p:grpSpPr>
            <p:sp>
              <p:nvSpPr>
                <p:cNvPr id="820254" name="Rectangle 24"/>
                <p:cNvSpPr>
                  <a:spLocks noChangeArrowheads="1"/>
                </p:cNvSpPr>
                <p:nvPr/>
              </p:nvSpPr>
              <p:spPr bwMode="auto">
                <a:xfrm>
                  <a:off x="32" y="1430"/>
                  <a:ext cx="176"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a:latin typeface="Arial Narrow" charset="0"/>
                      <a:ea typeface="Times New Roman" charset="0"/>
                      <a:cs typeface="Times New Roman" charset="0"/>
                    </a:rPr>
                    <a:t>6</a:t>
                  </a:r>
                </a:p>
              </p:txBody>
            </p:sp>
            <p:sp>
              <p:nvSpPr>
                <p:cNvPr id="820255" name="Rectangle 25"/>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8" name="Group 26"/>
              <p:cNvGrpSpPr>
                <a:grpSpLocks/>
              </p:cNvGrpSpPr>
              <p:nvPr/>
            </p:nvGrpSpPr>
            <p:grpSpPr bwMode="auto">
              <a:xfrm>
                <a:off x="336" y="1418"/>
                <a:ext cx="2611" cy="628"/>
                <a:chOff x="240" y="1430"/>
                <a:chExt cx="1864" cy="768"/>
              </a:xfrm>
            </p:grpSpPr>
            <p:sp>
              <p:nvSpPr>
                <p:cNvPr id="820252" name="Rectangle 27"/>
                <p:cNvSpPr>
                  <a:spLocks noChangeArrowheads="1"/>
                </p:cNvSpPr>
                <p:nvPr/>
              </p:nvSpPr>
              <p:spPr bwMode="auto">
                <a:xfrm>
                  <a:off x="272" y="1430"/>
                  <a:ext cx="1800"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ja-JP" sz="1800" b="1" dirty="0">
                      <a:latin typeface="Arial Narrow" charset="0"/>
                      <a:ea typeface="Times New Roman" charset="0"/>
                      <a:cs typeface="Times New Roman" charset="0"/>
                    </a:rPr>
                    <a:t>"You shall not murder" (Exod. 20:13).</a:t>
                  </a:r>
                  <a:endParaRPr lang="en-US" sz="1800" b="1" dirty="0">
                    <a:latin typeface="Arial Narrow" charset="0"/>
                    <a:ea typeface="Times New Roman" charset="0"/>
                    <a:cs typeface="Times New Roman" charset="0"/>
                  </a:endParaRPr>
                </a:p>
              </p:txBody>
            </p:sp>
            <p:sp>
              <p:nvSpPr>
                <p:cNvPr id="820253" name="Rectangle 28"/>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9" name="Group 29"/>
              <p:cNvGrpSpPr>
                <a:grpSpLocks/>
              </p:cNvGrpSpPr>
              <p:nvPr/>
            </p:nvGrpSpPr>
            <p:grpSpPr bwMode="auto">
              <a:xfrm>
                <a:off x="2947" y="1418"/>
                <a:ext cx="2813" cy="628"/>
                <a:chOff x="2104" y="1430"/>
                <a:chExt cx="2008" cy="768"/>
              </a:xfrm>
            </p:grpSpPr>
            <p:sp>
              <p:nvSpPr>
                <p:cNvPr id="820250" name="Rectangle 30"/>
                <p:cNvSpPr>
                  <a:spLocks noChangeArrowheads="1"/>
                </p:cNvSpPr>
                <p:nvPr/>
              </p:nvSpPr>
              <p:spPr bwMode="auto">
                <a:xfrm>
                  <a:off x="2136" y="1430"/>
                  <a:ext cx="1944"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"Anyone who hates his brother is a murderer, and you know that no murderer has eternal life in him" (1 John 3:15; cf. Matt. 19:18; Mark 10:19; Luke 18:20; Rom. 13:9; James 2:11; 6x).</a:t>
                  </a:r>
                  <a:endParaRPr lang="en-US" sz="1800" b="1" dirty="0">
                    <a:latin typeface="Arial Narrow" charset="0"/>
                    <a:ea typeface="Times New Roman" charset="0"/>
                    <a:cs typeface="Times New Roman" charset="0"/>
                  </a:endParaRPr>
                </a:p>
              </p:txBody>
            </p:sp>
            <p:sp>
              <p:nvSpPr>
                <p:cNvPr id="820251" name="Rectangle 31"/>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grpSp>
          <p:nvGrpSpPr>
            <p:cNvPr id="820234" name="Group 32"/>
            <p:cNvGrpSpPr>
              <a:grpSpLocks/>
            </p:cNvGrpSpPr>
            <p:nvPr/>
          </p:nvGrpSpPr>
          <p:grpSpPr bwMode="auto">
            <a:xfrm>
              <a:off x="0" y="633"/>
              <a:ext cx="5760" cy="1242"/>
              <a:chOff x="0" y="3030"/>
              <a:chExt cx="5760" cy="1242"/>
            </a:xfrm>
          </p:grpSpPr>
          <p:grpSp>
            <p:nvGrpSpPr>
              <p:cNvPr id="820235" name="Group 33"/>
              <p:cNvGrpSpPr>
                <a:grpSpLocks/>
              </p:cNvGrpSpPr>
              <p:nvPr/>
            </p:nvGrpSpPr>
            <p:grpSpPr bwMode="auto">
              <a:xfrm>
                <a:off x="0" y="3030"/>
                <a:ext cx="336" cy="1242"/>
                <a:chOff x="0" y="2966"/>
                <a:chExt cx="240" cy="1344"/>
              </a:xfrm>
            </p:grpSpPr>
            <p:sp>
              <p:nvSpPr>
                <p:cNvPr id="820242" name="Rectangle 34"/>
                <p:cNvSpPr>
                  <a:spLocks noChangeArrowheads="1"/>
                </p:cNvSpPr>
                <p:nvPr/>
              </p:nvSpPr>
              <p:spPr bwMode="auto">
                <a:xfrm>
                  <a:off x="32" y="2966"/>
                  <a:ext cx="176"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1800" b="1">
                      <a:latin typeface="Arial Narrow" charset="0"/>
                      <a:ea typeface="SimSun" pitchFamily="2" charset="-122"/>
                      <a:cs typeface="SimSun" pitchFamily="2" charset="-122"/>
                    </a:rPr>
                    <a:t>4</a:t>
                  </a:r>
                </a:p>
              </p:txBody>
            </p:sp>
            <p:sp>
              <p:nvSpPr>
                <p:cNvPr id="820243" name="Rectangle 35"/>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6" name="Group 36"/>
              <p:cNvGrpSpPr>
                <a:grpSpLocks/>
              </p:cNvGrpSpPr>
              <p:nvPr/>
            </p:nvGrpSpPr>
            <p:grpSpPr bwMode="auto">
              <a:xfrm>
                <a:off x="336" y="3030"/>
                <a:ext cx="2611" cy="1242"/>
                <a:chOff x="240" y="2966"/>
                <a:chExt cx="1864" cy="1344"/>
              </a:xfrm>
            </p:grpSpPr>
            <p:sp>
              <p:nvSpPr>
                <p:cNvPr id="820240" name="Rectangle 37"/>
                <p:cNvSpPr>
                  <a:spLocks noChangeArrowheads="1"/>
                </p:cNvSpPr>
                <p:nvPr/>
              </p:nvSpPr>
              <p:spPr bwMode="auto">
                <a:xfrm>
                  <a:off x="240" y="2966"/>
                  <a:ext cx="1853"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a:t>
                  </a:r>
                  <a:r>
                    <a:rPr lang="en-US" altLang="zh-CN" sz="1800" b="1" dirty="0">
                      <a:latin typeface="Arial Narrow" charset="0"/>
                      <a:ea typeface="SimSun" pitchFamily="2" charset="-122"/>
                      <a:cs typeface="SimSun" pitchFamily="2" charset="-122"/>
                    </a:rPr>
                    <a:t>"Keep the Sabbath day holy.  Six days you shall labor... but the seventh day is a Sabbath to the LORD your God. On it you shall not do any work… nor your son or daughter, nor your manservant or maidservant, nor your animals, nor the alien within your gates.  For in six days the LORD made the heavens and the earth… but he rested on the seventh day…" (Exod. 20:8-11).</a:t>
                  </a:r>
                </a:p>
              </p:txBody>
            </p:sp>
            <p:sp>
              <p:nvSpPr>
                <p:cNvPr id="820241" name="Rectangle 38"/>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7" name="Group 39"/>
              <p:cNvGrpSpPr>
                <a:grpSpLocks/>
              </p:cNvGrpSpPr>
              <p:nvPr/>
            </p:nvGrpSpPr>
            <p:grpSpPr bwMode="auto">
              <a:xfrm>
                <a:off x="2947" y="3030"/>
                <a:ext cx="2813" cy="1242"/>
                <a:chOff x="2104" y="2966"/>
                <a:chExt cx="2008" cy="1344"/>
              </a:xfrm>
            </p:grpSpPr>
            <p:sp>
              <p:nvSpPr>
                <p:cNvPr id="820238" name="Rectangle 40"/>
                <p:cNvSpPr>
                  <a:spLocks noChangeArrowheads="1"/>
                </p:cNvSpPr>
                <p:nvPr/>
              </p:nvSpPr>
              <p:spPr bwMode="auto">
                <a:xfrm>
                  <a:off x="2136" y="2966"/>
                  <a:ext cx="1944"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1800" b="1" dirty="0">
                      <a:latin typeface="Arial Narrow" charset="0"/>
                      <a:ea typeface="SimSun" pitchFamily="2" charset="-122"/>
                      <a:cs typeface="SimSun" pitchFamily="2" charset="-122"/>
                    </a:rPr>
                    <a:t> No NT text requires this of Christians. </a:t>
                  </a:r>
                </a:p>
                <a:p>
                  <a:pPr algn="ctr" eaLnBrk="0" hangingPunct="0"/>
                  <a:r>
                    <a:rPr lang="en-US" altLang="zh-CN" sz="1800" b="1" dirty="0">
                      <a:latin typeface="Arial Narrow" charset="0"/>
                      <a:ea typeface="SimSun" pitchFamily="2" charset="-122"/>
                      <a:cs typeface="SimSun" pitchFamily="2" charset="-122"/>
                    </a:rPr>
                    <a:t>However, one passage clearly </a:t>
                  </a:r>
                  <a:r>
                    <a:rPr lang="en-US" altLang="zh-CN" sz="1800" b="1" i="1" dirty="0">
                      <a:latin typeface="Arial Narrow" charset="0"/>
                      <a:ea typeface="SimSun" pitchFamily="2" charset="-122"/>
                      <a:cs typeface="SimSun" pitchFamily="2" charset="-122"/>
                    </a:rPr>
                    <a:t>prohibits</a:t>
                  </a:r>
                  <a:r>
                    <a:rPr lang="en-US" altLang="zh-CN" sz="1800" b="1" dirty="0">
                      <a:latin typeface="Arial Narrow" charset="0"/>
                      <a:ea typeface="SimSun" pitchFamily="2" charset="-122"/>
                      <a:cs typeface="SimSun" pitchFamily="2" charset="-122"/>
                    </a:rPr>
                    <a:t> the practice as required for believers: "Therefore do not let anyone judge you by what you eat or drink, or with regard to a religious festival, a New Moon celebration or a Sabbath day.  These are a shadow of the things that were to come; the reality, however, is found in Christ" (Col. 2:16-17; 0x).</a:t>
                  </a:r>
                </a:p>
              </p:txBody>
            </p:sp>
            <p:sp>
              <p:nvSpPr>
                <p:cNvPr id="820239" name="Rectangle 41"/>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grpSp>
      <p:sp>
        <p:nvSpPr>
          <p:cNvPr id="1084458" name="Oval 42"/>
          <p:cNvSpPr>
            <a:spLocks noChangeArrowheads="1"/>
          </p:cNvSpPr>
          <p:nvPr/>
        </p:nvSpPr>
        <p:spPr bwMode="auto">
          <a:xfrm>
            <a:off x="4572000" y="990600"/>
            <a:ext cx="4572000" cy="762000"/>
          </a:xfrm>
          <a:prstGeom prst="ellipse">
            <a:avLst/>
          </a:prstGeom>
          <a:noFill/>
          <a:ln w="76200"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84459" name="Rectangle 43"/>
          <p:cNvSpPr>
            <a:spLocks noGrp="1" noChangeArrowheads="1"/>
          </p:cNvSpPr>
          <p:nvPr>
            <p:ph type="title"/>
          </p:nvPr>
        </p:nvSpPr>
        <p:spPr>
          <a:xfrm>
            <a:off x="0" y="0"/>
            <a:ext cx="8229600" cy="5334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44" name="Text Box 41">
            <a:extLst>
              <a:ext uri="{FF2B5EF4-FFF2-40B4-BE49-F238E27FC236}">
                <a16:creationId xmlns:a16="http://schemas.microsoft.com/office/drawing/2014/main" id="{B211E2EE-813F-5544-BF51-9B83FA2AB08D}"/>
              </a:ext>
            </a:extLst>
          </p:cNvPr>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4458"/>
                                        </p:tgtEl>
                                        <p:attrNameLst>
                                          <p:attrName>style.visibility</p:attrName>
                                        </p:attrNameLst>
                                      </p:cBhvr>
                                      <p:to>
                                        <p:strVal val="visible"/>
                                      </p:to>
                                    </p:set>
                                    <p:animEffect transition="in" filter="dissolve">
                                      <p:cBhvr>
                                        <p:cTn id="7" dur="500"/>
                                        <p:tgtEl>
                                          <p:spTgt spid="108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58"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2274" name="Group 3"/>
          <p:cNvGrpSpPr>
            <a:grpSpLocks/>
          </p:cNvGrpSpPr>
          <p:nvPr/>
        </p:nvGrpSpPr>
        <p:grpSpPr bwMode="auto">
          <a:xfrm>
            <a:off x="0" y="396875"/>
            <a:ext cx="9144000" cy="6461125"/>
            <a:chOff x="0" y="250"/>
            <a:chExt cx="5760" cy="2657"/>
          </a:xfrm>
        </p:grpSpPr>
        <p:grpSp>
          <p:nvGrpSpPr>
            <p:cNvPr id="822278" name="Group 4"/>
            <p:cNvGrpSpPr>
              <a:grpSpLocks/>
            </p:cNvGrpSpPr>
            <p:nvPr/>
          </p:nvGrpSpPr>
          <p:grpSpPr bwMode="auto">
            <a:xfrm>
              <a:off x="0" y="250"/>
              <a:ext cx="336" cy="384"/>
              <a:chOff x="0" y="0"/>
              <a:chExt cx="240" cy="470"/>
            </a:xfrm>
          </p:grpSpPr>
          <p:sp>
            <p:nvSpPr>
              <p:cNvPr id="822321" name="Rectangle 5"/>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a:t>
                </a:r>
              </a:p>
            </p:txBody>
          </p:sp>
          <p:sp>
            <p:nvSpPr>
              <p:cNvPr id="822322" name="Rectangle 6"/>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79" name="Group 7"/>
            <p:cNvGrpSpPr>
              <a:grpSpLocks/>
            </p:cNvGrpSpPr>
            <p:nvPr/>
          </p:nvGrpSpPr>
          <p:grpSpPr bwMode="auto">
            <a:xfrm>
              <a:off x="336" y="250"/>
              <a:ext cx="2611" cy="384"/>
              <a:chOff x="240" y="0"/>
              <a:chExt cx="1864" cy="470"/>
            </a:xfrm>
          </p:grpSpPr>
          <p:sp>
            <p:nvSpPr>
              <p:cNvPr id="822319" name="Rectangle 8"/>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Old Testament Commands</a:t>
                </a:r>
              </a:p>
            </p:txBody>
          </p:sp>
          <p:sp>
            <p:nvSpPr>
              <p:cNvPr id="822320" name="Rectangle 9"/>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0" name="Group 10"/>
            <p:cNvGrpSpPr>
              <a:grpSpLocks/>
            </p:cNvGrpSpPr>
            <p:nvPr/>
          </p:nvGrpSpPr>
          <p:grpSpPr bwMode="auto">
            <a:xfrm>
              <a:off x="2947" y="250"/>
              <a:ext cx="2813" cy="384"/>
              <a:chOff x="2104" y="0"/>
              <a:chExt cx="2008" cy="470"/>
            </a:xfrm>
          </p:grpSpPr>
          <p:sp>
            <p:nvSpPr>
              <p:cNvPr id="822317" name="Rectangle 11"/>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 New Testament Repetitions</a:t>
                </a:r>
              </a:p>
            </p:txBody>
          </p:sp>
          <p:sp>
            <p:nvSpPr>
              <p:cNvPr id="822318" name="Rectangle 12"/>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1" name="Group 13"/>
            <p:cNvGrpSpPr>
              <a:grpSpLocks/>
            </p:cNvGrpSpPr>
            <p:nvPr/>
          </p:nvGrpSpPr>
          <p:grpSpPr bwMode="auto">
            <a:xfrm>
              <a:off x="0" y="633"/>
              <a:ext cx="336" cy="549"/>
              <a:chOff x="0" y="2198"/>
              <a:chExt cx="240" cy="672"/>
            </a:xfrm>
          </p:grpSpPr>
          <p:sp>
            <p:nvSpPr>
              <p:cNvPr id="822315" name="Rectangle 14"/>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7</a:t>
                </a:r>
              </a:p>
            </p:txBody>
          </p:sp>
          <p:sp>
            <p:nvSpPr>
              <p:cNvPr id="822316" name="Rectangle 15"/>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2" name="Group 16"/>
            <p:cNvGrpSpPr>
              <a:grpSpLocks/>
            </p:cNvGrpSpPr>
            <p:nvPr/>
          </p:nvGrpSpPr>
          <p:grpSpPr bwMode="auto">
            <a:xfrm>
              <a:off x="336" y="633"/>
              <a:ext cx="2611" cy="549"/>
              <a:chOff x="240" y="2198"/>
              <a:chExt cx="1864" cy="672"/>
            </a:xfrm>
          </p:grpSpPr>
          <p:sp>
            <p:nvSpPr>
              <p:cNvPr id="822313" name="Rectangle 17"/>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commit adultery" (Exod. 20:14).</a:t>
                </a:r>
                <a:endParaRPr lang="en-US" sz="2000" b="1" dirty="0">
                  <a:latin typeface="Arial Narrow" charset="0"/>
                  <a:ea typeface="Times New Roman" charset="0"/>
                  <a:cs typeface="Times New Roman" charset="0"/>
                </a:endParaRPr>
              </a:p>
            </p:txBody>
          </p:sp>
          <p:sp>
            <p:nvSpPr>
              <p:cNvPr id="822314" name="Rectangle 18"/>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3" name="Group 19"/>
            <p:cNvGrpSpPr>
              <a:grpSpLocks/>
            </p:cNvGrpSpPr>
            <p:nvPr/>
          </p:nvGrpSpPr>
          <p:grpSpPr bwMode="auto">
            <a:xfrm>
              <a:off x="2947" y="633"/>
              <a:ext cx="2813" cy="549"/>
              <a:chOff x="2104" y="2198"/>
              <a:chExt cx="2008" cy="672"/>
            </a:xfrm>
          </p:grpSpPr>
          <p:sp>
            <p:nvSpPr>
              <p:cNvPr id="822311" name="Rectangle 20"/>
              <p:cNvSpPr>
                <a:spLocks noChangeArrowheads="1"/>
              </p:cNvSpPr>
              <p:nvPr/>
            </p:nvSpPr>
            <p:spPr bwMode="auto">
              <a:xfrm>
                <a:off x="2136" y="2198"/>
                <a:ext cx="1944"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"Marriage should be honored by all, and the marriage bed kept pure, for God will judge the adulterer and all the sexually immoral" (Heb. 13:4; cf. Mark 10:19; 12x).</a:t>
                </a:r>
                <a:endParaRPr lang="en-US" sz="2000" b="1" dirty="0">
                  <a:latin typeface="Arial Narrow" charset="0"/>
                  <a:ea typeface="Times New Roman" charset="0"/>
                  <a:cs typeface="Times New Roman" charset="0"/>
                </a:endParaRPr>
              </a:p>
            </p:txBody>
          </p:sp>
          <p:sp>
            <p:nvSpPr>
              <p:cNvPr id="822312" name="Rectangle 21"/>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4" name="Group 22"/>
            <p:cNvGrpSpPr>
              <a:grpSpLocks/>
            </p:cNvGrpSpPr>
            <p:nvPr/>
          </p:nvGrpSpPr>
          <p:grpSpPr bwMode="auto">
            <a:xfrm>
              <a:off x="0" y="1182"/>
              <a:ext cx="336" cy="627"/>
              <a:chOff x="0" y="2870"/>
              <a:chExt cx="240" cy="768"/>
            </a:xfrm>
          </p:grpSpPr>
          <p:sp>
            <p:nvSpPr>
              <p:cNvPr id="822309" name="Rectangle 23"/>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8</a:t>
                </a:r>
              </a:p>
            </p:txBody>
          </p:sp>
          <p:sp>
            <p:nvSpPr>
              <p:cNvPr id="822310" name="Rectangle 24"/>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5" name="Group 25"/>
            <p:cNvGrpSpPr>
              <a:grpSpLocks/>
            </p:cNvGrpSpPr>
            <p:nvPr/>
          </p:nvGrpSpPr>
          <p:grpSpPr bwMode="auto">
            <a:xfrm>
              <a:off x="336" y="1182"/>
              <a:ext cx="2611" cy="627"/>
              <a:chOff x="240" y="2870"/>
              <a:chExt cx="1864" cy="768"/>
            </a:xfrm>
          </p:grpSpPr>
          <p:sp>
            <p:nvSpPr>
              <p:cNvPr id="822307" name="Rectangle 26"/>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altLang="ja-JP" sz="2000" b="1" dirty="0">
                    <a:latin typeface="Arial Narrow" charset="0"/>
                    <a:ea typeface="Times New Roman" charset="0"/>
                    <a:cs typeface="Times New Roman" charset="0"/>
                  </a:rPr>
                  <a:t>"You shall not steal" (Exod. 20:15).</a:t>
                </a:r>
                <a:endParaRPr lang="en-US" sz="2000" b="1" dirty="0">
                  <a:latin typeface="Arial Narrow" charset="0"/>
                  <a:ea typeface="Times New Roman" charset="0"/>
                  <a:cs typeface="Times New Roman" charset="0"/>
                </a:endParaRPr>
              </a:p>
            </p:txBody>
          </p:sp>
          <p:sp>
            <p:nvSpPr>
              <p:cNvPr id="822308" name="Rectangle 27"/>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6" name="Group 28"/>
            <p:cNvGrpSpPr>
              <a:grpSpLocks/>
            </p:cNvGrpSpPr>
            <p:nvPr/>
          </p:nvGrpSpPr>
          <p:grpSpPr bwMode="auto">
            <a:xfrm>
              <a:off x="2947" y="1182"/>
              <a:ext cx="2813" cy="627"/>
              <a:chOff x="2104" y="2870"/>
              <a:chExt cx="2008" cy="768"/>
            </a:xfrm>
          </p:grpSpPr>
          <p:sp>
            <p:nvSpPr>
              <p:cNvPr id="822305" name="Rectangle 29"/>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"He who has been stealing must steal no longer, but must work, doing something useful with his own hands…" (Eph. 4:28; cf. Matt. 27:64; Mark 10:19; Luke 18:20; Rom. 13:9; Titus 2:10; 6x).</a:t>
                </a:r>
                <a:endParaRPr lang="en-US" sz="2000" b="1" dirty="0">
                  <a:latin typeface="Arial Narrow" charset="0"/>
                  <a:ea typeface="Times New Roman" charset="0"/>
                  <a:cs typeface="Times New Roman" charset="0"/>
                </a:endParaRPr>
              </a:p>
            </p:txBody>
          </p:sp>
          <p:sp>
            <p:nvSpPr>
              <p:cNvPr id="822306" name="Rectangle 30"/>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7" name="Group 31"/>
            <p:cNvGrpSpPr>
              <a:grpSpLocks/>
            </p:cNvGrpSpPr>
            <p:nvPr/>
          </p:nvGrpSpPr>
          <p:grpSpPr bwMode="auto">
            <a:xfrm>
              <a:off x="0" y="1809"/>
              <a:ext cx="336" cy="471"/>
              <a:chOff x="0" y="3638"/>
              <a:chExt cx="240" cy="576"/>
            </a:xfrm>
          </p:grpSpPr>
          <p:sp>
            <p:nvSpPr>
              <p:cNvPr id="822303" name="Rectangle 32"/>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9</a:t>
                </a:r>
              </a:p>
            </p:txBody>
          </p:sp>
          <p:sp>
            <p:nvSpPr>
              <p:cNvPr id="822304" name="Rectangle 33"/>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8" name="Group 34"/>
            <p:cNvGrpSpPr>
              <a:grpSpLocks/>
            </p:cNvGrpSpPr>
            <p:nvPr/>
          </p:nvGrpSpPr>
          <p:grpSpPr bwMode="auto">
            <a:xfrm>
              <a:off x="336" y="1809"/>
              <a:ext cx="2611" cy="471"/>
              <a:chOff x="240" y="3638"/>
              <a:chExt cx="1864" cy="576"/>
            </a:xfrm>
          </p:grpSpPr>
          <p:sp>
            <p:nvSpPr>
              <p:cNvPr id="822301" name="Rectangle 35"/>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give false testimony against your neighbor" (Exod. 20:16).</a:t>
                </a:r>
                <a:endParaRPr lang="en-US" sz="2000" b="1" dirty="0">
                  <a:latin typeface="Arial Narrow" charset="0"/>
                  <a:ea typeface="Times New Roman" charset="0"/>
                  <a:cs typeface="Times New Roman" charset="0"/>
                </a:endParaRPr>
              </a:p>
            </p:txBody>
          </p:sp>
          <p:sp>
            <p:nvSpPr>
              <p:cNvPr id="822302" name="Rectangle 36"/>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9" name="Group 37"/>
            <p:cNvGrpSpPr>
              <a:grpSpLocks/>
            </p:cNvGrpSpPr>
            <p:nvPr/>
          </p:nvGrpSpPr>
          <p:grpSpPr bwMode="auto">
            <a:xfrm>
              <a:off x="2947" y="1809"/>
              <a:ext cx="2813" cy="471"/>
              <a:chOff x="2104" y="3638"/>
              <a:chExt cx="2008" cy="576"/>
            </a:xfrm>
          </p:grpSpPr>
          <p:sp>
            <p:nvSpPr>
              <p:cNvPr id="822299" name="Rectangle 38"/>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"Do not lie to each other, since you have taken off your old self with its practices" (Col. 3:9; cf. Eph. 4:25; 4x).</a:t>
                </a:r>
                <a:endParaRPr lang="en-US" sz="2000" b="1" dirty="0">
                  <a:latin typeface="Arial Narrow" charset="0"/>
                  <a:ea typeface="Times New Roman" charset="0"/>
                  <a:cs typeface="Times New Roman" charset="0"/>
                </a:endParaRPr>
              </a:p>
            </p:txBody>
          </p:sp>
          <p:sp>
            <p:nvSpPr>
              <p:cNvPr id="822300" name="Rectangle 39"/>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0" name="Group 40"/>
            <p:cNvGrpSpPr>
              <a:grpSpLocks/>
            </p:cNvGrpSpPr>
            <p:nvPr/>
          </p:nvGrpSpPr>
          <p:grpSpPr bwMode="auto">
            <a:xfrm>
              <a:off x="0" y="2280"/>
              <a:ext cx="336" cy="627"/>
              <a:chOff x="0" y="4214"/>
              <a:chExt cx="240" cy="768"/>
            </a:xfrm>
          </p:grpSpPr>
          <p:sp>
            <p:nvSpPr>
              <p:cNvPr id="822297" name="Rectangle 41"/>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10</a:t>
                </a:r>
              </a:p>
            </p:txBody>
          </p:sp>
          <p:sp>
            <p:nvSpPr>
              <p:cNvPr id="822298" name="Rectangle 42"/>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1" name="Group 43"/>
            <p:cNvGrpSpPr>
              <a:grpSpLocks/>
            </p:cNvGrpSpPr>
            <p:nvPr/>
          </p:nvGrpSpPr>
          <p:grpSpPr bwMode="auto">
            <a:xfrm>
              <a:off x="336" y="2280"/>
              <a:ext cx="2611" cy="627"/>
              <a:chOff x="240" y="4214"/>
              <a:chExt cx="1864" cy="768"/>
            </a:xfrm>
          </p:grpSpPr>
          <p:sp>
            <p:nvSpPr>
              <p:cNvPr id="822295" name="Rectangle 44"/>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covet your neighbor</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house… wife, or his manservant or maidservant, his ox or donkey, or anything that belongs to your neighbor" (Exod. 20:17).</a:t>
                </a:r>
                <a:endParaRPr lang="en-US" sz="2000" b="1" dirty="0">
                  <a:latin typeface="Arial Narrow" charset="0"/>
                  <a:ea typeface="Times New Roman" charset="0"/>
                  <a:cs typeface="Times New Roman" charset="0"/>
                </a:endParaRPr>
              </a:p>
            </p:txBody>
          </p:sp>
          <p:sp>
            <p:nvSpPr>
              <p:cNvPr id="822296" name="Rectangle 45"/>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2" name="Group 46"/>
            <p:cNvGrpSpPr>
              <a:grpSpLocks/>
            </p:cNvGrpSpPr>
            <p:nvPr/>
          </p:nvGrpSpPr>
          <p:grpSpPr bwMode="auto">
            <a:xfrm>
              <a:off x="2947" y="2280"/>
              <a:ext cx="2813" cy="627"/>
              <a:chOff x="2104" y="4214"/>
              <a:chExt cx="2008" cy="768"/>
            </a:xfrm>
          </p:grpSpPr>
          <p:sp>
            <p:nvSpPr>
              <p:cNvPr id="822293" name="Rectangle 47"/>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Watch out! Be on your guard against all kinds of greed; a man</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life does not consist in the abundance of his possessions</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 (Luke 12:15; Rom. 7:7; 13:9; Eph. 5:3; James 4:2; 2 Pet. 2:3, 14; 9x).</a:t>
                </a:r>
                <a:endParaRPr lang="en-US" sz="2000" b="1" dirty="0">
                  <a:latin typeface="Arial Narrow" charset="0"/>
                  <a:ea typeface="Times New Roman" charset="0"/>
                  <a:cs typeface="Times New Roman" charset="0"/>
                </a:endParaRPr>
              </a:p>
            </p:txBody>
          </p:sp>
          <p:sp>
            <p:nvSpPr>
              <p:cNvPr id="822294" name="Rectangle 48"/>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sp>
        <p:nvSpPr>
          <p:cNvPr id="1086513" name="Rectangle 49"/>
          <p:cNvSpPr>
            <a:spLocks noGrp="1" noChangeArrowheads="1"/>
          </p:cNvSpPr>
          <p:nvPr>
            <p:ph type="title"/>
          </p:nvPr>
        </p:nvSpPr>
        <p:spPr>
          <a:xfrm>
            <a:off x="0" y="0"/>
            <a:ext cx="8229600" cy="4572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1086515" name="AutoShape 51"/>
          <p:cNvSpPr>
            <a:spLocks noChangeArrowheads="1"/>
          </p:cNvSpPr>
          <p:nvPr/>
        </p:nvSpPr>
        <p:spPr bwMode="auto">
          <a:xfrm>
            <a:off x="-152400" y="990600"/>
            <a:ext cx="9906000" cy="3581400"/>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p>
            <a:pPr algn="ctr">
              <a:defRPr/>
            </a:pPr>
            <a:r>
              <a:rPr lang="en-US" b="1" dirty="0">
                <a:solidFill>
                  <a:srgbClr val="FFFFFF"/>
                </a:solidFill>
                <a:latin typeface="Arial"/>
                <a:ea typeface="+mn-ea"/>
                <a:cs typeface="Arial"/>
              </a:rPr>
              <a:t>The Law (Ten Commandments) fulfilled its </a:t>
            </a:r>
            <a:br>
              <a:rPr lang="en-US" b="1" dirty="0">
                <a:solidFill>
                  <a:srgbClr val="FFFFFF"/>
                </a:solidFill>
                <a:latin typeface="Arial"/>
                <a:ea typeface="+mn-ea"/>
                <a:cs typeface="Arial"/>
              </a:rPr>
            </a:br>
            <a:r>
              <a:rPr lang="en-US" b="1" dirty="0">
                <a:solidFill>
                  <a:srgbClr val="FFFFFF"/>
                </a:solidFill>
                <a:latin typeface="Arial"/>
                <a:ea typeface="+mn-ea"/>
                <a:cs typeface="Arial"/>
              </a:rPr>
              <a:t>purpose by prohibiting coveting to reveal sin (Rom. 7:7).</a:t>
            </a:r>
            <a:br>
              <a:rPr lang="en-US" b="1" dirty="0">
                <a:solidFill>
                  <a:srgbClr val="FFFFFF"/>
                </a:solidFill>
                <a:latin typeface="Arial"/>
                <a:ea typeface="+mn-ea"/>
                <a:cs typeface="Arial"/>
              </a:rPr>
            </a:br>
            <a:r>
              <a:rPr lang="en-US" b="1" dirty="0">
                <a:solidFill>
                  <a:srgbClr val="FFFFFF"/>
                </a:solidFill>
                <a:latin typeface="Arial"/>
                <a:ea typeface="+mn-ea"/>
                <a:cs typeface="Arial"/>
              </a:rPr>
              <a:t>Believers died to this law when they were joined to Christ </a:t>
            </a:r>
            <a:br>
              <a:rPr lang="en-US" b="1" dirty="0">
                <a:solidFill>
                  <a:srgbClr val="FFFFFF"/>
                </a:solidFill>
                <a:latin typeface="Arial"/>
                <a:ea typeface="+mn-ea"/>
                <a:cs typeface="Arial"/>
              </a:rPr>
            </a:br>
            <a:r>
              <a:rPr lang="en-US" b="1" dirty="0">
                <a:solidFill>
                  <a:srgbClr val="FFFFFF"/>
                </a:solidFill>
                <a:latin typeface="Arial"/>
                <a:ea typeface="+mn-ea"/>
                <a:cs typeface="Arial"/>
              </a:rPr>
              <a:t>(7:4, 6). Since the Ten Commandments are a unit, </a:t>
            </a:r>
            <a:br>
              <a:rPr lang="en-US" b="1" dirty="0">
                <a:solidFill>
                  <a:srgbClr val="FFFFFF"/>
                </a:solidFill>
                <a:latin typeface="Arial"/>
                <a:ea typeface="+mn-ea"/>
                <a:cs typeface="Arial"/>
              </a:rPr>
            </a:br>
            <a:r>
              <a:rPr lang="en-US" b="1" dirty="0">
                <a:solidFill>
                  <a:srgbClr val="FFFFFF"/>
                </a:solidFill>
                <a:latin typeface="Arial"/>
                <a:ea typeface="+mn-ea"/>
                <a:cs typeface="Arial"/>
              </a:rPr>
              <a:t>Christians also died to the other nine as well.</a:t>
            </a:r>
          </a:p>
        </p:txBody>
      </p:sp>
      <p:sp>
        <p:nvSpPr>
          <p:cNvPr id="51" name="Text Box 41">
            <a:extLst>
              <a:ext uri="{FF2B5EF4-FFF2-40B4-BE49-F238E27FC236}">
                <a16:creationId xmlns:a16="http://schemas.microsoft.com/office/drawing/2014/main" id="{B94D9AF5-C199-9041-B5C2-1C9645A1FC41}"/>
              </a:ext>
            </a:extLst>
          </p:cNvPr>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6515"/>
                                        </p:tgtEl>
                                        <p:attrNameLst>
                                          <p:attrName>style.visibility</p:attrName>
                                        </p:attrNameLst>
                                      </p:cBhvr>
                                      <p:to>
                                        <p:strVal val="visible"/>
                                      </p:to>
                                    </p:set>
                                    <p:animEffect transition="in" filter="dissolve">
                                      <p:cBhvr>
                                        <p:cTn id="7" dur="500"/>
                                        <p:tgtEl>
                                          <p:spTgt spid="108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15"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0"/>
            <a:ext cx="7772400" cy="685800"/>
          </a:xfrm>
        </p:spPr>
        <p:txBody>
          <a:bodyPr/>
          <a:lstStyle/>
          <a:p>
            <a:pPr algn="l"/>
            <a:r>
              <a:rPr lang="en-US" sz="4000" b="1" i="1" dirty="0">
                <a:latin typeface="Arial" charset="0"/>
                <a:ea typeface="ＭＳ Ｐゴシック" charset="-128"/>
                <a:cs typeface="ＭＳ Ｐゴシック" charset="-128"/>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buFont typeface="Wingdings" charset="2"/>
              <a:buNone/>
            </a:pPr>
            <a:r>
              <a:rPr lang="en-US" b="1" dirty="0">
                <a:solidFill>
                  <a:srgbClr val="FFFFFF"/>
                </a:solidFill>
                <a:latin typeface="Arial" charset="0"/>
                <a:ea typeface="ＭＳ Ｐゴシック" charset="-128"/>
                <a:cs typeface="ＭＳ Ｐゴシック" charset="-128"/>
              </a:rPr>
              <a:t>In what ways do believers today still try to live by the Mosaic law?</a:t>
            </a:r>
          </a:p>
        </p:txBody>
      </p:sp>
      <p:sp>
        <p:nvSpPr>
          <p:cNvPr id="824325"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154a</a:t>
            </a: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Sabbath observance</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Food laws</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Tithing</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Not charging Christians interest</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Circumcision</a:t>
            </a:r>
            <a:r>
              <a:rPr lang="en-US" sz="4000" b="1" dirty="0">
                <a:effectLst>
                  <a:glow rad="254000">
                    <a:srgbClr val="FFFFFF">
                      <a:alpha val="68000"/>
                    </a:srgbClr>
                  </a:glow>
                </a:effectLst>
                <a:latin typeface="Arial" charset="0"/>
                <a:ea typeface="Arial" charset="0"/>
                <a:cs typeface="Arial" charset="0"/>
              </a:rPr>
              <a:t> </a:t>
            </a:r>
            <a:endParaRPr kumimoji="1" lang="en-US" sz="4000" b="1" dirty="0">
              <a:solidFill>
                <a:srgbClr val="FFFFFF"/>
              </a:solidFill>
              <a:effectLst>
                <a:glow rad="254000">
                  <a:srgbClr val="FFFFFF">
                    <a:alpha val="68000"/>
                  </a:srgbClr>
                </a:glow>
              </a:effectLst>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_rels/theme38.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45438</TotalTime>
  <Words>24658</Words>
  <Application>Microsoft Macintosh PowerPoint</Application>
  <PresentationFormat>On-screen Show (4:3)</PresentationFormat>
  <Paragraphs>2251</Paragraphs>
  <Slides>204</Slides>
  <Notes>139</Notes>
  <HiddenSlides>0</HiddenSlides>
  <MMClips>2</MMClips>
  <ScaleCrop>false</ScaleCrop>
  <HeadingPairs>
    <vt:vector size="8" baseType="variant">
      <vt:variant>
        <vt:lpstr>Fonts Used</vt:lpstr>
      </vt:variant>
      <vt:variant>
        <vt:i4>35</vt:i4>
      </vt:variant>
      <vt:variant>
        <vt:lpstr>Theme</vt:lpstr>
      </vt:variant>
      <vt:variant>
        <vt:i4>63</vt:i4>
      </vt:variant>
      <vt:variant>
        <vt:lpstr>Embedded OLE Servers</vt:lpstr>
      </vt:variant>
      <vt:variant>
        <vt:i4>1</vt:i4>
      </vt:variant>
      <vt:variant>
        <vt:lpstr>Slide Titles</vt:lpstr>
      </vt:variant>
      <vt:variant>
        <vt:i4>204</vt:i4>
      </vt:variant>
    </vt:vector>
  </HeadingPairs>
  <TitlesOfParts>
    <vt:vector size="303" baseType="lpstr">
      <vt:lpstr>acme secret agent</vt:lpstr>
      <vt:lpstr>Arail</vt:lpstr>
      <vt:lpstr>Charcoal CY</vt:lpstr>
      <vt:lpstr>Kosher-Normal</vt:lpstr>
      <vt:lpstr>ＭＳ Ｐゴシック</vt:lpstr>
      <vt:lpstr>ＭＳ Ｐゴシック</vt:lpstr>
      <vt:lpstr>Nadianne</vt:lpstr>
      <vt:lpstr>Osaka</vt:lpstr>
      <vt:lpstr>SimSun</vt:lpstr>
      <vt:lpstr>Times</vt:lpstr>
      <vt:lpstr>ヒラギノ角ゴ Pro W3</vt:lpstr>
      <vt:lpstr>Apple Chancery</vt:lpstr>
      <vt:lpstr>Arial</vt:lpstr>
      <vt:lpstr>Arial Black</vt:lpstr>
      <vt:lpstr>Arial Narrow</vt:lpstr>
      <vt:lpstr>Arial Narrow Bold</vt:lpstr>
      <vt:lpstr>Braggadocio</vt:lpstr>
      <vt:lpstr>Calibri</vt:lpstr>
      <vt:lpstr>Calibri Light</vt:lpstr>
      <vt:lpstr>Capitals</vt:lpstr>
      <vt:lpstr>Comic Sans MS</vt:lpstr>
      <vt:lpstr>Copperplate Gothic Light</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Trebuchet MS</vt:lpstr>
      <vt:lpstr>Wingdings</vt:lpstr>
      <vt:lpstr>Radar</vt:lpstr>
      <vt:lpstr>MEADOW</vt:lpstr>
      <vt:lpstr>1_untitled 3</vt:lpstr>
      <vt:lpstr>Topo</vt:lpstr>
      <vt:lpstr>untitled 1</vt:lpstr>
      <vt:lpstr>Orbit</vt:lpstr>
      <vt:lpstr>Default Design</vt:lpstr>
      <vt:lpstr>Cascade</vt:lpstr>
      <vt:lpstr>Slit</vt:lpstr>
      <vt:lpstr>LaVerne</vt:lpstr>
      <vt:lpstr>Blank Presentation</vt:lpstr>
      <vt:lpstr>Koi</vt:lpstr>
      <vt:lpstr>2_Optical</vt:lpstr>
      <vt:lpstr>2_Blank Presentation</vt:lpstr>
      <vt:lpstr>5_Blank Presentation</vt:lpstr>
      <vt:lpstr>4_Blank Presentation</vt:lpstr>
      <vt:lpstr>6_Blank Presentation</vt:lpstr>
      <vt:lpstr>11_Default Design</vt:lpstr>
      <vt:lpstr>12_Default Design</vt:lpstr>
      <vt:lpstr>2_Crumple</vt:lpstr>
      <vt:lpstr>Title &amp; Bullets</vt:lpstr>
      <vt:lpstr>Lyrics</vt:lpstr>
      <vt:lpstr>3_Cascade</vt:lpstr>
      <vt:lpstr>1_Orbit</vt:lpstr>
      <vt:lpstr>49_Blank Presentation</vt:lpstr>
      <vt:lpstr>2_Default Design</vt:lpstr>
      <vt:lpstr>1_Crumple</vt:lpstr>
      <vt:lpstr>Title</vt:lpstr>
      <vt:lpstr>1_Lyrics</vt:lpstr>
      <vt:lpstr>SUNRISE</vt:lpstr>
      <vt:lpstr>TECH</vt:lpstr>
      <vt:lpstr>4_Stream</vt:lpstr>
      <vt:lpstr>12_Blank Presentation</vt:lpstr>
      <vt:lpstr>17_Blank Presentation</vt:lpstr>
      <vt:lpstr>18_Blank Presentation</vt:lpstr>
      <vt:lpstr>19_Blank Presentation</vt:lpstr>
      <vt:lpstr>20_Blank Presentation</vt:lpstr>
      <vt:lpstr>Title &amp; Subtitle</vt:lpstr>
      <vt:lpstr>27_Office Theme</vt:lpstr>
      <vt:lpstr>4_Default Design</vt:lpstr>
      <vt:lpstr>3_Topo</vt:lpstr>
      <vt:lpstr>24_Default Design</vt:lpstr>
      <vt:lpstr>25_MEADOW</vt:lpstr>
      <vt:lpstr>1_untitled 1</vt:lpstr>
      <vt:lpstr>1_Cascade</vt:lpstr>
      <vt:lpstr>1_Compass</vt:lpstr>
      <vt:lpstr>1_Blank Presentation</vt:lpstr>
      <vt:lpstr>2_Orbit</vt:lpstr>
      <vt:lpstr>50_Blank Presentation</vt:lpstr>
      <vt:lpstr>2_blstripc.ppt - Blue Stripes</vt:lpstr>
      <vt:lpstr>2_Topo</vt:lpstr>
      <vt:lpstr>2_Cascade</vt:lpstr>
      <vt:lpstr>3_Blank Presentation</vt:lpstr>
      <vt:lpstr>2_Lyrics</vt:lpstr>
      <vt:lpstr>51_Blank Presentation</vt:lpstr>
      <vt:lpstr>1_Default Design</vt:lpstr>
      <vt:lpstr>7_Blank Presentation</vt:lpstr>
      <vt:lpstr>5_Office Theme</vt:lpstr>
      <vt:lpstr>8_untitled 3</vt:lpstr>
      <vt:lpstr>Mimosa</vt:lpstr>
      <vt:lpstr>16_Default Design</vt:lpstr>
      <vt:lpstr>52_Blank Presentation</vt:lpstr>
      <vt:lpstr>3_Default Design</vt:lpstr>
      <vt:lpstr>Microsoft ClipArt Gallery</vt:lpstr>
      <vt:lpstr>ROMANS 5–8</vt:lpstr>
      <vt:lpstr>Slides on  Romans 5</vt:lpstr>
      <vt:lpstr>Romans 5</vt:lpstr>
      <vt:lpstr>Righteousness in Romans</vt:lpstr>
      <vt:lpstr>Overview of Romans 5–8</vt:lpstr>
      <vt:lpstr>Romans 5:1</vt:lpstr>
      <vt:lpstr>Joy, endurance, character, hope, honor, love</vt:lpstr>
      <vt:lpstr>Did death exist before sin?</vt:lpstr>
      <vt:lpstr>Life started great for animals</vt:lpstr>
      <vt:lpstr>Life started great for animals</vt:lpstr>
      <vt:lpstr>Life started great for people</vt:lpstr>
      <vt:lpstr>Life started great for people</vt:lpstr>
      <vt:lpstr>But God needed to include the tree</vt:lpstr>
      <vt:lpstr>When did death come into the world?</vt:lpstr>
      <vt:lpstr>Romans 5:12 (NAU)</vt:lpstr>
      <vt:lpstr>Romans 5:12 (NLT)</vt:lpstr>
      <vt:lpstr>Results of Sin</vt:lpstr>
      <vt:lpstr>Born Innocent?</vt:lpstr>
      <vt:lpstr>Born Innocent?</vt:lpstr>
      <vt:lpstr>Born Innocent?</vt:lpstr>
      <vt:lpstr>Build on a biblical foundation in Romans 5:12-21</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Two Histories of Death </vt:lpstr>
      <vt:lpstr>PowerPoint Presentation</vt:lpstr>
      <vt:lpstr>Jesus formed Adam from the dust (John 1:3; Gen. 2:7).</vt:lpstr>
      <vt:lpstr>Jesus Created Adam and Eve (John 1:3; Gen. 2:21-23)</vt:lpstr>
      <vt:lpstr>Adam versus Christ</vt:lpstr>
      <vt:lpstr>Romans 5:8-21</vt:lpstr>
      <vt:lpstr>Slides on  Romans 6</vt:lpstr>
      <vt:lpstr>Why accept one another?</vt:lpstr>
      <vt:lpstr>Romans 6</vt:lpstr>
      <vt:lpstr>Righteousness in Romans</vt:lpstr>
      <vt:lpstr>Overview of Romans 5–8</vt:lpstr>
      <vt:lpstr>Always there.</vt:lpstr>
      <vt:lpstr>Contrasts Between  Justification and Sanctification</vt:lpstr>
      <vt:lpstr>Sanctification</vt:lpstr>
      <vt:lpstr>Righteousness Imparted in Sanctification (Romans 6–8)</vt:lpstr>
      <vt:lpstr>Our positional identification with Christ is our new basis for sanctification so Jews should avoid legalism and Gentiles should avoid indulgence (Romans 6).</vt:lpstr>
      <vt:lpstr>Our Position in Christ</vt:lpstr>
      <vt:lpstr>Do we teach about our position in Christ today?</vt:lpstr>
      <vt:lpstr>Self Esteem</vt:lpstr>
      <vt:lpstr>THE LADDER OF SELF ESTEEM</vt:lpstr>
      <vt:lpstr>Self Esteem</vt:lpstr>
      <vt:lpstr>Self Esteem</vt:lpstr>
      <vt:lpstr>High Self Esteem</vt:lpstr>
      <vt:lpstr>Low Self Esteem</vt:lpstr>
      <vt:lpstr>“Everyone gets a trophy.”</vt:lpstr>
      <vt:lpstr>Believe in Yourself</vt:lpstr>
      <vt:lpstr>Believe in yourself</vt:lpstr>
      <vt:lpstr>Your Identity in Christ</vt:lpstr>
      <vt:lpstr>Your Identity in Christ</vt:lpstr>
      <vt:lpstr>Your Identity in Christ</vt:lpstr>
      <vt:lpstr>Our Identity in Christ</vt:lpstr>
      <vt:lpstr>Our Identity in Christ</vt:lpstr>
      <vt:lpstr>Our Identity in Christ</vt:lpstr>
      <vt:lpstr>Our Identity in Christ</vt:lpstr>
      <vt:lpstr>"Shall we go on sinning that grace may increase?"  (Romans 6:1)</vt:lpstr>
      <vt:lpstr>Dying to Sin (6:2)</vt:lpstr>
      <vt:lpstr>What does it mean that those in Christ have "died to sin" (6:2)?</vt:lpstr>
      <vt:lpstr>Baptism identifies with His death</vt:lpstr>
      <vt:lpstr>What Has God Done About Sin?</vt:lpstr>
      <vt:lpstr>INSTRUMENTS of Righteousness</vt:lpstr>
      <vt:lpstr>Romans 6:13</vt:lpstr>
      <vt:lpstr>No Longer a Slave to Sin</vt:lpstr>
      <vt:lpstr>What rituals or beliefs do Christians sometimes trust for sanctification instead of their vital experience with Christ (6:2)?</vt:lpstr>
      <vt:lpstr>Slides on  Romans 7</vt:lpstr>
      <vt:lpstr>Romans 7</vt:lpstr>
      <vt:lpstr>Overview of Romans 5–8</vt:lpstr>
      <vt:lpstr>Righteousness Imparted in Sanctification (Romans 6–8)</vt:lpstr>
      <vt:lpstr>The Marriage</vt:lpstr>
      <vt:lpstr>The Divorce</vt:lpstr>
      <vt:lpstr>Another  Divorce…</vt:lpstr>
      <vt:lpstr>Susan &amp; Rick, 1982</vt:lpstr>
      <vt:lpstr>Marriage:  30 December 1983</vt:lpstr>
      <vt:lpstr>What "Marriages" (7:1-6)?</vt:lpstr>
      <vt:lpstr>Christ's death (and our death with Him) frees us from "marriage" to the Law since now we are "married" to Christ (Rom. 7:4, 6)</vt:lpstr>
      <vt:lpstr>Our freedom from the Law results from Christ’s death but we still sin and need sanctification since the Law cannot deliver us from our sinful heart (Romans 7). </vt:lpstr>
      <vt:lpstr>Paul was not under the Law</vt:lpstr>
      <vt:lpstr>Hebrews 8:13</vt:lpstr>
      <vt:lpstr>Kingdom &amp; Covenants Timeline</vt:lpstr>
      <vt:lpstr>The heart of the  Mosaic Covenant is the  Ten Commandments</vt:lpstr>
      <vt:lpstr>TRADITIONAL VIEW ON LAW</vt:lpstr>
      <vt:lpstr>Does the Law of Moses Apply to Me? (5 Views)</vt:lpstr>
      <vt:lpstr>Does the Law of Moses Apply to Me?</vt:lpstr>
      <vt:lpstr>Does the Law of Moses Apply to Me?</vt:lpstr>
      <vt:lpstr>Does the Law of Moses Apply to Me?</vt:lpstr>
      <vt:lpstr>Does the Law of Moses Apply to Me?</vt:lpstr>
      <vt:lpstr>Does the Law of Moses Apply to Me?</vt:lpstr>
      <vt:lpstr>Does the Law of Moses Apply to Me?</vt:lpstr>
      <vt:lpstr>The Ten Commandments </vt:lpstr>
      <vt:lpstr>The Ten Commandments </vt:lpstr>
      <vt:lpstr>The Ten Commandments </vt:lpstr>
      <vt:lpstr>In your small group...</vt:lpstr>
      <vt:lpstr>Our Sabbath Lift in Galilee</vt:lpstr>
      <vt:lpstr>A Quick Quiz About the Law…</vt:lpstr>
      <vt:lpstr>B.  Defining "Law"</vt:lpstr>
      <vt:lpstr>C. The Christian's Relationship to the Law</vt:lpstr>
      <vt:lpstr>D.  The Purposes of the Law</vt:lpstr>
      <vt:lpstr>D.  The Purposes of the Law</vt:lpstr>
      <vt:lpstr>D.  The Purposes of the Law</vt:lpstr>
      <vt:lpstr>Interpreting and Preaching Legal Literature </vt:lpstr>
      <vt:lpstr>A Suggested Strategy for Expounding the OT Law</vt:lpstr>
      <vt:lpstr>A Suggested Strategy for Expounding the OT Law</vt:lpstr>
      <vt:lpstr>A Suggested Strategy for Expounding the OT Law</vt:lpstr>
      <vt:lpstr>A Suggested Strategy for Expounding the OT Law</vt:lpstr>
      <vt:lpstr>A Suggested Strategy for Expounding the OT Law</vt:lpstr>
      <vt:lpstr>The heart of the Mosaic Covenant is the Ten Commandments</vt:lpstr>
      <vt:lpstr>You've Been Freed From Self-Effort</vt:lpstr>
      <vt:lpstr>Moral law means God's rules that apply to…</vt:lpstr>
      <vt:lpstr>Victory in the Christian Life</vt:lpstr>
      <vt:lpstr>Peter illustrates the struggle between the flesh and Spirit</vt:lpstr>
      <vt:lpstr>TWO VIEWS ON STRUGGLING WITH SIN Romans 7:7-25</vt:lpstr>
      <vt:lpstr>A Quick Quiz About the Law…</vt:lpstr>
      <vt:lpstr>Slides on  Romans 8</vt:lpstr>
      <vt:lpstr>Romans 8</vt:lpstr>
      <vt:lpstr>Righteousness Imparted in Sanctification (Rom. 6–8)</vt:lpstr>
      <vt:lpstr>Overview of Romans 5–8</vt:lpstr>
      <vt:lpstr>Our power in sanctification through the Spirit gives victory over sin that the Law could never do for us to eventually be like Jesus in glorification despite our sufferings  (Romans 8). </vt:lpstr>
      <vt:lpstr>Jesus rose to give you new life!</vt:lpstr>
      <vt:lpstr>No Condemnation (8:1)!</vt:lpstr>
      <vt:lpstr>Indwelling of the Holy Spirit</vt:lpstr>
      <vt:lpstr>"…those who do not have the Spirit of Christ living in them do not belong to him at all" (Rom. 8:9)</vt:lpstr>
      <vt:lpstr>"When Saul heard their words, the Spirit of the God came upon him in power, and he burned with anger."</vt:lpstr>
      <vt:lpstr>1 Sam. 15:14 "Now the Spirit of the LORD had departed from Saul…"</vt:lpstr>
      <vt:lpstr>Psalm 51:11 "Do not cast me from your presence or take your Holy Spirit from me."</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NIV</vt:lpstr>
      <vt:lpstr>Create In Me</vt:lpstr>
      <vt:lpstr>Create In Me</vt:lpstr>
      <vt:lpstr>Create In Me</vt:lpstr>
      <vt:lpstr>"An evaluation of these texts shows that all involved empowerment for a physical activity or enablement for a specific activity." </vt:lpstr>
      <vt:lpstr>"Yet His incoming was more of an inworking than an indwelling."  Herbert Lockyer</vt:lpstr>
      <vt:lpstr>Spirit After Salvation</vt:lpstr>
      <vt:lpstr>Indwelling</vt:lpstr>
      <vt:lpstr>The Indwelling Spirit</vt:lpstr>
      <vt:lpstr>The Spirit Indwells Us (Rom 8:11)</vt:lpstr>
      <vt:lpstr>Weapons</vt:lpstr>
      <vt:lpstr>Jesus rose to give you new life!</vt:lpstr>
      <vt:lpstr>PowerPoint Presentation</vt:lpstr>
      <vt:lpstr>PowerPoint Presentation</vt:lpstr>
      <vt:lpstr>Two Types of Inheritance</vt:lpstr>
      <vt:lpstr>Romans 8:19-21</vt:lpstr>
      <vt:lpstr>Romans 8:19-21</vt:lpstr>
      <vt:lpstr>"For all creation is waiting eagerly for that future day when God will reveal who his children really are.  20Against its will, all creation was subjected to God's curse. But with eager hope,  21the creation looks forward to the day when it will join God's children in glorious freedom from death and decay"  (Rom. 8:19-21 NLT).</vt:lpstr>
      <vt:lpstr>Creation liberated will bring…</vt:lpstr>
      <vt:lpstr>…a totally renewed earth!</vt:lpstr>
      <vt:lpstr>Jesus rose to give you new life!</vt:lpstr>
      <vt:lpstr>Security in Romans 8</vt:lpstr>
      <vt:lpstr>Roman's 3 Tenses of Salvation </vt:lpstr>
      <vt:lpstr>Distinguishing Terms</vt:lpstr>
      <vt:lpstr>Distinguishing Terms</vt:lpstr>
      <vt:lpstr>Blessed Assurance 1/7</vt:lpstr>
      <vt:lpstr>Blessed Assurance 2/7</vt:lpstr>
      <vt:lpstr>Blessed Assurance 3/7</vt:lpstr>
      <vt:lpstr>Blessed Assurance 4/7</vt:lpstr>
      <vt:lpstr>Blessed Assurance 5/7</vt:lpstr>
      <vt:lpstr>Blessed Assurance 6/7</vt:lpstr>
      <vt:lpstr>Blessed Assurance 7/7</vt:lpstr>
      <vt:lpstr>Defining Election</vt:lpstr>
      <vt:lpstr>A Calvinist and an Armenian square off…</vt:lpstr>
      <vt:lpstr>A Calvinist and an Arminian square off…</vt:lpstr>
      <vt:lpstr>Armenian or Arminian?</vt:lpstr>
      <vt:lpstr>Predestination</vt:lpstr>
      <vt:lpstr>Election has no conditions</vt:lpstr>
      <vt:lpstr>Five Unbreakable Links in God's Plan of Salvation</vt:lpstr>
      <vt:lpstr>Five Unbreakable Links in God's Plan of Salvation</vt:lpstr>
      <vt:lpstr>Five Unbreakable Links in God's Plan of Salvation</vt:lpstr>
      <vt:lpstr>Five Unbreakable Links in God's Plan of Salvation</vt:lpstr>
      <vt:lpstr>Five Unbreakable Links in God's Plan of Salvation</vt:lpstr>
      <vt:lpstr>Have a seat, Kermit. What I'm about to tell you might come as a big shock…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Parable on Romans 8:28-30</vt:lpstr>
      <vt:lpstr> Foreknowledge</vt:lpstr>
      <vt:lpstr> Predestination</vt:lpstr>
      <vt:lpstr> Calling and justification</vt:lpstr>
      <vt:lpstr> Progressive sanctification &amp; eternal security</vt:lpstr>
      <vt:lpstr> Rapture</vt:lpstr>
      <vt:lpstr> Glorification</vt:lpstr>
      <vt:lpstr>"In all things God works for good…"  (8:28-30)</vt:lpstr>
      <vt:lpstr>"Who then will condemn us? No one—for Christ Jesus died for us and was raised to life for us, and he is sitting in the place of honor at God's right hand, pleading for us."</vt:lpstr>
      <vt:lpstr>Theological Concepts in Romans</vt:lpstr>
      <vt:lpstr>Theological Concepts in Romans</vt:lpstr>
      <vt:lpstr>Theological Words in Romans</vt:lpstr>
      <vt:lpstr>Theological Concepts in Romans</vt:lpstr>
      <vt:lpstr>Theological Concepts in Romans</vt:lpstr>
      <vt:lpstr>"For I am convinced that neither death, nor life, nor angels, nor principalities, nor things present, nor things to come, nor powers,  nor height, nor depth, nor any other created thing, will be able to separate us from the love of God, which is in Christ Jesus our Lord."</vt:lpstr>
      <vt:lpstr>NT Survey link at BibleStudyDownloads.org</vt:lpstr>
      <vt:lpstr>Black</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1003</cp:revision>
  <dcterms:created xsi:type="dcterms:W3CDTF">2011-07-08T01:10:26Z</dcterms:created>
  <dcterms:modified xsi:type="dcterms:W3CDTF">2024-03-13T14:40:45Z</dcterms:modified>
</cp:coreProperties>
</file>