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90" r:id="rId2"/>
    <p:sldMasterId id="2147483679" r:id="rId3"/>
    <p:sldMasterId id="2147483677" r:id="rId4"/>
    <p:sldMasterId id="2147483675" r:id="rId5"/>
    <p:sldMasterId id="2147483671" r:id="rId6"/>
    <p:sldMasterId id="2147483651" r:id="rId7"/>
    <p:sldMasterId id="2147483655" r:id="rId8"/>
    <p:sldMasterId id="2147483667" r:id="rId9"/>
    <p:sldMasterId id="2147485760" r:id="rId10"/>
    <p:sldMasterId id="2147501411" r:id="rId11"/>
    <p:sldMasterId id="2147503283" r:id="rId12"/>
    <p:sldMasterId id="2147503429" r:id="rId13"/>
    <p:sldMasterId id="2147503570" r:id="rId14"/>
    <p:sldMasterId id="2147503582" r:id="rId15"/>
    <p:sldMasterId id="2147503754" r:id="rId16"/>
    <p:sldMasterId id="2147503766" r:id="rId17"/>
    <p:sldMasterId id="2147503790" r:id="rId18"/>
    <p:sldMasterId id="2147503804" r:id="rId19"/>
    <p:sldMasterId id="2147503816" r:id="rId20"/>
    <p:sldMasterId id="2147503828" r:id="rId21"/>
    <p:sldMasterId id="2147503841" r:id="rId22"/>
    <p:sldMasterId id="2147503853" r:id="rId23"/>
    <p:sldMasterId id="2147503865" r:id="rId24"/>
    <p:sldMasterId id="2147503868" r:id="rId25"/>
    <p:sldMasterId id="2147503872" r:id="rId26"/>
  </p:sldMasterIdLst>
  <p:notesMasterIdLst>
    <p:notesMasterId r:id="rId128"/>
  </p:notesMasterIdLst>
  <p:sldIdLst>
    <p:sldId id="257" r:id="rId27"/>
    <p:sldId id="978" r:id="rId28"/>
    <p:sldId id="319" r:id="rId29"/>
    <p:sldId id="454" r:id="rId30"/>
    <p:sldId id="341" r:id="rId31"/>
    <p:sldId id="334" r:id="rId32"/>
    <p:sldId id="479" r:id="rId33"/>
    <p:sldId id="480" r:id="rId34"/>
    <p:sldId id="481" r:id="rId35"/>
    <p:sldId id="482" r:id="rId36"/>
    <p:sldId id="483" r:id="rId37"/>
    <p:sldId id="484" r:id="rId38"/>
    <p:sldId id="485" r:id="rId39"/>
    <p:sldId id="486" r:id="rId40"/>
    <p:sldId id="488" r:id="rId41"/>
    <p:sldId id="489" r:id="rId42"/>
    <p:sldId id="490" r:id="rId43"/>
    <p:sldId id="491" r:id="rId44"/>
    <p:sldId id="492" r:id="rId45"/>
    <p:sldId id="494" r:id="rId46"/>
    <p:sldId id="495" r:id="rId47"/>
    <p:sldId id="496" r:id="rId48"/>
    <p:sldId id="497" r:id="rId49"/>
    <p:sldId id="498" r:id="rId50"/>
    <p:sldId id="500" r:id="rId51"/>
    <p:sldId id="501" r:id="rId52"/>
    <p:sldId id="502" r:id="rId53"/>
    <p:sldId id="503" r:id="rId54"/>
    <p:sldId id="504" r:id="rId55"/>
    <p:sldId id="506" r:id="rId56"/>
    <p:sldId id="507" r:id="rId57"/>
    <p:sldId id="508" r:id="rId58"/>
    <p:sldId id="509" r:id="rId59"/>
    <p:sldId id="510" r:id="rId60"/>
    <p:sldId id="511" r:id="rId61"/>
    <p:sldId id="513" r:id="rId62"/>
    <p:sldId id="514" r:id="rId63"/>
    <p:sldId id="515" r:id="rId64"/>
    <p:sldId id="516" r:id="rId65"/>
    <p:sldId id="517" r:id="rId66"/>
    <p:sldId id="519" r:id="rId67"/>
    <p:sldId id="520" r:id="rId68"/>
    <p:sldId id="521" r:id="rId69"/>
    <p:sldId id="522" r:id="rId70"/>
    <p:sldId id="523" r:id="rId71"/>
    <p:sldId id="524" r:id="rId72"/>
    <p:sldId id="525" r:id="rId73"/>
    <p:sldId id="869" r:id="rId74"/>
    <p:sldId id="674" r:id="rId75"/>
    <p:sldId id="676" r:id="rId76"/>
    <p:sldId id="369" r:id="rId77"/>
    <p:sldId id="1029" r:id="rId78"/>
    <p:sldId id="368" r:id="rId79"/>
    <p:sldId id="1141" r:id="rId80"/>
    <p:sldId id="3827" r:id="rId81"/>
    <p:sldId id="3829" r:id="rId82"/>
    <p:sldId id="532" r:id="rId83"/>
    <p:sldId id="534" r:id="rId84"/>
    <p:sldId id="533" r:id="rId85"/>
    <p:sldId id="916" r:id="rId86"/>
    <p:sldId id="452" r:id="rId87"/>
    <p:sldId id="453" r:id="rId88"/>
    <p:sldId id="293" r:id="rId89"/>
    <p:sldId id="357" r:id="rId90"/>
    <p:sldId id="771" r:id="rId91"/>
    <p:sldId id="772" r:id="rId92"/>
    <p:sldId id="773" r:id="rId93"/>
    <p:sldId id="2518" r:id="rId94"/>
    <p:sldId id="2520" r:id="rId95"/>
    <p:sldId id="2522" r:id="rId96"/>
    <p:sldId id="2521" r:id="rId97"/>
    <p:sldId id="1030" r:id="rId98"/>
    <p:sldId id="360" r:id="rId99"/>
    <p:sldId id="358" r:id="rId100"/>
    <p:sldId id="2516" r:id="rId101"/>
    <p:sldId id="389" r:id="rId102"/>
    <p:sldId id="413" r:id="rId103"/>
    <p:sldId id="5496" r:id="rId104"/>
    <p:sldId id="1019" r:id="rId105"/>
    <p:sldId id="5497" r:id="rId106"/>
    <p:sldId id="5498" r:id="rId107"/>
    <p:sldId id="5499" r:id="rId108"/>
    <p:sldId id="763" r:id="rId109"/>
    <p:sldId id="640" r:id="rId110"/>
    <p:sldId id="641" r:id="rId111"/>
    <p:sldId id="979" r:id="rId112"/>
    <p:sldId id="299" r:id="rId113"/>
    <p:sldId id="337" r:id="rId114"/>
    <p:sldId id="2515" r:id="rId115"/>
    <p:sldId id="721" r:id="rId116"/>
    <p:sldId id="1031" r:id="rId117"/>
    <p:sldId id="366" r:id="rId118"/>
    <p:sldId id="363" r:id="rId119"/>
    <p:sldId id="376" r:id="rId120"/>
    <p:sldId id="701" r:id="rId121"/>
    <p:sldId id="5494" r:id="rId122"/>
    <p:sldId id="2517" r:id="rId123"/>
    <p:sldId id="896" r:id="rId124"/>
    <p:sldId id="346" r:id="rId125"/>
    <p:sldId id="895" r:id="rId126"/>
    <p:sldId id="866" r:id="rId1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3A3A3"/>
    <a:srgbClr val="A7A7A7"/>
    <a:srgbClr val="9D94FF"/>
    <a:srgbClr val="000054"/>
    <a:srgbClr val="000055"/>
    <a:srgbClr val="FFE889"/>
    <a:srgbClr val="F4DE83"/>
    <a:srgbClr val="D10000"/>
    <a:srgbClr val="C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13" autoAdjust="0"/>
    <p:restoredTop sz="93654" autoAdjust="0"/>
  </p:normalViewPr>
  <p:slideViewPr>
    <p:cSldViewPr>
      <p:cViewPr varScale="1">
        <p:scale>
          <a:sx n="76" d="100"/>
          <a:sy n="76" d="100"/>
        </p:scale>
        <p:origin x="200" y="1808"/>
      </p:cViewPr>
      <p:guideLst>
        <p:guide orient="horz" pos="2205"/>
        <p:guide orient="horz" pos="2208"/>
        <p:guide pos="2832"/>
      </p:guideLst>
    </p:cSldViewPr>
  </p:slideViewPr>
  <p:outlineViewPr>
    <p:cViewPr>
      <p:scale>
        <a:sx n="33" d="100"/>
        <a:sy n="33" d="100"/>
      </p:scale>
      <p:origin x="0" y="56536"/>
    </p:cViewPr>
  </p:outlineViewPr>
  <p:notesTextViewPr>
    <p:cViewPr>
      <p:scale>
        <a:sx n="100" d="100"/>
        <a:sy n="100" d="100"/>
      </p:scale>
      <p:origin x="0" y="0"/>
    </p:cViewPr>
  </p:notesTextViewPr>
  <p:sorterViewPr>
    <p:cViewPr varScale="1">
      <p:scale>
        <a:sx n="50" d="100"/>
        <a:sy n="50" d="100"/>
      </p:scale>
      <p:origin x="0" y="121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presProps" Target="pres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theme" Target="theme/theme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ES-06-Justification-4</a:t>
            </a:r>
          </a:p>
          <a:p>
            <a:r>
              <a:rPr lang="en-US" dirty="0">
                <a:cs typeface="ＭＳ Ｐゴシック" charset="0"/>
              </a:rPr>
              <a:t>NS-06-Rom3-4—slide 56</a:t>
            </a:r>
          </a:p>
        </p:txBody>
      </p:sp>
    </p:spTree>
    <p:extLst>
      <p:ext uri="{BB962C8B-B14F-4D97-AF65-F5344CB8AC3E}">
        <p14:creationId xmlns:p14="http://schemas.microsoft.com/office/powerpoint/2010/main" val="401576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ES-06-Justification-5</a:t>
            </a:r>
          </a:p>
          <a:p>
            <a:r>
              <a:rPr lang="en-US" dirty="0">
                <a:cs typeface="ＭＳ Ｐゴシック" charset="0"/>
              </a:rPr>
              <a:t>NS-06-Rom3-4—slide 57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60</a:t>
            </a:fld>
            <a:endParaRPr lang="en-US"/>
          </a:p>
        </p:txBody>
      </p:sp>
    </p:spTree>
    <p:extLst>
      <p:ext uri="{BB962C8B-B14F-4D97-AF65-F5344CB8AC3E}">
        <p14:creationId xmlns:p14="http://schemas.microsoft.com/office/powerpoint/2010/main" val="1276403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26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17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36010A31-A7B9-C049-BACB-82E0FD75BA63}" type="slidenum">
              <a:rPr lang="en-US"/>
              <a:pPr/>
              <a:t>64</a:t>
            </a:fld>
            <a:endParaRPr lang="en-US"/>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If you had one minute to share how to go to heaven with a dying person, what would you say?</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Don't tell people to invite Jesus into their heart. This is not a spatial issue concerning where Jesus resides. </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36010A31-A7B9-C049-BACB-82E0FD75BA63}" type="slidenum">
              <a:rPr lang="en-US"/>
              <a:pPr/>
              <a:t>65</a:t>
            </a:fld>
            <a:endParaRPr lang="en-US"/>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MacArthur</a:t>
            </a:r>
            <a:r>
              <a:rPr lang="en-US" baseline="0" dirty="0">
                <a:latin typeface="Times New Roman" charset="0"/>
                <a:ea typeface="ＭＳ Ｐゴシック" charset="-128"/>
                <a:cs typeface="ＭＳ Ｐゴシック" charset="-128"/>
              </a:rPr>
              <a:t> labels these the "Roman" and "Protestant" views, but not all Protestants agree that works </a:t>
            </a:r>
            <a:r>
              <a:rPr lang="en-US" i="1" u="sng" baseline="0" dirty="0">
                <a:latin typeface="Times New Roman" charset="0"/>
                <a:ea typeface="ＭＳ Ｐゴシック" charset="-128"/>
                <a:cs typeface="ＭＳ Ｐゴシック" charset="-128"/>
              </a:rPr>
              <a:t>must</a:t>
            </a:r>
            <a:r>
              <a:rPr lang="en-US" i="0" u="none" baseline="0" dirty="0">
                <a:latin typeface="Times New Roman" charset="0"/>
                <a:ea typeface="ＭＳ Ｐゴシック" charset="-128"/>
                <a:cs typeface="ＭＳ Ｐゴシック" charset="-128"/>
              </a:rPr>
              <a:t> follow faith.</a:t>
            </a:r>
          </a:p>
          <a:p>
            <a:pPr eaLnBrk="1" hangingPunct="1"/>
            <a:r>
              <a:rPr lang="en-US" i="0" u="none" baseline="0" dirty="0">
                <a:latin typeface="Times New Roman" charset="0"/>
                <a:ea typeface="ＭＳ Ｐゴシック" charset="-128"/>
                <a:cs typeface="ＭＳ Ｐゴシック" charset="-128"/>
              </a:rPr>
              <a:t>__________</a:t>
            </a:r>
          </a:p>
          <a:p>
            <a:pPr eaLnBrk="1" hangingPunct="1"/>
            <a:r>
              <a:rPr lang="en-US" baseline="0" dirty="0">
                <a:latin typeface="Times New Roman" charset="0"/>
                <a:ea typeface="ＭＳ Ｐゴシック" charset="0"/>
                <a:cs typeface="ＭＳ Ｐゴシック" charset="0"/>
              </a:rPr>
              <a:t>ES-02-Death-slide 32</a:t>
            </a:r>
          </a:p>
          <a:p>
            <a:pPr eaLnBrk="1" hangingPunct="1"/>
            <a:r>
              <a:rPr lang="en-US" baseline="0" dirty="0">
                <a:latin typeface="Times New Roman" charset="0"/>
                <a:ea typeface="ＭＳ Ｐゴシック" charset="0"/>
                <a:cs typeface="ＭＳ Ｐゴシック" charset="0"/>
              </a:rPr>
              <a:t>NS-06-Rom3-4—slide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SA-06-Justification-8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76F263-B9CC-A54C-92B1-98B325CF71C1}" type="slidenum">
              <a:rPr lang="en-US" sz="1200">
                <a:solidFill>
                  <a:prstClr val="black"/>
                </a:solidFill>
              </a:rPr>
              <a:pPr eaLnBrk="1" hangingPunct="1"/>
              <a:t>66</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aseline="0" dirty="0">
                <a:latin typeface="Times New Roman" charset="0"/>
                <a:ea typeface="ＭＳ Ｐゴシック" charset="0"/>
                <a:cs typeface="ＭＳ Ｐゴシック" charset="0"/>
              </a:rPr>
              <a:t>ES-02-Death-slide 33</a:t>
            </a:r>
          </a:p>
          <a:p>
            <a:pPr eaLnBrk="1" hangingPunct="1"/>
            <a:r>
              <a:rPr lang="en-US" baseline="0" dirty="0">
                <a:latin typeface="Times New Roman" charset="0"/>
                <a:ea typeface="ＭＳ Ｐゴシック" charset="0"/>
                <a:cs typeface="ＭＳ Ｐゴシック" charset="0"/>
              </a:rPr>
              <a:t>NS-06-Rom3-4—slide 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110</a:t>
            </a:r>
          </a:p>
          <a:p>
            <a:pPr eaLnBrk="1" hangingPunct="1"/>
            <a:r>
              <a:rPr lang="en-US" baseline="0" dirty="0">
                <a:latin typeface="Times New Roman" charset="0"/>
                <a:ea typeface="ＭＳ Ｐゴシック" charset="0"/>
                <a:cs typeface="ＭＳ Ｐゴシック" charset="0"/>
              </a:rPr>
              <a:t>SA-06-Justification-9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041520-97B5-A540-9E67-4CDA24D5FBEF}" type="slidenum">
              <a:rPr lang="en-US" sz="1200">
                <a:solidFill>
                  <a:prstClr val="black"/>
                </a:solidFill>
              </a:rPr>
              <a:pPr eaLnBrk="1" hangingPunct="1"/>
              <a:t>67</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aseline="0" dirty="0">
                <a:latin typeface="Times New Roman" charset="0"/>
                <a:ea typeface="ＭＳ Ｐゴシック" charset="0"/>
                <a:cs typeface="ＭＳ Ｐゴシック" charset="0"/>
              </a:rPr>
              <a:t>ES-02-Death-slide 34</a:t>
            </a:r>
          </a:p>
          <a:p>
            <a:pPr eaLnBrk="1" hangingPunct="1"/>
            <a:r>
              <a:rPr lang="en-US" baseline="0" dirty="0">
                <a:latin typeface="Times New Roman" charset="0"/>
                <a:ea typeface="ＭＳ Ｐゴシック" charset="0"/>
                <a:cs typeface="ＭＳ Ｐゴシック" charset="0"/>
              </a:rPr>
              <a:t>NS-06-Rom3-4—slide 64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latin typeface="Times New Roman" charset="0"/>
                <a:ea typeface="ＭＳ Ｐゴシック" charset="0"/>
                <a:cs typeface="ＭＳ Ｐゴシック" charset="0"/>
              </a:rPr>
              <a:t>SA-06-Justification-10</a:t>
            </a:r>
            <a:endParaRPr lang="en-US" baseline="0"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fld id="{61351E77-1BDA-3442-AF20-D853E0689C61}" type="slidenum">
              <a:rPr lang="en-US"/>
              <a:pPr/>
              <a:t>73</a:t>
            </a:fld>
            <a:endParaRPr lang="en-US"/>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fld id="{93B8D80F-E73A-4F42-B175-F5A5BF718AAD}" type="slidenum">
              <a:rPr lang="en-US"/>
              <a:pPr/>
              <a:t>74</a:t>
            </a:fld>
            <a:endParaRPr lang="en-US"/>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Image Placeholder 1"/>
          <p:cNvSpPr>
            <a:spLocks noGrp="1" noRot="1" noChangeAspect="1"/>
          </p:cNvSpPr>
          <p:nvPr>
            <p:ph type="sldImg"/>
          </p:nvPr>
        </p:nvSpPr>
        <p:spPr>
          <a:ln/>
        </p:spPr>
      </p:sp>
      <p:sp>
        <p:nvSpPr>
          <p:cNvPr id="668675"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668676" name="Slide Number Placeholder 3"/>
          <p:cNvSpPr>
            <a:spLocks noGrp="1"/>
          </p:cNvSpPr>
          <p:nvPr>
            <p:ph type="sldNum" sz="quarter" idx="5"/>
          </p:nvPr>
        </p:nvSpPr>
        <p:spPr>
          <a:noFill/>
        </p:spPr>
        <p:txBody>
          <a:bodyPr/>
          <a:lstStyle/>
          <a:p>
            <a:fld id="{4E77FEF8-AFAE-684F-8557-0C4CBEE61B30}"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 </a:t>
            </a:r>
          </a:p>
          <a:p>
            <a:r>
              <a:rPr lang="en-US" dirty="0"/>
              <a:t>G—God's</a:t>
            </a:r>
          </a:p>
          <a:p>
            <a:r>
              <a:rPr lang="en-US" dirty="0"/>
              <a:t>R—Riches</a:t>
            </a:r>
          </a:p>
          <a:p>
            <a:r>
              <a:rPr lang="en-US" dirty="0"/>
              <a:t>A—At</a:t>
            </a:r>
          </a:p>
          <a:p>
            <a:r>
              <a:rPr lang="en-US" dirty="0"/>
              <a:t>C—Christ's</a:t>
            </a:r>
          </a:p>
          <a:p>
            <a:r>
              <a:rPr lang="en-US" dirty="0"/>
              <a:t>E—Expense</a:t>
            </a:r>
          </a:p>
          <a:p>
            <a:r>
              <a:rPr lang="en-US" dirty="0"/>
              <a:t>_______________</a:t>
            </a:r>
          </a:p>
          <a:p>
            <a:r>
              <a:rPr lang="en-US" dirty="0"/>
              <a:t>NS-06-Romans2-3—slide 68</a:t>
            </a:r>
          </a:p>
          <a:p>
            <a:r>
              <a:rPr lang="en-US" dirty="0"/>
              <a:t>NS-23-1John—177</a:t>
            </a:r>
          </a:p>
          <a:p>
            <a:r>
              <a:rPr lang="en-US"/>
              <a:t>SA-14-Eternal Security—33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29715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fld id="{C8DBED6F-C2F7-3542-A450-2F160D2DCD9C}" type="slidenum">
              <a:rPr lang="en-US"/>
              <a:pPr/>
              <a:t>77</a:t>
            </a:fld>
            <a:endParaRPr lang="en-US"/>
          </a:p>
        </p:txBody>
      </p:sp>
      <p:sp>
        <p:nvSpPr>
          <p:cNvPr id="732163" name="Rectangle 2"/>
          <p:cNvSpPr>
            <a:spLocks noGrp="1" noRot="1" noChangeAspect="1" noChangeArrowheads="1"/>
          </p:cNvSpPr>
          <p:nvPr>
            <p:ph type="sldImg"/>
          </p:nvPr>
        </p:nvSpPr>
        <p:spPr>
          <a:solidFill>
            <a:srgbClr val="FFFFFF"/>
          </a:solidFill>
          <a:ln/>
        </p:spPr>
      </p:sp>
      <p:sp>
        <p:nvSpPr>
          <p:cNvPr id="7321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90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3654496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B5A607BD-D0F5-D242-97BB-BA13B9334DE7}" type="slidenum">
              <a:rPr lang="en-US">
                <a:solidFill>
                  <a:srgbClr val="000000"/>
                </a:solidFill>
              </a:rPr>
              <a:pPr/>
              <a:t>84</a:t>
            </a:fld>
            <a:endParaRPr lang="en-US">
              <a:solidFill>
                <a:srgbClr val="000000"/>
              </a:solidFill>
            </a:endParaRPr>
          </a:p>
        </p:txBody>
      </p:sp>
      <p:sp>
        <p:nvSpPr>
          <p:cNvPr id="734211" name="Rectangle 2"/>
          <p:cNvSpPr>
            <a:spLocks noGrp="1" noRot="1" noChangeAspect="1" noChangeArrowheads="1"/>
          </p:cNvSpPr>
          <p:nvPr>
            <p:ph type="sldImg"/>
          </p:nvPr>
        </p:nvSpPr>
        <p:spPr>
          <a:solidFill>
            <a:srgbClr val="FFFFFF"/>
          </a:solidFill>
          <a:ln/>
        </p:spPr>
      </p:sp>
      <p:sp>
        <p:nvSpPr>
          <p:cNvPr id="73421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85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NS-06-Rom1-2-slide 174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128"/>
                <a:cs typeface="ＭＳ Ｐゴシック" charset="-128"/>
              </a:rPr>
              <a:t>NS-06-Rom3-4-slide 5</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had to pick the three most important OT characters, I would say Abraham, Moses, and David. But Moses had nothing to contribute to the issue of salvation.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90</a:t>
            </a:fld>
            <a:endParaRPr lang="en-US"/>
          </a:p>
        </p:txBody>
      </p:sp>
    </p:spTree>
    <p:extLst>
      <p:ext uri="{BB962C8B-B14F-4D97-AF65-F5344CB8AC3E}">
        <p14:creationId xmlns:p14="http://schemas.microsoft.com/office/powerpoint/2010/main" val="2766877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37021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fld id="{29DF0D92-3893-7548-9FEC-A84ED2045BF5}" type="slidenum">
              <a:rPr lang="en-US"/>
              <a:pPr/>
              <a:t>92</a:t>
            </a:fld>
            <a:endParaRPr lang="en-US"/>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a:spLocks noGrp="1" noChangeArrowheads="1"/>
          </p:cNvSpPr>
          <p:nvPr>
            <p:ph type="sldNum" sz="quarter" idx="5"/>
          </p:nvPr>
        </p:nvSpPr>
        <p:spPr>
          <a:noFill/>
        </p:spPr>
        <p:txBody>
          <a:bodyPr/>
          <a:lstStyle/>
          <a:p>
            <a:fld id="{5D78FC78-5E77-E44F-AB7D-34FAFCBF1B25}" type="slidenum">
              <a:rPr lang="en-US"/>
              <a:pPr/>
              <a:t>93</a:t>
            </a:fld>
            <a:endParaRPr lang="en-US"/>
          </a:p>
        </p:txBody>
      </p:sp>
      <p:sp>
        <p:nvSpPr>
          <p:cNvPr id="745475" name="Rectangle 2"/>
          <p:cNvSpPr>
            <a:spLocks noGrp="1" noRot="1" noChangeAspect="1" noChangeArrowheads="1"/>
          </p:cNvSpPr>
          <p:nvPr>
            <p:ph type="sldImg"/>
          </p:nvPr>
        </p:nvSpPr>
        <p:spPr>
          <a:xfrm>
            <a:off x="1130300" y="674688"/>
            <a:ext cx="4597400" cy="3448050"/>
          </a:xfrm>
          <a:solidFill>
            <a:srgbClr val="FFFFFF"/>
          </a:solidFill>
          <a:ln/>
        </p:spPr>
      </p:sp>
      <p:sp>
        <p:nvSpPr>
          <p:cNvPr id="745476"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3351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ESV:</a:t>
            </a:r>
          </a:p>
          <a:p>
            <a:r>
              <a:rPr lang="en-US" b="1" dirty="0">
                <a:solidFill>
                  <a:srgbClr val="000000"/>
                </a:solidFill>
                <a:effectLst/>
                <a:latin typeface="Calibri" panose="020F0502020204030204" pitchFamily="34" charset="0"/>
              </a:rPr>
              <a:t>16 </a:t>
            </a:r>
            <a:r>
              <a:rPr lang="en-US" dirty="0">
                <a:solidFill>
                  <a:srgbClr val="000000"/>
                </a:solidFill>
                <a:effectLst/>
                <a:latin typeface="Calibri" panose="020F0502020204030204" pitchFamily="34" charset="0"/>
              </a:rPr>
              <a:t>That is why it depends on faith, in order that the promise may rest on</a:t>
            </a:r>
          </a:p>
          <a:p>
            <a:r>
              <a:rPr lang="en-US" dirty="0">
                <a:solidFill>
                  <a:srgbClr val="000000"/>
                </a:solidFill>
                <a:effectLst/>
                <a:latin typeface="Calibri" panose="020F0502020204030204" pitchFamily="34" charset="0"/>
              </a:rPr>
              <a:t>grace and be guaranteed to all his offspring—not only to the adherent of</a:t>
            </a:r>
          </a:p>
          <a:p>
            <a:r>
              <a:rPr lang="en-US" dirty="0">
                <a:solidFill>
                  <a:srgbClr val="000000"/>
                </a:solidFill>
                <a:effectLst/>
                <a:latin typeface="Calibri" panose="020F0502020204030204" pitchFamily="34" charset="0"/>
              </a:rPr>
              <a:t>the law but also to the one who shares the faith of Abraham, who is the</a:t>
            </a:r>
          </a:p>
          <a:p>
            <a:r>
              <a:rPr lang="en-US" dirty="0">
                <a:solidFill>
                  <a:srgbClr val="000000"/>
                </a:solidFill>
                <a:effectLst/>
                <a:latin typeface="Calibri" panose="020F0502020204030204" pitchFamily="34" charset="0"/>
              </a:rPr>
              <a:t>father of us all,</a:t>
            </a:r>
          </a:p>
          <a:p>
            <a:r>
              <a:rPr lang="en-US" b="1" dirty="0">
                <a:solidFill>
                  <a:srgbClr val="000000"/>
                </a:solidFill>
                <a:effectLst/>
                <a:latin typeface="Calibri" panose="020F0502020204030204" pitchFamily="34" charset="0"/>
              </a:rPr>
              <a:t>17 </a:t>
            </a:r>
            <a:r>
              <a:rPr lang="en-US" dirty="0">
                <a:solidFill>
                  <a:srgbClr val="000000"/>
                </a:solidFill>
                <a:effectLst/>
                <a:latin typeface="Calibri" panose="020F0502020204030204" pitchFamily="34" charset="0"/>
              </a:rPr>
              <a:t>as it is written, “I have made you the father of many</a:t>
            </a:r>
          </a:p>
          <a:p>
            <a:r>
              <a:rPr lang="en-US" dirty="0">
                <a:solidFill>
                  <a:srgbClr val="000000"/>
                </a:solidFill>
                <a:effectLst/>
                <a:latin typeface="Calibri" panose="020F0502020204030204" pitchFamily="34" charset="0"/>
              </a:rPr>
              <a:t>nations”—in the presence of the God in whom he believed, who gives life</a:t>
            </a:r>
          </a:p>
          <a:p>
            <a:r>
              <a:rPr lang="en-US">
                <a:solidFill>
                  <a:srgbClr val="000000"/>
                </a:solidFill>
                <a:effectLst/>
                <a:latin typeface="Calibri" panose="020F0502020204030204" pitchFamily="34" charset="0"/>
              </a:rPr>
              <a:t>to the dead and calls into existence the things that do not exist.</a:t>
            </a:r>
          </a:p>
          <a:p>
            <a:endParaRPr lang="en-US">
              <a:cs typeface="ＭＳ Ｐゴシック" charset="0"/>
            </a:endParaRPr>
          </a:p>
        </p:txBody>
      </p:sp>
    </p:spTree>
    <p:extLst>
      <p:ext uri="{BB962C8B-B14F-4D97-AF65-F5344CB8AC3E}">
        <p14:creationId xmlns:p14="http://schemas.microsoft.com/office/powerpoint/2010/main" val="4019178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xfrm>
            <a:off x="3884614" y="8685213"/>
            <a:ext cx="2971800" cy="457200"/>
          </a:xfrm>
          <a:prstGeom prst="rect">
            <a:avLst/>
          </a:prstGeom>
          <a:noFill/>
        </p:spPr>
        <p:txBody>
          <a:bodyPr/>
          <a:lstStyle/>
          <a:p>
            <a:fld id="{8CC9F3B6-B322-024E-A77B-560FA5FF8AEE}" type="slidenum">
              <a:rPr lang="en-US">
                <a:solidFill>
                  <a:prstClr val="black"/>
                </a:solidFill>
              </a:rPr>
              <a:pPr/>
              <a:t>98</a:t>
            </a:fld>
            <a:endParaRPr lang="en-US">
              <a:solidFill>
                <a:prstClr val="black"/>
              </a:solidFill>
            </a:endParaRPr>
          </a:p>
        </p:txBody>
      </p:sp>
      <p:sp>
        <p:nvSpPr>
          <p:cNvPr id="747523" name="Rectangle 2"/>
          <p:cNvSpPr>
            <a:spLocks noGrp="1" noRot="1" noChangeAspect="1" noChangeArrowheads="1"/>
          </p:cNvSpPr>
          <p:nvPr>
            <p:ph type="sldImg"/>
          </p:nvPr>
        </p:nvSpPr>
        <p:spPr>
          <a:solidFill>
            <a:srgbClr val="FFFFFF"/>
          </a:solidFill>
          <a:ln/>
        </p:spPr>
      </p:sp>
      <p:sp>
        <p:nvSpPr>
          <p:cNvPr id="74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CA4B6A09-EF11-A647-909D-7A8270E8F725}" type="slidenum">
              <a:rPr lang="en-US"/>
              <a:pPr/>
              <a:t>99</a:t>
            </a:fld>
            <a:endParaRPr lang="en-US"/>
          </a:p>
        </p:txBody>
      </p:sp>
      <p:sp>
        <p:nvSpPr>
          <p:cNvPr id="749571" name="Rectangle 2"/>
          <p:cNvSpPr>
            <a:spLocks noGrp="1" noRot="1" noChangeAspect="1" noChangeArrowheads="1"/>
          </p:cNvSpPr>
          <p:nvPr>
            <p:ph type="sldImg"/>
          </p:nvPr>
        </p:nvSpPr>
        <p:spPr>
          <a:solidFill>
            <a:srgbClr val="FFFFFF"/>
          </a:solidFill>
          <a:ln/>
        </p:spPr>
      </p:sp>
      <p:sp>
        <p:nvSpPr>
          <p:cNvPr id="74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96732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important questions that anyone can consider—if not THE most vital issue in life.</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23</a:t>
            </a:r>
          </a:p>
          <a:p>
            <a:r>
              <a:rPr lang="en-US" sz="1200" b="0" kern="1200" dirty="0">
                <a:solidFill>
                  <a:schemeClr val="tx1"/>
                </a:solidFill>
                <a:effectLst/>
                <a:latin typeface="Arial" panose="020B0604020202020204" pitchFamily="34" charset="0"/>
                <a:cs typeface="Arial" panose="020B0604020202020204" pitchFamily="34" charset="0"/>
              </a:rPr>
              <a:t>NS-05-Romans3-4—slide 54</a:t>
            </a:r>
            <a:endParaRPr lang="en-US"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4278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24</a:t>
            </a:r>
          </a:p>
          <a:p>
            <a:r>
              <a:rPr lang="en-US" sz="1200" b="0" kern="1200" dirty="0">
                <a:solidFill>
                  <a:schemeClr val="tx1"/>
                </a:solidFill>
                <a:effectLst/>
                <a:latin typeface="Arial" panose="020B0604020202020204" pitchFamily="34" charset="0"/>
                <a:cs typeface="Arial" panose="020B0604020202020204" pitchFamily="34" charset="0"/>
              </a:rPr>
              <a:t>NS-05-Romans3-4—slide 55</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25</a:t>
            </a:r>
          </a:p>
          <a:p>
            <a:r>
              <a:rPr lang="en-US" sz="1200" b="0"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ES-06-Justification-2</a:t>
            </a:r>
          </a:p>
          <a:p>
            <a:r>
              <a:rPr lang="en-US" dirty="0">
                <a:cs typeface="ＭＳ Ｐゴシック" charset="0"/>
              </a:rPr>
              <a:t>NS-06-Rom3-4—slide 54</a:t>
            </a:r>
          </a:p>
          <a:p>
            <a:endParaRPr lang="en-US" dirty="0">
              <a:cs typeface="ＭＳ Ｐゴシック" charset="0"/>
            </a:endParaRPr>
          </a:p>
        </p:txBody>
      </p:sp>
    </p:spTree>
    <p:extLst>
      <p:ext uri="{BB962C8B-B14F-4D97-AF65-F5344CB8AC3E}">
        <p14:creationId xmlns:p14="http://schemas.microsoft.com/office/powerpoint/2010/main" val="329235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ES-06-Justification-3</a:t>
            </a:r>
          </a:p>
          <a:p>
            <a:r>
              <a:rPr lang="en-US" dirty="0">
                <a:cs typeface="ＭＳ Ｐゴシック" charset="0"/>
              </a:rPr>
              <a:t>NS-06-Rom3-4—slide 55</a:t>
            </a:r>
          </a:p>
        </p:txBody>
      </p:sp>
    </p:spTree>
    <p:extLst>
      <p:ext uri="{BB962C8B-B14F-4D97-AF65-F5344CB8AC3E}">
        <p14:creationId xmlns:p14="http://schemas.microsoft.com/office/powerpoint/2010/main" val="410195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a typeface="ＭＳ Ｐゴシック" charset="0"/>
              <a:cs typeface="ＭＳ Ｐゴシック"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a typeface="ＭＳ Ｐゴシック" charset="0"/>
              <a:cs typeface="ＭＳ Ｐゴシック"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smtClean="0">
                <a:solidFill>
                  <a:srgbClr val="CCECFF"/>
                </a:solidFill>
              </a:defRPr>
            </a:lvl1pPr>
          </a:lstStyle>
          <a:p>
            <a:pPr>
              <a:defRPr/>
            </a:pPr>
            <a:fld id="{883E62D1-BB5F-7748-AD40-BA38D19B0D1E}" type="slidenum">
              <a:rPr lang="en-US"/>
              <a:pPr>
                <a:defRPr/>
              </a:pPr>
              <a:t>‹#›</a:t>
            </a:fld>
            <a:endParaRPr lang="en-US"/>
          </a:p>
        </p:txBody>
      </p:sp>
    </p:spTree>
    <p:extLst>
      <p:ext uri="{BB962C8B-B14F-4D97-AF65-F5344CB8AC3E}">
        <p14:creationId xmlns:p14="http://schemas.microsoft.com/office/powerpoint/2010/main" val="26867701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2D22A-22B9-2D46-9842-D670AE67C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414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5747EC-1ECE-C744-ABE5-61F9189B69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6159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3E3E00-44B4-2649-8463-CE959112C9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0811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ED4031-8EDD-C840-A677-5DED863B7D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30390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F41C2B-A820-E54E-B161-9A1EBE1561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406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E52355-54E0-A14C-85D7-F4AED6155C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5129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5B01D-D417-8440-AE25-C794671892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77530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4D1F44-3BB8-014B-8C5C-5C3E1E9272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47350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93C4F2-BD90-884B-B902-EA73553E40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96618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C5D363-2F54-6345-8AB3-91DED36172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32851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7959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879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0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75363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14470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02257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08595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42590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3762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6482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0851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p>
        </p:txBody>
      </p:sp>
      <p:sp>
        <p:nvSpPr>
          <p:cNvPr id="8" name="Rectangle 20"/>
          <p:cNvSpPr>
            <a:spLocks noGrp="1" noChangeArrowheads="1"/>
          </p:cNvSpPr>
          <p:nvPr>
            <p:ph type="ftr" sz="quarter" idx="11"/>
          </p:nvPr>
        </p:nvSpPr>
        <p:spPr/>
        <p:txBody>
          <a:bodyPr/>
          <a:lstStyle>
            <a:lvl1pPr>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43535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01941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71515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20562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37109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809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99457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88565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800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0345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p>
        </p:txBody>
      </p:sp>
      <p:sp>
        <p:nvSpPr>
          <p:cNvPr id="4" name="Rectangle 20"/>
          <p:cNvSpPr>
            <a:spLocks noGrp="1" noChangeArrowheads="1"/>
          </p:cNvSpPr>
          <p:nvPr>
            <p:ph type="ftr" sz="quarter" idx="11"/>
          </p:nvPr>
        </p:nvSpPr>
        <p:spPr/>
        <p:txBody>
          <a:bodyPr/>
          <a:lstStyle>
            <a:lvl1pPr>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5197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33871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605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607520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784990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71334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676956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32894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162786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80500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p>
        </p:txBody>
      </p:sp>
      <p:sp>
        <p:nvSpPr>
          <p:cNvPr id="3" name="Rectangle 20"/>
          <p:cNvSpPr>
            <a:spLocks noGrp="1" noChangeArrowheads="1"/>
          </p:cNvSpPr>
          <p:nvPr>
            <p:ph type="ftr" sz="quarter" idx="11"/>
          </p:nvPr>
        </p:nvSpPr>
        <p:spPr/>
        <p:txBody>
          <a:bodyPr/>
          <a:lstStyle>
            <a:lvl1pPr>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58687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58932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539020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7161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68472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76603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70080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08004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47706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8974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14678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60203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96890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54393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779725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077988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153509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3159787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948551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7104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178564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368720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704410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0017247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28435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0650721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91751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3050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3088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7657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25683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29376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38933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8614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13722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7636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0138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41833403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1208271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548463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25406028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14458252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600201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41434212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33420240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23091003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2826339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101301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4782239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15155299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244867176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247518225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53656653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250611454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356982492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165890304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3804554664"/>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26466791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118620667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3403921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7024018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5542714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5446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4803803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220975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2294280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6047785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13230897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9020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885805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6308834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6780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5262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6284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580A4C9B-DB3C-8D47-A518-6EABEB8F9409}"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C387ADC3-2DE7-2346-9E66-C18A05306F20}"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E4D69C92-DFC1-A348-9382-10052601DEBB}"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vl1pPr>
          </a:lstStyle>
          <a:p>
            <a:pPr>
              <a:defRPr/>
            </a:pPr>
            <a:fld id="{0633436A-D797-D74F-A38B-EB3D2D1A8628}"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vl1pPr>
          </a:lstStyle>
          <a:p>
            <a:pPr>
              <a:defRPr/>
            </a:pPr>
            <a:fld id="{EC9E35BD-90BF-4340-9628-57AC056EDED7}"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vl1pPr>
          </a:lstStyle>
          <a:p>
            <a:pPr>
              <a:defRPr/>
            </a:pPr>
            <a:fld id="{0F5CC311-DAD8-6C48-A2AA-55A3BFCC3D32}"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8909D082-6D99-8C4B-8A75-F5D8227127D9}"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1571B185-D117-E747-BE92-403964FD9D89}"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B5CC2AF0-5202-0843-BC74-5C548B64ABA1}"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9A758FAF-8ACD-204F-9FF8-14E9CFDDF1C0}"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1.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theme" Target="../theme/theme26.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4" r:id="rId1"/>
    <p:sldLayoutId id="214750313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vl1pPr>
          </a:lstStyle>
          <a:p>
            <a:pPr>
              <a:defRPr/>
            </a:pPr>
            <a:fld id="{F8006873-9820-354E-8745-FAD03DA56678}"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32914234"/>
      </p:ext>
    </p:extLst>
  </p:cSld>
  <p:clrMap bg1="dk2" tx1="lt1" bg2="dk1" tx2="lt2" accent1="accent1" accent2="accent2" accent3="accent3" accent4="accent4" accent5="accent5" accent6="accent6" hlink="hlink" folHlink="folHlink"/>
  <p:sldLayoutIdLst>
    <p:sldLayoutId id="2147503284" r:id="rId1"/>
    <p:sldLayoutId id="2147503285" r:id="rId2"/>
    <p:sldLayoutId id="2147503286" r:id="rId3"/>
    <p:sldLayoutId id="2147503287" r:id="rId4"/>
    <p:sldLayoutId id="2147503288" r:id="rId5"/>
    <p:sldLayoutId id="2147503289" r:id="rId6"/>
    <p:sldLayoutId id="2147503290" r:id="rId7"/>
    <p:sldLayoutId id="2147503291" r:id="rId8"/>
    <p:sldLayoutId id="2147503292" r:id="rId9"/>
    <p:sldLayoutId id="2147503293" r:id="rId10"/>
    <p:sldLayoutId id="214750329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6276461"/>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66223539"/>
      </p:ext>
    </p:extLst>
  </p:cSld>
  <p:clrMap bg1="lt1" tx1="dk1" bg2="lt2" tx2="dk2" accent1="accent1" accent2="accent2" accent3="accent3" accent4="accent4" accent5="accent5" accent6="accent6" hlink="hlink" folHlink="folHlink"/>
  <p:sldLayoutIdLst>
    <p:sldLayoutId id="2147503767" r:id="rId1"/>
    <p:sldLayoutId id="2147503768" r:id="rId2"/>
    <p:sldLayoutId id="2147503769" r:id="rId3"/>
    <p:sldLayoutId id="2147503770" r:id="rId4"/>
    <p:sldLayoutId id="2147503771" r:id="rId5"/>
    <p:sldLayoutId id="2147503772" r:id="rId6"/>
    <p:sldLayoutId id="2147503773" r:id="rId7"/>
    <p:sldLayoutId id="2147503774" r:id="rId8"/>
    <p:sldLayoutId id="2147503775" r:id="rId9"/>
    <p:sldLayoutId id="2147503776" r:id="rId10"/>
    <p:sldLayoutId id="21475037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95000661"/>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 id="2147503802" r:id="rId12"/>
    <p:sldLayoutId id="21475038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784048190"/>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E478EC6-59A0-8B46-A209-7238C1E4A5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87" r:id="rId1"/>
    <p:sldLayoutId id="2147502888" r:id="rId2"/>
    <p:sldLayoutId id="2147502889" r:id="rId3"/>
    <p:sldLayoutId id="2147502890" r:id="rId4"/>
    <p:sldLayoutId id="2147502891" r:id="rId5"/>
    <p:sldLayoutId id="2147502892" r:id="rId6"/>
    <p:sldLayoutId id="2147502893" r:id="rId7"/>
    <p:sldLayoutId id="2147502894" r:id="rId8"/>
    <p:sldLayoutId id="2147502895" r:id="rId9"/>
    <p:sldLayoutId id="2147502896" r:id="rId10"/>
    <p:sldLayoutId id="2147502897"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07053999"/>
      </p:ext>
    </p:extLst>
  </p:cSld>
  <p:clrMap bg1="lt1" tx1="dk1" bg2="lt2" tx2="dk2" accent1="accent1" accent2="accent2" accent3="accent3" accent4="accent4" accent5="accent5" accent6="accent6" hlink="hlink" folHlink="folHlink"/>
  <p:sldLayoutIdLst>
    <p:sldLayoutId id="2147503817" r:id="rId1"/>
    <p:sldLayoutId id="2147503818" r:id="rId2"/>
    <p:sldLayoutId id="2147503819" r:id="rId3"/>
    <p:sldLayoutId id="2147503820" r:id="rId4"/>
    <p:sldLayoutId id="2147503821" r:id="rId5"/>
    <p:sldLayoutId id="2147503822" r:id="rId6"/>
    <p:sldLayoutId id="2147503823" r:id="rId7"/>
    <p:sldLayoutId id="2147503824" r:id="rId8"/>
    <p:sldLayoutId id="2147503825" r:id="rId9"/>
    <p:sldLayoutId id="2147503826" r:id="rId10"/>
    <p:sldLayoutId id="21475038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640019397"/>
      </p:ext>
    </p:extLst>
  </p:cSld>
  <p:clrMap bg1="dk2" tx1="lt1" bg2="dk1" tx2="lt2" accent1="accent1" accent2="accent2" accent3="accent3" accent4="accent4" accent5="accent5" accent6="accent6" hlink="hlink" folHlink="folHlink"/>
  <p:sldLayoutIdLst>
    <p:sldLayoutId id="2147503829" r:id="rId1"/>
    <p:sldLayoutId id="2147503830" r:id="rId2"/>
    <p:sldLayoutId id="2147503831" r:id="rId3"/>
    <p:sldLayoutId id="2147503832" r:id="rId4"/>
    <p:sldLayoutId id="2147503833" r:id="rId5"/>
    <p:sldLayoutId id="2147503834" r:id="rId6"/>
    <p:sldLayoutId id="2147503835" r:id="rId7"/>
    <p:sldLayoutId id="2147503836" r:id="rId8"/>
    <p:sldLayoutId id="2147503837" r:id="rId9"/>
    <p:sldLayoutId id="2147503838" r:id="rId10"/>
    <p:sldLayoutId id="2147503839" r:id="rId11"/>
    <p:sldLayoutId id="214750384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102884208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extLst>
      <p:ext uri="{BB962C8B-B14F-4D97-AF65-F5344CB8AC3E}">
        <p14:creationId xmlns:p14="http://schemas.microsoft.com/office/powerpoint/2010/main" val="385387922"/>
      </p:ext>
    </p:extLst>
  </p:cSld>
  <p:clrMap bg1="dk2" tx1="lt1" bg2="dk1" tx2="lt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1337977786"/>
      </p:ext>
    </p:extLst>
  </p:cSld>
  <p:clrMap bg1="dk2" tx1="lt1" bg2="dk1" tx2="lt2" accent1="accent1" accent2="accent2" accent3="accent3" accent4="accent4" accent5="accent5" accent6="accent6" hlink="hlink" folHlink="folHlink"/>
  <p:sldLayoutIdLst>
    <p:sldLayoutId id="2147503866" r:id="rId1"/>
    <p:sldLayoutId id="2147503867"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99612716"/>
      </p:ext>
    </p:extLst>
  </p:cSld>
  <p:clrMap bg1="lt1" tx1="dk1" bg2="lt2" tx2="dk2" accent1="accent1" accent2="accent2" accent3="accent3" accent4="accent4" accent5="accent5" accent6="accent6" hlink="hlink" folHlink="folHlink"/>
  <p:sldLayoutIdLst>
    <p:sldLayoutId id="2147503869" r:id="rId1"/>
    <p:sldLayoutId id="2147503870" r:id="rId2"/>
    <p:sldLayoutId id="2147503871"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834738"/>
      </p:ext>
    </p:extLst>
  </p:cSld>
  <p:clrMap bg1="lt1" tx1="dk1" bg2="lt2" tx2="dk2" accent1="accent1" accent2="accent2" accent3="accent3" accent4="accent4" accent5="accent5" accent6="accent6" hlink="hlink" folHlink="folHlink"/>
  <p:sldLayoutIdLst>
    <p:sldLayoutId id="2147503873" r:id="rId1"/>
    <p:sldLayoutId id="2147503874" r:id="rId2"/>
    <p:sldLayoutId id="2147503875" r:id="rId3"/>
    <p:sldLayoutId id="2147503876" r:id="rId4"/>
    <p:sldLayoutId id="2147503877" r:id="rId5"/>
    <p:sldLayoutId id="2147503878" r:id="rId6"/>
    <p:sldLayoutId id="2147503879" r:id="rId7"/>
    <p:sldLayoutId id="2147503880" r:id="rId8"/>
    <p:sldLayoutId id="2147503881" r:id="rId9"/>
    <p:sldLayoutId id="21475038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 id="21475029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16633828-5274-4D42-97EE-46B0DFE92854}"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962" r:id="rId1"/>
    <p:sldLayoutId id="2147502963" r:id="rId2"/>
    <p:sldLayoutId id="2147502964" r:id="rId3"/>
    <p:sldLayoutId id="2147502965" r:id="rId4"/>
    <p:sldLayoutId id="2147502966" r:id="rId5"/>
    <p:sldLayoutId id="2147502967" r:id="rId6"/>
    <p:sldLayoutId id="2147502968" r:id="rId7"/>
    <p:sldLayoutId id="2147502969" r:id="rId8"/>
    <p:sldLayoutId id="2147502970" r:id="rId9"/>
    <p:sldLayoutId id="2147502971" r:id="rId10"/>
    <p:sldLayoutId id="2147502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52"/>
              </a:defRPr>
            </a:lvl1pPr>
          </a:lstStyle>
          <a:p>
            <a:pPr>
              <a:defRPr/>
            </a:pPr>
            <a:fld id="{48D52AC5-4505-204A-B685-E8240AF2F4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73" r:id="rId1"/>
    <p:sldLayoutId id="2147502974" r:id="rId2"/>
    <p:sldLayoutId id="2147502975" r:id="rId3"/>
    <p:sldLayoutId id="2147502976" r:id="rId4"/>
    <p:sldLayoutId id="2147502977" r:id="rId5"/>
    <p:sldLayoutId id="2147502978" r:id="rId6"/>
    <p:sldLayoutId id="2147502979" r:id="rId7"/>
    <p:sldLayoutId id="2147502980" r:id="rId8"/>
    <p:sldLayoutId id="2147502981" r:id="rId9"/>
    <p:sldLayoutId id="214750298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35.xml"/><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4.bin"/><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5.bin"/><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6.bin"/><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7.bin"/><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8.bin"/><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9.bin"/><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0.bin"/><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1.bin"/><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2.bin"/><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3.bin"/><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4.bin"/><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5.bin"/><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6.bin"/><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7.bin"/><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8.bin"/><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19.bin"/><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20.bin"/><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1.bin"/><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2.bin"/><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23.bin"/><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24.bin"/><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5.bin"/><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26.bin"/><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7.bin"/><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28.bin"/><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29.bin"/><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0.bin"/><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31.bin"/><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2.bin"/><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33.bin"/><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4.bin"/><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35.bin"/><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6.bin"/><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7.bin"/><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38.bin"/><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39.bin"/><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40.bin"/><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0.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61.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61.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8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71.xml"/><Relationship Id="rId4" Type="http://schemas.openxmlformats.org/officeDocument/2006/relationships/image" Target="../media/image64.emf"/></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0.xml"/><Relationship Id="rId1" Type="http://schemas.openxmlformats.org/officeDocument/2006/relationships/themeOverride" Target="../theme/themeOverride2.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0.xml"/><Relationship Id="rId1" Type="http://schemas.openxmlformats.org/officeDocument/2006/relationships/themeOverride" Target="../theme/themeOverride3.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39.xml"/></Relationships>
</file>

<file path=ppt/slides/_rels/slide7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33.xml"/><Relationship Id="rId6" Type="http://schemas.openxmlformats.org/officeDocument/2006/relationships/image" Target="../media/image75.png"/><Relationship Id="rId5" Type="http://schemas.openxmlformats.org/officeDocument/2006/relationships/hyperlink" Target="http://www.abc.ca.gov/images/chainedbean.gif" TargetMode="External"/><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1.bin"/><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1.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2.bin"/><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04.xml"/><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49.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a:xfrm>
            <a:off x="38580" y="2513770"/>
            <a:ext cx="8999538" cy="1143000"/>
          </a:xfrm>
        </p:spPr>
        <p:txBody>
          <a:bodyPr/>
          <a:lstStyle/>
          <a:p>
            <a:pPr eaLnBrk="1" hangingPunct="1"/>
            <a:r>
              <a:rPr lang="en-US" dirty="0">
                <a:latin typeface="Times New Roman" charset="0"/>
                <a:ea typeface="ＭＳ Ｐゴシック" charset="-128"/>
                <a:cs typeface="ＭＳ Ｐゴシック" charset="-128"/>
              </a:rPr>
              <a:t>The Book of Romans</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God</a:t>
            </a:r>
            <a:r>
              <a:rPr lang="fr-FR"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s Righteousness Revealed</a:t>
            </a:r>
          </a:p>
        </p:txBody>
      </p:sp>
      <p:sp>
        <p:nvSpPr>
          <p:cNvPr id="10" name="Rectangle 9">
            <a:extLst>
              <a:ext uri="{FF2B5EF4-FFF2-40B4-BE49-F238E27FC236}">
                <a16:creationId xmlns:a16="http://schemas.microsoft.com/office/drawing/2014/main" id="{91302ACA-F6D2-2948-8320-BEDAF41FAE2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pic>
        <p:nvPicPr>
          <p:cNvPr id="11" name="Picture 10" descr="cross path Pan Diario Abril 18, 2010.jpg">
            <a:extLst>
              <a:ext uri="{FF2B5EF4-FFF2-40B4-BE49-F238E27FC236}">
                <a16:creationId xmlns:a16="http://schemas.microsoft.com/office/drawing/2014/main" id="{257E078A-2429-4FBD-DB81-C32C3684E82C}"/>
              </a:ext>
            </a:extLst>
          </p:cNvPr>
          <p:cNvPicPr>
            <a:picLocks noChangeAspect="1"/>
          </p:cNvPicPr>
          <p:nvPr/>
        </p:nvPicPr>
        <p:blipFill>
          <a:blip r:embed="rId3"/>
          <a:stretch>
            <a:fillRect/>
          </a:stretch>
        </p:blipFill>
        <p:spPr>
          <a:xfrm>
            <a:off x="0" y="1828800"/>
            <a:ext cx="9105420" cy="4495800"/>
          </a:xfrm>
          <a:prstGeom prst="rect">
            <a:avLst/>
          </a:prstGeom>
        </p:spPr>
      </p:pic>
      <p:sp>
        <p:nvSpPr>
          <p:cNvPr id="6148" name="WordArt 4"/>
          <p:cNvSpPr>
            <a:spLocks noChangeArrowheads="1" noChangeShapeType="1" noTextEdit="1"/>
          </p:cNvSpPr>
          <p:nvPr/>
        </p:nvSpPr>
        <p:spPr bwMode="ltGray">
          <a:xfrm>
            <a:off x="1619046" y="226094"/>
            <a:ext cx="5731396" cy="1368152"/>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ROMANS 3–4</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3</a:t>
            </a:r>
          </a:p>
        </p:txBody>
      </p:sp>
    </p:spTree>
    <p:extLst>
      <p:ext uri="{BB962C8B-B14F-4D97-AF65-F5344CB8AC3E}">
        <p14:creationId xmlns:p14="http://schemas.microsoft.com/office/powerpoint/2010/main" val="239454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en-US">
                <a:solidFill>
                  <a:srgbClr val="FFFFFF"/>
                </a:solidFill>
                <a:ea typeface="ＭＳ Ｐゴシック" charset="-128"/>
                <a:cs typeface="ＭＳ Ｐゴシック" charset="-128"/>
              </a:rPr>
              <a:t>Condemned?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6626" name="Rectangle 2"/>
          <p:cNvSpPr>
            <a:spLocks noGrp="1" noChangeArrowheads="1"/>
          </p:cNvSpPr>
          <p:nvPr>
            <p:ph type="ctrTitle"/>
          </p:nvPr>
        </p:nvSpPr>
        <p:spPr/>
        <p:txBody>
          <a:bodyPr/>
          <a:lstStyle/>
          <a:p>
            <a:pPr eaLnBrk="1" hangingPunct="1"/>
            <a:r>
              <a:rPr lang="en-US">
                <a:solidFill>
                  <a:schemeClr val="bg1"/>
                </a:solidFill>
              </a:rPr>
              <a:t>Romans 3:9-20</a:t>
            </a:r>
            <a:endParaRPr lang="en-US"/>
          </a:p>
        </p:txBody>
      </p:sp>
      <p:sp>
        <p:nvSpPr>
          <p:cNvPr id="666627" name="Rectangle 3"/>
          <p:cNvSpPr>
            <a:spLocks noGrp="1" noChangeArrowheads="1"/>
          </p:cNvSpPr>
          <p:nvPr>
            <p:ph type="subTitle" idx="1"/>
          </p:nvPr>
        </p:nvSpPr>
        <p:spPr>
          <a:xfrm>
            <a:off x="990600" y="3886200"/>
            <a:ext cx="7391400" cy="1752600"/>
          </a:xfrm>
        </p:spPr>
        <p:txBody>
          <a:bodyPr/>
          <a:lstStyle/>
          <a:p>
            <a:pPr eaLnBrk="1" hangingPunct="1"/>
            <a:r>
              <a:rPr lang="en-US" b="1" i="1" dirty="0">
                <a:solidFill>
                  <a:schemeClr val="bg1"/>
                </a:solidFill>
              </a:rPr>
              <a:t>All people stand condemned and thus need justification by faith</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1" descr="problems.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44450"/>
            <a:ext cx="9144000" cy="6723063"/>
          </a:xfrm>
          <a:prstGeom prst="rect">
            <a:avLst/>
          </a:prstGeom>
          <a:noFill/>
          <a:ln w="9525">
            <a:noFill/>
            <a:miter lim="800000"/>
            <a:headEnd/>
            <a:tailEnd/>
          </a:ln>
        </p:spPr>
      </p:pic>
      <p:sp>
        <p:nvSpPr>
          <p:cNvPr id="667651" name="Rectangle 2"/>
          <p:cNvSpPr>
            <a:spLocks noGrp="1" noChangeArrowheads="1"/>
          </p:cNvSpPr>
          <p:nvPr>
            <p:ph type="title"/>
          </p:nvPr>
        </p:nvSpPr>
        <p:spPr>
          <a:xfrm>
            <a:off x="685800" y="333375"/>
            <a:ext cx="7772400" cy="1143000"/>
          </a:xfrm>
          <a:solidFill>
            <a:srgbClr val="000000"/>
          </a:solidFill>
        </p:spPr>
        <p:txBody>
          <a:bodyPr/>
          <a:lstStyle/>
          <a:p>
            <a:pPr eaLnBrk="1" hangingPunct="1"/>
            <a:r>
              <a:rPr lang="en-US">
                <a:latin typeface="Arial" charset="0"/>
                <a:ea typeface="ＭＳ Ｐゴシック" charset="-128"/>
              </a:rPr>
              <a:t>Exploring the Problem</a:t>
            </a:r>
          </a:p>
        </p:txBody>
      </p:sp>
      <p:sp>
        <p:nvSpPr>
          <p:cNvPr id="882692" name="Text Box 3"/>
          <p:cNvSpPr txBox="1">
            <a:spLocks noChangeArrowheads="1"/>
          </p:cNvSpPr>
          <p:nvPr/>
        </p:nvSpPr>
        <p:spPr bwMode="auto">
          <a:xfrm>
            <a:off x="1259632" y="1844675"/>
            <a:ext cx="7522840" cy="3785652"/>
          </a:xfrm>
          <a:prstGeom prst="rect">
            <a:avLst/>
          </a:prstGeom>
          <a:noFill/>
          <a:ln>
            <a:noFill/>
          </a:ln>
        </p:spPr>
        <p:txBody>
          <a:bodyPr wrap="square">
            <a:prstTxWarp prst="textNoShape">
              <a:avLst/>
            </a:prstTxWarp>
            <a:spAutoFit/>
          </a:bodyPr>
          <a:lstStyle/>
          <a:p>
            <a:pPr marL="719138" indent="-719138">
              <a:buFont typeface="Arial" charset="0"/>
              <a:buAutoNum type="arabicPeriod"/>
              <a:defRPr/>
            </a:pPr>
            <a:r>
              <a:rPr lang="en-US" sz="4000" b="1" dirty="0">
                <a:effectLst>
                  <a:glow rad="228600">
                    <a:schemeClr val="bg2">
                      <a:alpha val="85000"/>
                    </a:schemeClr>
                  </a:glow>
                  <a:innerShdw blurRad="63500" dist="50800" dir="2700000">
                    <a:prstClr val="black">
                      <a:alpha val="50000"/>
                    </a:prstClr>
                  </a:innerShdw>
                </a:effectLst>
                <a:latin typeface="Arial" charset="0"/>
                <a:ea typeface="Arial" charset="0"/>
                <a:cs typeface="Arial" charset="0"/>
              </a:rPr>
              <a:t>Grab a partner</a:t>
            </a:r>
          </a:p>
          <a:p>
            <a:pPr marL="719138" indent="-719138">
              <a:buFont typeface="Arial" charset="0"/>
              <a:buAutoNum type="arabicPeriod"/>
              <a:defRPr/>
            </a:pPr>
            <a:endParaRPr lang="en-US" sz="4000" b="1" dirty="0">
              <a:effectLst>
                <a:glow rad="228600">
                  <a:schemeClr val="bg2">
                    <a:alpha val="85000"/>
                  </a:schemeClr>
                </a:glow>
                <a:innerShdw blurRad="63500" dist="50800" dir="2700000">
                  <a:prstClr val="black">
                    <a:alpha val="50000"/>
                  </a:prstClr>
                </a:innerShdw>
              </a:effectLst>
              <a:latin typeface="Arial" charset="0"/>
              <a:ea typeface="Arial" charset="0"/>
              <a:cs typeface="Arial" charset="0"/>
            </a:endParaRPr>
          </a:p>
          <a:p>
            <a:pPr marL="719138" indent="-719138">
              <a:buFont typeface="Arial" charset="0"/>
              <a:buAutoNum type="arabicPeriod"/>
              <a:defRPr/>
            </a:pPr>
            <a:r>
              <a:rPr lang="en-US" sz="4000" b="1" dirty="0">
                <a:effectLst>
                  <a:glow rad="228600">
                    <a:schemeClr val="bg2">
                      <a:alpha val="85000"/>
                    </a:schemeClr>
                  </a:glow>
                  <a:innerShdw blurRad="63500" dist="50800" dir="2700000">
                    <a:prstClr val="black">
                      <a:alpha val="50000"/>
                    </a:prstClr>
                  </a:innerShdw>
                </a:effectLst>
                <a:latin typeface="Arial" charset="0"/>
                <a:ea typeface="Arial" charset="0"/>
                <a:cs typeface="Arial" charset="0"/>
              </a:rPr>
              <a:t>Each of you share what your parents perceive to be the greatest problem in the world</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algn="ctr">
              <a:lnSpc>
                <a:spcPct val="90000"/>
              </a:lnSpc>
              <a:spcBef>
                <a:spcPct val="20000"/>
              </a:spcBef>
              <a:defRPr/>
            </a:pPr>
            <a:r>
              <a:rPr lang="zh-TW" altLang="en-US" sz="5400" b="1" dirty="0">
                <a:solidFill>
                  <a:srgbClr val="FFFFFF"/>
                </a:solidFill>
                <a:ea typeface="新細明體" charset="-120"/>
                <a:cs typeface="新細明體" charset="-120"/>
              </a:rPr>
              <a:t>讓 全 世 界 都 知 道</a:t>
            </a:r>
          </a:p>
          <a:p>
            <a:pPr algn="ctr">
              <a:lnSpc>
                <a:spcPct val="90000"/>
              </a:lnSpc>
              <a:spcBef>
                <a:spcPct val="20000"/>
              </a:spcBef>
              <a:defRPr/>
            </a:pPr>
            <a:r>
              <a:rPr lang="zh-TW" altLang="en-US" sz="4400" b="1" dirty="0">
                <a:solidFill>
                  <a:srgbClr val="FFFFFF"/>
                </a:solidFill>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en-US" b="1" dirty="0">
                <a:solidFill>
                  <a:schemeClr val="tx1"/>
                </a:solidFill>
                <a:effectLst/>
                <a:ea typeface="Arial" charset="0"/>
                <a:cs typeface="Arial" charset="0"/>
              </a:rPr>
              <a:t>Are all the preceding people </a:t>
            </a:r>
            <a:r>
              <a:rPr lang="en-US" sz="6600" b="1" dirty="0">
                <a:solidFill>
                  <a:schemeClr val="tx1"/>
                </a:solidFill>
                <a:effectLst/>
                <a:ea typeface="Arial" charset="0"/>
                <a:cs typeface="Arial" charset="0"/>
              </a:rPr>
              <a:t>really </a:t>
            </a:r>
            <a:r>
              <a:rPr lang="en-US" b="1" dirty="0">
                <a:solidFill>
                  <a:schemeClr val="tx1"/>
                </a:solidFill>
                <a:effectLst/>
                <a:ea typeface="Arial" charset="0"/>
                <a:cs typeface="Arial" charset="0"/>
              </a:rPr>
              <a:t>condemned without Christ?</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algn="ctr"/>
            <a:r>
              <a:rPr lang="en-US" sz="5400" b="1" cap="none" spc="0" dirty="0">
                <a:ln w="10541" cmpd="sng">
                  <a:solidFill>
                    <a:schemeClr val="accent1">
                      <a:shade val="88000"/>
                      <a:satMod val="110000"/>
                    </a:schemeClr>
                  </a:solidFill>
                  <a:prstDash val="solid"/>
                </a:ln>
                <a:solidFill>
                  <a:schemeClr val="accent1">
                    <a:lumMod val="20000"/>
                    <a:lumOff val="80000"/>
                  </a:schemeClr>
                </a:solidFill>
                <a:effectLst/>
              </a:rPr>
              <a:t>MAKE HIM FAMOUS</a:t>
            </a:r>
            <a:br>
              <a:rPr lang="en-US" sz="5400" b="1" cap="none" spc="0" dirty="0">
                <a:ln w="10541" cmpd="sng">
                  <a:solidFill>
                    <a:schemeClr val="accent1">
                      <a:shade val="88000"/>
                      <a:satMod val="110000"/>
                    </a:schemeClr>
                  </a:solidFill>
                  <a:prstDash val="solid"/>
                </a:ln>
                <a:solidFill>
                  <a:schemeClr val="accent1">
                    <a:lumMod val="20000"/>
                    <a:lumOff val="80000"/>
                  </a:schemeClr>
                </a:solidFill>
                <a:effectLst/>
              </a:rPr>
            </a:br>
            <a:r>
              <a:rPr lang="en-US" sz="3600" b="1" cap="none" spc="0" dirty="0">
                <a:ln w="10541" cmpd="sng">
                  <a:solidFill>
                    <a:schemeClr val="accent1">
                      <a:shade val="88000"/>
                      <a:satMod val="110000"/>
                    </a:schemeClr>
                  </a:solidFill>
                  <a:prstDash val="solid"/>
                </a:ln>
                <a:solidFill>
                  <a:schemeClr val="accent1">
                    <a:lumMod val="20000"/>
                    <a:lumOff val="80000"/>
                  </a:schemeClr>
                </a:solidFill>
                <a:effectLst/>
              </a:rPr>
              <a:t>around the corner and around the world</a:t>
            </a:r>
          </a:p>
        </p:txBody>
      </p:sp>
    </p:spTree>
    <p:extLst>
      <p:ext uri="{BB962C8B-B14F-4D97-AF65-F5344CB8AC3E}">
        <p14:creationId xmlns:p14="http://schemas.microsoft.com/office/powerpoint/2010/main" val="61778425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r>
              <a:rPr lang="en-US" b="1" baseline="30000" dirty="0">
                <a:latin typeface="Arial" charset="0"/>
                <a:ea typeface="Arial" charset="0"/>
                <a:cs typeface="Arial" charset="0"/>
              </a:rPr>
              <a:t>10b </a:t>
            </a:r>
            <a:r>
              <a:rPr lang="en-US" altLang="ja-JP" b="1" dirty="0">
                <a:latin typeface="Arial" charset="0"/>
                <a:ea typeface="Arial" charset="0"/>
                <a:cs typeface="Arial" charset="0"/>
              </a:rPr>
              <a:t>"No one is righteous—</a:t>
            </a:r>
          </a:p>
          <a:p>
            <a:r>
              <a:rPr lang="en-US" b="1" dirty="0">
                <a:latin typeface="Arial" charset="0"/>
                <a:ea typeface="Arial" charset="0"/>
                <a:cs typeface="Arial" charset="0"/>
              </a:rPr>
              <a:t>not even one.</a:t>
            </a:r>
          </a:p>
          <a:p>
            <a:r>
              <a:rPr lang="en-US" b="1" baseline="30000" dirty="0">
                <a:latin typeface="Arial" charset="0"/>
                <a:ea typeface="Arial" charset="0"/>
                <a:cs typeface="Arial" charset="0"/>
              </a:rPr>
              <a:t>11 </a:t>
            </a:r>
            <a:r>
              <a:rPr lang="en-US" b="1" dirty="0">
                <a:latin typeface="Arial" charset="0"/>
                <a:ea typeface="Arial" charset="0"/>
                <a:cs typeface="Arial" charset="0"/>
              </a:rPr>
              <a:t>No one is truly wise;</a:t>
            </a:r>
          </a:p>
          <a:p>
            <a:r>
              <a:rPr lang="en-US" b="1" dirty="0">
                <a:latin typeface="Arial" charset="0"/>
                <a:ea typeface="Arial" charset="0"/>
                <a:cs typeface="Arial" charset="0"/>
              </a:rPr>
              <a:t>no one is seeking God.</a:t>
            </a:r>
          </a:p>
          <a:p>
            <a:r>
              <a:rPr lang="en-US" b="1" baseline="30000" dirty="0">
                <a:latin typeface="Arial" charset="0"/>
                <a:ea typeface="Arial" charset="0"/>
                <a:cs typeface="Arial" charset="0"/>
              </a:rPr>
              <a:t>12 </a:t>
            </a:r>
            <a:r>
              <a:rPr lang="en-US" b="1" dirty="0">
                <a:latin typeface="Arial" charset="0"/>
                <a:ea typeface="Arial" charset="0"/>
                <a:cs typeface="Arial" charset="0"/>
              </a:rPr>
              <a:t>All have turned away;</a:t>
            </a:r>
          </a:p>
          <a:p>
            <a:r>
              <a:rPr lang="en-US" b="1" dirty="0">
                <a:latin typeface="Arial" charset="0"/>
                <a:ea typeface="Arial" charset="0"/>
                <a:cs typeface="Arial" charset="0"/>
              </a:rPr>
              <a:t>all have become useless.</a:t>
            </a:r>
          </a:p>
          <a:p>
            <a:r>
              <a:rPr lang="en-US" b="1" dirty="0">
                <a:latin typeface="Arial" charset="0"/>
                <a:ea typeface="Arial" charset="0"/>
                <a:cs typeface="Arial" charset="0"/>
              </a:rPr>
              <a:t>No one does good,</a:t>
            </a:r>
          </a:p>
          <a:p>
            <a:r>
              <a:rPr lang="en-US" b="1" dirty="0">
                <a:latin typeface="Arial" charset="0"/>
                <a:ea typeface="Arial" charset="0"/>
                <a:cs typeface="Arial" charset="0"/>
              </a:rPr>
              <a:t>not a single one </a:t>
            </a:r>
            <a:r>
              <a:rPr lang="en-US" sz="1800" b="1" dirty="0">
                <a:latin typeface="Arial" charset="0"/>
                <a:ea typeface="Arial" charset="0"/>
                <a:cs typeface="Arial" charset="0"/>
              </a:rPr>
              <a:t>(</a:t>
            </a:r>
            <a:r>
              <a:rPr lang="en-US" sz="1800" b="1" dirty="0" err="1">
                <a:latin typeface="Arial" charset="0"/>
                <a:ea typeface="Arial" charset="0"/>
                <a:cs typeface="Arial" charset="0"/>
              </a:rPr>
              <a:t>Pss</a:t>
            </a:r>
            <a:r>
              <a:rPr lang="en-US" sz="1800" b="1" dirty="0">
                <a:latin typeface="Arial" charset="0"/>
                <a:ea typeface="Arial" charset="0"/>
                <a:cs typeface="Arial" charset="0"/>
              </a:rPr>
              <a:t> 14:1-3; 53:1-3–Greek version).</a:t>
            </a:r>
          </a:p>
          <a:p>
            <a:r>
              <a:rPr lang="en-US" b="1" baseline="30000" dirty="0">
                <a:latin typeface="Arial" charset="0"/>
                <a:ea typeface="Arial" charset="0"/>
                <a:cs typeface="Arial" charset="0"/>
              </a:rPr>
              <a:t>13 </a:t>
            </a:r>
            <a:r>
              <a:rPr lang="en-US" altLang="ja-JP" b="1" dirty="0">
                <a:latin typeface="Arial" charset="0"/>
                <a:ea typeface="Arial" charset="0"/>
                <a:cs typeface="Arial" charset="0"/>
              </a:rPr>
              <a:t>"Their talk is foul, like… stench from an open grave.</a:t>
            </a:r>
          </a:p>
          <a:p>
            <a:r>
              <a:rPr lang="en-US" b="1" dirty="0">
                <a:latin typeface="Arial" charset="0"/>
                <a:ea typeface="Arial" charset="0"/>
                <a:cs typeface="Arial" charset="0"/>
              </a:rPr>
              <a:t>Their tongues are filled with lies.</a:t>
            </a:r>
            <a:r>
              <a:rPr lang="en-US" altLang="ja-JP" b="1" dirty="0">
                <a:latin typeface="Arial" charset="0"/>
                <a:ea typeface="Arial" charset="0"/>
                <a:cs typeface="Arial" charset="0"/>
              </a:rPr>
              <a:t>"</a:t>
            </a:r>
          </a:p>
          <a:p>
            <a:r>
              <a:rPr lang="en-US" altLang="ja-JP" b="1" dirty="0">
                <a:latin typeface="Arial" charset="0"/>
                <a:ea typeface="Arial" charset="0"/>
                <a:cs typeface="Arial" charset="0"/>
              </a:rPr>
              <a:t>"Snake venom drips from their lips" </a:t>
            </a:r>
            <a:r>
              <a:rPr lang="en-US" altLang="ja-JP" sz="1800" b="1" dirty="0">
                <a:latin typeface="Arial" charset="0"/>
                <a:ea typeface="Arial" charset="0"/>
                <a:cs typeface="Arial" charset="0"/>
              </a:rPr>
              <a:t>(Ps 5:9 Gr.; 140:3).</a:t>
            </a:r>
            <a:endParaRPr lang="en-US" altLang="ja-JP" b="1" dirty="0">
              <a:latin typeface="Arial" charset="0"/>
              <a:ea typeface="Arial" charset="0"/>
              <a:cs typeface="Arial" charset="0"/>
            </a:endParaRPr>
          </a:p>
          <a:p>
            <a:r>
              <a:rPr lang="en-US" b="1" baseline="30000" dirty="0">
                <a:latin typeface="Arial" charset="0"/>
                <a:ea typeface="Arial" charset="0"/>
                <a:cs typeface="Arial" charset="0"/>
              </a:rPr>
              <a:t>14 </a:t>
            </a:r>
            <a:r>
              <a:rPr lang="en-US" altLang="ja-JP" b="1" dirty="0">
                <a:latin typeface="Arial" charset="0"/>
                <a:ea typeface="Arial" charset="0"/>
                <a:cs typeface="Arial" charset="0"/>
              </a:rPr>
              <a:t>"Their mouths are full of cursing and bitterness"</a:t>
            </a:r>
            <a:r>
              <a:rPr lang="en-US" altLang="ja-JP" b="1" baseline="30000" dirty="0">
                <a:latin typeface="Arial" charset="0"/>
                <a:ea typeface="Arial" charset="0"/>
                <a:cs typeface="Arial" charset="0"/>
              </a:rPr>
              <a:t> </a:t>
            </a:r>
            <a:r>
              <a:rPr lang="en-US" altLang="ja-JP" b="1" dirty="0">
                <a:latin typeface="Arial" charset="0"/>
                <a:ea typeface="Arial" charset="0"/>
                <a:cs typeface="Arial" charset="0"/>
              </a:rPr>
              <a:t>(Ps 10:7 Gr. version).</a:t>
            </a:r>
          </a:p>
          <a:p>
            <a:r>
              <a:rPr lang="en-US" b="1" baseline="30000" dirty="0">
                <a:latin typeface="Arial" charset="0"/>
                <a:ea typeface="Arial" charset="0"/>
                <a:cs typeface="Arial" charset="0"/>
              </a:rPr>
              <a:t>15 </a:t>
            </a:r>
            <a:r>
              <a:rPr lang="en-US" altLang="ja-JP" b="1" dirty="0">
                <a:latin typeface="Arial" charset="0"/>
                <a:ea typeface="Arial" charset="0"/>
                <a:cs typeface="Arial" charset="0"/>
              </a:rPr>
              <a:t>"They rush to commit murder.</a:t>
            </a:r>
          </a:p>
          <a:p>
            <a:r>
              <a:rPr lang="en-US" b="1" baseline="30000" dirty="0">
                <a:latin typeface="Arial" charset="0"/>
                <a:ea typeface="Arial" charset="0"/>
                <a:cs typeface="Arial" charset="0"/>
              </a:rPr>
              <a:t>16 </a:t>
            </a:r>
            <a:r>
              <a:rPr lang="en-US" b="1" dirty="0">
                <a:latin typeface="Arial" charset="0"/>
                <a:ea typeface="Arial" charset="0"/>
                <a:cs typeface="Arial" charset="0"/>
              </a:rPr>
              <a:t>Destruction and misery always follow them.</a:t>
            </a:r>
          </a:p>
          <a:p>
            <a:r>
              <a:rPr lang="en-US" b="1" baseline="30000" dirty="0">
                <a:latin typeface="Arial" charset="0"/>
                <a:ea typeface="Arial" charset="0"/>
                <a:cs typeface="Arial" charset="0"/>
              </a:rPr>
              <a:t>17 </a:t>
            </a:r>
            <a:r>
              <a:rPr lang="en-US" b="1" dirty="0">
                <a:latin typeface="Arial" charset="0"/>
                <a:ea typeface="Arial" charset="0"/>
                <a:cs typeface="Arial" charset="0"/>
              </a:rPr>
              <a:t>They don</a:t>
            </a:r>
            <a:r>
              <a:rPr lang="fr-FR" b="1" dirty="0">
                <a:latin typeface="Arial" charset="0"/>
                <a:ea typeface="Arial" charset="0"/>
                <a:cs typeface="Arial" charset="0"/>
              </a:rPr>
              <a:t>'</a:t>
            </a:r>
            <a:r>
              <a:rPr lang="en-US" b="1" dirty="0">
                <a:latin typeface="Arial" charset="0"/>
                <a:ea typeface="Arial" charset="0"/>
                <a:cs typeface="Arial" charset="0"/>
              </a:rPr>
              <a:t>t know where to find peace</a:t>
            </a:r>
            <a:r>
              <a:rPr lang="en-US" altLang="ja-JP" b="1" dirty="0">
                <a:latin typeface="Arial" charset="0"/>
                <a:ea typeface="Arial" charset="0"/>
                <a:cs typeface="Arial" charset="0"/>
              </a:rPr>
              <a:t>"</a:t>
            </a:r>
            <a:r>
              <a:rPr lang="en-US" altLang="ja-JP" b="1" baseline="30000" dirty="0">
                <a:latin typeface="Arial" charset="0"/>
                <a:ea typeface="Arial" charset="0"/>
                <a:cs typeface="Arial" charset="0"/>
              </a:rPr>
              <a:t> </a:t>
            </a:r>
            <a:r>
              <a:rPr lang="en-US" altLang="ja-JP" b="1" dirty="0">
                <a:latin typeface="Arial" charset="0"/>
                <a:ea typeface="Arial" charset="0"/>
                <a:cs typeface="Arial" charset="0"/>
              </a:rPr>
              <a:t>(Isa 59:7-8).</a:t>
            </a:r>
          </a:p>
          <a:p>
            <a:r>
              <a:rPr lang="en-US" b="1" baseline="30000" dirty="0">
                <a:latin typeface="Arial" charset="0"/>
                <a:ea typeface="Arial" charset="0"/>
                <a:cs typeface="Arial" charset="0"/>
              </a:rPr>
              <a:t>18 </a:t>
            </a:r>
            <a:r>
              <a:rPr lang="en-US" altLang="ja-JP" b="1" dirty="0">
                <a:latin typeface="Arial" charset="0"/>
                <a:ea typeface="Arial" charset="0"/>
                <a:cs typeface="Arial" charset="0"/>
              </a:rPr>
              <a:t>"They have no fear of God at all."</a:t>
            </a:r>
          </a:p>
          <a:p>
            <a:pPr lvl="1" algn="r"/>
            <a:r>
              <a:rPr lang="en-US" b="1" dirty="0">
                <a:latin typeface="Arial" charset="0"/>
                <a:ea typeface="Arial" charset="0"/>
                <a:cs typeface="Arial" charset="0"/>
              </a:rPr>
              <a:t>(Rom 3:10b-18 </a:t>
            </a:r>
            <a:r>
              <a:rPr lang="en-US" sz="1800" b="1" dirty="0">
                <a:latin typeface="Arial" charset="0"/>
                <a:ea typeface="Arial" charset="0"/>
                <a:cs typeface="Arial" charset="0"/>
              </a:rPr>
              <a:t>NLT</a:t>
            </a:r>
            <a:r>
              <a:rPr lang="en-US" b="1" dirty="0">
                <a:latin typeface="Arial" charset="0"/>
                <a:ea typeface="Arial" charset="0"/>
                <a:cs typeface="Arial" charset="0"/>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nvGraphicFramePr>
        <p:xfrm>
          <a:off x="0" y="1"/>
          <a:ext cx="9165096" cy="6711671"/>
        </p:xfrm>
        <a:graphic>
          <a:graphicData uri="http://schemas.openxmlformats.org/drawingml/2006/table">
            <a:tbl>
              <a:tblPr firstRow="1" bandRow="1">
                <a:tableStyleId>{1FECB4D8-DB02-4DC6-A0A2-4F2EBAE1DC90}</a:tableStyleId>
              </a:tblPr>
              <a:tblGrid>
                <a:gridCol w="2123728">
                  <a:extLst>
                    <a:ext uri="{9D8B030D-6E8A-4147-A177-3AD203B41FA5}">
                      <a16:colId xmlns:a16="http://schemas.microsoft.com/office/drawing/2014/main" val="735184917"/>
                    </a:ext>
                  </a:extLst>
                </a:gridCol>
                <a:gridCol w="2448272">
                  <a:extLst>
                    <a:ext uri="{9D8B030D-6E8A-4147-A177-3AD203B41FA5}">
                      <a16:colId xmlns:a16="http://schemas.microsoft.com/office/drawing/2014/main" val="3041532485"/>
                    </a:ext>
                  </a:extLst>
                </a:gridCol>
                <a:gridCol w="2664296">
                  <a:extLst>
                    <a:ext uri="{9D8B030D-6E8A-4147-A177-3AD203B41FA5}">
                      <a16:colId xmlns:a16="http://schemas.microsoft.com/office/drawing/2014/main" val="830296659"/>
                    </a:ext>
                  </a:extLst>
                </a:gridCol>
                <a:gridCol w="1928800">
                  <a:extLst>
                    <a:ext uri="{9D8B030D-6E8A-4147-A177-3AD203B41FA5}">
                      <a16:colId xmlns:a16="http://schemas.microsoft.com/office/drawing/2014/main" val="1597984385"/>
                    </a:ext>
                  </a:extLst>
                </a:gridCol>
              </a:tblGrid>
              <a:tr h="1039966">
                <a:tc>
                  <a:txBody>
                    <a:bodyPr/>
                    <a:lstStyle/>
                    <a:p>
                      <a:r>
                        <a:rPr lang="en-US" sz="2400" b="1" dirty="0">
                          <a:solidFill>
                            <a:schemeClr val="bg1"/>
                          </a:solidFill>
                          <a:effectLst>
                            <a:glow rad="139700">
                              <a:schemeClr val="accent4">
                                <a:satMod val="175000"/>
                                <a:alpha val="82000"/>
                              </a:schemeClr>
                            </a:glow>
                          </a:effectLst>
                        </a:rPr>
                        <a:t>Condemned</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Benefits </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Reason</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Condemned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Degree of</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Judgment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308913">
                <a:tc>
                  <a:txBody>
                    <a:bodyPr/>
                    <a:lstStyle/>
                    <a:p>
                      <a:r>
                        <a:rPr lang="en-US" sz="2400" b="1" dirty="0">
                          <a:solidFill>
                            <a:schemeClr val="bg1"/>
                          </a:solidFill>
                          <a:effectLst>
                            <a:glow rad="139700">
                              <a:schemeClr val="accent4">
                                <a:satMod val="175000"/>
                                <a:alpha val="82000"/>
                              </a:schemeClr>
                            </a:glow>
                          </a:effectLst>
                        </a:rPr>
                        <a:t>Gentiles</a:t>
                      </a:r>
                    </a:p>
                    <a:p>
                      <a:r>
                        <a:rPr lang="en-US" sz="2400" b="1" dirty="0">
                          <a:solidFill>
                            <a:schemeClr val="bg1"/>
                          </a:solidFill>
                          <a:effectLst>
                            <a:glow rad="139700">
                              <a:schemeClr val="accent4">
                                <a:satMod val="175000"/>
                                <a:alpha val="82000"/>
                              </a:schemeClr>
                            </a:glow>
                          </a:effectLst>
                        </a:rPr>
                        <a:t>(1:18-32)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a:t>
                      </a:r>
                    </a:p>
                    <a:p>
                      <a:r>
                        <a:rPr lang="en-US" sz="2400" b="1" dirty="0">
                          <a:solidFill>
                            <a:schemeClr val="bg1"/>
                          </a:solidFill>
                          <a:effectLst>
                            <a:glow rad="139700">
                              <a:schemeClr val="accent4">
                                <a:satMod val="175000"/>
                                <a:alpha val="82000"/>
                              </a:schemeClr>
                            </a:glow>
                          </a:effectLst>
                        </a:rPr>
                        <a:t>(1:18-20)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Rejection of the light they have (1:21-22)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a:t>
                      </a:r>
                    </a:p>
                    <a:p>
                      <a:r>
                        <a:rPr lang="en-US" sz="2400" b="1" dirty="0">
                          <a:solidFill>
                            <a:schemeClr val="bg1"/>
                          </a:solidFill>
                          <a:effectLst>
                            <a:glow rad="139700">
                              <a:schemeClr val="accent4">
                                <a:satMod val="175000"/>
                                <a:alpha val="82000"/>
                              </a:schemeClr>
                            </a:glow>
                          </a:effectLst>
                        </a:rPr>
                        <a:t>(1:20b)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454112">
                <a:tc>
                  <a:txBody>
                    <a:bodyPr/>
                    <a:lstStyle/>
                    <a:p>
                      <a:r>
                        <a:rPr lang="en-US" sz="2400" b="1" dirty="0">
                          <a:solidFill>
                            <a:schemeClr val="bg1"/>
                          </a:solidFill>
                          <a:effectLst>
                            <a:glow rad="139700">
                              <a:schemeClr val="accent4">
                                <a:satMod val="175000"/>
                                <a:alpha val="82000"/>
                              </a:schemeClr>
                            </a:glow>
                          </a:effectLst>
                        </a:rPr>
                        <a:t>Self-Righteous People</a:t>
                      </a:r>
                    </a:p>
                    <a:p>
                      <a:r>
                        <a:rPr lang="en-US" sz="2400" b="1" dirty="0">
                          <a:solidFill>
                            <a:schemeClr val="bg1"/>
                          </a:solidFill>
                          <a:effectLst>
                            <a:glow rad="139700">
                              <a:schemeClr val="accent4">
                                <a:satMod val="175000"/>
                                <a:alpha val="82000"/>
                              </a:schemeClr>
                            </a:glow>
                          </a:effectLst>
                        </a:rPr>
                        <a:t>(2:1-16)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Conscience</a:t>
                      </a:r>
                    </a:p>
                    <a:p>
                      <a:r>
                        <a:rPr lang="en-US" sz="2400" b="1" dirty="0">
                          <a:solidFill>
                            <a:schemeClr val="bg1"/>
                          </a:solidFill>
                          <a:effectLst>
                            <a:glow rad="139700">
                              <a:schemeClr val="accent4">
                                <a:satMod val="175000"/>
                                <a:alpha val="82000"/>
                              </a:schemeClr>
                            </a:glow>
                          </a:effectLst>
                        </a:rPr>
                        <a:t>(2:14-15)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Refusal to obey conscience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Greater</a:t>
                      </a:r>
                    </a:p>
                    <a:p>
                      <a:r>
                        <a:rPr lang="en-US" sz="2400" b="1" dirty="0">
                          <a:solidFill>
                            <a:schemeClr val="bg1"/>
                          </a:solidFill>
                          <a:effectLst>
                            <a:glow rad="139700">
                              <a:schemeClr val="accent4">
                                <a:satMod val="175000"/>
                                <a:alpha val="82000"/>
                              </a:schemeClr>
                            </a:glow>
                          </a:effectLs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253832">
                <a:tc>
                  <a:txBody>
                    <a:bodyPr/>
                    <a:lstStyle/>
                    <a:p>
                      <a:r>
                        <a:rPr lang="en-US" sz="2400" b="1" dirty="0">
                          <a:solidFill>
                            <a:schemeClr val="bg1"/>
                          </a:solidFill>
                          <a:effectLst>
                            <a:glow rad="139700">
                              <a:schemeClr val="accent4">
                                <a:satMod val="175000"/>
                                <a:alpha val="82000"/>
                              </a:schemeClr>
                            </a:glow>
                          </a:effectLst>
                        </a:rPr>
                        <a:t>Jews</a:t>
                      </a:r>
                    </a:p>
                    <a:p>
                      <a:r>
                        <a:rPr lang="en-US" sz="2400" b="1" dirty="0">
                          <a:solidFill>
                            <a:schemeClr val="bg1"/>
                          </a:solidFill>
                          <a:effectLst>
                            <a:glow rad="139700">
                              <a:schemeClr val="accent4">
                                <a:satMod val="175000"/>
                                <a:alpha val="82000"/>
                              </a:schemeClr>
                            </a:glow>
                          </a:effectLst>
                        </a:rPr>
                        <a:t>(2:17–3:8)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Law</a:t>
                      </a:r>
                    </a:p>
                    <a:p>
                      <a:r>
                        <a:rPr lang="en-US" sz="2400" b="1" dirty="0">
                          <a:solidFill>
                            <a:schemeClr val="bg1"/>
                          </a:solidFill>
                          <a:effectLst>
                            <a:glow rad="139700">
                              <a:schemeClr val="accent4">
                                <a:satMod val="175000"/>
                                <a:alpha val="82000"/>
                              </a:schemeClr>
                            </a:glow>
                          </a:effectLst>
                        </a:rPr>
                        <a:t>(2:17-20;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Hypocrisy</a:t>
                      </a:r>
                    </a:p>
                    <a:p>
                      <a:r>
                        <a:rPr lang="en-US" sz="2400" b="1" dirty="0">
                          <a:solidFill>
                            <a:schemeClr val="bg1"/>
                          </a:solidFill>
                          <a:effectLst>
                            <a:glow rad="139700">
                              <a:schemeClr val="accent4">
                                <a:satMod val="175000"/>
                                <a:alpha val="82000"/>
                              </a:schemeClr>
                            </a:glow>
                          </a:effectLst>
                        </a:rPr>
                        <a:t>(2:21-24)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Greatest</a:t>
                      </a:r>
                    </a:p>
                    <a:p>
                      <a:r>
                        <a:rPr lang="en-US" sz="2400" b="1" dirty="0">
                          <a:solidFill>
                            <a:schemeClr val="bg1"/>
                          </a:solidFill>
                          <a:effectLst>
                            <a:glow rad="139700">
                              <a:schemeClr val="accent4">
                                <a:satMod val="175000"/>
                                <a:alpha val="82000"/>
                              </a:schemeClr>
                            </a:glow>
                          </a:effectLst>
                        </a:rPr>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454112">
                <a:tc>
                  <a:txBody>
                    <a:bodyPr/>
                    <a:lstStyle/>
                    <a:p>
                      <a:r>
                        <a:rPr lang="en-US" sz="2400" b="1" dirty="0">
                          <a:solidFill>
                            <a:schemeClr val="bg1"/>
                          </a:solidFill>
                          <a:effectLst>
                            <a:glow rad="139700">
                              <a:schemeClr val="accent4">
                                <a:satMod val="175000"/>
                                <a:alpha val="82000"/>
                              </a:schemeClr>
                            </a:glow>
                          </a:effectLst>
                        </a:rPr>
                        <a:t>All Humanity</a:t>
                      </a:r>
                    </a:p>
                    <a:p>
                      <a:r>
                        <a:rPr lang="en-US" sz="2400" b="1" dirty="0">
                          <a:solidFill>
                            <a:schemeClr val="bg1"/>
                          </a:solidFill>
                          <a:effectLst>
                            <a:glow rad="139700">
                              <a:schemeClr val="accent4">
                                <a:satMod val="175000"/>
                                <a:alpha val="82000"/>
                              </a:schemeClr>
                            </a:glow>
                          </a:effectLst>
                        </a:rPr>
                        <a:t>(3:9-20)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 and/or Conscience or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Lack of understanding and turning away (3:11-18)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214019" name="Rectangle 3"/>
          <p:cNvSpPr>
            <a:spLocks noGrp="1" noChangeArrowheads="1"/>
          </p:cNvSpPr>
          <p:nvPr>
            <p:ph type="ctrTitle"/>
          </p:nvPr>
        </p:nvSpPr>
        <p:spPr>
          <a:xfrm rot="1594872">
            <a:off x="1251116" y="2748362"/>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ea typeface="ＭＳ Ｐゴシック" charset="-128"/>
                <a:cs typeface="ＭＳ Ｐゴシック" charset="-128"/>
              </a:rPr>
              <a:t>All Are Guilty Before God</a:t>
            </a:r>
            <a:endParaRPr lang="en-US" sz="5400" dirty="0">
              <a:solidFill>
                <a:schemeClr val="bg1"/>
              </a:solidFill>
              <a:ea typeface="ＭＳ Ｐゴシック" charset="-128"/>
              <a:cs typeface="ＭＳ Ｐゴシック" charset="-128"/>
            </a:endParaRPr>
          </a:p>
        </p:txBody>
      </p:sp>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wipe(down)">
                                      <p:cBhvr>
                                        <p:cTn id="7" dur="580">
                                          <p:stCondLst>
                                            <p:cond delay="0"/>
                                          </p:stCondLst>
                                        </p:cTn>
                                        <p:tgtEl>
                                          <p:spTgt spid="214019"/>
                                        </p:tgtEl>
                                      </p:cBhvr>
                                    </p:animEffect>
                                    <p:anim calcmode="lin" valueType="num">
                                      <p:cBhvr>
                                        <p:cTn id="8" dur="1822" tmFilter="0,0; 0.14,0.36; 0.43,0.73; 0.71,0.91; 1.0,1.0">
                                          <p:stCondLst>
                                            <p:cond delay="0"/>
                                          </p:stCondLst>
                                        </p:cTn>
                                        <p:tgtEl>
                                          <p:spTgt spid="2140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40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40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40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4019"/>
                                        </p:tgtEl>
                                        <p:attrNameLst>
                                          <p:attrName>ppt_y</p:attrName>
                                        </p:attrNameLst>
                                      </p:cBhvr>
                                      <p:tavLst>
                                        <p:tav tm="0" fmla="#ppt_y-sin(pi*$)/81">
                                          <p:val>
                                            <p:fltVal val="0"/>
                                          </p:val>
                                        </p:tav>
                                        <p:tav tm="100000">
                                          <p:val>
                                            <p:fltVal val="1"/>
                                          </p:val>
                                        </p:tav>
                                      </p:tavLst>
                                    </p:anim>
                                    <p:animScale>
                                      <p:cBhvr>
                                        <p:cTn id="13" dur="26">
                                          <p:stCondLst>
                                            <p:cond delay="650"/>
                                          </p:stCondLst>
                                        </p:cTn>
                                        <p:tgtEl>
                                          <p:spTgt spid="214019"/>
                                        </p:tgtEl>
                                      </p:cBhvr>
                                      <p:to x="100000" y="60000"/>
                                    </p:animScale>
                                    <p:animScale>
                                      <p:cBhvr>
                                        <p:cTn id="14" dur="166" decel="50000">
                                          <p:stCondLst>
                                            <p:cond delay="676"/>
                                          </p:stCondLst>
                                        </p:cTn>
                                        <p:tgtEl>
                                          <p:spTgt spid="214019"/>
                                        </p:tgtEl>
                                      </p:cBhvr>
                                      <p:to x="100000" y="100000"/>
                                    </p:animScale>
                                    <p:animScale>
                                      <p:cBhvr>
                                        <p:cTn id="15" dur="26">
                                          <p:stCondLst>
                                            <p:cond delay="1312"/>
                                          </p:stCondLst>
                                        </p:cTn>
                                        <p:tgtEl>
                                          <p:spTgt spid="214019"/>
                                        </p:tgtEl>
                                      </p:cBhvr>
                                      <p:to x="100000" y="80000"/>
                                    </p:animScale>
                                    <p:animScale>
                                      <p:cBhvr>
                                        <p:cTn id="16" dur="166" decel="50000">
                                          <p:stCondLst>
                                            <p:cond delay="1338"/>
                                          </p:stCondLst>
                                        </p:cTn>
                                        <p:tgtEl>
                                          <p:spTgt spid="214019"/>
                                        </p:tgtEl>
                                      </p:cBhvr>
                                      <p:to x="100000" y="100000"/>
                                    </p:animScale>
                                    <p:animScale>
                                      <p:cBhvr>
                                        <p:cTn id="17" dur="26">
                                          <p:stCondLst>
                                            <p:cond delay="1642"/>
                                          </p:stCondLst>
                                        </p:cTn>
                                        <p:tgtEl>
                                          <p:spTgt spid="214019"/>
                                        </p:tgtEl>
                                      </p:cBhvr>
                                      <p:to x="100000" y="90000"/>
                                    </p:animScale>
                                    <p:animScale>
                                      <p:cBhvr>
                                        <p:cTn id="18" dur="166" decel="50000">
                                          <p:stCondLst>
                                            <p:cond delay="1668"/>
                                          </p:stCondLst>
                                        </p:cTn>
                                        <p:tgtEl>
                                          <p:spTgt spid="214019"/>
                                        </p:tgtEl>
                                      </p:cBhvr>
                                      <p:to x="100000" y="100000"/>
                                    </p:animScale>
                                    <p:animScale>
                                      <p:cBhvr>
                                        <p:cTn id="19" dur="26">
                                          <p:stCondLst>
                                            <p:cond delay="1808"/>
                                          </p:stCondLst>
                                        </p:cTn>
                                        <p:tgtEl>
                                          <p:spTgt spid="214019"/>
                                        </p:tgtEl>
                                      </p:cBhvr>
                                      <p:to x="100000" y="95000"/>
                                    </p:animScale>
                                    <p:animScale>
                                      <p:cBhvr>
                                        <p:cTn id="20" dur="166" decel="50000">
                                          <p:stCondLst>
                                            <p:cond delay="1834"/>
                                          </p:stCondLst>
                                        </p:cTn>
                                        <p:tgtEl>
                                          <p:spTgt spid="2140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en-US" dirty="0">
                <a:latin typeface="Arial" charset="0"/>
                <a:ea typeface="ＭＳ Ｐゴシック" charset="-128"/>
              </a:rPr>
              <a:t>The Law Won</a:t>
            </a:r>
            <a:r>
              <a:rPr lang="fr-FR" dirty="0">
                <a:latin typeface="Arial" charset="0"/>
                <a:ea typeface="ＭＳ Ｐゴシック" charset="-128"/>
              </a:rPr>
              <a:t>'</a:t>
            </a:r>
            <a:r>
              <a:rPr lang="en-US" dirty="0">
                <a:latin typeface="Arial" charset="0"/>
                <a:ea typeface="ＭＳ Ｐゴシック" charset="-128"/>
              </a:rPr>
              <a:t>t Save</a:t>
            </a:r>
          </a:p>
        </p:txBody>
      </p:sp>
      <p:sp>
        <p:nvSpPr>
          <p:cNvPr id="716804" name="Rectangle 2"/>
          <p:cNvSpPr>
            <a:spLocks noChangeArrowheads="1"/>
          </p:cNvSpPr>
          <p:nvPr/>
        </p:nvSpPr>
        <p:spPr bwMode="auto">
          <a:xfrm>
            <a:off x="1116013" y="1588"/>
            <a:ext cx="8027987" cy="2678112"/>
          </a:xfrm>
          <a:prstGeom prst="rect">
            <a:avLst/>
          </a:prstGeom>
          <a:noFill/>
          <a:ln w="9525">
            <a:noFill/>
            <a:miter lim="800000"/>
            <a:headEnd/>
            <a:tailEnd/>
          </a:ln>
        </p:spPr>
        <p:txBody>
          <a:bodyPr>
            <a:prstTxWarp prst="textNoShape">
              <a:avLst/>
            </a:prstTxWarp>
            <a:spAutoFit/>
          </a:bodyPr>
          <a:lstStyle/>
          <a:p>
            <a:r>
              <a:rPr lang="en-US" b="1" baseline="30000">
                <a:latin typeface="Arial" charset="0"/>
              </a:rPr>
              <a:t>19 </a:t>
            </a:r>
            <a:r>
              <a:rPr lang="en-US" b="1">
                <a:latin typeface="Arial" charset="0"/>
              </a:rPr>
              <a:t>Obviously, the law applies to those to whom it was given, for its purpose is to keep people from having excuses, and to show that the entire world is guilty before God. </a:t>
            </a:r>
            <a:r>
              <a:rPr lang="en-US" b="1" baseline="30000">
                <a:latin typeface="Arial" charset="0"/>
              </a:rPr>
              <a:t>20 </a:t>
            </a:r>
            <a:r>
              <a:rPr lang="en-US" b="1">
                <a:latin typeface="Arial" charset="0"/>
              </a:rPr>
              <a:t>For no one can ever be made right with God by doing what the law commands. The law simply shows us how sinful we are.</a:t>
            </a:r>
          </a:p>
          <a:p>
            <a:pPr lvl="1" algn="r"/>
            <a:r>
              <a:rPr lang="en-US" b="1">
                <a:latin typeface="Arial" charset="0"/>
                <a:ea typeface="Arial" charset="0"/>
                <a:cs typeface="Arial" charset="0"/>
              </a:rPr>
              <a:t>(Rom 3:19-20 </a:t>
            </a:r>
            <a:r>
              <a:rPr lang="en-US" sz="1800" b="1">
                <a:latin typeface="Arial" charset="0"/>
                <a:ea typeface="Arial" charset="0"/>
                <a:cs typeface="Arial" charset="0"/>
              </a:rPr>
              <a:t>NLT</a:t>
            </a:r>
            <a:r>
              <a:rPr lang="en-US" b="1">
                <a:latin typeface="Arial" charset="0"/>
                <a:ea typeface="Arial" charset="0"/>
                <a:cs typeface="Arial" charset="0"/>
              </a:rPr>
              <a: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en-US">
                <a:solidFill>
                  <a:schemeClr val="bg1"/>
                </a:solidFill>
              </a:rPr>
              <a:t>Romans 3:21-31</a:t>
            </a:r>
            <a:endParaRPr lang="en-US"/>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en-US" b="1" i="1" dirty="0">
                <a:solidFill>
                  <a:schemeClr val="bg1"/>
                </a:solidFill>
              </a:rPr>
              <a:t>God</a:t>
            </a:r>
            <a:r>
              <a:rPr lang="fr-FR" b="1" i="1" dirty="0">
                <a:solidFill>
                  <a:schemeClr val="bg1"/>
                </a:solidFill>
              </a:rPr>
              <a:t>'</a:t>
            </a:r>
            <a:r>
              <a:rPr lang="en-US" altLang="ja-JP" b="1" i="1" dirty="0">
                <a:solidFill>
                  <a:schemeClr val="bg1"/>
                </a:solidFill>
              </a:rPr>
              <a:t>s righteousness is provided through justification by faith</a:t>
            </a:r>
            <a:endParaRPr lang="en-US" b="1" i="1" dirty="0">
              <a:solidFill>
                <a:schemeClr val="bg1"/>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510583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997392"/>
                                        </p:tgtEl>
                                        <p:attrNameLst>
                                          <p:attrName>style.visibility</p:attrName>
                                        </p:attrNameLst>
                                      </p:cBhvr>
                                      <p:to>
                                        <p:strVal val="visible"/>
                                      </p:to>
                                    </p:set>
                                    <p:animEffect transition="in" filter="wipe(left)">
                                      <p:cBhvr>
                                        <p:cTn id="9" dur="500"/>
                                        <p:tgtEl>
                                          <p:spTgt spid="99739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3">
                                            <p:txEl>
                                              <p:pRg st="0" end="0"/>
                                            </p:txEl>
                                          </p:spTgt>
                                        </p:tgtEl>
                                        <p:attrNameLst>
                                          <p:attrName>style.visibility</p:attrName>
                                        </p:attrNameLst>
                                      </p:cBhvr>
                                      <p:to>
                                        <p:strVal val="visible"/>
                                      </p:to>
                                    </p:set>
                                    <p:animEffect transition="in" filter="dissolve">
                                      <p:cBhvr>
                                        <p:cTn id="14"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build="p" autoUpdateAnimBg="0"/>
      <p:bldP spid="99740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301060"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A Key Question</a:t>
            </a: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do we get right with God?</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5060187" cy="805328"/>
          </a:xfrm>
          <a:prstGeom prst="rect">
            <a:avLst/>
          </a:prstGeom>
        </p:spPr>
        <p:txBody>
          <a:bodyPr/>
          <a:lstStyle/>
          <a:p>
            <a:r>
              <a:rPr lang="en-US" sz="4800" b="1" dirty="0">
                <a:latin typeface="Arial" panose="020B0604020202020204" pitchFamily="34" charset="0"/>
                <a:cs typeface="Arial" panose="020B0604020202020204" pitchFamily="34" charset="0"/>
              </a:rPr>
              <a:t>Our Problem:</a:t>
            </a:r>
          </a:p>
        </p:txBody>
      </p:sp>
      <p:pic>
        <p:nvPicPr>
          <p:cNvPr id="10" name="Picture 9">
            <a:extLst>
              <a:ext uri="{FF2B5EF4-FFF2-40B4-BE49-F238E27FC236}">
                <a16:creationId xmlns:a16="http://schemas.microsoft.com/office/drawing/2014/main" id="{7BE806AF-1115-444D-9DF4-AF19D9159AD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3562" y="1998921"/>
            <a:ext cx="2870791" cy="3678866"/>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1342" y="1772980"/>
            <a:ext cx="2352675" cy="1533525"/>
          </a:xfrm>
          <a:prstGeom prst="rect">
            <a:avLst/>
          </a:prstGeom>
        </p:spPr>
      </p:pic>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Religion</a:t>
            </a: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Good Works</a:t>
            </a: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Morality</a:t>
            </a: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Philosophy</a:t>
            </a: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en-US" dirty="0"/>
              <a:t>Our Efforts</a:t>
            </a:r>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Justification:</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What is it?</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Tell the person next to you…</a:t>
            </a:r>
          </a:p>
        </p:txBody>
      </p:sp>
      <p:sp>
        <p:nvSpPr>
          <p:cNvPr id="5" name="Text Box 2">
            <a:extLst>
              <a:ext uri="{FF2B5EF4-FFF2-40B4-BE49-F238E27FC236}">
                <a16:creationId xmlns:a16="http://schemas.microsoft.com/office/drawing/2014/main" id="{C8948557-816E-A54B-B012-22D46FC37453}"/>
              </a:ext>
            </a:extLst>
          </p:cNvPr>
          <p:cNvSpPr txBox="1">
            <a:spLocks noChangeArrowheads="1"/>
          </p:cNvSpPr>
          <p:nvPr/>
        </p:nvSpPr>
        <p:spPr bwMode="auto">
          <a:xfrm>
            <a:off x="8469256" y="5137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a:t>
            </a:r>
          </a:p>
        </p:txBody>
      </p:sp>
    </p:spTree>
    <p:extLst>
      <p:ext uri="{BB962C8B-B14F-4D97-AF65-F5344CB8AC3E}">
        <p14:creationId xmlns:p14="http://schemas.microsoft.com/office/powerpoint/2010/main" val="922505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Justification</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is…</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declaring us “not guilty”</a:t>
            </a:r>
          </a:p>
        </p:txBody>
      </p:sp>
      <p:sp>
        <p:nvSpPr>
          <p:cNvPr id="5" name="Text Box 2">
            <a:extLst>
              <a:ext uri="{FF2B5EF4-FFF2-40B4-BE49-F238E27FC236}">
                <a16:creationId xmlns:a16="http://schemas.microsoft.com/office/drawing/2014/main" id="{6ADAE187-1A42-BB4C-8753-848EB47E2CE9}"/>
              </a:ext>
            </a:extLst>
          </p:cNvPr>
          <p:cNvSpPr txBox="1">
            <a:spLocks noChangeArrowheads="1"/>
          </p:cNvSpPr>
          <p:nvPr/>
        </p:nvSpPr>
        <p:spPr bwMode="auto">
          <a:xfrm>
            <a:off x="8469256" y="5137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a:t>
            </a:r>
          </a:p>
        </p:txBody>
      </p:sp>
    </p:spTree>
    <p:extLst>
      <p:ext uri="{BB962C8B-B14F-4D97-AF65-F5344CB8AC3E}">
        <p14:creationId xmlns:p14="http://schemas.microsoft.com/office/powerpoint/2010/main" val="656271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1596792"/>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Justification:</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95210" y="2465798"/>
            <a:ext cx="8794679" cy="35920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instantaneous legal act of God when he declares a sinner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“not guilty”</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due to Christ’s righteousness being applied to this person, which makes him/her righteous in God’s sight</a:t>
            </a:r>
          </a:p>
        </p:txBody>
      </p:sp>
      <p:sp>
        <p:nvSpPr>
          <p:cNvPr id="5" name="Text Box 2">
            <a:extLst>
              <a:ext uri="{FF2B5EF4-FFF2-40B4-BE49-F238E27FC236}">
                <a16:creationId xmlns:a16="http://schemas.microsoft.com/office/drawing/2014/main" id="{FB4A1341-ED9A-6A47-8B52-BE141A0A070E}"/>
              </a:ext>
            </a:extLst>
          </p:cNvPr>
          <p:cNvSpPr txBox="1">
            <a:spLocks noChangeArrowheads="1"/>
          </p:cNvSpPr>
          <p:nvPr/>
        </p:nvSpPr>
        <p:spPr bwMode="auto">
          <a:xfrm>
            <a:off x="8469256" y="5137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spTree>
    <p:extLst>
      <p:ext uri="{BB962C8B-B14F-4D97-AF65-F5344CB8AC3E}">
        <p14:creationId xmlns:p14="http://schemas.microsoft.com/office/powerpoint/2010/main" val="2747075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2027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Tree>
    <p:extLst>
      <p:ext uri="{BB962C8B-B14F-4D97-AF65-F5344CB8AC3E}">
        <p14:creationId xmlns:p14="http://schemas.microsoft.com/office/powerpoint/2010/main" val="37982994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6" name="文本框 2"/>
          <p:cNvSpPr txBox="1"/>
          <p:nvPr/>
        </p:nvSpPr>
        <p:spPr>
          <a:xfrm>
            <a:off x="2256303" y="3402555"/>
            <a:ext cx="4663001" cy="1928733"/>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Large stone slabs</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Sand, gravel &amp; cement</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Gravel in cement mortar</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Crushed rock</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Compacted sand or dry earth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mn-ea"/>
                <a:cs typeface="Arial"/>
              </a:rPr>
              <a:t>About 24 feet wide</a:t>
            </a:r>
            <a:endParaRPr kumimoji="0" lang="zh-CN" alt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文本框 2"/>
          <p:cNvSpPr txBox="1"/>
          <p:nvPr/>
        </p:nvSpPr>
        <p:spPr>
          <a:xfrm>
            <a:off x="8760" y="5291701"/>
            <a:ext cx="2741448" cy="45140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Drainage ditch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Tree>
    <p:extLst>
      <p:ext uri="{BB962C8B-B14F-4D97-AF65-F5344CB8AC3E}">
        <p14:creationId xmlns:p14="http://schemas.microsoft.com/office/powerpoint/2010/main" val="260773847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10:9</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5:8</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10:13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6"/>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a:t>
            </a:r>
            <a:br>
              <a:rPr kumimoji="0" lang="en-US" altLang="zh-CN" sz="1600" b="1" i="0" u="none" strike="noStrike" kern="1200" cap="none" spc="0" normalizeH="0" baseline="0" noProof="0" dirty="0">
                <a:ln>
                  <a:noFill/>
                </a:ln>
                <a:solidFill>
                  <a:srgbClr val="FFFFFF"/>
                </a:solidFill>
                <a:effectLst/>
                <a:uLnTx/>
                <a:uFillTx/>
                <a:latin typeface="Arial"/>
                <a:ea typeface="+mn-ea"/>
                <a:cs typeface="+mn-cs"/>
              </a:rPr>
            </a:b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6"/>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3:23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3529540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endParaRPr lang="en-US"/>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Rom. 3:23</a:t>
                  </a:r>
                  <a:endParaRPr lang="en-US" b="1">
                    <a:ea typeface="Times New Roman" charset="0"/>
                    <a:cs typeface="Times New Roman" charset="0"/>
                  </a:endParaRPr>
                </a:p>
                <a:p>
                  <a:pPr eaLnBrk="0" hangingPunct="0"/>
                  <a:endParaRPr lang="en-US" b="1">
                    <a:ea typeface="Times New Roman" charset="0"/>
                    <a:cs typeface="Times New Roman"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1620"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Everyone has sinned.</a:t>
                  </a:r>
                  <a:endParaRPr lang="en-US" b="1">
                    <a:ea typeface="Times New Roman" charset="0"/>
                    <a:cs typeface="Times New Roman" charset="0"/>
                  </a:endParaRPr>
                </a:p>
                <a:p>
                  <a:pPr eaLnBrk="0" hangingPunct="0"/>
                  <a:endParaRPr lang="en-US" b="1">
                    <a:ea typeface="Times New Roman" charset="0"/>
                    <a:cs typeface="Times New Roman"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Rom. 6:23</a:t>
                  </a:r>
                  <a:endParaRPr lang="en-US" b="1">
                    <a:ea typeface="Times New Roman" charset="0"/>
                    <a:cs typeface="Times New Roman" charset="0"/>
                  </a:endParaRPr>
                </a:p>
                <a:p>
                  <a:pPr eaLnBrk="0" hangingPunct="0"/>
                  <a:endParaRPr lang="en-US" b="1">
                    <a:ea typeface="Times New Roman" charset="0"/>
                    <a:cs typeface="Times New Roman"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1620"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The penalty for our sin is death.</a:t>
                  </a:r>
                  <a:endParaRPr lang="en-US" b="1">
                    <a:ea typeface="Times New Roman" charset="0"/>
                    <a:cs typeface="Times New Roman" charset="0"/>
                  </a:endParaRPr>
                </a:p>
                <a:p>
                  <a:pPr eaLnBrk="0" hangingPunct="0"/>
                  <a:endParaRPr lang="en-US" b="1">
                    <a:ea typeface="Times New Roman" charset="0"/>
                    <a:cs typeface="Times New Roman"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Rom. 5:8</a:t>
                  </a:r>
                  <a:endParaRPr lang="en-US" b="1">
                    <a:ea typeface="Arial" charset="0"/>
                    <a:cs typeface="Arial"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1620" cy="384"/>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Jesus Christ died for sin.</a:t>
                  </a:r>
                  <a:endParaRPr lang="en-US" b="1">
                    <a:ea typeface="Arial" charset="0"/>
                    <a:cs typeface="Arial"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Rom. 10:8-10 </a:t>
                  </a:r>
                  <a:endParaRPr lang="en-US" b="1">
                    <a:ea typeface="Times New Roman" charset="0"/>
                    <a:cs typeface="Times New Roman" charset="0"/>
                  </a:endParaRPr>
                </a:p>
                <a:p>
                  <a:pPr eaLnBrk="0" hangingPunct="0"/>
                  <a:endParaRPr lang="en-US" b="1">
                    <a:ea typeface="Times New Roman" charset="0"/>
                    <a:cs typeface="Times New Roman"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1620" cy="576"/>
                </a:xfrm>
                <a:prstGeom prst="rect">
                  <a:avLst/>
                </a:prstGeom>
                <a:noFill/>
                <a:ln w="9525">
                  <a:noFill/>
                  <a:miter lim="800000"/>
                  <a:headEnd/>
                  <a:tailEnd/>
                </a:ln>
              </p:spPr>
              <p:txBody>
                <a:bodyPr>
                  <a:prstTxWarp prst="textNoShape">
                    <a:avLst/>
                  </a:prstTxWarp>
                </a:bodyPr>
                <a:lstStyle/>
                <a:p>
                  <a:r>
                    <a:rPr lang="en-US" b="1">
                      <a:latin typeface="Arial" charset="0"/>
                      <a:ea typeface="Arial" charset="0"/>
                      <a:cs typeface="Arial" charset="0"/>
                    </a:rPr>
                    <a:t>To be forgiven for our sin, we must believe and confess Jesus as Lord. </a:t>
                  </a:r>
                  <a:endParaRPr lang="en-US" b="1">
                    <a:ea typeface="Arial" charset="0"/>
                    <a:cs typeface="Arial" charset="0"/>
                  </a:endParaRP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endParaRPr lang="en-US"/>
            </a:p>
          </p:txBody>
        </p:sp>
      </p:grpSp>
      <p:sp>
        <p:nvSpPr>
          <p:cNvPr id="719876" name="Rectangle 34"/>
          <p:cNvSpPr>
            <a:spLocks noChangeArrowheads="1"/>
          </p:cNvSpPr>
          <p:nvPr/>
        </p:nvSpPr>
        <p:spPr bwMode="auto">
          <a:xfrm>
            <a:off x="4029075" y="304800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458200" y="76200"/>
            <a:ext cx="725488" cy="457200"/>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t>155i</a:t>
            </a: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en-US" b="1" dirty="0">
                <a:ea typeface="ＭＳ Ｐゴシック" charset="-128"/>
                <a:cs typeface="ＭＳ Ｐゴシック" charset="-128"/>
              </a:rPr>
              <a:t>The Roman Road</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ea typeface="ＭＳ Ｐゴシック" charset="-128"/>
                <a:cs typeface="ＭＳ Ｐゴシック" charset="-128"/>
              </a:rPr>
              <a:t>Jesus</a:t>
            </a:r>
            <a:r>
              <a:rPr lang="fr-FR" altLang="ja-JP" sz="4800" b="1" dirty="0">
                <a:ea typeface="ＭＳ Ｐゴシック" charset="-128"/>
                <a:cs typeface="ＭＳ Ｐゴシック" charset="-128"/>
              </a:rPr>
              <a:t>'</a:t>
            </a:r>
            <a:r>
              <a:rPr lang="en-US" sz="4800" b="1" dirty="0">
                <a:ea typeface="ＭＳ Ｐゴシック" charset="-128"/>
                <a:cs typeface="ＭＳ Ｐゴシック" charset="-128"/>
              </a:rPr>
              <a:t> death paid for our sin </a:t>
            </a:r>
            <a:endParaRPr lang="en-US" sz="4800" dirty="0">
              <a:ea typeface="ＭＳ Ｐゴシック" charset="-128"/>
              <a:cs typeface="ＭＳ Ｐゴシック" charset="-128"/>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
            <a:ext cx="9180512" cy="6858000"/>
          </a:xfrm>
          <a:prstGeom prst="rect">
            <a:avLst/>
          </a:prstGeom>
        </p:spPr>
      </p:pic>
      <p:sp>
        <p:nvSpPr>
          <p:cNvPr id="257027" name="Rectangle 3"/>
          <p:cNvSpPr>
            <a:spLocks noGrp="1" noChangeArrowheads="1"/>
          </p:cNvSpPr>
          <p:nvPr>
            <p:ph type="title"/>
          </p:nvPr>
        </p:nvSpPr>
        <p:spPr>
          <a:xfrm>
            <a:off x="0" y="195653"/>
            <a:ext cx="9144000" cy="769441"/>
          </a:xfrm>
          <a:noFill/>
        </p:spPr>
        <p:txBody>
          <a:bodyPr wrap="square" rtlCol="0">
            <a:spAutoFit/>
          </a:bodyPr>
          <a:lstStyle/>
          <a:p>
            <a:pPr marL="3311525" indent="-3311525"/>
            <a:r>
              <a:rPr lang="en-US" b="1" kern="1200" dirty="0">
                <a:solidFill>
                  <a:schemeClr val="tx1"/>
                </a:solidFill>
                <a:effectLst>
                  <a:glow rad="558800">
                    <a:srgbClr val="000000">
                      <a:alpha val="75000"/>
                    </a:srgbClr>
                  </a:glow>
                </a:effectLst>
                <a:latin typeface="Arial"/>
                <a:ea typeface="ＭＳ Ｐゴシック" charset="-128"/>
                <a:cs typeface="Arial"/>
              </a:rPr>
              <a:t>How are We Saved from Sin?</a:t>
            </a:r>
          </a:p>
        </p:txBody>
      </p:sp>
      <p:sp>
        <p:nvSpPr>
          <p:cNvPr id="2" name="TextBox 1"/>
          <p:cNvSpPr txBox="1"/>
          <p:nvPr/>
        </p:nvSpPr>
        <p:spPr>
          <a:xfrm>
            <a:off x="395536" y="1700808"/>
            <a:ext cx="8712968" cy="523220"/>
          </a:xfrm>
          <a:prstGeom prst="rect">
            <a:avLst/>
          </a:prstGeom>
          <a:noFill/>
        </p:spPr>
        <p:txBody>
          <a:bodyPr wrap="square" rtlCol="0">
            <a:spAutoFit/>
          </a:bodyPr>
          <a:lstStyle/>
          <a:p>
            <a:pPr marL="3311525" indent="-3311525"/>
            <a:r>
              <a:rPr lang="en-US" sz="2800" b="1" dirty="0">
                <a:effectLst>
                  <a:glow rad="558800">
                    <a:srgbClr val="000000">
                      <a:alpha val="75000"/>
                    </a:srgbClr>
                  </a:glow>
                </a:effectLst>
                <a:latin typeface="Arial"/>
                <a:cs typeface="Arial"/>
              </a:rPr>
              <a:t>Catholic View:	faith + works = justification</a:t>
            </a:r>
          </a:p>
        </p:txBody>
      </p:sp>
      <p:sp>
        <p:nvSpPr>
          <p:cNvPr id="3" name="Rectangle 2"/>
          <p:cNvSpPr/>
          <p:nvPr/>
        </p:nvSpPr>
        <p:spPr>
          <a:xfrm>
            <a:off x="0" y="6372036"/>
            <a:ext cx="9144000" cy="369332"/>
          </a:xfrm>
          <a:prstGeom prst="rect">
            <a:avLst/>
          </a:prstGeom>
        </p:spPr>
        <p:txBody>
          <a:bodyPr wrap="square">
            <a:spAutoFit/>
          </a:bodyPr>
          <a:lstStyle/>
          <a:p>
            <a:pPr algn="ctr"/>
            <a:r>
              <a:rPr lang="en-US" sz="1800" b="1" dirty="0">
                <a:latin typeface="Arial"/>
                <a:cs typeface="Arial"/>
              </a:rPr>
              <a:t>Adapted from John MacArthur, </a:t>
            </a:r>
            <a:r>
              <a:rPr lang="en-US" sz="1800" b="1" i="1" dirty="0">
                <a:latin typeface="Arial"/>
                <a:cs typeface="Arial"/>
              </a:rPr>
              <a:t>The Gospel According To The Apostles</a:t>
            </a:r>
            <a:r>
              <a:rPr lang="en-US" sz="1800" b="1" dirty="0">
                <a:latin typeface="Arial"/>
                <a:cs typeface="Arial"/>
              </a:rPr>
              <a:t>, 68</a:t>
            </a:r>
          </a:p>
        </p:txBody>
      </p:sp>
      <p:sp>
        <p:nvSpPr>
          <p:cNvPr id="7" name="TextBox 6"/>
          <p:cNvSpPr txBox="1"/>
          <p:nvPr/>
        </p:nvSpPr>
        <p:spPr>
          <a:xfrm>
            <a:off x="395536" y="2564904"/>
            <a:ext cx="8712968"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r>
              <a:rPr lang="en-US" dirty="0"/>
              <a:t>MacArthur</a:t>
            </a:r>
            <a:r>
              <a:rPr lang="fr-FR" dirty="0"/>
              <a:t>'</a:t>
            </a:r>
            <a:r>
              <a:rPr lang="en-US" dirty="0"/>
              <a:t>s View:	faith = justification + works</a:t>
            </a:r>
          </a:p>
        </p:txBody>
      </p:sp>
      <p:sp>
        <p:nvSpPr>
          <p:cNvPr id="8" name="TextBox 7"/>
          <p:cNvSpPr txBox="1"/>
          <p:nvPr/>
        </p:nvSpPr>
        <p:spPr>
          <a:xfrm>
            <a:off x="400531" y="3501008"/>
            <a:ext cx="8712968"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r>
              <a:rPr lang="en-US" dirty="0"/>
              <a:t>Biblical View:	faith </a:t>
            </a:r>
            <a:r>
              <a:rPr lang="en-US" dirty="0">
                <a:latin typeface="Wingdings"/>
                <a:ea typeface="Wingdings"/>
                <a:cs typeface="Wingdings"/>
                <a:sym typeface="Wingdings"/>
              </a:rPr>
              <a:t></a:t>
            </a:r>
            <a:r>
              <a:rPr lang="en-US" dirty="0"/>
              <a:t> justification</a:t>
            </a:r>
          </a:p>
        </p:txBody>
      </p:sp>
    </p:spTree>
    <p:extLst>
      <p:ext uri="{BB962C8B-B14F-4D97-AF65-F5344CB8AC3E}">
        <p14:creationId xmlns:p14="http://schemas.microsoft.com/office/powerpoint/2010/main" val="1321064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br>
              <a:rPr lang="en-US" altLang="zh-CN" sz="1800">
                <a:solidFill>
                  <a:srgbClr val="FFFFFF"/>
                </a:solidFill>
                <a:ea typeface="SimSun" charset="0"/>
                <a:cs typeface="SimSun" charset="0"/>
              </a:rPr>
            </a:b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br>
              <a:rPr lang="en-US" altLang="zh-CN" sz="1800">
                <a:solidFill>
                  <a:srgbClr val="FFFFFF"/>
                </a:solidFill>
                <a:ea typeface="SimSun" charset="0"/>
                <a:cs typeface="SimSun" charset="0"/>
              </a:rPr>
            </a:b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eaLnBrk="0" hangingPunct="0">
              <a:tabLst>
                <a:tab pos="457200" algn="r"/>
                <a:tab pos="2743200" algn="ctr"/>
                <a:tab pos="5486400" algn="r"/>
              </a:tabLst>
            </a:pPr>
            <a:endParaRPr lang="en-US" altLang="zh-CN">
              <a:solidFill>
                <a:srgbClr val="FFFFFF"/>
              </a:solidFill>
              <a:ea typeface="SimSun" charset="0"/>
              <a:cs typeface="SimSun" charset="0"/>
            </a:endParaRPr>
          </a:p>
        </p:txBody>
      </p:sp>
      <p:sp>
        <p:nvSpPr>
          <p:cNvPr id="128003"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28004"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2800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eaLnBrk="0" hangingPunct="0">
              <a:tabLst>
                <a:tab pos="742950" algn="r"/>
                <a:tab pos="2743200" algn="ctr"/>
                <a:tab pos="5486400" algn="r"/>
              </a:tabLst>
            </a:pPr>
            <a:endParaRPr lang="en-US" altLang="zh-CN">
              <a:solidFill>
                <a:srgbClr val="FFFFFF"/>
              </a:solidFill>
              <a:ea typeface="SimSun" charset="0"/>
              <a:cs typeface="SimSun" charset="0"/>
            </a:endParaRPr>
          </a:p>
        </p:txBody>
      </p:sp>
      <p:sp>
        <p:nvSpPr>
          <p:cNvPr id="128006"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28007"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28008"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28009"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pic>
        <p:nvPicPr>
          <p:cNvPr id="128010"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4868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11" name="Rectangle 4"/>
          <p:cNvSpPr>
            <a:spLocks noChangeArrowheads="1"/>
          </p:cNvSpPr>
          <p:nvPr/>
        </p:nvSpPr>
        <p:spPr bwMode="auto">
          <a:xfrm>
            <a:off x="9448800" y="1762125"/>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28012" name="Rectangle 5"/>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28013" name="Rectangle 6"/>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28014" name="Rectangle 7"/>
          <p:cNvSpPr>
            <a:spLocks noChangeArrowheads="1"/>
          </p:cNvSpPr>
          <p:nvPr/>
        </p:nvSpPr>
        <p:spPr bwMode="auto">
          <a:xfrm>
            <a:off x="9448800" y="1762125"/>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28015" name="Rectangle 8"/>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28016" name="Rectangle 11"/>
          <p:cNvSpPr>
            <a:spLocks noChangeArrowheads="1"/>
          </p:cNvSpPr>
          <p:nvPr/>
        </p:nvSpPr>
        <p:spPr bwMode="auto">
          <a:xfrm>
            <a:off x="10917238" y="12858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28017" name="Rectangle 14"/>
          <p:cNvSpPr>
            <a:spLocks noChangeArrowheads="1"/>
          </p:cNvSpPr>
          <p:nvPr/>
        </p:nvSpPr>
        <p:spPr bwMode="auto">
          <a:xfrm>
            <a:off x="10917238" y="15954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pic>
        <p:nvPicPr>
          <p:cNvPr id="128018"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17038" y="676275"/>
            <a:ext cx="8582025" cy="6181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8019" name="Text Box 15"/>
          <p:cNvSpPr txBox="1">
            <a:spLocks noChangeArrowheads="1"/>
          </p:cNvSpPr>
          <p:nvPr/>
        </p:nvSpPr>
        <p:spPr bwMode="auto">
          <a:xfrm>
            <a:off x="9821863" y="2047875"/>
            <a:ext cx="1828800" cy="469900"/>
          </a:xfrm>
          <a:prstGeom prst="rect">
            <a:avLst/>
          </a:prstGeom>
          <a:solidFill>
            <a:schemeClr val="tx1"/>
          </a:solidFill>
          <a:ln w="12700">
            <a:solidFill>
              <a:srgbClr val="000000"/>
            </a:solidFill>
            <a:miter lim="800000"/>
            <a:headEnd type="none" w="sm" len="sm"/>
            <a:tailEnd type="none" w="sm" len="sm"/>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200">
                <a:solidFill>
                  <a:srgbClr val="000000"/>
                </a:solidFill>
                <a:ea typeface="宋体" charset="0"/>
                <a:cs typeface="宋体" charset="0"/>
              </a:rPr>
              <a:t>  没有义人，连一个也没有</a:t>
            </a:r>
            <a:r>
              <a:rPr lang="en-GB" altLang="zh-CN" sz="1200">
                <a:solidFill>
                  <a:srgbClr val="000000"/>
                </a:solidFill>
                <a:ea typeface="宋体" charset="0"/>
                <a:cs typeface="宋体" charset="0"/>
              </a:rPr>
              <a:t>.</a:t>
            </a:r>
          </a:p>
          <a:p>
            <a:pPr eaLnBrk="1" hangingPunct="1">
              <a:spcBef>
                <a:spcPct val="50000"/>
              </a:spcBef>
            </a:pPr>
            <a:r>
              <a:rPr lang="zh-CN" altLang="en-GB" sz="1200">
                <a:solidFill>
                  <a:srgbClr val="000000"/>
                </a:solidFill>
                <a:ea typeface="宋体" charset="0"/>
                <a:cs typeface="宋体" charset="0"/>
              </a:rPr>
              <a:t>                         罗三</a:t>
            </a:r>
            <a:r>
              <a:rPr lang="en-GB" altLang="zh-CN" sz="1200">
                <a:solidFill>
                  <a:srgbClr val="000000"/>
                </a:solidFill>
                <a:ea typeface="宋体" charset="0"/>
                <a:cs typeface="宋体" charset="0"/>
              </a:rPr>
              <a:t>10</a:t>
            </a:r>
          </a:p>
        </p:txBody>
      </p:sp>
      <p:sp>
        <p:nvSpPr>
          <p:cNvPr id="128020" name="Text Box 16"/>
          <p:cNvSpPr txBox="1">
            <a:spLocks noChangeArrowheads="1"/>
          </p:cNvSpPr>
          <p:nvPr/>
        </p:nvSpPr>
        <p:spPr bwMode="auto">
          <a:xfrm>
            <a:off x="9821863" y="2544763"/>
            <a:ext cx="2254250" cy="3048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a:solidFill>
                  <a:srgbClr val="000000"/>
                </a:solidFill>
                <a:ea typeface="宋体" charset="0"/>
                <a:cs typeface="宋体" charset="0"/>
              </a:rPr>
              <a:t>自以为义</a:t>
            </a:r>
          </a:p>
        </p:txBody>
      </p:sp>
      <p:sp>
        <p:nvSpPr>
          <p:cNvPr id="128021" name="Text Box 18"/>
          <p:cNvSpPr txBox="1">
            <a:spLocks noChangeArrowheads="1"/>
          </p:cNvSpPr>
          <p:nvPr/>
        </p:nvSpPr>
        <p:spPr bwMode="auto">
          <a:xfrm rot="-4843071">
            <a:off x="11060113" y="4010025"/>
            <a:ext cx="14859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ea typeface="宋体" charset="0"/>
                <a:cs typeface="宋体" charset="0"/>
              </a:rPr>
              <a:t>水的洗礼</a:t>
            </a:r>
          </a:p>
        </p:txBody>
      </p:sp>
      <p:sp>
        <p:nvSpPr>
          <p:cNvPr id="128022" name="Text Box 17"/>
          <p:cNvSpPr txBox="1">
            <a:spLocks noChangeArrowheads="1"/>
          </p:cNvSpPr>
          <p:nvPr/>
        </p:nvSpPr>
        <p:spPr bwMode="auto">
          <a:xfrm>
            <a:off x="9785350" y="2886075"/>
            <a:ext cx="2193925" cy="652463"/>
          </a:xfrm>
          <a:prstGeom prst="rect">
            <a:avLst/>
          </a:prstGeom>
          <a:solidFill>
            <a:schemeClr val="tx1"/>
          </a:solidFill>
          <a:ln w="12700">
            <a:solidFill>
              <a:srgbClr val="000000"/>
            </a:solidFill>
            <a:miter lim="800000"/>
            <a:headEnd type="none" w="sm" len="sm"/>
            <a:tailEnd type="none" w="sm" len="sm"/>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200">
                <a:solidFill>
                  <a:srgbClr val="000000"/>
                </a:solidFill>
                <a:ea typeface="宋体" charset="0"/>
                <a:cs typeface="宋体" charset="0"/>
              </a:rPr>
              <a:t>他就救了我们，并不是由于我们所行的义，而是照着他的怜悯。多三</a:t>
            </a:r>
            <a:r>
              <a:rPr lang="en-GB" altLang="zh-CN" sz="1200">
                <a:solidFill>
                  <a:srgbClr val="000000"/>
                </a:solidFill>
                <a:ea typeface="宋体" charset="0"/>
                <a:cs typeface="宋体" charset="0"/>
              </a:rPr>
              <a:t>10</a:t>
            </a:r>
          </a:p>
        </p:txBody>
      </p:sp>
      <p:sp>
        <p:nvSpPr>
          <p:cNvPr id="128023" name="Text Box 19"/>
          <p:cNvSpPr txBox="1">
            <a:spLocks noChangeArrowheads="1"/>
          </p:cNvSpPr>
          <p:nvPr/>
        </p:nvSpPr>
        <p:spPr bwMode="auto">
          <a:xfrm>
            <a:off x="9861550" y="6381750"/>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b="1">
                <a:solidFill>
                  <a:srgbClr val="000000"/>
                </a:solidFill>
                <a:ea typeface="宋体" charset="0"/>
                <a:cs typeface="宋体" charset="0"/>
              </a:rPr>
              <a:t>罗马天主教会的称义图观</a:t>
            </a:r>
          </a:p>
        </p:txBody>
      </p:sp>
      <p:sp>
        <p:nvSpPr>
          <p:cNvPr id="128024" name="Text Box 20"/>
          <p:cNvSpPr txBox="1">
            <a:spLocks noChangeArrowheads="1"/>
          </p:cNvSpPr>
          <p:nvPr/>
        </p:nvSpPr>
        <p:spPr bwMode="auto">
          <a:xfrm>
            <a:off x="9861550" y="5260975"/>
            <a:ext cx="18288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ea typeface="宋体" charset="0"/>
                <a:cs typeface="宋体" charset="0"/>
              </a:rPr>
              <a:t>注定下地狱</a:t>
            </a:r>
            <a:br>
              <a:rPr lang="zh-CN" altLang="en-GB">
                <a:solidFill>
                  <a:srgbClr val="000000"/>
                </a:solidFill>
                <a:ea typeface="宋体" charset="0"/>
                <a:cs typeface="宋体" charset="0"/>
              </a:rPr>
            </a:br>
            <a:r>
              <a:rPr lang="zh-CN" altLang="en-GB">
                <a:solidFill>
                  <a:srgbClr val="000000"/>
                </a:solidFill>
                <a:ea typeface="宋体" charset="0"/>
                <a:cs typeface="宋体" charset="0"/>
              </a:rPr>
              <a:t>没有恩典</a:t>
            </a:r>
          </a:p>
        </p:txBody>
      </p:sp>
      <p:sp>
        <p:nvSpPr>
          <p:cNvPr id="128025" name="Text Box 21"/>
          <p:cNvSpPr txBox="1">
            <a:spLocks noChangeArrowheads="1"/>
          </p:cNvSpPr>
          <p:nvPr/>
        </p:nvSpPr>
        <p:spPr bwMode="auto">
          <a:xfrm>
            <a:off x="12869863" y="5781675"/>
            <a:ext cx="1143000" cy="36671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800">
                <a:solidFill>
                  <a:srgbClr val="000000"/>
                </a:solidFill>
                <a:ea typeface="宋体" charset="0"/>
                <a:cs typeface="宋体" charset="0"/>
              </a:rPr>
              <a:t>肉身的罪</a:t>
            </a:r>
          </a:p>
        </p:txBody>
      </p:sp>
      <p:sp>
        <p:nvSpPr>
          <p:cNvPr id="128026" name="Text Box 22"/>
          <p:cNvSpPr txBox="1">
            <a:spLocks noChangeArrowheads="1"/>
          </p:cNvSpPr>
          <p:nvPr/>
        </p:nvSpPr>
        <p:spPr bwMode="auto">
          <a:xfrm>
            <a:off x="16298863" y="5857875"/>
            <a:ext cx="1371600" cy="42545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400">
                <a:solidFill>
                  <a:srgbClr val="000000"/>
                </a:solidFill>
                <a:ea typeface="宋体" charset="0"/>
                <a:cs typeface="宋体" charset="0"/>
              </a:rPr>
              <a:t>在这条线上死送你去地狱</a:t>
            </a:r>
          </a:p>
        </p:txBody>
      </p:sp>
      <p:sp>
        <p:nvSpPr>
          <p:cNvPr id="128027" name="Text Box 23"/>
          <p:cNvSpPr txBox="1">
            <a:spLocks noChangeArrowheads="1"/>
          </p:cNvSpPr>
          <p:nvPr/>
        </p:nvSpPr>
        <p:spPr bwMode="auto">
          <a:xfrm>
            <a:off x="16375063" y="3876675"/>
            <a:ext cx="1371600" cy="4746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sz="1400">
                <a:solidFill>
                  <a:srgbClr val="000000"/>
                </a:solidFill>
                <a:ea typeface="宋体" charset="0"/>
                <a:cs typeface="宋体" charset="0"/>
              </a:rPr>
              <a:t>在这里死送你去炼狱</a:t>
            </a:r>
          </a:p>
        </p:txBody>
      </p:sp>
      <p:sp>
        <p:nvSpPr>
          <p:cNvPr id="128028" name="Text Box 24"/>
          <p:cNvSpPr txBox="1">
            <a:spLocks noChangeArrowheads="1"/>
          </p:cNvSpPr>
          <p:nvPr/>
        </p:nvSpPr>
        <p:spPr bwMode="auto">
          <a:xfrm>
            <a:off x="14622463" y="3462338"/>
            <a:ext cx="1371600" cy="33813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sz="1400">
                <a:solidFill>
                  <a:srgbClr val="000000"/>
                </a:solidFill>
                <a:ea typeface="宋体" charset="0"/>
                <a:cs typeface="宋体" charset="0"/>
              </a:rPr>
              <a:t>善工与圣事</a:t>
            </a:r>
          </a:p>
        </p:txBody>
      </p:sp>
      <p:sp>
        <p:nvSpPr>
          <p:cNvPr id="128029" name="Text Box 25"/>
          <p:cNvSpPr txBox="1">
            <a:spLocks noChangeArrowheads="1"/>
          </p:cNvSpPr>
          <p:nvPr/>
        </p:nvSpPr>
        <p:spPr bwMode="auto">
          <a:xfrm>
            <a:off x="13327063" y="2962275"/>
            <a:ext cx="1371600" cy="3381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400">
                <a:solidFill>
                  <a:srgbClr val="000000"/>
                </a:solidFill>
                <a:ea typeface="宋体" charset="0"/>
                <a:cs typeface="宋体" charset="0"/>
              </a:rPr>
              <a:t>可原谅的罪</a:t>
            </a:r>
          </a:p>
        </p:txBody>
      </p:sp>
      <p:sp>
        <p:nvSpPr>
          <p:cNvPr id="128030" name="Text Box 26"/>
          <p:cNvSpPr txBox="1">
            <a:spLocks noChangeArrowheads="1"/>
          </p:cNvSpPr>
          <p:nvPr/>
        </p:nvSpPr>
        <p:spPr bwMode="auto">
          <a:xfrm>
            <a:off x="13250863" y="2103438"/>
            <a:ext cx="16002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400">
                <a:solidFill>
                  <a:srgbClr val="000000"/>
                </a:solidFill>
                <a:ea typeface="宋体" charset="0"/>
                <a:cs typeface="宋体" charset="0"/>
              </a:rPr>
              <a:t>死在这条线上或以上直接送你去天堂</a:t>
            </a:r>
          </a:p>
        </p:txBody>
      </p:sp>
      <p:sp>
        <p:nvSpPr>
          <p:cNvPr id="128031" name="Text Box 27"/>
          <p:cNvSpPr txBox="1">
            <a:spLocks noChangeArrowheads="1"/>
          </p:cNvSpPr>
          <p:nvPr/>
        </p:nvSpPr>
        <p:spPr bwMode="auto">
          <a:xfrm>
            <a:off x="13479463" y="1209675"/>
            <a:ext cx="4191000" cy="8080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600">
                <a:solidFill>
                  <a:srgbClr val="000000"/>
                </a:solidFill>
                <a:ea typeface="宋体" charset="0"/>
                <a:cs typeface="宋体" charset="0"/>
              </a:rPr>
              <a:t>那些死于近天堂有多优点的把多余的优点归于梵蒂岡宝。这多余的优点通过赎罪卷与弥撒被散发到那些在炼狱受苦的。</a:t>
            </a:r>
            <a:endParaRPr lang="zh-CN" altLang="en-GB" sz="1600">
              <a:solidFill>
                <a:srgbClr val="FFFFFF"/>
              </a:solidFill>
              <a:ea typeface="宋体" charset="0"/>
              <a:cs typeface="宋体" charset="0"/>
            </a:endParaRPr>
          </a:p>
        </p:txBody>
      </p:sp>
      <p:sp>
        <p:nvSpPr>
          <p:cNvPr id="128032"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174b</a:t>
            </a:r>
          </a:p>
        </p:txBody>
      </p:sp>
      <p:sp>
        <p:nvSpPr>
          <p:cNvPr id="2" name="Title 1"/>
          <p:cNvSpPr>
            <a:spLocks noGrp="1"/>
          </p:cNvSpPr>
          <p:nvPr>
            <p:ph type="title" idx="4294967295"/>
          </p:nvPr>
        </p:nvSpPr>
        <p:spPr>
          <a:xfrm>
            <a:off x="1475656" y="-27384"/>
            <a:ext cx="6381328" cy="523220"/>
          </a:xfrm>
          <a:gradFill rotWithShape="1">
            <a:gsLst>
              <a:gs pos="0">
                <a:schemeClr val="accent5">
                  <a:lumMod val="50000"/>
                </a:schemeClr>
              </a:gs>
              <a:gs pos="50000">
                <a:schemeClr val="bg2"/>
              </a:gs>
              <a:gs pos="100000">
                <a:schemeClr val="accent5">
                  <a:lumMod val="50000"/>
                </a:schemeClr>
              </a:gs>
            </a:gsLst>
            <a:lin ang="5400000" scaled="1"/>
          </a:gradFill>
          <a:ln w="12700">
            <a:noFill/>
            <a:miter lim="800000"/>
            <a:headEnd type="none" w="sm" len="sm"/>
            <a:tailEnd type="none" w="sm" len="sm"/>
          </a:ln>
          <a:effectLst/>
        </p:spPr>
        <p:txBody>
          <a:bodyPr wrap="square">
            <a:spAutoFit/>
          </a:bodyPr>
          <a:lstStyle/>
          <a:p>
            <a:pPr algn="ctr"/>
            <a:r>
              <a:rPr lang="en-US" sz="2800" b="1" kern="1200" dirty="0">
                <a:solidFill>
                  <a:srgbClr val="FFFFFF"/>
                </a:solidFill>
                <a:latin typeface="Arial"/>
                <a:ea typeface="SimSun" pitchFamily="2" charset="-122"/>
                <a:cs typeface="Arial"/>
              </a:rPr>
              <a:t>The Catholic View of Justification</a:t>
            </a:r>
          </a:p>
        </p:txBody>
      </p:sp>
    </p:spTree>
    <p:extLst>
      <p:ext uri="{BB962C8B-B14F-4D97-AF65-F5344CB8AC3E}">
        <p14:creationId xmlns:p14="http://schemas.microsoft.com/office/powerpoint/2010/main" val="2721068112"/>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174c</a:t>
            </a:r>
          </a:p>
        </p:txBody>
      </p:sp>
      <p:sp>
        <p:nvSpPr>
          <p:cNvPr id="13005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br>
              <a:rPr lang="en-US" altLang="zh-CN" sz="1800">
                <a:solidFill>
                  <a:srgbClr val="FFFFFF"/>
                </a:solidFill>
                <a:ea typeface="SimSun" charset="0"/>
                <a:cs typeface="SimSun" charset="0"/>
              </a:rPr>
            </a:b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br>
              <a:rPr lang="en-US" altLang="zh-CN" sz="1800">
                <a:solidFill>
                  <a:srgbClr val="FFFFFF"/>
                </a:solidFill>
                <a:ea typeface="SimSun" charset="0"/>
                <a:cs typeface="SimSun" charset="0"/>
              </a:rPr>
            </a:b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algn="just" eaLnBrk="0" hangingPunct="0">
              <a:tabLst>
                <a:tab pos="45720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eaLnBrk="0" hangingPunct="0">
              <a:tabLst>
                <a:tab pos="457200" algn="r"/>
                <a:tab pos="2743200" algn="ctr"/>
                <a:tab pos="5486400" algn="r"/>
              </a:tabLst>
            </a:pPr>
            <a:endParaRPr lang="en-US" altLang="zh-CN">
              <a:solidFill>
                <a:srgbClr val="FFFFFF"/>
              </a:solidFill>
              <a:ea typeface="SimSun" charset="0"/>
              <a:cs typeface="SimSun" charset="0"/>
            </a:endParaRPr>
          </a:p>
        </p:txBody>
      </p:sp>
      <p:sp>
        <p:nvSpPr>
          <p:cNvPr id="1300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300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30054"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SimSun" charset="0"/>
                <a:cs typeface="SimSun" charset="0"/>
              </a:rPr>
              <a:t> </a:t>
            </a:r>
            <a:endParaRPr lang="en-US" altLang="zh-CN" sz="1200">
              <a:solidFill>
                <a:srgbClr val="FFFFFF"/>
              </a:solidFill>
              <a:latin typeface="Times" charset="0"/>
              <a:ea typeface="SimSun" charset="0"/>
              <a:cs typeface="SimSun" charset="0"/>
            </a:endParaRPr>
          </a:p>
          <a:p>
            <a:pPr eaLnBrk="0" hangingPunct="0">
              <a:tabLst>
                <a:tab pos="742950" algn="r"/>
                <a:tab pos="2743200" algn="ctr"/>
                <a:tab pos="5486400" algn="r"/>
              </a:tabLst>
            </a:pPr>
            <a:endParaRPr lang="en-US" altLang="zh-CN">
              <a:solidFill>
                <a:srgbClr val="FFFFFF"/>
              </a:solidFill>
              <a:ea typeface="SimSun" charset="0"/>
              <a:cs typeface="SimSun" charset="0"/>
            </a:endParaRPr>
          </a:p>
        </p:txBody>
      </p:sp>
      <p:sp>
        <p:nvSpPr>
          <p:cNvPr id="130055"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solidFill>
                <a:srgbClr val="FFFFFF"/>
              </a:solidFill>
              <a:ea typeface="ＭＳ Ｐゴシック" charset="0"/>
              <a:cs typeface="ＭＳ Ｐゴシック" charset="0"/>
            </a:endParaRPr>
          </a:p>
        </p:txBody>
      </p:sp>
      <p:sp>
        <p:nvSpPr>
          <p:cNvPr id="130056"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30057" name="Rectangle 10"/>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30058" name="Rectangle 11"/>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30059" name="Rectangle 14"/>
          <p:cNvSpPr>
            <a:spLocks noChangeArrowheads="1"/>
          </p:cNvSpPr>
          <p:nvPr/>
        </p:nvSpPr>
        <p:spPr bwMode="auto">
          <a:xfrm>
            <a:off x="1933575" y="174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pic>
        <p:nvPicPr>
          <p:cNvPr id="130060"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877019"/>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61" name="Rectangle 4"/>
          <p:cNvSpPr>
            <a:spLocks noChangeArrowheads="1"/>
          </p:cNvSpPr>
          <p:nvPr/>
        </p:nvSpPr>
        <p:spPr bwMode="auto">
          <a:xfrm>
            <a:off x="93805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30062" name="Rectangle 5"/>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30063" name="Rectangle 6"/>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30064" name="Rectangle 7"/>
          <p:cNvSpPr>
            <a:spLocks noChangeArrowheads="1"/>
          </p:cNvSpPr>
          <p:nvPr/>
        </p:nvSpPr>
        <p:spPr bwMode="auto">
          <a:xfrm>
            <a:off x="93805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30065" name="Rectangle 8"/>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ea typeface="ＭＳ Ｐゴシック" charset="0"/>
              <a:cs typeface="ＭＳ Ｐゴシック" charset="0"/>
            </a:endParaRPr>
          </a:p>
        </p:txBody>
      </p:sp>
      <p:sp>
        <p:nvSpPr>
          <p:cNvPr id="130066" name="Rectangle 10"/>
          <p:cNvSpPr>
            <a:spLocks noChangeArrowheads="1"/>
          </p:cNvSpPr>
          <p:nvPr/>
        </p:nvSpPr>
        <p:spPr bwMode="auto">
          <a:xfrm>
            <a:off x="108489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30067" name="Rectangle 11"/>
          <p:cNvSpPr>
            <a:spLocks noChangeArrowheads="1"/>
          </p:cNvSpPr>
          <p:nvPr/>
        </p:nvSpPr>
        <p:spPr bwMode="auto">
          <a:xfrm>
            <a:off x="108489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sp>
        <p:nvSpPr>
          <p:cNvPr id="130068" name="Rectangle 14"/>
          <p:cNvSpPr>
            <a:spLocks noChangeArrowheads="1"/>
          </p:cNvSpPr>
          <p:nvPr/>
        </p:nvSpPr>
        <p:spPr bwMode="auto">
          <a:xfrm>
            <a:off x="10848975" y="174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ea typeface="ＭＳ Ｐゴシック" charset="0"/>
              <a:cs typeface="ＭＳ Ｐゴシック" charset="0"/>
            </a:endParaRPr>
          </a:p>
        </p:txBody>
      </p:sp>
      <p:pic>
        <p:nvPicPr>
          <p:cNvPr id="130069"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70" name="Text Box 17"/>
          <p:cNvSpPr txBox="1">
            <a:spLocks noChangeArrowheads="1"/>
          </p:cNvSpPr>
          <p:nvPr/>
        </p:nvSpPr>
        <p:spPr bwMode="auto">
          <a:xfrm>
            <a:off x="9220200" y="1905000"/>
            <a:ext cx="2209800" cy="762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sz="1400" b="1" dirty="0">
                <a:solidFill>
                  <a:srgbClr val="000000"/>
                </a:solidFill>
                <a:ea typeface="宋体" charset="0"/>
                <a:cs typeface="宋体" charset="0"/>
              </a:rPr>
              <a:t>神的义</a:t>
            </a:r>
            <a:br>
              <a:rPr lang="zh-CN" altLang="en-GB" sz="1400" dirty="0">
                <a:solidFill>
                  <a:srgbClr val="000000"/>
                </a:solidFill>
                <a:ea typeface="宋体" charset="0"/>
                <a:cs typeface="宋体" charset="0"/>
              </a:rPr>
            </a:br>
            <a:r>
              <a:rPr lang="zh-CN" altLang="en-GB" sz="1400" dirty="0">
                <a:solidFill>
                  <a:srgbClr val="000000"/>
                </a:solidFill>
                <a:ea typeface="宋体" charset="0"/>
                <a:cs typeface="宋体" charset="0"/>
              </a:rPr>
              <a:t>腓三</a:t>
            </a:r>
            <a:r>
              <a:rPr lang="en-GB" altLang="zh-CN" sz="1400" dirty="0">
                <a:solidFill>
                  <a:srgbClr val="000000"/>
                </a:solidFill>
                <a:ea typeface="宋体" charset="0"/>
                <a:cs typeface="宋体" charset="0"/>
              </a:rPr>
              <a:t>9</a:t>
            </a:r>
            <a:br>
              <a:rPr lang="en-GB" altLang="zh-CN" sz="1400" dirty="0">
                <a:solidFill>
                  <a:srgbClr val="000000"/>
                </a:solidFill>
                <a:ea typeface="宋体" charset="0"/>
                <a:cs typeface="宋体" charset="0"/>
              </a:rPr>
            </a:br>
            <a:r>
              <a:rPr lang="zh-CN" altLang="en-GB" sz="1400" dirty="0">
                <a:solidFill>
                  <a:srgbClr val="000000"/>
                </a:solidFill>
                <a:ea typeface="宋体" charset="0"/>
                <a:cs typeface="宋体" charset="0"/>
              </a:rPr>
              <a:t>罗五</a:t>
            </a:r>
            <a:r>
              <a:rPr lang="en-GB" altLang="zh-CN" sz="1400" dirty="0">
                <a:solidFill>
                  <a:srgbClr val="000000"/>
                </a:solidFill>
                <a:ea typeface="宋体" charset="0"/>
                <a:cs typeface="宋体" charset="0"/>
              </a:rPr>
              <a:t>17</a:t>
            </a:r>
            <a:br>
              <a:rPr lang="en-GB" altLang="zh-CN" sz="1400" dirty="0">
                <a:solidFill>
                  <a:srgbClr val="000000"/>
                </a:solidFill>
                <a:ea typeface="宋体" charset="0"/>
                <a:cs typeface="宋体" charset="0"/>
              </a:rPr>
            </a:br>
            <a:r>
              <a:rPr lang="zh-CN" altLang="en-GB" sz="1400" dirty="0">
                <a:solidFill>
                  <a:srgbClr val="000000"/>
                </a:solidFill>
                <a:ea typeface="宋体" charset="0"/>
                <a:cs typeface="宋体" charset="0"/>
              </a:rPr>
              <a:t>林后五</a:t>
            </a:r>
            <a:r>
              <a:rPr lang="en-GB" altLang="zh-CN" sz="1400" dirty="0">
                <a:solidFill>
                  <a:srgbClr val="000000"/>
                </a:solidFill>
                <a:ea typeface="宋体" charset="0"/>
                <a:cs typeface="宋体" charset="0"/>
              </a:rPr>
              <a:t>21</a:t>
            </a:r>
          </a:p>
        </p:txBody>
      </p:sp>
      <p:sp>
        <p:nvSpPr>
          <p:cNvPr id="130071" name="Text Box 18"/>
          <p:cNvSpPr txBox="1">
            <a:spLocks noChangeArrowheads="1"/>
          </p:cNvSpPr>
          <p:nvPr/>
        </p:nvSpPr>
        <p:spPr bwMode="auto">
          <a:xfrm>
            <a:off x="12268200" y="1524000"/>
            <a:ext cx="1447800" cy="57308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solidFill>
                  <a:srgbClr val="000000"/>
                </a:solidFill>
                <a:ea typeface="宋体" charset="0"/>
                <a:cs typeface="宋体" charset="0"/>
              </a:rPr>
              <a:t>成圣</a:t>
            </a:r>
            <a:endParaRPr lang="zh-CN" altLang="en-GB">
              <a:solidFill>
                <a:srgbClr val="000000"/>
              </a:solidFill>
              <a:ea typeface="宋体" charset="0"/>
              <a:cs typeface="宋体" charset="0"/>
            </a:endParaRPr>
          </a:p>
        </p:txBody>
      </p:sp>
      <p:sp>
        <p:nvSpPr>
          <p:cNvPr id="130072" name="Text Box 19"/>
          <p:cNvSpPr txBox="1">
            <a:spLocks noChangeArrowheads="1"/>
          </p:cNvSpPr>
          <p:nvPr/>
        </p:nvSpPr>
        <p:spPr bwMode="auto">
          <a:xfrm>
            <a:off x="12344400" y="2209800"/>
            <a:ext cx="12954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a:solidFill>
                  <a:srgbClr val="000000"/>
                </a:solidFill>
                <a:ea typeface="宋体" charset="0"/>
                <a:cs typeface="宋体" charset="0"/>
              </a:rPr>
              <a:t>称义</a:t>
            </a:r>
          </a:p>
        </p:txBody>
      </p:sp>
      <p:sp>
        <p:nvSpPr>
          <p:cNvPr id="130073" name="Text Box 20"/>
          <p:cNvSpPr txBox="1">
            <a:spLocks noChangeArrowheads="1"/>
          </p:cNvSpPr>
          <p:nvPr/>
        </p:nvSpPr>
        <p:spPr bwMode="auto">
          <a:xfrm>
            <a:off x="9601200" y="6019800"/>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b="1">
                <a:solidFill>
                  <a:srgbClr val="000000"/>
                </a:solidFill>
                <a:ea typeface="宋体" charset="0"/>
                <a:cs typeface="宋体" charset="0"/>
              </a:rPr>
              <a:t>圣经的称义图观</a:t>
            </a:r>
          </a:p>
        </p:txBody>
      </p:sp>
      <p:sp>
        <p:nvSpPr>
          <p:cNvPr id="130074" name="Text Box 21"/>
          <p:cNvSpPr txBox="1">
            <a:spLocks noChangeArrowheads="1"/>
          </p:cNvSpPr>
          <p:nvPr/>
        </p:nvSpPr>
        <p:spPr bwMode="auto">
          <a:xfrm>
            <a:off x="9220200" y="4876800"/>
            <a:ext cx="17526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ea typeface="宋体" charset="0"/>
                <a:cs typeface="宋体" charset="0"/>
              </a:rPr>
              <a:t>注定下地狱</a:t>
            </a:r>
            <a:br>
              <a:rPr lang="zh-CN" altLang="en-GB">
                <a:solidFill>
                  <a:srgbClr val="000000"/>
                </a:solidFill>
                <a:ea typeface="宋体" charset="0"/>
                <a:cs typeface="宋体" charset="0"/>
              </a:rPr>
            </a:br>
            <a:r>
              <a:rPr lang="zh-CN" altLang="en-GB">
                <a:solidFill>
                  <a:srgbClr val="000000"/>
                </a:solidFill>
                <a:ea typeface="宋体" charset="0"/>
                <a:cs typeface="宋体" charset="0"/>
              </a:rPr>
              <a:t>死在灵里</a:t>
            </a:r>
          </a:p>
        </p:txBody>
      </p:sp>
      <p:sp>
        <p:nvSpPr>
          <p:cNvPr id="130075" name="Text Box 22"/>
          <p:cNvSpPr txBox="1">
            <a:spLocks noChangeArrowheads="1"/>
          </p:cNvSpPr>
          <p:nvPr/>
        </p:nvSpPr>
        <p:spPr bwMode="auto">
          <a:xfrm rot="-4843071">
            <a:off x="10615613" y="4024313"/>
            <a:ext cx="14732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GB">
                <a:solidFill>
                  <a:srgbClr val="000000"/>
                </a:solidFill>
                <a:ea typeface="宋体" charset="0"/>
                <a:cs typeface="宋体" charset="0"/>
              </a:rPr>
              <a:t>信基督</a:t>
            </a:r>
          </a:p>
        </p:txBody>
      </p:sp>
      <p:sp>
        <p:nvSpPr>
          <p:cNvPr id="130076" name="Text Box 23"/>
          <p:cNvSpPr txBox="1">
            <a:spLocks noChangeArrowheads="1"/>
          </p:cNvSpPr>
          <p:nvPr/>
        </p:nvSpPr>
        <p:spPr bwMode="auto">
          <a:xfrm>
            <a:off x="16078200" y="1093788"/>
            <a:ext cx="1295400" cy="5730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GB" sz="1800">
                <a:solidFill>
                  <a:srgbClr val="000000"/>
                </a:solidFill>
                <a:ea typeface="宋体" charset="0"/>
                <a:cs typeface="宋体" charset="0"/>
              </a:rPr>
              <a:t>荣耀</a:t>
            </a:r>
          </a:p>
        </p:txBody>
      </p:sp>
      <p:sp>
        <p:nvSpPr>
          <p:cNvPr id="130077" name="Text Box 24"/>
          <p:cNvSpPr txBox="1">
            <a:spLocks noChangeArrowheads="1"/>
          </p:cNvSpPr>
          <p:nvPr/>
        </p:nvSpPr>
        <p:spPr bwMode="auto">
          <a:xfrm>
            <a:off x="14325600" y="877888"/>
            <a:ext cx="1752600" cy="5603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1400">
                <a:solidFill>
                  <a:srgbClr val="000000"/>
                </a:solidFill>
                <a:ea typeface="宋体" charset="0"/>
                <a:cs typeface="宋体" charset="0"/>
              </a:rPr>
              <a:t>死于神的义使你合格地近天堂。约五</a:t>
            </a:r>
            <a:r>
              <a:rPr lang="en-US" altLang="zh-CN" sz="1400">
                <a:solidFill>
                  <a:srgbClr val="000000"/>
                </a:solidFill>
                <a:ea typeface="宋体" charset="0"/>
                <a:cs typeface="宋体" charset="0"/>
              </a:rPr>
              <a:t>24</a:t>
            </a:r>
            <a:endParaRPr lang="en-GB" altLang="zh-CN" sz="1400">
              <a:solidFill>
                <a:srgbClr val="000000"/>
              </a:solidFill>
              <a:ea typeface="宋体" charset="0"/>
              <a:cs typeface="宋体" charset="0"/>
            </a:endParaRPr>
          </a:p>
        </p:txBody>
      </p:sp>
      <p:sp>
        <p:nvSpPr>
          <p:cNvPr id="130078" name="Text Box 25"/>
          <p:cNvSpPr txBox="1">
            <a:spLocks noChangeArrowheads="1"/>
          </p:cNvSpPr>
          <p:nvPr/>
        </p:nvSpPr>
        <p:spPr bwMode="auto">
          <a:xfrm>
            <a:off x="14630400" y="1295400"/>
            <a:ext cx="762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GB">
              <a:solidFill>
                <a:srgbClr val="FFFFFF"/>
              </a:solidFill>
            </a:endParaRPr>
          </a:p>
        </p:txBody>
      </p:sp>
      <p:sp>
        <p:nvSpPr>
          <p:cNvPr id="130079" name="Text Box 26"/>
          <p:cNvSpPr txBox="1">
            <a:spLocks noChangeArrowheads="1"/>
          </p:cNvSpPr>
          <p:nvPr/>
        </p:nvSpPr>
        <p:spPr bwMode="auto">
          <a:xfrm>
            <a:off x="15697200" y="5318125"/>
            <a:ext cx="1752600" cy="8540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1400">
                <a:solidFill>
                  <a:srgbClr val="000000"/>
                </a:solidFill>
                <a:ea typeface="宋体" charset="0"/>
                <a:cs typeface="宋体" charset="0"/>
              </a:rPr>
              <a:t>没有信靠基督而死送你去地狱。约十二</a:t>
            </a:r>
            <a:r>
              <a:rPr lang="en-US" altLang="zh-CN" sz="1400">
                <a:solidFill>
                  <a:srgbClr val="000000"/>
                </a:solidFill>
                <a:ea typeface="宋体" charset="0"/>
                <a:cs typeface="宋体" charset="0"/>
              </a:rPr>
              <a:t>48</a:t>
            </a:r>
            <a:endParaRPr lang="en-GB" altLang="zh-CN" sz="1400">
              <a:solidFill>
                <a:srgbClr val="000000"/>
              </a:solidFill>
              <a:ea typeface="宋体" charset="0"/>
              <a:cs typeface="宋体" charset="0"/>
            </a:endParaRPr>
          </a:p>
        </p:txBody>
      </p:sp>
      <p:sp>
        <p:nvSpPr>
          <p:cNvPr id="130080" name="Text Box 27"/>
          <p:cNvSpPr txBox="1">
            <a:spLocks noChangeArrowheads="1"/>
          </p:cNvSpPr>
          <p:nvPr/>
        </p:nvSpPr>
        <p:spPr bwMode="auto">
          <a:xfrm>
            <a:off x="12192000" y="2895600"/>
            <a:ext cx="5181600" cy="1905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1600">
                <a:solidFill>
                  <a:srgbClr val="000000"/>
                </a:solidFill>
                <a:ea typeface="宋体" charset="0"/>
                <a:cs typeface="宋体" charset="0"/>
              </a:rPr>
              <a:t>称义是个神给永久的定案来宣称罪人因他对基督的信而成为义。这使神继续地看这罪人为义，即使他继续地犯罪。称义的根基是在于基督的义所以罪和善工在它没有效果。一个人只有神的义而注定去天堂，或者他被前最并且注定去地狱。神的义是以礼物给凡所相信神的独一为他们的罪的供应：就是耶稣替他们死来完整地付了代价与惩罚。参罗三</a:t>
            </a:r>
            <a:r>
              <a:rPr lang="en-US" altLang="zh-CN" sz="1600">
                <a:solidFill>
                  <a:srgbClr val="000000"/>
                </a:solidFill>
                <a:ea typeface="宋体" charset="0"/>
                <a:cs typeface="宋体" charset="0"/>
              </a:rPr>
              <a:t>21-26, </a:t>
            </a:r>
            <a:r>
              <a:rPr lang="zh-CN" altLang="en-US" sz="1600">
                <a:solidFill>
                  <a:srgbClr val="000000"/>
                </a:solidFill>
                <a:ea typeface="宋体" charset="0"/>
                <a:cs typeface="宋体" charset="0"/>
              </a:rPr>
              <a:t>四</a:t>
            </a:r>
            <a:r>
              <a:rPr lang="en-US" altLang="zh-CN" sz="1600">
                <a:solidFill>
                  <a:srgbClr val="000000"/>
                </a:solidFill>
                <a:ea typeface="宋体" charset="0"/>
                <a:cs typeface="宋体" charset="0"/>
              </a:rPr>
              <a:t>2-9, </a:t>
            </a:r>
            <a:r>
              <a:rPr lang="zh-CN" altLang="en-US" sz="1600">
                <a:solidFill>
                  <a:srgbClr val="000000"/>
                </a:solidFill>
                <a:ea typeface="宋体" charset="0"/>
                <a:cs typeface="宋体" charset="0"/>
              </a:rPr>
              <a:t>弗二</a:t>
            </a:r>
            <a:r>
              <a:rPr lang="en-US" altLang="zh-CN" sz="1600">
                <a:solidFill>
                  <a:srgbClr val="000000"/>
                </a:solidFill>
                <a:ea typeface="宋体" charset="0"/>
                <a:cs typeface="宋体" charset="0"/>
              </a:rPr>
              <a:t>1-10.</a:t>
            </a:r>
            <a:endParaRPr lang="en-GB" altLang="zh-CN" sz="1600">
              <a:solidFill>
                <a:srgbClr val="000000"/>
              </a:solidFill>
              <a:ea typeface="宋体" charset="0"/>
              <a:cs typeface="宋体" charset="0"/>
            </a:endParaRPr>
          </a:p>
        </p:txBody>
      </p:sp>
      <p:sp>
        <p:nvSpPr>
          <p:cNvPr id="2" name="Title 1"/>
          <p:cNvSpPr>
            <a:spLocks noGrp="1"/>
          </p:cNvSpPr>
          <p:nvPr>
            <p:ph type="title" idx="4294967295"/>
          </p:nvPr>
        </p:nvSpPr>
        <p:spPr>
          <a:xfrm>
            <a:off x="1403648" y="-27384"/>
            <a:ext cx="6237312" cy="523220"/>
          </a:xfrm>
          <a:gradFill rotWithShape="1">
            <a:gsLst>
              <a:gs pos="0">
                <a:schemeClr val="accent5">
                  <a:lumMod val="50000"/>
                </a:schemeClr>
              </a:gs>
              <a:gs pos="50000">
                <a:schemeClr val="bg2"/>
              </a:gs>
              <a:gs pos="100000">
                <a:schemeClr val="accent5">
                  <a:lumMod val="50000"/>
                </a:schemeClr>
              </a:gs>
            </a:gsLst>
            <a:lin ang="5400000" scaled="1"/>
          </a:gradFill>
          <a:ln w="12700">
            <a:noFill/>
            <a:miter lim="800000"/>
            <a:headEnd type="none" w="sm" len="sm"/>
            <a:tailEnd type="none" w="sm" len="sm"/>
          </a:ln>
          <a:effectLst/>
        </p:spPr>
        <p:txBody>
          <a:bodyPr wrap="square">
            <a:spAutoFit/>
          </a:bodyPr>
          <a:lstStyle/>
          <a:p>
            <a:pPr algn="ctr"/>
            <a:r>
              <a:rPr lang="en-US" sz="2800" b="1" kern="1200" dirty="0">
                <a:solidFill>
                  <a:srgbClr val="FFFFFF"/>
                </a:solidFill>
                <a:latin typeface="Arial"/>
                <a:ea typeface="SimSun" pitchFamily="2" charset="-122"/>
                <a:cs typeface="Arial"/>
              </a:rPr>
              <a:t>The Scriptural View of Justification</a:t>
            </a:r>
          </a:p>
        </p:txBody>
      </p:sp>
    </p:spTree>
    <p:extLst>
      <p:ext uri="{BB962C8B-B14F-4D97-AF65-F5344CB8AC3E}">
        <p14:creationId xmlns:p14="http://schemas.microsoft.com/office/powerpoint/2010/main" val="1651089264"/>
      </p:ext>
    </p:extLst>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en-US" dirty="0"/>
              <a:t>Romans 3:21-23</a:t>
            </a:r>
            <a:r>
              <a:rPr lang="en-US" sz="3600" dirty="0"/>
              <a:t> NAU/NLT</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07504" y="1268760"/>
            <a:ext cx="4246243"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sz="2400" dirty="0"/>
              <a:t>But now apart from the Law the </a:t>
            </a:r>
            <a:r>
              <a:rPr lang="en-US" sz="2400" dirty="0">
                <a:solidFill>
                  <a:srgbClr val="FFFF00"/>
                </a:solidFill>
              </a:rPr>
              <a:t>righteousness</a:t>
            </a:r>
            <a:r>
              <a:rPr lang="en-US" sz="2400" dirty="0"/>
              <a:t> of God has been manifested, being witnessed by the Law and the Prophets, </a:t>
            </a:r>
            <a:r>
              <a:rPr lang="en-US" sz="2400" baseline="30000" dirty="0"/>
              <a:t>22 </a:t>
            </a:r>
            <a:r>
              <a:rPr lang="en-US" sz="2400" dirty="0"/>
              <a:t>even the righteousness of God through </a:t>
            </a:r>
            <a:r>
              <a:rPr lang="en-US" sz="2400" dirty="0">
                <a:solidFill>
                  <a:srgbClr val="FFFF00"/>
                </a:solidFill>
              </a:rPr>
              <a:t>faith</a:t>
            </a:r>
            <a:r>
              <a:rPr lang="en-US" sz="2400" dirty="0"/>
              <a:t> in Jesus Christ for all those who </a:t>
            </a:r>
            <a:r>
              <a:rPr lang="en-US" sz="2400" dirty="0">
                <a:solidFill>
                  <a:srgbClr val="FFFF00"/>
                </a:solidFill>
              </a:rPr>
              <a:t>believe</a:t>
            </a:r>
            <a:r>
              <a:rPr lang="en-US" sz="2400" dirty="0"/>
              <a:t>; for there is no distinction; </a:t>
            </a:r>
            <a:r>
              <a:rPr lang="en-US" sz="2400" baseline="30000" dirty="0"/>
              <a:t>23 </a:t>
            </a:r>
            <a:r>
              <a:rPr lang="en-US" sz="2400" dirty="0"/>
              <a:t>for all have sinned and fall short of the glory of God</a:t>
            </a:r>
          </a:p>
        </p:txBody>
      </p:sp>
      <p:sp>
        <p:nvSpPr>
          <p:cNvPr id="4" name="Title 1">
            <a:extLst>
              <a:ext uri="{FF2B5EF4-FFF2-40B4-BE49-F238E27FC236}">
                <a16:creationId xmlns:a16="http://schemas.microsoft.com/office/drawing/2014/main" id="{3FE3DFF9-5E20-BF2D-9530-EDFDD42AAA22}"/>
              </a:ext>
            </a:extLst>
          </p:cNvPr>
          <p:cNvSpPr txBox="1">
            <a:spLocks/>
          </p:cNvSpPr>
          <p:nvPr/>
        </p:nvSpPr>
        <p:spPr bwMode="auto">
          <a:xfrm>
            <a:off x="4497763" y="1268760"/>
            <a:ext cx="45720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2400" dirty="0">
                <a:effectLst/>
                <a:latin typeface="Arial" panose="020B0604020202020204" pitchFamily="34" charset="0"/>
                <a:cs typeface="Arial" panose="020B0604020202020204" pitchFamily="34" charset="0"/>
              </a:rPr>
              <a:t>But now God has shown us a way to be </a:t>
            </a:r>
            <a:r>
              <a:rPr lang="en-US" sz="2400" dirty="0">
                <a:solidFill>
                  <a:srgbClr val="FFFF00"/>
                </a:solidFill>
                <a:effectLst/>
                <a:latin typeface="Arial" panose="020B0604020202020204" pitchFamily="34" charset="0"/>
                <a:cs typeface="Arial" panose="020B0604020202020204" pitchFamily="34" charset="0"/>
              </a:rPr>
              <a:t>made right</a:t>
            </a:r>
            <a:r>
              <a:rPr lang="en-US" sz="2400" dirty="0">
                <a:effectLst/>
                <a:latin typeface="Arial" panose="020B0604020202020204" pitchFamily="34" charset="0"/>
                <a:cs typeface="Arial" panose="020B0604020202020204" pitchFamily="34" charset="0"/>
              </a:rPr>
              <a:t> with him without keeping the requirements of the law, as was promised in the writings of Moses and the prophets long ago. </a:t>
            </a:r>
            <a:r>
              <a:rPr lang="en-US" sz="2400" b="1" baseline="30000" dirty="0">
                <a:effectLst/>
                <a:latin typeface="Arial" panose="020B0604020202020204" pitchFamily="34" charset="0"/>
                <a:cs typeface="Arial" panose="020B0604020202020204" pitchFamily="34" charset="0"/>
              </a:rPr>
              <a:t>22</a:t>
            </a:r>
            <a:r>
              <a:rPr lang="en-US" sz="2400" dirty="0">
                <a:effectLst/>
                <a:latin typeface="Arial" panose="020B0604020202020204" pitchFamily="34" charset="0"/>
                <a:cs typeface="Arial" panose="020B0604020202020204" pitchFamily="34" charset="0"/>
              </a:rPr>
              <a:t>We are made right with God by placing our </a:t>
            </a:r>
            <a:r>
              <a:rPr lang="en-US" sz="2400" dirty="0">
                <a:solidFill>
                  <a:srgbClr val="FFFF00"/>
                </a:solidFill>
                <a:effectLst/>
                <a:latin typeface="Arial" panose="020B0604020202020204" pitchFamily="34" charset="0"/>
                <a:cs typeface="Arial" panose="020B0604020202020204" pitchFamily="34" charset="0"/>
              </a:rPr>
              <a:t>faith</a:t>
            </a:r>
            <a:r>
              <a:rPr lang="en-US" sz="2400" dirty="0">
                <a:effectLst/>
                <a:latin typeface="Arial" panose="020B0604020202020204" pitchFamily="34" charset="0"/>
                <a:cs typeface="Arial" panose="020B0604020202020204" pitchFamily="34" charset="0"/>
              </a:rPr>
              <a:t> in Jesus Christ. And this is true for everyone who </a:t>
            </a:r>
            <a:r>
              <a:rPr lang="en-US" sz="2400" dirty="0">
                <a:solidFill>
                  <a:srgbClr val="FFFF00"/>
                </a:solidFill>
                <a:effectLst/>
                <a:latin typeface="Arial" panose="020B0604020202020204" pitchFamily="34" charset="0"/>
                <a:cs typeface="Arial" panose="020B0604020202020204" pitchFamily="34" charset="0"/>
              </a:rPr>
              <a:t>believes</a:t>
            </a:r>
            <a:r>
              <a:rPr lang="en-US" sz="2400" dirty="0">
                <a:effectLst/>
                <a:latin typeface="Arial" panose="020B0604020202020204" pitchFamily="34" charset="0"/>
                <a:cs typeface="Arial" panose="020B0604020202020204" pitchFamily="34" charset="0"/>
              </a:rPr>
              <a:t>, no matter who we are. </a:t>
            </a:r>
            <a:r>
              <a:rPr lang="en-US" sz="2400" b="1" baseline="30000" dirty="0">
                <a:effectLst/>
                <a:latin typeface="Arial" panose="020B0604020202020204" pitchFamily="34" charset="0"/>
                <a:cs typeface="Arial" panose="020B0604020202020204" pitchFamily="34" charset="0"/>
              </a:rPr>
              <a:t>23</a:t>
            </a:r>
            <a:r>
              <a:rPr lang="en-US" sz="2400" dirty="0">
                <a:effectLst/>
                <a:latin typeface="Arial" panose="020B0604020202020204" pitchFamily="34" charset="0"/>
                <a:cs typeface="Arial" panose="020B0604020202020204" pitchFamily="34" charset="0"/>
              </a:rPr>
              <a:t>For everyone has sinned; we all fall short of God’s glorious standard.</a:t>
            </a:r>
          </a:p>
        </p:txBody>
      </p:sp>
    </p:spTree>
    <p:extLst>
      <p:ext uri="{BB962C8B-B14F-4D97-AF65-F5344CB8AC3E}">
        <p14:creationId xmlns:p14="http://schemas.microsoft.com/office/powerpoint/2010/main" val="29903552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en-US" dirty="0"/>
              <a:t>Romans 3:24-25</a:t>
            </a:r>
            <a:r>
              <a:rPr lang="en-US" sz="3600" dirty="0"/>
              <a:t> NAU/NLT</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81741" y="1268760"/>
            <a:ext cx="3958211"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sz="2400" dirty="0"/>
              <a:t>being </a:t>
            </a:r>
            <a:r>
              <a:rPr lang="en-US" sz="2400" dirty="0">
                <a:solidFill>
                  <a:srgbClr val="FFFF00"/>
                </a:solidFill>
              </a:rPr>
              <a:t>justified</a:t>
            </a:r>
            <a:r>
              <a:rPr lang="en-US" sz="2400" dirty="0"/>
              <a:t> as a gift by His grace through the </a:t>
            </a:r>
            <a:r>
              <a:rPr lang="en-US" sz="2400" dirty="0">
                <a:solidFill>
                  <a:srgbClr val="FFFF00"/>
                </a:solidFill>
              </a:rPr>
              <a:t>redemption</a:t>
            </a:r>
            <a:r>
              <a:rPr lang="en-US" sz="2400" dirty="0"/>
              <a:t> which is in Christ Jesus; </a:t>
            </a:r>
            <a:r>
              <a:rPr lang="en-US" sz="2400" baseline="30000" dirty="0"/>
              <a:t>25 </a:t>
            </a:r>
            <a:r>
              <a:rPr lang="en-US" sz="2400" dirty="0"/>
              <a:t>whom God displayed publicly as a </a:t>
            </a:r>
            <a:r>
              <a:rPr lang="en-US" sz="2400" dirty="0">
                <a:solidFill>
                  <a:srgbClr val="FFFF00"/>
                </a:solidFill>
              </a:rPr>
              <a:t>propitiation</a:t>
            </a:r>
            <a:r>
              <a:rPr lang="en-US" sz="2400" dirty="0"/>
              <a:t> in His blood through faith. This was to demonstrate His righteousness, because in the </a:t>
            </a:r>
            <a:r>
              <a:rPr lang="en-US" sz="2400" dirty="0">
                <a:solidFill>
                  <a:srgbClr val="FFFF00"/>
                </a:solidFill>
              </a:rPr>
              <a:t>forbearance</a:t>
            </a:r>
            <a:r>
              <a:rPr lang="en-US" sz="2400" dirty="0"/>
              <a:t> of God He passed over the sins previously committed</a:t>
            </a:r>
          </a:p>
        </p:txBody>
      </p:sp>
      <p:sp>
        <p:nvSpPr>
          <p:cNvPr id="4" name="Title 1">
            <a:extLst>
              <a:ext uri="{FF2B5EF4-FFF2-40B4-BE49-F238E27FC236}">
                <a16:creationId xmlns:a16="http://schemas.microsoft.com/office/drawing/2014/main" id="{47EF2419-BEF9-DEEF-671F-957DC18664CB}"/>
              </a:ext>
            </a:extLst>
          </p:cNvPr>
          <p:cNvSpPr txBox="1">
            <a:spLocks/>
          </p:cNvSpPr>
          <p:nvPr/>
        </p:nvSpPr>
        <p:spPr bwMode="auto">
          <a:xfrm>
            <a:off x="4283968" y="1268760"/>
            <a:ext cx="4752528"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2400" dirty="0">
                <a:effectLst/>
                <a:latin typeface="Arial" panose="020B0604020202020204" pitchFamily="34" charset="0"/>
                <a:cs typeface="Arial" panose="020B0604020202020204" pitchFamily="34" charset="0"/>
              </a:rPr>
              <a:t>Yet God, in his grace, freely </a:t>
            </a:r>
            <a:r>
              <a:rPr lang="en-US" sz="2400" dirty="0">
                <a:solidFill>
                  <a:srgbClr val="FFFF00"/>
                </a:solidFill>
                <a:effectLst/>
                <a:latin typeface="Arial" panose="020B0604020202020204" pitchFamily="34" charset="0"/>
                <a:cs typeface="Arial" panose="020B0604020202020204" pitchFamily="34" charset="0"/>
              </a:rPr>
              <a:t>makes us right</a:t>
            </a:r>
            <a:r>
              <a:rPr lang="en-US" sz="2400" dirty="0">
                <a:effectLst/>
                <a:latin typeface="Arial" panose="020B0604020202020204" pitchFamily="34" charset="0"/>
                <a:cs typeface="Arial" panose="020B0604020202020204" pitchFamily="34" charset="0"/>
              </a:rPr>
              <a:t> in his sight. He did this through Christ Jesus when he </a:t>
            </a:r>
            <a:r>
              <a:rPr lang="en-US" sz="2400" dirty="0">
                <a:solidFill>
                  <a:srgbClr val="FFFF00"/>
                </a:solidFill>
                <a:effectLst/>
                <a:latin typeface="Arial" panose="020B0604020202020204" pitchFamily="34" charset="0"/>
                <a:cs typeface="Arial" panose="020B0604020202020204" pitchFamily="34" charset="0"/>
              </a:rPr>
              <a:t>freed</a:t>
            </a:r>
            <a:r>
              <a:rPr lang="en-US" sz="2400" dirty="0">
                <a:effectLst/>
                <a:latin typeface="Arial" panose="020B0604020202020204" pitchFamily="34" charset="0"/>
                <a:cs typeface="Arial" panose="020B0604020202020204" pitchFamily="34" charset="0"/>
              </a:rPr>
              <a:t> us from the penalty for our sins. </a:t>
            </a:r>
            <a:r>
              <a:rPr lang="en-US" sz="2400" baseline="30000" dirty="0">
                <a:effectLst/>
                <a:latin typeface="Arial" panose="020B0604020202020204" pitchFamily="34" charset="0"/>
                <a:cs typeface="Arial" panose="020B0604020202020204" pitchFamily="34" charset="0"/>
              </a:rPr>
              <a:t>25 </a:t>
            </a:r>
            <a:r>
              <a:rPr lang="en-US" sz="2400" dirty="0">
                <a:effectLst/>
                <a:latin typeface="Arial" panose="020B0604020202020204" pitchFamily="34" charset="0"/>
                <a:cs typeface="Arial" panose="020B0604020202020204" pitchFamily="34" charset="0"/>
              </a:rPr>
              <a:t>For God presented Jesus as the </a:t>
            </a:r>
            <a:r>
              <a:rPr lang="en-US" sz="2400" dirty="0">
                <a:solidFill>
                  <a:srgbClr val="FFFF00"/>
                </a:solidFill>
                <a:effectLst/>
                <a:latin typeface="Arial" panose="020B0604020202020204" pitchFamily="34" charset="0"/>
                <a:cs typeface="Arial" panose="020B0604020202020204" pitchFamily="34" charset="0"/>
              </a:rPr>
              <a:t>sacrifice</a:t>
            </a:r>
            <a:r>
              <a:rPr lang="en-US" sz="2400" dirty="0">
                <a:effectLst/>
                <a:latin typeface="Arial" panose="020B0604020202020204" pitchFamily="34" charset="0"/>
                <a:cs typeface="Arial" panose="020B0604020202020204" pitchFamily="34" charset="0"/>
              </a:rPr>
              <a:t> for sin. People are made right with God when they believe that Jesus sacrificed his life, shedding his blood. This sacrifice shows that God was being </a:t>
            </a:r>
            <a:r>
              <a:rPr lang="en-US" sz="2400" dirty="0">
                <a:solidFill>
                  <a:srgbClr val="FFFF00"/>
                </a:solidFill>
                <a:effectLst/>
                <a:latin typeface="Arial" panose="020B0604020202020204" pitchFamily="34" charset="0"/>
                <a:cs typeface="Arial" panose="020B0604020202020204" pitchFamily="34" charset="0"/>
              </a:rPr>
              <a:t>fair</a:t>
            </a:r>
            <a:r>
              <a:rPr lang="en-US" sz="2400" dirty="0">
                <a:effectLst/>
                <a:latin typeface="Arial" panose="020B0604020202020204" pitchFamily="34" charset="0"/>
                <a:cs typeface="Arial" panose="020B0604020202020204" pitchFamily="34" charset="0"/>
              </a:rPr>
              <a:t> when he held back and did not punish those who sinned in times past.</a:t>
            </a:r>
          </a:p>
        </p:txBody>
      </p:sp>
    </p:spTree>
    <p:extLst>
      <p:ext uri="{BB962C8B-B14F-4D97-AF65-F5344CB8AC3E}">
        <p14:creationId xmlns:p14="http://schemas.microsoft.com/office/powerpoint/2010/main" val="5456035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algn="ctr">
              <a:lnSpc>
                <a:spcPct val="90000"/>
              </a:lnSpc>
              <a:spcBef>
                <a:spcPct val="20000"/>
              </a:spcBef>
              <a:defRPr/>
            </a:pPr>
            <a:r>
              <a:rPr lang="zh-TW" altLang="en-US" sz="5400" b="1" dirty="0">
                <a:solidFill>
                  <a:srgbClr val="FFFFFF"/>
                </a:solidFill>
                <a:ea typeface="新細明體" charset="-120"/>
                <a:cs typeface="新細明體" charset="-120"/>
              </a:rPr>
              <a:t>讓 全 世 界 都 知 道</a:t>
            </a:r>
          </a:p>
          <a:p>
            <a:pPr algn="ctr">
              <a:lnSpc>
                <a:spcPct val="90000"/>
              </a:lnSpc>
              <a:spcBef>
                <a:spcPct val="20000"/>
              </a:spcBef>
              <a:defRPr/>
            </a:pPr>
            <a:r>
              <a:rPr lang="zh-TW" altLang="en-US" sz="4400" b="1" dirty="0">
                <a:solidFill>
                  <a:srgbClr val="FFFFFF"/>
                </a:solidFill>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en-US" b="1" dirty="0">
                <a:solidFill>
                  <a:schemeClr val="tx1"/>
                </a:solidFill>
                <a:effectLst/>
                <a:ea typeface="Arial" charset="0"/>
                <a:cs typeface="Arial" charset="0"/>
              </a:rPr>
              <a:t>Are all the following people </a:t>
            </a:r>
            <a:r>
              <a:rPr lang="en-US" sz="6600" b="1" dirty="0">
                <a:solidFill>
                  <a:schemeClr val="tx1"/>
                </a:solidFill>
                <a:effectLst/>
                <a:ea typeface="Arial" charset="0"/>
                <a:cs typeface="Arial" charset="0"/>
              </a:rPr>
              <a:t>really </a:t>
            </a:r>
            <a:r>
              <a:rPr lang="en-US" b="1" dirty="0">
                <a:solidFill>
                  <a:schemeClr val="tx1"/>
                </a:solidFill>
                <a:effectLst/>
                <a:ea typeface="Arial" charset="0"/>
                <a:cs typeface="Arial" charset="0"/>
              </a:rPr>
              <a:t>condemned without Christ?</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algn="ctr"/>
            <a:r>
              <a:rPr lang="en-US" sz="5400" b="1" cap="none" spc="0" dirty="0">
                <a:ln w="10541" cmpd="sng">
                  <a:solidFill>
                    <a:schemeClr val="accent1">
                      <a:shade val="88000"/>
                      <a:satMod val="110000"/>
                    </a:schemeClr>
                  </a:solidFill>
                  <a:prstDash val="solid"/>
                </a:ln>
                <a:solidFill>
                  <a:schemeClr val="accent1">
                    <a:lumMod val="20000"/>
                    <a:lumOff val="80000"/>
                  </a:schemeClr>
                </a:solidFill>
                <a:effectLst/>
              </a:rPr>
              <a:t>MAKE HIM FAMOUS</a:t>
            </a:r>
            <a:br>
              <a:rPr lang="en-US" sz="5400" b="1" cap="none" spc="0" dirty="0">
                <a:ln w="10541" cmpd="sng">
                  <a:solidFill>
                    <a:schemeClr val="accent1">
                      <a:shade val="88000"/>
                      <a:satMod val="110000"/>
                    </a:schemeClr>
                  </a:solidFill>
                  <a:prstDash val="solid"/>
                </a:ln>
                <a:solidFill>
                  <a:schemeClr val="accent1">
                    <a:lumMod val="20000"/>
                    <a:lumOff val="80000"/>
                  </a:schemeClr>
                </a:solidFill>
                <a:effectLst/>
              </a:rPr>
            </a:br>
            <a:r>
              <a:rPr lang="en-US" sz="3600" b="1" cap="none" spc="0" dirty="0">
                <a:ln w="10541" cmpd="sng">
                  <a:solidFill>
                    <a:schemeClr val="accent1">
                      <a:shade val="88000"/>
                      <a:satMod val="110000"/>
                    </a:schemeClr>
                  </a:solidFill>
                  <a:prstDash val="solid"/>
                </a:ln>
                <a:solidFill>
                  <a:schemeClr val="accent1">
                    <a:lumMod val="20000"/>
                    <a:lumOff val="80000"/>
                  </a:schemeClr>
                </a:solidFill>
                <a:effectLst/>
              </a:rPr>
              <a:t>around the corner and around the world</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en-US" dirty="0"/>
              <a:t>Romans 3:26-28</a:t>
            </a:r>
            <a:r>
              <a:rPr lang="en-US" sz="3600" dirty="0"/>
              <a:t> NAU/NLT</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160427" y="1080120"/>
            <a:ext cx="4911342"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dirty="0">
                <a:effectLst/>
              </a:rPr>
              <a:t>for he was looking ahead and including them in what he would do in this present time. God did this to demonstrate his </a:t>
            </a:r>
            <a:r>
              <a:rPr lang="en-US" dirty="0">
                <a:solidFill>
                  <a:srgbClr val="FFFF00"/>
                </a:solidFill>
                <a:effectLst/>
              </a:rPr>
              <a:t>righteousness</a:t>
            </a:r>
            <a:r>
              <a:rPr lang="en-US" dirty="0">
                <a:effectLst/>
              </a:rPr>
              <a:t>, for he himself is fair and just, and he makes sinners right in his sight when they </a:t>
            </a:r>
            <a:r>
              <a:rPr lang="en-US" dirty="0">
                <a:solidFill>
                  <a:srgbClr val="FFFF00"/>
                </a:solidFill>
                <a:effectLst/>
              </a:rPr>
              <a:t>believe</a:t>
            </a:r>
            <a:r>
              <a:rPr lang="en-US" dirty="0">
                <a:effectLst/>
              </a:rPr>
              <a:t> in Jesus. </a:t>
            </a:r>
            <a:r>
              <a:rPr lang="en-US" baseline="30000" dirty="0">
                <a:effectLst/>
              </a:rPr>
              <a:t>27 </a:t>
            </a:r>
            <a:r>
              <a:rPr lang="en-US" dirty="0">
                <a:effectLst/>
              </a:rPr>
              <a:t>Can we boast, then, that we have done anything to be accepted by God? No, because our acquittal is not based on obeying the law. It is based on faith. </a:t>
            </a:r>
            <a:r>
              <a:rPr lang="en-US" b="1" baseline="30000" dirty="0">
                <a:effectLst/>
              </a:rPr>
              <a:t>28</a:t>
            </a:r>
            <a:r>
              <a:rPr lang="en-US" dirty="0">
                <a:effectLst/>
              </a:rPr>
              <a:t> So we are </a:t>
            </a:r>
            <a:r>
              <a:rPr lang="en-US" dirty="0">
                <a:solidFill>
                  <a:srgbClr val="FFFF00"/>
                </a:solidFill>
                <a:effectLst/>
              </a:rPr>
              <a:t>made right</a:t>
            </a:r>
            <a:r>
              <a:rPr lang="en-US" dirty="0">
                <a:effectLst/>
              </a:rPr>
              <a:t> with God through faith and not by obeying the law</a:t>
            </a: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088195"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dirty="0"/>
              <a:t>for the demonstration, I say, of His </a:t>
            </a:r>
            <a:r>
              <a:rPr lang="en-US" dirty="0">
                <a:solidFill>
                  <a:srgbClr val="FFFF00"/>
                </a:solidFill>
              </a:rPr>
              <a:t>righteousness</a:t>
            </a:r>
            <a:r>
              <a:rPr lang="en-US" dirty="0"/>
              <a:t> at the present time, so that He would be just and the justifier of the one who has </a:t>
            </a:r>
            <a:r>
              <a:rPr lang="en-US" dirty="0">
                <a:solidFill>
                  <a:srgbClr val="FFFF00"/>
                </a:solidFill>
              </a:rPr>
              <a:t>faith</a:t>
            </a:r>
            <a:r>
              <a:rPr lang="en-US" dirty="0"/>
              <a:t> in Jesus. </a:t>
            </a:r>
            <a:r>
              <a:rPr lang="en-US" baseline="30000" dirty="0"/>
              <a:t>27</a:t>
            </a:r>
            <a:r>
              <a:rPr lang="en-US" dirty="0"/>
              <a:t>Where then is boasting? It is excluded. By what kind of law? Of works? No, but by a law of faith. </a:t>
            </a:r>
            <a:r>
              <a:rPr lang="en-US" baseline="30000" dirty="0"/>
              <a:t>28</a:t>
            </a:r>
            <a:r>
              <a:rPr lang="en-US" dirty="0"/>
              <a:t>For we maintain that a man is </a:t>
            </a:r>
            <a:r>
              <a:rPr lang="en-US" dirty="0">
                <a:solidFill>
                  <a:srgbClr val="FFFF00"/>
                </a:solidFill>
              </a:rPr>
              <a:t>justified</a:t>
            </a:r>
            <a:r>
              <a:rPr lang="en-US" dirty="0"/>
              <a:t> by faith apart from works of the Law. </a:t>
            </a:r>
          </a:p>
        </p:txBody>
      </p:sp>
    </p:spTree>
    <p:extLst>
      <p:ext uri="{BB962C8B-B14F-4D97-AF65-F5344CB8AC3E}">
        <p14:creationId xmlns:p14="http://schemas.microsoft.com/office/powerpoint/2010/main" val="38275771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en-US" dirty="0"/>
              <a:t>Romans 3:29-31</a:t>
            </a:r>
            <a:r>
              <a:rPr lang="en-US" sz="3600" dirty="0"/>
              <a:t> NAU/NLT</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571999"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dirty="0"/>
              <a:t>After all, is God the God of the Jews only? Isn’t he also the God of the Gentiles? Of course, he is. </a:t>
            </a:r>
            <a:r>
              <a:rPr lang="en-US" baseline="30000" dirty="0"/>
              <a:t>30 </a:t>
            </a:r>
            <a:r>
              <a:rPr lang="en-US" dirty="0"/>
              <a:t>There is only one God, and he makes people </a:t>
            </a:r>
            <a:r>
              <a:rPr lang="en-US" dirty="0">
                <a:solidFill>
                  <a:srgbClr val="FFFF00"/>
                </a:solidFill>
              </a:rPr>
              <a:t>right</a:t>
            </a:r>
            <a:r>
              <a:rPr lang="en-US" dirty="0"/>
              <a:t> with himself only by faith, whether they are Jews or Gentiles. </a:t>
            </a:r>
            <a:r>
              <a:rPr lang="en-US" baseline="30000" dirty="0"/>
              <a:t>31 </a:t>
            </a:r>
            <a:r>
              <a:rPr lang="en-US" dirty="0"/>
              <a:t>Well then, if we emphasize </a:t>
            </a:r>
            <a:r>
              <a:rPr lang="en-US" dirty="0">
                <a:solidFill>
                  <a:srgbClr val="FFFF00"/>
                </a:solidFill>
              </a:rPr>
              <a:t>faith</a:t>
            </a:r>
            <a:r>
              <a:rPr lang="en-US" dirty="0"/>
              <a:t>, does this mean that we can forget about the law? Of course not! In fact, only when we have faith do we truly fulfill the law.</a:t>
            </a: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232211"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dirty="0">
                <a:effectLst/>
              </a:rPr>
              <a:t>Or is God the God of Jews only? Is He not the God of Gentiles also? Yes, of Gentiles also, </a:t>
            </a:r>
            <a:r>
              <a:rPr lang="en-US" b="1" baseline="30000" dirty="0">
                <a:effectLst/>
              </a:rPr>
              <a:t>30</a:t>
            </a:r>
            <a:r>
              <a:rPr lang="en-US" dirty="0">
                <a:effectLst/>
              </a:rPr>
              <a:t> since indeed God who will </a:t>
            </a:r>
            <a:r>
              <a:rPr lang="en-US" dirty="0">
                <a:solidFill>
                  <a:srgbClr val="FFFF00"/>
                </a:solidFill>
                <a:effectLst/>
              </a:rPr>
              <a:t>justify</a:t>
            </a:r>
            <a:r>
              <a:rPr lang="en-US" dirty="0">
                <a:effectLst/>
              </a:rPr>
              <a:t> the circumcised by faith and the uncircumcised through faith is one. </a:t>
            </a:r>
            <a:r>
              <a:rPr lang="en-US" baseline="30000" dirty="0">
                <a:effectLst/>
              </a:rPr>
              <a:t>31 </a:t>
            </a:r>
            <a:r>
              <a:rPr lang="en-US" dirty="0">
                <a:effectLst/>
              </a:rPr>
              <a:t>Do we then nullify the Law through </a:t>
            </a:r>
            <a:r>
              <a:rPr lang="en-US" dirty="0">
                <a:solidFill>
                  <a:srgbClr val="FFFF00"/>
                </a:solidFill>
                <a:effectLst/>
              </a:rPr>
              <a:t>faith</a:t>
            </a:r>
            <a:r>
              <a:rPr lang="en-US" dirty="0">
                <a:effectLst/>
              </a:rPr>
              <a:t>? May it never be! On the contrary, we establish the Law.</a:t>
            </a:r>
          </a:p>
        </p:txBody>
      </p:sp>
    </p:spTree>
    <p:extLst>
      <p:ext uri="{BB962C8B-B14F-4D97-AF65-F5344CB8AC3E}">
        <p14:creationId xmlns:p14="http://schemas.microsoft.com/office/powerpoint/2010/main" val="39114006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886180"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155h</a:t>
            </a:r>
          </a:p>
        </p:txBody>
      </p:sp>
      <p:sp>
        <p:nvSpPr>
          <p:cNvPr id="722948" name="Rectangle 66"/>
          <p:cNvSpPr>
            <a:spLocks noGrp="1" noChangeArrowheads="1"/>
          </p:cNvSpPr>
          <p:nvPr>
            <p:ph type="title"/>
          </p:nvPr>
        </p:nvSpPr>
        <p:spPr>
          <a:xfrm>
            <a:off x="1822450" y="381000"/>
            <a:ext cx="7010400" cy="1295400"/>
          </a:xfrm>
        </p:spPr>
        <p:txBody>
          <a:bodyPr/>
          <a:lstStyle/>
          <a:p>
            <a:pPr eaLnBrk="1" hangingPunct="1"/>
            <a:r>
              <a:rPr lang="en-US" sz="3100">
                <a:solidFill>
                  <a:schemeClr val="bg2"/>
                </a:solidFill>
                <a:ea typeface="ＭＳ Ｐゴシック" charset="-128"/>
                <a:cs typeface="ＭＳ Ｐゴシック" charset="-128"/>
              </a:rPr>
              <a:t>Now for Some </a:t>
            </a:r>
            <a:br>
              <a:rPr lang="en-US" sz="3100">
                <a:solidFill>
                  <a:schemeClr val="bg2"/>
                </a:solidFill>
                <a:ea typeface="ＭＳ Ｐゴシック" charset="-128"/>
                <a:cs typeface="ＭＳ Ｐゴシック" charset="-128"/>
              </a:rPr>
            </a:br>
            <a:r>
              <a:rPr lang="en-US" sz="3100">
                <a:solidFill>
                  <a:schemeClr val="bg2"/>
                </a:solidFill>
                <a:ea typeface="ＭＳ Ｐゴシック" charset="-128"/>
                <a:cs typeface="ＭＳ Ｐゴシック" charset="-128"/>
              </a:rPr>
              <a:t>Theological Words in Romans</a:t>
            </a:r>
            <a:endParaRPr lang="en-US" sz="3100">
              <a:solidFill>
                <a:schemeClr val="bg1"/>
              </a:solidFill>
              <a:ea typeface="ＭＳ Ｐゴシック" charset="-128"/>
              <a:cs typeface="ＭＳ Ｐゴシック" charset="-128"/>
            </a:endParaRPr>
          </a:p>
        </p:txBody>
      </p:sp>
      <p:sp>
        <p:nvSpPr>
          <p:cNvPr id="116808" name="Text Box 72"/>
          <p:cNvSpPr txBox="1">
            <a:spLocks noChangeArrowheads="1"/>
          </p:cNvSpPr>
          <p:nvPr/>
        </p:nvSpPr>
        <p:spPr bwMode="auto">
          <a:xfrm>
            <a:off x="2576513" y="3641725"/>
            <a:ext cx="5502275" cy="1373188"/>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Holiness or perfection inherent for God yet imputed (applied) to us in Christ</a:t>
            </a:r>
          </a:p>
        </p:txBody>
      </p:sp>
      <p:sp>
        <p:nvSpPr>
          <p:cNvPr id="116809" name="Text Box 73"/>
          <p:cNvSpPr txBox="1">
            <a:spLocks noChangeArrowheads="1"/>
          </p:cNvSpPr>
          <p:nvPr/>
        </p:nvSpPr>
        <p:spPr bwMode="auto">
          <a:xfrm>
            <a:off x="3194050" y="1981200"/>
            <a:ext cx="4267200" cy="119062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Righteousness</a:t>
            </a:r>
            <a:b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(3:21)</a:t>
            </a:r>
          </a:p>
        </p:txBody>
      </p:sp>
    </p:spTree>
    <p:extLst>
      <p:ext uri="{BB962C8B-B14F-4D97-AF65-F5344CB8AC3E}">
        <p14:creationId xmlns:p14="http://schemas.microsoft.com/office/powerpoint/2010/main" val="3556164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en-US" sz="4000" b="1">
                <a:solidFill>
                  <a:srgbClr val="000000"/>
                </a:solidFill>
                <a:effectLst>
                  <a:outerShdw blurRad="38100" dist="38100" dir="2700000" algn="tl">
                    <a:srgbClr val="FFFFFF"/>
                  </a:outerShdw>
                </a:effectLst>
                <a:ea typeface="ＭＳ Ｐゴシック" charset="-128"/>
                <a:cs typeface="ＭＳ Ｐゴシック" charset="-128"/>
              </a:rPr>
              <a:t>Faith (3:22)</a:t>
            </a:r>
          </a:p>
        </p:txBody>
      </p:sp>
      <p:sp>
        <p:nvSpPr>
          <p:cNvPr id="723972" name="Text Box 5"/>
          <p:cNvSpPr txBox="1">
            <a:spLocks noChangeArrowheads="1"/>
          </p:cNvSpPr>
          <p:nvPr/>
        </p:nvSpPr>
        <p:spPr bwMode="auto">
          <a:xfrm>
            <a:off x="8244408" y="0"/>
            <a:ext cx="886180"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r>
              <a:rPr lang="en-US"/>
              <a:t>155h</a:t>
            </a: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algn="ctr">
              <a:buFont typeface="Wingdings" charset="2"/>
              <a:buNone/>
              <a:defRPr/>
            </a:pPr>
            <a:r>
              <a:rPr lang="en-US" sz="3200" b="1" dirty="0">
                <a:solidFill>
                  <a:srgbClr val="000000"/>
                </a:solidFill>
                <a:effectLst>
                  <a:outerShdw blurRad="38100" dist="38100" dir="2700000" algn="tl">
                    <a:srgbClr val="FFFFFF"/>
                  </a:outerShdw>
                </a:effectLst>
                <a:latin typeface="Arial" charset="0"/>
                <a:ea typeface="Arial" charset="0"/>
                <a:cs typeface="Arial" charset="0"/>
              </a:rPr>
              <a:t>Trust or reliance on Christ</a:t>
            </a:r>
            <a:r>
              <a:rPr lang="fr-FR" altLang="ja-JP" sz="3200" b="1" dirty="0">
                <a:solidFill>
                  <a:srgbClr val="000000"/>
                </a:solidFill>
                <a:effectLst>
                  <a:outerShdw blurRad="38100" dist="38100" dir="2700000" algn="tl">
                    <a:srgbClr val="FFFFFF"/>
                  </a:outerShdw>
                </a:effectLst>
                <a:latin typeface="Arial" charset="0"/>
                <a:ea typeface="Arial" charset="0"/>
                <a:cs typeface="Arial" charset="0"/>
              </a:rPr>
              <a:t>'</a:t>
            </a:r>
            <a:r>
              <a:rPr lang="en-US" sz="3200" b="1" dirty="0">
                <a:solidFill>
                  <a:srgbClr val="000000"/>
                </a:solidFill>
                <a:effectLst>
                  <a:outerShdw blurRad="38100" dist="38100" dir="2700000" algn="tl">
                    <a:srgbClr val="FFFFFF"/>
                  </a:outerShdw>
                </a:effectLst>
                <a:latin typeface="Arial" charset="0"/>
                <a:ea typeface="Arial" charset="0"/>
                <a:cs typeface="Arial" charset="0"/>
              </a:rPr>
              <a:t>s atonement on the cross as the sinless substitute to pay the sinner</a:t>
            </a:r>
            <a:r>
              <a:rPr lang="fr-FR" altLang="ja-JP" sz="3200" b="1" dirty="0">
                <a:solidFill>
                  <a:srgbClr val="000000"/>
                </a:solidFill>
                <a:effectLst>
                  <a:outerShdw blurRad="38100" dist="38100" dir="2700000" algn="tl">
                    <a:srgbClr val="FFFFFF"/>
                  </a:outerShdw>
                </a:effectLst>
                <a:latin typeface="Arial" charset="0"/>
                <a:ea typeface="Arial" charset="0"/>
                <a:cs typeface="Arial" charset="0"/>
              </a:rPr>
              <a:t>'</a:t>
            </a:r>
            <a:r>
              <a:rPr lang="en-US" sz="3200" b="1" dirty="0">
                <a:solidFill>
                  <a:srgbClr val="000000"/>
                </a:solidFill>
                <a:effectLst>
                  <a:outerShdw blurRad="38100" dist="38100" dir="2700000" algn="tl">
                    <a:srgbClr val="FFFFFF"/>
                  </a:outerShdw>
                </a:effectLst>
                <a:latin typeface="Arial" charset="0"/>
                <a:ea typeface="Arial" charset="0"/>
                <a:cs typeface="Arial" charset="0"/>
              </a:rPr>
              <a:t>s penalty due to God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a:defRPr/>
            </a:pPr>
            <a:r>
              <a:rPr lang="en-US" sz="11700" dirty="0">
                <a:solidFill>
                  <a:srgbClr val="FF0000"/>
                </a:solidFill>
                <a:effectLst>
                  <a:outerShdw blurRad="50800" dist="63500" dir="2700000" algn="tl" rotWithShape="0">
                    <a:srgbClr val="000000"/>
                  </a:outerShdw>
                </a:effectLst>
                <a:latin typeface="Impact" pitchFamily="-112" charset="0"/>
                <a:ea typeface="+mn-ea"/>
                <a:cs typeface="+mn-cs"/>
              </a:rPr>
              <a:t>Legal</a:t>
            </a:r>
          </a:p>
        </p:txBody>
      </p:sp>
      <p:sp>
        <p:nvSpPr>
          <p:cNvPr id="726022" name="Text Box 7"/>
          <p:cNvSpPr txBox="1">
            <a:spLocks noChangeArrowheads="1"/>
          </p:cNvSpPr>
          <p:nvPr/>
        </p:nvSpPr>
        <p:spPr bwMode="auto">
          <a:xfrm>
            <a:off x="5257800" y="3516015"/>
            <a:ext cx="3730625" cy="3081337"/>
          </a:xfrm>
          <a:prstGeom prst="rect">
            <a:avLst/>
          </a:prstGeom>
          <a:noFill/>
          <a:ln w="9525">
            <a:noFill/>
            <a:miter lim="800000"/>
            <a:headEnd/>
            <a:tailEnd/>
          </a:ln>
        </p:spPr>
        <p:txBody>
          <a:bodyPr>
            <a:prstTxWarp prst="textNoShape">
              <a:avLst/>
            </a:prstTxWarp>
            <a:spAutoFit/>
          </a:bodyPr>
          <a:lstStyle/>
          <a:p>
            <a:pPr algn="r"/>
            <a:r>
              <a:rPr lang="en-US" sz="2800" b="1" u="sng">
                <a:latin typeface="Arial" charset="0"/>
                <a:ea typeface="Arial" charset="0"/>
                <a:cs typeface="Arial" charset="0"/>
              </a:rPr>
              <a:t>Justice (3:25-26)</a:t>
            </a:r>
            <a:endParaRPr lang="en-US" sz="2800" b="1">
              <a:latin typeface="Arial" charset="0"/>
              <a:ea typeface="Arial" charset="0"/>
              <a:cs typeface="Arial" charset="0"/>
            </a:endParaRPr>
          </a:p>
          <a:p>
            <a:pPr algn="r"/>
            <a:r>
              <a:rPr lang="en-US" sz="2800" b="1">
                <a:latin typeface="Arial" charset="0"/>
                <a:ea typeface="Arial" charset="0"/>
                <a:cs typeface="Arial" charset="0"/>
              </a:rPr>
              <a:t>The fairness of God where He punishes sin in an individual himself or in a Sinless Substitute (Jesus Christ)</a:t>
            </a:r>
            <a:endParaRPr lang="en-US" sz="4000">
              <a:ea typeface="Arial" charset="0"/>
              <a:cs typeface="Arial" charset="0"/>
            </a:endParaRPr>
          </a:p>
        </p:txBody>
      </p:sp>
      <p:sp>
        <p:nvSpPr>
          <p:cNvPr id="726023" name="Text Box 8"/>
          <p:cNvSpPr txBox="1">
            <a:spLocks noChangeArrowheads="1"/>
          </p:cNvSpPr>
          <p:nvPr/>
        </p:nvSpPr>
        <p:spPr bwMode="auto">
          <a:xfrm>
            <a:off x="5083175" y="606623"/>
            <a:ext cx="3908425" cy="2246313"/>
          </a:xfrm>
          <a:prstGeom prst="rect">
            <a:avLst/>
          </a:prstGeom>
          <a:noFill/>
          <a:ln w="9525">
            <a:noFill/>
            <a:miter lim="800000"/>
            <a:headEnd/>
            <a:tailEnd/>
          </a:ln>
        </p:spPr>
        <p:txBody>
          <a:bodyPr>
            <a:prstTxWarp prst="textNoShape">
              <a:avLst/>
            </a:prstTxWarp>
            <a:spAutoFit/>
          </a:bodyPr>
          <a:lstStyle/>
          <a:p>
            <a:pPr algn="r"/>
            <a:r>
              <a:rPr lang="en-US" sz="2800" b="1" u="sng" dirty="0">
                <a:latin typeface="Arial" charset="0"/>
                <a:ea typeface="Arial" charset="0"/>
                <a:cs typeface="Arial" charset="0"/>
              </a:rPr>
              <a:t>Justification (3:24)</a:t>
            </a:r>
            <a:endParaRPr lang="en-US" sz="2800" b="1" dirty="0">
              <a:latin typeface="Arial" charset="0"/>
              <a:ea typeface="Arial" charset="0"/>
              <a:cs typeface="Arial" charset="0"/>
            </a:endParaRPr>
          </a:p>
          <a:p>
            <a:pPr algn="r"/>
            <a:r>
              <a:rPr lang="en-US" sz="2800" b="1" dirty="0">
                <a:latin typeface="Arial" charset="0"/>
                <a:ea typeface="Arial" charset="0"/>
                <a:cs typeface="Arial" charset="0"/>
              </a:rPr>
              <a:t>God</a:t>
            </a:r>
            <a:r>
              <a:rPr lang="fr-FR" sz="2800" b="1" dirty="0">
                <a:latin typeface="Arial" charset="0"/>
                <a:ea typeface="Arial" charset="0"/>
                <a:cs typeface="Arial" charset="0"/>
              </a:rPr>
              <a:t>'</a:t>
            </a:r>
            <a:r>
              <a:rPr lang="en-US" sz="2800" b="1" dirty="0">
                <a:latin typeface="Arial" charset="0"/>
                <a:ea typeface="Arial" charset="0"/>
                <a:cs typeface="Arial" charset="0"/>
              </a:rPr>
              <a:t>s act of declaring us "not guilty" for our sins, making us right with him</a:t>
            </a:r>
          </a:p>
        </p:txBody>
      </p:sp>
      <p:sp>
        <p:nvSpPr>
          <p:cNvPr id="726024" name="Text Box 9"/>
          <p:cNvSpPr txBox="1">
            <a:spLocks noChangeArrowheads="1"/>
          </p:cNvSpPr>
          <p:nvPr/>
        </p:nvSpPr>
        <p:spPr bwMode="auto">
          <a:xfrm>
            <a:off x="8172400" y="44624"/>
            <a:ext cx="886180" cy="461665"/>
          </a:xfrm>
          <a:prstGeom prst="rect">
            <a:avLst/>
          </a:prstGeom>
          <a:noFill/>
          <a:ln w="9525">
            <a:noFill/>
            <a:miter lim="800000"/>
            <a:headEnd/>
            <a:tailEnd/>
          </a:ln>
        </p:spPr>
        <p:txBody>
          <a:bodyPr wrap="none">
            <a:prstTxWarp prst="textNoShape">
              <a:avLst/>
            </a:prstTxWarp>
            <a:spAutoFit/>
          </a:bodyPr>
          <a:lstStyle/>
          <a:p>
            <a:r>
              <a:rPr lang="en-US" b="1" dirty="0">
                <a:solidFill>
                  <a:srgbClr val="FFFFFF"/>
                </a:solidFill>
                <a:latin typeface="Arial"/>
                <a:cs typeface="Arial"/>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buClr>
                <a:schemeClr val="hlink"/>
              </a:buClr>
              <a:buSzPct val="80000"/>
              <a:buFont typeface="Wingdings" charset="2"/>
              <a:buNone/>
              <a:defRPr/>
            </a:pPr>
            <a:r>
              <a:rPr lang="en-US" sz="7200">
                <a:solidFill>
                  <a:srgbClr val="FF0000"/>
                </a:solidFill>
                <a:effectLst>
                  <a:outerShdw blurRad="50800" dist="63500" dir="2700000" algn="tl" rotWithShape="0">
                    <a:srgbClr val="000000"/>
                  </a:outerShdw>
                </a:effectLst>
                <a:latin typeface="Impact" charset="0"/>
              </a:rPr>
              <a:t>Paid </a:t>
            </a:r>
          </a:p>
          <a:p>
            <a:pPr marL="342900" indent="-342900" algn="ctr">
              <a:spcBef>
                <a:spcPct val="20000"/>
              </a:spcBef>
              <a:buClr>
                <a:schemeClr val="hlink"/>
              </a:buClr>
              <a:buSzPct val="80000"/>
              <a:buFont typeface="Wingdings" charset="2"/>
              <a:buNone/>
              <a:defRPr/>
            </a:pPr>
            <a:r>
              <a:rPr lang="en-US" sz="7200">
                <a:solidFill>
                  <a:srgbClr val="FF0000"/>
                </a:solidFill>
                <a:effectLst>
                  <a:outerShdw blurRad="50800" dist="63500" dir="2700000" algn="tl" rotWithShape="0">
                    <a:srgbClr val="000000"/>
                  </a:outerShdw>
                </a:effectLst>
                <a:latin typeface="Impact" charset="0"/>
              </a:rPr>
              <a:t>in Full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en-US" cap="none">
                <a:ea typeface="ＭＳ Ｐゴシック" charset="-128"/>
                <a:cs typeface="ＭＳ Ｐゴシック" charset="-128"/>
              </a:rPr>
              <a:t>Grace is…</a:t>
            </a: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MT" charset="0"/>
                <a:ea typeface="Arial MT" charset="0"/>
                <a:cs typeface="Arial MT" charset="0"/>
              </a:rPr>
              <a:t>Romans 3</a:t>
            </a:r>
            <a:r>
              <a:rPr kumimoji="0" lang="en-US" sz="40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charset="0"/>
                <a:ea typeface="Arial" charset="0"/>
                <a:cs typeface="Arial" charset="0"/>
              </a:rPr>
              <a:t>:24</a:t>
            </a: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G</a:t>
            </a:r>
            <a:r>
              <a:rPr lang="en-US" sz="4800" b="1" dirty="0">
                <a:solidFill>
                  <a:srgbClr val="000000"/>
                </a:solidFill>
                <a:effectLst>
                  <a:glow rad="266700">
                    <a:schemeClr val="tx1">
                      <a:alpha val="75000"/>
                    </a:schemeClr>
                  </a:glow>
                </a:effectLst>
                <a:ea typeface="ＭＳ Ｐゴシック" charset="-128"/>
                <a:cs typeface="ＭＳ Ｐゴシック" charset="-128"/>
              </a:rPr>
              <a:t>od</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R</a:t>
            </a:r>
            <a:r>
              <a:rPr lang="en-US" sz="4800" b="1" dirty="0">
                <a:solidFill>
                  <a:srgbClr val="000000"/>
                </a:solidFill>
                <a:effectLst>
                  <a:glow rad="266700">
                    <a:schemeClr val="tx1">
                      <a:alpha val="75000"/>
                    </a:schemeClr>
                  </a:glow>
                </a:effectLst>
                <a:ea typeface="ＭＳ Ｐゴシック" charset="-128"/>
                <a:cs typeface="ＭＳ Ｐゴシック" charset="-128"/>
              </a:rPr>
              <a:t>iches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A</a:t>
            </a:r>
            <a:r>
              <a:rPr lang="en-US" sz="4800" b="1" dirty="0">
                <a:solidFill>
                  <a:srgbClr val="000000"/>
                </a:solidFill>
                <a:effectLst>
                  <a:glow rad="266700">
                    <a:schemeClr val="tx1">
                      <a:alpha val="75000"/>
                    </a:schemeClr>
                  </a:glow>
                </a:effectLst>
                <a:ea typeface="ＭＳ Ｐゴシック" charset="-128"/>
                <a:cs typeface="ＭＳ Ｐゴシック" charset="-128"/>
              </a:rPr>
              <a:t>t</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C</a:t>
            </a:r>
            <a:r>
              <a:rPr lang="en-US" sz="4800" b="1" dirty="0">
                <a:solidFill>
                  <a:srgbClr val="000000"/>
                </a:solidFill>
                <a:effectLst>
                  <a:glow rad="266700">
                    <a:schemeClr val="tx1">
                      <a:alpha val="75000"/>
                    </a:schemeClr>
                  </a:glow>
                </a:effectLst>
                <a:ea typeface="ＭＳ Ｐゴシック" charset="-128"/>
                <a:cs typeface="ＭＳ Ｐゴシック" charset="-128"/>
              </a:rPr>
              <a:t>hrist</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E</a:t>
            </a:r>
            <a:r>
              <a:rPr lang="en-US" sz="4800" b="1" dirty="0">
                <a:solidFill>
                  <a:srgbClr val="000000"/>
                </a:solidFill>
                <a:effectLst>
                  <a:glow rad="266700">
                    <a:schemeClr val="tx1">
                      <a:alpha val="75000"/>
                    </a:schemeClr>
                  </a:glow>
                </a:effectLst>
                <a:ea typeface="ＭＳ Ｐゴシック" charset="-128"/>
                <a:cs typeface="ＭＳ Ｐゴシック" charset="-128"/>
              </a:rPr>
              <a:t>xpense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en-US" sz="4000" b="1" dirty="0">
                <a:solidFill>
                  <a:schemeClr val="bg1"/>
                </a:solidFill>
                <a:latin typeface="Arial" charset="0"/>
                <a:ea typeface="ＭＳ Ｐゴシック" charset="0"/>
              </a:rPr>
              <a:t>Redemption (Rom 3:24): </a:t>
            </a:r>
            <a:br>
              <a:rPr lang="en-US" sz="4000" b="1" dirty="0">
                <a:solidFill>
                  <a:schemeClr val="bg1"/>
                </a:solidFill>
                <a:latin typeface="Arial" charset="0"/>
                <a:ea typeface="ＭＳ Ｐゴシック" charset="0"/>
              </a:rPr>
            </a:b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to pay a ransom</a:t>
            </a: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 (Greek)</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402438" name="Text Box 6"/>
          <p:cNvSpPr txBox="1">
            <a:spLocks noChangeArrowheads="1"/>
          </p:cNvSpPr>
          <p:nvPr/>
        </p:nvSpPr>
        <p:spPr bwMode="auto">
          <a:xfrm>
            <a:off x="457200" y="4427538"/>
            <a:ext cx="2286000" cy="1754327"/>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Slave Market</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of Sin</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Christ</a:t>
            </a:r>
            <a:r>
              <a:rPr kumimoji="0" lang="uk-UA"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 blood paid our ransom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 Pet. 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0" i="0" u="none" strike="noStrike" kern="1200" cap="none" spc="0" normalizeH="0" baseline="0" noProof="0">
                <a:ln>
                  <a:noFill/>
                </a:ln>
                <a:solidFill>
                  <a:srgbClr val="FF0000"/>
                </a:solidFill>
                <a:effectLst/>
                <a:uLnTx/>
                <a:uFillTx/>
                <a:latin typeface="Arial" charset="0"/>
                <a:ea typeface="ＭＳ Ｐゴシック" charset="0"/>
                <a:cs typeface="Arial" charset="0"/>
              </a:rPr>
              <a:t>X</a:t>
            </a:r>
            <a:endParaRPr kumimoji="0" lang="en-US" sz="96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bloo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6275" name="Rectangle 3"/>
          <p:cNvSpPr>
            <a:spLocks noGrp="1" noChangeArrowheads="1"/>
          </p:cNvSpPr>
          <p:nvPr>
            <p:ph type="ctrTitle"/>
          </p:nvPr>
        </p:nvSpPr>
        <p:spPr>
          <a:xfrm>
            <a:off x="35496" y="1752600"/>
            <a:ext cx="9108504" cy="1676400"/>
          </a:xfrm>
          <a:effectLst>
            <a:outerShdw blurRad="63500" dist="35921" dir="2700000" algn="ctr" rotWithShape="0">
              <a:srgbClr val="000000">
                <a:alpha val="74998"/>
              </a:srgbClr>
            </a:outerShdw>
          </a:effectLst>
        </p:spPr>
        <p:txBody>
          <a:bodyPr/>
          <a:lstStyle/>
          <a:p>
            <a:pPr>
              <a:defRPr/>
            </a:pPr>
            <a:r>
              <a:rPr kumimoji="0" lang="en-US" sz="5400" b="1" dirty="0">
                <a:ea typeface="ＭＳ Ｐゴシック" charset="-128"/>
              </a:rPr>
              <a:t>Propitiation (3:25)</a:t>
            </a:r>
            <a:br>
              <a:rPr kumimoji="0" lang="en-US" sz="5400" b="1" dirty="0">
                <a:ea typeface="ＭＳ Ｐゴシック" charset="-128"/>
              </a:rPr>
            </a:br>
            <a:r>
              <a:rPr kumimoji="0" lang="en-US" altLang="ja-JP" sz="5400" b="1" dirty="0">
                <a:ea typeface="ＭＳ Ｐゴシック" charset="-128"/>
              </a:rPr>
              <a:t>"sacrifice of atonement"</a:t>
            </a:r>
            <a:endParaRPr kumimoji="0" lang="en-US" sz="4000" dirty="0">
              <a:ea typeface="ＭＳ Ｐゴシック" charset="-128"/>
            </a:endParaRPr>
          </a:p>
        </p:txBody>
      </p:sp>
      <p:sp>
        <p:nvSpPr>
          <p:cNvPr id="566276" name="Rectangle 4"/>
          <p:cNvSpPr>
            <a:spLocks noGrp="1" noChangeArrowheads="1"/>
          </p:cNvSpPr>
          <p:nvPr>
            <p:ph type="subTitle" idx="1"/>
          </p:nvPr>
        </p:nvSpPr>
        <p:spPr>
          <a:xfrm>
            <a:off x="1371600" y="4114800"/>
            <a:ext cx="6400800" cy="1752600"/>
          </a:xfrm>
          <a:effectLst>
            <a:outerShdw blurRad="63500" dist="35921" dir="2700000" algn="ctr" rotWithShape="0">
              <a:srgbClr val="000000">
                <a:alpha val="74998"/>
              </a:srgbClr>
            </a:outerShdw>
          </a:effectLst>
        </p:spPr>
        <p:txBody>
          <a:bodyPr/>
          <a:lstStyle/>
          <a:p>
            <a:pPr>
              <a:defRPr/>
            </a:pPr>
            <a:r>
              <a:rPr kumimoji="0" lang="en-US" sz="4000" b="1" dirty="0">
                <a:ea typeface="ＭＳ Ｐゴシック" charset="0"/>
              </a:rPr>
              <a:t>Satisfaction of God</a:t>
            </a:r>
            <a:r>
              <a:rPr kumimoji="0" lang="fr-FR" sz="4000" b="1" dirty="0">
                <a:ea typeface="ＭＳ Ｐゴシック" charset="0"/>
              </a:rPr>
              <a:t>'</a:t>
            </a:r>
            <a:r>
              <a:rPr kumimoji="0" lang="en-US" sz="4000" b="1" dirty="0">
                <a:ea typeface="ＭＳ Ｐゴシック" charset="0"/>
              </a:rPr>
              <a:t>s righteous anger through shedding of blood</a:t>
            </a:r>
          </a:p>
        </p:txBody>
      </p:sp>
      <p:sp>
        <p:nvSpPr>
          <p:cNvPr id="566277" name="Text Box 5"/>
          <p:cNvSpPr txBox="1">
            <a:spLocks noChangeArrowheads="1"/>
          </p:cNvSpPr>
          <p:nvPr/>
        </p:nvSpPr>
        <p:spPr bwMode="auto">
          <a:xfrm>
            <a:off x="8256588"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155h</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6715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Election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9:10-13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choice of an individual or group for a specific purpose or destiny</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7888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4:25; 5:18</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act of declaring us "not guilty" for our sins, making us "right" with him</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1430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Propitiation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removing punishment for sin by the perfect sacrifice of Jesus Christ so that God</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 anger is satisfied</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772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Redemption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 8:23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return of a sinner to God (“buying back” from the slave market) by Jesus Christ’s payment of the price of death with his own blood to make an unbeliever a believer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Sanctification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 15:16</a:t>
                      </a: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Becoming more and more like Jesus Christ through the work of the Holy Spirit</a:t>
                      </a: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Glorification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8:18, 19,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final state of being in complete conformance to the character of Jesus Christ in a resurrected body that will last forever (1 John 3:2)</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8765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154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Condemnation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5:9, 16, 18; 7:13;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just punishment of hell for unbelievers in Jesus due to God's wrath against sin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11:11-12, 15; 13:11-12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Deliverance from the penalty of sin </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by grace though faith in Jesus</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 (Belief)</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Trust or reliance on Christ's atonement on the cross as the sinless substitute to pay the sinner's penalty due to God</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giving what we do not deserve by granting salvation and other blessings (God's Riches At Christ's Expense)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Mercy</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1:31; 9:15-16, 18, 23; 11:31-32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not giving what we do deserve by saving believers from hell</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Gospel</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 9, 15-16; 2:16; 11:28; 15:16,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good news of salvation from sin's penalty by grace though faith in Jesus as God who atoned for sin and rose again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3280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en-US">
                <a:latin typeface="Times New Roman" charset="0"/>
                <a:ea typeface="ＭＳ Ｐゴシック" charset="-128"/>
                <a:cs typeface="ＭＳ Ｐゴシック" charset="-128"/>
              </a:rPr>
              <a:t>Condemned?</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Words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Foreknowledge</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effectual appointment or choice of believers to salvation by the Father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Calling</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8:28, 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successful summons to salvation by the Father</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Adoption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8:15, 23</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transfer of Christians from the control of Satan to security in God's family</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Perseverance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believer's hope for salvation leading to consistent trust and work towards it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Intercession</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8:34</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Christ's pleading to the Father for the believer to be fully conformed to his image</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Indwelling</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5:5; 8:9, 11</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presence of the Spirit in the body of the Christian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3652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Predestination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8:29-30</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Father's eternal choice to conform believers to the likeness of the Son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Security</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8:31-37</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eternal preservation of the believer from hell and irreversible promise of heaven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Assurance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8:16</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realization of one's eternal security</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Inheritance</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8:17</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 of all believers (heirs of God) and rewards for the faithful (co-heirs of Christ)</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Atonement</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Removal of the sin barrier between sinners and God by Jesus paying the price of sin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Antinomianism</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6:1</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Living apart from the Mosaic law with increased sin so that grace would abound</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Legalism</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 10:5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Relying on self-effort by keeping the Mosaic law for salvation and spiritual growth</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1058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596537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318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1:17; 3:21; 4:3; 5:21 (30 times total)</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quality or state of judicial correctness with focus redemptive action where God pardons but also shares his character with believers who then exhibit righteousness in the moral sense (BDAG)</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Imputation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4:3-6, 8, 10, 22-24</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application of either sin or righteousness to another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1:32; 2:2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action of God that is right or just and thus shows no partiality between humans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 Standing (Position)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5:21; 8:30</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Our unchanging favorable verdict or status before God as his children (who we are, not what we do)</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United</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association of the believer with Christ in a related experience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Identification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"grown together" (united) experience where the Christian reflects the death and resurrection of Jesus</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05913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7808"/>
            <a:ext cx="8458200" cy="1143000"/>
          </a:xfrm>
        </p:spPr>
        <p:txBody>
          <a:bodyPr/>
          <a:lstStyle/>
          <a:p>
            <a:r>
              <a:rPr lang="en-US" dirty="0">
                <a:solidFill>
                  <a:schemeClr val="tx1"/>
                </a:solidFill>
              </a:rPr>
              <a:t>Christ Bridges the Gap</a:t>
            </a:r>
          </a:p>
        </p:txBody>
      </p:sp>
      <p:pic>
        <p:nvPicPr>
          <p:cNvPr id="4" name="Picture 3" descr="cross path Pan Diario Abril 18, 2010.jpg"/>
          <p:cNvPicPr>
            <a:picLocks noChangeAspect="1"/>
          </p:cNvPicPr>
          <p:nvPr/>
        </p:nvPicPr>
        <p:blipFill>
          <a:blip r:embed="rId2"/>
          <a:stretch>
            <a:fillRect/>
          </a:stretch>
        </p:blipFill>
        <p:spPr>
          <a:xfrm>
            <a:off x="0" y="1828800"/>
            <a:ext cx="9105420" cy="4495800"/>
          </a:xfrm>
          <a:prstGeom prst="rect">
            <a:avLst/>
          </a:prstGeom>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0" y="169863"/>
            <a:ext cx="9144000" cy="685800"/>
          </a:xfrm>
        </p:spPr>
        <p:txBody>
          <a:bodyPr/>
          <a:lstStyle/>
          <a:p>
            <a:pPr eaLnBrk="1" hangingPunct="1"/>
            <a:r>
              <a:rPr lang="en-US" sz="3600" b="1" dirty="0">
                <a:solidFill>
                  <a:schemeClr val="bg1"/>
                </a:solidFill>
              </a:rPr>
              <a:t>The </a:t>
            </a:r>
            <a:r>
              <a:rPr lang="en-US" altLang="ja-JP" sz="3600" b="1" dirty="0">
                <a:solidFill>
                  <a:schemeClr val="bg1"/>
                </a:solidFill>
              </a:rPr>
              <a:t>"New Perspective" on Paul</a:t>
            </a:r>
            <a:endParaRPr lang="en-US" sz="3600" b="1" dirty="0">
              <a:solidFill>
                <a:schemeClr val="bg1"/>
              </a:solidFill>
            </a:endParaRPr>
          </a:p>
        </p:txBody>
      </p:sp>
      <p:sp>
        <p:nvSpPr>
          <p:cNvPr id="733187" name="Text Box 4"/>
          <p:cNvSpPr txBox="1">
            <a:spLocks noChangeArrowheads="1"/>
          </p:cNvSpPr>
          <p:nvPr/>
        </p:nvSpPr>
        <p:spPr bwMode="auto">
          <a:xfrm>
            <a:off x="8261350" y="95250"/>
            <a:ext cx="882650"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a:solidFill>
                  <a:srgbClr val="FFFFFF"/>
                </a:solidFill>
                <a:latin typeface="Arial" charset="0"/>
                <a:ea typeface="Arial" charset="0"/>
                <a:cs typeface="Arial" charset="0"/>
              </a:rPr>
              <a:t>154h</a:t>
            </a:r>
            <a:endParaRPr lang="en-US" b="1">
              <a:solidFill>
                <a:srgbClr val="000000"/>
              </a:solidFill>
              <a:latin typeface="Arial" charset="0"/>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3827266"/>
              </p:ext>
            </p:extLst>
          </p:nvPr>
        </p:nvGraphicFramePr>
        <p:xfrm>
          <a:off x="0" y="1039078"/>
          <a:ext cx="9144000" cy="5261854"/>
        </p:xfrm>
        <a:graphic>
          <a:graphicData uri="http://schemas.openxmlformats.org/drawingml/2006/table">
            <a:tbl>
              <a:tblPr/>
              <a:tblGrid>
                <a:gridCol w="2555776">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419872">
                  <a:extLst>
                    <a:ext uri="{9D8B030D-6E8A-4147-A177-3AD203B41FA5}">
                      <a16:colId xmlns:a16="http://schemas.microsoft.com/office/drawing/2014/main" val="20002"/>
                    </a:ext>
                  </a:extLst>
                </a:gridCol>
              </a:tblGrid>
              <a:tr h="6699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Issue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Reformation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New Perspective</a:t>
                      </a: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Justification by faith</a:t>
                      </a: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Overall doctrine for all</a:t>
                      </a: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Particular to Jewish context</a:t>
                      </a: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2844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Works of the law</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Acts of human righteousness to gain credit with God</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Elements of Jewish law (Sabbath, circumcision, food)</a:t>
                      </a:r>
                    </a:p>
                  </a:txBody>
                  <a:tcPr marL="68580" marR="68580" marT="0" marB="0" anchor="ctr"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2"/>
                  </a:ext>
                </a:extLst>
              </a:tr>
              <a:tr h="65523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Nature of these works</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Legalistic self-righteousness in general</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Badges of identify for the Jews specifically</a:t>
                      </a: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What Judaism taught</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Salvation by works</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Salvation by grace</a:t>
                      </a:r>
                    </a:p>
                  </a:txBody>
                  <a:tcPr marL="68580" marR="68580" marT="0" marB="0" anchor="ctr"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4"/>
                  </a:ext>
                </a:extLst>
              </a:tr>
              <a:tr h="67058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Faith</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Trust in God</a:t>
                      </a:r>
                      <a:r>
                        <a:rPr kumimoji="0" lang="fr-FR" altLang="ja-JP" sz="1800" b="0" i="0" u="none" strike="noStrike" cap="none" normalizeH="0" baseline="0" dirty="0">
                          <a:ln>
                            <a:noFill/>
                          </a:ln>
                          <a:solidFill>
                            <a:schemeClr val="bg1"/>
                          </a:solidFill>
                          <a:effectLst/>
                          <a:latin typeface="Arial" charset="0"/>
                          <a:ea typeface="ＭＳ Ｐゴシック" charset="-128"/>
                          <a:cs typeface="ＭＳ Ｐゴシック" charset="-128"/>
                        </a:rPr>
                        <a:t>'</a:t>
                      </a: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s mercy alone—not human merit</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A badge that can be worn by faith—Jew and Gentile</a:t>
                      </a: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973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Paul</a:t>
                      </a:r>
                      <a:r>
                        <a:rPr kumimoji="0" lang="fr-FR" altLang="ja-JP" sz="1800" b="0" i="0" u="none" strike="noStrike" cap="none" normalizeH="0" baseline="0" dirty="0">
                          <a:ln>
                            <a:noFill/>
                          </a:ln>
                          <a:solidFill>
                            <a:schemeClr val="bg1"/>
                          </a:solidFill>
                          <a:effectLst/>
                          <a:latin typeface="Arial" charset="0"/>
                          <a:ea typeface="ＭＳ Ｐゴシック" charset="-128"/>
                          <a:cs typeface="ＭＳ Ｐゴシック" charset="-128"/>
                        </a:rPr>
                        <a:t>'</a:t>
                      </a: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s Warning</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Don</a:t>
                      </a:r>
                      <a:r>
                        <a:rPr kumimoji="0" lang="fr-FR" sz="1800" b="0" i="0" u="none" strike="noStrike" cap="none" normalizeH="0" baseline="0" dirty="0">
                          <a:ln>
                            <a:noFill/>
                          </a:ln>
                          <a:solidFill>
                            <a:schemeClr val="bg1"/>
                          </a:solidFill>
                          <a:effectLst/>
                          <a:latin typeface="Arial" charset="0"/>
                          <a:ea typeface="ＭＳ Ｐゴシック" charset="-128"/>
                          <a:cs typeface="ＭＳ Ｐゴシック" charset="-128"/>
                        </a:rPr>
                        <a:t>'</a:t>
                      </a: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t trust any kind of human merit, Jewish or otherwise</a:t>
                      </a:r>
                    </a:p>
                  </a:txBody>
                  <a:tcPr marL="68580" marR="68580" marT="0" marB="0" anchor="ctr" horzOverflow="overflow">
                    <a:lnL>
                      <a:noFill/>
                    </a:lnL>
                    <a:lnR>
                      <a:noFill/>
                    </a:lnR>
                    <a:lnT>
                      <a:noFill/>
                    </a:lnT>
                    <a:lnB>
                      <a:noFill/>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Don</a:t>
                      </a:r>
                      <a:r>
                        <a:rPr kumimoji="0" lang="fr-FR" sz="1800" b="0" i="0" u="none" strike="noStrike" cap="none" normalizeH="0" baseline="0" dirty="0">
                          <a:ln>
                            <a:noFill/>
                          </a:ln>
                          <a:solidFill>
                            <a:schemeClr val="bg1"/>
                          </a:solidFill>
                          <a:effectLst/>
                          <a:latin typeface="Arial" charset="0"/>
                          <a:ea typeface="ＭＳ Ｐゴシック" charset="-128"/>
                          <a:cs typeface="ＭＳ Ｐゴシック" charset="-128"/>
                        </a:rPr>
                        <a:t>'</a:t>
                      </a: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t trust Jewish exclusivist national righteousness</a:t>
                      </a:r>
                    </a:p>
                  </a:txBody>
                  <a:tcPr marL="68580" marR="68580" marT="0" marB="0" anchor="ctr"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6"/>
                  </a:ext>
                </a:extLst>
              </a:tr>
              <a:tr h="6480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Application to Gentiles</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Gentiles need to trust Christ alone, not any other works</a:t>
                      </a: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Gentiles need not become Jews when trusting Christ</a:t>
                      </a: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492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Adherents</a:t>
                      </a: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128"/>
                          <a:cs typeface="ＭＳ Ｐゴシック" charset="-128"/>
                        </a:rPr>
                        <a:t>Theodore Beza, Martin Luther, John Calvin</a:t>
                      </a: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Ｐゴシック" charset="-128"/>
                          <a:cs typeface="ＭＳ Ｐゴシック" charset="-128"/>
                        </a:rPr>
                        <a:t>James D. G. Dunn, N. T. Wright, E. P. Sanders</a:t>
                      </a: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extLst>
                  <a:ext uri="{0D108BD9-81ED-4DB2-BD59-A6C34878D82A}">
                    <a16:rowId xmlns:a16="http://schemas.microsoft.com/office/drawing/2014/main" val="10008"/>
                  </a:ext>
                </a:extLst>
              </a:tr>
            </a:tbl>
          </a:graphicData>
        </a:graphic>
      </p:graphicFrame>
      <p:sp>
        <p:nvSpPr>
          <p:cNvPr id="733219" name="TextBox 5"/>
          <p:cNvSpPr txBox="1">
            <a:spLocks noChangeArrowheads="1"/>
          </p:cNvSpPr>
          <p:nvPr/>
        </p:nvSpPr>
        <p:spPr bwMode="auto">
          <a:xfrm>
            <a:off x="0" y="6381328"/>
            <a:ext cx="9144000" cy="338138"/>
          </a:xfrm>
          <a:prstGeom prst="rect">
            <a:avLst/>
          </a:prstGeom>
          <a:noFill/>
          <a:ln w="9525">
            <a:noFill/>
            <a:miter lim="800000"/>
            <a:headEnd/>
            <a:tailEnd/>
          </a:ln>
        </p:spPr>
        <p:txBody>
          <a:bodyPr>
            <a:prstTxWarp prst="textNoShape">
              <a:avLst/>
            </a:prstTxWarp>
            <a:spAutoFit/>
          </a:bodyPr>
          <a:lstStyle/>
          <a:p>
            <a:pPr algn="ctr"/>
            <a:r>
              <a:rPr lang="en-US" sz="1600" dirty="0">
                <a:solidFill>
                  <a:srgbClr val="FFFFFF"/>
                </a:solidFill>
                <a:latin typeface="Arial" charset="0"/>
              </a:rPr>
              <a:t>Summarized from Simon </a:t>
            </a:r>
            <a:r>
              <a:rPr lang="en-US" sz="1600" dirty="0" err="1">
                <a:solidFill>
                  <a:srgbClr val="FFFFFF"/>
                </a:solidFill>
                <a:latin typeface="Arial" charset="0"/>
              </a:rPr>
              <a:t>Athercole</a:t>
            </a:r>
            <a:r>
              <a:rPr lang="en-US" sz="1600" dirty="0">
                <a:solidFill>
                  <a:srgbClr val="FFFFFF"/>
                </a:solidFill>
                <a:latin typeface="Arial" charset="0"/>
              </a:rPr>
              <a:t>, </a:t>
            </a:r>
            <a:r>
              <a:rPr lang="en-US" altLang="ja-JP" sz="1600" dirty="0">
                <a:solidFill>
                  <a:srgbClr val="FFFFFF"/>
                </a:solidFill>
                <a:latin typeface="Arial" charset="0"/>
              </a:rPr>
              <a:t>"What Did Paul Really Mean?" </a:t>
            </a:r>
            <a:r>
              <a:rPr lang="en-US" altLang="ja-JP" sz="1600" i="1" dirty="0">
                <a:solidFill>
                  <a:srgbClr val="FFFFFF"/>
                </a:solidFill>
                <a:latin typeface="Arial" charset="0"/>
              </a:rPr>
              <a:t>CT</a:t>
            </a:r>
            <a:r>
              <a:rPr lang="en-US" altLang="ja-JP" sz="1600" dirty="0">
                <a:solidFill>
                  <a:srgbClr val="FFFFFF"/>
                </a:solidFill>
                <a:latin typeface="Arial" charset="0"/>
              </a:rPr>
              <a:t> (Aug 2007): 22-28</a:t>
            </a:r>
            <a:endParaRPr lang="en-US" sz="2000"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b="1">
              <a:solidFill>
                <a:srgbClr val="000000"/>
              </a:solidFill>
              <a:effectLst>
                <a:outerShdw blurRad="38100" dist="38100" dir="2700000" algn="tl">
                  <a:srgbClr val="FFFFFF"/>
                </a:outerShdw>
              </a:effectLst>
              <a:latin typeface="Garamond" pitchFamily="-111" charset="0"/>
              <a:ea typeface="+mn-ea"/>
              <a:cs typeface="+mn-cs"/>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defRPr/>
            </a:pPr>
            <a:r>
              <a:rPr lang="en-US" sz="3200" b="1" u="sng" dirty="0">
                <a:solidFill>
                  <a:srgbClr val="FFFFFF"/>
                </a:solidFill>
                <a:latin typeface="Arial" charset="0"/>
              </a:rPr>
              <a:t>Legalists</a:t>
            </a:r>
            <a:endParaRPr lang="en-US" b="1" i="1" u="sng" dirty="0">
              <a:solidFill>
                <a:srgbClr val="FFFFFF"/>
              </a:solidFill>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defRPr/>
            </a:pPr>
            <a:r>
              <a:rPr lang="en-US" sz="3200" b="1" u="sng">
                <a:solidFill>
                  <a:srgbClr val="FFFFFF"/>
                </a:solidFill>
                <a:latin typeface="Arial" charset="0"/>
              </a:rPr>
              <a:t>Paul</a:t>
            </a:r>
            <a:endParaRPr lang="en-US" b="1" i="1" u="sng">
              <a:solidFill>
                <a:srgbClr val="FFFFFF"/>
              </a:solidFill>
            </a:endParaRPr>
          </a:p>
        </p:txBody>
      </p:sp>
      <p:sp>
        <p:nvSpPr>
          <p:cNvPr id="271367" name="Text Box 7"/>
          <p:cNvSpPr txBox="1">
            <a:spLocks noChangeArrowheads="1"/>
          </p:cNvSpPr>
          <p:nvPr/>
        </p:nvSpPr>
        <p:spPr bwMode="auto">
          <a:xfrm>
            <a:off x="304800" y="1674813"/>
            <a:ext cx="4038600" cy="4955203"/>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defRPr/>
            </a:pPr>
            <a:r>
              <a:rPr lang="en-US" altLang="ja-JP" b="1" dirty="0">
                <a:solidFill>
                  <a:srgbClr val="FFFFFF"/>
                </a:solidFill>
                <a:latin typeface="Arial" charset="0"/>
              </a:rPr>
              <a:t>"The one who does righteousness stores up life for himself with the Lord"</a:t>
            </a:r>
          </a:p>
          <a:p>
            <a:pPr algn="r">
              <a:defRPr/>
            </a:pPr>
            <a:r>
              <a:rPr lang="en-US" sz="2000" b="1" i="1" dirty="0">
                <a:solidFill>
                  <a:srgbClr val="FFFFFF"/>
                </a:solidFill>
                <a:latin typeface="Arial" charset="0"/>
              </a:rPr>
              <a:t>Psalms of Solomon</a:t>
            </a:r>
            <a:br>
              <a:rPr lang="en-US" sz="2000" b="1" dirty="0">
                <a:solidFill>
                  <a:srgbClr val="FFFFFF"/>
                </a:solidFill>
                <a:latin typeface="Arial" charset="0"/>
              </a:rPr>
            </a:br>
            <a:r>
              <a:rPr lang="en-US" sz="2000" b="1" dirty="0">
                <a:solidFill>
                  <a:srgbClr val="FFFFFF"/>
                </a:solidFill>
                <a:latin typeface="Arial" charset="0"/>
              </a:rPr>
              <a:t>(about 50 BC)</a:t>
            </a:r>
          </a:p>
          <a:p>
            <a:pPr algn="r">
              <a:defRPr/>
            </a:pPr>
            <a:endParaRPr lang="en-US" sz="2000" b="1" dirty="0">
              <a:solidFill>
                <a:srgbClr val="FFFFFF"/>
              </a:solidFill>
              <a:latin typeface="Arial" charset="0"/>
            </a:endParaRPr>
          </a:p>
          <a:p>
            <a:pPr>
              <a:defRPr/>
            </a:pPr>
            <a:r>
              <a:rPr lang="en-US" altLang="ja-JP" b="1" dirty="0">
                <a:solidFill>
                  <a:srgbClr val="FFFFFF"/>
                </a:solidFill>
                <a:latin typeface="Arial" charset="0"/>
              </a:rPr>
              <a:t>"Miracles, however, will appear at their own time to those who are being saved by their works"</a:t>
            </a:r>
          </a:p>
          <a:p>
            <a:pPr>
              <a:defRPr/>
            </a:pPr>
            <a:endParaRPr lang="en-US" b="1" dirty="0">
              <a:solidFill>
                <a:srgbClr val="FFFFFF"/>
              </a:solidFill>
              <a:latin typeface="Arial" charset="0"/>
            </a:endParaRPr>
          </a:p>
          <a:p>
            <a:pPr algn="r">
              <a:defRPr/>
            </a:pPr>
            <a:r>
              <a:rPr lang="en-US" sz="2000" b="1" i="1" dirty="0">
                <a:solidFill>
                  <a:srgbClr val="FFFFFF"/>
                </a:solidFill>
                <a:latin typeface="Arial" charset="0"/>
              </a:rPr>
              <a:t>2 Baruch</a:t>
            </a:r>
          </a:p>
          <a:p>
            <a:pPr algn="r">
              <a:defRPr/>
            </a:pPr>
            <a:r>
              <a:rPr lang="en-US" sz="2000" b="1" dirty="0">
                <a:solidFill>
                  <a:srgbClr val="FFFFFF"/>
                </a:solidFill>
                <a:latin typeface="Arial" charset="0"/>
              </a:rPr>
              <a:t>(about AD 100)</a:t>
            </a:r>
            <a:endParaRPr lang="en-US" b="1" dirty="0">
              <a:solidFill>
                <a:srgbClr val="FFFFFF"/>
              </a:solidFill>
              <a:latin typeface="Arial"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defRPr/>
            </a:pPr>
            <a:r>
              <a:rPr lang="en-US" altLang="ja-JP" b="1" dirty="0">
                <a:solidFill>
                  <a:srgbClr val="FFFFFF"/>
                </a:solidFill>
                <a:latin typeface="Arial" charset="0"/>
              </a:rPr>
              <a:t>"But now God has shown us a way to be made right with him </a:t>
            </a:r>
            <a:r>
              <a:rPr lang="en-US" altLang="ja-JP" b="1" dirty="0">
                <a:solidFill>
                  <a:srgbClr val="FFFF00"/>
                </a:solidFill>
                <a:latin typeface="Arial" charset="0"/>
              </a:rPr>
              <a:t>without keeping the requirements of the law</a:t>
            </a:r>
            <a:r>
              <a:rPr lang="en-US" altLang="ja-JP" b="1" dirty="0">
                <a:solidFill>
                  <a:srgbClr val="FFFFFF"/>
                </a:solidFill>
                <a:latin typeface="Arial" charset="0"/>
              </a:rPr>
              <a:t>, as was promised in the writings of Moses and the prophets long ago. </a:t>
            </a:r>
            <a:r>
              <a:rPr lang="en-US" altLang="ja-JP" sz="1600" b="1" baseline="30000" dirty="0">
                <a:solidFill>
                  <a:srgbClr val="FFFFFF"/>
                </a:solidFill>
                <a:latin typeface="Arial" charset="0"/>
              </a:rPr>
              <a:t>22 </a:t>
            </a:r>
            <a:r>
              <a:rPr lang="en-US" altLang="ja-JP" b="1" dirty="0">
                <a:solidFill>
                  <a:srgbClr val="FFFFFF"/>
                </a:solidFill>
                <a:latin typeface="Arial" charset="0"/>
              </a:rPr>
              <a:t>We are made right with God by placing our faith in Jesus Christ. And this is true for everyone who believes, no matter who we are" </a:t>
            </a:r>
            <a:endParaRPr lang="en-US" altLang="ja-JP" sz="1600" b="1" dirty="0">
              <a:solidFill>
                <a:srgbClr val="FFFFFF"/>
              </a:solidFill>
              <a:latin typeface="Arial" charset="0"/>
            </a:endParaRPr>
          </a:p>
          <a:p>
            <a:pPr>
              <a:defRPr/>
            </a:pPr>
            <a:endParaRPr lang="en-US" sz="1600" b="1" dirty="0">
              <a:solidFill>
                <a:srgbClr val="FFFFFF"/>
              </a:solidFill>
              <a:latin typeface="Arial" charset="0"/>
            </a:endParaRPr>
          </a:p>
          <a:p>
            <a:pPr algn="r">
              <a:defRPr/>
            </a:pPr>
            <a:r>
              <a:rPr lang="en-US" sz="2000" b="1" dirty="0">
                <a:solidFill>
                  <a:srgbClr val="FFFFFF"/>
                </a:solidFill>
                <a:latin typeface="Arial" charset="0"/>
              </a:rPr>
              <a:t>(Rom. 3:21-22 NLT)</a:t>
            </a:r>
            <a:endParaRPr lang="en-US" b="1" dirty="0">
              <a:solidFill>
                <a:srgbClr val="FFFFFF"/>
              </a:solidFill>
              <a:latin typeface="Arial" charset="0"/>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a:solidFill>
                  <a:srgbClr val="FFFFFF"/>
                </a:solidFill>
                <a:latin typeface="Arial" charset="0"/>
                <a:ea typeface="Arial" charset="0"/>
                <a:cs typeface="Arial" charset="0"/>
              </a:rPr>
              <a:t>154k</a:t>
            </a:r>
            <a:endParaRPr lang="en-US" b="1">
              <a:solidFill>
                <a:srgbClr val="000000"/>
              </a:solidFill>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4</a:t>
            </a:r>
          </a:p>
        </p:txBody>
      </p:sp>
    </p:spTree>
    <p:extLst>
      <p:ext uri="{BB962C8B-B14F-4D97-AF65-F5344CB8AC3E}">
        <p14:creationId xmlns:p14="http://schemas.microsoft.com/office/powerpoint/2010/main" val="1832240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en-US">
                <a:solidFill>
                  <a:schemeClr val="bg1"/>
                </a:solidFill>
              </a:rPr>
              <a:t>Romans 4</a:t>
            </a:r>
            <a:endParaRPr lang="en-US"/>
          </a:p>
        </p:txBody>
      </p:sp>
      <p:sp>
        <p:nvSpPr>
          <p:cNvPr id="737283" name="Rectangle 3"/>
          <p:cNvSpPr>
            <a:spLocks noGrp="1" noChangeArrowheads="1"/>
          </p:cNvSpPr>
          <p:nvPr>
            <p:ph type="subTitle" idx="1"/>
          </p:nvPr>
        </p:nvSpPr>
        <p:spPr/>
        <p:txBody>
          <a:bodyPr/>
          <a:lstStyle/>
          <a:p>
            <a:pPr eaLnBrk="1" hangingPunct="1"/>
            <a:r>
              <a:rPr lang="en-US" b="1" i="1">
                <a:solidFill>
                  <a:schemeClr val="bg1"/>
                </a:solidFill>
              </a:rPr>
              <a:t>Justification by faith </a:t>
            </a:r>
            <a:br>
              <a:rPr lang="en-US" b="1" i="1">
                <a:solidFill>
                  <a:schemeClr val="bg1"/>
                </a:solidFill>
              </a:rPr>
            </a:br>
            <a:r>
              <a:rPr lang="en-US" b="1" i="1">
                <a:solidFill>
                  <a:schemeClr val="bg1"/>
                </a:solidFill>
              </a:rPr>
              <a:t>is illustrated</a:t>
            </a:r>
          </a:p>
        </p:txBody>
      </p:sp>
      <p:sp>
        <p:nvSpPr>
          <p:cNvPr id="737284"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ea typeface="Osaka" charset="-128"/>
                <a:cs typeface="Osaka" charset="-128"/>
              </a:rPr>
              <a:t>153</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205828"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741381"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charset="0"/>
                <a:ea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685727" y="2857905"/>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
        <p:nvSpPr>
          <p:cNvPr id="2" name="Title 1"/>
          <p:cNvSpPr>
            <a:spLocks noGrp="1"/>
          </p:cNvSpPr>
          <p:nvPr>
            <p:ph type="ctrTitle"/>
          </p:nvPr>
        </p:nvSpPr>
        <p:spPr>
          <a:xfrm>
            <a:off x="3131840" y="2611684"/>
            <a:ext cx="6011552" cy="1569660"/>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l" defTabSz="457200" fontAlgn="auto">
              <a:spcBef>
                <a:spcPts val="0"/>
              </a:spcBef>
              <a:spcAft>
                <a:spcPts val="0"/>
              </a:spcAft>
            </a:pPr>
            <a:r>
              <a:rPr lang="en-US" sz="9600" b="1" kern="1200" dirty="0">
                <a:ln w="11430"/>
                <a:solidFill>
                  <a:srgbClr val="490000"/>
                </a:solidFill>
                <a:effectLst>
                  <a:outerShdw blurRad="80000" dist="40000" dir="5040000" algn="tl">
                    <a:srgbClr val="000000">
                      <a:alpha val="30000"/>
                    </a:srgbClr>
                  </a:outerShdw>
                </a:effectLst>
                <a:latin typeface="Times"/>
                <a:ea typeface="ヒラギノ角ゴ Pro W3"/>
              </a:rPr>
              <a:t>Abraham</a:t>
            </a:r>
          </a:p>
        </p:txBody>
      </p:sp>
    </p:spTree>
    <p:extLst>
      <p:ext uri="{BB962C8B-B14F-4D97-AF65-F5344CB8AC3E}">
        <p14:creationId xmlns:p14="http://schemas.microsoft.com/office/powerpoint/2010/main" val="966441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274637"/>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algn="ctr">
              <a:spcBef>
                <a:spcPct val="50000"/>
              </a:spcBef>
              <a:defRPr/>
            </a:pPr>
            <a:r>
              <a:rPr lang="en-US" sz="3600" b="1" dirty="0">
                <a:latin typeface="Papyrus" charset="0"/>
              </a:rPr>
              <a:t>[God took Abraham] outside and said, </a:t>
            </a:r>
            <a:r>
              <a:rPr lang="en-US" altLang="ja-JP" sz="3600" b="1" dirty="0">
                <a:latin typeface="Papyrus" charset="0"/>
              </a:rPr>
              <a:t>"Look up at the heavens and count the stars--if indeed you can count them."  Then he said, "So shall your offspring be."</a:t>
            </a:r>
            <a:endParaRPr lang="en-US" sz="3600" b="1" dirty="0">
              <a:latin typeface="Papyrus"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latin typeface="Papyrus" pitchFamily="-112" charset="0"/>
                <a:ea typeface="+mn-ea"/>
                <a:cs typeface="+mn-cs"/>
              </a:rPr>
              <a:t>Abram believed the LORD, and he credited it to him as righteousness.</a:t>
            </a:r>
          </a:p>
        </p:txBody>
      </p:sp>
      <p:sp>
        <p:nvSpPr>
          <p:cNvPr id="742407"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charset="0"/>
                <a:ea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w="9525">
            <a:no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en-US" sz="2800" i="1">
                <a:latin typeface="Arial" charset="0"/>
                <a:ea typeface="Arial" charset="0"/>
                <a:cs typeface="Arial" charset="0"/>
              </a:rPr>
              <a:t>This painting inaccurately depicts Abram walking through the pieces</a:t>
            </a:r>
          </a:p>
        </p:txBody>
      </p:sp>
      <p:pic>
        <p:nvPicPr>
          <p:cNvPr id="744452"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w="9525">
            <a:noFill/>
            <a:miter lim="800000"/>
            <a:headEnd/>
            <a:tailEnd/>
          </a:ln>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65000"/>
              <a:buFont typeface="Wingdings" charset="2"/>
              <a:buNone/>
              <a:defRPr/>
            </a:pPr>
            <a:r>
              <a:rPr lang="en-US" sz="2800" b="1" i="1">
                <a:effectLst>
                  <a:outerShdw blurRad="38100" dist="38100" dir="2700000" algn="tl">
                    <a:srgbClr val="000000"/>
                  </a:outerShdw>
                </a:effectLst>
                <a:latin typeface="Arial" charset="0"/>
                <a:ea typeface="Arial" charset="0"/>
                <a:cs typeface="Arial" charset="0"/>
              </a:rPr>
              <a:t>ROYAL LAND GRANT FORM OF THE ABRAHAMIC COVENANT</a:t>
            </a:r>
          </a:p>
        </p:txBody>
      </p:sp>
      <p:pic>
        <p:nvPicPr>
          <p:cNvPr id="744454"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w="9525">
            <a:noFill/>
            <a:miter lim="800000"/>
            <a:headEnd/>
            <a:tailEnd/>
          </a:ln>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en-US" sz="3600">
                <a:ea typeface="Arial" charset="0"/>
                <a:cs typeface="Arial" charset="0"/>
              </a:rPr>
              <a:t>Genesis 15 Ratification</a:t>
            </a: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a:cs typeface="Arial"/>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 y="44450"/>
            <a:ext cx="4572000"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(Galatians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Listen! I, Paul, tell you this: If you are counting on circumcision to make you right with God, then Christ will be of no benefit to you.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3</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I’ll say it again. If you are trying to find favor with God by being circumcised, you must obey every regulation in the whole law of Moses.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4</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For if you are trying to make yourselves right with God by keeping the law, you have been cut off from Christ! You have fallen away from God’s grace</a:t>
            </a: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(Galatians 5:2-4 NLT).</a:t>
            </a:r>
            <a:endPar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en-US" sz="3200" dirty="0">
                <a:solidFill>
                  <a:schemeClr val="tx1"/>
                </a:solidFill>
                <a:latin typeface="Arial Black" charset="0"/>
                <a:ea typeface="ＭＳ Ｐゴシック" charset="0"/>
                <a:cs typeface="ＭＳ Ｐゴシック" charset="0"/>
              </a:rPr>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Available Prothrombin</a:t>
            </a: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Prothrombin Concentration</a:t>
            </a:r>
          </a:p>
        </p:txBody>
      </p:sp>
    </p:spTree>
    <p:extLst>
      <p:ext uri="{BB962C8B-B14F-4D97-AF65-F5344CB8AC3E}">
        <p14:creationId xmlns:p14="http://schemas.microsoft.com/office/powerpoint/2010/main" val="26347294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B647-64EA-EDBD-2985-0CF0C5FFB281}"/>
              </a:ext>
            </a:extLst>
          </p:cNvPr>
          <p:cNvSpPr>
            <a:spLocks noGrp="1"/>
          </p:cNvSpPr>
          <p:nvPr>
            <p:ph type="title"/>
          </p:nvPr>
        </p:nvSpPr>
        <p:spPr/>
        <p:txBody>
          <a:bodyPr/>
          <a:lstStyle/>
          <a:p>
            <a:r>
              <a:rPr lang="en-US" b="1" dirty="0"/>
              <a:t>Justification by Faith</a:t>
            </a:r>
          </a:p>
        </p:txBody>
      </p:sp>
      <p:sp>
        <p:nvSpPr>
          <p:cNvPr id="3" name="Title 1">
            <a:extLst>
              <a:ext uri="{FF2B5EF4-FFF2-40B4-BE49-F238E27FC236}">
                <a16:creationId xmlns:a16="http://schemas.microsoft.com/office/drawing/2014/main" id="{9C16413F-75EB-5BAA-4DE3-A10A3B42FDEF}"/>
              </a:ext>
            </a:extLst>
          </p:cNvPr>
          <p:cNvSpPr txBox="1">
            <a:spLocks/>
          </p:cNvSpPr>
          <p:nvPr/>
        </p:nvSpPr>
        <p:spPr bwMode="auto">
          <a:xfrm>
            <a:off x="282096" y="1738021"/>
            <a:ext cx="4111857" cy="45712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000" b="1" kern="0" dirty="0"/>
              <a:t>David also spoke of this when he described the happiness of those who are declared righteous without working for it:</a:t>
            </a:r>
          </a:p>
          <a:p>
            <a:r>
              <a:rPr lang="en-US" sz="2000" b="1" kern="0" baseline="30000" dirty="0"/>
              <a:t>7</a:t>
            </a:r>
            <a:r>
              <a:rPr lang="en-US" sz="2000" b="1" kern="0" dirty="0"/>
              <a:t>“Oh, what joy for those</a:t>
            </a:r>
          </a:p>
          <a:p>
            <a:r>
              <a:rPr lang="en-US" sz="2000" b="1" kern="0" dirty="0"/>
              <a:t>whose disobedience is forgiven,</a:t>
            </a:r>
          </a:p>
          <a:p>
            <a:r>
              <a:rPr lang="en-US" sz="2000" b="1" kern="0" dirty="0"/>
              <a:t>whose sins are put out of sight.</a:t>
            </a:r>
          </a:p>
          <a:p>
            <a:r>
              <a:rPr lang="en-US" sz="2000" b="1" kern="0" baseline="30000" dirty="0"/>
              <a:t>8</a:t>
            </a:r>
            <a:r>
              <a:rPr lang="en-US" sz="2000" b="1" kern="0" dirty="0"/>
              <a:t>Yes, what joy for those</a:t>
            </a:r>
          </a:p>
          <a:p>
            <a:r>
              <a:rPr lang="en-US" sz="2000" b="1" kern="0" dirty="0"/>
              <a:t>whose record the L</a:t>
            </a:r>
            <a:r>
              <a:rPr lang="en-US" sz="1800" b="1" kern="0" dirty="0"/>
              <a:t>ORD</a:t>
            </a:r>
            <a:r>
              <a:rPr lang="en-US" sz="2000" b="1" kern="0" dirty="0"/>
              <a:t> has cleared of sin."</a:t>
            </a:r>
          </a:p>
          <a:p>
            <a:endParaRPr lang="en-US" sz="2000" b="1" kern="0" dirty="0"/>
          </a:p>
          <a:p>
            <a:r>
              <a:rPr lang="en-US" sz="2000" b="1" kern="0" dirty="0"/>
              <a:t>Romans 4:6-8 </a:t>
            </a:r>
            <a:r>
              <a:rPr lang="en-US" sz="1800" b="1" kern="0" dirty="0"/>
              <a:t>NLT</a:t>
            </a:r>
            <a:endParaRPr lang="en-US" sz="2000" b="1" kern="0" dirty="0"/>
          </a:p>
        </p:txBody>
      </p:sp>
      <p:pic>
        <p:nvPicPr>
          <p:cNvPr id="1026" name="Picture 2">
            <a:extLst>
              <a:ext uri="{FF2B5EF4-FFF2-40B4-BE49-F238E27FC236}">
                <a16:creationId xmlns:a16="http://schemas.microsoft.com/office/drawing/2014/main" id="{295925C3-A548-3864-BAD7-D5387ECBD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896" y="1738021"/>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0978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08F752-48E2-C729-C41F-1D7B70463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4" r="11612"/>
          <a:stretch/>
        </p:blipFill>
        <p:spPr bwMode="auto">
          <a:xfrm>
            <a:off x="1"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1415"/>
            <a:ext cx="9133905" cy="601482"/>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Romans 4:16-17</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0095" y="672796"/>
            <a:ext cx="4993953" cy="61653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the promise is received by faith. It is given as a free gift. And we are all certain to receive it, whether or not we live according to the law of Moses, if we have faith like Abraham’s. For Abraham is the father of all who believe. </a:t>
            </a:r>
            <a:r>
              <a:rPr kumimoji="0" lang="en-US" sz="24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That is what the Scriptures mean when God told him, “I have made you the father of many nations.” This happened because Abraham believed in the God who brings the dead back to life and who creates new things out of nothing.</a:t>
            </a:r>
          </a:p>
        </p:txBody>
      </p:sp>
    </p:spTree>
    <p:extLst>
      <p:ext uri="{BB962C8B-B14F-4D97-AF65-F5344CB8AC3E}">
        <p14:creationId xmlns:p14="http://schemas.microsoft.com/office/powerpoint/2010/main" val="31825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w="9525">
            <a:noFill/>
            <a:miter lim="800000"/>
            <a:headEnd/>
            <a:tailEnd/>
          </a:ln>
        </p:spPr>
      </p:pic>
      <p:sp>
        <p:nvSpPr>
          <p:cNvPr id="231427" name="Rectangle 3"/>
          <p:cNvSpPr>
            <a:spLocks noGrp="1" noChangeArrowheads="1"/>
          </p:cNvSpPr>
          <p:nvPr>
            <p:ph type="title"/>
          </p:nvPr>
        </p:nvSpPr>
        <p:spPr>
          <a:xfrm>
            <a:off x="0" y="-76200"/>
            <a:ext cx="9144000" cy="1858963"/>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altLang="ja-JP" sz="3600" b="1" dirty="0">
                <a:solidFill>
                  <a:schemeClr val="bg1"/>
                </a:solidFill>
                <a:effectLst>
                  <a:glow rad="127000">
                    <a:schemeClr val="tx1"/>
                  </a:glow>
                </a:effectLst>
                <a:latin typeface="Arial" charset="0"/>
                <a:ea typeface="ＭＳ Ｐゴシック" charset="0"/>
                <a:cs typeface="ＭＳ Ｐゴシック" charset="0"/>
              </a:rPr>
              <a:t>"God will credit righteousness—for us who believe… He was delivered over to death for our sins…" (Rom. 4:24-25a)</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39718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w="9525">
            <a:noFill/>
            <a:miter lim="800000"/>
            <a:headEnd/>
            <a:tailEnd/>
          </a:ln>
        </p:spPr>
      </p:pic>
      <p:sp>
        <p:nvSpPr>
          <p:cNvPr id="233475" name="Rectangle 3"/>
          <p:cNvSpPr>
            <a:spLocks noGrp="1" noChangeArrowheads="1"/>
          </p:cNvSpPr>
          <p:nvPr>
            <p:ph type="title"/>
          </p:nvPr>
        </p:nvSpPr>
        <p:spPr>
          <a:xfrm>
            <a:off x="228600" y="2971800"/>
            <a:ext cx="8458200" cy="2925763"/>
          </a:xfrm>
          <a:effectLst>
            <a:outerShdw blurRad="63500" dist="74053" dir="19742175" algn="ctr" rotWithShape="0">
              <a:srgbClr val="000000">
                <a:alpha val="74998"/>
              </a:srgbClr>
            </a:outerShdw>
          </a:effectLst>
        </p:spPr>
        <p:txBody>
          <a:bodyPr/>
          <a:lstStyle/>
          <a:p>
            <a:pPr algn="r" eaLnBrk="1" hangingPunct="1">
              <a:defRPr/>
            </a:pPr>
            <a:r>
              <a:rPr lang="en-US" altLang="zh-CN" sz="4800" b="1" dirty="0">
                <a:solidFill>
                  <a:schemeClr val="tx1"/>
                </a:solidFill>
                <a:ea typeface="SimSun" pitchFamily="2" charset="-122"/>
                <a:cs typeface="SimSun" pitchFamily="2" charset="-122"/>
              </a:rPr>
              <a:t>"…and was raised to life for our justification" </a:t>
            </a:r>
            <a:br>
              <a:rPr lang="en-US" altLang="zh-CN" sz="4800" b="1" dirty="0">
                <a:solidFill>
                  <a:schemeClr val="tx1"/>
                </a:solidFill>
                <a:ea typeface="SimSun" pitchFamily="2" charset="-122"/>
                <a:cs typeface="SimSun" pitchFamily="2" charset="-122"/>
              </a:rPr>
            </a:br>
            <a:r>
              <a:rPr lang="en-US" altLang="zh-CN" sz="4800" b="1" dirty="0">
                <a:solidFill>
                  <a:schemeClr val="tx1"/>
                </a:solidFill>
                <a:ea typeface="SimSun" pitchFamily="2" charset="-122"/>
                <a:cs typeface="SimSun" pitchFamily="2" charset="-122"/>
              </a:rPr>
              <a:t>(Rom. 4:25b)</a:t>
            </a:r>
            <a:endParaRPr lang="en-US" sz="4800" b="1" dirty="0">
              <a:solidFill>
                <a:schemeClr val="tx1"/>
              </a:solidFill>
              <a:ea typeface="SimSun" pitchFamily="2" charset="-122"/>
              <a:cs typeface="SimSun" pitchFamily="2" charset="-122"/>
            </a:endParaRPr>
          </a:p>
        </p:txBody>
      </p:sp>
    </p:spTree>
  </p:cSld>
  <p:clrMapOvr>
    <a:masterClrMapping/>
  </p:clrMapOvr>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38882</TotalTime>
  <Words>4602</Words>
  <Application>Microsoft Macintosh PowerPoint</Application>
  <PresentationFormat>On-screen Show (4:3)</PresentationFormat>
  <Paragraphs>761</Paragraphs>
  <Slides>101</Slides>
  <Notes>40</Notes>
  <HiddenSlides>0</HiddenSlides>
  <MMClips>0</MMClips>
  <ScaleCrop>false</ScaleCrop>
  <HeadingPairs>
    <vt:vector size="8" baseType="variant">
      <vt:variant>
        <vt:lpstr>Fonts Used</vt:lpstr>
      </vt:variant>
      <vt:variant>
        <vt:i4>22</vt:i4>
      </vt:variant>
      <vt:variant>
        <vt:lpstr>Theme</vt:lpstr>
      </vt:variant>
      <vt:variant>
        <vt:i4>26</vt:i4>
      </vt:variant>
      <vt:variant>
        <vt:lpstr>Embedded OLE Servers</vt:lpstr>
      </vt:variant>
      <vt:variant>
        <vt:i4>1</vt:i4>
      </vt:variant>
      <vt:variant>
        <vt:lpstr>Slide Titles</vt:lpstr>
      </vt:variant>
      <vt:variant>
        <vt:i4>101</vt:i4>
      </vt:variant>
    </vt:vector>
  </HeadingPairs>
  <TitlesOfParts>
    <vt:vector size="150" baseType="lpstr">
      <vt:lpstr>Arial MT</vt:lpstr>
      <vt:lpstr>BONES</vt:lpstr>
      <vt:lpstr>Firecat Medium</vt:lpstr>
      <vt:lpstr>ＭＳ Ｐゴシック</vt:lpstr>
      <vt:lpstr>Osaka</vt:lpstr>
      <vt:lpstr>新細明體</vt:lpstr>
      <vt:lpstr>宋体</vt:lpstr>
      <vt:lpstr>宋体</vt:lpstr>
      <vt:lpstr>Times</vt:lpstr>
      <vt:lpstr>Arial</vt:lpstr>
      <vt:lpstr>Arial Black</vt:lpstr>
      <vt:lpstr>Arial Narrow</vt:lpstr>
      <vt:lpstr>Calibri</vt:lpstr>
      <vt:lpstr>Comic Sans MS</vt:lpstr>
      <vt:lpstr>Copperplate Gothic Light</vt:lpstr>
      <vt:lpstr>Garamond</vt:lpstr>
      <vt:lpstr>Georgia</vt:lpstr>
      <vt:lpstr>Impact</vt:lpstr>
      <vt:lpstr>Papyrus</vt:lpstr>
      <vt:lpstr>Tahoma</vt:lpstr>
      <vt:lpstr>Times New Roman</vt:lpstr>
      <vt:lpstr>Wingdings</vt:lpstr>
      <vt:lpstr>Radar</vt:lpstr>
      <vt:lpstr>Contemporary</vt:lpstr>
      <vt:lpstr>Orbit</vt:lpstr>
      <vt:lpstr>Compass</vt:lpstr>
      <vt:lpstr>Balance</vt:lpstr>
      <vt:lpstr>Default Design</vt:lpstr>
      <vt:lpstr>Cascade</vt:lpstr>
      <vt:lpstr>Slit</vt:lpstr>
      <vt:lpstr>Blank Presentation</vt:lpstr>
      <vt:lpstr>2_Blank Presentation</vt:lpstr>
      <vt:lpstr>Lyrics</vt:lpstr>
      <vt:lpstr>Whirlpool</vt:lpstr>
      <vt:lpstr>1_Orbit</vt:lpstr>
      <vt:lpstr>Title</vt:lpstr>
      <vt:lpstr>1_Lyrics</vt:lpstr>
      <vt:lpstr>15_Blank Presentation</vt:lpstr>
      <vt:lpstr>16_Blank Presentation</vt:lpstr>
      <vt:lpstr>49_Blank Presentation</vt:lpstr>
      <vt:lpstr>1_Default Design</vt:lpstr>
      <vt:lpstr>11_Blank Presentation</vt:lpstr>
      <vt:lpstr>3_Contemporary</vt:lpstr>
      <vt:lpstr>2_Default Design</vt:lpstr>
      <vt:lpstr>1_Slit</vt:lpstr>
      <vt:lpstr>8_Blank Presentation</vt:lpstr>
      <vt:lpstr>3_Default Design</vt:lpstr>
      <vt:lpstr>4_Custom Design</vt:lpstr>
      <vt:lpstr>Photo Editor Photo</vt:lpstr>
      <vt:lpstr>The Book of Romans</vt:lpstr>
      <vt:lpstr>Slides on  Romans 3</vt:lpstr>
      <vt:lpstr>Romans 3:9-20</vt:lpstr>
      <vt:lpstr>Exploring the Problem</vt:lpstr>
      <vt:lpstr>All Are Guilty Before God</vt:lpstr>
      <vt:lpstr>Righteousness in Romans</vt:lpstr>
      <vt:lpstr>Are all the following people really condemned without Christ?</vt:lpstr>
      <vt:lpstr>Condemned?</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Are all the preceding people really condemned without Christ?</vt:lpstr>
      <vt:lpstr>All Are Under Sin</vt:lpstr>
      <vt:lpstr>The Law Won't Save</vt:lpstr>
      <vt:lpstr>Romans 3:21-31</vt:lpstr>
      <vt:lpstr>Why accept one another?</vt:lpstr>
      <vt:lpstr>Righteousness in Romans</vt:lpstr>
      <vt:lpstr>A Key Question</vt:lpstr>
      <vt:lpstr>Our Problem:</vt:lpstr>
      <vt:lpstr>Our Efforts</vt:lpstr>
      <vt:lpstr>Justification: What is it?</vt:lpstr>
      <vt:lpstr>Justification is…</vt:lpstr>
      <vt:lpstr>Justification:</vt:lpstr>
      <vt:lpstr>The Roman Road</vt:lpstr>
      <vt:lpstr>The Roman Road</vt:lpstr>
      <vt:lpstr>The Roman Road</vt:lpstr>
      <vt:lpstr>The Roman Road</vt:lpstr>
      <vt:lpstr>Jesus' death paid for our sin </vt:lpstr>
      <vt:lpstr>How are We Saved from Sin?</vt:lpstr>
      <vt:lpstr>The Catholic View of Justification</vt:lpstr>
      <vt:lpstr>The Scriptural View of Justification</vt:lpstr>
      <vt:lpstr>Romans 3:21-23 NAU/NLT</vt:lpstr>
      <vt:lpstr>Romans 3:24-25 NAU/NLT</vt:lpstr>
      <vt:lpstr>Romans 3:26-28 NAU/NLT</vt:lpstr>
      <vt:lpstr>Romans 3:29-31 NAU/NLT</vt:lpstr>
      <vt:lpstr>Now for Some  Theological Words in Romans</vt:lpstr>
      <vt:lpstr>Faith (3:22)</vt:lpstr>
      <vt:lpstr>"It is finished"</vt:lpstr>
      <vt:lpstr>Grace is…</vt:lpstr>
      <vt:lpstr>Redemption (Rom 3:24):  "to pay a ransom" (Greek)</vt:lpstr>
      <vt:lpstr>Propitiation (3:25) "sacrifice of atonement"</vt:lpstr>
      <vt:lpstr>Theological Concepts in Romans</vt:lpstr>
      <vt:lpstr>Theological Concepts in Romans</vt:lpstr>
      <vt:lpstr>Theological Words in Romans</vt:lpstr>
      <vt:lpstr>Theological Concepts in Romans</vt:lpstr>
      <vt:lpstr>Theological Concepts in Romans</vt:lpstr>
      <vt:lpstr>Christ Bridges the Gap</vt:lpstr>
      <vt:lpstr>The "New Perspective" on Paul</vt:lpstr>
      <vt:lpstr>Paul versus Legalists</vt:lpstr>
      <vt:lpstr>Slides on  Romans 4</vt:lpstr>
      <vt:lpstr>Romans 4</vt:lpstr>
      <vt:lpstr>Righteousness in Romans</vt:lpstr>
      <vt:lpstr>Which is the Most Accurate?</vt:lpstr>
      <vt:lpstr>In Other Words…</vt:lpstr>
      <vt:lpstr>Abraham</vt:lpstr>
      <vt:lpstr>Genesis 15:5-6</vt:lpstr>
      <vt:lpstr>Genesis 15 Ratification</vt:lpstr>
      <vt:lpstr>"So Christ has truly set us free. Now make sure that you stay free, and don’t get tied up again in slavery to the law"  (Galatians 5:1 NLT).</vt:lpstr>
      <vt:lpstr>Circumcision, Vitamin K &amp; Prothrombin</vt:lpstr>
      <vt:lpstr>Justification by Faith</vt:lpstr>
      <vt:lpstr>Romans 4:16-17 NLT</vt:lpstr>
      <vt:lpstr>"God will credit righteousness—for us who believe… He was delivered over to death for our sins…" (Rom. 4:24-25a)</vt:lpstr>
      <vt:lpstr>"…and was raised to life for our justification"  (Rom. 4:25b)</vt:lpstr>
      <vt:lpstr>NT Survey link at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875</cp:revision>
  <dcterms:created xsi:type="dcterms:W3CDTF">2011-07-08T01:10:26Z</dcterms:created>
  <dcterms:modified xsi:type="dcterms:W3CDTF">2024-03-04T08:21:17Z</dcterms:modified>
</cp:coreProperties>
</file>