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7709" r:id="rId2"/>
    <p:sldMasterId id="2147487800" r:id="rId3"/>
    <p:sldMasterId id="2147487812" r:id="rId4"/>
    <p:sldMasterId id="2147487824" r:id="rId5"/>
    <p:sldMasterId id="2147487826" r:id="rId6"/>
    <p:sldMasterId id="2147487852" r:id="rId7"/>
    <p:sldMasterId id="2147487856" r:id="rId8"/>
    <p:sldMasterId id="2147487858" r:id="rId9"/>
    <p:sldMasterId id="2147487861" r:id="rId10"/>
  </p:sldMasterIdLst>
  <p:notesMasterIdLst>
    <p:notesMasterId r:id="rId31"/>
  </p:notesMasterIdLst>
  <p:handoutMasterIdLst>
    <p:handoutMasterId r:id="rId32"/>
  </p:handoutMasterIdLst>
  <p:sldIdLst>
    <p:sldId id="291" r:id="rId11"/>
    <p:sldId id="575" r:id="rId12"/>
    <p:sldId id="2480" r:id="rId13"/>
    <p:sldId id="3812" r:id="rId14"/>
    <p:sldId id="285" r:id="rId15"/>
    <p:sldId id="3813" r:id="rId16"/>
    <p:sldId id="3814" r:id="rId17"/>
    <p:sldId id="3815" r:id="rId18"/>
    <p:sldId id="3809" r:id="rId19"/>
    <p:sldId id="3810" r:id="rId20"/>
    <p:sldId id="3811" r:id="rId21"/>
    <p:sldId id="3807" r:id="rId22"/>
    <p:sldId id="265" r:id="rId23"/>
    <p:sldId id="266" r:id="rId24"/>
    <p:sldId id="267" r:id="rId25"/>
    <p:sldId id="268" r:id="rId26"/>
    <p:sldId id="269" r:id="rId27"/>
    <p:sldId id="811" r:id="rId28"/>
    <p:sldId id="419" r:id="rId29"/>
    <p:sldId id="42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b="1" kern="1200">
        <a:solidFill>
          <a:schemeClr val="bg2"/>
        </a:solidFill>
        <a:latin typeface="Engravers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FF6600"/>
    <a:srgbClr val="FF9900"/>
    <a:srgbClr val="FFCC00"/>
    <a:srgbClr val="000000"/>
    <a:srgbClr val="CCCC00"/>
    <a:srgbClr val="3E2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860"/>
    <p:restoredTop sz="63112" autoAdjust="0"/>
  </p:normalViewPr>
  <p:slideViewPr>
    <p:cSldViewPr>
      <p:cViewPr varScale="1">
        <p:scale>
          <a:sx n="78" d="100"/>
          <a:sy n="78" d="100"/>
        </p:scale>
        <p:origin x="168" y="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47" d="100"/>
        <a:sy n="47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76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A6C571D-657D-4045-85C6-EA9BE5ED5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9F12BBEC-CB9D-634C-9BB8-B08CD875D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5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35316-A730-3F41-955F-BDCD507D53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New Testament does not systematically present theology.  Rather, most NT writings actually address a particular problem in a letter. These four charts show Paul’s unique solution for each situation.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that epistle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italicized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(cf. NT Survey, 1:24).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Amazingly, at least ten of Paul's letters respond to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heretics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See the word "heretics" for these 10 letters on these charts.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Pauline letters that did NOT address heretics—Romans, Ephesians, and Philemon. Instead, they all share in common Paul's solution to a form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disunity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each church.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also know the issues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face?  Do you ignore them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resolve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them in your church?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BBEC-CB9D-634C-9BB8-B08CD875DA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3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New Testament does not systematically present theology.  Rather, most NT writings actually address a particular problem in a letter. These four charts show Paul’s unique solution for each situation.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that epistle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italicized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(cf. NT Survey, 1:24).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Amazingly, at least ten of Paul's letters respond to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heretics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See the word "heretics" for these 10 letters on these charts.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Pauline letters that did NOT address heretics—Romans, Ephesians, and Philemon. Instead, they all share in common Paul's solution to a form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disunity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each church.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also know the issues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face?  Do you ignore them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resolve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them in your church?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BBEC-CB9D-634C-9BB8-B08CD875DA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2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New Testament does not systematically present theology.  Rather, most NT writings actually address a particular problem in a letter. These four charts show Paul’s unique solution for each situation.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that epistle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italicized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(cf. NT Survey, 1:24).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Amazingly, at least ten of Paul's letters respond to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heretics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See the word "heretics" for these 10 letters on these charts.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Pauline letters that did NOT address heretics—Romans, Ephesians, and Philemon. Instead, they all share in common Paul's solution to a form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disunity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each church.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also know the issues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face?  Do you ignore them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resolve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them in your church?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BBEC-CB9D-634C-9BB8-B08CD875DA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41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D24E1-3162-E24E-8EFA-E2AF7E8AB7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584BB4-CB34-CC41-8540-6EA8ACAB30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0B974B-7872-8340-9BE1-B873062BC9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74B49D-70A1-1C4B-863F-1E82D2860C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256B0C-7117-C04E-9CAF-FBDB25F10D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PAULINE: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Soteriology (2)—Romans, Galatians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Ecclesiology (5)—1&amp;2 Corinthians, 1&amp;2 Timothy, Titus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Eschatology (2)—1&amp;2 Thessalonians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Christology (4)—Prison: Eph, Phil, Col, Philemon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endParaRPr lang="en-US" b="0"/>
          </a:p>
          <a:p>
            <a:r>
              <a:rPr lang="en-US" b="1"/>
              <a:t>GENERAL: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Soteriology (2)—James, 1 John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Ecclesiology (0)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Eschatology (4)—1&amp;2 Peter, Jude, Revelation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Christology (1)—Hebrews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cs typeface="Arial"/>
              </a:rPr>
              <a:t>Missiology (2)—2&amp;3 John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——————————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00-NT Intro-48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19-General Epistles-3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19-Hebrews-22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E4DE48-0630-E843-9A0A-AD2D8C0000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79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BBEC-CB9D-634C-9BB8-B08CD875DA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8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F8DCA-8465-D148-9FE9-83F564ACE10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050" dirty="0"/>
              <a:t>What overall observations on the NT can you make from this diagram?</a:t>
            </a:r>
          </a:p>
          <a:p>
            <a:pPr eaLnBrk="1" hangingPunct="1">
              <a:defRPr/>
            </a:pPr>
            <a:r>
              <a:rPr lang="en-US" sz="1050" dirty="0"/>
              <a:t>Gospels and Acts form the primary and secondary foundations of the NT. </a:t>
            </a:r>
          </a:p>
          <a:p>
            <a:pPr eaLnBrk="1" hangingPunct="1">
              <a:defRPr/>
            </a:pPr>
            <a:r>
              <a:rPr lang="en-US" sz="1050" dirty="0"/>
              <a:t>On the historical foundation are two pillars of 9 books each.</a:t>
            </a:r>
          </a:p>
          <a:p>
            <a:pPr eaLnBrk="1" hangingPunct="1">
              <a:defRPr/>
            </a:pPr>
            <a:r>
              <a:rPr lang="en-US" sz="1050" dirty="0"/>
              <a:t>Paul</a:t>
            </a:r>
            <a:r>
              <a:rPr lang="mr-IN" sz="1050" dirty="0"/>
              <a:t>'</a:t>
            </a:r>
            <a:r>
              <a:rPr lang="en-US" sz="1050" dirty="0"/>
              <a:t>s letters to churches in the left pillar all fit into Acts.</a:t>
            </a:r>
          </a:p>
          <a:p>
            <a:pPr eaLnBrk="1" hangingPunct="1">
              <a:defRPr/>
            </a:pPr>
            <a:r>
              <a:rPr lang="en-US" sz="1050" dirty="0"/>
              <a:t>Paul </a:t>
            </a:r>
            <a:r>
              <a:rPr lang="en-US" sz="1050" dirty="0" err="1"/>
              <a:t>didn</a:t>
            </a:r>
            <a:r>
              <a:rPr lang="mr-IN" sz="1050" dirty="0"/>
              <a:t>'</a:t>
            </a:r>
            <a:r>
              <a:rPr lang="en-US" sz="1050" dirty="0"/>
              <a:t>t write any inspired letters to churches after Acts.</a:t>
            </a:r>
          </a:p>
          <a:p>
            <a:pPr eaLnBrk="1" hangingPunct="1">
              <a:defRPr/>
            </a:pPr>
            <a:r>
              <a:rPr lang="en-US" sz="1050" dirty="0"/>
              <a:t>Pauline letters are named after recipients while General after authors (except Hebrews)</a:t>
            </a:r>
          </a:p>
          <a:p>
            <a:pPr eaLnBrk="1" hangingPunct="1">
              <a:defRPr/>
            </a:pPr>
            <a:r>
              <a:rPr lang="en-US" sz="1050" dirty="0"/>
              <a:t>The four gospels are named after their authors.</a:t>
            </a:r>
          </a:p>
          <a:p>
            <a:pPr eaLnBrk="1" hangingPunct="1">
              <a:defRPr/>
            </a:pPr>
            <a:r>
              <a:rPr lang="en-US" sz="1050" dirty="0"/>
              <a:t>Every book that ends in "ns" is Pauline</a:t>
            </a:r>
          </a:p>
          <a:p>
            <a:pPr eaLnBrk="1" hangingPunct="1">
              <a:defRPr/>
            </a:pPr>
            <a:r>
              <a:rPr lang="en-US" sz="1050" dirty="0"/>
              <a:t>All Pastoral Epistles begin with "T”</a:t>
            </a:r>
          </a:p>
          <a:p>
            <a:pPr eaLnBrk="1" hangingPunct="1">
              <a:defRPr/>
            </a:pPr>
            <a:r>
              <a:rPr lang="en-US" sz="1050" dirty="0"/>
              <a:t>______</a:t>
            </a:r>
          </a:p>
          <a:p>
            <a:pPr eaLnBrk="1" hangingPunct="1">
              <a:defRPr/>
            </a:pPr>
            <a:r>
              <a:rPr lang="en-US" sz="1050" dirty="0"/>
              <a:t>General Epistles came after Acts (except James).</a:t>
            </a:r>
          </a:p>
          <a:p>
            <a:pPr eaLnBrk="1" hangingPunct="1">
              <a:defRPr/>
            </a:pPr>
            <a:r>
              <a:rPr lang="en-US" sz="1050" dirty="0"/>
              <a:t>Each of the 2 pillars begin with a foundational book: Romans &amp; Hebrews (also their longest).</a:t>
            </a:r>
          </a:p>
          <a:p>
            <a:pPr eaLnBrk="1" hangingPunct="1">
              <a:defRPr/>
            </a:pPr>
            <a:r>
              <a:rPr lang="en-US" sz="1050" dirty="0"/>
              <a:t>Both pillars also end up in books that primarily deal with eschatology: 2 Thess and Revelation.</a:t>
            </a:r>
          </a:p>
          <a:p>
            <a:pPr eaLnBrk="1" hangingPunct="1">
              <a:defRPr/>
            </a:pPr>
            <a:r>
              <a:rPr lang="en-US" sz="1050" dirty="0"/>
              <a:t>Instruction to the leaders comprise only 4 books (i.e., the NT addresses the average Christian). </a:t>
            </a:r>
          </a:p>
          <a:p>
            <a:pPr eaLnBrk="1" hangingPunct="1">
              <a:defRPr/>
            </a:pPr>
            <a:r>
              <a:rPr lang="en-US" sz="1050" dirty="0"/>
              <a:t>Only 4 NT books are written to an individual (i.e., the NT is corporate, not individualistic).</a:t>
            </a:r>
          </a:p>
          <a:p>
            <a:pPr eaLnBrk="1" hangingPunct="1">
              <a:defRPr/>
            </a:pPr>
            <a:r>
              <a:rPr lang="en-US" sz="1050" dirty="0"/>
              <a:t>Each 1st of multiple letters (1-2 Cor., 1-2 Thess., etc.) is longer &amp; more theologically significant.</a:t>
            </a:r>
          </a:p>
          <a:p>
            <a:pPr eaLnBrk="1" hangingPunct="1">
              <a:defRPr/>
            </a:pPr>
            <a:r>
              <a:rPr lang="en-US" sz="1050" dirty="0"/>
              <a:t>The “building” is chronologically clockwise.</a:t>
            </a:r>
          </a:p>
          <a:p>
            <a:pPr eaLnBrk="1" hangingPunct="1">
              <a:defRPr/>
            </a:pPr>
            <a:r>
              <a:rPr lang="en-US" sz="1050" dirty="0"/>
              <a:t>________</a:t>
            </a:r>
          </a:p>
          <a:p>
            <a:pPr eaLnBrk="1" hangingPunct="1">
              <a:defRPr/>
            </a:pPr>
            <a:r>
              <a:rPr lang="en-US" sz="1050" dirty="0"/>
              <a:t>Three sections all have 9 books: 9 Historical/Pastoral + 9 Pauline + 9 General.</a:t>
            </a:r>
          </a:p>
          <a:p>
            <a:pPr eaLnBrk="1" hangingPunct="1">
              <a:defRPr/>
            </a:pPr>
            <a:r>
              <a:rPr lang="en-US" sz="1050" dirty="0"/>
              <a:t>Audiences of the Pauline column had more Jews than the Gentile readers of the General column.</a:t>
            </a:r>
          </a:p>
          <a:p>
            <a:pPr eaLnBrk="1" hangingPunct="1">
              <a:defRPr/>
            </a:pPr>
            <a:r>
              <a:rPr lang="en-US" sz="1050" dirty="0"/>
              <a:t>Pauline letters addressed early Christians when eyewitnesses to Jesus lived but General letters mostly addressed second generation believers.</a:t>
            </a:r>
          </a:p>
          <a:p>
            <a:pPr eaLnBrk="1" hangingPunct="1">
              <a:defRPr/>
            </a:pPr>
            <a:r>
              <a:rPr lang="en-US" sz="1050" dirty="0"/>
              <a:t>The NT foundation rests on books about the life of Christ, as Jesus is the focus of the NT.</a:t>
            </a:r>
          </a:p>
          <a:p>
            <a:pPr eaLnBrk="1" hangingPunct="1">
              <a:defRPr/>
            </a:pP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----- Meeting Notes (11/1/18 20:47) -----</a:t>
            </a:r>
          </a:p>
          <a:p>
            <a:pPr eaLnBrk="1" hangingPunct="1">
              <a:defRPr/>
            </a:pPr>
            <a:r>
              <a:rPr lang="en-US" sz="1050" dirty="0"/>
              <a:t>Depicts growth in maturity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Background: Paul left Timothy at the second-generation church of Ephesus which was facing serious heretics. 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Timing: When did Paul write 1 Timothy?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Paul’s last letters before writing 1 Timothy were his Prison Epistles that ended with Philippians.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he turns his attention to writing individuals, including Philemon.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Historical Context: What was happening at this time?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Paul’s 13 NT letters, at least 10 of them are written to defeat heresy! No false teaching is noted in Romans, Ephesians, and Philemon (cf. NTS notes, 222j).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Paul left Timothy at the second-generation church of Ephesus which was facing serious heretics. He pens here what Timothy is to do—with important parallels to us today.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5E5D10-0EE3-FF47-ACC6-3B8863697B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4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 shows that Paul addressed theology to churches in this order: Soteriology, Eschatology, Christology, and Ecclesiology. This contrasts with how most follow-up today postpones eschatology too late.</a:t>
            </a:r>
          </a:p>
          <a:p>
            <a:r>
              <a:rPr lang="en-US" dirty="0"/>
              <a:t>This order follows the NT except Philemon is moved from the end of the Pauline Epistles after Titus to complete the Prison Epistles after Colossians.</a:t>
            </a:r>
          </a:p>
          <a:p>
            <a:r>
              <a:rPr lang="en-US" dirty="0"/>
              <a:t>But one could argue that Philemon is a pastoral letter, since it addresses a situation that required reconciliation.</a:t>
            </a:r>
          </a:p>
          <a:p>
            <a:r>
              <a:rPr lang="en-US" dirty="0"/>
              <a:t>On the other hand, Paul wrote Philemon in Rome during Paul's first imprisonment, so it is a Prison Epistle in this sense. </a:t>
            </a:r>
          </a:p>
          <a:p>
            <a:r>
              <a:rPr lang="en-US" dirty="0"/>
              <a:t>In the end, I do not know who has explained the reasoning for the order of Paul's letters.</a:t>
            </a:r>
          </a:p>
          <a:p>
            <a:r>
              <a:rPr lang="en-US" dirty="0"/>
              <a:t>Note that combining the four Foundational and two Prophetic Epistles gives us the six Missionary Epistles.</a:t>
            </a:r>
          </a:p>
          <a:p>
            <a:r>
              <a:rPr lang="en-US" dirty="0"/>
              <a:t>___________</a:t>
            </a:r>
          </a:p>
          <a:p>
            <a:r>
              <a:rPr lang="en-US" dirty="0"/>
              <a:t>Common-440</a:t>
            </a:r>
          </a:p>
          <a:p>
            <a:r>
              <a:rPr lang="en-US" dirty="0"/>
              <a:t>NS-00-NT Introduction-105</a:t>
            </a:r>
          </a:p>
          <a:p>
            <a:r>
              <a:rPr lang="en-US" dirty="0"/>
              <a:t>NS-06-Pauline Epistles-4</a:t>
            </a:r>
          </a:p>
          <a:p>
            <a:r>
              <a:rPr lang="en-US" dirty="0"/>
              <a:t>NS-06-Missionary Epistles-10</a:t>
            </a:r>
          </a:p>
          <a:p>
            <a:r>
              <a:rPr lang="en-US" dirty="0"/>
              <a:t>NS-10-Prison Epistles-3</a:t>
            </a:r>
          </a:p>
          <a:p>
            <a:r>
              <a:rPr lang="en-US" dirty="0"/>
              <a:t>NS-15-Pastoral Epistles-15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12BBEC-CB9D-634C-9BB8-B08CD875DA0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Engravers MT" charset="0"/>
                <a:ea typeface="ＭＳ Ｐゴシック" charset="0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Engravers MT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0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77C76-A92D-5945-9055-0A474952B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F1B55-B33C-1C4E-96F3-5B3F67DC42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The early church taught that Matthew wrote the first gospel.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James and Galatians were the earliest letters, and both focused on salvation, though they used the word "justification" in a different sense: horizontal before men (James) and vertical before God (Galatians).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Paul's six Missionary Epistles were written over eight years, with no intervening Gospels or General Epistles.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Typically, letters to the same church addressed the same key doctrine: 1&amp;2 Thess, 1&amp;2 Cor, 1&amp;2 Tim, and 1&amp;2 Peter. The exception is that 2&amp;3 John addressed missiology, while 1 John's theme is salvation.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Times New Roman" charset="0"/>
                <a:ea typeface="ＭＳ Ｐゴシック" charset="0"/>
                <a:cs typeface="ＭＳ Ｐゴシック" charset="0"/>
              </a:rPr>
              <a:t>Early dates for these books are supported by Harold F. Hoehner, </a:t>
            </a:r>
            <a:r>
              <a:rPr lang="en-US" b="0" i="1" dirty="0">
                <a:latin typeface="Times New Roman" charset="0"/>
                <a:ea typeface="ＭＳ Ｐゴシック" charset="0"/>
                <a:cs typeface="ＭＳ Ｐゴシック" charset="0"/>
              </a:rPr>
              <a:t>Chronological Aspects of the Life of Christ </a:t>
            </a:r>
            <a:r>
              <a:rPr lang="en-US" b="0" i="0" dirty="0">
                <a:latin typeface="Times New Roman" charset="0"/>
                <a:ea typeface="ＭＳ Ｐゴシック" charset="0"/>
                <a:cs typeface="ＭＳ Ｐゴシック" charset="0"/>
              </a:rPr>
              <a:t>(Grand Rapids: Zondervan, 1977), 176pp, and a more recent and substantial work by</a:t>
            </a:r>
            <a:r>
              <a:rPr lang="en-US" b="0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/>
              <a:t>Jonathan Bernier, </a:t>
            </a:r>
            <a:r>
              <a:rPr lang="en-US" b="0" i="1" dirty="0"/>
              <a:t>Rethinking the Dates of the New Testament: The Evidence for Early Composition </a:t>
            </a:r>
            <a:r>
              <a:rPr lang="en-US" b="0" i="0" dirty="0">
                <a:latin typeface="Times New Roman" charset="0"/>
                <a:ea typeface="ＭＳ Ｐゴシック" charset="0"/>
              </a:rPr>
              <a:t>(Grand Rapids: Baker, May 2022), 336 pp.</a:t>
            </a:r>
            <a:endParaRPr lang="en-US">
              <a:ea typeface="ＭＳ Ｐゴシック" charset="0"/>
              <a:cs typeface="ＭＳ Ｐゴシック" charset="0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——————————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NS-00-NT Intro-49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NS-10-Pauline Epistles-6</a:t>
            </a:r>
            <a:endParaRPr lang="en-US" sz="1200" b="1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>
                <a:latin typeface="Arial" charset="0"/>
                <a:ea typeface="ＭＳ Ｐゴシック" charset="0"/>
              </a:rPr>
              <a:t>NS-10-Prison Epistles-5</a:t>
            </a:r>
            <a:endParaRPr lang="en-US" sz="12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NS-19-General Epistles-4</a:t>
            </a:r>
          </a:p>
          <a:p>
            <a:pPr algn="l">
              <a:spcAft>
                <a:spcPts val="0"/>
              </a:spcAft>
            </a:pPr>
            <a:r>
              <a:rPr lang="en-US" b="0" u="none" dirty="0">
                <a:latin typeface="Arial" charset="0"/>
                <a:ea typeface="ＭＳ Ｐゴシック" charset="0"/>
              </a:rPr>
              <a:t>NS-15-Pastoral Epistles-11</a:t>
            </a:r>
            <a:endParaRPr lang="en-US" sz="12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  <a:p>
            <a:pPr algn="l">
              <a:spcAft>
                <a:spcPts val="0"/>
              </a:spcAft>
            </a:pP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8643EF-651C-8E44-969F-49D5D49F12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four Prison Epistles share a common theme centered on Jesus.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Times New Roman" charset="0"/>
                <a:ea typeface="ＭＳ Ｐゴシック" charset="0"/>
                <a:cs typeface="ＭＳ Ｐゴシック" charset="0"/>
              </a:rPr>
              <a:t>Early dates for these books are supported by Harold F. Hoehner, </a:t>
            </a:r>
            <a:r>
              <a:rPr lang="en-US" b="0" i="1" dirty="0">
                <a:latin typeface="Times New Roman" charset="0"/>
                <a:ea typeface="ＭＳ Ｐゴシック" charset="0"/>
                <a:cs typeface="ＭＳ Ｐゴシック" charset="0"/>
              </a:rPr>
              <a:t>Chronological Aspects of the Life of Christ </a:t>
            </a:r>
            <a:r>
              <a:rPr lang="en-US" b="0" i="0" dirty="0">
                <a:latin typeface="Times New Roman" charset="0"/>
                <a:ea typeface="ＭＳ Ｐゴシック" charset="0"/>
                <a:cs typeface="ＭＳ Ｐゴシック" charset="0"/>
              </a:rPr>
              <a:t>(Grand Rapids: Zondervan, 1977), 176 pp., and a more recent and substantial work by</a:t>
            </a:r>
            <a:r>
              <a:rPr lang="en-US" b="0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/>
              <a:t>Jonathan Bernier, </a:t>
            </a:r>
            <a:r>
              <a:rPr lang="en-US" b="0" i="1" dirty="0"/>
              <a:t>Rethinking the Dates of the New Testament: The Evidence for Early Composition </a:t>
            </a:r>
            <a:r>
              <a:rPr lang="en-US" b="0" i="0" dirty="0">
                <a:latin typeface="Times New Roman" charset="0"/>
                <a:ea typeface="ＭＳ Ｐゴシック" charset="0"/>
              </a:rPr>
              <a:t>(Grand Rapids: Baker, May 2022), 336 pp.</a:t>
            </a:r>
            <a:endParaRPr lang="en-US">
              <a:ea typeface="ＭＳ Ｐゴシック" charset="0"/>
              <a:cs typeface="ＭＳ Ｐゴシック" charset="0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——————————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00-NT Intro-50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NS-10-Pauline Epistles-7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>
                <a:latin typeface="Arial" charset="0"/>
                <a:ea typeface="ＭＳ Ｐゴシック" charset="0"/>
              </a:rPr>
              <a:t>NS-10-Prison Epistles-6</a:t>
            </a:r>
            <a:endParaRPr lang="en-US" sz="12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NS-19-General Epistles-5</a:t>
            </a:r>
          </a:p>
          <a:p>
            <a:pPr algn="l">
              <a:spcAft>
                <a:spcPts val="0"/>
              </a:spcAft>
            </a:pPr>
            <a:r>
              <a:rPr lang="en-US" b="0" u="none" dirty="0">
                <a:latin typeface="Arial" charset="0"/>
                <a:ea typeface="ＭＳ Ｐゴシック" charset="0"/>
              </a:rPr>
              <a:t>NS-15-Pastoral Epistles-12</a:t>
            </a:r>
            <a:endParaRPr lang="en-US" sz="12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D987F-4596-2C47-8ED3-4322224F37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Paul died in AD 68, so all epistles after this are the General Epistles.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Gospels were composed over the first few decades, though many place John in the AD 90s.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Times New Roman" charset="0"/>
                <a:ea typeface="ＭＳ Ｐゴシック" charset="0"/>
                <a:cs typeface="ＭＳ Ｐゴシック" charset="0"/>
              </a:rPr>
              <a:t>Early dates for these books are supported by Harold F. Hoehner, </a:t>
            </a:r>
            <a:r>
              <a:rPr lang="en-US" b="0" i="1" dirty="0">
                <a:latin typeface="Times New Roman" charset="0"/>
                <a:ea typeface="ＭＳ Ｐゴシック" charset="0"/>
                <a:cs typeface="ＭＳ Ｐゴシック" charset="0"/>
              </a:rPr>
              <a:t>Chronological Aspects of the Life of Christ </a:t>
            </a:r>
            <a:r>
              <a:rPr lang="en-US" b="0" i="0" dirty="0">
                <a:latin typeface="Times New Roman" charset="0"/>
                <a:ea typeface="ＭＳ Ｐゴシック" charset="0"/>
                <a:cs typeface="ＭＳ Ｐゴシック" charset="0"/>
              </a:rPr>
              <a:t>(Grand Rapids: Zondervan, 1977), 176 pp., and a more recent and substantial work by</a:t>
            </a:r>
            <a:r>
              <a:rPr lang="en-US" b="0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/>
              <a:t>Jonathan Bernier, </a:t>
            </a:r>
            <a:r>
              <a:rPr lang="en-US" b="0" i="1" dirty="0"/>
              <a:t>Rethinking the Dates of the New Testament: The Evidence for Early Composition </a:t>
            </a:r>
            <a:r>
              <a:rPr lang="en-US" b="0" i="0" dirty="0">
                <a:latin typeface="Times New Roman" charset="0"/>
                <a:ea typeface="ＭＳ Ｐゴシック" charset="0"/>
              </a:rPr>
              <a:t>(Grand Rapids: Baker, May 2022), 336 pp.</a:t>
            </a:r>
            <a:endParaRPr lang="en-US">
              <a:ea typeface="ＭＳ Ｐゴシック" charset="0"/>
              <a:cs typeface="ＭＳ Ｐゴシック" charset="0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——————————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00-NT Intro-51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NS-10-Pauline Epistles-8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>
                <a:latin typeface="Arial" charset="0"/>
                <a:ea typeface="ＭＳ Ｐゴシック" charset="0"/>
              </a:rPr>
              <a:t>NS-10-Prison Epistles-7</a:t>
            </a:r>
            <a:endParaRPr lang="en-US" sz="12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NS-19-General Epistles-6</a:t>
            </a:r>
          </a:p>
          <a:p>
            <a:pPr algn="l">
              <a:spcAft>
                <a:spcPts val="0"/>
              </a:spcAft>
            </a:pPr>
            <a:r>
              <a:rPr lang="en-US" sz="1400" b="0" u="none" dirty="0">
                <a:latin typeface="Arial" charset="0"/>
                <a:ea typeface="ＭＳ Ｐゴシック" charset="0"/>
              </a:rPr>
              <a:t>NS-15-Pastoral Epistles-13</a:t>
            </a:r>
            <a:endParaRPr lang="en-SG" sz="14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New Testament does not systematically present theology.  Rather, most NT writings actually address a particular problem in a letter. These four charts show Paul’s unique solution for each situation.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that epistle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italicized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(cf. NT Survey, 1:24).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Amazingly, at least ten of Paul's letters respond to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heretics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See the word "heretics" for these 10 letters on these charts.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Pauline letters that did NOT address heretics—Romans, Ephesians, and Philemon. Instead, they all share in common Paul's solution to a form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disunity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each church.</a:t>
            </a:r>
          </a:p>
          <a:p>
            <a:pPr lvl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also know the issues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face?  Do you ignore them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resolve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them in your church?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2BBEC-CB9D-634C-9BB8-B08CD875DA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362E-9682-D042-91B0-6B01D9DF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7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4C5FF-ACF5-DC4C-9122-4D317F0EA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4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FE4A-7A3B-DD44-9039-5D0402413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AACF-89BC-254D-979A-2C231001B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5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7026-492B-EC44-8B88-C42F494F6924}" type="datetimeFigureOut">
              <a:rPr lang="en-US">
                <a:latin typeface="Calibri"/>
              </a:rPr>
              <a:pPr>
                <a:defRPr/>
              </a:pPr>
              <a:t>4/2/26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8F7B-2FCF-5447-8DB4-6219DC8E1CE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164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52E6-73AF-6D42-AA48-2463A5560065}" type="datetimeFigureOut">
              <a:rPr lang="en-US">
                <a:latin typeface="Calibri"/>
              </a:rPr>
              <a:pPr>
                <a:defRPr/>
              </a:pPr>
              <a:t>4/2/26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8590-9B50-3E49-BA0D-F43CF3DB51E0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63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32BAE-E9F1-734A-976D-58DD5C59622C}" type="datetimeFigureOut">
              <a:rPr lang="en-US">
                <a:latin typeface="Calibri"/>
              </a:rPr>
              <a:pPr>
                <a:defRPr/>
              </a:pPr>
              <a:t>4/2/26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898E-E7D5-FD49-B7DC-0971726D0481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62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F34E-C08B-BC4B-B4A8-3FF3D34F6A61}" type="datetimeFigureOut">
              <a:rPr lang="en-US">
                <a:latin typeface="Calibri"/>
              </a:rPr>
              <a:pPr>
                <a:defRPr/>
              </a:pPr>
              <a:t>4/2/26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4336-C556-AD4F-80E3-4891DB93791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61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0024-35D8-D94A-8999-7B7B6B51CA1B}" type="datetimeFigureOut">
              <a:rPr lang="en-US">
                <a:latin typeface="Calibri"/>
              </a:rPr>
              <a:pPr>
                <a:defRPr/>
              </a:pPr>
              <a:t>4/2/26</a:t>
            </a:fld>
            <a:endParaRPr lang="en-US"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45FC-3700-984A-B207-4D872868D8EA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540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3A14-E094-2A4E-8099-0EDC7438E730}" type="datetimeFigureOut">
              <a:rPr lang="en-US">
                <a:latin typeface="Calibri"/>
              </a:rPr>
              <a:pPr>
                <a:defRPr/>
              </a:pPr>
              <a:t>4/2/26</a:t>
            </a:fld>
            <a:endParaRPr lang="en-US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152D-FDAA-9E47-9A0E-2ED8E9B3CB2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890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08AB-5B50-4F49-94AA-220D160AA4F4}" type="datetimeFigureOut">
              <a:rPr lang="en-US">
                <a:latin typeface="Calibri"/>
              </a:rPr>
              <a:pPr>
                <a:defRPr/>
              </a:pPr>
              <a:t>4/2/26</a:t>
            </a:fld>
            <a:endParaRPr lang="en-US"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8D47-628B-824C-8574-3A1169235049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3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174A-7008-314C-A889-C2E2ACD04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5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6DE2-63B7-4041-8918-7F499461D365}" type="datetimeFigureOut">
              <a:rPr lang="en-US">
                <a:latin typeface="Calibri"/>
              </a:rPr>
              <a:pPr>
                <a:defRPr/>
              </a:pPr>
              <a:t>4/2/26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CA73-0552-214B-B539-DF47D6D79F0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10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933BA-218B-C447-AF2D-4B676F47CDE7}" type="datetimeFigureOut">
              <a:rPr lang="en-US">
                <a:latin typeface="Calibri"/>
              </a:rPr>
              <a:pPr>
                <a:defRPr/>
              </a:pPr>
              <a:t>4/2/26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B108-CFD7-CE48-A9BB-702F622A5320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688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22C59-F915-1047-9473-5D5FE98DF12C}" type="datetimeFigureOut">
              <a:rPr lang="en-US">
                <a:latin typeface="Calibri"/>
              </a:rPr>
              <a:pPr>
                <a:defRPr/>
              </a:pPr>
              <a:t>4/2/26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6DFA-5FBA-3043-9187-CA3798BD5BD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274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1EB7-CA46-CA4B-BD9C-063522A155A6}" type="datetimeFigureOut">
              <a:rPr lang="en-US">
                <a:latin typeface="Calibri"/>
              </a:rPr>
              <a:pPr>
                <a:defRPr/>
              </a:pPr>
              <a:t>4/2/26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F1A0-283A-9E48-B9B5-B61800A6FBB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68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-109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944A0-2451-C944-B400-9390AF580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00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10732-F77A-144C-9B44-760469DF09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DD237-75FA-4342-A959-B0C1AABA48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7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F9BAB-FCC4-9F4F-81E1-4428B5E178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05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9E0A8-3828-0D42-B704-8E61959810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34E76-2A83-4945-97EF-8C0A36D06B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6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9EEAF-EB7A-A049-B227-6E759BFD4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1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DC6A7-2538-7E41-8E82-9E8A5422FF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2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88511-2787-3C4A-95BB-1F905B737F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CA6D8-6973-2448-978D-B70C5C0422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6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66662-A5E1-5445-B5B6-4368ED8659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32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26985-D265-6B46-B6A3-5636A7E39D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24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76F7AB6-B3B8-3C49-8EF3-A1133FEAC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68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9576-F1C3-8342-A9F5-6361B573A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42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7205-82CB-5F47-9C05-6765BF3FC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4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C3AE-A5B5-D844-A9B2-7FC720DCF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46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5ED4-156C-E041-AF48-0582017FC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2AD2-45E9-5442-B3BD-609223D2E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4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7C82-67F6-5040-8AA0-F231F1AAB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7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ACE8-9D42-8340-8C96-8E700BAE3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7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A106-F484-DE44-9688-0001599BF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12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F2FA-F185-F646-B824-701E7DAF0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C499D-EA11-4F40-8D80-16E45D372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75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B3406-F7F4-9F47-BF26-23D377B7B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5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07B2-1B3E-6248-9534-825461B2B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2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8287-B6CB-5D40-ADBA-F2718235C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23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89BE-18E6-1A45-AFEC-6A4F8691D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73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92E9-9BBD-E342-817D-187AEC415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7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2213-67F2-3540-8F3D-CD4609D4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128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67C2-3D10-DF4D-B529-DCE5C86AE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53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ＭＳ Ｐゴシック" charset="0"/>
              </a:defRPr>
            </a:lvl1pPr>
          </a:lstStyle>
          <a:p>
            <a:fld id="{E39D9EE9-3EBA-154B-8DFE-2D41AF9427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7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ＭＳ Ｐゴシック" charset="0"/>
              </a:defRPr>
            </a:lvl1pPr>
          </a:lstStyle>
          <a:p>
            <a:fld id="{18F77D30-EC18-AB45-BB02-840500E5E1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60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CAE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4"/>
            <a:ext cx="36576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49972"/>
            <a:ext cx="1905000" cy="30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94" y="6549972"/>
            <a:ext cx="3279775" cy="30802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31" y="6356099"/>
            <a:ext cx="587375" cy="492378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917E382-444A-3D42-8459-91F706D4E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82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E7C61-2E0F-5947-A582-87C09B467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2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23D5-BE05-4D4F-AB4D-607E6D95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75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E01E-3DE6-1F43-8BA4-54B4458F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0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7FE5-C924-3E44-AA32-01A065718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6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2F8D-FDEB-564D-A62C-D74720E56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935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C337-8B75-F54D-AB9C-2B9B20392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8F8E-32FB-4645-A1A4-72E897F82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608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E2A2-D2E4-E44C-AED0-7AEB405D1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03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7D73-906D-924F-A2B7-198DB22DC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6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6E16-2AF1-494F-BC49-8E2F971C1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42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2967C-D28C-A44D-BF6A-A27CA705D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7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9A6B4-0A7F-0940-97AF-CD2C60A5E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1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D0F69-4694-844C-92AB-2C578F2E5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7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E711-4D25-2944-AFF3-2C984649D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8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FE104FC-031F-1C4B-A431-B43426816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81" r:id="rId1"/>
    <p:sldLayoutId id="2147487382" r:id="rId2"/>
    <p:sldLayoutId id="2147487383" r:id="rId3"/>
    <p:sldLayoutId id="2147487384" r:id="rId4"/>
    <p:sldLayoutId id="2147487385" r:id="rId5"/>
    <p:sldLayoutId id="2147487386" r:id="rId6"/>
    <p:sldLayoutId id="2147487387" r:id="rId7"/>
    <p:sldLayoutId id="2147487388" r:id="rId8"/>
    <p:sldLayoutId id="2147487389" r:id="rId9"/>
    <p:sldLayoutId id="2147487390" r:id="rId10"/>
    <p:sldLayoutId id="21474873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  <a:solidFill>
            <a:schemeClr val="accent5"/>
          </a:solidFill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49972"/>
            <a:ext cx="19050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6160"/>
            <a:ext cx="28956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44" y="6340224"/>
            <a:ext cx="587375" cy="4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1E6D7D5-22A4-6F4D-B726-C230C9366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571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2" r:id="rId1"/>
    <p:sldLayoutId id="2147487863" r:id="rId2"/>
    <p:sldLayoutId id="2147487864" r:id="rId3"/>
    <p:sldLayoutId id="2147487865" r:id="rId4"/>
    <p:sldLayoutId id="2147487866" r:id="rId5"/>
    <p:sldLayoutId id="2147487867" r:id="rId6"/>
    <p:sldLayoutId id="2147487868" r:id="rId7"/>
    <p:sldLayoutId id="2147487869" r:id="rId8"/>
    <p:sldLayoutId id="2147487870" r:id="rId9"/>
    <p:sldLayoutId id="2147487871" r:id="rId10"/>
    <p:sldLayoutId id="21474878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8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37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063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751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9DEF939D-BAF2-BC43-AC24-677E606D53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18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C16A198B-9034-4749-8A8D-B90A5F5B90A3}" type="datetimeFigureOut">
              <a:rPr lang="en-US">
                <a:latin typeface="Calibri" charset="0"/>
              </a:rPr>
              <a:pPr>
                <a:defRPr/>
              </a:pPr>
              <a:t>4/2/26</a:t>
            </a:fld>
            <a:endParaRPr lang="en-US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A356419-7718-C74B-9C0F-E2D2C7D5AD85}" type="slidenum">
              <a:rPr lang="en-US">
                <a:latin typeface="Calibri" charset="0"/>
              </a:rPr>
              <a:pPr>
                <a:defRPr/>
              </a:pPr>
              <a:t>‹#›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8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01" r:id="rId1"/>
    <p:sldLayoutId id="2147487802" r:id="rId2"/>
    <p:sldLayoutId id="2147487803" r:id="rId3"/>
    <p:sldLayoutId id="2147487804" r:id="rId4"/>
    <p:sldLayoutId id="2147487805" r:id="rId5"/>
    <p:sldLayoutId id="2147487806" r:id="rId6"/>
    <p:sldLayoutId id="2147487807" r:id="rId7"/>
    <p:sldLayoutId id="2147487808" r:id="rId8"/>
    <p:sldLayoutId id="2147487809" r:id="rId9"/>
    <p:sldLayoutId id="2147487810" r:id="rId10"/>
    <p:sldLayoutId id="2147487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6F44F5F7-0ED2-FD45-80B0-2DDA99F2ED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+mn-ea"/>
              <a:cs typeface="+mn-cs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81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813" r:id="rId1"/>
    <p:sldLayoutId id="2147487814" r:id="rId2"/>
    <p:sldLayoutId id="2147487815" r:id="rId3"/>
    <p:sldLayoutId id="2147487816" r:id="rId4"/>
    <p:sldLayoutId id="2147487817" r:id="rId5"/>
    <p:sldLayoutId id="2147487818" r:id="rId6"/>
    <p:sldLayoutId id="2147487819" r:id="rId7"/>
    <p:sldLayoutId id="2147487820" r:id="rId8"/>
    <p:sldLayoutId id="2147487821" r:id="rId9"/>
    <p:sldLayoutId id="2147487822" r:id="rId10"/>
    <p:sldLayoutId id="2147487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charset="0"/>
        <a:buChar char="o"/>
        <a:defRPr sz="2800">
          <a:solidFill>
            <a:schemeClr val="tx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500">
          <a:solidFill>
            <a:schemeClr val="tx2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p"/>
        <a:defRPr sz="2200">
          <a:solidFill>
            <a:schemeClr val="tx2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2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o"/>
        <a:defRPr sz="2000">
          <a:solidFill>
            <a:schemeClr val="tx2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o"/>
        <a:defRPr sz="2000">
          <a:solidFill>
            <a:schemeClr val="tx2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o"/>
        <a:defRPr sz="2000">
          <a:solidFill>
            <a:schemeClr val="tx2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o"/>
        <a:defRPr sz="2000">
          <a:solidFill>
            <a:schemeClr val="tx2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o"/>
        <a:defRPr sz="2000">
          <a:solidFill>
            <a:schemeClr val="tx2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CB39461-21D7-4343-A12B-705CA23C8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0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2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A15877-30F0-C249-9DD8-BD5A90151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04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  <p:sp>
            <p:nvSpPr>
              <p:cNvPr id="604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  <p:sp>
            <p:nvSpPr>
              <p:cNvPr id="604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  <p:sp>
            <p:nvSpPr>
              <p:cNvPr id="3995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04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5" charset="0"/>
                <a:ea typeface="+mn-ea"/>
                <a:cs typeface="+mn-cs"/>
              </a:endParaRPr>
            </a:p>
          </p:txBody>
        </p:sp>
        <p:sp>
          <p:nvSpPr>
            <p:cNvPr id="3994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 h 1906"/>
                <a:gd name="T4" fmla="*/ 7259 w 5740"/>
                <a:gd name="T5" fmla="*/ 9 h 1906"/>
                <a:gd name="T6" fmla="*/ 725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105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827" r:id="rId1"/>
    <p:sldLayoutId id="2147487828" r:id="rId2"/>
    <p:sldLayoutId id="2147487829" r:id="rId3"/>
    <p:sldLayoutId id="2147487830" r:id="rId4"/>
    <p:sldLayoutId id="2147487831" r:id="rId5"/>
    <p:sldLayoutId id="2147487832" r:id="rId6"/>
    <p:sldLayoutId id="2147487833" r:id="rId7"/>
    <p:sldLayoutId id="2147487834" r:id="rId8"/>
    <p:sldLayoutId id="2147487835" r:id="rId9"/>
    <p:sldLayoutId id="2147487836" r:id="rId10"/>
    <p:sldLayoutId id="2147487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4623C9D-1D5E-814B-BC97-0788E92C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3" r:id="rId1"/>
    <p:sldLayoutId id="2147487854" r:id="rId2"/>
    <p:sldLayoutId id="214748785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07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07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Geneva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Geneva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7656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0" tIns="46005" rIns="92010" bIns="460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891283-1B31-FF4E-B177-E7A2DD27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8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4504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8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fld id="{F42D3B70-0E64-5745-9F0E-CBCA80A466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9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9" r:id="rId1"/>
    <p:sldLayoutId id="214748786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ul's Greeting of “Grace and Peace” | United Church of God">
            <a:extLst>
              <a:ext uri="{FF2B5EF4-FFF2-40B4-BE49-F238E27FC236}">
                <a16:creationId xmlns:a16="http://schemas.microsoft.com/office/drawing/2014/main" id="{5B3BB0CB-0690-6FED-6A8F-6BFD3C329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r="8502"/>
          <a:stretch/>
        </p:blipFill>
        <p:spPr bwMode="auto">
          <a:xfrm>
            <a:off x="0" y="0"/>
            <a:ext cx="9144000" cy="64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17627" y="176064"/>
            <a:ext cx="5011824" cy="3108920"/>
          </a:xfrm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7300" b="1" dirty="0">
                <a:effectLst>
                  <a:glow rad="228600">
                    <a:srgbClr val="101100"/>
                  </a:glow>
                </a:effectLst>
                <a:ea typeface="ＭＳ Ｐゴシック" pitchFamily="-112" charset="-128"/>
                <a:cs typeface="ＭＳ Ｐゴシック" pitchFamily="-112" charset="-128"/>
              </a:rPr>
              <a:t>The Pauline Epistles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9F8138-DC5B-7247-AAFC-A24C67BB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25" name="Group 121"/>
          <p:cNvGraphicFramePr>
            <a:graphicFrameLocks noGrp="1"/>
          </p:cNvGraphicFramePr>
          <p:nvPr/>
        </p:nvGraphicFramePr>
        <p:xfrm>
          <a:off x="-1" y="685800"/>
          <a:ext cx="9144000" cy="6172199"/>
        </p:xfrm>
        <a:graphic>
          <a:graphicData uri="http://schemas.openxmlformats.org/drawingml/2006/table">
            <a:tbl>
              <a:tblPr/>
              <a:tblGrid>
                <a:gridCol w="187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3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Letter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Recipient’s Problem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Paul’s Solution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1 Corinthians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(Ecclesiology)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Disorder in the church came from divisions, moral deviations, and false doctrines taught by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Proper behavior where positional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sanctification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becomes practical results only from a true theology of the gospel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2 Corinthians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(Ecclesiology)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undermined Paul’s authority to advise the church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Paul defends his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apostleship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in his new covenant ministry to affirm the church’s doctrinal foundation and giving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Romans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(Soteriology)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Jew-Gentile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struggles disrupted body life in confusion over the role of the Law and insensitivity to one another in gray areas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Living out God’s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righteousness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achieved by justification through faith will bring unity before Paul arrives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4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713184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Paul’s Dealing with Problems </a:t>
            </a:r>
          </a:p>
        </p:txBody>
      </p:sp>
      <p:sp>
        <p:nvSpPr>
          <p:cNvPr id="59422" name="Rectangle 122"/>
          <p:cNvSpPr>
            <a:spLocks noChangeArrowheads="1"/>
          </p:cNvSpPr>
          <p:nvPr/>
        </p:nvSpPr>
        <p:spPr bwMode="auto">
          <a:xfrm>
            <a:off x="2447925" y="6215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54409" name="Text Box 123"/>
          <p:cNvSpPr txBox="1">
            <a:spLocks noChangeArrowheads="1"/>
          </p:cNvSpPr>
          <p:nvPr/>
        </p:nvSpPr>
        <p:spPr bwMode="auto">
          <a:xfrm>
            <a:off x="8028384" y="0"/>
            <a:ext cx="997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222j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9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25" name="Group 121"/>
          <p:cNvGraphicFramePr>
            <a:graphicFrameLocks noGrp="1"/>
          </p:cNvGraphicFramePr>
          <p:nvPr/>
        </p:nvGraphicFramePr>
        <p:xfrm>
          <a:off x="-1" y="685800"/>
          <a:ext cx="9144000" cy="6172199"/>
        </p:xfrm>
        <a:graphic>
          <a:graphicData uri="http://schemas.openxmlformats.org/drawingml/2006/table">
            <a:tbl>
              <a:tblPr/>
              <a:tblGrid>
                <a:gridCol w="187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3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Letter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Recipient’s Problem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Paul’s Solution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Ephesians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(Christology)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Jew-Gentile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disunity within the church hindered their testimony before unbelievers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God’s mystery of Jew-Gentile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unity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in the Church under Christ as Head must show itself in love for each 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Colossians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(Christology)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led believers into combining legalism, asceticism, and angel worship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Christ is God (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deity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), so the church must worship Him alone in holy living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Philemon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(Christology)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A Christian slave owner (Philemon) was tempted to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mistreat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his now-believing former slave, Onesimus, who had returned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This master must grant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forgiveness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to his former slave to model the reconciliation of believers to God through Christ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4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713184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Paul’s Dealing with Problems </a:t>
            </a:r>
          </a:p>
        </p:txBody>
      </p:sp>
      <p:sp>
        <p:nvSpPr>
          <p:cNvPr id="59422" name="Rectangle 122"/>
          <p:cNvSpPr>
            <a:spLocks noChangeArrowheads="1"/>
          </p:cNvSpPr>
          <p:nvPr/>
        </p:nvSpPr>
        <p:spPr bwMode="auto">
          <a:xfrm>
            <a:off x="2447925" y="6215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54409" name="Text Box 123"/>
          <p:cNvSpPr txBox="1">
            <a:spLocks noChangeArrowheads="1"/>
          </p:cNvSpPr>
          <p:nvPr/>
        </p:nvSpPr>
        <p:spPr bwMode="auto">
          <a:xfrm>
            <a:off x="8028384" y="0"/>
            <a:ext cx="997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222j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6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2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512078"/>
              </p:ext>
            </p:extLst>
          </p:nvPr>
        </p:nvGraphicFramePr>
        <p:xfrm>
          <a:off x="-1" y="685801"/>
          <a:ext cx="9144000" cy="6284691"/>
        </p:xfrm>
        <a:graphic>
          <a:graphicData uri="http://schemas.openxmlformats.org/drawingml/2006/table">
            <a:tbl>
              <a:tblPr/>
              <a:tblGrid>
                <a:gridCol w="187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1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Letter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Recipient’s Problem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Paul’s Solution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Philippians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(Christology)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Concern over Paul’s fate in prison was complicated by legalistic and libertine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and two quarrelsome women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Imitating Christ’s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attitude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will give joy, humility, balance between “law extremes” and peace with God and 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5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1 Timothy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(Ecclesiology)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Ascetic and speculative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threatened Timothy’s leadership of the Ephesian church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Church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order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will follow if Timothy guards his personal life and doctrine and shares leadership with other godly men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Titus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(Ecclesiology)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 on Crete hindered the health of the newly planted churches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Teach believers sound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conduct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 through qualified elders to silence accusations</a:t>
                      </a:r>
                      <a:endParaRPr lang="en-US" sz="20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982342"/>
                  </a:ext>
                </a:extLst>
              </a:tr>
              <a:tr h="1153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2 Timothy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(Ecclesiology)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 and persecution of believers caused many believers to deny Christ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Persevere in sound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doctrine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 by preaching and practicing God’s Word despite hardship</a:t>
                      </a:r>
                      <a:endParaRPr lang="en-US" sz="20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654688"/>
                  </a:ext>
                </a:extLst>
              </a:tr>
            </a:tbl>
          </a:graphicData>
        </a:graphic>
      </p:graphicFrame>
      <p:sp>
        <p:nvSpPr>
          <p:cNvPr id="954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713184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Paul’s Dealing with Problems </a:t>
            </a:r>
          </a:p>
        </p:txBody>
      </p:sp>
      <p:sp>
        <p:nvSpPr>
          <p:cNvPr id="59422" name="Rectangle 122"/>
          <p:cNvSpPr>
            <a:spLocks noChangeArrowheads="1"/>
          </p:cNvSpPr>
          <p:nvPr/>
        </p:nvSpPr>
        <p:spPr bwMode="auto">
          <a:xfrm>
            <a:off x="2447925" y="6215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54409" name="Text Box 123"/>
          <p:cNvSpPr txBox="1">
            <a:spLocks noChangeArrowheads="1"/>
          </p:cNvSpPr>
          <p:nvPr/>
        </p:nvSpPr>
        <p:spPr bwMode="auto">
          <a:xfrm>
            <a:off x="8028384" y="0"/>
            <a:ext cx="997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222j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8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ext Box 2"/>
          <p:cNvSpPr txBox="1">
            <a:spLocks noChangeArrowheads="1"/>
          </p:cNvSpPr>
          <p:nvPr/>
        </p:nvSpPr>
        <p:spPr bwMode="auto">
          <a:xfrm>
            <a:off x="784027" y="152403"/>
            <a:ext cx="7618813" cy="461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Message Statements for the New Testament Books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8354" name="Text Box 3"/>
          <p:cNvSpPr txBox="1">
            <a:spLocks noChangeArrowheads="1"/>
          </p:cNvSpPr>
          <p:nvPr/>
        </p:nvSpPr>
        <p:spPr bwMode="auto">
          <a:xfrm>
            <a:off x="8578854" y="152405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25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410200"/>
          </a:xfrm>
          <a:solidFill>
            <a:srgbClr val="CAE2CA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Romans</a:t>
            </a:r>
            <a:endParaRPr lang="en-US" altLang="zh-CN" sz="2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Paul expounds the </a:t>
            </a:r>
            <a:r>
              <a:rPr lang="en-US" altLang="zh-CN" sz="2200" b="1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righteousness of God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which requires that justification be only by faith in Christ and not by works of the Law in order to solve </a:t>
            </a:r>
            <a:r>
              <a:rPr lang="en-US" altLang="zh-CN" sz="2200" b="1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conflicts between Jewish and Gentile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believers at Rome before his soon arrival.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 Corinthians</a:t>
            </a:r>
            <a:endParaRPr lang="en-US" altLang="zh-CN" sz="2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Paul explains the </a:t>
            </a:r>
            <a:r>
              <a:rPr lang="en-US" altLang="zh-CN" sz="2200" b="1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proper functioning of the church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in response to reports about the Corinthians</a:t>
            </a:r>
            <a:r>
              <a:rPr lang="uk-UA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'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divisions, disorders, and doctrinal difficulties to assure that the church makes its </a:t>
            </a:r>
            <a:r>
              <a:rPr lang="en-US" altLang="zh-CN" sz="2200" b="1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positional sanctification practical</a:t>
            </a:r>
            <a:r>
              <a:rPr lang="en-US" altLang="zh-CN" sz="22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en-US" altLang="zh-CN" sz="2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 Corinthians</a:t>
            </a:r>
            <a:endParaRPr lang="en-US" altLang="zh-CN" sz="2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Paul </a:t>
            </a:r>
            <a:r>
              <a:rPr lang="en-US" altLang="zh-CN" sz="2200" b="1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defends his apostleship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against attacking false teachers to assure both the Corinthians</a:t>
            </a:r>
            <a:r>
              <a:rPr lang="uk-UA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'</a:t>
            </a:r>
            <a:r>
              <a:rPr lang="en-US" altLang="zh-CN" sz="22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2200" b="1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doctrinal foundation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and their promise to give to Jerusalem saints, thus providing an example of respect for and giving to church leaders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Text Box 2"/>
          <p:cNvSpPr txBox="1">
            <a:spLocks noChangeArrowheads="1"/>
          </p:cNvSpPr>
          <p:nvPr/>
        </p:nvSpPr>
        <p:spPr bwMode="auto">
          <a:xfrm>
            <a:off x="784027" y="152403"/>
            <a:ext cx="7618813" cy="461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ail" charset="0"/>
                <a:ea typeface="ＭＳ Ｐゴシック" charset="0"/>
                <a:cs typeface="Arail" charset="0"/>
              </a:rPr>
              <a:t>Message Statements for the New Testament Books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ail" charset="0"/>
              <a:ea typeface="ＭＳ Ｐゴシック" charset="0"/>
              <a:cs typeface="Arail" charset="0"/>
            </a:endParaRPr>
          </a:p>
        </p:txBody>
      </p:sp>
      <p:sp>
        <p:nvSpPr>
          <p:cNvPr id="230402" name="Text Box 3"/>
          <p:cNvSpPr txBox="1">
            <a:spLocks noChangeArrowheads="1"/>
          </p:cNvSpPr>
          <p:nvPr/>
        </p:nvSpPr>
        <p:spPr bwMode="auto">
          <a:xfrm>
            <a:off x="8578854" y="152405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ail" charset="0"/>
                <a:ea typeface="ＭＳ Ｐゴシック" charset="0"/>
                <a:cs typeface="Arail" charset="0"/>
              </a:rPr>
              <a:t>26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3096"/>
            <a:ext cx="9144000" cy="5410200"/>
          </a:xfrm>
          <a:solidFill>
            <a:srgbClr val="CAE2CA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zh-CN" sz="2200" b="1" u="sng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Galatians</a:t>
            </a:r>
            <a:endParaRPr lang="en-US" altLang="zh-CN" sz="2200" b="1" dirty="0">
              <a:solidFill>
                <a:srgbClr val="000000"/>
              </a:solidFill>
              <a:latin typeface="Arail"/>
              <a:ea typeface="SimSun" charset="0"/>
              <a:cs typeface="Arai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Paul defends his apostleship and </a:t>
            </a:r>
            <a:r>
              <a:rPr lang="en-US" altLang="zh-CN" sz="2200" b="1" i="1" dirty="0">
                <a:solidFill>
                  <a:srgbClr val="800000"/>
                </a:solidFill>
                <a:latin typeface="Arail"/>
                <a:ea typeface="SimSun" charset="0"/>
                <a:cs typeface="Arail"/>
              </a:rPr>
              <a:t>justification by faith</a:t>
            </a: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 to the South Galatian churches to </a:t>
            </a:r>
            <a:r>
              <a:rPr lang="en-US" altLang="zh-CN" sz="2200" b="1" i="1" dirty="0">
                <a:solidFill>
                  <a:srgbClr val="800000"/>
                </a:solidFill>
                <a:latin typeface="Arail"/>
                <a:ea typeface="SimSun" charset="0"/>
                <a:cs typeface="Arail"/>
              </a:rPr>
              <a:t>counter false teaching</a:t>
            </a: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 by </a:t>
            </a:r>
            <a:r>
              <a:rPr lang="en-US" altLang="zh-CN" sz="2200" b="1" dirty="0" err="1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Judaizers</a:t>
            </a: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 so that the Galatians would not live by a legalistic system based upon the Law.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 </a:t>
            </a:r>
            <a:endParaRPr lang="en-US" altLang="zh-CN" sz="1400" b="1" dirty="0">
              <a:solidFill>
                <a:srgbClr val="000000"/>
              </a:solidFill>
              <a:latin typeface="Arail"/>
              <a:ea typeface="SimSun" charset="0"/>
              <a:cs typeface="Arail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zh-CN" sz="2200" b="1" u="sng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Ephesians</a:t>
            </a:r>
            <a:endParaRPr lang="en-US" altLang="zh-CN" sz="2200" b="1" dirty="0">
              <a:solidFill>
                <a:srgbClr val="000000"/>
              </a:solidFill>
              <a:latin typeface="Arail"/>
              <a:ea typeface="SimSun" charset="0"/>
              <a:cs typeface="Arai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Paul explains God</a:t>
            </a:r>
            <a:r>
              <a:rPr lang="uk-UA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'</a:t>
            </a: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s mystery—the </a:t>
            </a:r>
            <a:r>
              <a:rPr lang="en-US" altLang="zh-CN" sz="2200" b="1" i="1" dirty="0">
                <a:solidFill>
                  <a:srgbClr val="800000"/>
                </a:solidFill>
                <a:latin typeface="Arail"/>
                <a:ea typeface="SimSun" charset="0"/>
                <a:cs typeface="Arail"/>
              </a:rPr>
              <a:t>unity of Jews and Gentiles</a:t>
            </a: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 in the Church who are equal </a:t>
            </a:r>
            <a:r>
              <a:rPr lang="en-US" altLang="zh-CN" sz="2200" b="1" dirty="0" err="1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positionally</a:t>
            </a: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—to exhort these two groups at Ephesus to live worthy of this calling through a </a:t>
            </a:r>
            <a:r>
              <a:rPr lang="en-US" altLang="zh-CN" sz="2200" b="1" i="1" dirty="0">
                <a:solidFill>
                  <a:srgbClr val="800000"/>
                </a:solidFill>
                <a:latin typeface="Arail"/>
                <a:ea typeface="SimSun" charset="0"/>
                <a:cs typeface="Arail"/>
              </a:rPr>
              <a:t>unified love</a:t>
            </a: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 for one another as a testimony to the world.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1600" b="1" u="sng" dirty="0">
              <a:solidFill>
                <a:srgbClr val="000000"/>
              </a:solidFill>
              <a:latin typeface="Arail"/>
              <a:ea typeface="SimSun" charset="0"/>
              <a:cs typeface="Arail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b="1" u="sng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Philippians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Paul exhorts the believers at Philippi to </a:t>
            </a:r>
            <a:r>
              <a:rPr lang="en-US" altLang="zh-CN" sz="2200" b="1" i="1" dirty="0">
                <a:solidFill>
                  <a:srgbClr val="800000"/>
                </a:solidFill>
                <a:latin typeface="Arail"/>
                <a:ea typeface="SimSun" charset="0"/>
                <a:cs typeface="Arail"/>
              </a:rPr>
              <a:t>imitate Christ</a:t>
            </a:r>
            <a:r>
              <a:rPr lang="uk-UA" altLang="zh-CN" sz="2200" b="1" i="1" dirty="0">
                <a:solidFill>
                  <a:srgbClr val="800000"/>
                </a:solidFill>
                <a:latin typeface="Arail"/>
                <a:ea typeface="SimSun" charset="0"/>
                <a:cs typeface="Arail"/>
              </a:rPr>
              <a:t>'</a:t>
            </a:r>
            <a:r>
              <a:rPr lang="en-US" altLang="zh-CN" sz="2200" b="1" i="1" dirty="0">
                <a:solidFill>
                  <a:srgbClr val="800000"/>
                </a:solidFill>
                <a:latin typeface="Arail"/>
                <a:ea typeface="SimSun" charset="0"/>
                <a:cs typeface="Arail"/>
              </a:rPr>
              <a:t>s attitude</a:t>
            </a: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 that they might stand firm in a joyful, humble, and peaceful dependence upon Christ</a:t>
            </a:r>
            <a:r>
              <a:rPr lang="uk-UA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'</a:t>
            </a: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s adequacy to combat problems with </a:t>
            </a:r>
            <a:r>
              <a:rPr lang="en-US" altLang="zh-CN" sz="2200" b="1" i="1" dirty="0">
                <a:solidFill>
                  <a:srgbClr val="800000"/>
                </a:solidFill>
                <a:latin typeface="Arail"/>
                <a:ea typeface="SimSun" charset="0"/>
                <a:cs typeface="Arail"/>
              </a:rPr>
              <a:t>disunity and false teaching</a:t>
            </a:r>
            <a:r>
              <a:rPr lang="en-US" altLang="zh-CN" sz="2200" b="1" dirty="0">
                <a:solidFill>
                  <a:srgbClr val="000000"/>
                </a:solidFill>
                <a:latin typeface="Arail"/>
                <a:ea typeface="SimSun" charset="0"/>
                <a:cs typeface="Arail"/>
              </a:rPr>
              <a:t> in the church.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2"/>
          <p:cNvSpPr txBox="1">
            <a:spLocks noChangeArrowheads="1"/>
          </p:cNvSpPr>
          <p:nvPr/>
        </p:nvSpPr>
        <p:spPr bwMode="auto">
          <a:xfrm>
            <a:off x="784027" y="152403"/>
            <a:ext cx="7618813" cy="461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Message Statements for the New Testament Books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2450" name="Text Box 3"/>
          <p:cNvSpPr txBox="1">
            <a:spLocks noChangeArrowheads="1"/>
          </p:cNvSpPr>
          <p:nvPr/>
        </p:nvSpPr>
        <p:spPr bwMode="auto">
          <a:xfrm>
            <a:off x="8578854" y="152405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26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410200"/>
          </a:xfrm>
          <a:solidFill>
            <a:srgbClr val="CAE2CA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Colossians</a:t>
            </a:r>
            <a:endParaRPr lang="en-US" altLang="zh-CN" sz="2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Paul instructs the Colossian church in the supremacy and </a:t>
            </a:r>
            <a:r>
              <a:rPr lang="en-US" altLang="zh-CN" sz="2200" b="1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deity of Christ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and exhorts practical outworking of this doctrine in order to fight a </a:t>
            </a:r>
            <a:r>
              <a:rPr lang="en-US" altLang="zh-CN" sz="2200" b="1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syncretistic heresy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threatening the life and ministry of the church.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200" b="1" u="sng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 Thessalonians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Paul prepares the Thessalonians for the </a:t>
            </a:r>
            <a:r>
              <a:rPr lang="en-US" altLang="zh-CN" sz="2200" b="1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rapture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by defending his motives for starting the church (to silence accusations of greed) and instructing the believers (to strengthen the church</a:t>
            </a:r>
            <a:r>
              <a:rPr lang="uk-UA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'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 doctrinal and relational foundation so it can continue to grow).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 Thessalonians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Paul corrects the persecuted Thessalonians</a:t>
            </a:r>
            <a:r>
              <a:rPr lang="uk-UA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'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misconception that the </a:t>
            </a:r>
            <a:r>
              <a:rPr lang="en-US" altLang="zh-CN" sz="2200" b="1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day of the Lord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(Tribulation) had already begun to exhort perseverance among the disheartened and industry among the idle to help them stand firm in correct doctrine despite </a:t>
            </a:r>
            <a:r>
              <a:rPr lang="en-US" altLang="zh-CN" sz="2200" b="1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false teachers</a:t>
            </a:r>
            <a:r>
              <a:rPr lang="en-US" altLang="zh-CN" sz="22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en-US" altLang="zh-CN" sz="2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ext Box 2"/>
          <p:cNvSpPr txBox="1">
            <a:spLocks noChangeArrowheads="1"/>
          </p:cNvSpPr>
          <p:nvPr/>
        </p:nvSpPr>
        <p:spPr bwMode="auto">
          <a:xfrm>
            <a:off x="784027" y="152403"/>
            <a:ext cx="7618813" cy="461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Message Statements for the New Testament Books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4498" name="Text Box 3"/>
          <p:cNvSpPr txBox="1">
            <a:spLocks noChangeArrowheads="1"/>
          </p:cNvSpPr>
          <p:nvPr/>
        </p:nvSpPr>
        <p:spPr bwMode="auto">
          <a:xfrm>
            <a:off x="8578854" y="152405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26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410200"/>
          </a:xfrm>
          <a:solidFill>
            <a:srgbClr val="CAE2CA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 Timothy</a:t>
            </a:r>
            <a:endParaRPr lang="en-US" altLang="zh-CN" sz="2200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Paul exhorts Timothy to courageously guard his personal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life, doctrine, and local church order</a:t>
            </a: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in order to preserve the ministry of the Ephesian church against ascetic and speculative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false teachers.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200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 Timothy</a:t>
            </a:r>
            <a:endParaRPr lang="en-US" altLang="zh-CN" sz="2200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Paul exhorts Timothy to faithfully practice and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preach the Word</a:t>
            </a: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despite hardship in order to encourage him to persevere against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false teaching</a:t>
            </a: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and apostasy.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200" b="1" u="sng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Titus</a:t>
            </a:r>
            <a:endParaRPr lang="en-US" altLang="zh-CN" sz="2200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Paul exhorts Titus to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organize the Cretan churches</a:t>
            </a: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by appointing qualified elders and teaching respectable behavior as the natural result of salvation by grace in order to</a:t>
            </a:r>
            <a:r>
              <a:rPr lang="en-US" altLang="zh-CN" sz="2200" b="1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defeat opposers by word and deed</a:t>
            </a:r>
            <a:r>
              <a:rPr lang="en-US" altLang="zh-CN" sz="2200" b="1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(conduct).</a:t>
            </a:r>
            <a:endParaRPr lang="en-US" altLang="zh-CN" sz="2200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200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ext Box 2"/>
          <p:cNvSpPr txBox="1">
            <a:spLocks noChangeArrowheads="1"/>
          </p:cNvSpPr>
          <p:nvPr/>
        </p:nvSpPr>
        <p:spPr bwMode="auto">
          <a:xfrm>
            <a:off x="784027" y="152403"/>
            <a:ext cx="7618813" cy="461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Message Statements for the New Testament Books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6546" name="Text Box 3"/>
          <p:cNvSpPr txBox="1">
            <a:spLocks noChangeArrowheads="1"/>
          </p:cNvSpPr>
          <p:nvPr/>
        </p:nvSpPr>
        <p:spPr bwMode="auto">
          <a:xfrm>
            <a:off x="8578854" y="152405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26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410200"/>
          </a:xfrm>
          <a:solidFill>
            <a:srgbClr val="CAE2CA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Philemon</a:t>
            </a:r>
            <a:endParaRPr lang="en-US" altLang="zh-CN" sz="2200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Paul requests the Christian slave owner, Philemon, for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forgiveness</a:t>
            </a: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for his runaway but repentant slave, Onesimus, whom Paul lead to Christ and sent back to Philemon for restatement as Christian brother to teach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how to forgive and be forgiven</a:t>
            </a:r>
            <a:r>
              <a:rPr lang="en-US" altLang="zh-CN" sz="2200" b="1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200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Hebrews</a:t>
            </a:r>
            <a:endParaRPr lang="en-US" altLang="zh-CN" sz="2200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 unknown author shows Hebrew believers the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superiority of Christ as High Priest</a:t>
            </a: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and the superiority of Christianity over Judaism to exhort them to endure persecution rather than</a:t>
            </a:r>
            <a:r>
              <a:rPr lang="en-US" altLang="zh-CN" sz="2200" b="1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return to their former life</a:t>
            </a: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under Judaism.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200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200" b="1" u="sng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James</a:t>
            </a:r>
            <a:endParaRPr lang="en-US" altLang="zh-CN" sz="2200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James exhorts early Jewish believers throughout the Roman Empire that Christian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faith is shown through works</a:t>
            </a: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that they might replace their </a:t>
            </a:r>
            <a:r>
              <a:rPr lang="en-US" altLang="zh-CN" sz="22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hypocrisy</a:t>
            </a:r>
            <a:r>
              <a:rPr lang="en-US" altLang="zh-CN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with good deeds in maturity and holiness.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lIns="91435" tIns="45718" rIns="91435" bIns="4571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52941" name="TextBox 27"/>
          <p:cNvSpPr txBox="1">
            <a:spLocks noChangeArrowheads="1"/>
          </p:cNvSpPr>
          <p:nvPr/>
        </p:nvSpPr>
        <p:spPr bwMode="auto">
          <a:xfrm>
            <a:off x="7924800" y="-54675"/>
            <a:ext cx="11557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253h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38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39-41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043608" y="268071"/>
            <a:ext cx="6737176" cy="584771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NT Epistle Contrasts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" y="1196752"/>
          <a:ext cx="9143999" cy="56612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0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 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Pauline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General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Named after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Recipients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Author (except Hebrews)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Authors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1 (Paul)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5 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(anonymous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Hebrews, James, Peter, John, Jude)</a:t>
                      </a:r>
                      <a:endParaRPr lang="en-SG" sz="18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Date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Earlier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Later 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(except James)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Chronology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Missionary journeys &amp; Acts 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(except Pastorals)</a:t>
                      </a:r>
                      <a:endParaRPr lang="en-SG" sz="18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After missionary journeys &amp; Acts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rgbClr val="000000"/>
                            </a:glow>
                          </a:effectLst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(except James)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Number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13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9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Number of Letters in Theological Categories 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(cf. p. 24)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Soteriology (2)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Ecclesiology (5)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Eschatology (2)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Christology (4)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 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Soteriology (2)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Ecclesiology (0)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Eschatology (4) 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Christology (1)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Missiology (2)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88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84200"/>
          </a:xfrm>
          <a:gradFill flip="none" rotWithShape="1">
            <a:gsLst>
              <a:gs pos="0">
                <a:srgbClr val="333399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The New Testament “Building”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4466" name="Picture 5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67" name="Picture 6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26F3F8-BFED-1E42-8CE1-F839B76FB9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85800" y="762000"/>
            <a:ext cx="7848600" cy="1295400"/>
          </a:xfrm>
          <a:prstGeom prst="triangle">
            <a:avLst/>
          </a:prstGeom>
          <a:gradFill flip="none" rotWithShape="1">
            <a:gsLst>
              <a:gs pos="46000">
                <a:srgbClr val="D6B688"/>
              </a:gs>
              <a:gs pos="9900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5854" y="1676400"/>
          <a:ext cx="9256054" cy="519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6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3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Paul</a:t>
                      </a:r>
                      <a:r>
                        <a:rPr lang="mr-IN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's Letters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to Pastors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Timothy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Timothy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Titus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Philemon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Paul</a:t>
                      </a:r>
                      <a:r>
                        <a:rPr lang="mr-IN" b="1" dirty="0"/>
                        <a:t>'</a:t>
                      </a:r>
                      <a:r>
                        <a:rPr lang="en-US" b="1" dirty="0"/>
                        <a:t>'s Letters</a:t>
                      </a:r>
                      <a:r>
                        <a:rPr lang="en-US" b="1" baseline="0" dirty="0"/>
                        <a:t> to Churches</a:t>
                      </a:r>
                      <a:endParaRPr lang="en-US" b="1" dirty="0"/>
                    </a:p>
                  </a:txBody>
                  <a:tcPr vert="vert27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Thessalonians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Revelation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General Letters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Thessalonians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Colossians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Philippians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Ephesians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Galatians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 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Corinthians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 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Corinthians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Romans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Hebrews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6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Matthew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Luke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Historical Books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74471" name="Picture 8" descr="NTS21 Gra[phic with Map.tif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0" y="3122613"/>
            <a:ext cx="248285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72" name="Text Box 5"/>
          <p:cNvSpPr txBox="1">
            <a:spLocks noChangeArrowheads="1"/>
          </p:cNvSpPr>
          <p:nvPr/>
        </p:nvSpPr>
        <p:spPr bwMode="auto">
          <a:xfrm>
            <a:off x="8578850" y="444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21</a:t>
            </a:r>
          </a:p>
        </p:txBody>
      </p:sp>
      <p:sp>
        <p:nvSpPr>
          <p:cNvPr id="574473" name="TextBox 5"/>
          <p:cNvSpPr txBox="1">
            <a:spLocks noChangeArrowheads="1"/>
          </p:cNvSpPr>
          <p:nvPr/>
        </p:nvSpPr>
        <p:spPr bwMode="auto">
          <a:xfrm>
            <a:off x="5105400" y="6596063"/>
            <a:ext cx="411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Adapted from Walk Thru the Bible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0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“To the remotest part of the earth” (Acts 1:8)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Acts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9  13       14    15  16          18           21     27     28</a:t>
            </a:r>
          </a:p>
        </p:txBody>
      </p:sp>
      <p:sp>
        <p:nvSpPr>
          <p:cNvPr id="183299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Fall 49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Council</a:t>
            </a:r>
          </a:p>
        </p:txBody>
      </p:sp>
      <p:sp>
        <p:nvSpPr>
          <p:cNvPr id="183300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May 57-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Aug 59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Trials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01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Times New Roman"/>
            </a:endParaRPr>
          </a:p>
        </p:txBody>
      </p:sp>
      <p:sp>
        <p:nvSpPr>
          <p:cNvPr id="183302" name="Text Box 20"/>
          <p:cNvSpPr txBox="1">
            <a:spLocks noChangeArrowheads="1"/>
          </p:cNvSpPr>
          <p:nvPr/>
        </p:nvSpPr>
        <p:spPr bwMode="auto">
          <a:xfrm>
            <a:off x="8296275" y="2324100"/>
            <a:ext cx="8477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Spring 68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Expansion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of Church</a:t>
            </a:r>
          </a:p>
        </p:txBody>
      </p:sp>
      <p:sp>
        <p:nvSpPr>
          <p:cNvPr id="183303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35           48          49          50          52  53          57        60             62              67           68     95</a:t>
            </a:r>
          </a:p>
        </p:txBody>
      </p:sp>
      <p:sp>
        <p:nvSpPr>
          <p:cNvPr id="183304" name="Text Box 7"/>
          <p:cNvSpPr txBox="1">
            <a:spLocks noChangeArrowheads="1"/>
          </p:cNvSpPr>
          <p:nvPr/>
        </p:nvSpPr>
        <p:spPr bwMode="auto">
          <a:xfrm>
            <a:off x="914400" y="1981200"/>
            <a:ext cx="990600" cy="135413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Apr 48-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Sep 49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Galatia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3743325" y="1981200"/>
            <a:ext cx="990600" cy="135413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Spr 53-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May 57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Asia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334000" y="1981200"/>
            <a:ext cx="990600" cy="135413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Feb 60-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Mar 62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15200" y="1981200"/>
            <a:ext cx="990600" cy="135413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Aut 67-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Spr 68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08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38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124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39-41</a:t>
            </a:r>
          </a:p>
        </p:txBody>
      </p:sp>
      <p:sp>
        <p:nvSpPr>
          <p:cNvPr id="183309" name="Text Box 9"/>
          <p:cNvSpPr txBox="1">
            <a:spLocks noChangeArrowheads="1"/>
          </p:cNvSpPr>
          <p:nvPr/>
        </p:nvSpPr>
        <p:spPr bwMode="auto">
          <a:xfrm>
            <a:off x="6324600" y="1981200"/>
            <a:ext cx="990600" cy="135413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Spr 62-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Fall 67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514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NT Overview (Paul</a:t>
            </a:r>
            <a:r>
              <a:rPr lang="fr-FR" altLang="ja-JP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'</a:t>
            </a:r>
            <a:r>
              <a:rPr lang="en-US" altLang="ja-JP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s Letters)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0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Gal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Thess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7130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Thess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0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Cor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810000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Cor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810000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Romans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486400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Eph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86400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Col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86400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Philem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486400" y="54864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Phil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5992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Tim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5992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Titus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543800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Tim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99060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Matt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57200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Luke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54380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John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599238" y="3657600"/>
            <a:ext cx="792162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Mark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Acts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1800225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Gospels &amp; Acts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52400" y="5954713"/>
            <a:ext cx="1800225" cy="368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Pauline Epistles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33" name="Text Box 20"/>
          <p:cNvSpPr txBox="1">
            <a:spLocks noChangeArrowheads="1"/>
          </p:cNvSpPr>
          <p:nvPr/>
        </p:nvSpPr>
        <p:spPr bwMode="auto">
          <a:xfrm>
            <a:off x="6477000" y="6553200"/>
            <a:ext cx="2447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Pauline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34" name="Text Box 7"/>
          <p:cNvSpPr txBox="1">
            <a:spLocks noChangeArrowheads="1"/>
          </p:cNvSpPr>
          <p:nvPr/>
        </p:nvSpPr>
        <p:spPr bwMode="auto">
          <a:xfrm>
            <a:off x="2667000" y="1981200"/>
            <a:ext cx="990600" cy="132238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Apr 50-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Sep 52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Aegean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4038600"/>
            <a:ext cx="3886200" cy="1452563"/>
            <a:chOff x="144" y="2736"/>
            <a:chExt cx="2544" cy="1104"/>
          </a:xfrm>
        </p:grpSpPr>
        <p:sp>
          <p:nvSpPr>
            <p:cNvPr id="183347" name="Rectangle 8"/>
            <p:cNvSpPr>
              <a:spLocks noChangeArrowheads="1"/>
            </p:cNvSpPr>
            <p:nvPr/>
          </p:nvSpPr>
          <p:spPr bwMode="auto">
            <a:xfrm>
              <a:off x="144" y="2736"/>
              <a:ext cx="2544" cy="1104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83348" name="Text Box 9"/>
            <p:cNvSpPr txBox="1">
              <a:spLocks noChangeArrowheads="1"/>
            </p:cNvSpPr>
            <p:nvPr/>
          </p:nvSpPr>
          <p:spPr bwMode="auto">
            <a:xfrm>
              <a:off x="593" y="3456"/>
              <a:ext cx="149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Missionary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181600" y="4038600"/>
            <a:ext cx="1371600" cy="2401888"/>
            <a:chOff x="3024" y="2736"/>
            <a:chExt cx="724" cy="1392"/>
          </a:xfrm>
        </p:grpSpPr>
        <p:sp>
          <p:nvSpPr>
            <p:cNvPr id="183345" name="Rectangle 11"/>
            <p:cNvSpPr>
              <a:spLocks noChangeArrowheads="1"/>
            </p:cNvSpPr>
            <p:nvPr/>
          </p:nvSpPr>
          <p:spPr bwMode="auto">
            <a:xfrm>
              <a:off x="3028" y="2736"/>
              <a:ext cx="672" cy="1392"/>
            </a:xfrm>
            <a:prstGeom prst="rect">
              <a:avLst/>
            </a:prstGeom>
            <a:noFill/>
            <a:ln w="571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83346" name="Text Box 12"/>
            <p:cNvSpPr txBox="1">
              <a:spLocks noChangeArrowheads="1"/>
            </p:cNvSpPr>
            <p:nvPr/>
          </p:nvSpPr>
          <p:spPr bwMode="auto">
            <a:xfrm>
              <a:off x="3024" y="3859"/>
              <a:ext cx="72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Prison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553200" y="4038600"/>
            <a:ext cx="1981200" cy="1368425"/>
            <a:chOff x="3744" y="2736"/>
            <a:chExt cx="1248" cy="720"/>
          </a:xfrm>
        </p:grpSpPr>
        <p:sp>
          <p:nvSpPr>
            <p:cNvPr id="183343" name="Rectangle 14"/>
            <p:cNvSpPr>
              <a:spLocks noChangeArrowheads="1"/>
            </p:cNvSpPr>
            <p:nvPr/>
          </p:nvSpPr>
          <p:spPr bwMode="auto">
            <a:xfrm>
              <a:off x="3744" y="2736"/>
              <a:ext cx="1248" cy="72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83344" name="Text Box 15"/>
            <p:cNvSpPr txBox="1">
              <a:spLocks noChangeArrowheads="1"/>
            </p:cNvSpPr>
            <p:nvPr/>
          </p:nvSpPr>
          <p:spPr bwMode="auto">
            <a:xfrm>
              <a:off x="3888" y="3195"/>
              <a:ext cx="110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Pastoral</a:t>
              </a:r>
            </a:p>
          </p:txBody>
        </p:sp>
      </p:grpSp>
      <p:sp>
        <p:nvSpPr>
          <p:cNvPr id="183338" name="Text Box 17"/>
          <p:cNvSpPr txBox="1">
            <a:spLocks noChangeArrowheads="1"/>
          </p:cNvSpPr>
          <p:nvPr/>
        </p:nvSpPr>
        <p:spPr bwMode="auto">
          <a:xfrm>
            <a:off x="-76200" y="2133600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Summer 35-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Damascus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Antioch</a:t>
            </a: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286000" y="6324600"/>
            <a:ext cx="990600" cy="36988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40" name="Text Box 20"/>
          <p:cNvSpPr txBox="1">
            <a:spLocks noChangeArrowheads="1"/>
          </p:cNvSpPr>
          <p:nvPr/>
        </p:nvSpPr>
        <p:spPr bwMode="auto">
          <a:xfrm>
            <a:off x="3352800" y="590708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Journeys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41" name="Text Box 9"/>
          <p:cNvSpPr txBox="1">
            <a:spLocks noChangeArrowheads="1"/>
          </p:cNvSpPr>
          <p:nvPr/>
        </p:nvSpPr>
        <p:spPr bwMode="auto">
          <a:xfrm>
            <a:off x="2286000" y="5861050"/>
            <a:ext cx="990600" cy="36988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1234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3342" name="Text Box 20"/>
          <p:cNvSpPr txBox="1">
            <a:spLocks noChangeArrowheads="1"/>
          </p:cNvSpPr>
          <p:nvPr/>
        </p:nvSpPr>
        <p:spPr bwMode="auto">
          <a:xfrm>
            <a:off x="3352800" y="637063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Imprisonments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653" y="-27384"/>
            <a:ext cx="9162651" cy="1057238"/>
          </a:xfrm>
          <a:solidFill>
            <a:schemeClr val="tx1"/>
          </a:solidFill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99000"/>
                    </a:schemeClr>
                  </a:glow>
                </a:effectLst>
                <a:latin typeface="Arial"/>
                <a:cs typeface="Arial"/>
              </a:rPr>
              <a:t>Paul's Epistles in Mostly Scriptural Order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766" y="1433727"/>
            <a:ext cx="9129233" cy="43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99000"/>
                  </a:prstClr>
                </a:glow>
              </a:effectLst>
              <a:uLnTx/>
              <a:uFillTx/>
              <a:latin typeface="Calibri"/>
              <a:ea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1896" y="1602007"/>
            <a:ext cx="1375808" cy="132293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542925" marR="0" lvl="0" indent="-542925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D213A-E023-3049-B2DF-595C9BBECCCC}"/>
              </a:ext>
            </a:extLst>
          </p:cNvPr>
          <p:cNvSpPr txBox="1"/>
          <p:nvPr/>
        </p:nvSpPr>
        <p:spPr>
          <a:xfrm>
            <a:off x="-18654" y="6577607"/>
            <a:ext cx="9199165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Adapted from The Pastoral Epistles © John Stevenson 2010 • https://slideplayer.com/slide/6106093/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585CE94-A6F5-0340-A474-705B70EC1BF3}"/>
              </a:ext>
            </a:extLst>
          </p:cNvPr>
          <p:cNvGraphicFramePr>
            <a:graphicFrameLocks noGrp="1"/>
          </p:cNvGraphicFramePr>
          <p:nvPr/>
        </p:nvGraphicFramePr>
        <p:xfrm>
          <a:off x="14766" y="980728"/>
          <a:ext cx="9129236" cy="55477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2309">
                  <a:extLst>
                    <a:ext uri="{9D8B030D-6E8A-4147-A177-3AD203B41FA5}">
                      <a16:colId xmlns:a16="http://schemas.microsoft.com/office/drawing/2014/main" val="924203666"/>
                    </a:ext>
                  </a:extLst>
                </a:gridCol>
                <a:gridCol w="2282309">
                  <a:extLst>
                    <a:ext uri="{9D8B030D-6E8A-4147-A177-3AD203B41FA5}">
                      <a16:colId xmlns:a16="http://schemas.microsoft.com/office/drawing/2014/main" val="4269621205"/>
                    </a:ext>
                  </a:extLst>
                </a:gridCol>
                <a:gridCol w="2282309">
                  <a:extLst>
                    <a:ext uri="{9D8B030D-6E8A-4147-A177-3AD203B41FA5}">
                      <a16:colId xmlns:a16="http://schemas.microsoft.com/office/drawing/2014/main" val="2936786396"/>
                    </a:ext>
                  </a:extLst>
                </a:gridCol>
                <a:gridCol w="2282309">
                  <a:extLst>
                    <a:ext uri="{9D8B030D-6E8A-4147-A177-3AD203B41FA5}">
                      <a16:colId xmlns:a16="http://schemas.microsoft.com/office/drawing/2014/main" val="4075494368"/>
                    </a:ext>
                  </a:extLst>
                </a:gridCol>
              </a:tblGrid>
              <a:tr h="11752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Foundational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Prophetic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Prison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Pastoral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2585487"/>
                  </a:ext>
                </a:extLst>
              </a:tr>
              <a:tr h="20219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Corinthians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Corinthians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Galatians</a:t>
                      </a:r>
                    </a:p>
                  </a:txBody>
                  <a:tcPr anchor="ctr">
                    <a:gradFill>
                      <a:gsLst>
                        <a:gs pos="0">
                          <a:srgbClr val="C00000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Thessalonians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Thessalonians</a:t>
                      </a:r>
                    </a:p>
                  </a:txBody>
                  <a:tcPr anchor="ctr">
                    <a:gradFill>
                      <a:gsLst>
                        <a:gs pos="0">
                          <a:srgbClr val="C00000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Ephesians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Colossians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Philemon</a:t>
                      </a:r>
                    </a:p>
                  </a:txBody>
                  <a:tcPr anchor="ctr">
                    <a:gradFill>
                      <a:gsLst>
                        <a:gs pos="0">
                          <a:srgbClr val="C00000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Timothy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Timothy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Titus</a:t>
                      </a:r>
                    </a:p>
                  </a:txBody>
                  <a:tcPr anchor="ctr">
                    <a:gradFill>
                      <a:gsLst>
                        <a:gs pos="0">
                          <a:srgbClr val="C00000"/>
                        </a:gs>
                        <a:gs pos="97000">
                          <a:schemeClr val="tx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92722809"/>
                  </a:ext>
                </a:extLst>
              </a:tr>
              <a:tr h="11752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 &amp; the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 &amp; the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Coming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 &amp; the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 &amp; the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Congregation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756197"/>
                  </a:ext>
                </a:extLst>
              </a:tr>
              <a:tr h="11752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Soteriology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Eschatology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Christology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Ecclesiology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2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05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82550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Arial" charset="0"/>
                <a:ea typeface="ＭＳ Ｐゴシック" charset="0"/>
                <a:cs typeface="Times New Roman" charset="0"/>
              </a:rPr>
              <a:t>Authors of the New Testament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graphicFrame>
        <p:nvGraphicFramePr>
          <p:cNvPr id="5635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05402"/>
              </p:ext>
            </p:extLst>
          </p:nvPr>
        </p:nvGraphicFramePr>
        <p:xfrm>
          <a:off x="0" y="1184275"/>
          <a:ext cx="9144000" cy="477043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3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Name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Nationality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Home Town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Occupation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Relation-ships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Chapters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Verses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Books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Jew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Tarsus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Tentmaker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Apostle of Jesus Christ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(100)*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2,033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(2,336)*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Romans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Corinthians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Corinthians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Galatians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Ephesians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Philippians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Colossians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Philemon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Thess.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Thess.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Timothy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Timothy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Titus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(Hebrews?)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2687" name="Text Box 32"/>
          <p:cNvSpPr txBox="1">
            <a:spLocks noChangeArrowheads="1"/>
          </p:cNvSpPr>
          <p:nvPr/>
        </p:nvSpPr>
        <p:spPr bwMode="auto">
          <a:xfrm>
            <a:off x="8532440" y="44624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13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4067175" y="6237288"/>
            <a:ext cx="4930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*Indicates total if Hebrews is assigned to Paul.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73" name="Group 85"/>
          <p:cNvGraphicFramePr>
            <a:graphicFrameLocks noGrp="1"/>
          </p:cNvGraphicFramePr>
          <p:nvPr/>
        </p:nvGraphicFramePr>
        <p:xfrm>
          <a:off x="0" y="685806"/>
          <a:ext cx="9144000" cy="552767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uk-UA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Matthew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Kingdom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44-47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James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Works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Galatians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Justification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Thessalonians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Rapture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Thessalonians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Tribulation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Corinthians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Sanctification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Corinthians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Apostleship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56-57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Romans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Righteousness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57-59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Luke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8181" name="Rectangle 87"/>
          <p:cNvSpPr>
            <a:spLocks noGrp="1" noChangeArrowheads="1"/>
          </p:cNvSpPr>
          <p:nvPr>
            <p:ph type="title" idx="4294967295"/>
          </p:nvPr>
        </p:nvSpPr>
        <p:spPr>
          <a:xfrm>
            <a:off x="2832639" y="76201"/>
            <a:ext cx="3480311" cy="523156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NT Book Keywords</a:t>
            </a:r>
            <a:endParaRPr lang="en-US" sz="2800" b="1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8182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95" name="Group 83"/>
          <p:cNvGraphicFramePr>
            <a:graphicFrameLocks noGrp="1"/>
          </p:cNvGraphicFramePr>
          <p:nvPr/>
        </p:nvGraphicFramePr>
        <p:xfrm>
          <a:off x="0" y="652466"/>
          <a:ext cx="9144000" cy="598527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uk-UA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Ephesians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(Head)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Colossians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(God)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Philemon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Forgiveness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(Reconciler)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Philippians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Attitude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(Example)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II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Timothy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Order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4th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Peter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Suffering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Peter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Knowledge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64-68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Discipleship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0229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832638" y="1"/>
            <a:ext cx="3480311" cy="523156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en-US" sz="2800" b="1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NT Book 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Keywords</a:t>
            </a:r>
            <a:endParaRPr lang="en-US" sz="2800" b="1">
              <a:solidFill>
                <a:schemeClr val="tx1"/>
              </a:solidFill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20230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19" name="Group 83"/>
          <p:cNvGraphicFramePr>
            <a:graphicFrameLocks noGrp="1"/>
          </p:cNvGraphicFramePr>
          <p:nvPr/>
        </p:nvGraphicFramePr>
        <p:xfrm>
          <a:off x="0" y="757241"/>
          <a:ext cx="9144000" cy="56435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uk-UA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Titus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Conduct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4th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Timothy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Doctrine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67-68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Hebrews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Superiority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c. 69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John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Belief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Jude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Pretenders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Love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Missionaries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95-96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Revelation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Triumph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2277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832638" y="76201"/>
            <a:ext cx="3480311" cy="523156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en-US" sz="2800" b="1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NT Book 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Keywords</a:t>
            </a:r>
            <a:endParaRPr lang="en-US" sz="2800" b="1">
              <a:solidFill>
                <a:schemeClr val="tx1"/>
              </a:solidFill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22278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2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43601"/>
              </p:ext>
            </p:extLst>
          </p:nvPr>
        </p:nvGraphicFramePr>
        <p:xfrm>
          <a:off x="-1" y="685800"/>
          <a:ext cx="9144000" cy="6172200"/>
        </p:xfrm>
        <a:graphic>
          <a:graphicData uri="http://schemas.openxmlformats.org/drawingml/2006/table">
            <a:tbl>
              <a:tblPr/>
              <a:tblGrid>
                <a:gridCol w="187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Letter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Recipient’s Problem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Paul’s Solution</a:t>
                      </a:r>
                      <a:endParaRPr lang="en-US" sz="28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Galatians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(Soteriology)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taught new believers that they must obey the Mosaic Law to be saved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Justification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is by faith alone and not by keeping the Law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3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1 Thess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(Eschatology)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questioned Paul’s church planting motives and the state of believers at Christ’s Return if they had already died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They should prepare for the </a:t>
                      </a:r>
                      <a:r>
                        <a:rPr lang="en-US" sz="2000" b="1" i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Rapture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by seeing Paul’s pure motives and being comforted over believers who died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3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2 Thess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(Eschatology)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Heretics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 taught the believers were in the Tribulation due to intense persecution so some quit their jobs and became lazy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The Day of the Lord (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Tribulation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Arial" panose="020B0604020202020204" pitchFamily="34" charset="0"/>
                        </a:rPr>
                        <a:t>) won’t start until after the Church is removed and they must persevere without idleness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4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713184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Paul’s Dealing with Problems </a:t>
            </a:r>
          </a:p>
        </p:txBody>
      </p:sp>
      <p:sp>
        <p:nvSpPr>
          <p:cNvPr id="59422" name="Rectangle 122"/>
          <p:cNvSpPr>
            <a:spLocks noChangeArrowheads="1"/>
          </p:cNvSpPr>
          <p:nvPr/>
        </p:nvSpPr>
        <p:spPr bwMode="auto">
          <a:xfrm>
            <a:off x="2447925" y="6215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54409" name="Text Box 123"/>
          <p:cNvSpPr txBox="1">
            <a:spLocks noChangeArrowheads="1"/>
          </p:cNvSpPr>
          <p:nvPr/>
        </p:nvSpPr>
        <p:spPr bwMode="auto">
          <a:xfrm>
            <a:off x="8028384" y="0"/>
            <a:ext cx="997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222j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499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ngravers M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ngravers MT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17803</TotalTime>
  <Words>3490</Words>
  <Application>Microsoft Macintosh PowerPoint</Application>
  <PresentationFormat>On-screen Show (4:3)</PresentationFormat>
  <Paragraphs>620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Arail</vt:lpstr>
      <vt:lpstr>ＭＳ Ｐゴシック</vt:lpstr>
      <vt:lpstr>Times</vt:lpstr>
      <vt:lpstr>Arial</vt:lpstr>
      <vt:lpstr>Arial Narrow</vt:lpstr>
      <vt:lpstr>Calibri</vt:lpstr>
      <vt:lpstr>Engravers MT</vt:lpstr>
      <vt:lpstr>Garamond</vt:lpstr>
      <vt:lpstr>Tahoma</vt:lpstr>
      <vt:lpstr>Times New Roman</vt:lpstr>
      <vt:lpstr>Wingdings</vt:lpstr>
      <vt:lpstr>Default Design</vt:lpstr>
      <vt:lpstr>5_Default Design</vt:lpstr>
      <vt:lpstr>6_Office Theme</vt:lpstr>
      <vt:lpstr>1_Cascade</vt:lpstr>
      <vt:lpstr>6_Default Design</vt:lpstr>
      <vt:lpstr>Stream</vt:lpstr>
      <vt:lpstr>2_Default Design</vt:lpstr>
      <vt:lpstr>1_Blue Diagonal</vt:lpstr>
      <vt:lpstr>7_Default Design</vt:lpstr>
      <vt:lpstr>Capsules</vt:lpstr>
      <vt:lpstr>The Pauline Epistles</vt:lpstr>
      <vt:lpstr>The New Testament “Building”</vt:lpstr>
      <vt:lpstr>NT Overview (Paul's Letters)</vt:lpstr>
      <vt:lpstr>Paul's Epistles in Mostly Scriptural Order</vt:lpstr>
      <vt:lpstr>Authors of the New Testament </vt:lpstr>
      <vt:lpstr>NT Book Keywords</vt:lpstr>
      <vt:lpstr>NT Book Keywords</vt:lpstr>
      <vt:lpstr>NT Book Keywords</vt:lpstr>
      <vt:lpstr>Paul’s Dealing with Problems </vt:lpstr>
      <vt:lpstr>Paul’s Dealing with Problems </vt:lpstr>
      <vt:lpstr>Paul’s Dealing with Problems </vt:lpstr>
      <vt:lpstr>Paul’s Dealing with Problems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Epistle Contrasts</vt:lpstr>
      <vt:lpstr>Black</vt:lpstr>
      <vt:lpstr>NT Survey link at BibleStudyDownloads.org</vt:lpstr>
    </vt:vector>
  </TitlesOfParts>
  <Company>Home-use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Timothy</dc:title>
  <dc:creator>Laura Tan</dc:creator>
  <cp:lastModifiedBy>Rick Griffith</cp:lastModifiedBy>
  <cp:revision>335</cp:revision>
  <cp:lastPrinted>2009-04-22T19:24:48Z</cp:lastPrinted>
  <dcterms:created xsi:type="dcterms:W3CDTF">2003-03-13T16:06:19Z</dcterms:created>
  <dcterms:modified xsi:type="dcterms:W3CDTF">2026-04-02T07:35:29Z</dcterms:modified>
</cp:coreProperties>
</file>