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7709" r:id="rId2"/>
    <p:sldMasterId id="2147487800" r:id="rId3"/>
    <p:sldMasterId id="2147487812" r:id="rId4"/>
    <p:sldMasterId id="2147487824" r:id="rId5"/>
    <p:sldMasterId id="2147487826" r:id="rId6"/>
    <p:sldMasterId id="2147487838" r:id="rId7"/>
    <p:sldMasterId id="2147487852" r:id="rId8"/>
  </p:sldMasterIdLst>
  <p:notesMasterIdLst>
    <p:notesMasterId r:id="rId23"/>
  </p:notesMasterIdLst>
  <p:handoutMasterIdLst>
    <p:handoutMasterId r:id="rId24"/>
  </p:handoutMasterIdLst>
  <p:sldIdLst>
    <p:sldId id="291" r:id="rId9"/>
    <p:sldId id="575" r:id="rId10"/>
    <p:sldId id="2480" r:id="rId11"/>
    <p:sldId id="3805" r:id="rId12"/>
    <p:sldId id="285" r:id="rId13"/>
    <p:sldId id="287" r:id="rId14"/>
    <p:sldId id="288" r:id="rId15"/>
    <p:sldId id="289" r:id="rId16"/>
    <p:sldId id="3809" r:id="rId17"/>
    <p:sldId id="3810" r:id="rId18"/>
    <p:sldId id="3811" r:id="rId19"/>
    <p:sldId id="3807" r:id="rId20"/>
    <p:sldId id="419" r:id="rId21"/>
    <p:sldId id="42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bg2"/>
        </a:solidFill>
        <a:latin typeface="Engravers MT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bg2"/>
        </a:solidFill>
        <a:latin typeface="Engravers MT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bg2"/>
        </a:solidFill>
        <a:latin typeface="Engravers MT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bg2"/>
        </a:solidFill>
        <a:latin typeface="Engravers MT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bg2"/>
        </a:solidFill>
        <a:latin typeface="Engravers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b="1" kern="1200">
        <a:solidFill>
          <a:schemeClr val="bg2"/>
        </a:solidFill>
        <a:latin typeface="Engravers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b="1" kern="1200">
        <a:solidFill>
          <a:schemeClr val="bg2"/>
        </a:solidFill>
        <a:latin typeface="Engravers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b="1" kern="1200">
        <a:solidFill>
          <a:schemeClr val="bg2"/>
        </a:solidFill>
        <a:latin typeface="Engravers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b="1" kern="1200">
        <a:solidFill>
          <a:schemeClr val="bg2"/>
        </a:solidFill>
        <a:latin typeface="Engravers MT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  <a:srgbClr val="FF6600"/>
    <a:srgbClr val="FF9900"/>
    <a:srgbClr val="FFCC00"/>
    <a:srgbClr val="000000"/>
    <a:srgbClr val="CCCC00"/>
    <a:srgbClr val="3E2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7"/>
    <p:restoredTop sz="63087" autoAdjust="0"/>
  </p:normalViewPr>
  <p:slideViewPr>
    <p:cSldViewPr>
      <p:cViewPr varScale="1">
        <p:scale>
          <a:sx n="76" d="100"/>
          <a:sy n="76" d="100"/>
        </p:scale>
        <p:origin x="192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90" d="100"/>
        <a:sy n="9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76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A6C571D-657D-4045-85C6-EA9BE5ED5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44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3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9F12BBEC-CB9D-634C-9BB8-B08CD875D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25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35316-A730-3F41-955F-BDCD507D53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New Testament does not systematically present theology.  Rather, most NT writings actually address a particular problem in a letter. These four charts show Paul’s unique solution for each situation.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that epistle is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italicized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(cf. NT Survey, 1:24).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Amazingly, at least ten of Paul's letters respond to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heretics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 See the word "heretics" for these 10 letters on these charts.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Pauline letters that did NOT address heretics—Romans, Ephesians, and Philemon. Instead, they all share in common Paul's solution to a form of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disunity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each church.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also know the issues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face?  Do you ignore them 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resolve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them in your church?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2BBEC-CB9D-634C-9BB8-B08CD875DA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43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New Testament does not systematically present theology.  Rather, most NT writings actually address a particular problem in a letter. These four charts show Paul’s unique solution for each situation.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that epistle is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italicized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(cf. NT Survey, 1:24).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Amazingly, at least ten of Paul's letters respond to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heretics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 See the word "heretics" for these 10 letters on these charts.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Pauline letters that did NOT address heretics—Romans, Ephesians, and Philemon. Instead, they all share in common Paul's solution to a form of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disunity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each church.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also know the issues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face?  Do you ignore them 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resolve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them in your church?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2BBEC-CB9D-634C-9BB8-B08CD875DA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72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New Testament does not systematically present theology.  Rather, most NT writings actually address a particular problem in a letter. These four charts show Paul’s unique solution for each situation.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that epistle is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italicized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(cf. NT Survey, 1:24).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Amazingly, at least ten of Paul's letters respond to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heretics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 See the word "heretics" for these 10 letters on these charts.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Pauline letters that did NOT address heretics—Romans, Ephesians, and Philemon. Instead, they all share in common Paul's solution to a form of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disunity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each church.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also know the issues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face?  Do you ignore them 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resolve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them in your church?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2BBEC-CB9D-634C-9BB8-B08CD875DA0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41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2BBEC-CB9D-634C-9BB8-B08CD875DA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82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F8DCA-8465-D148-9FE9-83F564ACE10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050" dirty="0"/>
              <a:t>What overall observations on the NT can you make from this diagram?</a:t>
            </a:r>
          </a:p>
          <a:p>
            <a:pPr eaLnBrk="1" hangingPunct="1">
              <a:defRPr/>
            </a:pPr>
            <a:r>
              <a:rPr lang="en-US" sz="1050" dirty="0"/>
              <a:t>Gospels and Acts form the primary and secondary foundations of the NT. </a:t>
            </a:r>
          </a:p>
          <a:p>
            <a:pPr eaLnBrk="1" hangingPunct="1">
              <a:defRPr/>
            </a:pPr>
            <a:r>
              <a:rPr lang="en-US" sz="1050" dirty="0"/>
              <a:t>On the historical foundation are two pillars of 9 books each.</a:t>
            </a:r>
          </a:p>
          <a:p>
            <a:pPr eaLnBrk="1" hangingPunct="1">
              <a:defRPr/>
            </a:pPr>
            <a:r>
              <a:rPr lang="en-US" sz="1050" dirty="0"/>
              <a:t>Paul</a:t>
            </a:r>
            <a:r>
              <a:rPr lang="mr-IN" sz="1050" dirty="0"/>
              <a:t>'</a:t>
            </a:r>
            <a:r>
              <a:rPr lang="en-US" sz="1050" dirty="0"/>
              <a:t>s letters to churches in the left pillar all fit into Acts.</a:t>
            </a:r>
          </a:p>
          <a:p>
            <a:pPr eaLnBrk="1" hangingPunct="1">
              <a:defRPr/>
            </a:pPr>
            <a:r>
              <a:rPr lang="en-US" sz="1050" dirty="0"/>
              <a:t>Paul </a:t>
            </a:r>
            <a:r>
              <a:rPr lang="en-US" sz="1050" dirty="0" err="1"/>
              <a:t>didn</a:t>
            </a:r>
            <a:r>
              <a:rPr lang="mr-IN" sz="1050" dirty="0"/>
              <a:t>'</a:t>
            </a:r>
            <a:r>
              <a:rPr lang="en-US" sz="1050" dirty="0"/>
              <a:t>t write any inspired letters to churches after Acts.</a:t>
            </a:r>
          </a:p>
          <a:p>
            <a:pPr eaLnBrk="1" hangingPunct="1">
              <a:defRPr/>
            </a:pPr>
            <a:r>
              <a:rPr lang="en-US" sz="1050" dirty="0"/>
              <a:t>Pauline letters are named after recipients while General after authors (except Hebrews)</a:t>
            </a:r>
          </a:p>
          <a:p>
            <a:pPr eaLnBrk="1" hangingPunct="1">
              <a:defRPr/>
            </a:pPr>
            <a:r>
              <a:rPr lang="en-US" sz="1050" dirty="0"/>
              <a:t>The four gospels are named after their authors.</a:t>
            </a:r>
          </a:p>
          <a:p>
            <a:pPr eaLnBrk="1" hangingPunct="1">
              <a:defRPr/>
            </a:pPr>
            <a:r>
              <a:rPr lang="en-US" sz="1050" dirty="0"/>
              <a:t>Every book that ends in "ns" is Pauline</a:t>
            </a:r>
          </a:p>
          <a:p>
            <a:pPr eaLnBrk="1" hangingPunct="1">
              <a:defRPr/>
            </a:pPr>
            <a:r>
              <a:rPr lang="en-US" sz="1050" dirty="0"/>
              <a:t>All Pastoral Epistles begin with "T”</a:t>
            </a:r>
          </a:p>
          <a:p>
            <a:pPr eaLnBrk="1" hangingPunct="1">
              <a:defRPr/>
            </a:pPr>
            <a:r>
              <a:rPr lang="en-US" sz="1050" dirty="0"/>
              <a:t>______</a:t>
            </a:r>
          </a:p>
          <a:p>
            <a:pPr eaLnBrk="1" hangingPunct="1">
              <a:defRPr/>
            </a:pPr>
            <a:r>
              <a:rPr lang="en-US" sz="1050" dirty="0"/>
              <a:t>General Epistles came after Acts (except James).</a:t>
            </a:r>
          </a:p>
          <a:p>
            <a:pPr eaLnBrk="1" hangingPunct="1">
              <a:defRPr/>
            </a:pPr>
            <a:r>
              <a:rPr lang="en-US" sz="1050" dirty="0"/>
              <a:t>Each of the 2 pillars begin with a foundational book: Romans &amp; Hebrews (also their longest).</a:t>
            </a:r>
          </a:p>
          <a:p>
            <a:pPr eaLnBrk="1" hangingPunct="1">
              <a:defRPr/>
            </a:pPr>
            <a:r>
              <a:rPr lang="en-US" sz="1050" dirty="0"/>
              <a:t>Both pillars also end up in books that primarily deal with eschatology: 2 Thess and Revelation.</a:t>
            </a:r>
          </a:p>
          <a:p>
            <a:pPr eaLnBrk="1" hangingPunct="1">
              <a:defRPr/>
            </a:pPr>
            <a:r>
              <a:rPr lang="en-US" sz="1050" dirty="0"/>
              <a:t>Instruction to the leaders comprise only 4 books (i.e., the NT addresses the average Christian). </a:t>
            </a:r>
          </a:p>
          <a:p>
            <a:pPr eaLnBrk="1" hangingPunct="1">
              <a:defRPr/>
            </a:pPr>
            <a:r>
              <a:rPr lang="en-US" sz="1050" dirty="0"/>
              <a:t>Only 4 NT books are written to an individual (i.e., the NT is corporate, not individualistic).</a:t>
            </a:r>
          </a:p>
          <a:p>
            <a:pPr eaLnBrk="1" hangingPunct="1">
              <a:defRPr/>
            </a:pPr>
            <a:r>
              <a:rPr lang="en-US" sz="1050" dirty="0"/>
              <a:t>Each 1st of multiple letters (1-2 Cor., 1-2 Thess., etc.) is longer &amp; more theologically significant.</a:t>
            </a:r>
          </a:p>
          <a:p>
            <a:pPr eaLnBrk="1" hangingPunct="1">
              <a:defRPr/>
            </a:pPr>
            <a:r>
              <a:rPr lang="en-US" sz="1050" dirty="0"/>
              <a:t>The “building” is chronologically clockwise.</a:t>
            </a:r>
          </a:p>
          <a:p>
            <a:pPr eaLnBrk="1" hangingPunct="1">
              <a:defRPr/>
            </a:pPr>
            <a:r>
              <a:rPr lang="en-US" sz="1050" dirty="0"/>
              <a:t>________</a:t>
            </a:r>
          </a:p>
          <a:p>
            <a:pPr eaLnBrk="1" hangingPunct="1">
              <a:defRPr/>
            </a:pPr>
            <a:r>
              <a:rPr lang="en-US" sz="1050" dirty="0"/>
              <a:t>Three sections all have 9 books: 9 Historical/Pastoral + 9 Pauline + 9 General.</a:t>
            </a:r>
          </a:p>
          <a:p>
            <a:pPr eaLnBrk="1" hangingPunct="1">
              <a:defRPr/>
            </a:pPr>
            <a:r>
              <a:rPr lang="en-US" sz="1050" dirty="0"/>
              <a:t>Audiences of the Pauline column had more Jews than the Gentile readers of the General column.</a:t>
            </a:r>
          </a:p>
          <a:p>
            <a:pPr eaLnBrk="1" hangingPunct="1">
              <a:defRPr/>
            </a:pPr>
            <a:r>
              <a:rPr lang="en-US" sz="1050" dirty="0"/>
              <a:t>Pauline letters addressed early Christians when eyewitnesses to Jesus lived but General letters mostly addressed second generation believers.</a:t>
            </a:r>
          </a:p>
          <a:p>
            <a:pPr eaLnBrk="1" hangingPunct="1">
              <a:defRPr/>
            </a:pPr>
            <a:r>
              <a:rPr lang="en-US" sz="1050" dirty="0"/>
              <a:t>The NT foundation rests on books about the life of Christ, as Jesus is the focus of the NT.</a:t>
            </a:r>
          </a:p>
          <a:p>
            <a:pPr eaLnBrk="1" hangingPunct="1">
              <a:defRPr/>
            </a:pPr>
            <a:endParaRPr lang="en-US" sz="1050" dirty="0"/>
          </a:p>
          <a:p>
            <a:pPr eaLnBrk="1" hangingPunct="1">
              <a:defRPr/>
            </a:pPr>
            <a:r>
              <a:rPr lang="en-US" sz="1050" dirty="0"/>
              <a:t>----- Meeting Notes (11/1/18 20:47) -----</a:t>
            </a:r>
          </a:p>
          <a:p>
            <a:pPr eaLnBrk="1" hangingPunct="1">
              <a:defRPr/>
            </a:pPr>
            <a:r>
              <a:rPr lang="en-US" sz="1050" dirty="0"/>
              <a:t>Depicts growth in maturity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Background: Paul left Timothy at the second-generation church of Ephesus which was facing serious heretics. 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Timing: When did Paul write 1 Timothy?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Paul’s last letters before writing 1 Timothy were his Prison Epistles that ended with Philippians.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he turns his attention to writing individuals, including Philemon.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Historical Context: What was happening at this time?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Paul’s 13 NT letters, at least 10 of them are written to defeat heresy! No false teaching is noted in Romans, Ephesians, and Philemon (cf. NTS notes, 222j).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Paul left Timothy at the second-generation church of Ephesus which was facing serious heretics. He pens here what Timothy is to do—with important parallels to us today.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5E5D10-0EE3-FF47-ACC6-3B8863697B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45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order follows the NT except Philemon is moved from the end of the Pauline Epistles after Titus to complete the Prison Epistles after Colossians.</a:t>
            </a:r>
          </a:p>
          <a:p>
            <a:endParaRPr lang="en-US" dirty="0"/>
          </a:p>
          <a:p>
            <a:r>
              <a:rPr lang="en-US" dirty="0"/>
              <a:t>But one could argue that Philemon was a pastoral letter since it deals with a pastoral situation that needed reconciliation.</a:t>
            </a:r>
          </a:p>
          <a:p>
            <a:endParaRPr lang="en-US" dirty="0"/>
          </a:p>
          <a:p>
            <a:r>
              <a:rPr lang="en-US" dirty="0"/>
              <a:t>On the other hand, Paul wrote Philemon in Rome during Paul's first imprisonment, so it is a Prison Epistle in this sense. </a:t>
            </a:r>
          </a:p>
          <a:p>
            <a:endParaRPr lang="en-US" dirty="0"/>
          </a:p>
          <a:p>
            <a:r>
              <a:rPr lang="en-US" dirty="0"/>
              <a:t>In the end, I do not know who has explained the reasoning for the order of Paul's letters.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2BBEC-CB9D-634C-9BB8-B08CD875DA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7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77C76-A92D-5945-9055-0A474952BE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D16AB-2798-384A-A8C4-42D0E6D65F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latin typeface="Times New Roman" charset="0"/>
                <a:ea typeface="ＭＳ Ｐゴシック" charset="0"/>
                <a:cs typeface="ＭＳ Ｐゴシック" charset="0"/>
              </a:rPr>
              <a:t>Early dates for these books are supported by Harold F. Hoehner, </a:t>
            </a:r>
            <a:r>
              <a:rPr lang="en-US" b="0" i="1" dirty="0">
                <a:latin typeface="Times New Roman" charset="0"/>
                <a:ea typeface="ＭＳ Ｐゴシック" charset="0"/>
                <a:cs typeface="ＭＳ Ｐゴシック" charset="0"/>
              </a:rPr>
              <a:t>Chronological Aspects of the Life of Christ </a:t>
            </a:r>
            <a:r>
              <a:rPr lang="en-US" b="0" i="0" dirty="0">
                <a:latin typeface="Times New Roman" charset="0"/>
                <a:ea typeface="ＭＳ Ｐゴシック" charset="0"/>
                <a:cs typeface="ＭＳ Ｐゴシック" charset="0"/>
              </a:rPr>
              <a:t>(Grand Rapids: Zondervan, 1977), 176pp, and a more recent and substantial work by</a:t>
            </a:r>
            <a:r>
              <a:rPr lang="en-US" b="0" i="1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/>
              <a:t>Jonathan Bernier, </a:t>
            </a:r>
            <a:r>
              <a:rPr lang="en-US" b="0" i="1" dirty="0"/>
              <a:t>Rethinking the Dates of the New Testament: The Evidence for Early Composition </a:t>
            </a:r>
            <a:r>
              <a:rPr lang="en-US" b="0" i="0" dirty="0">
                <a:latin typeface="Times New Roman" charset="0"/>
                <a:ea typeface="ＭＳ Ｐゴシック" charset="0"/>
              </a:rPr>
              <a:t>(Grand Rapids: Baker, May 2022), 336 pp.</a:t>
            </a:r>
            <a:endParaRPr lang="en-US" b="0" i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22F6F8-E363-5040-9D86-97761F2EB5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latin typeface="Times New Roman" charset="0"/>
                <a:ea typeface="ＭＳ Ｐゴシック" charset="0"/>
                <a:cs typeface="ＭＳ Ｐゴシック" charset="0"/>
              </a:rPr>
              <a:t>Early dates for these books are supported by Harold F. Hoehner, </a:t>
            </a:r>
            <a:r>
              <a:rPr lang="en-US" b="0" i="1" dirty="0">
                <a:latin typeface="Times New Roman" charset="0"/>
                <a:ea typeface="ＭＳ Ｐゴシック" charset="0"/>
                <a:cs typeface="ＭＳ Ｐゴシック" charset="0"/>
              </a:rPr>
              <a:t>Chronological Aspects of the Life of Christ </a:t>
            </a:r>
            <a:r>
              <a:rPr lang="en-US" b="0" i="0" dirty="0">
                <a:latin typeface="Times New Roman" charset="0"/>
                <a:ea typeface="ＭＳ Ｐゴシック" charset="0"/>
                <a:cs typeface="ＭＳ Ｐゴシック" charset="0"/>
              </a:rPr>
              <a:t>(Grand Rapids: Zondervan, 1977), 176pp, and a more recent and substantial work by</a:t>
            </a:r>
            <a:r>
              <a:rPr lang="en-US" b="0" i="1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/>
              <a:t>Jonathan Bernier, </a:t>
            </a:r>
            <a:r>
              <a:rPr lang="en-US" b="0" i="1" dirty="0"/>
              <a:t>Rethinking the Dates of the New Testament: The Evidence for Early Composition </a:t>
            </a:r>
            <a:r>
              <a:rPr lang="en-US" b="0" i="0" dirty="0">
                <a:latin typeface="Times New Roman" charset="0"/>
                <a:ea typeface="ＭＳ Ｐゴシック" charset="0"/>
              </a:rPr>
              <a:t>(Grand Rapids: Baker, May 2022), 336 pp.</a:t>
            </a:r>
            <a:endParaRPr lang="en-US" b="0" i="1" dirty="0"/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8B24-30E8-714B-AD70-10C70916DE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latin typeface="Times New Roman" charset="0"/>
                <a:ea typeface="ＭＳ Ｐゴシック" charset="0"/>
                <a:cs typeface="ＭＳ Ｐゴシック" charset="0"/>
              </a:rPr>
              <a:t>Early dates for these books are supported by Harold F. </a:t>
            </a:r>
            <a:r>
              <a:rPr lang="en-US" b="0">
                <a:latin typeface="Times New Roman" charset="0"/>
                <a:ea typeface="ＭＳ Ｐゴシック" charset="0"/>
                <a:cs typeface="ＭＳ Ｐゴシック" charset="0"/>
              </a:rPr>
              <a:t>Hoehner, </a:t>
            </a:r>
            <a:r>
              <a:rPr lang="en-US" b="0" i="1">
                <a:latin typeface="Times New Roman" charset="0"/>
                <a:ea typeface="ＭＳ Ｐゴシック" charset="0"/>
                <a:cs typeface="ＭＳ Ｐゴシック" charset="0"/>
              </a:rPr>
              <a:t>Chronological Aspects of the Life of Christ </a:t>
            </a:r>
            <a:r>
              <a:rPr lang="en-US" b="0" i="0">
                <a:latin typeface="Times New Roman" charset="0"/>
                <a:ea typeface="ＭＳ Ｐゴシック" charset="0"/>
                <a:cs typeface="ＭＳ Ｐゴシック" charset="0"/>
              </a:rPr>
              <a:t>(Grand Rapids: Zondervan, 1977), 176pp, and a more recent and substantial work by</a:t>
            </a:r>
            <a:r>
              <a:rPr lang="en-US" b="0" i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/>
              <a:t>Jonathan Bernier, </a:t>
            </a:r>
            <a:r>
              <a:rPr lang="en-US" b="0" i="1"/>
              <a:t>Rethinking the Dates of the New Testament: The Evidence for Early Composition </a:t>
            </a:r>
            <a:r>
              <a:rPr lang="en-US" b="0" i="0">
                <a:latin typeface="Times New Roman" charset="0"/>
                <a:ea typeface="ＭＳ Ｐゴシック" charset="0"/>
              </a:rPr>
              <a:t>(Grand Rapids: Baker, May 2022), 336 pp.</a:t>
            </a:r>
            <a:endParaRPr lang="en-US" b="0" i="1"/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New Testament does not systematically present theology.  Rather, most NT writings actually address a particular problem in a letter. These four charts show Paul’s unique solution for each situation.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that epistle is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italicized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(cf. NT Survey, 1:24).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Amazingly, at least ten of Paul's letters respond to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heretics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 See the word "heretics" for these 10 letters on these charts.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Pauline letters that did NOT address heretics—Romans, Ephesians, and Philemon. Instead, they all share in common Paul's solution to a form of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disunity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each church.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also know the issues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face?  Do you ignore them 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resolve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them in your church?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2BBEC-CB9D-634C-9BB8-B08CD875DA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2362E-9682-D042-91B0-6B01D9DF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7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4C5FF-ACF5-DC4C-9122-4D317F0EA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4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5FE4A-7A3B-DD44-9039-5D0402413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0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BAACF-89BC-254D-979A-2C231001BF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53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7026-492B-EC44-8B88-C42F494F6924}" type="datetimeFigureOut">
              <a:rPr lang="en-US">
                <a:latin typeface="Calibri"/>
              </a:rPr>
              <a:pPr>
                <a:defRPr/>
              </a:pPr>
              <a:t>5/11/22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8F7B-2FCF-5447-8DB4-6219DC8E1CE4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164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52E6-73AF-6D42-AA48-2463A5560065}" type="datetimeFigureOut">
              <a:rPr lang="en-US">
                <a:latin typeface="Calibri"/>
              </a:rPr>
              <a:pPr>
                <a:defRPr/>
              </a:pPr>
              <a:t>5/11/22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8590-9B50-3E49-BA0D-F43CF3DB51E0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631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32BAE-E9F1-734A-976D-58DD5C59622C}" type="datetimeFigureOut">
              <a:rPr lang="en-US">
                <a:latin typeface="Calibri"/>
              </a:rPr>
              <a:pPr>
                <a:defRPr/>
              </a:pPr>
              <a:t>5/11/22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898E-E7D5-FD49-B7DC-0971726D0481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62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F34E-C08B-BC4B-B4A8-3FF3D34F6A61}" type="datetimeFigureOut">
              <a:rPr lang="en-US">
                <a:latin typeface="Calibri"/>
              </a:rPr>
              <a:pPr>
                <a:defRPr/>
              </a:pPr>
              <a:t>5/11/22</a:t>
            </a:fld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14336-C556-AD4F-80E3-4891DB93791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6619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0024-35D8-D94A-8999-7B7B6B51CA1B}" type="datetimeFigureOut">
              <a:rPr lang="en-US">
                <a:latin typeface="Calibri"/>
              </a:rPr>
              <a:pPr>
                <a:defRPr/>
              </a:pPr>
              <a:t>5/11/22</a:t>
            </a:fld>
            <a:endParaRPr lang="en-US"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45FC-3700-984A-B207-4D872868D8EA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8540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3A14-E094-2A4E-8099-0EDC7438E730}" type="datetimeFigureOut">
              <a:rPr lang="en-US">
                <a:latin typeface="Calibri"/>
              </a:rPr>
              <a:pPr>
                <a:defRPr/>
              </a:pPr>
              <a:t>5/11/22</a:t>
            </a:fld>
            <a:endParaRPr lang="en-US"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152D-FDAA-9E47-9A0E-2ED8E9B3CB27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890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908AB-5B50-4F49-94AA-220D160AA4F4}" type="datetimeFigureOut">
              <a:rPr lang="en-US">
                <a:latin typeface="Calibri"/>
              </a:rPr>
              <a:pPr>
                <a:defRPr/>
              </a:pPr>
              <a:t>5/11/22</a:t>
            </a:fld>
            <a:endParaRPr lang="en-US"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B8D47-628B-824C-8574-3A1169235049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33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3174A-7008-314C-A889-C2E2ACD04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5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6DE2-63B7-4041-8918-7F499461D365}" type="datetimeFigureOut">
              <a:rPr lang="en-US">
                <a:latin typeface="Calibri"/>
              </a:rPr>
              <a:pPr>
                <a:defRPr/>
              </a:pPr>
              <a:t>5/11/22</a:t>
            </a:fld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CA73-0552-214B-B539-DF47D6D79F0D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10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933BA-218B-C447-AF2D-4B676F47CDE7}" type="datetimeFigureOut">
              <a:rPr lang="en-US">
                <a:latin typeface="Calibri"/>
              </a:rPr>
              <a:pPr>
                <a:defRPr/>
              </a:pPr>
              <a:t>5/11/22</a:t>
            </a:fld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4B108-CFD7-CE48-A9BB-702F622A5320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6688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22C59-F915-1047-9473-5D5FE98DF12C}" type="datetimeFigureOut">
              <a:rPr lang="en-US">
                <a:latin typeface="Calibri"/>
              </a:rPr>
              <a:pPr>
                <a:defRPr/>
              </a:pPr>
              <a:t>5/11/22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6DFA-5FBA-3043-9187-CA3798BD5BD7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274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1EB7-CA46-CA4B-BD9C-063522A155A6}" type="datetimeFigureOut">
              <a:rPr lang="en-US">
                <a:latin typeface="Calibri"/>
              </a:rPr>
              <a:pPr>
                <a:defRPr/>
              </a:pPr>
              <a:t>5/11/22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1F1A0-283A-9E48-B9B5-B61800A6FBBD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688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+mn-ea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-109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944A0-2451-C944-B400-9390AF5805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00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10732-F77A-144C-9B44-760469DF09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DD237-75FA-4342-A959-B0C1AABA48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87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F9BAB-FCC4-9F4F-81E1-4428B5E178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05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9E0A8-3828-0D42-B704-8E61959810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34E76-2A83-4945-97EF-8C0A36D06B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6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9EEAF-EB7A-A049-B227-6E759BFD4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1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DC6A7-2538-7E41-8E82-9E8A5422FF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52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88511-2787-3C4A-95BB-1F905B737F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7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CA6D8-6973-2448-978D-B70C5C0422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86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66662-A5E1-5445-B5B6-4368ED8659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32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26985-D265-6B46-B6A3-5636A7E39D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24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76F7AB6-B3B8-3C49-8EF3-A1133FEAC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684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29576-F1C3-8342-A9F5-6361B573A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42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7205-82CB-5F47-9C05-6765BF3FC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14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C3AE-A5B5-D844-A9B2-7FC720DCF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46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E5ED4-156C-E041-AF48-0582017FC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E2AD2-45E9-5442-B3BD-609223D2E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4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7C82-67F6-5040-8AA0-F231F1AAB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7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EACE8-9D42-8340-8C96-8E700BAE3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17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9A106-F484-DE44-9688-0001599BF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12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F2FA-F185-F646-B824-701E7DAF0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C499D-EA11-4F40-8D80-16E45D372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75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B3406-F7F4-9F47-BF26-23D377B7B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653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B07B2-1B3E-6248-9534-825461B2B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42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21D8A3-28B0-A147-AD5E-8E41CA538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19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F2D3F-B6DD-9D46-AB3E-3EE4E2B5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13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906E2-B73D-8141-8F55-705455DBF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72213-67F2-3540-8F3D-CD4609D42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128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131D-C5A0-0748-AA36-050C2BF8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77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2150-1963-F14B-A1C0-6872FC70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358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A99E6-9FAE-5743-B290-365D856EF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223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22A4B-B618-8C45-8BD7-FB5FB59D4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21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ADBFD-9684-E143-8E5D-24E73C866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501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2CBCB-85D8-6B4A-AE59-6AF12C574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684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173B1-C462-DE4A-8DE7-2A4FFD9DD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250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FAA04-8466-684D-80C6-95AF7202D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88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8C13A-579F-EA45-86A4-CC9DBB430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462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41475"/>
            <a:ext cx="38100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4938"/>
            <a:ext cx="3810000" cy="2151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295E2-7093-AA4E-8A4C-C87A853F0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9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18F8E-32FB-4645-A1A4-72E897F82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608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8287-B6CB-5D40-ADBA-F2718235C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232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189BE-18E6-1A45-AFEC-6A4F8691D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732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092E9-9BBD-E342-817D-187AEC415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7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9A6B4-0A7F-0940-97AF-CD2C60A5E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1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D0F69-4694-844C-92AB-2C578F2E5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7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FE711-4D25-2944-AFF3-2C984649D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8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FE104FC-031F-1C4B-A431-B43426816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81" r:id="rId1"/>
    <p:sldLayoutId id="2147487382" r:id="rId2"/>
    <p:sldLayoutId id="2147487383" r:id="rId3"/>
    <p:sldLayoutId id="2147487384" r:id="rId4"/>
    <p:sldLayoutId id="2147487385" r:id="rId5"/>
    <p:sldLayoutId id="2147487386" r:id="rId6"/>
    <p:sldLayoutId id="2147487387" r:id="rId7"/>
    <p:sldLayoutId id="2147487388" r:id="rId8"/>
    <p:sldLayoutId id="2147487389" r:id="rId9"/>
    <p:sldLayoutId id="2147487390" r:id="rId10"/>
    <p:sldLayoutId id="21474873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9DEF939D-BAF2-BC43-AC24-677E606D53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18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C16A198B-9034-4749-8A8D-B90A5F5B90A3}" type="datetimeFigureOut">
              <a:rPr lang="en-US">
                <a:latin typeface="Calibri" charset="0"/>
              </a:rPr>
              <a:pPr>
                <a:defRPr/>
              </a:pPr>
              <a:t>5/11/22</a:t>
            </a:fld>
            <a:endParaRPr lang="en-US"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A356419-7718-C74B-9C0F-E2D2C7D5AD85}" type="slidenum">
              <a:rPr lang="en-US">
                <a:latin typeface="Calibri" charset="0"/>
              </a:rPr>
              <a:pPr>
                <a:defRPr/>
              </a:pPr>
              <a:t>‹#›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8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01" r:id="rId1"/>
    <p:sldLayoutId id="2147487802" r:id="rId2"/>
    <p:sldLayoutId id="2147487803" r:id="rId3"/>
    <p:sldLayoutId id="2147487804" r:id="rId4"/>
    <p:sldLayoutId id="2147487805" r:id="rId5"/>
    <p:sldLayoutId id="2147487806" r:id="rId6"/>
    <p:sldLayoutId id="2147487807" r:id="rId7"/>
    <p:sldLayoutId id="2147487808" r:id="rId8"/>
    <p:sldLayoutId id="2147487809" r:id="rId9"/>
    <p:sldLayoutId id="2147487810" r:id="rId10"/>
    <p:sldLayoutId id="2147487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6F44F5F7-0ED2-FD45-80B0-2DDA99F2ED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+mn-ea"/>
              <a:cs typeface="+mn-cs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818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813" r:id="rId1"/>
    <p:sldLayoutId id="2147487814" r:id="rId2"/>
    <p:sldLayoutId id="2147487815" r:id="rId3"/>
    <p:sldLayoutId id="2147487816" r:id="rId4"/>
    <p:sldLayoutId id="2147487817" r:id="rId5"/>
    <p:sldLayoutId id="2147487818" r:id="rId6"/>
    <p:sldLayoutId id="2147487819" r:id="rId7"/>
    <p:sldLayoutId id="2147487820" r:id="rId8"/>
    <p:sldLayoutId id="2147487821" r:id="rId9"/>
    <p:sldLayoutId id="2147487822" r:id="rId10"/>
    <p:sldLayoutId id="21474878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9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9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9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9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charset="0"/>
        <a:buChar char="o"/>
        <a:defRPr sz="2800">
          <a:solidFill>
            <a:schemeClr val="tx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500">
          <a:solidFill>
            <a:schemeClr val="tx2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p"/>
        <a:defRPr sz="2200">
          <a:solidFill>
            <a:schemeClr val="tx2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2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o"/>
        <a:defRPr sz="2000">
          <a:solidFill>
            <a:schemeClr val="tx2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o"/>
        <a:defRPr sz="2000">
          <a:solidFill>
            <a:schemeClr val="tx2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o"/>
        <a:defRPr sz="2000">
          <a:solidFill>
            <a:schemeClr val="tx2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o"/>
        <a:defRPr sz="2000">
          <a:solidFill>
            <a:schemeClr val="tx2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o"/>
        <a:defRPr sz="2000">
          <a:solidFill>
            <a:schemeClr val="tx2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CB39461-21D7-4343-A12B-705CA23C8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0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2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DA15877-30F0-C249-9DD8-BD5A90151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9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04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05" charset="0"/>
                  <a:ea typeface="+mn-ea"/>
                  <a:cs typeface="+mn-cs"/>
                </a:endParaRPr>
              </a:p>
            </p:txBody>
          </p:sp>
          <p:sp>
            <p:nvSpPr>
              <p:cNvPr id="604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05" charset="0"/>
                  <a:ea typeface="+mn-ea"/>
                  <a:cs typeface="+mn-cs"/>
                </a:endParaRPr>
              </a:p>
            </p:txBody>
          </p:sp>
          <p:sp>
            <p:nvSpPr>
              <p:cNvPr id="604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05" charset="0"/>
                  <a:ea typeface="+mn-ea"/>
                  <a:cs typeface="+mn-cs"/>
                </a:endParaRPr>
              </a:p>
            </p:txBody>
          </p:sp>
          <p:sp>
            <p:nvSpPr>
              <p:cNvPr id="3995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05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04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05" charset="0"/>
                <a:ea typeface="+mn-ea"/>
                <a:cs typeface="+mn-cs"/>
              </a:endParaRPr>
            </a:p>
          </p:txBody>
        </p:sp>
        <p:sp>
          <p:nvSpPr>
            <p:cNvPr id="3994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 h 1906"/>
                <a:gd name="T4" fmla="*/ 7259 w 5740"/>
                <a:gd name="T5" fmla="*/ 9 h 1906"/>
                <a:gd name="T6" fmla="*/ 7259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105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827" r:id="rId1"/>
    <p:sldLayoutId id="2147487828" r:id="rId2"/>
    <p:sldLayoutId id="2147487829" r:id="rId3"/>
    <p:sldLayoutId id="2147487830" r:id="rId4"/>
    <p:sldLayoutId id="2147487831" r:id="rId5"/>
    <p:sldLayoutId id="2147487832" r:id="rId6"/>
    <p:sldLayoutId id="2147487833" r:id="rId7"/>
    <p:sldLayoutId id="2147487834" r:id="rId8"/>
    <p:sldLayoutId id="2147487835" r:id="rId9"/>
    <p:sldLayoutId id="2147487836" r:id="rId10"/>
    <p:sldLayoutId id="2147487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228600"/>
            <a:ext cx="90709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FBC3F885-4EF5-8942-A71E-1717EDB16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1641475"/>
            <a:ext cx="9070975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4013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839" r:id="rId1"/>
    <p:sldLayoutId id="2147487840" r:id="rId2"/>
    <p:sldLayoutId id="2147487841" r:id="rId3"/>
    <p:sldLayoutId id="2147487842" r:id="rId4"/>
    <p:sldLayoutId id="2147487843" r:id="rId5"/>
    <p:sldLayoutId id="2147487844" r:id="rId6"/>
    <p:sldLayoutId id="2147487845" r:id="rId7"/>
    <p:sldLayoutId id="2147487846" r:id="rId8"/>
    <p:sldLayoutId id="2147487847" r:id="rId9"/>
    <p:sldLayoutId id="2147487848" r:id="rId10"/>
    <p:sldLayoutId id="2147487849" r:id="rId11"/>
    <p:sldLayoutId id="2147487850" r:id="rId12"/>
    <p:sldLayoutId id="214748785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4623C9D-1D5E-814B-BC97-0788E92C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5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53" r:id="rId1"/>
    <p:sldLayoutId id="2147487854" r:id="rId2"/>
    <p:sldLayoutId id="214748785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07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07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Geneva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Geneva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aul's Greeting of “Grace and Peace” | United Church of God">
            <a:extLst>
              <a:ext uri="{FF2B5EF4-FFF2-40B4-BE49-F238E27FC236}">
                <a16:creationId xmlns:a16="http://schemas.microsoft.com/office/drawing/2014/main" id="{5B3BB0CB-0690-6FED-6A8F-6BFD3C329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r="8502"/>
          <a:stretch/>
        </p:blipFill>
        <p:spPr bwMode="auto">
          <a:xfrm>
            <a:off x="0" y="0"/>
            <a:ext cx="9144000" cy="64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17627" y="176064"/>
            <a:ext cx="5011824" cy="3108920"/>
          </a:xfrm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7300" b="1" dirty="0">
                <a:effectLst>
                  <a:glow rad="228600">
                    <a:srgbClr val="101100"/>
                  </a:glow>
                </a:effectLst>
                <a:ea typeface="ＭＳ Ｐゴシック" pitchFamily="-112" charset="-128"/>
                <a:cs typeface="ＭＳ Ｐゴシック" pitchFamily="-112" charset="-128"/>
              </a:rPr>
              <a:t>The Pauline Epistles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9F8138-DC5B-7247-AAFC-A24C67BB4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Rick Griffith • Jordan Evangelical Theological Seminary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25" name="Group 121"/>
          <p:cNvGraphicFramePr>
            <a:graphicFrameLocks noGrp="1"/>
          </p:cNvGraphicFramePr>
          <p:nvPr/>
        </p:nvGraphicFramePr>
        <p:xfrm>
          <a:off x="-1" y="685800"/>
          <a:ext cx="9144000" cy="6172199"/>
        </p:xfrm>
        <a:graphic>
          <a:graphicData uri="http://schemas.openxmlformats.org/drawingml/2006/table">
            <a:tbl>
              <a:tblPr/>
              <a:tblGrid>
                <a:gridCol w="187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3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Letter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Recipient’s Problem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Paul’s Solution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1 Corinthians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(Ecclesiology)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Disorder in the church came from divisions, moral deviations, and false doctrines taught by 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heretics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Proper behavior where positional 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sanctification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becomes practical results only from a true theology of the gospel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2 Corinthians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(Ecclesiology)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Heretics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undermined Paul’s authority to advise the church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Paul defends his 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apostleship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in his new covenant ministry to affirm the church’s doctrinal foundation and giving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Romans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(Soteriology)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Jew-Gentile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struggles disrupted body life in confusion over the role of the Law and insensitivity to one another in gray areas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Living out God’s 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righteousness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achieved by justification through faith will bring unity before Paul arrives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54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384"/>
            <a:ext cx="9144000" cy="713184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Paul’s Dealing with Problems </a:t>
            </a:r>
          </a:p>
        </p:txBody>
      </p:sp>
      <p:sp>
        <p:nvSpPr>
          <p:cNvPr id="59422" name="Rectangle 122"/>
          <p:cNvSpPr>
            <a:spLocks noChangeArrowheads="1"/>
          </p:cNvSpPr>
          <p:nvPr/>
        </p:nvSpPr>
        <p:spPr bwMode="auto">
          <a:xfrm>
            <a:off x="2447925" y="6215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954409" name="Text Box 123"/>
          <p:cNvSpPr txBox="1">
            <a:spLocks noChangeArrowheads="1"/>
          </p:cNvSpPr>
          <p:nvPr/>
        </p:nvSpPr>
        <p:spPr bwMode="auto">
          <a:xfrm>
            <a:off x="8028384" y="0"/>
            <a:ext cx="997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222j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9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25" name="Group 121"/>
          <p:cNvGraphicFramePr>
            <a:graphicFrameLocks noGrp="1"/>
          </p:cNvGraphicFramePr>
          <p:nvPr/>
        </p:nvGraphicFramePr>
        <p:xfrm>
          <a:off x="-1" y="685800"/>
          <a:ext cx="9144000" cy="6172199"/>
        </p:xfrm>
        <a:graphic>
          <a:graphicData uri="http://schemas.openxmlformats.org/drawingml/2006/table">
            <a:tbl>
              <a:tblPr/>
              <a:tblGrid>
                <a:gridCol w="187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3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Letter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Recipient’s Problem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Paul’s Solution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Ephesians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(Christology)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Jew-Gentile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disunity within the church hindered their testimony before unbelievers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God’s mystery of Jew-Gentile </a:t>
                      </a: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unity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in the Church under Christ as Head must show itself in love for each other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Colossians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(Christology)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Heretics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led believers into combining legalism, asceticism, and angel worship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Christ is God (</a:t>
                      </a: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deity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), so the church must worship Him alone in holy living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Philemon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(Christology)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A Christian slave owner (Philemon) was tempted to </a:t>
                      </a: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mistreat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his now-believing former slave, Onesimus, who had returned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This master must grant 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forgiveness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to his former slave to model the reconciliation of believers to God through Christ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54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384"/>
            <a:ext cx="9144000" cy="713184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Paul’s Dealing with Problems </a:t>
            </a:r>
          </a:p>
        </p:txBody>
      </p:sp>
      <p:sp>
        <p:nvSpPr>
          <p:cNvPr id="59422" name="Rectangle 122"/>
          <p:cNvSpPr>
            <a:spLocks noChangeArrowheads="1"/>
          </p:cNvSpPr>
          <p:nvPr/>
        </p:nvSpPr>
        <p:spPr bwMode="auto">
          <a:xfrm>
            <a:off x="2447925" y="6215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954409" name="Text Box 123"/>
          <p:cNvSpPr txBox="1">
            <a:spLocks noChangeArrowheads="1"/>
          </p:cNvSpPr>
          <p:nvPr/>
        </p:nvSpPr>
        <p:spPr bwMode="auto">
          <a:xfrm>
            <a:off x="8028384" y="0"/>
            <a:ext cx="997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222j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68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25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512078"/>
              </p:ext>
            </p:extLst>
          </p:nvPr>
        </p:nvGraphicFramePr>
        <p:xfrm>
          <a:off x="-1" y="685801"/>
          <a:ext cx="9144000" cy="6284691"/>
        </p:xfrm>
        <a:graphic>
          <a:graphicData uri="http://schemas.openxmlformats.org/drawingml/2006/table">
            <a:tbl>
              <a:tblPr/>
              <a:tblGrid>
                <a:gridCol w="187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1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Letter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Recipient’s Problem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Paul’s Solution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2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Philippians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(Christology)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Concern over Paul’s fate in prison was complicated by legalistic and libertine 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heretics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and two quarrelsome women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Imitating Christ’s </a:t>
                      </a: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attitude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will give joy, humility, balance between “law extremes” and peace with God and 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5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1 Timothy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(Ecclesiology)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Ascetic and speculative </a:t>
                      </a: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heretics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threatened Timothy’s leadership of the Ephesian church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Church 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order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will follow if Timothy guards his personal life and doctrine and shares leadership with other godly men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88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Titus</a:t>
                      </a:r>
                      <a:endParaRPr lang="en-US" sz="20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(Ecclesiology)</a:t>
                      </a:r>
                      <a:endParaRPr lang="en-US" sz="20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Heretics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 on Crete hindered the health of the newly planted churches</a:t>
                      </a:r>
                      <a:endParaRPr lang="en-US" sz="20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Teach believers sound </a:t>
                      </a: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conduct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 through qualified elders to silence accusations</a:t>
                      </a:r>
                      <a:endParaRPr lang="en-US" sz="20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982342"/>
                  </a:ext>
                </a:extLst>
              </a:tr>
              <a:tr h="1153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2 Timothy</a:t>
                      </a:r>
                      <a:endParaRPr lang="en-US" sz="20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(Ecclesiology)</a:t>
                      </a:r>
                      <a:endParaRPr lang="en-US" sz="20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Heretics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 and persecution of believers caused many believers to deny Christ</a:t>
                      </a:r>
                      <a:endParaRPr lang="en-US" sz="20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Persevere in sound 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doctrine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 by preaching and practicing God’s Word despite hardship</a:t>
                      </a:r>
                      <a:endParaRPr lang="en-US" sz="20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654688"/>
                  </a:ext>
                </a:extLst>
              </a:tr>
            </a:tbl>
          </a:graphicData>
        </a:graphic>
      </p:graphicFrame>
      <p:sp>
        <p:nvSpPr>
          <p:cNvPr id="954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384"/>
            <a:ext cx="9144000" cy="713184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Paul’s Dealing with Problems </a:t>
            </a:r>
          </a:p>
        </p:txBody>
      </p:sp>
      <p:sp>
        <p:nvSpPr>
          <p:cNvPr id="59422" name="Rectangle 122"/>
          <p:cNvSpPr>
            <a:spLocks noChangeArrowheads="1"/>
          </p:cNvSpPr>
          <p:nvPr/>
        </p:nvSpPr>
        <p:spPr bwMode="auto">
          <a:xfrm>
            <a:off x="2447925" y="6215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954409" name="Text Box 123"/>
          <p:cNvSpPr txBox="1">
            <a:spLocks noChangeArrowheads="1"/>
          </p:cNvSpPr>
          <p:nvPr/>
        </p:nvSpPr>
        <p:spPr bwMode="auto">
          <a:xfrm>
            <a:off x="8028384" y="0"/>
            <a:ext cx="997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222j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88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113" cy="2522537"/>
          </a:xfrm>
        </p:spPr>
        <p:txBody>
          <a:bodyPr/>
          <a:lstStyle/>
          <a:p>
            <a:pPr algn="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link at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1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84200"/>
          </a:xfrm>
          <a:gradFill flip="none" rotWithShape="1">
            <a:gsLst>
              <a:gs pos="0">
                <a:srgbClr val="333399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anchor="t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charset="0"/>
                <a:cs typeface="SimSun" charset="0"/>
              </a:rPr>
              <a:t>The New Testament “Building”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74466" name="Picture 5" descr="Column.jpg"/>
          <p:cNvPicPr>
            <a:picLocks noChangeAspect="1"/>
          </p:cNvPicPr>
          <p:nvPr/>
        </p:nvPicPr>
        <p:blipFill>
          <a:blip r:embed="rId3" cstate="screen">
            <a:lum brigh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98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67" name="Picture 6" descr="Column.jpg"/>
          <p:cNvPicPr>
            <a:picLocks noChangeAspect="1"/>
          </p:cNvPicPr>
          <p:nvPr/>
        </p:nvPicPr>
        <p:blipFill>
          <a:blip r:embed="rId3" cstate="screen">
            <a:lum brigh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198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26F3F8-BFED-1E42-8CE1-F839B76FB9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85800" y="762000"/>
            <a:ext cx="7848600" cy="1295400"/>
          </a:xfrm>
          <a:prstGeom prst="triangle">
            <a:avLst/>
          </a:prstGeom>
          <a:gradFill flip="none" rotWithShape="1">
            <a:gsLst>
              <a:gs pos="46000">
                <a:srgbClr val="D6B688"/>
              </a:gs>
              <a:gs pos="99000">
                <a:schemeClr val="tx2"/>
              </a:gs>
            </a:gsLst>
            <a:path path="shape">
              <a:fillToRect l="50000" t="50000" r="50000" b="50000"/>
            </a:path>
            <a:tileRect/>
          </a:gra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35854" y="1676400"/>
          <a:ext cx="9256054" cy="5191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6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3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93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Paul</a:t>
                      </a:r>
                      <a:r>
                        <a:rPr lang="mr-IN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'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's Letters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to Pastors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Timothy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Timothy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Titus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Philemon</a:t>
                      </a: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Paul</a:t>
                      </a:r>
                      <a:r>
                        <a:rPr lang="mr-IN" b="1" dirty="0"/>
                        <a:t>'</a:t>
                      </a:r>
                      <a:r>
                        <a:rPr lang="en-US" b="1" dirty="0"/>
                        <a:t>'s Letters</a:t>
                      </a:r>
                      <a:r>
                        <a:rPr lang="en-US" b="1" baseline="0" dirty="0"/>
                        <a:t> to Churches</a:t>
                      </a:r>
                      <a:endParaRPr lang="en-US" b="1" dirty="0"/>
                    </a:p>
                  </a:txBody>
                  <a:tcPr vert="vert27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Thessalonians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Revelation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General Letters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Thessalonians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Jude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Colossians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 John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Philippians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 John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Ephesians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 John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Galatians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 Peter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Corinthians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 Peter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Corinthians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James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Romans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Hebrews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Acts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6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Matthew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Luke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John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Historical Books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74471" name="Picture 8" descr="NTS21 Gra[phic with Map.tif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0" y="3122613"/>
            <a:ext cx="248285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72" name="Text Box 5"/>
          <p:cNvSpPr txBox="1">
            <a:spLocks noChangeArrowheads="1"/>
          </p:cNvSpPr>
          <p:nvPr/>
        </p:nvSpPr>
        <p:spPr bwMode="auto">
          <a:xfrm>
            <a:off x="8578850" y="444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21</a:t>
            </a:r>
          </a:p>
        </p:txBody>
      </p:sp>
      <p:sp>
        <p:nvSpPr>
          <p:cNvPr id="574473" name="TextBox 5"/>
          <p:cNvSpPr txBox="1">
            <a:spLocks noChangeArrowheads="1"/>
          </p:cNvSpPr>
          <p:nvPr/>
        </p:nvSpPr>
        <p:spPr bwMode="auto">
          <a:xfrm>
            <a:off x="5105400" y="6596063"/>
            <a:ext cx="4114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Adapted from Walk Thru the Bible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3" descr="EXPTEXT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" y="1143000"/>
            <a:ext cx="6248400" cy="708025"/>
          </a:xfrm>
          <a:prstGeom prst="rect">
            <a:avLst/>
          </a:prstGeom>
          <a:gradFill flip="none" rotWithShape="1">
            <a:gsLst>
              <a:gs pos="64000">
                <a:schemeClr val="tx2">
                  <a:lumMod val="25000"/>
                  <a:lumOff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“To the remotest part of the earth” (Acts 1:8)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Acts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9  13       14    15  16          18           21     27     28</a:t>
            </a:r>
          </a:p>
        </p:txBody>
      </p:sp>
      <p:sp>
        <p:nvSpPr>
          <p:cNvPr id="183299" name="Text Box 16"/>
          <p:cNvSpPr txBox="1">
            <a:spLocks noChangeArrowheads="1"/>
          </p:cNvSpPr>
          <p:nvPr/>
        </p:nvSpPr>
        <p:spPr bwMode="auto">
          <a:xfrm>
            <a:off x="1828800" y="2338388"/>
            <a:ext cx="838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Fall 49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Council</a:t>
            </a:r>
          </a:p>
        </p:txBody>
      </p:sp>
      <p:sp>
        <p:nvSpPr>
          <p:cNvPr id="183300" name="Text Box 17"/>
          <p:cNvSpPr txBox="1">
            <a:spLocks noChangeArrowheads="1"/>
          </p:cNvSpPr>
          <p:nvPr/>
        </p:nvSpPr>
        <p:spPr bwMode="auto">
          <a:xfrm>
            <a:off x="4724400" y="2133600"/>
            <a:ext cx="68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May 57-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Aug 59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Trials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3301" name="Line 19"/>
          <p:cNvSpPr>
            <a:spLocks noChangeShapeType="1"/>
          </p:cNvSpPr>
          <p:nvPr/>
        </p:nvSpPr>
        <p:spPr bwMode="auto">
          <a:xfrm>
            <a:off x="0" y="2590800"/>
            <a:ext cx="9067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Times New Roman"/>
            </a:endParaRPr>
          </a:p>
        </p:txBody>
      </p:sp>
      <p:sp>
        <p:nvSpPr>
          <p:cNvPr id="183302" name="Text Box 20"/>
          <p:cNvSpPr txBox="1">
            <a:spLocks noChangeArrowheads="1"/>
          </p:cNvSpPr>
          <p:nvPr/>
        </p:nvSpPr>
        <p:spPr bwMode="auto">
          <a:xfrm>
            <a:off x="8296275" y="2324100"/>
            <a:ext cx="8477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Spring 68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Expansion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of Church</a:t>
            </a:r>
          </a:p>
        </p:txBody>
      </p:sp>
      <p:sp>
        <p:nvSpPr>
          <p:cNvPr id="183303" name="Text Box 21"/>
          <p:cNvSpPr txBox="1">
            <a:spLocks noChangeArrowheads="1"/>
          </p:cNvSpPr>
          <p:nvPr/>
        </p:nvSpPr>
        <p:spPr bwMode="auto">
          <a:xfrm>
            <a:off x="0" y="3276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35           48          49          50          52  53          57        60             62              67           68     95</a:t>
            </a:r>
          </a:p>
        </p:txBody>
      </p:sp>
      <p:sp>
        <p:nvSpPr>
          <p:cNvPr id="183304" name="Text Box 7"/>
          <p:cNvSpPr txBox="1">
            <a:spLocks noChangeArrowheads="1"/>
          </p:cNvSpPr>
          <p:nvPr/>
        </p:nvSpPr>
        <p:spPr bwMode="auto">
          <a:xfrm>
            <a:off x="914400" y="1981200"/>
            <a:ext cx="990600" cy="135413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Apr 48-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Sep 49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Galatia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3743325" y="1981200"/>
            <a:ext cx="990600" cy="135413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Spr 53-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May 57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Asia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334000" y="1981200"/>
            <a:ext cx="990600" cy="135413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Feb 60-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Mar 62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Rome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315200" y="1981200"/>
            <a:ext cx="990600" cy="135413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Aut 67-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Spr 68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Rome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3308" name="TextBox 27"/>
          <p:cNvSpPr txBox="1">
            <a:spLocks noChangeArrowheads="1"/>
          </p:cNvSpPr>
          <p:nvPr/>
        </p:nvSpPr>
        <p:spPr bwMode="auto">
          <a:xfrm>
            <a:off x="7924800" y="71438"/>
            <a:ext cx="1155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38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124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39-41</a:t>
            </a:r>
          </a:p>
        </p:txBody>
      </p:sp>
      <p:sp>
        <p:nvSpPr>
          <p:cNvPr id="183309" name="Text Box 9"/>
          <p:cNvSpPr txBox="1">
            <a:spLocks noChangeArrowheads="1"/>
          </p:cNvSpPr>
          <p:nvPr/>
        </p:nvSpPr>
        <p:spPr bwMode="auto">
          <a:xfrm>
            <a:off x="6324600" y="1981200"/>
            <a:ext cx="990600" cy="135413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Spr 62-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Fall 67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4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Spain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52400" y="206514"/>
            <a:ext cx="7772400" cy="707886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NT Overview (Paul</a:t>
            </a:r>
            <a:r>
              <a:rPr lang="fr-FR" altLang="ja-JP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'</a:t>
            </a:r>
            <a:r>
              <a:rPr lang="en-US" altLang="ja-JP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s Letters)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90600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Gal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713038" y="41148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Thess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713038" y="45720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Thess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0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Cor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810000" y="45720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Cor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810000" y="50292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Romans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486400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Eph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486400" y="45720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Col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486400" y="50292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Philem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486400" y="54864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Phil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6599238" y="41148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Tim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599238" y="45720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Titus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543800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Tim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990600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Matt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4572000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Luke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543800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John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6599238" y="3657600"/>
            <a:ext cx="792162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Mark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5486400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Acts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152400" y="5486400"/>
            <a:ext cx="1800225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Gospels &amp; Acts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152400" y="5954713"/>
            <a:ext cx="1800225" cy="3683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Pauline Epistles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3333" name="Text Box 20"/>
          <p:cNvSpPr txBox="1">
            <a:spLocks noChangeArrowheads="1"/>
          </p:cNvSpPr>
          <p:nvPr/>
        </p:nvSpPr>
        <p:spPr bwMode="auto">
          <a:xfrm>
            <a:off x="6477000" y="6553200"/>
            <a:ext cx="2447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Pauline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3334" name="Text Box 7"/>
          <p:cNvSpPr txBox="1">
            <a:spLocks noChangeArrowheads="1"/>
          </p:cNvSpPr>
          <p:nvPr/>
        </p:nvSpPr>
        <p:spPr bwMode="auto">
          <a:xfrm>
            <a:off x="2667000" y="1981200"/>
            <a:ext cx="990600" cy="132238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Apr 50-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Sep 52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Aegean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38200" y="4038600"/>
            <a:ext cx="3886200" cy="1452563"/>
            <a:chOff x="144" y="2736"/>
            <a:chExt cx="2544" cy="1104"/>
          </a:xfrm>
        </p:grpSpPr>
        <p:sp>
          <p:nvSpPr>
            <p:cNvPr id="183347" name="Rectangle 8"/>
            <p:cNvSpPr>
              <a:spLocks noChangeArrowheads="1"/>
            </p:cNvSpPr>
            <p:nvPr/>
          </p:nvSpPr>
          <p:spPr bwMode="auto">
            <a:xfrm>
              <a:off x="144" y="2736"/>
              <a:ext cx="2544" cy="1104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83348" name="Text Box 9"/>
            <p:cNvSpPr txBox="1">
              <a:spLocks noChangeArrowheads="1"/>
            </p:cNvSpPr>
            <p:nvPr/>
          </p:nvSpPr>
          <p:spPr bwMode="auto">
            <a:xfrm>
              <a:off x="593" y="3456"/>
              <a:ext cx="149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Times New Roman" charset="0"/>
                </a:rPr>
                <a:t>Missionary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181600" y="4038600"/>
            <a:ext cx="1371600" cy="2401888"/>
            <a:chOff x="3024" y="2736"/>
            <a:chExt cx="724" cy="1392"/>
          </a:xfrm>
        </p:grpSpPr>
        <p:sp>
          <p:nvSpPr>
            <p:cNvPr id="183345" name="Rectangle 11"/>
            <p:cNvSpPr>
              <a:spLocks noChangeArrowheads="1"/>
            </p:cNvSpPr>
            <p:nvPr/>
          </p:nvSpPr>
          <p:spPr bwMode="auto">
            <a:xfrm>
              <a:off x="3028" y="2736"/>
              <a:ext cx="672" cy="1392"/>
            </a:xfrm>
            <a:prstGeom prst="rect">
              <a:avLst/>
            </a:prstGeom>
            <a:noFill/>
            <a:ln w="5715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83346" name="Text Box 12"/>
            <p:cNvSpPr txBox="1">
              <a:spLocks noChangeArrowheads="1"/>
            </p:cNvSpPr>
            <p:nvPr/>
          </p:nvSpPr>
          <p:spPr bwMode="auto">
            <a:xfrm>
              <a:off x="3024" y="3859"/>
              <a:ext cx="724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Times New Roman" charset="0"/>
                </a:rPr>
                <a:t>Prison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553200" y="4038600"/>
            <a:ext cx="1981200" cy="1368425"/>
            <a:chOff x="3744" y="2736"/>
            <a:chExt cx="1248" cy="720"/>
          </a:xfrm>
        </p:grpSpPr>
        <p:sp>
          <p:nvSpPr>
            <p:cNvPr id="183343" name="Rectangle 14"/>
            <p:cNvSpPr>
              <a:spLocks noChangeArrowheads="1"/>
            </p:cNvSpPr>
            <p:nvPr/>
          </p:nvSpPr>
          <p:spPr bwMode="auto">
            <a:xfrm>
              <a:off x="3744" y="2736"/>
              <a:ext cx="1248" cy="720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83344" name="Text Box 15"/>
            <p:cNvSpPr txBox="1">
              <a:spLocks noChangeArrowheads="1"/>
            </p:cNvSpPr>
            <p:nvPr/>
          </p:nvSpPr>
          <p:spPr bwMode="auto">
            <a:xfrm>
              <a:off x="3888" y="3195"/>
              <a:ext cx="1104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Times New Roman" charset="0"/>
                </a:rPr>
                <a:t>Pastoral</a:t>
              </a:r>
            </a:p>
          </p:txBody>
        </p:sp>
      </p:grpSp>
      <p:sp>
        <p:nvSpPr>
          <p:cNvPr id="183338" name="Text Box 17"/>
          <p:cNvSpPr txBox="1">
            <a:spLocks noChangeArrowheads="1"/>
          </p:cNvSpPr>
          <p:nvPr/>
        </p:nvSpPr>
        <p:spPr bwMode="auto">
          <a:xfrm>
            <a:off x="-76200" y="2133600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Summer 35-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Damascus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Antioch</a:t>
            </a: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2286000" y="6324600"/>
            <a:ext cx="990600" cy="36988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Rome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3340" name="Text Box 20"/>
          <p:cNvSpPr txBox="1">
            <a:spLocks noChangeArrowheads="1"/>
          </p:cNvSpPr>
          <p:nvPr/>
        </p:nvSpPr>
        <p:spPr bwMode="auto">
          <a:xfrm>
            <a:off x="3352800" y="5907088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Journeys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3341" name="Text Box 9"/>
          <p:cNvSpPr txBox="1">
            <a:spLocks noChangeArrowheads="1"/>
          </p:cNvSpPr>
          <p:nvPr/>
        </p:nvSpPr>
        <p:spPr bwMode="auto">
          <a:xfrm>
            <a:off x="2286000" y="5861050"/>
            <a:ext cx="990600" cy="36988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1234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3342" name="Text Box 20"/>
          <p:cNvSpPr txBox="1">
            <a:spLocks noChangeArrowheads="1"/>
          </p:cNvSpPr>
          <p:nvPr/>
        </p:nvSpPr>
        <p:spPr bwMode="auto">
          <a:xfrm>
            <a:off x="3352800" y="6370638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Imprisonments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2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653" y="-27384"/>
            <a:ext cx="9162651" cy="1057238"/>
          </a:xfrm>
          <a:solidFill>
            <a:schemeClr val="tx1"/>
          </a:solidFill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99000"/>
                    </a:schemeClr>
                  </a:glow>
                </a:effectLst>
                <a:latin typeface="Arial"/>
                <a:cs typeface="Arial"/>
              </a:rPr>
              <a:t>Paul's Epistles in Mostly Scriptural Order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766" y="1433727"/>
            <a:ext cx="9129233" cy="439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99000"/>
                  </a:prstClr>
                </a:glow>
              </a:effectLst>
              <a:uLnTx/>
              <a:uFillTx/>
              <a:latin typeface="Calibri"/>
              <a:ea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1896" y="1602007"/>
            <a:ext cx="1375808" cy="132293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542925" marR="0" lvl="0" indent="-542925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D213A-E023-3049-B2DF-595C9BBECCCC}"/>
              </a:ext>
            </a:extLst>
          </p:cNvPr>
          <p:cNvSpPr txBox="1"/>
          <p:nvPr/>
        </p:nvSpPr>
        <p:spPr>
          <a:xfrm>
            <a:off x="-18654" y="6577607"/>
            <a:ext cx="9199165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from The Pastoral Epistles © John Stevenson 2010 • https://slideplayer.com/slide/6106093/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585CE94-A6F5-0340-A474-705B70EC1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002215"/>
              </p:ext>
            </p:extLst>
          </p:nvPr>
        </p:nvGraphicFramePr>
        <p:xfrm>
          <a:off x="14766" y="980728"/>
          <a:ext cx="9114468" cy="55477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8617">
                  <a:extLst>
                    <a:ext uri="{9D8B030D-6E8A-4147-A177-3AD203B41FA5}">
                      <a16:colId xmlns:a16="http://schemas.microsoft.com/office/drawing/2014/main" val="924203666"/>
                    </a:ext>
                  </a:extLst>
                </a:gridCol>
                <a:gridCol w="2278617">
                  <a:extLst>
                    <a:ext uri="{9D8B030D-6E8A-4147-A177-3AD203B41FA5}">
                      <a16:colId xmlns:a16="http://schemas.microsoft.com/office/drawing/2014/main" val="4032518857"/>
                    </a:ext>
                  </a:extLst>
                </a:gridCol>
                <a:gridCol w="2278617">
                  <a:extLst>
                    <a:ext uri="{9D8B030D-6E8A-4147-A177-3AD203B41FA5}">
                      <a16:colId xmlns:a16="http://schemas.microsoft.com/office/drawing/2014/main" val="4269621205"/>
                    </a:ext>
                  </a:extLst>
                </a:gridCol>
                <a:gridCol w="2278617">
                  <a:extLst>
                    <a:ext uri="{9D8B030D-6E8A-4147-A177-3AD203B41FA5}">
                      <a16:colId xmlns:a16="http://schemas.microsoft.com/office/drawing/2014/main" val="4075494368"/>
                    </a:ext>
                  </a:extLst>
                </a:gridCol>
              </a:tblGrid>
              <a:tr h="11752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Foundational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2"/>
                        </a:gs>
                        <a:gs pos="97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Prison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2"/>
                        </a:gs>
                        <a:gs pos="97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Prophetic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2"/>
                        </a:gs>
                        <a:gs pos="97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Pastoral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2"/>
                        </a:gs>
                        <a:gs pos="97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2585487"/>
                  </a:ext>
                </a:extLst>
              </a:tr>
              <a:tr h="20219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Corinthians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Corinthians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Galatians</a:t>
                      </a:r>
                    </a:p>
                  </a:txBody>
                  <a:tcPr anchor="ctr">
                    <a:gradFill>
                      <a:gsLst>
                        <a:gs pos="0">
                          <a:srgbClr val="C00000"/>
                        </a:gs>
                        <a:gs pos="97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Ephesians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Philippians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Colossians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Philemon</a:t>
                      </a:r>
                    </a:p>
                  </a:txBody>
                  <a:tcPr anchor="ctr">
                    <a:gradFill>
                      <a:gsLst>
                        <a:gs pos="0">
                          <a:srgbClr val="C00000"/>
                        </a:gs>
                        <a:gs pos="97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Thessalonians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Thessalonians</a:t>
                      </a:r>
                    </a:p>
                  </a:txBody>
                  <a:tcPr anchor="ctr">
                    <a:gradFill>
                      <a:gsLst>
                        <a:gs pos="0">
                          <a:srgbClr val="C00000"/>
                        </a:gs>
                        <a:gs pos="97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Timothy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Timothy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Titus</a:t>
                      </a:r>
                    </a:p>
                  </a:txBody>
                  <a:tcPr anchor="ctr">
                    <a:gradFill>
                      <a:gsLst>
                        <a:gs pos="0">
                          <a:srgbClr val="C00000"/>
                        </a:gs>
                        <a:gs pos="97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92722809"/>
                  </a:ext>
                </a:extLst>
              </a:tr>
              <a:tr h="11752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 &amp; the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 &amp; the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 &amp; the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Coming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 &amp; the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Congregation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756197"/>
                  </a:ext>
                </a:extLst>
              </a:tr>
              <a:tr h="11752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Soteriology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Christology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Eschatology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Ecclesiology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22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86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82550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Arial" charset="0"/>
                <a:ea typeface="ＭＳ Ｐゴシック" charset="0"/>
                <a:cs typeface="Times New Roman" charset="0"/>
              </a:rPr>
              <a:t>Authors of the New Testament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</a:t>
            </a:r>
          </a:p>
        </p:txBody>
      </p:sp>
      <p:graphicFrame>
        <p:nvGraphicFramePr>
          <p:cNvPr id="5635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777019"/>
              </p:ext>
            </p:extLst>
          </p:nvPr>
        </p:nvGraphicFramePr>
        <p:xfrm>
          <a:off x="0" y="1184275"/>
          <a:ext cx="9144000" cy="4846644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63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Name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Nationality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Home Town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Occupation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Relation-ships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Chapters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Written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Verses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Written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Books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Written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Paul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Jew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Tarsus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Tentmaker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Apostle of Jesus Christ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(100)*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2,033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(2,336)*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Romans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Corinthians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Corinthians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Galatians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Ephesians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Philippians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Colossians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Philemon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Thess.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Thess.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Timothy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Timothy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Titus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(Hebrews?)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2687" name="Text Box 32"/>
          <p:cNvSpPr txBox="1">
            <a:spLocks noChangeArrowheads="1"/>
          </p:cNvSpPr>
          <p:nvPr/>
        </p:nvSpPr>
        <p:spPr bwMode="auto">
          <a:xfrm>
            <a:off x="8532440" y="44624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13</a:t>
            </a: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4067175" y="6237288"/>
            <a:ext cx="4930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*Indicates total if Hebrews is assigned to Paul.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73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94001"/>
              </p:ext>
            </p:extLst>
          </p:nvPr>
        </p:nvGraphicFramePr>
        <p:xfrm>
          <a:off x="0" y="685800"/>
          <a:ext cx="9144000" cy="552767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Date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Book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Key Word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Paul</a:t>
                      </a:r>
                      <a:r>
                        <a:rPr kumimoji="0" lang="mr-IN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Life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Key Doctrine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40s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Matthew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Kingdom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44-47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James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Works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Galatians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Justification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Thessalonians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Rapture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2nd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Thessalonians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Tribulation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2nd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Corinthians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Sanctification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3rd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Corinthians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Apostleship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3rd journey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56-57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Romans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Righteousness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3rd journey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57-59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Luke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Sovereignty I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Missiology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88869" name="Rectangle 87"/>
          <p:cNvSpPr>
            <a:spLocks noGrp="1" noChangeArrowheads="1"/>
          </p:cNvSpPr>
          <p:nvPr>
            <p:ph type="title" idx="4294967295"/>
          </p:nvPr>
        </p:nvSpPr>
        <p:spPr>
          <a:xfrm>
            <a:off x="2771775" y="76200"/>
            <a:ext cx="3602038" cy="519113"/>
          </a:xfrm>
          <a:solidFill>
            <a:schemeClr val="bg2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eaLnBrk="1" hangingPunct="1"/>
            <a:r>
              <a:rPr lang="en-US" altLang="zh-CN" sz="2800"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NT Book Key Words</a:t>
            </a:r>
            <a:endParaRPr lang="en-US" sz="2800"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8870" name="Text Box 3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24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9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39643"/>
              </p:ext>
            </p:extLst>
          </p:nvPr>
        </p:nvGraphicFramePr>
        <p:xfrm>
          <a:off x="0" y="652463"/>
          <a:ext cx="9144000" cy="597693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Date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Book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Key Word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Paul</a:t>
                      </a:r>
                      <a:r>
                        <a:rPr kumimoji="0" lang="mr-IN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Life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Key Doctrine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Ephesians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imprisonment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 (Head)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Colossians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imprisonment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 (God)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Philemon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Forgiveness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imprisonment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 (Reconciler)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Philippians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Attitude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imprisonment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 (Example)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Acts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Sovereignty II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Timothy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Order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4th journey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Peter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Suffering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Peter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Knowledge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64-68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Mark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Discipleship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90917" name="Rectangle 84"/>
          <p:cNvSpPr>
            <a:spLocks noGrp="1" noChangeArrowheads="1"/>
          </p:cNvSpPr>
          <p:nvPr>
            <p:ph type="title" idx="4294967295"/>
          </p:nvPr>
        </p:nvSpPr>
        <p:spPr>
          <a:xfrm>
            <a:off x="2771775" y="0"/>
            <a:ext cx="3602038" cy="519113"/>
          </a:xfrm>
          <a:solidFill>
            <a:schemeClr val="bg2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eaLnBrk="1" hangingPunct="1"/>
            <a:r>
              <a:rPr lang="en-US" sz="2800">
                <a:solidFill>
                  <a:schemeClr val="tx1"/>
                </a:solidFill>
                <a:effectLst/>
                <a:latin typeface="Arial" charset="0"/>
                <a:ea typeface="SimSun" charset="0"/>
                <a:cs typeface="SimSun" charset="0"/>
              </a:rPr>
              <a:t>NT Book Key Words</a:t>
            </a:r>
          </a:p>
        </p:txBody>
      </p:sp>
      <p:sp>
        <p:nvSpPr>
          <p:cNvPr id="590918" name="Text Box 3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24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7" name="Text Box 3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24</a:t>
            </a:r>
          </a:p>
        </p:txBody>
      </p:sp>
      <p:graphicFrame>
        <p:nvGraphicFramePr>
          <p:cNvPr id="65619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393608"/>
              </p:ext>
            </p:extLst>
          </p:nvPr>
        </p:nvGraphicFramePr>
        <p:xfrm>
          <a:off x="0" y="757238"/>
          <a:ext cx="9144000" cy="5643563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Date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Book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Key Word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Paul</a:t>
                      </a:r>
                      <a:r>
                        <a:rPr kumimoji="0" lang="mr-IN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Life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Key Doctrine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Titus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Conduct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4th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Timothy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Doctrine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2nd imprisonment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67-68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Hebrews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Superiority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c. 69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John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Belief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Jude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Pretenders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85-95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John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Love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85-95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John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85-95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 John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Missionaries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95-96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Revelation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Triumph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92966" name="Rectangle 84"/>
          <p:cNvSpPr>
            <a:spLocks noGrp="1" noChangeArrowheads="1"/>
          </p:cNvSpPr>
          <p:nvPr>
            <p:ph type="title" idx="4294967295"/>
          </p:nvPr>
        </p:nvSpPr>
        <p:spPr>
          <a:xfrm>
            <a:off x="2771775" y="76200"/>
            <a:ext cx="3602038" cy="519113"/>
          </a:xfrm>
          <a:solidFill>
            <a:schemeClr val="bg2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eaLnBrk="1" hangingPunct="1"/>
            <a:r>
              <a:rPr lang="en-US" sz="2800">
                <a:solidFill>
                  <a:schemeClr val="tx1"/>
                </a:solidFill>
                <a:effectLst/>
                <a:latin typeface="Arial" charset="0"/>
                <a:ea typeface="SimSun" charset="0"/>
                <a:cs typeface="SimSun" charset="0"/>
              </a:rPr>
              <a:t>NT Book Key Words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25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043601"/>
              </p:ext>
            </p:extLst>
          </p:nvPr>
        </p:nvGraphicFramePr>
        <p:xfrm>
          <a:off x="-1" y="685800"/>
          <a:ext cx="9144000" cy="6172200"/>
        </p:xfrm>
        <a:graphic>
          <a:graphicData uri="http://schemas.openxmlformats.org/drawingml/2006/table">
            <a:tbl>
              <a:tblPr/>
              <a:tblGrid>
                <a:gridCol w="187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57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Letter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Recipient’s Problem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Paul’s Solution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7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Galatians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(Soteriology)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Heretics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taught new believers that they must obey the Mosaic Law to be saved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Justification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is by faith alone and not by keeping the Law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23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1 Thess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(Eschatology)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Heretics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questioned Paul’s church planting motives and the state of believers at Christ’s Return if they had already died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They should prepare for the </a:t>
                      </a: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Rapture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by seeing Paul’s pure motives and being comforted over believers who died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23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2 Thess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(Eschatology)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Heretics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taught the believers were in the Tribulation due to intense persecution so some quit their jobs and became lazy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The Day of the Lord (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Tribulation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) won’t start until after the Church is removed and they must persevere without idleness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54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384"/>
            <a:ext cx="9144000" cy="713184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Paul’s Dealing with Problems </a:t>
            </a:r>
          </a:p>
        </p:txBody>
      </p:sp>
      <p:sp>
        <p:nvSpPr>
          <p:cNvPr id="59422" name="Rectangle 122"/>
          <p:cNvSpPr>
            <a:spLocks noChangeArrowheads="1"/>
          </p:cNvSpPr>
          <p:nvPr/>
        </p:nvSpPr>
        <p:spPr bwMode="auto">
          <a:xfrm>
            <a:off x="2447925" y="6215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954409" name="Text Box 123"/>
          <p:cNvSpPr txBox="1">
            <a:spLocks noChangeArrowheads="1"/>
          </p:cNvSpPr>
          <p:nvPr/>
        </p:nvSpPr>
        <p:spPr bwMode="auto">
          <a:xfrm>
            <a:off x="8028384" y="0"/>
            <a:ext cx="997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222j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499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ngravers M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ngravers MT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Designs\Cactus.pot</Template>
  <TotalTime>17794</TotalTime>
  <Words>2404</Words>
  <Application>Microsoft Macintosh PowerPoint</Application>
  <PresentationFormat>On-screen Show (4:3)</PresentationFormat>
  <Paragraphs>482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Arial Narrow</vt:lpstr>
      <vt:lpstr>Calibri</vt:lpstr>
      <vt:lpstr>Engravers MT</vt:lpstr>
      <vt:lpstr>Garamond</vt:lpstr>
      <vt:lpstr>Tahoma</vt:lpstr>
      <vt:lpstr>Times</vt:lpstr>
      <vt:lpstr>Times New Roman</vt:lpstr>
      <vt:lpstr>Wingdings</vt:lpstr>
      <vt:lpstr>Default Design</vt:lpstr>
      <vt:lpstr>5_Default Design</vt:lpstr>
      <vt:lpstr>6_Office Theme</vt:lpstr>
      <vt:lpstr>1_Cascade</vt:lpstr>
      <vt:lpstr>6_Default Design</vt:lpstr>
      <vt:lpstr>Stream</vt:lpstr>
      <vt:lpstr>Blue Diagonal</vt:lpstr>
      <vt:lpstr>2_Default Design</vt:lpstr>
      <vt:lpstr>The Pauline Epistles</vt:lpstr>
      <vt:lpstr>The New Testament “Building”</vt:lpstr>
      <vt:lpstr>NT Overview (Paul's Letters)</vt:lpstr>
      <vt:lpstr>Paul's Epistles in Mostly Scriptural Order</vt:lpstr>
      <vt:lpstr>Authors of the New Testament </vt:lpstr>
      <vt:lpstr>NT Book Key Words</vt:lpstr>
      <vt:lpstr>NT Book Key Words</vt:lpstr>
      <vt:lpstr>NT Book Key Words</vt:lpstr>
      <vt:lpstr>Paul’s Dealing with Problems </vt:lpstr>
      <vt:lpstr>Paul’s Dealing with Problems </vt:lpstr>
      <vt:lpstr>Paul’s Dealing with Problems </vt:lpstr>
      <vt:lpstr>Paul’s Dealing with Problems </vt:lpstr>
      <vt:lpstr>Black</vt:lpstr>
      <vt:lpstr>NT Survey link at BibleStudyDownloads.org</vt:lpstr>
    </vt:vector>
  </TitlesOfParts>
  <Company>Home-use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Timothy</dc:title>
  <dc:creator>Laura Tan</dc:creator>
  <cp:lastModifiedBy>Rick Griffith</cp:lastModifiedBy>
  <cp:revision>330</cp:revision>
  <cp:lastPrinted>2009-04-22T19:24:48Z</cp:lastPrinted>
  <dcterms:created xsi:type="dcterms:W3CDTF">2003-03-13T16:06:19Z</dcterms:created>
  <dcterms:modified xsi:type="dcterms:W3CDTF">2022-05-11T07:23:24Z</dcterms:modified>
</cp:coreProperties>
</file>