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3.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8.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0.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1.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2.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4.xml" ContentType="application/vnd.openxmlformats-officedocument.themeOverride+xml"/>
  <Override PartName="/ppt/notesSlides/notesSlide48.xml" ContentType="application/vnd.openxmlformats-officedocument.presentationml.notesSlide+xml"/>
  <Override PartName="/ppt/theme/themeOverride5.xml" ContentType="application/vnd.openxmlformats-officedocument.themeOverride+xml"/>
  <Override PartName="/ppt/notesSlides/notesSlide49.xml" ContentType="application/vnd.openxmlformats-officedocument.presentationml.notesSlide+xml"/>
  <Override PartName="/ppt/theme/themeOverride6.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7.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8.xml" ContentType="application/vnd.openxmlformats-officedocument.themeOverride+xml"/>
  <Override PartName="/ppt/notesSlides/notesSlide81.xml" ContentType="application/vnd.openxmlformats-officedocument.presentationml.notesSlide+xml"/>
  <Override PartName="/ppt/theme/themeOverride9.xml" ContentType="application/vnd.openxmlformats-officedocument.themeOverride+xml"/>
  <Override PartName="/ppt/notesSlides/notesSlide82.xml" ContentType="application/vnd.openxmlformats-officedocument.presentationml.notesSlide+xml"/>
  <Override PartName="/ppt/theme/themeOverride10.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11.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2.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3.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14.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15.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16.xml" ContentType="application/vnd.openxmlformats-officedocument.themeOverride+xml"/>
  <Override PartName="/ppt/notesSlides/notesSlide142.xml" ContentType="application/vnd.openxmlformats-officedocument.presentationml.notesSlide+xml"/>
  <Override PartName="/ppt/theme/themeOverride17.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18.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19.xml" ContentType="application/vnd.openxmlformats-officedocument.themeOverr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20.xml" ContentType="application/vnd.openxmlformats-officedocument.themeOverr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21.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heme/themeOverride22.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theme/themeOverride23.xml" ContentType="application/vnd.openxmlformats-officedocument.themeOverr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25" r:id="rId2"/>
    <p:sldMasterId id="2147484462" r:id="rId3"/>
    <p:sldMasterId id="2147484652" r:id="rId4"/>
    <p:sldMasterId id="2147487768" r:id="rId5"/>
    <p:sldMasterId id="2147487851" r:id="rId6"/>
    <p:sldMasterId id="2147487904" r:id="rId7"/>
    <p:sldMasterId id="2147487916" r:id="rId8"/>
    <p:sldMasterId id="2147487953" r:id="rId9"/>
    <p:sldMasterId id="2147487965" r:id="rId10"/>
    <p:sldMasterId id="2147487989" r:id="rId11"/>
    <p:sldMasterId id="2147488001" r:id="rId12"/>
    <p:sldMasterId id="2147488013" r:id="rId13"/>
    <p:sldMasterId id="2147488025" r:id="rId14"/>
    <p:sldMasterId id="2147488037" r:id="rId15"/>
    <p:sldMasterId id="2147488086" r:id="rId16"/>
    <p:sldMasterId id="2147488100" r:id="rId17"/>
    <p:sldMasterId id="2147488112" r:id="rId18"/>
    <p:sldMasterId id="2147488275" r:id="rId19"/>
    <p:sldMasterId id="2147488363" r:id="rId20"/>
    <p:sldMasterId id="2147488430" r:id="rId21"/>
    <p:sldMasterId id="2147488484" r:id="rId22"/>
    <p:sldMasterId id="2147488587" r:id="rId23"/>
    <p:sldMasterId id="2147488679" r:id="rId24"/>
    <p:sldMasterId id="2147488715" r:id="rId25"/>
    <p:sldMasterId id="2147488729" r:id="rId26"/>
    <p:sldMasterId id="2147488732" r:id="rId27"/>
    <p:sldMasterId id="2147488744" r:id="rId28"/>
    <p:sldMasterId id="2147488756" r:id="rId29"/>
    <p:sldMasterId id="2147488768" r:id="rId30"/>
    <p:sldMasterId id="2147488780" r:id="rId31"/>
    <p:sldMasterId id="2147488792" r:id="rId32"/>
    <p:sldMasterId id="2147488804" r:id="rId33"/>
  </p:sldMasterIdLst>
  <p:notesMasterIdLst>
    <p:notesMasterId r:id="rId318"/>
  </p:notesMasterIdLst>
  <p:sldIdLst>
    <p:sldId id="586" r:id="rId34"/>
    <p:sldId id="587" r:id="rId35"/>
    <p:sldId id="3638" r:id="rId36"/>
    <p:sldId id="588" r:id="rId37"/>
    <p:sldId id="589" r:id="rId38"/>
    <p:sldId id="590" r:id="rId39"/>
    <p:sldId id="591" r:id="rId40"/>
    <p:sldId id="592" r:id="rId41"/>
    <p:sldId id="593" r:id="rId42"/>
    <p:sldId id="594" r:id="rId43"/>
    <p:sldId id="687" r:id="rId44"/>
    <p:sldId id="3671" r:id="rId45"/>
    <p:sldId id="3669" r:id="rId46"/>
    <p:sldId id="3641" r:id="rId47"/>
    <p:sldId id="4667" r:id="rId48"/>
    <p:sldId id="4668" r:id="rId49"/>
    <p:sldId id="4669" r:id="rId50"/>
    <p:sldId id="3729" r:id="rId51"/>
    <p:sldId id="3667" r:id="rId52"/>
    <p:sldId id="3650" r:id="rId53"/>
    <p:sldId id="560" r:id="rId54"/>
    <p:sldId id="4516" r:id="rId55"/>
    <p:sldId id="4517" r:id="rId56"/>
    <p:sldId id="1192" r:id="rId57"/>
    <p:sldId id="4518" r:id="rId58"/>
    <p:sldId id="1191" r:id="rId59"/>
    <p:sldId id="4519" r:id="rId60"/>
    <p:sldId id="4520" r:id="rId61"/>
    <p:sldId id="1194" r:id="rId62"/>
    <p:sldId id="1185" r:id="rId63"/>
    <p:sldId id="1156" r:id="rId64"/>
    <p:sldId id="1161" r:id="rId65"/>
    <p:sldId id="1162" r:id="rId66"/>
    <p:sldId id="1184" r:id="rId67"/>
    <p:sldId id="4521" r:id="rId68"/>
    <p:sldId id="1186" r:id="rId69"/>
    <p:sldId id="1158" r:id="rId70"/>
    <p:sldId id="1159" r:id="rId71"/>
    <p:sldId id="1157" r:id="rId72"/>
    <p:sldId id="1187" r:id="rId73"/>
    <p:sldId id="1188" r:id="rId74"/>
    <p:sldId id="1168" r:id="rId75"/>
    <p:sldId id="1163" r:id="rId76"/>
    <p:sldId id="1164" r:id="rId77"/>
    <p:sldId id="1166" r:id="rId78"/>
    <p:sldId id="1169" r:id="rId79"/>
    <p:sldId id="1167" r:id="rId80"/>
    <p:sldId id="1195" r:id="rId81"/>
    <p:sldId id="4522" r:id="rId82"/>
    <p:sldId id="1196" r:id="rId83"/>
    <p:sldId id="1197" r:id="rId84"/>
    <p:sldId id="4091" r:id="rId85"/>
    <p:sldId id="1198" r:id="rId86"/>
    <p:sldId id="1199" r:id="rId87"/>
    <p:sldId id="4523" r:id="rId88"/>
    <p:sldId id="4034" r:id="rId89"/>
    <p:sldId id="4090" r:id="rId90"/>
    <p:sldId id="4524" r:id="rId91"/>
    <p:sldId id="4053" r:id="rId92"/>
    <p:sldId id="4054" r:id="rId93"/>
    <p:sldId id="1165" r:id="rId94"/>
    <p:sldId id="1190" r:id="rId95"/>
    <p:sldId id="1172" r:id="rId96"/>
    <p:sldId id="1181" r:id="rId97"/>
    <p:sldId id="4093" r:id="rId98"/>
    <p:sldId id="4525" r:id="rId99"/>
    <p:sldId id="4526" r:id="rId100"/>
    <p:sldId id="1174" r:id="rId101"/>
    <p:sldId id="4527" r:id="rId102"/>
    <p:sldId id="4092" r:id="rId103"/>
    <p:sldId id="4094" r:id="rId104"/>
    <p:sldId id="4528" r:id="rId105"/>
    <p:sldId id="4095" r:id="rId106"/>
    <p:sldId id="4096" r:id="rId107"/>
    <p:sldId id="1632" r:id="rId108"/>
    <p:sldId id="4097" r:id="rId109"/>
    <p:sldId id="4529" r:id="rId110"/>
    <p:sldId id="4098" r:id="rId111"/>
    <p:sldId id="4530" r:id="rId112"/>
    <p:sldId id="561" r:id="rId113"/>
    <p:sldId id="4588" r:id="rId114"/>
    <p:sldId id="4589" r:id="rId115"/>
    <p:sldId id="4590" r:id="rId116"/>
    <p:sldId id="4591" r:id="rId117"/>
    <p:sldId id="4592" r:id="rId118"/>
    <p:sldId id="4593" r:id="rId119"/>
    <p:sldId id="4670" r:id="rId120"/>
    <p:sldId id="4595" r:id="rId121"/>
    <p:sldId id="4596" r:id="rId122"/>
    <p:sldId id="4597" r:id="rId123"/>
    <p:sldId id="4598" r:id="rId124"/>
    <p:sldId id="4599" r:id="rId125"/>
    <p:sldId id="4600" r:id="rId126"/>
    <p:sldId id="4601" r:id="rId127"/>
    <p:sldId id="1154" r:id="rId128"/>
    <p:sldId id="4602" r:id="rId129"/>
    <p:sldId id="4603" r:id="rId130"/>
    <p:sldId id="4604" r:id="rId131"/>
    <p:sldId id="4605" r:id="rId132"/>
    <p:sldId id="4606" r:id="rId133"/>
    <p:sldId id="4607" r:id="rId134"/>
    <p:sldId id="1171" r:id="rId135"/>
    <p:sldId id="4608" r:id="rId136"/>
    <p:sldId id="4609" r:id="rId137"/>
    <p:sldId id="1155" r:id="rId138"/>
    <p:sldId id="4671" r:id="rId139"/>
    <p:sldId id="2498" r:id="rId140"/>
    <p:sldId id="4610" r:id="rId141"/>
    <p:sldId id="4611" r:id="rId142"/>
    <p:sldId id="4612" r:id="rId143"/>
    <p:sldId id="4613" r:id="rId144"/>
    <p:sldId id="4672" r:id="rId145"/>
    <p:sldId id="4615" r:id="rId146"/>
    <p:sldId id="562" r:id="rId147"/>
    <p:sldId id="2499" r:id="rId148"/>
    <p:sldId id="1153" r:id="rId149"/>
    <p:sldId id="4616" r:id="rId150"/>
    <p:sldId id="4617" r:id="rId151"/>
    <p:sldId id="4618" r:id="rId152"/>
    <p:sldId id="2501" r:id="rId153"/>
    <p:sldId id="2500" r:id="rId154"/>
    <p:sldId id="1152" r:id="rId155"/>
    <p:sldId id="2502" r:id="rId156"/>
    <p:sldId id="4619" r:id="rId157"/>
    <p:sldId id="2503" r:id="rId158"/>
    <p:sldId id="2504" r:id="rId159"/>
    <p:sldId id="4620" r:id="rId160"/>
    <p:sldId id="4621" r:id="rId161"/>
    <p:sldId id="2512" r:id="rId162"/>
    <p:sldId id="2506" r:id="rId163"/>
    <p:sldId id="2509" r:id="rId164"/>
    <p:sldId id="2508" r:id="rId165"/>
    <p:sldId id="2510" r:id="rId166"/>
    <p:sldId id="2513" r:id="rId167"/>
    <p:sldId id="2515" r:id="rId168"/>
    <p:sldId id="2507" r:id="rId169"/>
    <p:sldId id="2514" r:id="rId170"/>
    <p:sldId id="2511" r:id="rId171"/>
    <p:sldId id="4565" r:id="rId172"/>
    <p:sldId id="4566" r:id="rId173"/>
    <p:sldId id="4567" r:id="rId174"/>
    <p:sldId id="4568" r:id="rId175"/>
    <p:sldId id="4569" r:id="rId176"/>
    <p:sldId id="4570" r:id="rId177"/>
    <p:sldId id="4571" r:id="rId178"/>
    <p:sldId id="4572" r:id="rId179"/>
    <p:sldId id="4573" r:id="rId180"/>
    <p:sldId id="4574" r:id="rId181"/>
    <p:sldId id="4575" r:id="rId182"/>
    <p:sldId id="4576" r:id="rId183"/>
    <p:sldId id="4577" r:id="rId184"/>
    <p:sldId id="4578" r:id="rId185"/>
    <p:sldId id="4579" r:id="rId186"/>
    <p:sldId id="4580" r:id="rId187"/>
    <p:sldId id="4581" r:id="rId188"/>
    <p:sldId id="4582" r:id="rId189"/>
    <p:sldId id="4583" r:id="rId190"/>
    <p:sldId id="4584" r:id="rId191"/>
    <p:sldId id="4585" r:id="rId192"/>
    <p:sldId id="4586" r:id="rId193"/>
    <p:sldId id="4587" r:id="rId194"/>
    <p:sldId id="563" r:id="rId195"/>
    <p:sldId id="3910" r:id="rId196"/>
    <p:sldId id="4533" r:id="rId197"/>
    <p:sldId id="4449" r:id="rId198"/>
    <p:sldId id="4534" r:id="rId199"/>
    <p:sldId id="4535" r:id="rId200"/>
    <p:sldId id="4536" r:id="rId201"/>
    <p:sldId id="4537" r:id="rId202"/>
    <p:sldId id="1189" r:id="rId203"/>
    <p:sldId id="1176" r:id="rId204"/>
    <p:sldId id="4538" r:id="rId205"/>
    <p:sldId id="4539" r:id="rId206"/>
    <p:sldId id="4540" r:id="rId207"/>
    <p:sldId id="4541" r:id="rId208"/>
    <p:sldId id="1177" r:id="rId209"/>
    <p:sldId id="1178" r:id="rId210"/>
    <p:sldId id="1151" r:id="rId211"/>
    <p:sldId id="4542" r:id="rId212"/>
    <p:sldId id="1182" r:id="rId213"/>
    <p:sldId id="4543" r:id="rId214"/>
    <p:sldId id="4544" r:id="rId215"/>
    <p:sldId id="4545" r:id="rId216"/>
    <p:sldId id="4673" r:id="rId217"/>
    <p:sldId id="1183" r:id="rId218"/>
    <p:sldId id="4547" r:id="rId219"/>
    <p:sldId id="4548" r:id="rId220"/>
    <p:sldId id="4674" r:id="rId221"/>
    <p:sldId id="1180" r:id="rId222"/>
    <p:sldId id="4550" r:id="rId223"/>
    <p:sldId id="4551" r:id="rId224"/>
    <p:sldId id="4552" r:id="rId225"/>
    <p:sldId id="4553" r:id="rId226"/>
    <p:sldId id="4554" r:id="rId227"/>
    <p:sldId id="4675" r:id="rId228"/>
    <p:sldId id="4555" r:id="rId229"/>
    <p:sldId id="1147" r:id="rId230"/>
    <p:sldId id="4556" r:id="rId231"/>
    <p:sldId id="4557" r:id="rId232"/>
    <p:sldId id="4558" r:id="rId233"/>
    <p:sldId id="1173" r:id="rId234"/>
    <p:sldId id="1175" r:id="rId235"/>
    <p:sldId id="4559" r:id="rId236"/>
    <p:sldId id="4676" r:id="rId237"/>
    <p:sldId id="1170" r:id="rId238"/>
    <p:sldId id="4561" r:id="rId239"/>
    <p:sldId id="1200" r:id="rId240"/>
    <p:sldId id="4562" r:id="rId241"/>
    <p:sldId id="4563" r:id="rId242"/>
    <p:sldId id="4564" r:id="rId243"/>
    <p:sldId id="526" r:id="rId244"/>
    <p:sldId id="3632" r:id="rId245"/>
    <p:sldId id="3654" r:id="rId246"/>
    <p:sldId id="3655" r:id="rId247"/>
    <p:sldId id="3635" r:id="rId248"/>
    <p:sldId id="1202" r:id="rId249"/>
    <p:sldId id="4655" r:id="rId250"/>
    <p:sldId id="268" r:id="rId251"/>
    <p:sldId id="258" r:id="rId252"/>
    <p:sldId id="4656" r:id="rId253"/>
    <p:sldId id="4657" r:id="rId254"/>
    <p:sldId id="4658" r:id="rId255"/>
    <p:sldId id="4659" r:id="rId256"/>
    <p:sldId id="4666" r:id="rId257"/>
    <p:sldId id="564" r:id="rId258"/>
    <p:sldId id="4660" r:id="rId259"/>
    <p:sldId id="4661" r:id="rId260"/>
    <p:sldId id="4662" r:id="rId261"/>
    <p:sldId id="4663" r:id="rId262"/>
    <p:sldId id="4664" r:id="rId263"/>
    <p:sldId id="4665" r:id="rId264"/>
    <p:sldId id="529" r:id="rId265"/>
    <p:sldId id="565" r:id="rId266"/>
    <p:sldId id="556" r:id="rId267"/>
    <p:sldId id="477" r:id="rId268"/>
    <p:sldId id="298" r:id="rId269"/>
    <p:sldId id="273" r:id="rId270"/>
    <p:sldId id="4622" r:id="rId271"/>
    <p:sldId id="4623" r:id="rId272"/>
    <p:sldId id="4624" r:id="rId273"/>
    <p:sldId id="4625" r:id="rId274"/>
    <p:sldId id="4626" r:id="rId275"/>
    <p:sldId id="4627" r:id="rId276"/>
    <p:sldId id="4628" r:id="rId277"/>
    <p:sldId id="4629" r:id="rId278"/>
    <p:sldId id="4630" r:id="rId279"/>
    <p:sldId id="4631" r:id="rId280"/>
    <p:sldId id="4632" r:id="rId281"/>
    <p:sldId id="4633" r:id="rId282"/>
    <p:sldId id="4634" r:id="rId283"/>
    <p:sldId id="4635" r:id="rId284"/>
    <p:sldId id="4636" r:id="rId285"/>
    <p:sldId id="4637" r:id="rId286"/>
    <p:sldId id="4638" r:id="rId287"/>
    <p:sldId id="4504" r:id="rId288"/>
    <p:sldId id="4639" r:id="rId289"/>
    <p:sldId id="4640" r:id="rId290"/>
    <p:sldId id="4641" r:id="rId291"/>
    <p:sldId id="4642" r:id="rId292"/>
    <p:sldId id="4643" r:id="rId293"/>
    <p:sldId id="3920" r:id="rId294"/>
    <p:sldId id="4644" r:id="rId295"/>
    <p:sldId id="4645" r:id="rId296"/>
    <p:sldId id="4646" r:id="rId297"/>
    <p:sldId id="4647" r:id="rId298"/>
    <p:sldId id="4648" r:id="rId299"/>
    <p:sldId id="4649" r:id="rId300"/>
    <p:sldId id="4650" r:id="rId301"/>
    <p:sldId id="4651" r:id="rId302"/>
    <p:sldId id="4652" r:id="rId303"/>
    <p:sldId id="4653" r:id="rId304"/>
    <p:sldId id="4654" r:id="rId305"/>
    <p:sldId id="3774" r:id="rId306"/>
    <p:sldId id="516" r:id="rId307"/>
    <p:sldId id="517" r:id="rId308"/>
    <p:sldId id="518" r:id="rId309"/>
    <p:sldId id="519" r:id="rId310"/>
    <p:sldId id="348" r:id="rId311"/>
    <p:sldId id="3656" r:id="rId312"/>
    <p:sldId id="3657" r:id="rId313"/>
    <p:sldId id="3658" r:id="rId314"/>
    <p:sldId id="430" r:id="rId315"/>
    <p:sldId id="478" r:id="rId316"/>
    <p:sldId id="525" r:id="rId317"/>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586"/>
            <p14:sldId id="587"/>
            <p14:sldId id="3638"/>
            <p14:sldId id="588"/>
            <p14:sldId id="589"/>
            <p14:sldId id="590"/>
            <p14:sldId id="591"/>
            <p14:sldId id="592"/>
            <p14:sldId id="593"/>
            <p14:sldId id="594"/>
            <p14:sldId id="687"/>
            <p14:sldId id="3671"/>
            <p14:sldId id="3669"/>
            <p14:sldId id="3641"/>
            <p14:sldId id="4667"/>
            <p14:sldId id="4668"/>
            <p14:sldId id="4669"/>
            <p14:sldId id="3729"/>
            <p14:sldId id="3667"/>
            <p14:sldId id="3650"/>
          </p14:sldIdLst>
        </p14:section>
        <p14:section name="Chapters" id="{6C2D4EA3-5DC6-D740-9272-FC075B91E2D7}">
          <p14:sldIdLst>
            <p14:sldId id="560"/>
            <p14:sldId id="4516"/>
            <p14:sldId id="4517"/>
            <p14:sldId id="1192"/>
            <p14:sldId id="4518"/>
            <p14:sldId id="1191"/>
            <p14:sldId id="4519"/>
            <p14:sldId id="4520"/>
            <p14:sldId id="1194"/>
            <p14:sldId id="1185"/>
            <p14:sldId id="1156"/>
            <p14:sldId id="1161"/>
            <p14:sldId id="1162"/>
            <p14:sldId id="1184"/>
            <p14:sldId id="4521"/>
            <p14:sldId id="1186"/>
            <p14:sldId id="1158"/>
            <p14:sldId id="1159"/>
            <p14:sldId id="1157"/>
            <p14:sldId id="1187"/>
            <p14:sldId id="1188"/>
            <p14:sldId id="1168"/>
            <p14:sldId id="1163"/>
            <p14:sldId id="1164"/>
            <p14:sldId id="1166"/>
            <p14:sldId id="1169"/>
            <p14:sldId id="1167"/>
            <p14:sldId id="1195"/>
            <p14:sldId id="4522"/>
            <p14:sldId id="1196"/>
            <p14:sldId id="1197"/>
            <p14:sldId id="4091"/>
            <p14:sldId id="1198"/>
            <p14:sldId id="1199"/>
            <p14:sldId id="4523"/>
            <p14:sldId id="4034"/>
            <p14:sldId id="4090"/>
            <p14:sldId id="4524"/>
            <p14:sldId id="4053"/>
            <p14:sldId id="4054"/>
            <p14:sldId id="1165"/>
            <p14:sldId id="1190"/>
            <p14:sldId id="1172"/>
            <p14:sldId id="1181"/>
            <p14:sldId id="4093"/>
            <p14:sldId id="4525"/>
            <p14:sldId id="4526"/>
            <p14:sldId id="1174"/>
            <p14:sldId id="4527"/>
            <p14:sldId id="4092"/>
            <p14:sldId id="4094"/>
            <p14:sldId id="4528"/>
            <p14:sldId id="4095"/>
            <p14:sldId id="4096"/>
            <p14:sldId id="1632"/>
            <p14:sldId id="4097"/>
            <p14:sldId id="4529"/>
            <p14:sldId id="4098"/>
            <p14:sldId id="4530"/>
            <p14:sldId id="561"/>
            <p14:sldId id="4588"/>
            <p14:sldId id="4589"/>
            <p14:sldId id="4590"/>
            <p14:sldId id="4591"/>
            <p14:sldId id="4592"/>
            <p14:sldId id="4593"/>
            <p14:sldId id="4670"/>
            <p14:sldId id="4595"/>
            <p14:sldId id="4596"/>
            <p14:sldId id="4597"/>
            <p14:sldId id="4598"/>
            <p14:sldId id="4599"/>
            <p14:sldId id="4600"/>
            <p14:sldId id="4601"/>
            <p14:sldId id="1154"/>
            <p14:sldId id="4602"/>
            <p14:sldId id="4603"/>
            <p14:sldId id="4604"/>
            <p14:sldId id="4605"/>
            <p14:sldId id="4606"/>
            <p14:sldId id="4607"/>
            <p14:sldId id="1171"/>
            <p14:sldId id="4608"/>
            <p14:sldId id="4609"/>
            <p14:sldId id="1155"/>
            <p14:sldId id="4671"/>
            <p14:sldId id="2498"/>
            <p14:sldId id="4610"/>
            <p14:sldId id="4611"/>
            <p14:sldId id="4612"/>
            <p14:sldId id="4613"/>
            <p14:sldId id="4672"/>
            <p14:sldId id="4615"/>
            <p14:sldId id="562"/>
            <p14:sldId id="2499"/>
            <p14:sldId id="1153"/>
            <p14:sldId id="4616"/>
            <p14:sldId id="4617"/>
            <p14:sldId id="4618"/>
            <p14:sldId id="2501"/>
            <p14:sldId id="2500"/>
            <p14:sldId id="1152"/>
            <p14:sldId id="2502"/>
            <p14:sldId id="4619"/>
            <p14:sldId id="2503"/>
            <p14:sldId id="2504"/>
            <p14:sldId id="4620"/>
            <p14:sldId id="4621"/>
            <p14:sldId id="2512"/>
            <p14:sldId id="2506"/>
            <p14:sldId id="2509"/>
            <p14:sldId id="2508"/>
            <p14:sldId id="2510"/>
            <p14:sldId id="2513"/>
            <p14:sldId id="2515"/>
            <p14:sldId id="2507"/>
            <p14:sldId id="2514"/>
            <p14:sldId id="2511"/>
            <p14:sldId id="4565"/>
            <p14:sldId id="4566"/>
            <p14:sldId id="4567"/>
            <p14:sldId id="4568"/>
            <p14:sldId id="4569"/>
            <p14:sldId id="4570"/>
            <p14:sldId id="4571"/>
            <p14:sldId id="4572"/>
            <p14:sldId id="4573"/>
            <p14:sldId id="4574"/>
            <p14:sldId id="4575"/>
            <p14:sldId id="4576"/>
            <p14:sldId id="4577"/>
            <p14:sldId id="4578"/>
            <p14:sldId id="4579"/>
            <p14:sldId id="4580"/>
            <p14:sldId id="4581"/>
            <p14:sldId id="4582"/>
            <p14:sldId id="4583"/>
            <p14:sldId id="4584"/>
            <p14:sldId id="4585"/>
            <p14:sldId id="4586"/>
            <p14:sldId id="4587"/>
            <p14:sldId id="563"/>
            <p14:sldId id="3910"/>
            <p14:sldId id="4533"/>
            <p14:sldId id="4449"/>
            <p14:sldId id="4534"/>
            <p14:sldId id="4535"/>
            <p14:sldId id="4536"/>
            <p14:sldId id="4537"/>
            <p14:sldId id="1189"/>
            <p14:sldId id="1176"/>
            <p14:sldId id="4538"/>
            <p14:sldId id="4539"/>
            <p14:sldId id="4540"/>
            <p14:sldId id="4541"/>
            <p14:sldId id="1177"/>
            <p14:sldId id="1178"/>
            <p14:sldId id="1151"/>
            <p14:sldId id="4542"/>
            <p14:sldId id="1182"/>
            <p14:sldId id="4543"/>
            <p14:sldId id="4544"/>
            <p14:sldId id="4545"/>
            <p14:sldId id="4673"/>
            <p14:sldId id="1183"/>
            <p14:sldId id="4547"/>
            <p14:sldId id="4548"/>
            <p14:sldId id="4674"/>
            <p14:sldId id="1180"/>
            <p14:sldId id="4550"/>
            <p14:sldId id="4551"/>
            <p14:sldId id="4552"/>
            <p14:sldId id="4553"/>
            <p14:sldId id="4554"/>
            <p14:sldId id="4675"/>
            <p14:sldId id="4555"/>
            <p14:sldId id="1147"/>
            <p14:sldId id="4556"/>
            <p14:sldId id="4557"/>
            <p14:sldId id="4558"/>
            <p14:sldId id="1173"/>
            <p14:sldId id="1175"/>
            <p14:sldId id="4559"/>
            <p14:sldId id="4676"/>
            <p14:sldId id="1170"/>
            <p14:sldId id="4561"/>
            <p14:sldId id="1200"/>
            <p14:sldId id="4562"/>
            <p14:sldId id="4563"/>
            <p14:sldId id="4564"/>
            <p14:sldId id="526"/>
            <p14:sldId id="3632"/>
            <p14:sldId id="3654"/>
            <p14:sldId id="3655"/>
            <p14:sldId id="3635"/>
            <p14:sldId id="1202"/>
            <p14:sldId id="4655"/>
            <p14:sldId id="268"/>
            <p14:sldId id="258"/>
            <p14:sldId id="4656"/>
            <p14:sldId id="4657"/>
            <p14:sldId id="4658"/>
            <p14:sldId id="4659"/>
            <p14:sldId id="4666"/>
            <p14:sldId id="564"/>
            <p14:sldId id="4660"/>
            <p14:sldId id="4661"/>
            <p14:sldId id="4662"/>
            <p14:sldId id="4663"/>
            <p14:sldId id="4664"/>
            <p14:sldId id="4665"/>
            <p14:sldId id="529"/>
            <p14:sldId id="565"/>
            <p14:sldId id="556"/>
            <p14:sldId id="477"/>
            <p14:sldId id="298"/>
            <p14:sldId id="273"/>
            <p14:sldId id="4622"/>
            <p14:sldId id="4623"/>
            <p14:sldId id="4624"/>
            <p14:sldId id="4625"/>
            <p14:sldId id="4626"/>
            <p14:sldId id="4627"/>
            <p14:sldId id="4628"/>
            <p14:sldId id="4629"/>
            <p14:sldId id="4630"/>
            <p14:sldId id="4631"/>
            <p14:sldId id="4632"/>
            <p14:sldId id="4633"/>
            <p14:sldId id="4634"/>
            <p14:sldId id="4635"/>
            <p14:sldId id="4636"/>
            <p14:sldId id="4637"/>
            <p14:sldId id="4638"/>
            <p14:sldId id="4504"/>
            <p14:sldId id="4639"/>
            <p14:sldId id="4640"/>
            <p14:sldId id="4641"/>
            <p14:sldId id="4642"/>
            <p14:sldId id="4643"/>
            <p14:sldId id="3920"/>
            <p14:sldId id="4644"/>
            <p14:sldId id="4645"/>
            <p14:sldId id="4646"/>
            <p14:sldId id="4647"/>
            <p14:sldId id="4648"/>
            <p14:sldId id="4649"/>
            <p14:sldId id="4650"/>
            <p14:sldId id="4651"/>
            <p14:sldId id="4652"/>
            <p14:sldId id="4653"/>
            <p14:sldId id="4654"/>
            <p14:sldId id="3774"/>
            <p14:sldId id="516"/>
            <p14:sldId id="517"/>
            <p14:sldId id="518"/>
            <p14:sldId id="519"/>
            <p14:sldId id="348"/>
            <p14:sldId id="3656"/>
            <p14:sldId id="3657"/>
            <p14:sldId id="3658"/>
            <p14:sldId id="430"/>
            <p14:sldId id="478"/>
            <p14:sldId id="525"/>
          </p14:sldIdLst>
        </p14:section>
        <p14:section name="Supplements" id="{5D25BF95-96B9-1B4A-B42C-7D09C0191F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FF"/>
    <a:srgbClr val="313133"/>
    <a:srgbClr val="CDF4FF"/>
    <a:srgbClr val="FF8000"/>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0" autoAdjust="0"/>
    <p:restoredTop sz="56346" autoAdjust="0"/>
  </p:normalViewPr>
  <p:slideViewPr>
    <p:cSldViewPr>
      <p:cViewPr varScale="1">
        <p:scale>
          <a:sx n="61" d="100"/>
          <a:sy n="61" d="100"/>
        </p:scale>
        <p:origin x="216" y="672"/>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60" d="100"/>
        <a:sy n="6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99" Type="http://schemas.openxmlformats.org/officeDocument/2006/relationships/slide" Target="slides/slide266.xml"/><Relationship Id="rId21" Type="http://schemas.openxmlformats.org/officeDocument/2006/relationships/slideMaster" Target="slideMasters/slideMaster21.xml"/><Relationship Id="rId63" Type="http://schemas.openxmlformats.org/officeDocument/2006/relationships/slide" Target="slides/slide30.xml"/><Relationship Id="rId159" Type="http://schemas.openxmlformats.org/officeDocument/2006/relationships/slide" Target="slides/slide126.xml"/><Relationship Id="rId170" Type="http://schemas.openxmlformats.org/officeDocument/2006/relationships/slide" Target="slides/slide137.xml"/><Relationship Id="rId226" Type="http://schemas.openxmlformats.org/officeDocument/2006/relationships/slide" Target="slides/slide193.xml"/><Relationship Id="rId268" Type="http://schemas.openxmlformats.org/officeDocument/2006/relationships/slide" Target="slides/slide235.xml"/><Relationship Id="rId32" Type="http://schemas.openxmlformats.org/officeDocument/2006/relationships/slideMaster" Target="slideMasters/slideMaster32.xml"/><Relationship Id="rId74" Type="http://schemas.openxmlformats.org/officeDocument/2006/relationships/slide" Target="slides/slide41.xml"/><Relationship Id="rId128" Type="http://schemas.openxmlformats.org/officeDocument/2006/relationships/slide" Target="slides/slide95.xml"/><Relationship Id="rId5" Type="http://schemas.openxmlformats.org/officeDocument/2006/relationships/slideMaster" Target="slideMasters/slideMaster5.xml"/><Relationship Id="rId181" Type="http://schemas.openxmlformats.org/officeDocument/2006/relationships/slide" Target="slides/slide148.xml"/><Relationship Id="rId237" Type="http://schemas.openxmlformats.org/officeDocument/2006/relationships/slide" Target="slides/slide204.xml"/><Relationship Id="rId279" Type="http://schemas.openxmlformats.org/officeDocument/2006/relationships/slide" Target="slides/slide246.xml"/><Relationship Id="rId43" Type="http://schemas.openxmlformats.org/officeDocument/2006/relationships/slide" Target="slides/slide10.xml"/><Relationship Id="rId139" Type="http://schemas.openxmlformats.org/officeDocument/2006/relationships/slide" Target="slides/slide106.xml"/><Relationship Id="rId290" Type="http://schemas.openxmlformats.org/officeDocument/2006/relationships/slide" Target="slides/slide257.xml"/><Relationship Id="rId304" Type="http://schemas.openxmlformats.org/officeDocument/2006/relationships/slide" Target="slides/slide271.xml"/><Relationship Id="rId85" Type="http://schemas.openxmlformats.org/officeDocument/2006/relationships/slide" Target="slides/slide52.xml"/><Relationship Id="rId150" Type="http://schemas.openxmlformats.org/officeDocument/2006/relationships/slide" Target="slides/slide117.xml"/><Relationship Id="rId192" Type="http://schemas.openxmlformats.org/officeDocument/2006/relationships/slide" Target="slides/slide159.xml"/><Relationship Id="rId206" Type="http://schemas.openxmlformats.org/officeDocument/2006/relationships/slide" Target="slides/slide173.xml"/><Relationship Id="rId248" Type="http://schemas.openxmlformats.org/officeDocument/2006/relationships/slide" Target="slides/slide215.xml"/><Relationship Id="rId12" Type="http://schemas.openxmlformats.org/officeDocument/2006/relationships/slideMaster" Target="slideMasters/slideMaster12.xml"/><Relationship Id="rId108" Type="http://schemas.openxmlformats.org/officeDocument/2006/relationships/slide" Target="slides/slide75.xml"/><Relationship Id="rId315" Type="http://schemas.openxmlformats.org/officeDocument/2006/relationships/slide" Target="slides/slide282.xml"/><Relationship Id="rId54" Type="http://schemas.openxmlformats.org/officeDocument/2006/relationships/slide" Target="slides/slide21.xml"/><Relationship Id="rId96" Type="http://schemas.openxmlformats.org/officeDocument/2006/relationships/slide" Target="slides/slide63.xml"/><Relationship Id="rId161" Type="http://schemas.openxmlformats.org/officeDocument/2006/relationships/slide" Target="slides/slide128.xml"/><Relationship Id="rId217" Type="http://schemas.openxmlformats.org/officeDocument/2006/relationships/slide" Target="slides/slide184.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270" Type="http://schemas.openxmlformats.org/officeDocument/2006/relationships/slide" Target="slides/slide237.xml"/><Relationship Id="rId65" Type="http://schemas.openxmlformats.org/officeDocument/2006/relationships/slide" Target="slides/slide32.xml"/><Relationship Id="rId130" Type="http://schemas.openxmlformats.org/officeDocument/2006/relationships/slide" Target="slides/slide97.xml"/><Relationship Id="rId172" Type="http://schemas.openxmlformats.org/officeDocument/2006/relationships/slide" Target="slides/slide139.xml"/><Relationship Id="rId228" Type="http://schemas.openxmlformats.org/officeDocument/2006/relationships/slide" Target="slides/slide195.xml"/><Relationship Id="rId281" Type="http://schemas.openxmlformats.org/officeDocument/2006/relationships/slide" Target="slides/slide248.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18" Type="http://schemas.openxmlformats.org/officeDocument/2006/relationships/slide" Target="slides/slide185.xml"/><Relationship Id="rId239" Type="http://schemas.openxmlformats.org/officeDocument/2006/relationships/slide" Target="slides/slide206.xml"/><Relationship Id="rId250" Type="http://schemas.openxmlformats.org/officeDocument/2006/relationships/slide" Target="slides/slide217.xml"/><Relationship Id="rId271" Type="http://schemas.openxmlformats.org/officeDocument/2006/relationships/slide" Target="slides/slide238.xml"/><Relationship Id="rId292" Type="http://schemas.openxmlformats.org/officeDocument/2006/relationships/slide" Target="slides/slide259.xml"/><Relationship Id="rId306" Type="http://schemas.openxmlformats.org/officeDocument/2006/relationships/slide" Target="slides/slide273.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229" Type="http://schemas.openxmlformats.org/officeDocument/2006/relationships/slide" Target="slides/slide196.xml"/><Relationship Id="rId240" Type="http://schemas.openxmlformats.org/officeDocument/2006/relationships/slide" Target="slides/slide207.xml"/><Relationship Id="rId261" Type="http://schemas.openxmlformats.org/officeDocument/2006/relationships/slide" Target="slides/slide228.xml"/><Relationship Id="rId14" Type="http://schemas.openxmlformats.org/officeDocument/2006/relationships/slideMaster" Target="slideMasters/slideMaster14.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282" Type="http://schemas.openxmlformats.org/officeDocument/2006/relationships/slide" Target="slides/slide249.xml"/><Relationship Id="rId317" Type="http://schemas.openxmlformats.org/officeDocument/2006/relationships/slide" Target="slides/slide284.xml"/><Relationship Id="rId8" Type="http://schemas.openxmlformats.org/officeDocument/2006/relationships/slideMaster" Target="slideMasters/slideMaster8.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219" Type="http://schemas.openxmlformats.org/officeDocument/2006/relationships/slide" Target="slides/slide186.xml"/><Relationship Id="rId230" Type="http://schemas.openxmlformats.org/officeDocument/2006/relationships/slide" Target="slides/slide197.xml"/><Relationship Id="rId251" Type="http://schemas.openxmlformats.org/officeDocument/2006/relationships/slide" Target="slides/slide218.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272" Type="http://schemas.openxmlformats.org/officeDocument/2006/relationships/slide" Target="slides/slide239.xml"/><Relationship Id="rId293" Type="http://schemas.openxmlformats.org/officeDocument/2006/relationships/slide" Target="slides/slide260.xml"/><Relationship Id="rId307" Type="http://schemas.openxmlformats.org/officeDocument/2006/relationships/slide" Target="slides/slide274.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95" Type="http://schemas.openxmlformats.org/officeDocument/2006/relationships/slide" Target="slides/slide162.xml"/><Relationship Id="rId209" Type="http://schemas.openxmlformats.org/officeDocument/2006/relationships/slide" Target="slides/slide176.xml"/><Relationship Id="rId220" Type="http://schemas.openxmlformats.org/officeDocument/2006/relationships/slide" Target="slides/slide187.xml"/><Relationship Id="rId241"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262" Type="http://schemas.openxmlformats.org/officeDocument/2006/relationships/slide" Target="slides/slide229.xml"/><Relationship Id="rId283" Type="http://schemas.openxmlformats.org/officeDocument/2006/relationships/slide" Target="slides/slide250.xml"/><Relationship Id="rId318" Type="http://schemas.openxmlformats.org/officeDocument/2006/relationships/notesMaster" Target="notesMasters/notesMaster1.xml"/><Relationship Id="rId78" Type="http://schemas.openxmlformats.org/officeDocument/2006/relationships/slide" Target="slides/slide45.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64" Type="http://schemas.openxmlformats.org/officeDocument/2006/relationships/slide" Target="slides/slide131.xml"/><Relationship Id="rId185" Type="http://schemas.openxmlformats.org/officeDocument/2006/relationships/slide" Target="slides/slide152.xml"/><Relationship Id="rId9" Type="http://schemas.openxmlformats.org/officeDocument/2006/relationships/slideMaster" Target="slideMasters/slideMaster9.xml"/><Relationship Id="rId210"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273" Type="http://schemas.openxmlformats.org/officeDocument/2006/relationships/slide" Target="slides/slide240.xml"/><Relationship Id="rId294" Type="http://schemas.openxmlformats.org/officeDocument/2006/relationships/slide" Target="slides/slide261.xml"/><Relationship Id="rId308" Type="http://schemas.openxmlformats.org/officeDocument/2006/relationships/slide" Target="slides/slide275.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slide" Target="slides/slide230.xml"/><Relationship Id="rId284" Type="http://schemas.openxmlformats.org/officeDocument/2006/relationships/slide" Target="slides/slide251.xml"/><Relationship Id="rId319" Type="http://schemas.openxmlformats.org/officeDocument/2006/relationships/presProps" Target="presProps.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4" Type="http://schemas.openxmlformats.org/officeDocument/2006/relationships/slide" Target="slides/slide241.xml"/><Relationship Id="rId295" Type="http://schemas.openxmlformats.org/officeDocument/2006/relationships/slide" Target="slides/slide262.xml"/><Relationship Id="rId309" Type="http://schemas.openxmlformats.org/officeDocument/2006/relationships/slide" Target="slides/slide276.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320" Type="http://schemas.openxmlformats.org/officeDocument/2006/relationships/viewProps" Target="viewProps.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slide" Target="slides/slide231.xml"/><Relationship Id="rId285" Type="http://schemas.openxmlformats.org/officeDocument/2006/relationships/slide" Target="slides/slide252.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310" Type="http://schemas.openxmlformats.org/officeDocument/2006/relationships/slide" Target="slides/slide277.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275" Type="http://schemas.openxmlformats.org/officeDocument/2006/relationships/slide" Target="slides/slide242.xml"/><Relationship Id="rId296" Type="http://schemas.openxmlformats.org/officeDocument/2006/relationships/slide" Target="slides/slide263.xml"/><Relationship Id="rId300" Type="http://schemas.openxmlformats.org/officeDocument/2006/relationships/slide" Target="slides/slide267.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321" Type="http://schemas.openxmlformats.org/officeDocument/2006/relationships/theme" Target="theme/theme1.xml"/><Relationship Id="rId202" Type="http://schemas.openxmlformats.org/officeDocument/2006/relationships/slide" Target="slides/slide169.xml"/><Relationship Id="rId223" Type="http://schemas.openxmlformats.org/officeDocument/2006/relationships/slide" Target="slides/slide190.xml"/><Relationship Id="rId244" Type="http://schemas.openxmlformats.org/officeDocument/2006/relationships/slide" Target="slides/slide211.xml"/><Relationship Id="rId18" Type="http://schemas.openxmlformats.org/officeDocument/2006/relationships/slideMaster" Target="slideMasters/slideMaster18.xml"/><Relationship Id="rId39" Type="http://schemas.openxmlformats.org/officeDocument/2006/relationships/slide" Target="slides/slide6.xml"/><Relationship Id="rId265" Type="http://schemas.openxmlformats.org/officeDocument/2006/relationships/slide" Target="slides/slide232.xml"/><Relationship Id="rId286" Type="http://schemas.openxmlformats.org/officeDocument/2006/relationships/slide" Target="slides/slide253.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311" Type="http://schemas.openxmlformats.org/officeDocument/2006/relationships/slide" Target="slides/slide278.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slide" Target="slides/slide180.xml"/><Relationship Id="rId234"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2.xml"/><Relationship Id="rId276" Type="http://schemas.openxmlformats.org/officeDocument/2006/relationships/slide" Target="slides/slide243.xml"/><Relationship Id="rId297" Type="http://schemas.openxmlformats.org/officeDocument/2006/relationships/slide" Target="slides/slide264.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301" Type="http://schemas.openxmlformats.org/officeDocument/2006/relationships/slide" Target="slides/slide268.xml"/><Relationship Id="rId322" Type="http://schemas.openxmlformats.org/officeDocument/2006/relationships/tableStyles" Target="tableStyles.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 Id="rId224" Type="http://schemas.openxmlformats.org/officeDocument/2006/relationships/slide" Target="slides/slide191.xml"/><Relationship Id="rId245" Type="http://schemas.openxmlformats.org/officeDocument/2006/relationships/slide" Target="slides/slide212.xml"/><Relationship Id="rId266" Type="http://schemas.openxmlformats.org/officeDocument/2006/relationships/slide" Target="slides/slide233.xml"/><Relationship Id="rId287" Type="http://schemas.openxmlformats.org/officeDocument/2006/relationships/slide" Target="slides/slide254.xml"/><Relationship Id="rId30" Type="http://schemas.openxmlformats.org/officeDocument/2006/relationships/slideMaster" Target="slideMasters/slideMaster30.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312" Type="http://schemas.openxmlformats.org/officeDocument/2006/relationships/slide" Target="slides/slide279.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slide" Target="slides/slide181.xml"/><Relationship Id="rId235" Type="http://schemas.openxmlformats.org/officeDocument/2006/relationships/slide" Target="slides/slide202.xml"/><Relationship Id="rId256" Type="http://schemas.openxmlformats.org/officeDocument/2006/relationships/slide" Target="slides/slide223.xml"/><Relationship Id="rId277" Type="http://schemas.openxmlformats.org/officeDocument/2006/relationships/slide" Target="slides/slide244.xml"/><Relationship Id="rId298" Type="http://schemas.openxmlformats.org/officeDocument/2006/relationships/slide" Target="slides/slide265.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302" Type="http://schemas.openxmlformats.org/officeDocument/2006/relationships/slide" Target="slides/slide269.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179" Type="http://schemas.openxmlformats.org/officeDocument/2006/relationships/slide" Target="slides/slide146.xml"/><Relationship Id="rId190" Type="http://schemas.openxmlformats.org/officeDocument/2006/relationships/slide" Target="slides/slide157.xml"/><Relationship Id="rId204" Type="http://schemas.openxmlformats.org/officeDocument/2006/relationships/slide" Target="slides/slide171.xml"/><Relationship Id="rId225" Type="http://schemas.openxmlformats.org/officeDocument/2006/relationships/slide" Target="slides/slide192.xml"/><Relationship Id="rId246" Type="http://schemas.openxmlformats.org/officeDocument/2006/relationships/slide" Target="slides/slide213.xml"/><Relationship Id="rId267" Type="http://schemas.openxmlformats.org/officeDocument/2006/relationships/slide" Target="slides/slide234.xml"/><Relationship Id="rId288" Type="http://schemas.openxmlformats.org/officeDocument/2006/relationships/slide" Target="slides/slide255.xml"/><Relationship Id="rId106" Type="http://schemas.openxmlformats.org/officeDocument/2006/relationships/slide" Target="slides/slide73.xml"/><Relationship Id="rId127" Type="http://schemas.openxmlformats.org/officeDocument/2006/relationships/slide" Target="slides/slide94.xml"/><Relationship Id="rId313" Type="http://schemas.openxmlformats.org/officeDocument/2006/relationships/slide" Target="slides/slide2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94" Type="http://schemas.openxmlformats.org/officeDocument/2006/relationships/slide" Target="slides/slide61.xml"/><Relationship Id="rId148" Type="http://schemas.openxmlformats.org/officeDocument/2006/relationships/slide" Target="slides/slide115.xml"/><Relationship Id="rId169" Type="http://schemas.openxmlformats.org/officeDocument/2006/relationships/slide" Target="slides/slide136.xml"/><Relationship Id="rId4" Type="http://schemas.openxmlformats.org/officeDocument/2006/relationships/slideMaster" Target="slideMasters/slideMaster4.xml"/><Relationship Id="rId180" Type="http://schemas.openxmlformats.org/officeDocument/2006/relationships/slide" Target="slides/slide14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278" Type="http://schemas.openxmlformats.org/officeDocument/2006/relationships/slide" Target="slides/slide245.xml"/><Relationship Id="rId303" Type="http://schemas.openxmlformats.org/officeDocument/2006/relationships/slide" Target="slides/slide270.xml"/><Relationship Id="rId42" Type="http://schemas.openxmlformats.org/officeDocument/2006/relationships/slide" Target="slides/slide9.xml"/><Relationship Id="rId84" Type="http://schemas.openxmlformats.org/officeDocument/2006/relationships/slide" Target="slides/slide51.xml"/><Relationship Id="rId138" Type="http://schemas.openxmlformats.org/officeDocument/2006/relationships/slide" Target="slides/slide105.xml"/><Relationship Id="rId191" Type="http://schemas.openxmlformats.org/officeDocument/2006/relationships/slide" Target="slides/slide158.xml"/><Relationship Id="rId205" Type="http://schemas.openxmlformats.org/officeDocument/2006/relationships/slide" Target="slides/slide172.xml"/><Relationship Id="rId247" Type="http://schemas.openxmlformats.org/officeDocument/2006/relationships/slide" Target="slides/slide214.xml"/><Relationship Id="rId107" Type="http://schemas.openxmlformats.org/officeDocument/2006/relationships/slide" Target="slides/slide74.xml"/><Relationship Id="rId289" Type="http://schemas.openxmlformats.org/officeDocument/2006/relationships/slide" Target="slides/slide256.xml"/><Relationship Id="rId11" Type="http://schemas.openxmlformats.org/officeDocument/2006/relationships/slideMaster" Target="slideMasters/slideMaster11.xml"/><Relationship Id="rId53" Type="http://schemas.openxmlformats.org/officeDocument/2006/relationships/slide" Target="slides/slide20.xml"/><Relationship Id="rId149" Type="http://schemas.openxmlformats.org/officeDocument/2006/relationships/slide" Target="slides/slide116.xml"/><Relationship Id="rId314" Type="http://schemas.openxmlformats.org/officeDocument/2006/relationships/slide" Target="slides/slide281.xml"/><Relationship Id="rId95" Type="http://schemas.openxmlformats.org/officeDocument/2006/relationships/slide" Target="slides/slide62.xml"/><Relationship Id="rId160" Type="http://schemas.openxmlformats.org/officeDocument/2006/relationships/slide" Target="slides/slide127.xml"/><Relationship Id="rId216" Type="http://schemas.openxmlformats.org/officeDocument/2006/relationships/slide" Target="slides/slide183.xml"/><Relationship Id="rId258" Type="http://schemas.openxmlformats.org/officeDocument/2006/relationships/slide" Target="slides/slide225.xml"/><Relationship Id="rId22" Type="http://schemas.openxmlformats.org/officeDocument/2006/relationships/slideMaster" Target="slideMasters/slideMaster22.xml"/><Relationship Id="rId64" Type="http://schemas.openxmlformats.org/officeDocument/2006/relationships/slide" Target="slides/slide31.xml"/><Relationship Id="rId118" Type="http://schemas.openxmlformats.org/officeDocument/2006/relationships/slide" Target="slides/slide85.xml"/><Relationship Id="rId171" Type="http://schemas.openxmlformats.org/officeDocument/2006/relationships/slide" Target="slides/slide138.xml"/><Relationship Id="rId227" Type="http://schemas.openxmlformats.org/officeDocument/2006/relationships/slide" Target="slides/slide194.xml"/><Relationship Id="rId269" Type="http://schemas.openxmlformats.org/officeDocument/2006/relationships/slide" Target="slides/slide236.xml"/><Relationship Id="rId33" Type="http://schemas.openxmlformats.org/officeDocument/2006/relationships/slideMaster" Target="slideMasters/slideMaster33.xml"/><Relationship Id="rId129" Type="http://schemas.openxmlformats.org/officeDocument/2006/relationships/slide" Target="slides/slide96.xml"/><Relationship Id="rId280" Type="http://schemas.openxmlformats.org/officeDocument/2006/relationships/slide" Target="slides/slide247.xml"/><Relationship Id="rId75" Type="http://schemas.openxmlformats.org/officeDocument/2006/relationships/slide" Target="slides/slide42.xml"/><Relationship Id="rId140" Type="http://schemas.openxmlformats.org/officeDocument/2006/relationships/slide" Target="slides/slide107.xml"/><Relationship Id="rId182" Type="http://schemas.openxmlformats.org/officeDocument/2006/relationships/slide" Target="slides/slide149.xml"/><Relationship Id="rId6" Type="http://schemas.openxmlformats.org/officeDocument/2006/relationships/slideMaster" Target="slideMasters/slideMaster6.xml"/><Relationship Id="rId238" Type="http://schemas.openxmlformats.org/officeDocument/2006/relationships/slide" Target="slides/slide205.xml"/><Relationship Id="rId291" Type="http://schemas.openxmlformats.org/officeDocument/2006/relationships/slide" Target="slides/slide258.xml"/><Relationship Id="rId305" Type="http://schemas.openxmlformats.org/officeDocument/2006/relationships/slide" Target="slides/slide272.xml"/><Relationship Id="rId44" Type="http://schemas.openxmlformats.org/officeDocument/2006/relationships/slide" Target="slides/slide11.xml"/><Relationship Id="rId86" Type="http://schemas.openxmlformats.org/officeDocument/2006/relationships/slide" Target="slides/slide53.xml"/><Relationship Id="rId151" Type="http://schemas.openxmlformats.org/officeDocument/2006/relationships/slide" Target="slides/slide118.xml"/><Relationship Id="rId193" Type="http://schemas.openxmlformats.org/officeDocument/2006/relationships/slide" Target="slides/slide160.xml"/><Relationship Id="rId207" Type="http://schemas.openxmlformats.org/officeDocument/2006/relationships/slide" Target="slides/slide174.xml"/><Relationship Id="rId249" Type="http://schemas.openxmlformats.org/officeDocument/2006/relationships/slide" Target="slides/slide216.xml"/><Relationship Id="rId13" Type="http://schemas.openxmlformats.org/officeDocument/2006/relationships/slideMaster" Target="slideMasters/slideMaster13.xml"/><Relationship Id="rId109" Type="http://schemas.openxmlformats.org/officeDocument/2006/relationships/slide" Target="slides/slide76.xml"/><Relationship Id="rId260" Type="http://schemas.openxmlformats.org/officeDocument/2006/relationships/slide" Target="slides/slide227.xml"/><Relationship Id="rId316" Type="http://schemas.openxmlformats.org/officeDocument/2006/relationships/slide" Target="slides/slide2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drjamesdobson.org/docs/default-source/special/washington-post-adfinal.pdf?sfvrsn=2" TargetMode="External"/><Relationship Id="rId7" Type="http://schemas.openxmlformats.org/officeDocument/2006/relationships/hyperlink" Target="https://txvalues.org/author/davidwalls/" TargetMode="External"/><Relationship Id="rId2" Type="http://schemas.openxmlformats.org/officeDocument/2006/relationships/slide" Target="../slides/slide110.xml"/><Relationship Id="rId1" Type="http://schemas.openxmlformats.org/officeDocument/2006/relationships/notesMaster" Target="../notesMasters/notesMaster1.xml"/><Relationship Id="rId6" Type="http://schemas.openxmlformats.org/officeDocument/2006/relationships/hyperlink" Target="http://txvaluesaction.org/texas-governor-signs-pastor-protection-bill-into-law/" TargetMode="External"/><Relationship Id="rId5" Type="http://schemas.openxmlformats.org/officeDocument/2006/relationships/hyperlink" Target="http://txvaluesaction.org/tag/pastor-protection-bill/" TargetMode="External"/><Relationship Id="rId4" Type="http://schemas.openxmlformats.org/officeDocument/2006/relationships/hyperlink" Target="http://www.bpnews.net/44950/floyd-and-former-sbc-presidents-take-marriage-stance"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pastors.com/author/rickwarren/"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ref.ly/logosres/bkc?ref=Bible.Ac3.19-21&amp;off=494&amp;ctx=11%3b+Mark+9:12).+(2)+~The+concept+of+resto"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1</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 broad coalition of Protestant, Catholic, Orthodox Christian, and Jewish leaders joined by civic and business leaders from around the nation have signed an open letter to the U.S. Supreme Court vowing they will not honor any decision by the Supreme Court that would force them to violate the biblical understanding of marriage as  the union of one man and one woman.</a:t>
            </a:r>
          </a:p>
          <a:p>
            <a:r>
              <a:rPr lang="en-US" dirty="0"/>
              <a:t>The letter was </a:t>
            </a:r>
            <a:r>
              <a:rPr lang="en-US" dirty="0">
                <a:hlinkClick r:id="rId3"/>
              </a:rPr>
              <a:t>published in an ad</a:t>
            </a:r>
            <a:r>
              <a:rPr lang="en-US" dirty="0"/>
              <a:t> in the Washington Post and was signed by many prominent pastors and Christian leaders, many from Texas, including: Pastor Robert Jeffress at First Baptist Church Dallas, Pastor Robert Morris at Gateway Church in Southlake, Pastor Charles Hagee at Cornerstone Church in San Antonio, Pastor Gregg Matte at Houston’s First Baptist Church, and Pastor Steve </a:t>
            </a:r>
            <a:r>
              <a:rPr lang="en-US" dirty="0" err="1"/>
              <a:t>Riggle</a:t>
            </a:r>
            <a:r>
              <a:rPr lang="en-US" dirty="0"/>
              <a:t> at Grace Church in Houston. Here is a portion of the letter:</a:t>
            </a:r>
          </a:p>
          <a:p>
            <a:r>
              <a:rPr lang="en-US" dirty="0"/>
              <a:t>We are Protestant, Catholic, and Orthodox Christian pastors, clergy, lay leaders and Jewish leaders, who collectively represent millions of people in our specific churches, parishes, denominations, synagogues and media ministry outreaches. Marriage transcends our various theological differences and unites us together in one voice.</a:t>
            </a:r>
          </a:p>
          <a:p>
            <a:r>
              <a:rPr lang="en-US" dirty="0"/>
              <a:t>We affirm that any judicial opinion which purports to redefine marriage will constitute an unjust law, as Martin Luther King Jr. described such laws in his letter from the Birmingham Jail.</a:t>
            </a:r>
          </a:p>
          <a:p>
            <a:r>
              <a:rPr lang="en-US" dirty="0"/>
              <a:t>We are Christians who love America and who respect the legitimate rule of law.</a:t>
            </a:r>
          </a:p>
          <a:p>
            <a:r>
              <a:rPr lang="en-US" dirty="0"/>
              <a:t>However, </a:t>
            </a:r>
            <a:r>
              <a:rPr lang="en-US" b="1" dirty="0"/>
              <a:t>we will not honor any decision by the Supreme Court which will force us to violate a clear biblical understanding of marriage as solely the union of one man and one woman</a:t>
            </a:r>
            <a:r>
              <a:rPr lang="en-US" dirty="0"/>
              <a:t>.</a:t>
            </a:r>
          </a:p>
          <a:p>
            <a:r>
              <a:rPr lang="en-US" dirty="0"/>
              <a:t>This week also saw the Southern Baptist Convention, the nation’s largest evangelical denomination, </a:t>
            </a:r>
            <a:r>
              <a:rPr lang="en-US" dirty="0">
                <a:hlinkClick r:id="rId4"/>
              </a:rPr>
              <a:t>release a statement</a:t>
            </a:r>
            <a:r>
              <a:rPr lang="en-US" dirty="0"/>
              <a:t> on biblical marriage and the implications of the Supreme Court redefining marriage at their annual meeting. The statement, signed by the current and 16 former Southern Baptist Convention presidents, states in part:</a:t>
            </a:r>
          </a:p>
          <a:p>
            <a:r>
              <a:rPr lang="en-US" dirty="0"/>
              <a:t>As Southern Baptist Christians, we are committed to Biblical faith and ethics. As a result, this body of Believers stands on the authority of Scripture and God’s Truth as central to our lives.</a:t>
            </a:r>
          </a:p>
          <a:p>
            <a:r>
              <a:rPr lang="en-US" dirty="0"/>
              <a:t>What the Bible says about marriage is clear, definitive and unchanging. We affirm biblical, traditional, natural marriage as the uniting of one man and one woman in covenant commitment for a lifetime. The Scriptures’ teaching on marriage is not negotiable. We stake our lives upon the Word of God and the testimony of Jesus.</a:t>
            </a:r>
          </a:p>
          <a:p>
            <a:r>
              <a:rPr lang="en-US" dirty="0"/>
              <a:t>Consequently, we will not accept, nor adhere to, any legal redefinition of marriage issued by any political or judicial body including the United States Supreme Court. We will not recognize same-sex “marriages”, our churches will not host same-sex ceremonies, and we will not perform such ceremonies.</a:t>
            </a:r>
          </a:p>
          <a:p>
            <a:r>
              <a:rPr lang="en-US" dirty="0"/>
              <a:t>The concern among Pastors about the consequences of the Supreme Court redefining marriage is one of the main reasons that Texas passed the </a:t>
            </a:r>
            <a:r>
              <a:rPr lang="en-US" dirty="0">
                <a:hlinkClick r:id="rId5"/>
              </a:rPr>
              <a:t>Pastor Protection Bill</a:t>
            </a:r>
            <a:r>
              <a:rPr lang="en-US" dirty="0"/>
              <a:t>, an effort led by Texas Values Action. The bill, already </a:t>
            </a:r>
            <a:r>
              <a:rPr lang="en-US" dirty="0">
                <a:hlinkClick r:id="rId6"/>
              </a:rPr>
              <a:t>signed into law</a:t>
            </a:r>
            <a:r>
              <a:rPr lang="en-US" dirty="0"/>
              <a:t>, specifically protects Texas pastor and churches from being forced to perform a same-sex ‘marriage’ that violates their religious beliefs.</a:t>
            </a:r>
          </a:p>
          <a:p>
            <a:r>
              <a:rPr lang="en-US" dirty="0"/>
              <a:t>_____</a:t>
            </a:r>
          </a:p>
          <a:p>
            <a:r>
              <a:rPr lang="en-US" b="1" dirty="0">
                <a:effectLst/>
              </a:rPr>
              <a:t>Pastors Tell Supreme Court: We Must ‘Obey God Rather than Men’</a:t>
            </a:r>
          </a:p>
          <a:p>
            <a:r>
              <a:rPr lang="en-US" dirty="0"/>
              <a:t>by </a:t>
            </a:r>
            <a:r>
              <a:rPr lang="en-US" dirty="0">
                <a:hlinkClick r:id="rId7" tooltip="Posts by David Walls"/>
              </a:rPr>
              <a:t>David Walls</a:t>
            </a:r>
            <a:endParaRPr lang="en-US" dirty="0"/>
          </a:p>
          <a:p>
            <a:r>
              <a:rPr lang="en-US" dirty="0">
                <a:effectLst/>
              </a:rPr>
              <a:t>Jun 18, 2015</a:t>
            </a:r>
          </a:p>
          <a:p>
            <a:r>
              <a:rPr lang="en-US" dirty="0">
                <a:cs typeface="ＭＳ Ｐゴシック" charset="0"/>
              </a:rPr>
              <a:t>https://</a:t>
            </a:r>
            <a:r>
              <a:rPr lang="en-US" dirty="0" err="1">
                <a:cs typeface="ＭＳ Ｐゴシック" charset="0"/>
              </a:rPr>
              <a:t>txvalues.org</a:t>
            </a:r>
            <a:r>
              <a:rPr lang="en-US" dirty="0">
                <a:cs typeface="ＭＳ Ｐゴシック" charset="0"/>
              </a:rPr>
              <a:t>/2015/06/18/pastors-tell-supreme-court-we-must-obey-god-rather-than-men/</a:t>
            </a:r>
          </a:p>
          <a:p>
            <a:endParaRPr lang="en-US" dirty="0"/>
          </a:p>
          <a:p>
            <a:endParaRPr lang="en-US" dirty="0">
              <a:cs typeface="ＭＳ Ｐゴシック" charset="0"/>
            </a:endParaRPr>
          </a:p>
        </p:txBody>
      </p:sp>
    </p:spTree>
    <p:extLst>
      <p:ext uri="{BB962C8B-B14F-4D97-AF65-F5344CB8AC3E}">
        <p14:creationId xmlns:p14="http://schemas.microsoft.com/office/powerpoint/2010/main" val="32535110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6457747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was not socialism that REQUIRES people to give up personal property. It was a spontaneous movement of God-ordained generosity.</a:t>
            </a:r>
          </a:p>
          <a:p>
            <a:r>
              <a:rPr lang="en-US" dirty="0"/>
              <a:t>_________</a:t>
            </a:r>
          </a:p>
          <a:p>
            <a:r>
              <a:rPr lang="en-US" dirty="0"/>
              <a:t>NS-05-Acts3-8—slides 112, 184</a:t>
            </a:r>
          </a:p>
          <a:p>
            <a:endParaRPr lang="en-US" dirty="0"/>
          </a:p>
        </p:txBody>
      </p:sp>
    </p:spTree>
    <p:extLst>
      <p:ext uri="{BB962C8B-B14F-4D97-AF65-F5344CB8AC3E}">
        <p14:creationId xmlns:p14="http://schemas.microsoft.com/office/powerpoint/2010/main" val="1807669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463BCF-892A-A24B-9C7B-345D54AFC1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0080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35050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713607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48899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909154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does it mean that fear seized the church (5:5, 11)?</a:t>
            </a:r>
          </a:p>
          <a:p>
            <a:r>
              <a:rPr lang="en-US" dirty="0"/>
              <a:t>That this happened both with the death of Ananias and his wife Sapphira underscores that the believers genuinely were afraid of what God might do to them—aren’t you?</a:t>
            </a:r>
          </a:p>
          <a:p>
            <a:r>
              <a:rPr lang="en-US" dirty="0"/>
              <a:t>One of my middle-aged students shared the story a few years back how her husband was a key leader in the church but abandoned his faith to sleep with a woman from China. Within a year he was dead as God took his life. </a:t>
            </a:r>
          </a:p>
          <a:p>
            <a:endParaRPr lang="en-US" dirty="0"/>
          </a:p>
        </p:txBody>
      </p:sp>
    </p:spTree>
    <p:extLst>
      <p:ext uri="{BB962C8B-B14F-4D97-AF65-F5344CB8AC3E}">
        <p14:creationId xmlns:p14="http://schemas.microsoft.com/office/powerpoint/2010/main" val="29965523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0759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Ravi Zacharias has proven to be a sexual predator—so fear God.</a:t>
            </a:r>
          </a:p>
          <a:p>
            <a:r>
              <a:rPr lang="en-US" sz="1200" kern="1200" dirty="0">
                <a:solidFill>
                  <a:schemeClr val="tx1"/>
                </a:solidFill>
                <a:effectLst/>
                <a:latin typeface="+mn-lt"/>
                <a:ea typeface="+mn-ea"/>
                <a:cs typeface="+mn-cs"/>
              </a:rPr>
              <a:t>Ask hard questions and welcome hard questions from other believers.</a:t>
            </a:r>
            <a:r>
              <a:rPr lang="en-US" dirty="0">
                <a:effectLst/>
              </a:rPr>
              <a:t> </a:t>
            </a:r>
            <a:endParaRPr lang="en-US" dirty="0"/>
          </a:p>
        </p:txBody>
      </p:sp>
    </p:spTree>
    <p:extLst>
      <p:ext uri="{BB962C8B-B14F-4D97-AF65-F5344CB8AC3E}">
        <p14:creationId xmlns:p14="http://schemas.microsoft.com/office/powerpoint/2010/main" val="18325481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When I graduated from business school, I told you that my parents opposed my mission direction to Asia. But the fuller story is that my church also opposed my missions goal! That was even harder as these were believers out of step with God. So I drew near to God—and here we are 41 years later!</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694608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do you respond when there is a price to pay for your faith?</a:t>
            </a:r>
          </a:p>
          <a:p>
            <a:r>
              <a:rPr lang="en-US" dirty="0">
                <a:cs typeface="ＭＳ Ｐゴシック" charset="0"/>
              </a:rPr>
              <a:t>How are you challenged at work because you are a Christian?</a:t>
            </a:r>
          </a:p>
          <a:p>
            <a:r>
              <a:rPr lang="en-US" dirty="0">
                <a:cs typeface="ＭＳ Ｐゴシック" charset="0"/>
              </a:rPr>
              <a:t>How’s your response to unbelieving family members when it may cost you?</a:t>
            </a:r>
          </a:p>
          <a:p>
            <a:r>
              <a:rPr lang="en-US" dirty="0">
                <a:cs typeface="ＭＳ Ｐゴシック" charset="0"/>
              </a:rPr>
              <a:t>Do you cave in? Get angry and demand your rights? Allow your voice to be cancelled due to fear?</a:t>
            </a:r>
          </a:p>
          <a:p>
            <a:r>
              <a:rPr lang="en-US" dirty="0">
                <a:cs typeface="ＭＳ Ｐゴシック" charset="0"/>
              </a:rPr>
              <a:t>• Subject: How should you respond to the challenges that your faith in Christ brings? What should we do when the truth of the gospel is opposed? </a:t>
            </a:r>
          </a:p>
          <a:p>
            <a:endParaRPr lang="en-US" dirty="0">
              <a:cs typeface="ＭＳ Ｐゴシック" charset="0"/>
            </a:endParaRPr>
          </a:p>
        </p:txBody>
      </p:sp>
    </p:spTree>
    <p:extLst>
      <p:ext uri="{BB962C8B-B14F-4D97-AF65-F5344CB8AC3E}">
        <p14:creationId xmlns:p14="http://schemas.microsoft.com/office/powerpoint/2010/main" val="41011639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53504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5179552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Say aloud, “I will ultimately account to Jesus himself for my life—not to people.”</a:t>
            </a:r>
          </a:p>
          <a:p>
            <a:r>
              <a:rPr lang="en-US" dirty="0">
                <a:cs typeface="ＭＳ Ｐゴシック" charset="0"/>
              </a:rPr>
              <a:t>This realization moves me to make hard decisions.</a:t>
            </a:r>
          </a:p>
          <a:p>
            <a:r>
              <a:rPr lang="en-US" dirty="0">
                <a:cs typeface="ＭＳ Ｐゴシック" charset="0"/>
              </a:rPr>
              <a:t>Susan and I have had to make some difficult choices in recent years. So here’s the deal…</a:t>
            </a:r>
          </a:p>
          <a:p>
            <a:endParaRPr lang="en-US" dirty="0">
              <a:cs typeface="ＭＳ Ｐゴシック" charset="0"/>
            </a:endParaRPr>
          </a:p>
        </p:txBody>
      </p:sp>
    </p:spTree>
    <p:extLst>
      <p:ext uri="{BB962C8B-B14F-4D97-AF65-F5344CB8AC3E}">
        <p14:creationId xmlns:p14="http://schemas.microsoft.com/office/powerpoint/2010/main" val="23523804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As of yesterday, I have been a professor at Singapore Bible for 30 years—yes, we arrived in Singapore 30 years ago yesterday on 20 Feb 1991.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7843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My goal has been to teach Bible and theology until age 70—which is 7 more years as I am now 63 years old.</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the College recently decided to shift me to teach only preaching rather than my master degree specialty of theology and my PhD area in Bible Exposition.</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So we have been praying whether to try to stay 7 more years in Singapore without teaching Bible and theology. </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Singapore law also seeks to retire expatriates in their 60s so more Singaporeans can take these positions.</a:t>
            </a:r>
          </a:p>
          <a:p>
            <a:pPr marL="0" marR="0" lvl="4"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17282089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At the same time, Jordan Evangelical Theological Seminary (JETS) has invited us to move to Amman, Jordan </a:t>
            </a:r>
            <a:endParaRPr lang="en-US" dirty="0"/>
          </a:p>
        </p:txBody>
      </p:sp>
    </p:spTree>
    <p:extLst>
      <p:ext uri="{BB962C8B-B14F-4D97-AF65-F5344CB8AC3E}">
        <p14:creationId xmlns:p14="http://schemas.microsoft.com/office/powerpoint/2010/main" val="42352565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 teach Bible and theology through translation into Arabic. </a:t>
            </a:r>
            <a:endParaRPr lang="en-US" dirty="0"/>
          </a:p>
        </p:txBody>
      </p:sp>
    </p:spTree>
    <p:extLst>
      <p:ext uri="{BB962C8B-B14F-4D97-AF65-F5344CB8AC3E}">
        <p14:creationId xmlns:p14="http://schemas.microsoft.com/office/powerpoint/2010/main" val="30037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1990, I graduated with the president and founder, Dr Imad Shehadeh</a:t>
            </a:r>
            <a:r>
              <a:rPr lang="en-US" dirty="0">
                <a:effectLst/>
              </a:rPr>
              <a:t> </a:t>
            </a:r>
            <a:endParaRPr lang="en-US" dirty="0"/>
          </a:p>
        </p:txBody>
      </p:sp>
    </p:spTree>
    <p:extLst>
      <p:ext uri="{BB962C8B-B14F-4D97-AF65-F5344CB8AC3E}">
        <p14:creationId xmlns:p14="http://schemas.microsoft.com/office/powerpoint/2010/main" val="10656512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—and over the years he has asked four times if we would join with him there but the timing has never been right.</a:t>
            </a:r>
            <a:r>
              <a:rPr lang="en-US" dirty="0">
                <a:effectLst/>
              </a:rPr>
              <a:t> </a:t>
            </a:r>
            <a:endParaRPr lang="en-US" dirty="0"/>
          </a:p>
        </p:txBody>
      </p:sp>
    </p:spTree>
    <p:extLst>
      <p:ext uri="{BB962C8B-B14F-4D97-AF65-F5344CB8AC3E}">
        <p14:creationId xmlns:p14="http://schemas.microsoft.com/office/powerpoint/2010/main" val="41699841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But now we believe that is timing is right to make this shift before we get too old to shift to another culture. Jordan also gives us the potential to serve as long as we wish! </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564046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will leave Singapore on 8 June 2021, have a few weeks in the USA with churches and family, and join JETS in August.</a:t>
            </a:r>
            <a:endParaRPr lang="en-US" dirty="0"/>
          </a:p>
        </p:txBody>
      </p:sp>
    </p:spTree>
    <p:extLst>
      <p:ext uri="{BB962C8B-B14F-4D97-AF65-F5344CB8AC3E}">
        <p14:creationId xmlns:p14="http://schemas.microsoft.com/office/powerpoint/2010/main" val="17144962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have never been more confident in the future of Crossroads International Church! Most of the past year, CIC has been in the able hands of Pastor Jim and Jacqui, along with our other elder Matt and his wife Karla. The Lord is raising up others of you also so that the church has never been in a stronger position—nor has it ever had this many people in the past 15 years.</a:t>
            </a:r>
            <a:endParaRPr lang="en-US" dirty="0"/>
          </a:p>
        </p:txBody>
      </p:sp>
    </p:spTree>
    <p:extLst>
      <p:ext uri="{BB962C8B-B14F-4D97-AF65-F5344CB8AC3E}">
        <p14:creationId xmlns:p14="http://schemas.microsoft.com/office/powerpoint/2010/main" val="10515646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church leaders have known about our decision for 1-2 months and have given their blessing for us to be an extension of CIC into the Middle East. The past three decades I have been privileged to train students from 21 Asian nations</a:t>
            </a:r>
            <a:endParaRPr lang="en-US" dirty="0"/>
          </a:p>
        </p:txBody>
      </p:sp>
    </p:spTree>
    <p:extLst>
      <p:ext uri="{BB962C8B-B14F-4D97-AF65-F5344CB8AC3E}">
        <p14:creationId xmlns:p14="http://schemas.microsoft.com/office/powerpoint/2010/main" val="26033188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now God has opened the door to serve at JETS that has students from 21 MENA nations (Middle East &amp; North Africa). I am convinced that the best years for CIC are ahead!</a:t>
            </a:r>
            <a:r>
              <a:rPr lang="en-US" dirty="0">
                <a:effectLst/>
              </a:rPr>
              <a:t> </a:t>
            </a:r>
            <a:endParaRPr lang="en-US" dirty="0"/>
          </a:p>
        </p:txBody>
      </p:sp>
    </p:spTree>
    <p:extLst>
      <p:ext uri="{BB962C8B-B14F-4D97-AF65-F5344CB8AC3E}">
        <p14:creationId xmlns:p14="http://schemas.microsoft.com/office/powerpoint/2010/main" val="4701941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How is he challenging you also to make changes for his glory—even if this was not part of your original plan?</a:t>
            </a:r>
          </a:p>
          <a:p>
            <a:r>
              <a:rPr lang="en-US" dirty="0"/>
              <a:t>Are you ready to say, “Here I am, Lord”?</a:t>
            </a:r>
          </a:p>
        </p:txBody>
      </p:sp>
    </p:spTree>
    <p:extLst>
      <p:ext uri="{BB962C8B-B14F-4D97-AF65-F5344CB8AC3E}">
        <p14:creationId xmlns:p14="http://schemas.microsoft.com/office/powerpoint/2010/main" val="22622844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4013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04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666108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2437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5864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2578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3240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513229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532864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425871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330954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203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77282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3389065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923815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111895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70268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81176515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658800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May 20, 2016 </a:t>
            </a:r>
            <a:r>
              <a:rPr lang="en-US" b="1" dirty="0"/>
              <a:t>Forget Church Growth, Aim for Church Health </a:t>
            </a:r>
          </a:p>
          <a:p>
            <a:r>
              <a:rPr lang="en-US" dirty="0"/>
              <a:t>By </a:t>
            </a:r>
            <a:r>
              <a:rPr lang="en-US" dirty="0">
                <a:hlinkClick r:id="rId3" tooltip="Rick Warren"/>
              </a:rPr>
              <a:t>Rick Warren</a:t>
            </a:r>
            <a:r>
              <a:rPr lang="en-US" dirty="0"/>
              <a:t> </a:t>
            </a:r>
          </a:p>
          <a:p>
            <a:r>
              <a:rPr lang="en-US" dirty="0"/>
              <a:t>https://</a:t>
            </a:r>
            <a:r>
              <a:rPr lang="en-US" dirty="0" err="1"/>
              <a:t>pastors.com</a:t>
            </a:r>
            <a:r>
              <a:rPr lang="en-US" dirty="0"/>
              <a:t>/health-not-growth/</a:t>
            </a:r>
          </a:p>
          <a:p>
            <a:endParaRPr lang="en-US" dirty="0"/>
          </a:p>
          <a:p>
            <a:r>
              <a:rPr lang="en-US" dirty="0"/>
              <a:t>When I wrote The Purpose Driven Church, I predicted that church health – not church growth – would be the primary concern of the 21st Century church. I believe that prediction is proving itself true.</a:t>
            </a:r>
          </a:p>
          <a:p>
            <a:r>
              <a:rPr lang="en-US" dirty="0"/>
              <a:t>The New Testament says a lot about the health of the church. Consider just a few verses:</a:t>
            </a:r>
          </a:p>
          <a:p>
            <a:r>
              <a:rPr lang="en-US" dirty="0"/>
              <a:t>“As each part does its own special work, it helps the other parts grow, so that the whole body is healthy and growing. …” (Ephesians 4:16b, NLT)</a:t>
            </a:r>
          </a:p>
          <a:p>
            <a:r>
              <a:rPr lang="en-US" dirty="0"/>
              <a:t>“The focus of my letter wasn’t on punishing the offender but on getting you to take responsibility for the health of the church.” (2 Corinthians 2:9, Msg)</a:t>
            </a:r>
          </a:p>
          <a:p>
            <a:r>
              <a:rPr lang="en-US" dirty="0"/>
              <a:t>“You can develop a healthy, robust community that lives right with God and enjoy its results only if you do the hard work of getting along with each other. …” (James 3:18, Msg)</a:t>
            </a:r>
          </a:p>
          <a:p>
            <a:r>
              <a:rPr lang="en-US" dirty="0"/>
              <a:t>Church health is the key to church growth. All living things grow if they’re healthy. You don’t have to make them grow – it’s just natural for living organisms. As a parent, I didn’t have to force my three children to grow. They naturally grew up. As long as I removed the hindrances, such as poor nutrition or an unsafe environment, their growth was automatic.</a:t>
            </a:r>
          </a:p>
          <a:p>
            <a:r>
              <a:rPr lang="en-US" dirty="0"/>
              <a:t>If my children had not grown up, something would have been terribly wrong. I would have done whatever it took to discover the disease and correct it. I wouldn’t have remained passive, spouting clichés about faithfulness, or wanting “quality not quantity” in my children.</a:t>
            </a:r>
          </a:p>
          <a:p>
            <a:r>
              <a:rPr lang="en-US" dirty="0"/>
              <a:t>The same principle is true for the church. Since the church is a living organism, it’s natural for it to grow if it’s healthy. The church is a Body, not a business – an organism, not an organization. It’s alive. If a church is not growing, it is dying.</a:t>
            </a:r>
          </a:p>
          <a:p>
            <a:r>
              <a:rPr lang="en-US" dirty="0"/>
              <a:t>What then is the secret of church health?</a:t>
            </a:r>
          </a:p>
          <a:p>
            <a:r>
              <a:rPr lang="en-US" b="1" dirty="0"/>
              <a:t>In a word, it’s balance!</a:t>
            </a:r>
            <a:endParaRPr lang="en-US" dirty="0"/>
          </a:p>
          <a:p>
            <a:r>
              <a:rPr lang="en-US" dirty="0"/>
              <a:t>Your body has nine different systems (circulatory, respiratory, digestive, skeletal, etc.). When these systems are all in balance, it produces health. But when your body gets out of balance, we call that “disease.” Likewise when the Body of Christ becomes unbalanced, disease occurs. Health and growth can only occur when everything is brought into balance.</a:t>
            </a:r>
          </a:p>
          <a:p>
            <a:r>
              <a:rPr lang="en-US" dirty="0"/>
              <a:t>Our entire world is based on this principle of balance. Our planet was perfectly balanced by God, at just the right angle on its axis to support life. It rotates at a speed that minimizes vibration. If this planet were just a little closer to the sun, we’d burn up and, if it were just a few miles further away from the sun, we’d freeze to death.</a:t>
            </a:r>
          </a:p>
          <a:p>
            <a:r>
              <a:rPr lang="en-US" dirty="0"/>
              <a:t>Nature is a collection of ecosystems that live in balance with each other. We now know that even the tiniest variation in the ecosystem creates a chain reaction. God has set up a food chain with plants and animals in balance.</a:t>
            </a:r>
          </a:p>
          <a:p>
            <a:r>
              <a:rPr lang="en-US" dirty="0"/>
              <a:t>In architecture, structures must be balanced. If the stress isn’t balanced, a building will collapse or a bridge will fall. There must be equilibrium. If your life is not balanced, you might collapse, and if your congregation is not balanced, it might collapse.</a:t>
            </a:r>
          </a:p>
          <a:p>
            <a:r>
              <a:rPr lang="en-US" dirty="0"/>
              <a:t>As pastors and counselors we must realize that healing is the recovery of balance to the body, soul, and congregation.</a:t>
            </a:r>
          </a:p>
          <a:p>
            <a:r>
              <a:rPr lang="en-US" dirty="0"/>
              <a:t>Healthy, lasting church growth is multi-dimensional. I’ve written extensively on the fact that church health has five facets: every church needs to grow warmer through fellowship, deeper through discipleship, stronger through worship, broader through ministry, and larger through evangelism.</a:t>
            </a:r>
          </a:p>
          <a:p>
            <a:r>
              <a:rPr lang="en-US" dirty="0"/>
              <a:t>These five purposes of the church are commanded by Jesus in the Great Commandment and Great Commission, explained by Paul in Ephesians 4, described in Jesus’ prayer for the church in John 17, and modeled by the first church in Jerusalem.</a:t>
            </a:r>
          </a:p>
          <a:p>
            <a:r>
              <a:rPr lang="en-US" dirty="0"/>
              <a:t>In Acts 2:42-47 these five facets of health are mentioned: They fellowshipped, edified each other, worshipped, ministered, and evangelized. As a result, verse 47 (NIV) says, “And the Lord added to their number daily those who were being saved.”</a:t>
            </a:r>
          </a:p>
          <a:p>
            <a:r>
              <a:rPr lang="en-US" b="1" dirty="0"/>
              <a:t>The Five Dimensions of a Healthy Church:</a:t>
            </a:r>
            <a:endParaRPr lang="en-US" dirty="0"/>
          </a:p>
          <a:p>
            <a:r>
              <a:rPr lang="en-US" dirty="0"/>
              <a:t>Churches grow warmer through fellowship.</a:t>
            </a:r>
          </a:p>
          <a:p>
            <a:r>
              <a:rPr lang="en-US" dirty="0"/>
              <a:t>Churches grow deeper through discipleship.</a:t>
            </a:r>
          </a:p>
          <a:p>
            <a:r>
              <a:rPr lang="en-US" dirty="0"/>
              <a:t>Churches grow stronger through worship.</a:t>
            </a:r>
          </a:p>
          <a:p>
            <a:r>
              <a:rPr lang="en-US" dirty="0"/>
              <a:t>Churches grow broader through ministry.</a:t>
            </a:r>
          </a:p>
          <a:p>
            <a:r>
              <a:rPr lang="en-US" dirty="0"/>
              <a:t>Churches grow larger through evangelism.</a:t>
            </a:r>
          </a:p>
          <a:p>
            <a:r>
              <a:rPr lang="en-US" dirty="0"/>
              <a:t>Church growth is the natural result of church health. But church health can only occur when our message is biblical and our mission is balanced. Each of the five New Testament purposes of the church must be in equilibrium with the others for health to occur.</a:t>
            </a:r>
          </a:p>
          <a:p>
            <a:r>
              <a:rPr lang="en-US" dirty="0"/>
              <a:t>Now this is important: Because we are imperfect beings, balance in a church does not occur naturally. In fact, we must continually correct imbalance! It’s human nature to overemphasize the aspect or purpose of the church we feel most passionate about.</a:t>
            </a:r>
          </a:p>
          <a:p>
            <a:r>
              <a:rPr lang="en-US" dirty="0"/>
              <a:t>Most evangelical churches already do the five purposes of the church – sort of.</a:t>
            </a:r>
          </a:p>
          <a:p>
            <a:r>
              <a:rPr lang="en-US" dirty="0"/>
              <a:t>But they don’t do them all equally well. One church may be strong in fellowship, yet weak in evangelism. Another may be strong in worship, yet weak in discipleship. Still another may be strong in evangelism, yet weak in ministry.</a:t>
            </a:r>
          </a:p>
          <a:p>
            <a:r>
              <a:rPr lang="en-US" dirty="0"/>
              <a:t>Why is this? It’s the natural tendency of leaders to emphasize what they feel strongly about and neglect whatever they feel less passionate about. Around the world you can find churches that have become the extension of their pastor’s giftedness. They focus only on what he cares about most.</a:t>
            </a:r>
          </a:p>
          <a:p>
            <a:r>
              <a:rPr lang="en-US" dirty="0"/>
              <a:t>Unless you set up a system and structure to intentionally balance the five purposes, your church will tend to overemphasize the purpose that best expresses the gifts and passion of its pastor.</a:t>
            </a:r>
          </a:p>
          <a:p>
            <a:r>
              <a:rPr lang="en-US" dirty="0"/>
              <a:t>Healthy churches are built on purpose! By focusing equally on all five of the New Testament purposes of the church, your church will develop the healthy balance that makes lasting growth possible.</a:t>
            </a:r>
          </a:p>
          <a:p>
            <a:endParaRPr lang="en-US" dirty="0">
              <a:cs typeface="ＭＳ Ｐゴシック" charset="0"/>
            </a:endParaRPr>
          </a:p>
        </p:txBody>
      </p:sp>
    </p:spTree>
    <p:extLst>
      <p:ext uri="{BB962C8B-B14F-4D97-AF65-F5344CB8AC3E}">
        <p14:creationId xmlns:p14="http://schemas.microsoft.com/office/powerpoint/2010/main" val="1026952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022161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65585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Jews witnessed near Jerusalem amidst opposition (3:1–6:7).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33835186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was not socialism that REQUIRES people to give up personal property. It was a spontaneous movement of God-ordained generosity.</a:t>
            </a:r>
          </a:p>
          <a:p>
            <a:r>
              <a:rPr lang="en-US" dirty="0"/>
              <a:t>_________</a:t>
            </a:r>
          </a:p>
          <a:p>
            <a:r>
              <a:rPr lang="en-US" dirty="0"/>
              <a:t>NS-05-Acts3-8—slides 112, 184</a:t>
            </a:r>
          </a:p>
          <a:p>
            <a:endParaRPr lang="en-US" dirty="0"/>
          </a:p>
        </p:txBody>
      </p:sp>
    </p:spTree>
    <p:extLst>
      <p:ext uri="{BB962C8B-B14F-4D97-AF65-F5344CB8AC3E}">
        <p14:creationId xmlns:p14="http://schemas.microsoft.com/office/powerpoint/2010/main" val="2359713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228937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8CC671-5DD3-7048-9A4F-C38F5EC1D9B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4162157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39785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842620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983054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83467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3609060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6402287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722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557261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467401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8731914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35477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6166468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327471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925478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8847316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466148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100515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717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438704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775220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26283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28201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6871133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834717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5926122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7375650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211</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 had to first be faithful in high school among my peers.</a:t>
            </a:r>
          </a:p>
          <a:p>
            <a:r>
              <a:rPr lang="en-US" dirty="0">
                <a:latin typeface="Arial" panose="020B0604020202020204" pitchFamily="34" charset="0"/>
                <a:cs typeface="Arial" panose="020B0604020202020204" pitchFamily="34" charset="0"/>
              </a:rPr>
              <a:t>First allow the Spirit to lead you right where you live and work.</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48310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1561857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4112969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159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world won’t be reached until we break away from the familiar</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1178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69558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64369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9434642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47146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0" charset="0"/>
                <a:ea typeface="ＭＳ Ｐゴシック" pitchFamily="-108" charset="-128"/>
                <a:cs typeface="ＭＳ Ｐゴシック" pitchFamily="-108" charset="-128"/>
              </a:rPr>
              <a:t>God expanded the kingdom message to Samaritans in Judea and Samaria (6:8–8:40).</a:t>
            </a:r>
            <a:endParaRPr lang="en-SG" sz="1200" b="0" kern="1200" dirty="0">
              <a:solidFill>
                <a:schemeClr val="tx1"/>
              </a:solidFill>
              <a:effectLst/>
              <a:latin typeface="Times New Roman" pitchFamily="-110" charset="0"/>
              <a:ea typeface="ＭＳ Ｐゴシック" pitchFamily="-108" charset="-128"/>
              <a:cs typeface="ＭＳ Ｐゴシック" pitchFamily="-108" charset="-128"/>
            </a:endParaRPr>
          </a:p>
          <a:p>
            <a:endParaRPr lang="en-US" b="0"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225</a:t>
            </a:fld>
            <a:endParaRPr lang="en-US"/>
          </a:p>
        </p:txBody>
      </p:sp>
    </p:spTree>
    <p:extLst>
      <p:ext uri="{BB962C8B-B14F-4D97-AF65-F5344CB8AC3E}">
        <p14:creationId xmlns:p14="http://schemas.microsoft.com/office/powerpoint/2010/main" val="61659675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25809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3963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232</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0" charset="0"/>
                <a:ea typeface="ＭＳ Ｐゴシック" pitchFamily="-108" charset="-128"/>
                <a:cs typeface="ＭＳ Ｐゴシック" pitchFamily="-108" charset="-128"/>
              </a:rPr>
              <a:t>God used Stephen’s death to spread the kingdom northward (6:8–8:3).</a:t>
            </a:r>
            <a:endParaRPr lang="en-SG" sz="1200" b="0" kern="1200" dirty="0">
              <a:solidFill>
                <a:schemeClr val="tx1"/>
              </a:solidFill>
              <a:effectLst/>
              <a:latin typeface="Times New Roman" pitchFamily="-110" charset="0"/>
              <a:ea typeface="ＭＳ Ｐゴシック" pitchFamily="-108" charset="-128"/>
              <a:cs typeface="ＭＳ Ｐゴシック" pitchFamily="-108" charset="-128"/>
            </a:endParaRPr>
          </a:p>
          <a:p>
            <a:pPr eaLnBrk="1" hangingPunct="1"/>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is the point of God doing this healing miracle—or </a:t>
            </a:r>
            <a:r>
              <a:rPr lang="en-US" sz="1200" i="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miracle? </a:t>
            </a:r>
          </a:p>
          <a:p>
            <a:r>
              <a:rPr lang="en-US" sz="1200" kern="1200" dirty="0">
                <a:solidFill>
                  <a:schemeClr val="tx1"/>
                </a:solidFill>
                <a:effectLst/>
                <a:latin typeface="+mn-lt"/>
                <a:ea typeface="+mn-ea"/>
                <a:cs typeface="+mn-cs"/>
              </a:rPr>
              <a:t>What is the purpose for the account of the cripple?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94475601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solidFill>
                  <a:prstClr val="black"/>
                </a:solidFill>
              </a:rPr>
              <a:pPr eaLnBrk="1" hangingPunct="1"/>
              <a:t>234</a:t>
            </a:fld>
            <a:endParaRPr lang="en-US" sz="1200">
              <a:solidFill>
                <a:prstClr val="black"/>
              </a:solidFill>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235</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451505-1701-6249-B124-C007E664BACE}" type="slidenum">
              <a:rPr lang="en-US" sz="1200"/>
              <a:pPr eaLnBrk="1" hangingPunct="1"/>
              <a:t>236</a:t>
            </a:fld>
            <a:endParaRPr lang="en-US" sz="1200"/>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debate exists as to when the gospel reached Judea and Samaria. Many place this in Acts 8–12, such as Terry Hall. But the debate in Jerusalem with Stephen ending in his death (6:8—7:60) caused the message to expand in 8:1 when "…a</a:t>
            </a:r>
            <a:r>
              <a:rPr lang="en-US" dirty="0">
                <a:effectLst/>
                <a:latin typeface="Lucida Grande" panose="020B0600040502020204" pitchFamily="34" charset="0"/>
              </a:rPr>
              <a:t> great wave of persecution began that day, sweeping over the church in Jerusalem; and all the believers except the apostles were scattered through the regions of Judea and Samaria." This message quickly reached Damascus where believers already existed when Paul went there (9:10), which began the transition to the "uttermost part" (cf. 1:8) beyond Judea and Samaria.</a:t>
            </a: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NS-05-Acts1-2—slide 307</a:t>
            </a:r>
          </a:p>
          <a:p>
            <a:pPr eaLnBrk="1" hangingPunct="1"/>
            <a:r>
              <a:rPr lang="en-US" dirty="0">
                <a:latin typeface="Times New Roman" charset="0"/>
                <a:ea typeface="ＭＳ Ｐゴシック" charset="0"/>
                <a:cs typeface="ＭＳ Ｐゴシック" charset="0"/>
              </a:rPr>
              <a:t>NS-05-Acts3-8—slide 236</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67FA2-3609-194B-8383-45FA4AF70B8E}" type="slidenum">
              <a:rPr lang="en-US" sz="1200"/>
              <a:pPr eaLnBrk="1" hangingPunct="1"/>
              <a:t>237</a:t>
            </a:fld>
            <a:endParaRPr lang="en-US" sz="1200"/>
          </a:p>
        </p:txBody>
      </p:sp>
      <p:sp>
        <p:nvSpPr>
          <p:cNvPr id="305154" name="Rectangle 2"/>
          <p:cNvSpPr>
            <a:spLocks noGrp="1" noRot="1" noChangeAspect="1" noChangeArrowheads="1" noTextEdit="1"/>
          </p:cNvSpPr>
          <p:nvPr>
            <p:ph type="sldImg"/>
          </p:nvPr>
        </p:nvSpPr>
        <p:spPr>
          <a:xfrm>
            <a:off x="1143000" y="685800"/>
            <a:ext cx="4572000" cy="3429000"/>
          </a:xfrm>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best-laid plans of mice and men often go awry” is found in a poem written in 1785.</a:t>
            </a:r>
          </a:p>
          <a:p>
            <a:endParaRPr lang="en-US" dirty="0"/>
          </a:p>
          <a:p>
            <a:r>
              <a:rPr lang="en-US" dirty="0"/>
              <a:t>John Steinbeck took the title of his 1937 novel Of Mice and Men from this poem.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32412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ED707F6E-E190-344A-9A6A-E354816EB8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 Spielberg, in the mid 90’s produced an animated television series called Pinky and the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TV show is about two mice. In each episode, Brain, the smart one, devises an elaborate plan to take over the world which ultimately ends in failure.  However, at the end of each episode Pinky asks, Why, "Brain? What are we going to do tomorrow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 answers “The same thing we do every night - try to take over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 always had best laid plans, they just never seemed to work out.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320018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Arial" panose="020B0604020202020204" pitchFamily="34" charset="0"/>
              </a:rPr>
              <a:t>As we are moving through our series on the Book of Acts called Good News on the Move, we have seen God’s Plan for growing the church. </a:t>
            </a:r>
          </a:p>
        </p:txBody>
      </p:sp>
    </p:spTree>
    <p:extLst>
      <p:ext uri="{BB962C8B-B14F-4D97-AF65-F5344CB8AC3E}">
        <p14:creationId xmlns:p14="http://schemas.microsoft.com/office/powerpoint/2010/main" val="379215082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In Acts chapter 2, we see God’s plan for growing the church following Peter’s speech at Pentecost, where about 3,000 believed, were baptized, and added to the church that day.</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In Acts chapter 4, we see God’s plan for growing the church after Peter and John were arrested, where the number of just men alone was about 5,000.</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In Acts chapter 6, we see God’s plan for growing the church with the believers rapidly multiplying.  Thus making it necessary to choose additional leaders to help the apostles. </a:t>
            </a:r>
          </a:p>
        </p:txBody>
      </p:sp>
    </p:spTree>
    <p:extLst>
      <p:ext uri="{BB962C8B-B14F-4D97-AF65-F5344CB8AC3E}">
        <p14:creationId xmlns:p14="http://schemas.microsoft.com/office/powerpoint/2010/main" val="255452368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But with church growth comes opposition.  </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God’s plan is for the church to grow.  The enemies’ plans involve both external and internal opposition to the church and gospel message.</a:t>
            </a:r>
          </a:p>
          <a:p>
            <a:pPr eaLnBrk="1" hangingPunct="1"/>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In Acts chapter 4, we see external opposition to the church when Peter and John are arrested . . . for proclaiming the Gospel.</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In Acts chapter 5, we  see external opposition to the church  when Peter and John are arrested again . . .  for continuing to proclaim the Gospel.</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In Acts chapter 7, we  see external opposition to the church when Stephen is brought before the council and eventually stoned . . . For proclaiming the Gospel.</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And at the beginning of Acts chapter 8, where we finished up last week, we saw external opposition to the church in the form of intense persecution, being lead by Saul</a:t>
            </a:r>
          </a:p>
        </p:txBody>
      </p:sp>
    </p:spTree>
    <p:extLst>
      <p:ext uri="{BB962C8B-B14F-4D97-AF65-F5344CB8AC3E}">
        <p14:creationId xmlns:p14="http://schemas.microsoft.com/office/powerpoint/2010/main" val="359644223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dirty="0">
                <a:ea typeface="ＭＳ Ｐゴシック" charset="0"/>
                <a:cs typeface="Arial" panose="020B0604020202020204" pitchFamily="34" charset="0"/>
              </a:rPr>
              <a:t>The enemies’ plans not only involve external opposition.  The enemy stirs up internal disputes within the church</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In Acts 5, the enemy stirred Ananias and Sapphira to not commit to fully serving God and then to lie about it.</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In Acts 6, the enemy stirred up strife between the Greek speaking and Hebrew speaking widows. </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dirty="0">
                <a:ea typeface="ＭＳ Ｐゴシック" charset="0"/>
                <a:cs typeface="Arial" panose="020B0604020202020204" pitchFamily="34" charset="0"/>
              </a:rPr>
              <a:t>The enemy is always looking for a foothold to stir up strife within the church.  </a:t>
            </a:r>
          </a:p>
          <a:p>
            <a:pPr marL="0" indent="0" eaLnBrk="1" hangingPunct="1">
              <a:buFont typeface="Arial" panose="020B0604020202020204" pitchFamily="34" charset="0"/>
              <a:buNone/>
            </a:pP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2488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6518800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Today we are in Acts 8.  We looked at verses 1-3 last week.  This week we will look at the remaining verses in chapter 8, vs 4-40.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So go ahead and open up your Bibles, or go to your apps, and turn to or click on Acts 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Arial" panose="020B0604020202020204" pitchFamily="34" charset="0"/>
            </a:endParaRPr>
          </a:p>
          <a:p>
            <a:r>
              <a:rPr lang="en-US" dirty="0"/>
              <a:t>The story we are going to read today is about Philip. Not Philip, one of the 12 apostles, but Philip the Evangelist.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66518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 the Evangelist, the Philip in Acts 8, was one of the seven men who were selected in Acts 6 because they were well respected and full of the Spirit and wisdom.  </a:t>
            </a:r>
          </a:p>
          <a:p>
            <a:endParaRPr lang="en-US" dirty="0"/>
          </a:p>
          <a:p>
            <a:r>
              <a:rPr lang="en-US" dirty="0"/>
              <a:t>They were needed because the church was growing and there was conflict between the Hebrew and Greek believers.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week we read about Stephen, the first on the list of seven. Today we are going to read 2 stories about Philip the Evangelist, the second person on the list from chapter 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Although we are reading a story about Philip the Evangelist, the overall theme of the text is fulfillment of God’s plan. So pay close attention to the people we read about today and see how they participated in God’s plan.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88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ED707F6E-E190-344A-9A6A-E354816EB8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246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sz="1200" dirty="0">
                <a:ea typeface="ＭＳ Ｐゴシック" charset="0"/>
                <a:cs typeface="Arial" panose="020B0604020202020204" pitchFamily="34" charset="0"/>
              </a:rPr>
              <a:t>The first group of people we see participating in God’s plan are “the believers”  Verse 4 tells us </a:t>
            </a:r>
            <a:r>
              <a:rPr lang="en-US" sz="1200" b="1" i="1" dirty="0">
                <a:ea typeface="ＭＳ Ｐゴシック" charset="0"/>
                <a:cs typeface="Arial" panose="020B0604020202020204" pitchFamily="34" charset="0"/>
              </a:rPr>
              <a:t>Read vs 4</a:t>
            </a:r>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Even though the church was facing external opposition in the form of Saul and his persecution, this opposition was overcome because the believers participated in God’s plan. </a:t>
            </a:r>
          </a:p>
          <a:p>
            <a:pPr eaLnBrk="1" hangingPunct="1"/>
            <a:endParaRPr lang="en-US" sz="120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Verse 4 is the introduction to the story, now we focus on one particular believer, Philip.  We read in verse 5 that </a:t>
            </a:r>
            <a:r>
              <a:rPr lang="en-US" sz="1200" b="1" i="1" dirty="0">
                <a:ea typeface="ＭＳ Ｐゴシック" charset="0"/>
                <a:cs typeface="Arial" panose="020B0604020202020204" pitchFamily="34" charset="0"/>
              </a:rPr>
              <a:t>Read vs 5</a:t>
            </a:r>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I have 2 key points to make about Philip going to Samaria.</a:t>
            </a:r>
          </a:p>
        </p:txBody>
      </p:sp>
    </p:spTree>
    <p:extLst>
      <p:ext uri="{BB962C8B-B14F-4D97-AF65-F5344CB8AC3E}">
        <p14:creationId xmlns:p14="http://schemas.microsoft.com/office/powerpoint/2010/main" val="233812365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sz="1200" dirty="0">
                <a:ea typeface="ＭＳ Ｐゴシック" charset="0"/>
                <a:cs typeface="Arial" panose="020B0604020202020204" pitchFamily="34" charset="0"/>
              </a:rPr>
              <a:t>First key point takes us back to Acts 1:8.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Jesus told his disciples that “they will receive power when the Holy Spirit comes upon them. And they will be his witnesses, and they will tell people about Jesus everywhere—in Jerusalem, throughout Judea, in Samaria, and to the ends of the earth.”</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Luke, the author of Acts, is making a point that the disciples are fulfilling the statement of Acts 1:8.  Because up until now, the gospel pretty much remained in Jerusalem.</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It took Saul’s persecution in Acts 8:1 to cause the disciples and the church to participate in God’s plan given in Acts 1:8</a:t>
            </a:r>
          </a:p>
          <a:p>
            <a:pPr eaLnBrk="1" hangingPunct="1"/>
            <a:r>
              <a:rPr lang="en-US" sz="1200" dirty="0">
                <a:ea typeface="ＭＳ Ｐゴシック" charset="0"/>
                <a:cs typeface="Arial" panose="020B0604020202020204" pitchFamily="34" charset="0"/>
              </a:rPr>
              <a:t>_____________</a:t>
            </a:r>
          </a:p>
          <a:p>
            <a:pPr eaLnBrk="1" hangingPunct="1"/>
            <a:r>
              <a:rPr lang="en-US" dirty="0">
                <a:latin typeface="+mn-lt"/>
                <a:ea typeface="ＭＳ Ｐゴシック" charset="0"/>
                <a:cs typeface="ＭＳ Ｐゴシック" charset="0"/>
              </a:rPr>
              <a:t>NS-05-Acts1-2-slide </a:t>
            </a:r>
          </a:p>
          <a:p>
            <a:pPr eaLnBrk="1" hangingPunct="1"/>
            <a:r>
              <a:rPr lang="en-US" sz="1200" dirty="0">
                <a:latin typeface="+mn-lt"/>
                <a:ea typeface="ＭＳ Ｐゴシック" charset="0"/>
                <a:cs typeface="Arial" panose="020B0604020202020204" pitchFamily="34" charset="0"/>
              </a:rPr>
              <a:t>NS-05-Acts3-9—slide 247</a:t>
            </a:r>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65699778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The second key point goes a bit further back, about 900 years.  There was animosity between the Jews and the Samaritans. Its roots can be traced back to 1 Kings 12.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The Kingdom has been split.</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Samaria is associated with the Northern Kingdom, called Israel, whereas Judea is associated with Southern Kingdom, called Judah. </a:t>
            </a:r>
          </a:p>
          <a:p>
            <a:pPr eaLnBrk="1" hangingPunct="1"/>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418668475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diagram shows a timeline of the entire history of the world from creation in Genesis 1 to the new heavens and new earth in Revelation 22 from a biblical perspective.</a:t>
            </a:r>
          </a:p>
          <a:p>
            <a:endParaRPr lang="en-US" sz="1100" dirty="0"/>
          </a:p>
          <a:p>
            <a:r>
              <a:rPr lang="en-US" sz="1100" dirty="0"/>
              <a:t>It is helpful when reading Old Testament stories, or New Testament references to the Old Testament to be able to put them into a historical context.  This simple timeline helps with that.  </a:t>
            </a:r>
          </a:p>
          <a:p>
            <a:endParaRPr lang="en-US" sz="1100" dirty="0"/>
          </a:p>
          <a:p>
            <a:r>
              <a:rPr lang="en-US" sz="1100" dirty="0"/>
              <a:t>The Reason for animosity between the Jews and the Samaritans goes back to the period following the United Kingdom under Saul, then David, and finally Solomon.</a:t>
            </a:r>
          </a:p>
          <a:p>
            <a:endParaRPr lang="en-US" sz="1100" dirty="0"/>
          </a:p>
          <a:p>
            <a:r>
              <a:rPr lang="en-US" sz="1100" dirty="0"/>
              <a:t>Upon Solomon’s death, the Kingdom split, with Solomon’s son, Rehoboam ruling in Judah, the southern Kingdom, and Jeroboam ruling in Israel, the Northern Kingdom.</a:t>
            </a:r>
          </a:p>
          <a:p>
            <a:endParaRPr lang="en-US" sz="1100" dirty="0"/>
          </a:p>
          <a:p>
            <a:r>
              <a:rPr lang="en-US" sz="1100" dirty="0"/>
              <a:t>Because of disobedience to God’s word, both Kingdoms were eventually exiled from the land, first Israel, the Northern, Kingdom was exiled by the Assyrians, then Judah, the Southern Kingdom was exiled by the Babylonians.   The Babylonians were defeated by the Persians, and King Cyrus decreed the return of the exiled Jews from Babylon. This is the restoration and was led first by Zerubbabel, then Ezra, then Nehemiah.  </a:t>
            </a:r>
          </a:p>
          <a:p>
            <a:endParaRPr lang="en-US" sz="1100" dirty="0"/>
          </a:p>
          <a:p>
            <a:r>
              <a:rPr lang="en-US" sz="1100" dirty="0"/>
              <a:t>During the exile, the land was not empty. Not everyone was taken away. And some non Jewish people moved in, but mostly in the northern Kingdom. There was intermarriage between the Jews and the non-Jewish people that moved in, and these eventually became the Samaritans. </a:t>
            </a:r>
          </a:p>
          <a:p>
            <a:endParaRPr lang="en-US" sz="1100" dirty="0"/>
          </a:p>
          <a:p>
            <a:r>
              <a:rPr lang="en-US" sz="1100" dirty="0"/>
              <a:t>So when the Jews returned from exile, they looked down upon those who had intermarried.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635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That animosity between the Jews and Samaritans was present during Jesus’ time.</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Jesus spent quite a bit of time around the Sea of Galilee. John 4 tells us that when he returned to Galilee he went through Samaria.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Many commentaries will tell you that was not the preferred route. Instead most Jews would cross over to the Jordan river valley, and then go up, which took a bit longer, but avoided going through Samaria.</a:t>
            </a:r>
          </a:p>
          <a:p>
            <a:pPr eaLnBrk="1" hangingPunct="1"/>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68445342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There is a story in Mark chapter 7 / Matthew 15,  about Jesus when he was near Tyre and Sidon, which is in Samaria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I am not going to explain this passage, but just want to show you the animosity between Jews and Samaritans.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Jesus made a play on words, the woman even acknowledged this play on words. In the end her faith was acknowledged and daughter was healed,</a:t>
            </a: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5562727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sz="1200" dirty="0">
                <a:ea typeface="ＭＳ Ｐゴシック" charset="0"/>
                <a:cs typeface="Arial" panose="020B0604020202020204" pitchFamily="34" charset="0"/>
              </a:rPr>
              <a:t>This is the background from which Philip the Evangelist heeded God’s call and went to Samaria.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What happened when he went?  </a:t>
            </a:r>
            <a:r>
              <a:rPr lang="en-US" sz="1200" b="1" i="1" dirty="0">
                <a:ea typeface="ＭＳ Ｐゴシック" charset="0"/>
                <a:cs typeface="Arial" panose="020B0604020202020204" pitchFamily="34" charset="0"/>
              </a:rPr>
              <a:t>Read vs 6-8</a:t>
            </a:r>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Crowds listened.  They wanted to hear his message. They wanted to see miraculous signs.</a:t>
            </a:r>
            <a:endParaRPr lang="en-US" sz="1200" b="1" i="1" dirty="0">
              <a:ea typeface="ＭＳ Ｐゴシック" charset="0"/>
              <a:cs typeface="Arial" panose="020B0604020202020204" pitchFamily="34" charset="0"/>
            </a:endParaRPr>
          </a:p>
        </p:txBody>
      </p:sp>
    </p:spTree>
    <p:extLst>
      <p:ext uri="{BB962C8B-B14F-4D97-AF65-F5344CB8AC3E}">
        <p14:creationId xmlns:p14="http://schemas.microsoft.com/office/powerpoint/2010/main" val="415988720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Just like Philip, you too can participate in God’s plan.</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Jesus told his disciples to go to the ends of the earth. Well, if you are flying from the East Coast of the United States, Singapore is considered the ends of the earth.  You can fly east or west, it takes about the same amount of time to get here.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Now that you are here in Singapore,  people will listen.  Just tell them your story. Your testimony.  What has God done in your life.  What were you like before you knew Jesus as your personal savior? What is your life like now?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Instead of miraculous signs, let people see a changed life in you. Nothing is more powerful of a testimony than that of a changed life.  Let people see you participating in God’s plan.</a:t>
            </a:r>
          </a:p>
          <a:p>
            <a:pPr eaLnBrk="1" hangingPunct="1"/>
            <a:endParaRPr lang="en-US" sz="1200" b="0" i="0" dirty="0">
              <a:ea typeface="ＭＳ Ｐゴシック" charset="0"/>
              <a:cs typeface="Arial" panose="020B0604020202020204" pitchFamily="34" charset="0"/>
            </a:endParaRPr>
          </a:p>
          <a:p>
            <a:pPr eaLnBrk="1" hangingPunct="1"/>
            <a:endParaRPr lang="en-US" sz="1200" b="1" i="1" dirty="0">
              <a:ea typeface="ＭＳ Ｐゴシック" charset="0"/>
              <a:cs typeface="Arial" panose="020B0604020202020204" pitchFamily="34" charset="0"/>
            </a:endParaRPr>
          </a:p>
        </p:txBody>
      </p:sp>
    </p:spTree>
    <p:extLst>
      <p:ext uri="{BB962C8B-B14F-4D97-AF65-F5344CB8AC3E}">
        <p14:creationId xmlns:p14="http://schemas.microsoft.com/office/powerpoint/2010/main" val="128090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707703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ED707F6E-E190-344A-9A6A-E354816EB8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254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cs typeface="Arial" panose="020B0604020202020204" pitchFamily="34" charset="0"/>
              </a:rPr>
              <a:t>A new character is introduced in vs 9 to 11.  His name is Simon.  The text tells us that </a:t>
            </a:r>
            <a:r>
              <a:rPr lang="en-US" sz="1200" b="1" i="1" dirty="0">
                <a:ea typeface="ＭＳ Ｐゴシック" charset="0"/>
                <a:cs typeface="Arial" panose="020B0604020202020204" pitchFamily="34" charset="0"/>
              </a:rPr>
              <a:t>Read vs 9-11</a:t>
            </a:r>
            <a:endParaRPr lang="en-US" sz="1200" b="0" i="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a typeface="ＭＳ Ｐゴシック" charset="0"/>
                <a:cs typeface="Arial" panose="020B0604020202020204" pitchFamily="34" charset="0"/>
              </a:rPr>
              <a:t>So this new character is a sorcerer, he astounded people with his magic, the people listened to him.  Is Simon going to be a problem? Will the enemy use Simon to mount some external opposition to the church?</a:t>
            </a: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52319816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cs typeface="Arial" panose="020B0604020202020204" pitchFamily="34" charset="0"/>
              </a:rPr>
              <a:t>Vs 12 tells us that  </a:t>
            </a:r>
            <a:r>
              <a:rPr lang="en-US" sz="1200" b="1" i="1" dirty="0">
                <a:ea typeface="ＭＳ Ｐゴシック" charset="0"/>
                <a:cs typeface="Arial" panose="020B0604020202020204" pitchFamily="34" charset="0"/>
              </a:rPr>
              <a:t>Read vs 12</a:t>
            </a:r>
            <a:endParaRPr lang="en-US" sz="1200" b="0" i="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a typeface="ＭＳ Ｐゴシック" charset="0"/>
                <a:cs typeface="Arial" panose="020B0604020202020204" pitchFamily="34" charset="0"/>
              </a:rPr>
              <a:t>The people are no longer listening to Simon, instead they listen to Philip.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a typeface="ＭＳ Ｐゴシック" charset="0"/>
                <a:cs typeface="Arial" panose="020B0604020202020204" pitchFamily="34" charset="0"/>
              </a:rPr>
              <a:t>But </a:t>
            </a:r>
            <a:r>
              <a:rPr lang="en-US" sz="1200" b="1" i="1" dirty="0">
                <a:ea typeface="ＭＳ Ｐゴシック" charset="0"/>
                <a:cs typeface="Arial" panose="020B0604020202020204" pitchFamily="34" charset="0"/>
              </a:rPr>
              <a:t>guess</a:t>
            </a:r>
            <a:r>
              <a:rPr lang="en-US" sz="1200" b="0" i="0" dirty="0">
                <a:ea typeface="ＭＳ Ｐゴシック" charset="0"/>
                <a:cs typeface="Arial" panose="020B0604020202020204" pitchFamily="34" charset="0"/>
              </a:rPr>
              <a:t> what, </a:t>
            </a:r>
            <a:r>
              <a:rPr lang="en-US" sz="1200" b="1" i="1" dirty="0">
                <a:ea typeface="ＭＳ Ｐゴシック" charset="0"/>
                <a:cs typeface="Arial" panose="020B0604020202020204" pitchFamily="34" charset="0"/>
              </a:rPr>
              <a:t>Read vs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22262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theme of our text today is seeing the fulfillment of God’s plan.</a:t>
            </a:r>
          </a:p>
          <a:p>
            <a:endParaRPr lang="en-US" dirty="0"/>
          </a:p>
          <a:p>
            <a:r>
              <a:rPr lang="en-US" dirty="0"/>
              <a:t>Participating in God’s plan, Phillip went to Samaria, the crowds listened, they believed and were baptized. The apostles were curious.   </a:t>
            </a:r>
            <a:r>
              <a:rPr lang="en-US" b="1" i="1" dirty="0"/>
              <a:t>Read vs 14-17</a:t>
            </a:r>
          </a:p>
          <a:p>
            <a:endParaRPr lang="en-US" dirty="0"/>
          </a:p>
          <a:p>
            <a:r>
              <a:rPr lang="en-US" dirty="0"/>
              <a:t>Why had the Holy Spirit not come upon the Samaritans?</a:t>
            </a: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333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Acts 2, the Jews who repented were baptized and then received the Holy Spirit.</a:t>
            </a:r>
          </a:p>
          <a:p>
            <a:endParaRPr lang="en-US" dirty="0"/>
          </a:p>
          <a:p>
            <a:r>
              <a:rPr lang="en-US" dirty="0"/>
              <a:t>However, in Acts 8, after the Samaritans believed and were baptized, it was not until the Apostles, Peter and John came, that they received the Holy Spirit.</a:t>
            </a:r>
          </a:p>
          <a:p>
            <a:endParaRPr lang="en-US" dirty="0"/>
          </a:p>
          <a:p>
            <a:r>
              <a:rPr lang="en-US" dirty="0"/>
              <a:t>In both cases they were saved in the same way, by faith in the Lord Jesus Christ.</a:t>
            </a:r>
          </a:p>
          <a:p>
            <a:endParaRPr lang="en-US" dirty="0"/>
          </a:p>
          <a:p>
            <a:r>
              <a:rPr lang="en-US" dirty="0"/>
              <a:t>The reason for this one time unique event is because it was part of God’s plan to prevent internal opposition with in the church.</a:t>
            </a:r>
          </a:p>
          <a:p>
            <a:endParaRPr lang="en-US" dirty="0"/>
          </a:p>
          <a:p>
            <a:r>
              <a:rPr lang="en-US" dirty="0"/>
              <a:t>As we already discussed, Jewish believers were likely to have animosity towards the Samaritans.  By having Peter and John witness the Samaritans receiving the Holy Spirit, no one could doubt the truthfulness of their conversion.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1665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chiastic structure can often be used to help understand narrative or stories within the Bible.  Usually the center of the chiasm is the climax of the story, or the main point. </a:t>
            </a:r>
          </a:p>
          <a:p>
            <a:endParaRPr lang="en-US" dirty="0"/>
          </a:p>
          <a:p>
            <a:r>
              <a:rPr lang="en-US" dirty="0"/>
              <a:t>So the center of this first story is the Samaritan’s receiving the Holy Spirit.  God’s plan in action prevented the enemy from using the animosity between the Jewish believers and the Samaritans believers from causing internal opposition to the growth of the church.</a:t>
            </a:r>
          </a:p>
          <a:p>
            <a:endParaRPr lang="en-US" dirty="0"/>
          </a:p>
          <a:p>
            <a:r>
              <a:rPr lang="en-US" dirty="0"/>
              <a:t>The application is to simply participate in God’s plan. We see the Philip and the other believers participating by preaching the good news. You too can participate in God’s plan. </a:t>
            </a:r>
          </a:p>
          <a:p>
            <a:endParaRPr lang="en-US" dirty="0"/>
          </a:p>
          <a:p>
            <a:r>
              <a:rPr lang="en-US" dirty="0"/>
              <a:t>But what about Simon?  Is Simon going to participate in God’s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7936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vs 18-19 it appears Simon is not interested in God’s plan but only in Simon’s plan. For </a:t>
            </a:r>
            <a:r>
              <a:rPr lang="en-US" b="1" i="1" dirty="0"/>
              <a:t>Read vs 18-19</a:t>
            </a:r>
            <a:endParaRPr lang="en-US" b="0" i="0" dirty="0"/>
          </a:p>
          <a:p>
            <a:endParaRPr lang="en-US" b="0" i="0" dirty="0"/>
          </a:p>
          <a:p>
            <a:r>
              <a:rPr lang="en-US" dirty="0"/>
              <a:t>We can understand Simon’s motive by simply going back to vs 13, where it says Simon was amazed by the signs and great miracles he saw.  </a:t>
            </a:r>
          </a:p>
          <a:p>
            <a:endParaRPr lang="en-US" dirty="0"/>
          </a:p>
          <a:p>
            <a:r>
              <a:rPr lang="en-US" dirty="0"/>
              <a:t>Simon </a:t>
            </a:r>
            <a:r>
              <a:rPr lang="en-US" b="1" u="sng" dirty="0"/>
              <a:t>saw</a:t>
            </a:r>
            <a:r>
              <a:rPr lang="en-US" dirty="0"/>
              <a:t> the miracles, but did he </a:t>
            </a:r>
            <a:r>
              <a:rPr lang="en-US" b="1" u="sng" dirty="0"/>
              <a:t>hear</a:t>
            </a:r>
            <a:r>
              <a:rPr lang="en-US" dirty="0"/>
              <a:t> the message?  Did he </a:t>
            </a:r>
            <a:r>
              <a:rPr lang="en-US" b="1" u="sng" dirty="0"/>
              <a:t>hear</a:t>
            </a:r>
            <a:r>
              <a:rPr lang="en-US" dirty="0"/>
              <a:t> the message about Jesus who came to die for our sins and make a way for us to be righteous before a Holy God?  Did Simon know Jesus as his Savior? The text is clear in verse 13 that “…</a:t>
            </a:r>
            <a:r>
              <a:rPr lang="en-US" sz="1200" kern="1200" dirty="0">
                <a:solidFill>
                  <a:schemeClr val="tx1"/>
                </a:solidFill>
                <a:effectLst/>
                <a:latin typeface="+mn-lt"/>
                <a:ea typeface="+mn-ea"/>
                <a:cs typeface="+mn-cs"/>
              </a:rPr>
              <a:t>Simon himself believed and was baptized.”</a:t>
            </a:r>
            <a:endParaRPr lang="en-US" dirty="0"/>
          </a:p>
          <a:p>
            <a:endParaRPr lang="en-US" dirty="0"/>
          </a:p>
          <a:p>
            <a:r>
              <a:rPr lang="en-US" dirty="0"/>
              <a:t>Take this as a warning.  How many people believe in Jesus but do not respond properly to who Jesus is?  </a:t>
            </a:r>
          </a:p>
          <a:p>
            <a:endParaRPr lang="en-US" dirty="0"/>
          </a:p>
          <a:p>
            <a:r>
              <a:rPr lang="en-US" dirty="0"/>
              <a:t>You want to know who Jesus is?  Simply read the Bible.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72888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painting by Avanzino Nucci shows us Peter’s response to Simon’s request: </a:t>
            </a:r>
            <a:r>
              <a:rPr lang="en-US" b="1" i="1" dirty="0"/>
              <a:t>Read vs 20-23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6646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ea typeface="ＭＳ Ｐゴシック" charset="0"/>
                <a:cs typeface="Arial" panose="020B0604020202020204" pitchFamily="34" charset="0"/>
              </a:rPr>
              <a:t>So how did Simon respond?  Vs 24 tells us    </a:t>
            </a:r>
            <a:r>
              <a:rPr lang="en-US" sz="1200" b="1" i="1" dirty="0">
                <a:ea typeface="ＭＳ Ｐゴシック" charset="0"/>
                <a:cs typeface="Arial" panose="020B0604020202020204" pitchFamily="34" charset="0"/>
              </a:rPr>
              <a:t>Read vs 24</a:t>
            </a:r>
            <a:r>
              <a:rPr lang="en-US" sz="1200" b="0" i="0" dirty="0">
                <a:ea typeface="ＭＳ Ｐゴシック" charset="0"/>
                <a:cs typeface="Arial" panose="020B0604020202020204" pitchFamily="34" charset="0"/>
              </a:rPr>
              <a:t>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You may be thinking, did Simon really repent? Did he mean what he said?</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Most commentators say no.  The artist also thinks no, which is why he is wearing black. But the more important takeaway is that believers can be tempted with worldly desires.  The apostle John calls them lust of the eyes, lust of the flesh and pride of life.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You can learn lessons from Simon.  You need to avoid the worldly desires. But when you succumb to them, acknowledge your sin and pray. </a:t>
            </a:r>
          </a:p>
          <a:p>
            <a:pPr eaLnBrk="1" hangingPunct="1"/>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endParaRPr lang="en-US" sz="1200" b="1" i="1" dirty="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623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story ends the way it began.  </a:t>
            </a:r>
            <a:r>
              <a:rPr lang="en-US" b="1" i="1" dirty="0"/>
              <a:t>Read vs 25</a:t>
            </a:r>
            <a:endParaRPr lang="en-US" b="0" i="0" dirty="0"/>
          </a:p>
          <a:p>
            <a:endParaRPr lang="en-US" b="0" i="0" dirty="0"/>
          </a:p>
          <a:p>
            <a:r>
              <a:rPr lang="en-US" b="0" i="0" dirty="0"/>
              <a:t>Believers, including Peter, and John are participating in God’s plan by preaching the word of God.</a:t>
            </a:r>
          </a:p>
          <a:p>
            <a:endParaRPr lang="en-US" b="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5572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ea typeface="ＭＳ Ｐゴシック" charset="0"/>
                <a:cs typeface="Arial" panose="020B0604020202020204" pitchFamily="34" charset="0"/>
              </a:rPr>
              <a:t>The overall theme of the second story found in vs 25 to 40 is also the fulfillment of God’s plans.</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This story involves Philip and an Ethiopian Eunuch.  </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3057460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r>
              <a:rPr lang="en-US" dirty="0"/>
              <a:t>________</a:t>
            </a:r>
          </a:p>
          <a:p>
            <a:r>
              <a:rPr lang="en-US" dirty="0"/>
              <a:t>NS-05-Acts3-8—slides 30, 87</a:t>
            </a:r>
          </a:p>
        </p:txBody>
      </p:sp>
    </p:spTree>
    <p:extLst>
      <p:ext uri="{BB962C8B-B14F-4D97-AF65-F5344CB8AC3E}">
        <p14:creationId xmlns:p14="http://schemas.microsoft.com/office/powerpoint/2010/main" val="260463865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Read vs 26-28     A lot of information is packed into these 3 verses.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For Philip, it shows him participating in God’s plan.  The Spirit said go, so Philip went.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More information is given about the Ethiopian. He is of a prominent position, the treasurer for the queen.  And he is travelling in a carriage.</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He was seeking God.  He had travelled over 2,400 km to worship at the temple.  He was reading Scriptures.</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He was excluded from temple worship because he was a eunuch.  He could not fully participate. Deuteronomy 23:1 (. . . may not be admitted to the assembly of the Lord)</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67038769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the Ethiopian Eunuch was reading the Scriptures aloud. </a:t>
            </a:r>
          </a:p>
          <a:p>
            <a:endParaRPr lang="en-US" dirty="0"/>
          </a:p>
          <a:p>
            <a:r>
              <a:rPr lang="en-US" dirty="0"/>
              <a:t>In our small group we have been reviewing lessons on how to study the Bible.</a:t>
            </a:r>
          </a:p>
          <a:p>
            <a:endParaRPr lang="en-US" dirty="0"/>
          </a:p>
          <a:p>
            <a:r>
              <a:rPr lang="en-US" dirty="0"/>
              <a:t>In the section on "Read Repeatedly," we are told to read an entire book of Scripture, start at the beginning, use different translations, listen to an audio version, and finally to read out loud.  </a:t>
            </a:r>
          </a:p>
          <a:p>
            <a:endParaRPr lang="en-US" dirty="0"/>
          </a:p>
          <a:p>
            <a:r>
              <a:rPr lang="en-US" dirty="0"/>
              <a:t>The Ethiopian Eunuch is employing the strategy of reading out loud to assist in his study of the word.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4381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vs 29-31 we see that </a:t>
            </a:r>
            <a:r>
              <a:rPr lang="en-US" b="1" i="1" dirty="0"/>
              <a:t>Read vs 29-31</a:t>
            </a:r>
            <a:endParaRPr lang="en-US" b="0" i="0" dirty="0"/>
          </a:p>
          <a:p>
            <a:endParaRPr lang="en-US" b="0" i="0" dirty="0"/>
          </a:p>
          <a:p>
            <a:r>
              <a:rPr lang="en-US" b="0" i="0" dirty="0"/>
              <a:t>Here is another picture of obedience, of Philip participating in God’s plan. The Holy spirit says go over and by that carriage, so Philip goes and walk by the carriage.</a:t>
            </a:r>
          </a:p>
          <a:p>
            <a:endParaRPr lang="en-US" b="0" i="0" dirty="0"/>
          </a:p>
          <a:p>
            <a:r>
              <a:rPr lang="en-US" b="0" i="0" dirty="0"/>
              <a:t>Imagine his surprise when he hears this foreigner reading from the Prophet Isaiah.  So he asks do you understand and the Ethiopian responds “How can I understand”</a:t>
            </a:r>
          </a:p>
          <a:p>
            <a:endParaRPr lang="en-US" b="0" i="0" dirty="0"/>
          </a:p>
          <a:p>
            <a:r>
              <a:rPr lang="en-US" b="0" i="0" dirty="0"/>
              <a:t>How can I understand is a fair question for the Ethiopian Eunuch to ask. Today we may ask the same question.  How do I understand a difficult passage?</a:t>
            </a:r>
          </a:p>
          <a:p>
            <a:endParaRPr lang="en-US" b="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7751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to remember is that the Bible is a unified story that leads to Jesus.  This is especially true of the passage from Isaiah.   </a:t>
            </a:r>
            <a:r>
              <a:rPr lang="en-US" b="1" i="1" dirty="0"/>
              <a:t>Read vs 32-34</a:t>
            </a:r>
            <a:endParaRPr lang="en-US" b="0" i="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2521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That is a difficult passage to understand.  One method of Bible study is to ask questions of the text. That is what the Ethiopian does.  </a:t>
            </a:r>
            <a:r>
              <a:rPr lang="en-US" sz="1200" b="1" i="1" dirty="0">
                <a:ea typeface="ＭＳ Ｐゴシック" charset="0"/>
                <a:cs typeface="Arial" panose="020B0604020202020204" pitchFamily="34" charset="0"/>
              </a:rPr>
              <a:t>Read vs 34-35</a:t>
            </a:r>
            <a:endParaRPr lang="en-US" sz="1200" b="1" i="0" dirty="0">
              <a:ea typeface="ＭＳ Ｐゴシック" charset="0"/>
              <a:cs typeface="Arial" panose="020B0604020202020204" pitchFamily="34" charset="0"/>
            </a:endParaRPr>
          </a:p>
          <a:p>
            <a:pPr eaLnBrk="1" hangingPunct="1"/>
            <a:endParaRPr lang="en-US" sz="1200" b="1" i="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Philip answers rightly that the text in question is about Jesus and then shares the gospel message with the Ethiopian Eunuch.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We mentioned earlier that Philip was one of seven men commissioned in Acts 6 because they were well respected and full of the Spirit and wisdom.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But 1 Peter 3:15 shows us that we don’t need to be specially commissioned like Philip and Stephen, to explain our hope as a believer.   Peter writes that if …</a:t>
            </a:r>
          </a:p>
          <a:p>
            <a:pPr eaLnBrk="1" hangingPunct="1"/>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51646531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So now the Ethiopian Eunuch heard the Good News, what was his response?  Is he going to participate in God’s plan?  </a:t>
            </a:r>
            <a:r>
              <a:rPr lang="en-US" sz="1200" b="1" i="1" dirty="0">
                <a:ea typeface="ＭＳ Ｐゴシック" charset="0"/>
                <a:cs typeface="Arial" panose="020B0604020202020204" pitchFamily="34" charset="0"/>
              </a:rPr>
              <a:t>Read vs 36-38</a:t>
            </a:r>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Now let’s compare the Ethiopian Eunuch with the Samaritans.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The Samaritan crowd listened, and the Ethiopian not only listened but was asking questions.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They both heard the good news. But the Ethiopian did not need to see miraculous signs.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The Samaritans believed and were baptized.  The Ethiopian was also baptized. But why did he ask the question, “Why can’t I get baptized?"</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Remember, he was not allowed to enter and participate in temple worship. He was ceremonially impure. But he understood the good news that because of Jesus, everyone can become pure, everyone can participate in baptism.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What do you have to believe in order to get baptized?</a:t>
            </a:r>
          </a:p>
          <a:p>
            <a:pPr eaLnBrk="1" hangingPunct="1"/>
            <a:endParaRPr lang="en-US" sz="1200" b="0" i="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420317658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can be found in vs 37.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706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story also ends the same way the first story began and ended.   </a:t>
            </a:r>
            <a:r>
              <a:rPr lang="en-US" b="1" i="1" dirty="0"/>
              <a:t>Read vs 39-40.</a:t>
            </a:r>
            <a:endParaRPr lang="en-US" b="0" i="0" dirty="0"/>
          </a:p>
          <a:p>
            <a:endParaRPr lang="en-US" b="0" i="0" dirty="0"/>
          </a:p>
          <a:p>
            <a:r>
              <a:rPr lang="en-US" dirty="0"/>
              <a:t>The overall theme of these 2 stories is fulfillment of God’s plan.  You can also call it God’s plan in 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5253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ea typeface="ＭＳ Ｐゴシック" charset="0"/>
                <a:cs typeface="Arial" panose="020B0604020202020204" pitchFamily="34" charset="0"/>
              </a:rPr>
              <a:t>We see God’s plan in action when we comparing the Ethiopian Eunuch with Simon the Sorcerer</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The diligence with which the eunuch pursued his reading, the earnestness with which he inquired of Philip, </a:t>
            </a:r>
          </a:p>
          <a:p>
            <a:pPr eaLnBrk="1" hangingPunct="1"/>
            <a:r>
              <a:rPr lang="en-US" sz="1200" dirty="0">
                <a:ea typeface="ＭＳ Ｐゴシック" charset="0"/>
                <a:cs typeface="Arial" panose="020B0604020202020204" pitchFamily="34" charset="0"/>
              </a:rPr>
              <a:t>and the promptness with which he asked for baptism –</a:t>
            </a:r>
          </a:p>
          <a:p>
            <a:pPr eaLnBrk="1" hangingPunct="1"/>
            <a:r>
              <a:rPr lang="en-US" sz="1200" dirty="0">
                <a:ea typeface="ＭＳ Ｐゴシック" charset="0"/>
                <a:cs typeface="Arial" panose="020B0604020202020204" pitchFamily="34" charset="0"/>
              </a:rPr>
              <a:t>all testify to the lofty nature of his character and demonstrate God’s plan in action.</a:t>
            </a: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55325864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ea typeface="ＭＳ Ｐゴシック" charset="0"/>
                <a:cs typeface="Arial" panose="020B0604020202020204" pitchFamily="34" charset="0"/>
              </a:rPr>
              <a:t>God’s plan in action can also be called God’s Providence. </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John Piper has a podcast about God’s providence, in which he concludes that a good summary of God’s providence is God's wise and purposeful sovereignty.</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But the wonderful news is that you can be a part of God’s providence.  You can participate in God’s plan.</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If you are not yet a believer, follow the example of the Ethiopian Eunuch, simply believe with all your heart that Jesus Christ is the Son of God.  If you have done that, ask to follow through with baptism.</a:t>
            </a:r>
          </a:p>
          <a:p>
            <a:pPr eaLnBrk="1" hangingPunct="1"/>
            <a:endParaRPr lang="en-US" sz="1200" dirty="0">
              <a:ea typeface="ＭＳ Ｐゴシック" charset="0"/>
              <a:cs typeface="Arial" panose="020B0604020202020204" pitchFamily="34" charset="0"/>
            </a:endParaRPr>
          </a:p>
          <a:p>
            <a:pPr eaLnBrk="1" hangingPunct="1"/>
            <a:r>
              <a:rPr lang="en-US" sz="1200" dirty="0">
                <a:ea typeface="ＭＳ Ｐゴシック" charset="0"/>
                <a:cs typeface="Arial" panose="020B0604020202020204" pitchFamily="34" charset="0"/>
              </a:rPr>
              <a:t>If you are already a believer, follow the example of Philip. Avoid the temptations that Simon the sorcerer gave into. Philip followed the guidance of the Holy Spirit. When we follow the guidance of the Holy Spirit, we can avoid the worldly temptations, the lust of the eyes, lust of the flesh, and pride of life.</a:t>
            </a:r>
          </a:p>
          <a:p>
            <a:pPr eaLnBrk="1" hangingPunct="1"/>
            <a:endParaRPr lang="en-US" sz="1200" dirty="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51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50347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463BCF-892A-A24B-9C7B-345D54AFC143}" type="slidenum">
              <a:rPr lang="en-US" sz="1200">
                <a:solidFill>
                  <a:srgbClr val="000000"/>
                </a:solidFill>
              </a:rPr>
              <a:pPr/>
              <a:t>274</a:t>
            </a:fld>
            <a:endParaRPr lang="en-US"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used Philip to reach a sorcerer and Ethiopian official northward (8:4-40).</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a:spcBef>
                <a:spcPct val="0"/>
              </a:spcBef>
            </a:pPr>
            <a:endParaRPr lang="en-US" sz="2400"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0A134C-6401-854A-A30B-120CEF760FA5}" type="slidenum">
              <a:rPr lang="en-US" sz="1200">
                <a:solidFill>
                  <a:srgbClr val="000000"/>
                </a:solidFill>
                <a:latin typeface="Times New Roman" charset="0"/>
              </a:rPr>
              <a:pPr eaLnBrk="1" hangingPunct="1"/>
              <a:t>275</a:t>
            </a:fld>
            <a:endParaRPr lang="en-US" sz="1200">
              <a:solidFill>
                <a:srgbClr val="000000"/>
              </a:solidFill>
              <a:latin typeface="Times New Roman" charset="0"/>
            </a:endParaRPr>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68287D-E3C6-F04D-85E2-C82A0F1973CE}" type="slidenum">
              <a:rPr lang="en-US" sz="1200">
                <a:solidFill>
                  <a:srgbClr val="000000"/>
                </a:solidFill>
              </a:rPr>
              <a:pPr/>
              <a:t>276</a:t>
            </a:fld>
            <a:endParaRPr lang="en-US" sz="1200">
              <a:solidFill>
                <a:srgbClr val="000000"/>
              </a:solidFill>
            </a:endParaRPr>
          </a:p>
        </p:txBody>
      </p:sp>
      <p:sp>
        <p:nvSpPr>
          <p:cNvPr id="238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5342CC-637D-AC48-83EE-41CBC90AE171}" type="slidenum">
              <a:rPr lang="en-US" sz="1200">
                <a:solidFill>
                  <a:srgbClr val="000000"/>
                </a:solidFill>
                <a:latin typeface="Times New Roman" charset="0"/>
              </a:rPr>
              <a:pPr eaLnBrk="1" hangingPunct="1"/>
              <a:t>277</a:t>
            </a:fld>
            <a:endParaRPr lang="en-US" sz="1200">
              <a:solidFill>
                <a:srgbClr val="000000"/>
              </a:solidFill>
              <a:latin typeface="Times New Roman" charset="0"/>
            </a:endParaRPr>
          </a:p>
        </p:txBody>
      </p:sp>
      <p:sp>
        <p:nvSpPr>
          <p:cNvPr id="240642" name="Rectangle 2"/>
          <p:cNvSpPr>
            <a:spLocks noGrp="1" noRot="1" noChangeAspect="1" noChangeArrowheads="1" noTextEdit="1"/>
          </p:cNvSpPr>
          <p:nvPr>
            <p:ph type="sldImg"/>
          </p:nvPr>
        </p:nvSpPr>
        <p:spPr>
          <a:xfrm>
            <a:off x="1143000" y="685800"/>
            <a:ext cx="4572000" cy="3429000"/>
          </a:xfrm>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he used struggles elsewhere to bring you here outside the familiar (I feel like a stranger everywhere).</a:t>
            </a:r>
          </a:p>
          <a:p>
            <a:r>
              <a:rPr lang="en-US" dirty="0">
                <a:latin typeface="Arial" panose="020B0604020202020204" pitchFamily="34" charset="0"/>
                <a:cs typeface="Arial" panose="020B0604020202020204" pitchFamily="34" charset="0"/>
              </a:rPr>
              <a:t>God brought Asung and Nim through trials to where they don’t feel comfortable.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45231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179743902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world won’t be reached until we break away from the familiar</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final unevangelized place on earth will eventually be reached through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284</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99745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25301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1479317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commons.wikimedia.org</a:t>
            </a:r>
            <a:r>
              <a:rPr lang="en-US" sz="1200" b="0" i="0" kern="1200" dirty="0">
                <a:solidFill>
                  <a:schemeClr val="tx1"/>
                </a:solidFill>
                <a:effectLst/>
                <a:latin typeface="+mn-lt"/>
                <a:ea typeface="+mn-ea"/>
                <a:cs typeface="+mn-cs"/>
              </a:rPr>
              <a:t>/wiki/File:Jerus-n4i.jpg</a:t>
            </a:r>
          </a:p>
          <a:p>
            <a:r>
              <a:rPr lang="en-US" sz="1200" b="0" i="0" kern="1200" dirty="0">
                <a:solidFill>
                  <a:schemeClr val="tx1"/>
                </a:solidFill>
                <a:effectLst/>
                <a:latin typeface="+mn-lt"/>
                <a:ea typeface="+mn-ea"/>
                <a:cs typeface="+mn-cs"/>
              </a:rPr>
              <a:t>Juan R. </a:t>
            </a:r>
            <a:r>
              <a:rPr lang="en-US" sz="1200" b="0" i="0" kern="1200" dirty="0" err="1">
                <a:solidFill>
                  <a:schemeClr val="tx1"/>
                </a:solidFill>
                <a:effectLst/>
                <a:latin typeface="+mn-lt"/>
                <a:ea typeface="+mn-ea"/>
                <a:cs typeface="+mn-cs"/>
              </a:rPr>
              <a:t>Cuadra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Juan R. </a:t>
            </a:r>
            <a:r>
              <a:rPr lang="en-US" sz="1200" b="0" i="0" kern="1200" dirty="0" err="1">
                <a:solidFill>
                  <a:schemeClr val="tx1"/>
                </a:solidFill>
                <a:effectLst/>
                <a:latin typeface="+mn-lt"/>
                <a:ea typeface="+mn-ea"/>
                <a:cs typeface="+mn-cs"/>
              </a:rPr>
              <a:t>Cuadra</a:t>
            </a:r>
            <a:r>
              <a:rPr lang="en-US" sz="1200" b="0" i="0" kern="1200" dirty="0">
                <a:solidFill>
                  <a:schemeClr val="tx1"/>
                </a:solidFill>
                <a:effectLst/>
                <a:latin typeface="+mn-lt"/>
                <a:ea typeface="+mn-ea"/>
                <a:cs typeface="+mn-cs"/>
              </a:rPr>
              <a:t> (own work) / Public Domain</a:t>
            </a:r>
          </a:p>
          <a:p>
            <a:r>
              <a:rPr lang="en-US" sz="1200" b="0" i="0" kern="1200" dirty="0">
                <a:solidFill>
                  <a:schemeClr val="tx1"/>
                </a:solidFill>
                <a:effectLst/>
                <a:latin typeface="+mn-lt"/>
                <a:ea typeface="+mn-ea"/>
                <a:cs typeface="+mn-cs"/>
              </a:rPr>
              <a:t>Public Domain</a:t>
            </a:r>
          </a:p>
          <a:p>
            <a:endParaRPr lang="en-US" dirty="0"/>
          </a:p>
        </p:txBody>
      </p:sp>
    </p:spTree>
    <p:extLst>
      <p:ext uri="{BB962C8B-B14F-4D97-AF65-F5344CB8AC3E}">
        <p14:creationId xmlns:p14="http://schemas.microsoft.com/office/powerpoint/2010/main" val="160675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Holy Land Photos</a:t>
            </a:r>
            <a:endParaRPr lang="en-US" dirty="0"/>
          </a:p>
        </p:txBody>
      </p:sp>
    </p:spTree>
    <p:extLst>
      <p:ext uri="{BB962C8B-B14F-4D97-AF65-F5344CB8AC3E}">
        <p14:creationId xmlns:p14="http://schemas.microsoft.com/office/powerpoint/2010/main" val="3543019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357543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4108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1276013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7823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3333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0168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11632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50664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8209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97400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Does Peter mean that the beggar trusted Christ—or was the faith that of Peter (16)?</a:t>
            </a:r>
          </a:p>
          <a:p>
            <a:r>
              <a:rPr lang="en-US" dirty="0"/>
              <a:t>“The crippled man’s healing came because of his faith in the name of Jesus. Faith was also evident in many of those whom Jesus healed (e.g., Mark 5:34; 10:52; Luke 17:19).” (Toussaint, </a:t>
            </a:r>
            <a:r>
              <a:rPr lang="en-US" i="1" dirty="0"/>
              <a:t>BKC</a:t>
            </a:r>
            <a:r>
              <a:rPr lang="en-US" i="0" dirty="0"/>
              <a:t>, 2:361).</a:t>
            </a:r>
            <a:endParaRPr lang="en-US" dirty="0"/>
          </a:p>
        </p:txBody>
      </p:sp>
    </p:spTree>
    <p:extLst>
      <p:ext uri="{BB962C8B-B14F-4D97-AF65-F5344CB8AC3E}">
        <p14:creationId xmlns:p14="http://schemas.microsoft.com/office/powerpoint/2010/main" val="210457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Bible times a person’s name represented him and his characteristics. In Acts, Luke spoke of “the name” (of Jesus) at least 33 times (cf. Acts 2:21, 38; 3:6, 16; 4:7, 10, 12, 17–18; 5:28, 40–41; etc.).”</a:t>
            </a:r>
          </a:p>
          <a:p>
            <a:endParaRPr lang="en-US" dirty="0">
              <a:cs typeface="ＭＳ Ｐゴシック" charset="0"/>
            </a:endParaRPr>
          </a:p>
          <a:p>
            <a:r>
              <a:rPr lang="en-US" dirty="0">
                <a:cs typeface="ＭＳ Ｐゴシック" charset="0"/>
              </a:rPr>
              <a:t>———————</a:t>
            </a:r>
          </a:p>
          <a:p>
            <a:endParaRPr lang="en-US" dirty="0">
              <a:cs typeface="ＭＳ Ｐゴシック" charset="0"/>
            </a:endParaRPr>
          </a:p>
          <a:p>
            <a:r>
              <a:rPr lang="en-US" dirty="0">
                <a:cs typeface="ＭＳ Ｐゴシック" charset="0"/>
              </a:rPr>
              <a:t>Stanley D. Toussaint, “Acts,” in The Bible Knowledge Commentary: An Exposition of the Scriptures, ed. J. F. Walvoord and R. B. Zuck, vol. 2 (Wheaton, IL: Victor Books, 1985), 361.</a:t>
            </a:r>
          </a:p>
          <a:p>
            <a:endParaRPr lang="en-US" dirty="0">
              <a:cs typeface="ＭＳ Ｐゴシック" charset="0"/>
            </a:endParaRPr>
          </a:p>
        </p:txBody>
      </p:sp>
    </p:spTree>
    <p:extLst>
      <p:ext uri="{BB962C8B-B14F-4D97-AF65-F5344CB8AC3E}">
        <p14:creationId xmlns:p14="http://schemas.microsoft.com/office/powerpoint/2010/main" val="3969030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6322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02980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is the distinction between repenting and turning to God (19a)?</a:t>
            </a:r>
          </a:p>
          <a:p>
            <a:endParaRPr lang="en-US" dirty="0"/>
          </a:p>
          <a:p>
            <a:r>
              <a:rPr lang="en-US" dirty="0"/>
              <a:t>“First of all, they had to repent of their sins (see Acts 2:38; 5:31; 17:30), which means to have a change of mind about themselves, their sin, and Jesus Christ…True repentance is admitting that what God says is true, and because it is true, to change our mind about our sins and about the Saviour.”</a:t>
            </a:r>
          </a:p>
          <a:p>
            <a:endParaRPr lang="en-US" dirty="0"/>
          </a:p>
          <a:p>
            <a:r>
              <a:rPr lang="en-US" dirty="0"/>
              <a:t>“Second, they had to be converted, “to turn again” and exercise saving faith in Jesus Christ. The biblical message is “repentance toward God, and faith toward our Lord Jesus Christ” (Acts 20:21), and the two go together. Unless we turn from our sins, we cannot put saving faith in Jesus Christ.”</a:t>
            </a:r>
          </a:p>
          <a:p>
            <a:endParaRPr lang="en-US" dirty="0"/>
          </a:p>
          <a:p>
            <a:endParaRPr lang="en-US" dirty="0"/>
          </a:p>
          <a:p>
            <a:r>
              <a:rPr lang="en-US" dirty="0"/>
              <a:t>————————</a:t>
            </a:r>
          </a:p>
          <a:p>
            <a:r>
              <a:rPr lang="en-US" dirty="0"/>
              <a:t>Warren W. Wiersbe, The Bible Exposition Commentary, vol. 1 (Wheaton, IL: Victor Books, 1996), 413.</a:t>
            </a:r>
          </a:p>
          <a:p>
            <a:endParaRPr lang="en-US" dirty="0"/>
          </a:p>
        </p:txBody>
      </p:sp>
    </p:spTree>
    <p:extLst>
      <p:ext uri="{BB962C8B-B14F-4D97-AF65-F5344CB8AC3E}">
        <p14:creationId xmlns:p14="http://schemas.microsoft.com/office/powerpoint/2010/main" val="3550181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are the “times of refreshing” that Peter promised would come when the nation repented and turned to God (19b)?</a:t>
            </a:r>
          </a:p>
          <a:p>
            <a:endParaRPr lang="en-US" dirty="0"/>
          </a:p>
          <a:p>
            <a:r>
              <a:rPr lang="en-US" dirty="0"/>
              <a:t>“There was a promise for the individual (sins forgiven) and a promise for the nation (times of spiritual refreshing). Peter was actually calling for national repentance, for the nation through its leaders had denied its Messiah and condemned Him to die. The declaration is that, if the nation repented and believed, the Messiah would return and establish the promised kingdom.” </a:t>
            </a:r>
          </a:p>
          <a:p>
            <a:endParaRPr lang="en-US" dirty="0"/>
          </a:p>
          <a:p>
            <a:r>
              <a:rPr lang="en-US" dirty="0"/>
              <a:t>“The nation did not repent—and certainly God knew this would happen—so the message eventually moved from the Jews to the Samaritans (Acts 8) and to the Gentiles (Acts 10).”</a:t>
            </a:r>
          </a:p>
          <a:p>
            <a:endParaRPr lang="en-US" dirty="0"/>
          </a:p>
          <a:p>
            <a:r>
              <a:rPr lang="en-US" dirty="0"/>
              <a:t>————————</a:t>
            </a:r>
          </a:p>
          <a:p>
            <a:endParaRPr lang="en-US" dirty="0"/>
          </a:p>
          <a:p>
            <a:r>
              <a:rPr lang="en-US" dirty="0"/>
              <a:t>Warren W. Wiersbe, The Bible Exposition Commentary, vol. 1 (Wheaton, IL: Victor Books, 1996), 414.</a:t>
            </a:r>
          </a:p>
        </p:txBody>
      </p:sp>
    </p:spTree>
    <p:extLst>
      <p:ext uri="{BB962C8B-B14F-4D97-AF65-F5344CB8AC3E}">
        <p14:creationId xmlns:p14="http://schemas.microsoft.com/office/powerpoint/2010/main" val="920944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41149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Stanley D. Toussaint, </a:t>
            </a:r>
            <a:r>
              <a:rPr lang="en-US" u="sng" dirty="0">
                <a:hlinkClick r:id="rId3"/>
              </a:rPr>
              <a:t>“Acts,”</a:t>
            </a:r>
            <a:r>
              <a:rPr lang="en-US" dirty="0"/>
              <a:t> in </a:t>
            </a:r>
            <a:r>
              <a:rPr lang="en-US" i="1" dirty="0"/>
              <a:t>The Bible Knowledge Commentary: An Exposition of the Scriptures</a:t>
            </a:r>
            <a:r>
              <a:rPr lang="en-US" dirty="0"/>
              <a:t>, ed. J. F. Walvoord and R. B. Zuck, vol. 2 (Wheaton, IL: Victor Books, 1985), 361.</a:t>
            </a:r>
            <a:endParaRPr lang="en-US" dirty="0">
              <a:cs typeface="ＭＳ Ｐゴシック" charset="0"/>
            </a:endParaRPr>
          </a:p>
        </p:txBody>
      </p:sp>
    </p:spTree>
    <p:extLst>
      <p:ext uri="{BB962C8B-B14F-4D97-AF65-F5344CB8AC3E}">
        <p14:creationId xmlns:p14="http://schemas.microsoft.com/office/powerpoint/2010/main" val="3342765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183851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6690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7231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10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77275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9034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3203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5771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45969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8044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Too often we begin with meeting felt needs—but then we stay there and do not proclaim the gospel. Peter didn’t just stop when the cripple was healed. He gave God credit. What amazing things has God done where you have a front-row seat and need all the glory to go to God rather than to you?</a:t>
            </a:r>
          </a:p>
          <a:p>
            <a:r>
              <a:rPr lang="en-US" dirty="0"/>
              <a:t>The poor typically respond Jesus more easily than the wealthy as the poor better see their need for the Lord. I think the poor have a higher view of Jesus than we do—and that’s because we have too high a view of ourselves.</a:t>
            </a:r>
          </a:p>
          <a:p>
            <a:endParaRPr lang="en-US" dirty="0"/>
          </a:p>
        </p:txBody>
      </p:sp>
    </p:spTree>
    <p:extLst>
      <p:ext uri="{BB962C8B-B14F-4D97-AF65-F5344CB8AC3E}">
        <p14:creationId xmlns:p14="http://schemas.microsoft.com/office/powerpoint/2010/main" val="704667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391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1D1300-423C-C044-AEDF-5A37359420E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my younger brother</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126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EFD16E-C34E-164F-8DDC-6010CD2E02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Those were tough years for Mom as a single mother with four kids age 6 and under.  Yes,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the good looking one with the sucker!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150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76049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C50F07-8106-3342-B2B8-EAB1D6E5A13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extLst>
      <p:ext uri="{BB962C8B-B14F-4D97-AF65-F5344CB8AC3E}">
        <p14:creationId xmlns:p14="http://schemas.microsoft.com/office/powerpoint/2010/main" val="238188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94380-925C-894B-9DE4-810D0051D4F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02218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1026"/>
          <p:cNvSpPr>
            <a:spLocks noGrp="1" noRot="1" noChangeAspect="1" noChangeArrowheads="1"/>
          </p:cNvSpPr>
          <p:nvPr>
            <p:ph type="sldImg"/>
          </p:nvPr>
        </p:nvSpPr>
        <p:spPr>
          <a:solidFill>
            <a:srgbClr val="FFFFFF"/>
          </a:solidFill>
          <a:ln/>
        </p:spPr>
      </p:sp>
      <p:sp>
        <p:nvSpPr>
          <p:cNvPr id="563202"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ea typeface="ＭＳ Ｐゴシック" charset="0"/>
                <a:cs typeface="Arial"/>
              </a:rPr>
              <a:t>God met me in Jerusalem in December 1995.</a:t>
            </a:r>
          </a:p>
          <a:p>
            <a:r>
              <a:rPr lang="en-US" dirty="0">
                <a:latin typeface="Arial"/>
                <a:ea typeface="ＭＳ Ｐゴシック" charset="0"/>
                <a:cs typeface="Arial"/>
              </a:rPr>
              <a:t>You see, at that time I had served on the faculty of Singapore Bible College for four years and I started teaching some courses for the fourth time––that can lose its challenge.</a:t>
            </a:r>
          </a:p>
          <a:p>
            <a:r>
              <a:rPr lang="en-US" dirty="0">
                <a:latin typeface="Arial"/>
                <a:ea typeface="ＭＳ Ｐゴシック" charset="0"/>
                <a:cs typeface="Arial"/>
              </a:rPr>
              <a:t>But the chance came to lead trips to Israel.  I</a:t>
            </a:r>
            <a:r>
              <a:rPr lang="mr-IN" dirty="0">
                <a:latin typeface="Arial"/>
                <a:ea typeface="ＭＳ Ｐゴシック" charset="0"/>
                <a:cs typeface="Arial"/>
              </a:rPr>
              <a:t>'</a:t>
            </a:r>
            <a:r>
              <a:rPr lang="en-US" dirty="0">
                <a:latin typeface="Arial"/>
                <a:ea typeface="ＭＳ Ｐゴシック" charset="0"/>
                <a:cs typeface="Arial"/>
              </a:rPr>
              <a:t>d never been there before, but 25 brave souls braved to pay the $3000 to come with me.</a:t>
            </a:r>
          </a:p>
          <a:p>
            <a:r>
              <a:rPr lang="en-US" dirty="0">
                <a:latin typeface="Arial"/>
                <a:ea typeface="ＭＳ Ｐゴシック" charset="0"/>
                <a:cs typeface="Arial"/>
              </a:rPr>
              <a:t>But at the antiquities shop in Jerusalem I was stunned to see one of my tour members argue with the shop owner about the price of an artifact.  “What? You want $20?  I saw this for $18 down the street!”</a:t>
            </a:r>
          </a:p>
          <a:p>
            <a:r>
              <a:rPr lang="en-US" dirty="0">
                <a:latin typeface="Arial"/>
                <a:ea typeface="ＭＳ Ｐゴシック" charset="0"/>
                <a:cs typeface="Arial"/>
              </a:rPr>
              <a:t>I was so embarrassed that I left the shop, sat down on the curb, and pouted like Elijah.  “What are you doing here, Rick?” I sensed God say to me (not audibly, yet still real).</a:t>
            </a:r>
          </a:p>
          <a:p>
            <a:r>
              <a:rPr lang="en-US" dirty="0">
                <a:latin typeface="Arial"/>
                <a:ea typeface="ＭＳ Ｐゴシック" charset="0"/>
                <a:cs typeface="Arial"/>
              </a:rPr>
              <a:t>“Lord, I</a:t>
            </a:r>
            <a:r>
              <a:rPr lang="mr-IN" dirty="0">
                <a:latin typeface="Arial"/>
                <a:ea typeface="ＭＳ Ｐゴシック" charset="0"/>
                <a:cs typeface="Arial"/>
              </a:rPr>
              <a:t>'</a:t>
            </a:r>
            <a:r>
              <a:rPr lang="en-US" dirty="0">
                <a:latin typeface="Arial"/>
                <a:ea typeface="ＭＳ Ｐゴシック" charset="0"/>
                <a:cs typeface="Arial"/>
              </a:rPr>
              <a:t>m bringing Your people to Your land to get to know Your Word.”</a:t>
            </a:r>
          </a:p>
          <a:p>
            <a:r>
              <a:rPr lang="en-US" dirty="0">
                <a:latin typeface="Arial"/>
                <a:ea typeface="ＭＳ Ｐゴシック" charset="0"/>
                <a:cs typeface="Arial"/>
              </a:rPr>
              <a:t>“No, you</a:t>
            </a:r>
            <a:r>
              <a:rPr lang="mr-IN" dirty="0">
                <a:latin typeface="Arial"/>
                <a:ea typeface="ＭＳ Ｐゴシック" charset="0"/>
                <a:cs typeface="Arial"/>
              </a:rPr>
              <a:t>'</a:t>
            </a:r>
            <a:r>
              <a:rPr lang="en-US" dirty="0">
                <a:latin typeface="Arial"/>
                <a:ea typeface="ＭＳ Ｐゴシック" charset="0"/>
                <a:cs typeface="Arial"/>
              </a:rPr>
              <a:t>re not,” I sensed God saying to me.  “You can</a:t>
            </a:r>
            <a:r>
              <a:rPr lang="mr-IN" dirty="0">
                <a:latin typeface="Arial"/>
                <a:ea typeface="ＭＳ Ｐゴシック" charset="0"/>
                <a:cs typeface="Arial"/>
              </a:rPr>
              <a:t>'</a:t>
            </a:r>
            <a:r>
              <a:rPr lang="en-US" dirty="0">
                <a:latin typeface="Arial"/>
                <a:ea typeface="ＭＳ Ｐゴシック" charset="0"/>
                <a:cs typeface="Arial"/>
              </a:rPr>
              <a:t>t afford to come Israel so you rounded up 25 wealthy people to pay your way.”</a:t>
            </a:r>
          </a:p>
          <a:p>
            <a:r>
              <a:rPr lang="en-US" dirty="0">
                <a:latin typeface="Arial"/>
                <a:ea typeface="ＭＳ Ｐゴシック" charset="0"/>
                <a:cs typeface="Arial"/>
              </a:rPr>
              <a:t>Then it struck me how little time Jesus spent in Jerusalem.  Sure, he was a faithful Jew who made the required pilgrimages three times a year––and he spent the last week of his life in Jerusalem since he came there to die.  But Jesus </a:t>
            </a:r>
            <a:r>
              <a:rPr lang="en-US" dirty="0" err="1">
                <a:latin typeface="Arial"/>
                <a:ea typeface="ＭＳ Ｐゴシック" charset="0"/>
                <a:cs typeface="Arial"/>
              </a:rPr>
              <a:t>wasn</a:t>
            </a:r>
            <a:r>
              <a:rPr lang="mr-IN" dirty="0">
                <a:latin typeface="Arial"/>
                <a:ea typeface="ＭＳ Ｐゴシック" charset="0"/>
                <a:cs typeface="Arial"/>
              </a:rPr>
              <a:t>'</a:t>
            </a:r>
            <a:r>
              <a:rPr lang="en-US" dirty="0">
                <a:latin typeface="Arial"/>
                <a:ea typeface="ＭＳ Ｐゴシック" charset="0"/>
                <a:cs typeface="Arial"/>
              </a:rPr>
              <a:t>t impressed with the wealth and power of Jerusalem.</a:t>
            </a:r>
          </a:p>
          <a:p>
            <a:r>
              <a:rPr lang="en-US" dirty="0">
                <a:latin typeface="Arial"/>
                <a:ea typeface="ＭＳ Ｐゴシック" charset="0"/>
                <a:cs typeface="Arial"/>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dirty="0">
                <a:latin typeface="Arial"/>
                <a:ea typeface="ＭＳ Ｐゴシック" charset="0"/>
                <a:cs typeface="Arial"/>
              </a:rPr>
              <a:t>Then I thought about the students that I had at SBC up to that point.  I realized that the ones who came from the wealthy churches had to return back to their wealthy churches to pay back these churches for their support during seminary.</a:t>
            </a:r>
          </a:p>
          <a:p>
            <a:r>
              <a:rPr lang="en-US" dirty="0">
                <a:latin typeface="Arial"/>
                <a:ea typeface="ＭＳ Ｐゴシック" charset="0"/>
                <a:cs typeface="Arial"/>
              </a:rPr>
              <a:t>However, the ones from the poor countries returned to their countries had a tremendous impact for the cause of Christ.</a:t>
            </a:r>
          </a:p>
          <a:p>
            <a:r>
              <a:rPr lang="en-US" dirty="0">
                <a:latin typeface="Arial"/>
                <a:ea typeface="ＭＳ Ｐゴシック" charset="0"/>
                <a:cs typeface="Arial"/>
              </a:rPr>
              <a:t>So I said to the Lord, “OK, Lord, what do you want me to do? Where do you want me to go?”</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2447520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1026"/>
          <p:cNvSpPr>
            <a:spLocks noGrp="1" noRot="1" noChangeAspect="1" noChangeArrowheads="1"/>
          </p:cNvSpPr>
          <p:nvPr>
            <p:ph type="sldImg"/>
          </p:nvPr>
        </p:nvSpPr>
        <p:spPr>
          <a:solidFill>
            <a:srgbClr val="FFFFFF"/>
          </a:solidFill>
          <a:ln/>
        </p:spPr>
      </p:sp>
      <p:sp>
        <p:nvSpPr>
          <p:cNvPr id="565250"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ea typeface="ＭＳ Ｐゴシック" charset="0"/>
                <a:cs typeface="Arial"/>
              </a:rPr>
              <a:t>Then God put on my mind Mongolia.  “Mongolia?  Are you telling me to go to Mongolia? I don</a:t>
            </a:r>
            <a:r>
              <a:rPr lang="mr-IN" dirty="0">
                <a:latin typeface="Arial"/>
                <a:ea typeface="ＭＳ Ｐゴシック" charset="0"/>
                <a:cs typeface="Arial"/>
              </a:rPr>
              <a:t>'</a:t>
            </a:r>
            <a:r>
              <a:rPr lang="en-US" dirty="0">
                <a:latin typeface="Arial"/>
                <a:ea typeface="ＭＳ Ｐゴシック" charset="0"/>
                <a:cs typeface="Arial"/>
              </a:rPr>
              <a:t>t know a soul in Mongolia!</a:t>
            </a:r>
          </a:p>
          <a:p>
            <a:r>
              <a:rPr lang="en-US" dirty="0">
                <a:latin typeface="Arial"/>
                <a:ea typeface="ＭＳ Ｐゴシック" charset="0"/>
                <a:cs typeface="Arial"/>
              </a:rPr>
              <a:t>Besides, I am a tropical missionary.  My blood has thinned in the five years I have lived in Singapore.”</a:t>
            </a:r>
          </a:p>
        </p:txBody>
      </p:sp>
    </p:spTree>
    <p:extLst>
      <p:ext uri="{BB962C8B-B14F-4D97-AF65-F5344CB8AC3E}">
        <p14:creationId xmlns:p14="http://schemas.microsoft.com/office/powerpoint/2010/main" val="2111652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8261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9575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C9DD81-9A30-8147-8178-1E879B5EE8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CIC regularly supports cross-cultural missionaries in Thailand, Myanmar, and India.  Semi-regular gifts go to Pakistan, Bangladesh, Nepal, and Mongolia.</a:t>
            </a:r>
          </a:p>
        </p:txBody>
      </p:sp>
    </p:spTree>
    <p:extLst>
      <p:ext uri="{BB962C8B-B14F-4D97-AF65-F5344CB8AC3E}">
        <p14:creationId xmlns:p14="http://schemas.microsoft.com/office/powerpoint/2010/main" val="2266342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78763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8107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083370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recent growth of our church is not my fault! I blame Jim &amp; Jacqui Harmeling, as well as Matt &amp; Karla Lyle, supplemented by the consistent worship leader Momo, prayer director Rick, and a host of others that is growing.</a:t>
            </a:r>
          </a:p>
          <a:p>
            <a:r>
              <a:rPr lang="en-US" dirty="0">
                <a:cs typeface="ＭＳ Ｐゴシック" charset="0"/>
              </a:rPr>
              <a:t>Jesus himself brought the many new people to this church that has doubled in size the past two months. Ultimately, I give God credit, though.</a:t>
            </a:r>
          </a:p>
          <a:p>
            <a:r>
              <a:rPr lang="en-US" dirty="0">
                <a:cs typeface="ＭＳ Ｐゴシック" charset="0"/>
              </a:rPr>
              <a:t>This is the same type of team ministry that we see evident in Acts 3 and throughout the book of Acts. Glad to have you join the team!</a:t>
            </a:r>
          </a:p>
          <a:p>
            <a:endParaRPr lang="en-US" dirty="0">
              <a:cs typeface="ＭＳ Ｐゴシック" charset="0"/>
            </a:endParaRPr>
          </a:p>
        </p:txBody>
      </p:sp>
    </p:spTree>
    <p:extLst>
      <p:ext uri="{BB962C8B-B14F-4D97-AF65-F5344CB8AC3E}">
        <p14:creationId xmlns:p14="http://schemas.microsoft.com/office/powerpoint/2010/main" val="25599153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193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993310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468535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621607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do you respond when there is a price to pay for your faith?</a:t>
            </a:r>
          </a:p>
          <a:p>
            <a:r>
              <a:rPr lang="en-US" dirty="0">
                <a:cs typeface="ＭＳ Ｐゴシック" charset="0"/>
              </a:rPr>
              <a:t>How are you challenged at work because you are a Christian?</a:t>
            </a:r>
          </a:p>
          <a:p>
            <a:r>
              <a:rPr lang="en-US" dirty="0">
                <a:cs typeface="ＭＳ Ｐゴシック" charset="0"/>
              </a:rPr>
              <a:t>How’s your response to unbelieving family members when it may cost you?</a:t>
            </a:r>
          </a:p>
          <a:p>
            <a:r>
              <a:rPr lang="en-US" dirty="0">
                <a:cs typeface="ＭＳ Ｐゴシック" charset="0"/>
              </a:rPr>
              <a:t>Do you cave in? Get angry and demand your rights? Allow your voice to be cancelled due to fear?</a:t>
            </a:r>
          </a:p>
          <a:p>
            <a:r>
              <a:rPr lang="en-US" dirty="0">
                <a:cs typeface="ＭＳ Ｐゴシック" charset="0"/>
              </a:rPr>
              <a:t>• Subject: How should you respond to the challenges that your faith in Christ brings? What should we do when the truth of the gospel is opposed? </a:t>
            </a:r>
          </a:p>
          <a:p>
            <a:endParaRPr lang="en-US" dirty="0">
              <a:cs typeface="ＭＳ Ｐゴシック" charset="0"/>
            </a:endParaRPr>
          </a:p>
        </p:txBody>
      </p:sp>
    </p:spTree>
    <p:extLst>
      <p:ext uri="{BB962C8B-B14F-4D97-AF65-F5344CB8AC3E}">
        <p14:creationId xmlns:p14="http://schemas.microsoft.com/office/powerpoint/2010/main" val="33641244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r>
              <a:rPr lang="en-US" dirty="0"/>
              <a:t>________</a:t>
            </a:r>
          </a:p>
          <a:p>
            <a:r>
              <a:rPr lang="en-US" dirty="0"/>
              <a:t>NS-05-Acts3-8—slides 30, 87</a:t>
            </a:r>
          </a:p>
        </p:txBody>
      </p:sp>
    </p:spTree>
    <p:extLst>
      <p:ext uri="{BB962C8B-B14F-4D97-AF65-F5344CB8AC3E}">
        <p14:creationId xmlns:p14="http://schemas.microsoft.com/office/powerpoint/2010/main" val="26242182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74523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843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449479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40271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30473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non-Christians challenge your faith, don’t give in and deny your Lord.]</a:t>
            </a:r>
          </a:p>
          <a:p>
            <a:endParaRPr lang="en-US" dirty="0"/>
          </a:p>
        </p:txBody>
      </p:sp>
    </p:spTree>
    <p:extLst>
      <p:ext uri="{BB962C8B-B14F-4D97-AF65-F5344CB8AC3E}">
        <p14:creationId xmlns:p14="http://schemas.microsoft.com/office/powerpoint/2010/main" val="19893415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63732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857803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46692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15305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700193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6546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33990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871358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680372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405799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399767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457177" rtl="0" eaLnBrk="1" fontAlgn="auto" latinLnBrk="0" hangingPunct="1">
              <a:lnSpc>
                <a:spcPct val="100000"/>
              </a:lnSpc>
              <a:spcBef>
                <a:spcPts val="0"/>
              </a:spcBef>
              <a:spcAft>
                <a:spcPts val="0"/>
              </a:spcAft>
              <a:buClrTx/>
              <a:buSzTx/>
              <a:buFontTx/>
              <a:buNone/>
              <a:tabLst/>
              <a:defRPr/>
            </a:pPr>
            <a:r>
              <a:rPr lang="en-US" dirty="0"/>
              <a:t>The NT commands us four times to obey authority.</a:t>
            </a:r>
          </a:p>
          <a:p>
            <a:pPr marL="0" marR="0" lvl="5" indent="0" algn="l" defTabSz="457177" rtl="0" eaLnBrk="1" fontAlgn="auto" latinLnBrk="0" hangingPunct="1">
              <a:lnSpc>
                <a:spcPct val="100000"/>
              </a:lnSpc>
              <a:spcBef>
                <a:spcPts val="0"/>
              </a:spcBef>
              <a:spcAft>
                <a:spcPts val="0"/>
              </a:spcAft>
              <a:buClrTx/>
              <a:buSzTx/>
              <a:buFontTx/>
              <a:buNone/>
              <a:tabLst/>
              <a:defRPr/>
            </a:pPr>
            <a:r>
              <a:rPr lang="en-US" dirty="0"/>
              <a:t>Yet we are also to obey God.</a:t>
            </a:r>
          </a:p>
          <a:p>
            <a:pPr marL="0" marR="0" lvl="5"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963062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sometimes these two authorities clash—as they will do in the next chapter also. So we must choose to obey the lower authority of humans or the higher authority of God. </a:t>
            </a:r>
          </a:p>
        </p:txBody>
      </p:sp>
    </p:spTree>
    <p:extLst>
      <p:ext uri="{BB962C8B-B14F-4D97-AF65-F5344CB8AC3E}">
        <p14:creationId xmlns:p14="http://schemas.microsoft.com/office/powerpoint/2010/main" val="36714974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apostles acted like Daniel, who was told to pray to no “other god” except King Darius, who couldn’t hear his prayers anyway, so Daniel also obeyed the higher authority (Dan 6). </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But we must be prepared to suffer for doing what is right—so God gave us the letter of 1 Peter, since Peter, after all, is the one of those who refused to obey the Sanhedrin.</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_________________</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OS-27-Daniel-295</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NS-05-Acts3-8—107</a:t>
            </a:r>
          </a:p>
        </p:txBody>
      </p:sp>
    </p:spTree>
    <p:extLst>
      <p:ext uri="{BB962C8B-B14F-4D97-AF65-F5344CB8AC3E}">
        <p14:creationId xmlns:p14="http://schemas.microsoft.com/office/powerpoint/2010/main" val="39454247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691925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When I graduated from business school, my unbelieving parents wanted me to become a businessman—which is fine for most graduates—but God called me overseas, I resolved to obey God by becoming a missionary. Obey God—not man.</a:t>
            </a:r>
          </a:p>
          <a:p>
            <a:endParaRPr lang="en-US" dirty="0"/>
          </a:p>
        </p:txBody>
      </p:sp>
    </p:spTree>
    <p:extLst>
      <p:ext uri="{BB962C8B-B14F-4D97-AF65-F5344CB8AC3E}">
        <p14:creationId xmlns:p14="http://schemas.microsoft.com/office/powerpoint/2010/main" val="33334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987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18484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72474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376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3197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8843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2472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08700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0608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0412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1452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8502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51193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72058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4117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98758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66049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5401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7760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736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549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314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56876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70604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7888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75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59680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6964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0012493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1497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700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38553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19499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5267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5256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2917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337434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59971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5844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0933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69317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53825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127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9960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755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942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05810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95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70939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81556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0285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565903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8790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77092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33361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4237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5974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50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409848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86589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74836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64839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2/18/24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2/18/24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2/18/24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2855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2/18/24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2/18/24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2/18/24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2/18/24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2/18/24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2/18/24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2/18/24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2/18/24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43768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7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77866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20357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296293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281686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776024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074632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17217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001255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21045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0184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705151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9616223-79E5-DF46-A695-61CA9157B236}" type="slidenum">
              <a:rPr lang="en-US"/>
              <a:pPr>
                <a:defRPr/>
              </a:pPr>
              <a:t>‹#›</a:t>
            </a:fld>
            <a:endParaRPr lang="en-US"/>
          </a:p>
        </p:txBody>
      </p:sp>
    </p:spTree>
    <p:extLst>
      <p:ext uri="{BB962C8B-B14F-4D97-AF65-F5344CB8AC3E}">
        <p14:creationId xmlns:p14="http://schemas.microsoft.com/office/powerpoint/2010/main" val="23421521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E6D543-4E07-5041-B06B-14674DE973C7}"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9201714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4DE3EB5-9C5D-5143-BD56-95955048D76C}"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869992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0AD916-4D0D-7F48-9508-D1931BC11354}"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437444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1078A2D-C665-A54A-B8F7-10AFE10A8470}"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943006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BD92F4-81C9-994D-867C-E67781AFAF28}"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729586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F98A0A9-44E8-804F-9427-CCC49077932A}"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4834999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32960ED-C755-1D47-943E-B36E842E9A1D}"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6070843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C8EA0D9-4F9A-3841-9C21-804DEA93E2A0}"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183985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52F6A6A-AF7A-5246-AB35-312CD574DB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8173893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8E81FD8-4D4A-604D-8643-D7B8AD82D99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547414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4060B96-80F5-EC46-BD92-B14CB5FE10C5}"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6468458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36036178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29114964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17594903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21111837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17485753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15881037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118036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9565152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32006934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24611891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2014273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35081797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4592747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3922934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4544701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3367936691"/>
      </p:ext>
    </p:extLst>
  </p:cSld>
  <p:clrMapOvr>
    <a:masterClrMapping/>
  </p:clrMapOvr>
  <p:transition advClick="0" advTm="5000"/>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891907205"/>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2513750473"/>
      </p:ext>
    </p:extLst>
  </p:cSld>
  <p:clrMapOvr>
    <a:masterClrMapping/>
  </p:clrMapOvr>
  <p:transition advClick="0" advTm="5000"/>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1810860181"/>
      </p:ext>
    </p:extLst>
  </p:cSld>
  <p:clrMapOvr>
    <a:masterClrMapping/>
  </p:clrMapOvr>
  <p:transition advClick="0" advTm="5000"/>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818806528"/>
      </p:ext>
    </p:extLst>
  </p:cSld>
  <p:clrMapOvr>
    <a:masterClrMapping/>
  </p:clrMapOvr>
  <p:transition advClick="0" advTm="5000"/>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959126803"/>
      </p:ext>
    </p:extLst>
  </p:cSld>
  <p:clrMapOvr>
    <a:masterClrMapping/>
  </p:clrMapOvr>
  <p:transition advClick="0" advTm="5000"/>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3119703700"/>
      </p:ext>
    </p:extLst>
  </p:cSld>
  <p:clrMapOvr>
    <a:masterClrMapping/>
  </p:clrMapOvr>
  <p:transition advClick="0" advTm="5000"/>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4160038481"/>
      </p:ext>
    </p:extLst>
  </p:cSld>
  <p:clrMapOvr>
    <a:masterClrMapping/>
  </p:clrMapOvr>
  <p:transition advClick="0" advTm="5000"/>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3432337862"/>
      </p:ext>
    </p:extLst>
  </p:cSld>
  <p:clrMapOvr>
    <a:masterClrMapping/>
  </p:clrMapOvr>
  <p:transition advClick="0" advTm="5000"/>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2636966142"/>
      </p:ext>
    </p:extLst>
  </p:cSld>
  <p:clrMapOvr>
    <a:masterClrMapping/>
  </p:clrMapOvr>
  <p:transition advClick="0" advTm="5000"/>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918696082"/>
      </p:ext>
    </p:extLst>
  </p:cSld>
  <p:clrMapOvr>
    <a:masterClrMapping/>
  </p:clrMapOvr>
  <p:transition advClick="0" advTm="5000"/>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CB252-D001-3C4E-9768-CEB57DB1538A}" type="slidenum">
              <a:rPr lang="en-US"/>
              <a:pPr>
                <a:defRPr/>
              </a:pPr>
              <a:t>‹#›</a:t>
            </a:fld>
            <a:endParaRPr lang="en-US"/>
          </a:p>
        </p:txBody>
      </p:sp>
    </p:spTree>
    <p:extLst>
      <p:ext uri="{BB962C8B-B14F-4D97-AF65-F5344CB8AC3E}">
        <p14:creationId xmlns:p14="http://schemas.microsoft.com/office/powerpoint/2010/main" val="4014630934"/>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F347E47-DF83-3848-9492-77A10782E4CC}" type="slidenum">
              <a:rPr lang="en-US"/>
              <a:pPr>
                <a:defRPr/>
              </a:pPr>
              <a:t>‹#›</a:t>
            </a:fld>
            <a:endParaRPr lang="en-US"/>
          </a:p>
        </p:txBody>
      </p:sp>
    </p:spTree>
    <p:extLst>
      <p:ext uri="{BB962C8B-B14F-4D97-AF65-F5344CB8AC3E}">
        <p14:creationId xmlns:p14="http://schemas.microsoft.com/office/powerpoint/2010/main" val="39285436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491E23-C7D0-D946-BBF3-BDBD001895FA}" type="slidenum">
              <a:rPr lang="en-US"/>
              <a:pPr>
                <a:defRPr/>
              </a:pPr>
              <a:t>‹#›</a:t>
            </a:fld>
            <a:endParaRPr lang="en-US"/>
          </a:p>
        </p:txBody>
      </p:sp>
    </p:spTree>
    <p:extLst>
      <p:ext uri="{BB962C8B-B14F-4D97-AF65-F5344CB8AC3E}">
        <p14:creationId xmlns:p14="http://schemas.microsoft.com/office/powerpoint/2010/main" val="28812534"/>
      </p:ext>
    </p:extLst>
  </p:cSld>
  <p:clrMapOvr>
    <a:masterClrMapping/>
  </p:clrMapOvr>
  <p:transition advClick="0" advTm="5000"/>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9E6F6AB-1473-854C-A186-059E1499B4A8}" type="slidenum">
              <a:rPr lang="en-US"/>
              <a:pPr>
                <a:defRPr/>
              </a:pPr>
              <a:t>‹#›</a:t>
            </a:fld>
            <a:endParaRPr lang="en-US"/>
          </a:p>
        </p:txBody>
      </p:sp>
    </p:spTree>
    <p:extLst>
      <p:ext uri="{BB962C8B-B14F-4D97-AF65-F5344CB8AC3E}">
        <p14:creationId xmlns:p14="http://schemas.microsoft.com/office/powerpoint/2010/main" val="2337657344"/>
      </p:ext>
    </p:extLst>
  </p:cSld>
  <p:clrMapOvr>
    <a:masterClrMapping/>
  </p:clrMapOvr>
  <p:transition advClick="0" advTm="5000"/>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D8679C2-819A-AD4A-87B6-A5FE12E08CD8}" type="slidenum">
              <a:rPr lang="en-US"/>
              <a:pPr>
                <a:defRPr/>
              </a:pPr>
              <a:t>‹#›</a:t>
            </a:fld>
            <a:endParaRPr lang="en-US"/>
          </a:p>
        </p:txBody>
      </p:sp>
    </p:spTree>
    <p:extLst>
      <p:ext uri="{BB962C8B-B14F-4D97-AF65-F5344CB8AC3E}">
        <p14:creationId xmlns:p14="http://schemas.microsoft.com/office/powerpoint/2010/main" val="825086501"/>
      </p:ext>
    </p:extLst>
  </p:cSld>
  <p:clrMapOvr>
    <a:masterClrMapping/>
  </p:clrMapOvr>
  <p:transition advClick="0" advTm="5000"/>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052D6041-03FB-DA46-830A-02F638BC4B2D}" type="slidenum">
              <a:rPr lang="en-US"/>
              <a:pPr>
                <a:defRPr/>
              </a:pPr>
              <a:t>‹#›</a:t>
            </a:fld>
            <a:endParaRPr lang="en-US"/>
          </a:p>
        </p:txBody>
      </p:sp>
    </p:spTree>
    <p:extLst>
      <p:ext uri="{BB962C8B-B14F-4D97-AF65-F5344CB8AC3E}">
        <p14:creationId xmlns:p14="http://schemas.microsoft.com/office/powerpoint/2010/main" val="1600338389"/>
      </p:ext>
    </p:extLst>
  </p:cSld>
  <p:clrMapOvr>
    <a:masterClrMapping/>
  </p:clrMapOvr>
  <p:transition advClick="0" advTm="5000"/>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6A768EF-D84B-4E42-8B1B-43EF5A2151CE}" type="slidenum">
              <a:rPr lang="en-US"/>
              <a:pPr>
                <a:defRPr/>
              </a:pPr>
              <a:t>‹#›</a:t>
            </a:fld>
            <a:endParaRPr lang="en-US"/>
          </a:p>
        </p:txBody>
      </p:sp>
    </p:spTree>
    <p:extLst>
      <p:ext uri="{BB962C8B-B14F-4D97-AF65-F5344CB8AC3E}">
        <p14:creationId xmlns:p14="http://schemas.microsoft.com/office/powerpoint/2010/main" val="1077685050"/>
      </p:ext>
    </p:extLst>
  </p:cSld>
  <p:clrMapOvr>
    <a:masterClrMapping/>
  </p:clrMapOvr>
  <p:transition advClick="0" advTm="5000"/>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B084B045-2FEC-F14A-B3C1-7D2B471BF458}" type="slidenum">
              <a:rPr lang="en-US"/>
              <a:pPr>
                <a:defRPr/>
              </a:pPr>
              <a:t>‹#›</a:t>
            </a:fld>
            <a:endParaRPr lang="en-US"/>
          </a:p>
        </p:txBody>
      </p:sp>
    </p:spTree>
    <p:extLst>
      <p:ext uri="{BB962C8B-B14F-4D97-AF65-F5344CB8AC3E}">
        <p14:creationId xmlns:p14="http://schemas.microsoft.com/office/powerpoint/2010/main" val="1391863451"/>
      </p:ext>
    </p:extLst>
  </p:cSld>
  <p:clrMapOvr>
    <a:masterClrMapping/>
  </p:clrMapOvr>
  <p:transition advClick="0" advTm="5000"/>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0D83A8-8E91-0442-A097-A273BC494F3A}" type="slidenum">
              <a:rPr lang="en-US"/>
              <a:pPr>
                <a:defRPr/>
              </a:pPr>
              <a:t>‹#›</a:t>
            </a:fld>
            <a:endParaRPr lang="en-US"/>
          </a:p>
        </p:txBody>
      </p:sp>
    </p:spTree>
    <p:extLst>
      <p:ext uri="{BB962C8B-B14F-4D97-AF65-F5344CB8AC3E}">
        <p14:creationId xmlns:p14="http://schemas.microsoft.com/office/powerpoint/2010/main" val="2825872211"/>
      </p:ext>
    </p:extLst>
  </p:cSld>
  <p:clrMapOvr>
    <a:masterClrMapping/>
  </p:clrMapOvr>
  <p:transition advClick="0" advTm="5000"/>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0529185-1FE4-2849-A2DC-0D2B300ACD24}" type="slidenum">
              <a:rPr lang="en-US"/>
              <a:pPr>
                <a:defRPr/>
              </a:pPr>
              <a:t>‹#›</a:t>
            </a:fld>
            <a:endParaRPr lang="en-US"/>
          </a:p>
        </p:txBody>
      </p:sp>
    </p:spTree>
    <p:extLst>
      <p:ext uri="{BB962C8B-B14F-4D97-AF65-F5344CB8AC3E}">
        <p14:creationId xmlns:p14="http://schemas.microsoft.com/office/powerpoint/2010/main" val="2306737671"/>
      </p:ext>
    </p:extLst>
  </p:cSld>
  <p:clrMapOvr>
    <a:masterClrMapping/>
  </p:clrMapOvr>
  <p:transition advClick="0" advTm="5000"/>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186C47F-C6D6-704C-B80E-D9E99617E225}" type="slidenum">
              <a:rPr lang="en-US"/>
              <a:pPr>
                <a:defRPr/>
              </a:pPr>
              <a:t>‹#›</a:t>
            </a:fld>
            <a:endParaRPr lang="en-US"/>
          </a:p>
        </p:txBody>
      </p:sp>
    </p:spTree>
    <p:extLst>
      <p:ext uri="{BB962C8B-B14F-4D97-AF65-F5344CB8AC3E}">
        <p14:creationId xmlns:p14="http://schemas.microsoft.com/office/powerpoint/2010/main" val="3921338244"/>
      </p:ext>
    </p:extLst>
  </p:cSld>
  <p:clrMapOvr>
    <a:masterClrMapping/>
  </p:clrMapOvr>
  <p:transition advClick="0" advTm="5000"/>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B8DA89-EF04-7947-9F1F-FAD8C72C8921}" type="slidenum">
              <a:rPr lang="en-US"/>
              <a:pPr>
                <a:defRPr/>
              </a:pPr>
              <a:t>‹#›</a:t>
            </a:fld>
            <a:endParaRPr lang="en-US"/>
          </a:p>
        </p:txBody>
      </p:sp>
    </p:spTree>
    <p:extLst>
      <p:ext uri="{BB962C8B-B14F-4D97-AF65-F5344CB8AC3E}">
        <p14:creationId xmlns:p14="http://schemas.microsoft.com/office/powerpoint/2010/main" val="2388158951"/>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7494412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2/18/24</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24282694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2/18/24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14386197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2/18/24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31362900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2/18/24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25260266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2/18/24</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6032150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2/18/24</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41967557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2/18/24</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15613597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2/18/24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38379909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2/18/24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4686347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2/18/24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4274798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AF60712-8354-1F42-9180-C097B81FF855}" type="slidenum">
              <a:rPr lang="en-US"/>
              <a:pPr>
                <a:defRPr/>
              </a:pPr>
              <a:t>‹#›</a:t>
            </a:fld>
            <a:endParaRPr lang="en-US"/>
          </a:p>
        </p:txBody>
      </p:sp>
    </p:spTree>
    <p:extLst>
      <p:ext uri="{BB962C8B-B14F-4D97-AF65-F5344CB8AC3E}">
        <p14:creationId xmlns:p14="http://schemas.microsoft.com/office/powerpoint/2010/main" val="2144373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2/18/24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22617364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6A0A6BEF-F63F-9B44-9583-33488BA02704}" type="slidenum">
              <a:rPr lang="en-US"/>
              <a:pPr>
                <a:defRPr/>
              </a:pPr>
              <a:t>‹#›</a:t>
            </a:fld>
            <a:endParaRPr lang="en-US"/>
          </a:p>
        </p:txBody>
      </p:sp>
    </p:spTree>
    <p:extLst>
      <p:ext uri="{BB962C8B-B14F-4D97-AF65-F5344CB8AC3E}">
        <p14:creationId xmlns:p14="http://schemas.microsoft.com/office/powerpoint/2010/main" val="22721300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4356336-66B6-E94C-A9AA-9266D193DB7B}" type="slidenum">
              <a:rPr lang="en-US"/>
              <a:pPr>
                <a:defRPr/>
              </a:pPr>
              <a:t>‹#›</a:t>
            </a:fld>
            <a:endParaRPr lang="en-US"/>
          </a:p>
        </p:txBody>
      </p:sp>
    </p:spTree>
    <p:extLst>
      <p:ext uri="{BB962C8B-B14F-4D97-AF65-F5344CB8AC3E}">
        <p14:creationId xmlns:p14="http://schemas.microsoft.com/office/powerpoint/2010/main" val="9152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498CC2A-474C-6746-A4BE-55B9D923231A}" type="slidenum">
              <a:rPr lang="en-US"/>
              <a:pPr>
                <a:defRPr/>
              </a:pPr>
              <a:t>‹#›</a:t>
            </a:fld>
            <a:endParaRPr lang="en-US"/>
          </a:p>
        </p:txBody>
      </p:sp>
    </p:spTree>
    <p:extLst>
      <p:ext uri="{BB962C8B-B14F-4D97-AF65-F5344CB8AC3E}">
        <p14:creationId xmlns:p14="http://schemas.microsoft.com/office/powerpoint/2010/main" val="33214501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921D881-C4B8-2A48-A6A0-7CD6790C031E}" type="slidenum">
              <a:rPr lang="en-US"/>
              <a:pPr>
                <a:defRPr/>
              </a:pPr>
              <a:t>‹#›</a:t>
            </a:fld>
            <a:endParaRPr lang="en-US"/>
          </a:p>
        </p:txBody>
      </p:sp>
    </p:spTree>
    <p:extLst>
      <p:ext uri="{BB962C8B-B14F-4D97-AF65-F5344CB8AC3E}">
        <p14:creationId xmlns:p14="http://schemas.microsoft.com/office/powerpoint/2010/main" val="326702776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56156CE-B2A1-C54B-9BCB-5705AC6B9ADB}" type="slidenum">
              <a:rPr lang="en-US"/>
              <a:pPr>
                <a:defRPr/>
              </a:pPr>
              <a:t>‹#›</a:t>
            </a:fld>
            <a:endParaRPr lang="en-US"/>
          </a:p>
        </p:txBody>
      </p:sp>
    </p:spTree>
    <p:extLst>
      <p:ext uri="{BB962C8B-B14F-4D97-AF65-F5344CB8AC3E}">
        <p14:creationId xmlns:p14="http://schemas.microsoft.com/office/powerpoint/2010/main" val="40356291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F672653-05A4-0D41-933F-F8691D53D285}" type="slidenum">
              <a:rPr lang="en-US"/>
              <a:pPr>
                <a:defRPr/>
              </a:pPr>
              <a:t>‹#›</a:t>
            </a:fld>
            <a:endParaRPr lang="en-US"/>
          </a:p>
        </p:txBody>
      </p:sp>
    </p:spTree>
    <p:extLst>
      <p:ext uri="{BB962C8B-B14F-4D97-AF65-F5344CB8AC3E}">
        <p14:creationId xmlns:p14="http://schemas.microsoft.com/office/powerpoint/2010/main" val="26058589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F6C271E-04BC-324C-90B6-E820951A36AF}" type="slidenum">
              <a:rPr lang="en-US"/>
              <a:pPr>
                <a:defRPr/>
              </a:pPr>
              <a:t>‹#›</a:t>
            </a:fld>
            <a:endParaRPr lang="en-US"/>
          </a:p>
        </p:txBody>
      </p:sp>
    </p:spTree>
    <p:extLst>
      <p:ext uri="{BB962C8B-B14F-4D97-AF65-F5344CB8AC3E}">
        <p14:creationId xmlns:p14="http://schemas.microsoft.com/office/powerpoint/2010/main" val="13695205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F74046D-C9B6-B540-8C3C-862A59832ADF}" type="slidenum">
              <a:rPr lang="en-US"/>
              <a:pPr>
                <a:defRPr/>
              </a:pPr>
              <a:t>‹#›</a:t>
            </a:fld>
            <a:endParaRPr lang="en-US"/>
          </a:p>
        </p:txBody>
      </p:sp>
    </p:spTree>
    <p:extLst>
      <p:ext uri="{BB962C8B-B14F-4D97-AF65-F5344CB8AC3E}">
        <p14:creationId xmlns:p14="http://schemas.microsoft.com/office/powerpoint/2010/main" val="8894665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D3F8338-4486-4041-BF9C-42EBAE281036}" type="slidenum">
              <a:rPr lang="en-US"/>
              <a:pPr>
                <a:defRPr/>
              </a:pPr>
              <a:t>‹#›</a:t>
            </a:fld>
            <a:endParaRPr lang="en-US"/>
          </a:p>
        </p:txBody>
      </p:sp>
    </p:spTree>
    <p:extLst>
      <p:ext uri="{BB962C8B-B14F-4D97-AF65-F5344CB8AC3E}">
        <p14:creationId xmlns:p14="http://schemas.microsoft.com/office/powerpoint/2010/main" val="1086769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42207AD-0E13-8043-9382-904887A8B5CD}" type="slidenum">
              <a:rPr lang="en-US"/>
              <a:pPr>
                <a:defRPr/>
              </a:pPr>
              <a:t>‹#›</a:t>
            </a:fld>
            <a:endParaRPr lang="en-US"/>
          </a:p>
        </p:txBody>
      </p:sp>
    </p:spTree>
    <p:extLst>
      <p:ext uri="{BB962C8B-B14F-4D97-AF65-F5344CB8AC3E}">
        <p14:creationId xmlns:p14="http://schemas.microsoft.com/office/powerpoint/2010/main" val="47228198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F81441-4E43-D54F-BF99-9DBD77C31F84}" type="slidenum">
              <a:rPr lang="en-US"/>
              <a:pPr>
                <a:defRPr/>
              </a:pPr>
              <a:t>‹#›</a:t>
            </a:fld>
            <a:endParaRPr lang="en-US"/>
          </a:p>
        </p:txBody>
      </p:sp>
    </p:spTree>
    <p:extLst>
      <p:ext uri="{BB962C8B-B14F-4D97-AF65-F5344CB8AC3E}">
        <p14:creationId xmlns:p14="http://schemas.microsoft.com/office/powerpoint/2010/main" val="28394757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359885"/>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82379"/>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361864"/>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872067"/>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12730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983218"/>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925451"/>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66545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903518"/>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737204"/>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202108"/>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3FFB5A12-9C13-446F-AD8E-BB03A1EBF2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4872916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987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544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736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9066519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465025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83982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3548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218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1750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765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378356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63670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39556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635890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397312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87770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08593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57174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599506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749194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5852431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864307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47642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312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71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011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2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679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203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062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8494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69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594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713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50189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785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216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3675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422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7129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961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7889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60075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676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3109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391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4478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0987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511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9838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49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21707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2439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9446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601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60475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2825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4473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4322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30972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161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4.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5.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1.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4.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47.xml"/><Relationship Id="rId1" Type="http://schemas.openxmlformats.org/officeDocument/2006/relationships/slideLayout" Target="../slideLayouts/slideLayout24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7.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12.pn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8.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image" Target="../media/image14.png"/><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3.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5.pn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9.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2.pn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0.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14.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1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1.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2.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18622368"/>
      </p:ext>
    </p:extLst>
  </p:cSld>
  <p:clrMap bg1="lt1" tx1="dk1" bg2="lt2" tx2="dk2" accent1="accent1" accent2="accent2" accent3="accent3" accent4="accent4" accent5="accent5" accent6="accent6" hlink="hlink" folHlink="folHlink"/>
  <p:sldLayoutIdLst>
    <p:sldLayoutId id="2147487990" r:id="rId1"/>
    <p:sldLayoutId id="2147487991" r:id="rId2"/>
    <p:sldLayoutId id="2147487992" r:id="rId3"/>
    <p:sldLayoutId id="2147487993" r:id="rId4"/>
    <p:sldLayoutId id="2147487994" r:id="rId5"/>
    <p:sldLayoutId id="2147487995" r:id="rId6"/>
    <p:sldLayoutId id="2147487996" r:id="rId7"/>
    <p:sldLayoutId id="2147487997" r:id="rId8"/>
    <p:sldLayoutId id="2147487998" r:id="rId9"/>
    <p:sldLayoutId id="2147487999" r:id="rId10"/>
    <p:sldLayoutId id="21474880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17821716"/>
      </p:ext>
    </p:extLst>
  </p:cSld>
  <p:clrMap bg1="lt1" tx1="dk1" bg2="lt2" tx2="dk2" accent1="accent1" accent2="accent2" accent3="accent3" accent4="accent4" accent5="accent5" accent6="accent6" hlink="hlink" folHlink="folHlink"/>
  <p:sldLayoutIdLst>
    <p:sldLayoutId id="2147488002" r:id="rId1"/>
    <p:sldLayoutId id="2147488003" r:id="rId2"/>
    <p:sldLayoutId id="2147488004" r:id="rId3"/>
    <p:sldLayoutId id="2147488005" r:id="rId4"/>
    <p:sldLayoutId id="2147488006" r:id="rId5"/>
    <p:sldLayoutId id="2147488007" r:id="rId6"/>
    <p:sldLayoutId id="2147488008" r:id="rId7"/>
    <p:sldLayoutId id="2147488009" r:id="rId8"/>
    <p:sldLayoutId id="2147488010" r:id="rId9"/>
    <p:sldLayoutId id="2147488011" r:id="rId10"/>
    <p:sldLayoutId id="21474880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97111171"/>
      </p:ext>
    </p:extLst>
  </p:cSld>
  <p:clrMap bg1="lt1" tx1="dk1" bg2="lt2" tx2="dk2" accent1="accent1" accent2="accent2" accent3="accent3" accent4="accent4" accent5="accent5" accent6="accent6" hlink="hlink" folHlink="folHlink"/>
  <p:sldLayoutIdLst>
    <p:sldLayoutId id="2147488014" r:id="rId1"/>
    <p:sldLayoutId id="2147488015" r:id="rId2"/>
    <p:sldLayoutId id="2147488016" r:id="rId3"/>
    <p:sldLayoutId id="2147488017" r:id="rId4"/>
    <p:sldLayoutId id="2147488018" r:id="rId5"/>
    <p:sldLayoutId id="2147488019" r:id="rId6"/>
    <p:sldLayoutId id="2147488020" r:id="rId7"/>
    <p:sldLayoutId id="2147488021" r:id="rId8"/>
    <p:sldLayoutId id="2147488022" r:id="rId9"/>
    <p:sldLayoutId id="2147488023" r:id="rId10"/>
    <p:sldLayoutId id="21474880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23204792"/>
      </p:ext>
    </p:extLst>
  </p:cSld>
  <p:clrMap bg1="lt1" tx1="dk1" bg2="lt2" tx2="dk2" accent1="accent1" accent2="accent2" accent3="accent3" accent4="accent4" accent5="accent5" accent6="accent6" hlink="hlink" folHlink="folHlink"/>
  <p:sldLayoutIdLst>
    <p:sldLayoutId id="2147488026" r:id="rId1"/>
    <p:sldLayoutId id="2147488027" r:id="rId2"/>
    <p:sldLayoutId id="2147488028" r:id="rId3"/>
    <p:sldLayoutId id="2147488029" r:id="rId4"/>
    <p:sldLayoutId id="2147488030" r:id="rId5"/>
    <p:sldLayoutId id="2147488031" r:id="rId6"/>
    <p:sldLayoutId id="2147488032" r:id="rId7"/>
    <p:sldLayoutId id="2147488033" r:id="rId8"/>
    <p:sldLayoutId id="2147488034" r:id="rId9"/>
    <p:sldLayoutId id="2147488035" r:id="rId10"/>
    <p:sldLayoutId id="21474880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59002785"/>
      </p:ext>
    </p:extLst>
  </p:cSld>
  <p:clrMap bg1="lt1" tx1="dk1" bg2="lt2" tx2="dk2" accent1="accent1" accent2="accent2" accent3="accent3" accent4="accent4" accent5="accent5" accent6="accent6" hlink="hlink" folHlink="folHlink"/>
  <p:sldLayoutIdLst>
    <p:sldLayoutId id="2147488038" r:id="rId1"/>
    <p:sldLayoutId id="2147488039" r:id="rId2"/>
    <p:sldLayoutId id="2147488040" r:id="rId3"/>
    <p:sldLayoutId id="2147488041" r:id="rId4"/>
    <p:sldLayoutId id="2147488042" r:id="rId5"/>
    <p:sldLayoutId id="2147488043" r:id="rId6"/>
    <p:sldLayoutId id="2147488044" r:id="rId7"/>
    <p:sldLayoutId id="2147488045" r:id="rId8"/>
    <p:sldLayoutId id="2147488046" r:id="rId9"/>
    <p:sldLayoutId id="2147488047" r:id="rId10"/>
    <p:sldLayoutId id="21474880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81471"/>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2/18/24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92367618"/>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 id="2147488119" r:id="rId7"/>
    <p:sldLayoutId id="2147488120" r:id="rId8"/>
    <p:sldLayoutId id="2147488121" r:id="rId9"/>
    <p:sldLayoutId id="2147488122" r:id="rId10"/>
    <p:sldLayoutId id="2147488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1099"/>
      </p:ext>
    </p:extLst>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3ADDF605-BE1A-F543-96C2-BBB52BE158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37" r:id="rId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2/18/24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1631558"/>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1"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07910"/>
      </p:ext>
    </p:extLst>
  </p:cSld>
  <p:clrMap bg1="dk2" tx1="lt1" bg2="dk1" tx2="lt2" accent1="accent1" accent2="accent2" accent3="accent3" accent4="accent4" accent5="accent5" accent6="accent6" hlink="hlink" folHlink="folHlink"/>
  <p:sldLayoutIdLst>
    <p:sldLayoutId id="2147488588" r:id="rId1"/>
    <p:sldLayoutId id="2147488589" r:id="rId2"/>
    <p:sldLayoutId id="2147488590" r:id="rId3"/>
    <p:sldLayoutId id="2147488591" r:id="rId4"/>
    <p:sldLayoutId id="2147488592" r:id="rId5"/>
    <p:sldLayoutId id="2147488593" r:id="rId6"/>
    <p:sldLayoutId id="2147488594" r:id="rId7"/>
    <p:sldLayoutId id="2147488595" r:id="rId8"/>
    <p:sldLayoutId id="2147488596" r:id="rId9"/>
    <p:sldLayoutId id="2147488597" r:id="rId10"/>
    <p:sldLayoutId id="2147488598" r:id="rId11"/>
    <p:sldLayoutId id="214748859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extLst>
      <p:ext uri="{BB962C8B-B14F-4D97-AF65-F5344CB8AC3E}">
        <p14:creationId xmlns:p14="http://schemas.microsoft.com/office/powerpoint/2010/main" val="3829009081"/>
      </p:ext>
    </p:extLst>
  </p:cSld>
  <p:clrMap bg1="lt1" tx1="dk1" bg2="lt2" tx2="dk2" accent1="accent1" accent2="accent2" accent3="accent3" accent4="accent4" accent5="accent5" accent6="accent6" hlink="hlink" folHlink="folHlink"/>
  <p:sldLayoutIdLst>
    <p:sldLayoutId id="2147488716" r:id="rId1"/>
    <p:sldLayoutId id="2147488717" r:id="rId2"/>
    <p:sldLayoutId id="2147488718" r:id="rId3"/>
    <p:sldLayoutId id="2147488719" r:id="rId4"/>
    <p:sldLayoutId id="2147488720" r:id="rId5"/>
    <p:sldLayoutId id="2147488721" r:id="rId6"/>
    <p:sldLayoutId id="2147488722" r:id="rId7"/>
    <p:sldLayoutId id="2147488723" r:id="rId8"/>
    <p:sldLayoutId id="2147488724" r:id="rId9"/>
    <p:sldLayoutId id="2147488725" r:id="rId10"/>
    <p:sldLayoutId id="2147488726" r:id="rId11"/>
    <p:sldLayoutId id="2147488727" r:id="rId12"/>
    <p:sldLayoutId id="21474887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39938281"/>
      </p:ext>
    </p:extLst>
  </p:cSld>
  <p:clrMap bg1="lt1" tx1="dk1" bg2="lt2" tx2="dk2" accent1="accent1" accent2="accent2" accent3="accent3" accent4="accent4" accent5="accent5" accent6="accent6" hlink="hlink" folHlink="folHlink"/>
  <p:sldLayoutIdLst>
    <p:sldLayoutId id="2147488730" r:id="rId1"/>
    <p:sldLayoutId id="2147488731"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1058204143"/>
      </p:ext>
    </p:extLst>
  </p:cSld>
  <p:clrMap bg1="dk2" tx1="lt1" bg2="dk1" tx2="lt2" accent1="accent1" accent2="accent2" accent3="accent3" accent4="accent4" accent5="accent5" accent6="accent6" hlink="hlink" folHlink="folHlink"/>
  <p:sldLayoutIdLst>
    <p:sldLayoutId id="2147488733" r:id="rId1"/>
    <p:sldLayoutId id="2147488734" r:id="rId2"/>
    <p:sldLayoutId id="2147488735" r:id="rId3"/>
    <p:sldLayoutId id="2147488736" r:id="rId4"/>
    <p:sldLayoutId id="2147488737" r:id="rId5"/>
    <p:sldLayoutId id="2147488738" r:id="rId6"/>
    <p:sldLayoutId id="2147488739" r:id="rId7"/>
    <p:sldLayoutId id="2147488740" r:id="rId8"/>
    <p:sldLayoutId id="2147488741" r:id="rId9"/>
    <p:sldLayoutId id="2147488742" r:id="rId10"/>
    <p:sldLayoutId id="2147488743"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37899"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37901"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7904"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37906"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08"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E99DB87-9AD3-FF4F-A9B3-F09982072504}" type="slidenum">
              <a:rPr lang="en-US"/>
              <a:pPr>
                <a:defRPr/>
              </a:pPr>
              <a:t>‹#›</a:t>
            </a:fld>
            <a:endParaRPr lang="en-US"/>
          </a:p>
        </p:txBody>
      </p:sp>
    </p:spTree>
    <p:extLst>
      <p:ext uri="{BB962C8B-B14F-4D97-AF65-F5344CB8AC3E}">
        <p14:creationId xmlns:p14="http://schemas.microsoft.com/office/powerpoint/2010/main" val="37873140"/>
      </p:ext>
    </p:extLst>
  </p:cSld>
  <p:clrMap bg1="dk2" tx1="lt1" bg2="dk1" tx2="lt2" accent1="accent1" accent2="accent2" accent3="accent3" accent4="accent4" accent5="accent5" accent6="accent6" hlink="hlink" folHlink="folHlink"/>
  <p:sldLayoutIdLst>
    <p:sldLayoutId id="2147488745" r:id="rId1"/>
    <p:sldLayoutId id="2147488746" r:id="rId2"/>
    <p:sldLayoutId id="2147488747" r:id="rId3"/>
    <p:sldLayoutId id="2147488748" r:id="rId4"/>
    <p:sldLayoutId id="2147488749" r:id="rId5"/>
    <p:sldLayoutId id="2147488750" r:id="rId6"/>
    <p:sldLayoutId id="2147488751" r:id="rId7"/>
    <p:sldLayoutId id="2147488752" r:id="rId8"/>
    <p:sldLayoutId id="2147488753" r:id="rId9"/>
    <p:sldLayoutId id="2147488754" r:id="rId10"/>
    <p:sldLayoutId id="2147488755"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B3A08496-E06D-1E46-8D2B-F900C55709DD}" type="datetime1">
              <a:rPr lang="en-US"/>
              <a:pPr>
                <a:defRPr/>
              </a:pPr>
              <a:t>2/18/24</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37A6ED02-D901-664D-A06E-0AB9BA555722}" type="slidenum">
              <a:rPr lang="en-US"/>
              <a:pPr>
                <a:defRPr/>
              </a:pPr>
              <a:t>‹#›</a:t>
            </a:fld>
            <a:endParaRPr lang="en-US"/>
          </a:p>
        </p:txBody>
      </p:sp>
    </p:spTree>
    <p:extLst>
      <p:ext uri="{BB962C8B-B14F-4D97-AF65-F5344CB8AC3E}">
        <p14:creationId xmlns:p14="http://schemas.microsoft.com/office/powerpoint/2010/main" val="617730874"/>
      </p:ext>
    </p:extLst>
  </p:cSld>
  <p:clrMap bg1="dk2" tx1="lt1" bg2="dk1" tx2="lt2" accent1="accent1" accent2="accent2" accent3="accent3" accent4="accent4" accent5="accent5" accent6="accent6" hlink="hlink" folHlink="folHlink"/>
  <p:sldLayoutIdLst>
    <p:sldLayoutId id="2147488757" r:id="rId1"/>
    <p:sldLayoutId id="2147488758" r:id="rId2"/>
    <p:sldLayoutId id="2147488759" r:id="rId3"/>
    <p:sldLayoutId id="2147488760" r:id="rId4"/>
    <p:sldLayoutId id="2147488761" r:id="rId5"/>
    <p:sldLayoutId id="2147488762" r:id="rId6"/>
    <p:sldLayoutId id="2147488763" r:id="rId7"/>
    <p:sldLayoutId id="2147488764" r:id="rId8"/>
    <p:sldLayoutId id="2147488765" r:id="rId9"/>
    <p:sldLayoutId id="2147488766" r:id="rId10"/>
    <p:sldLayoutId id="214748876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195"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93197"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3198"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0"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2"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4"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7"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932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68BAFA64-B614-6647-A5E5-C2FA55139B29}" type="slidenum">
              <a:rPr lang="en-US"/>
              <a:pPr>
                <a:defRPr/>
              </a:pPr>
              <a:t>‹#›</a:t>
            </a:fld>
            <a:endParaRPr lang="en-US"/>
          </a:p>
        </p:txBody>
      </p:sp>
    </p:spTree>
    <p:extLst>
      <p:ext uri="{BB962C8B-B14F-4D97-AF65-F5344CB8AC3E}">
        <p14:creationId xmlns:p14="http://schemas.microsoft.com/office/powerpoint/2010/main" val="1718576600"/>
      </p:ext>
    </p:extLst>
  </p:cSld>
  <p:clrMap bg1="dk2" tx1="lt1" bg2="dk1" tx2="lt2" accent1="accent1" accent2="accent2" accent3="accent3" accent4="accent4" accent5="accent5" accent6="accent6" hlink="hlink" folHlink="folHlink"/>
  <p:sldLayoutIdLst>
    <p:sldLayoutId id="2147488769"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7383660"/>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8"/>
      </p:ext>
    </p:extLst>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22187962"/>
      </p:ext>
    </p:extLst>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 id="2147488816" r:id="rId12"/>
    <p:sldLayoutId id="214748881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85319B30-8167-3E4C-9322-A6834400561E}" type="slidenum">
              <a:rPr lang="en-US"/>
              <a:pPr>
                <a:defRPr/>
              </a:pPr>
              <a:t>‹#›</a:t>
            </a:fld>
            <a:endParaRPr lang="en-US"/>
          </a:p>
        </p:txBody>
      </p:sp>
    </p:spTree>
    <p:extLst>
      <p:ext uri="{BB962C8B-B14F-4D97-AF65-F5344CB8AC3E}">
        <p14:creationId xmlns:p14="http://schemas.microsoft.com/office/powerpoint/2010/main" val="1362336503"/>
      </p:ext>
    </p:extLst>
  </p:cSld>
  <p:clrMap bg1="dk2" tx1="lt1" bg2="dk1" tx2="lt2" accent1="accent1" accent2="accent2" accent3="accent3" accent4="accent4" accent5="accent5" accent6="accent6" hlink="hlink" folHlink="folHlink"/>
  <p:sldLayoutIdLst>
    <p:sldLayoutId id="2147487852" r:id="rId1"/>
    <p:sldLayoutId id="2147487853" r:id="rId2"/>
    <p:sldLayoutId id="2147487854" r:id="rId3"/>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024726"/>
      </p:ext>
    </p:extLst>
  </p:cSld>
  <p:clrMap bg1="lt1" tx1="dk1" bg2="lt2" tx2="dk2" accent1="accent1" accent2="accent2" accent3="accent3" accent4="accent4" accent5="accent5" accent6="accent6" hlink="hlink" folHlink="folHlink"/>
  <p:sldLayoutIdLst>
    <p:sldLayoutId id="2147487954" r:id="rId1"/>
    <p:sldLayoutId id="2147487955" r:id="rId2"/>
    <p:sldLayoutId id="2147487956" r:id="rId3"/>
    <p:sldLayoutId id="2147487957" r:id="rId4"/>
    <p:sldLayoutId id="2147487958" r:id="rId5"/>
    <p:sldLayoutId id="2147487959" r:id="rId6"/>
    <p:sldLayoutId id="2147487960" r:id="rId7"/>
    <p:sldLayoutId id="2147487961" r:id="rId8"/>
    <p:sldLayoutId id="2147487962" r:id="rId9"/>
    <p:sldLayoutId id="2147487963" r:id="rId10"/>
    <p:sldLayoutId id="214748796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19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1.xml"/><Relationship Id="rId1" Type="http://schemas.openxmlformats.org/officeDocument/2006/relationships/slideLayout" Target="../slideLayouts/slideLayout19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8.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198.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19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198.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6.xml"/><Relationship Id="rId1" Type="http://schemas.openxmlformats.org/officeDocument/2006/relationships/slideLayout" Target="../slideLayouts/slideLayout3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7.xml"/><Relationship Id="rId1" Type="http://schemas.openxmlformats.org/officeDocument/2006/relationships/slideLayout" Target="../slideLayouts/slideLayout298.xml"/><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8.xml"/><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9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69.xml"/><Relationship Id="rId4" Type="http://schemas.openxmlformats.org/officeDocument/2006/relationships/image" Target="../media/image3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19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74.xml"/><Relationship Id="rId1" Type="http://schemas.openxmlformats.org/officeDocument/2006/relationships/themeOverride" Target="../theme/themeOverride11.xml"/><Relationship Id="rId4" Type="http://schemas.openxmlformats.org/officeDocument/2006/relationships/image" Target="../media/image100.png"/></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314.xml"/><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5.xml"/><Relationship Id="rId1" Type="http://schemas.openxmlformats.org/officeDocument/2006/relationships/slideLayout" Target="../slideLayouts/slideLayout19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6.xml"/><Relationship Id="rId1" Type="http://schemas.openxmlformats.org/officeDocument/2006/relationships/slideLayout" Target="../slideLayouts/slideLayout15.xml"/><Relationship Id="rId4"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08.xml"/><Relationship Id="rId1" Type="http://schemas.openxmlformats.org/officeDocument/2006/relationships/slideLayout" Target="../slideLayouts/slideLayout19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9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0.xml"/><Relationship Id="rId1" Type="http://schemas.openxmlformats.org/officeDocument/2006/relationships/slideLayout" Target="../slideLayouts/slideLayout19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1.xml"/><Relationship Id="rId1" Type="http://schemas.openxmlformats.org/officeDocument/2006/relationships/slideLayout" Target="../slideLayouts/slideLayout19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74.xml"/><Relationship Id="rId1" Type="http://schemas.openxmlformats.org/officeDocument/2006/relationships/themeOverride" Target="../theme/themeOverride12.xml"/><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3.xml"/><Relationship Id="rId1" Type="http://schemas.openxmlformats.org/officeDocument/2006/relationships/slideLayout" Target="../slideLayouts/slideLayout19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74.xml"/><Relationship Id="rId1" Type="http://schemas.openxmlformats.org/officeDocument/2006/relationships/themeOverride" Target="../theme/themeOverride13.xml"/><Relationship Id="rId4" Type="http://schemas.openxmlformats.org/officeDocument/2006/relationships/image" Target="../media/image100.png"/></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5.xml"/><Relationship Id="rId1" Type="http://schemas.openxmlformats.org/officeDocument/2006/relationships/slideLayout" Target="../slideLayouts/slideLayout198.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6.xml"/><Relationship Id="rId1" Type="http://schemas.openxmlformats.org/officeDocument/2006/relationships/slideLayout" Target="../slideLayouts/slideLayout249.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7.xml"/><Relationship Id="rId1" Type="http://schemas.openxmlformats.org/officeDocument/2006/relationships/slideLayout" Target="../slideLayouts/slideLayout198.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8.xml"/><Relationship Id="rId1" Type="http://schemas.openxmlformats.org/officeDocument/2006/relationships/slideLayout" Target="../slideLayouts/slideLayout198.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9.xml"/><Relationship Id="rId1" Type="http://schemas.openxmlformats.org/officeDocument/2006/relationships/slideLayout" Target="../slideLayouts/slideLayout19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19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1.xml"/><Relationship Id="rId1" Type="http://schemas.openxmlformats.org/officeDocument/2006/relationships/slideLayout" Target="../slideLayouts/slideLayout198.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2.xml"/><Relationship Id="rId1" Type="http://schemas.openxmlformats.org/officeDocument/2006/relationships/slideLayout" Target="../slideLayouts/slideLayout19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19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4.xml"/><Relationship Id="rId1" Type="http://schemas.openxmlformats.org/officeDocument/2006/relationships/slideLayout" Target="../slideLayouts/slideLayout198.xml"/><Relationship Id="rId4" Type="http://schemas.openxmlformats.org/officeDocument/2006/relationships/image" Target="../media/image13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5.xml"/><Relationship Id="rId1" Type="http://schemas.openxmlformats.org/officeDocument/2006/relationships/slideLayout" Target="../slideLayouts/slideLayout198.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26.xml"/><Relationship Id="rId1" Type="http://schemas.openxmlformats.org/officeDocument/2006/relationships/slideLayout" Target="../slideLayouts/slideLayout198.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7.xml"/><Relationship Id="rId1" Type="http://schemas.openxmlformats.org/officeDocument/2006/relationships/slideLayout" Target="../slideLayouts/slideLayout198.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8.xml"/><Relationship Id="rId1" Type="http://schemas.openxmlformats.org/officeDocument/2006/relationships/slideLayout" Target="../slideLayouts/slideLayout20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74.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9.xml"/></Relationships>
</file>

<file path=ppt/slides/_rels/slide1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9.xml"/><Relationship Id="rId1" Type="http://schemas.openxmlformats.org/officeDocument/2006/relationships/slideLayout" Target="../slideLayouts/slideLayout20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74.xml"/><Relationship Id="rId1" Type="http://schemas.openxmlformats.org/officeDocument/2006/relationships/themeOverride" Target="../theme/themeOverride14.xml"/><Relationship Id="rId4" Type="http://schemas.openxmlformats.org/officeDocument/2006/relationships/image" Target="../media/image100.png"/></Relationships>
</file>

<file path=ppt/slides/_rels/slide1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4.xml"/><Relationship Id="rId5" Type="http://schemas.openxmlformats.org/officeDocument/2006/relationships/image" Target="../media/image38.jpeg"/><Relationship Id="rId4" Type="http://schemas.openxmlformats.org/officeDocument/2006/relationships/image" Target="../media/image3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0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74.xml"/></Relationships>
</file>

<file path=ppt/slides/_rels/slide1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99.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9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2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2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2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29.xml"/></Relationships>
</file>

<file path=ppt/slides/_rels/slide1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5.xml"/><Relationship Id="rId1" Type="http://schemas.openxmlformats.org/officeDocument/2006/relationships/slideLayout" Target="../slideLayouts/slideLayout19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98.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7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7.xml"/><Relationship Id="rId1" Type="http://schemas.openxmlformats.org/officeDocument/2006/relationships/slideLayout" Target="../slideLayouts/slideLayout198.xml"/><Relationship Id="rId4" Type="http://schemas.openxmlformats.org/officeDocument/2006/relationships/image" Target="../media/image151.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74.xml"/><Relationship Id="rId1" Type="http://schemas.openxmlformats.org/officeDocument/2006/relationships/themeOverride" Target="../theme/themeOverride15.xml"/><Relationship Id="rId4" Type="http://schemas.openxmlformats.org/officeDocument/2006/relationships/image" Target="../media/image100.png"/></Relationships>
</file>

<file path=ppt/slides/_rels/slide17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9.xml"/><Relationship Id="rId1" Type="http://schemas.openxmlformats.org/officeDocument/2006/relationships/slideLayout" Target="../slideLayouts/slideLayout198.xml"/><Relationship Id="rId4" Type="http://schemas.openxmlformats.org/officeDocument/2006/relationships/image" Target="../media/image15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40.xml"/><Relationship Id="rId1" Type="http://schemas.openxmlformats.org/officeDocument/2006/relationships/slideLayout" Target="../slideLayouts/slideLayout19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1.xml"/><Relationship Id="rId1" Type="http://schemas.openxmlformats.org/officeDocument/2006/relationships/slideLayout" Target="../slideLayouts/slideLayout198.xml"/></Relationships>
</file>

<file path=ppt/slides/_rels/slide1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74.xml"/><Relationship Id="rId1" Type="http://schemas.openxmlformats.org/officeDocument/2006/relationships/themeOverride" Target="../theme/themeOverride16.xml"/><Relationship Id="rId4" Type="http://schemas.openxmlformats.org/officeDocument/2006/relationships/image" Target="../media/image100.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74.xml"/><Relationship Id="rId1" Type="http://schemas.openxmlformats.org/officeDocument/2006/relationships/themeOverride" Target="../theme/themeOverride17.xml"/><Relationship Id="rId4" Type="http://schemas.openxmlformats.org/officeDocument/2006/relationships/image" Target="../media/image100.png"/></Relationships>
</file>

<file path=ppt/slides/_rels/slide1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4.xml"/><Relationship Id="rId1" Type="http://schemas.openxmlformats.org/officeDocument/2006/relationships/slideLayout" Target="../slideLayouts/slideLayout198.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74.xml"/><Relationship Id="rId1" Type="http://schemas.openxmlformats.org/officeDocument/2006/relationships/themeOverride" Target="../theme/themeOverride18.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4.xml"/></Relationships>
</file>

<file path=ppt/slides/_rels/slide18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6.xml"/><Relationship Id="rId1" Type="http://schemas.openxmlformats.org/officeDocument/2006/relationships/slideLayout" Target="../slideLayouts/slideLayout198.xml"/></Relationships>
</file>

<file path=ppt/slides/_rels/slide1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7.xml"/><Relationship Id="rId1" Type="http://schemas.openxmlformats.org/officeDocument/2006/relationships/slideLayout" Target="../slideLayouts/slideLayout198.xml"/></Relationships>
</file>

<file path=ppt/slides/_rels/slide18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8.xml"/><Relationship Id="rId1" Type="http://schemas.openxmlformats.org/officeDocument/2006/relationships/slideLayout" Target="../slideLayouts/slideLayout198.xml"/></Relationships>
</file>

<file path=ppt/slides/_rels/slide1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9.xml"/><Relationship Id="rId1" Type="http://schemas.openxmlformats.org/officeDocument/2006/relationships/slideLayout" Target="../slideLayouts/slideLayout198.xml"/><Relationship Id="rId4" Type="http://schemas.openxmlformats.org/officeDocument/2006/relationships/image" Target="../media/image161.jpeg"/></Relationships>
</file>

<file path=ppt/slides/_rels/slide1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0.xml"/><Relationship Id="rId1" Type="http://schemas.openxmlformats.org/officeDocument/2006/relationships/slideLayout" Target="../slideLayouts/slideLayout314.xml"/><Relationship Id="rId4" Type="http://schemas.microsoft.com/office/2007/relationships/hdphoto" Target="../media/hdphoto2.wdp"/></Relationships>
</file>

<file path=ppt/slides/_rels/slide1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1.xml"/><Relationship Id="rId1" Type="http://schemas.openxmlformats.org/officeDocument/2006/relationships/slideLayout" Target="../slideLayouts/slideLayout198.xml"/></Relationships>
</file>

<file path=ppt/slides/_rels/slide18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2.xml"/><Relationship Id="rId1" Type="http://schemas.openxmlformats.org/officeDocument/2006/relationships/slideLayout" Target="../slideLayouts/slideLayout212.xml"/><Relationship Id="rId5" Type="http://schemas.openxmlformats.org/officeDocument/2006/relationships/image" Target="../media/image165.jpeg"/><Relationship Id="rId4" Type="http://schemas.openxmlformats.org/officeDocument/2006/relationships/image" Target="../media/image164.jpeg"/></Relationships>
</file>

<file path=ppt/slides/_rels/slide18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3.xml"/><Relationship Id="rId1" Type="http://schemas.openxmlformats.org/officeDocument/2006/relationships/slideLayout" Target="../slideLayouts/slideLayout198.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4.xml"/><Relationship Id="rId1" Type="http://schemas.openxmlformats.org/officeDocument/2006/relationships/slideLayout" Target="../slideLayouts/slideLayout3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5.xml"/><Relationship Id="rId1" Type="http://schemas.openxmlformats.org/officeDocument/2006/relationships/slideLayout" Target="../slideLayouts/slideLayout19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87.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6.xml"/><Relationship Id="rId1" Type="http://schemas.openxmlformats.org/officeDocument/2006/relationships/slideLayout" Target="../slideLayouts/slideLayout198.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7.xml"/><Relationship Id="rId1" Type="http://schemas.openxmlformats.org/officeDocument/2006/relationships/slideLayout" Target="../slideLayouts/slideLayout1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8.xml"/><Relationship Id="rId1" Type="http://schemas.openxmlformats.org/officeDocument/2006/relationships/slideLayout" Target="../slideLayouts/slideLayout198.xml"/></Relationships>
</file>

<file path=ppt/slides/_rels/slide19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9.xml"/><Relationship Id="rId1" Type="http://schemas.openxmlformats.org/officeDocument/2006/relationships/slideLayout" Target="../slideLayouts/slideLayout198.xml"/></Relationships>
</file>

<file path=ppt/slides/_rels/slide19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0.xml"/><Relationship Id="rId1" Type="http://schemas.openxmlformats.org/officeDocument/2006/relationships/slideLayout" Target="../slideLayouts/slideLayout198.xml"/></Relationships>
</file>

<file path=ppt/slides/_rels/slide1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1.xml"/><Relationship Id="rId1" Type="http://schemas.openxmlformats.org/officeDocument/2006/relationships/slideLayout" Target="../slideLayouts/slideLayout314.xml"/><Relationship Id="rId5" Type="http://schemas.microsoft.com/office/2007/relationships/hdphoto" Target="../media/hdphoto4.wdp"/><Relationship Id="rId4" Type="http://schemas.microsoft.com/office/2007/relationships/hdphoto" Target="../media/hdphoto3.wdp"/></Relationships>
</file>

<file path=ppt/slides/_rels/slide1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2.xml"/><Relationship Id="rId1" Type="http://schemas.openxmlformats.org/officeDocument/2006/relationships/slideLayout" Target="../slideLayouts/slideLayout198.xml"/></Relationships>
</file>

<file path=ppt/slides/_rels/slide1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3.xml"/><Relationship Id="rId1" Type="http://schemas.openxmlformats.org/officeDocument/2006/relationships/slideLayout" Target="../slideLayouts/slideLayout14.xml"/><Relationship Id="rId4" Type="http://schemas.openxmlformats.org/officeDocument/2006/relationships/image" Target="../media/image17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4.xml"/><Relationship Id="rId1" Type="http://schemas.openxmlformats.org/officeDocument/2006/relationships/slideLayout" Target="../slideLayouts/slideLayout198.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5.xml"/><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98.xml"/></Relationships>
</file>

<file path=ppt/slides/_rels/slide20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7.xml"/><Relationship Id="rId1" Type="http://schemas.openxmlformats.org/officeDocument/2006/relationships/slideLayout" Target="../slideLayouts/slideLayout198.xml"/></Relationships>
</file>

<file path=ppt/slides/_rels/slide20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8.xml"/><Relationship Id="rId1" Type="http://schemas.openxmlformats.org/officeDocument/2006/relationships/slideLayout" Target="../slideLayouts/slideLayout198.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98.xml"/></Relationships>
</file>

<file path=ppt/slides/_rels/slide20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0.xml"/><Relationship Id="rId1" Type="http://schemas.openxmlformats.org/officeDocument/2006/relationships/slideLayout" Target="../slideLayouts/slideLayout198.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1.xml"/><Relationship Id="rId1" Type="http://schemas.openxmlformats.org/officeDocument/2006/relationships/slideLayout" Target="../slideLayouts/slideLayout198.xml"/><Relationship Id="rId4" Type="http://schemas.openxmlformats.org/officeDocument/2006/relationships/image" Target="../media/image153.jpeg"/></Relationships>
</file>

<file path=ppt/slides/_rels/slide20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72.xml"/><Relationship Id="rId1" Type="http://schemas.openxmlformats.org/officeDocument/2006/relationships/slideLayout" Target="../slideLayouts/slideLayout19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3.xml"/><Relationship Id="rId1" Type="http://schemas.openxmlformats.org/officeDocument/2006/relationships/slideLayout" Target="../slideLayouts/slideLayout19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98.xml"/></Relationships>
</file>

<file path=ppt/slides/_rels/slide20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75.xml"/><Relationship Id="rId1" Type="http://schemas.openxmlformats.org/officeDocument/2006/relationships/slideLayout" Target="../slideLayouts/slideLayout1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21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6.xml"/><Relationship Id="rId1" Type="http://schemas.openxmlformats.org/officeDocument/2006/relationships/slideLayout" Target="../slideLayouts/slideLayout198.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2.xml"/><Relationship Id="rId1" Type="http://schemas.openxmlformats.org/officeDocument/2006/relationships/themeOverride" Target="../theme/themeOverride19.xml"/><Relationship Id="rId5" Type="http://schemas.openxmlformats.org/officeDocument/2006/relationships/image" Target="../media/image182.png"/><Relationship Id="rId4" Type="http://schemas.openxmlformats.org/officeDocument/2006/relationships/image" Target="../media/image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8.xml"/><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9.xml"/><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0.xml"/><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2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1.xml"/><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2.xml"/><Relationship Id="rId1" Type="http://schemas.openxmlformats.org/officeDocument/2006/relationships/slideLayout" Target="../slideLayouts/slideLayout204.xml"/></Relationships>
</file>

<file path=ppt/slides/_rels/slide21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99.xml"/></Relationships>
</file>

<file path=ppt/slides/_rels/slide21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3.xml"/><Relationship Id="rId1" Type="http://schemas.openxmlformats.org/officeDocument/2006/relationships/slideLayout" Target="../slideLayouts/slideLayout204.xml"/></Relationships>
</file>

<file path=ppt/slides/_rels/slide2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74.xml"/><Relationship Id="rId1" Type="http://schemas.openxmlformats.org/officeDocument/2006/relationships/themeOverride" Target="../theme/themeOverride20.xml"/><Relationship Id="rId4" Type="http://schemas.openxmlformats.org/officeDocument/2006/relationships/image" Target="../media/image100.png"/></Relationships>
</file>

<file path=ppt/slides/_rels/slide22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04.xml"/></Relationships>
</file>

<file path=ppt/slides/_rels/slide22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9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2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5.xml"/><Relationship Id="rId1" Type="http://schemas.openxmlformats.org/officeDocument/2006/relationships/slideLayout" Target="../slideLayouts/slideLayout199.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8.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7.xml"/><Relationship Id="rId1" Type="http://schemas.openxmlformats.org/officeDocument/2006/relationships/slideLayout" Target="../slideLayouts/slideLayout19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_rels/slide23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8.xml"/><Relationship Id="rId1" Type="http://schemas.openxmlformats.org/officeDocument/2006/relationships/slideLayout" Target="../slideLayouts/slideLayout199.xml"/></Relationships>
</file>

<file path=ppt/slides/_rels/slide23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75.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2.xml"/><Relationship Id="rId1" Type="http://schemas.openxmlformats.org/officeDocument/2006/relationships/themeOverride" Target="../theme/themeOverride21.xml"/><Relationship Id="rId5" Type="http://schemas.openxmlformats.org/officeDocument/2006/relationships/image" Target="../media/image189.png"/><Relationship Id="rId4" Type="http://schemas.openxmlformats.org/officeDocument/2006/relationships/image" Target="../media/image2.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0.xml"/><Relationship Id="rId1" Type="http://schemas.openxmlformats.org/officeDocument/2006/relationships/slideLayout" Target="../slideLayouts/slideLayout57.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2.xml"/><Relationship Id="rId1" Type="http://schemas.openxmlformats.org/officeDocument/2006/relationships/themeOverride" Target="../theme/themeOverride22.xml"/><Relationship Id="rId5" Type="http://schemas.openxmlformats.org/officeDocument/2006/relationships/image" Target="../media/image191.png"/><Relationship Id="rId4" Type="http://schemas.openxmlformats.org/officeDocument/2006/relationships/image" Target="../media/image2.jpeg"/></Relationships>
</file>

<file path=ppt/slides/_rels/slide23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03.xml"/></Relationships>
</file>

<file path=ppt/slides/_rels/slide23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5.xml"/><Relationship Id="rId1" Type="http://schemas.openxmlformats.org/officeDocument/2006/relationships/slideLayout" Target="../slideLayouts/slideLayout30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98.xml"/></Relationships>
</file>

<file path=ppt/slides/_rels/slide24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6.xml"/><Relationship Id="rId1" Type="http://schemas.openxmlformats.org/officeDocument/2006/relationships/slideLayout" Target="../slideLayouts/slideLayout305.xml"/></Relationships>
</file>

<file path=ppt/slides/_rels/slide2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97.xml"/><Relationship Id="rId1" Type="http://schemas.openxmlformats.org/officeDocument/2006/relationships/slideLayout" Target="../slideLayouts/slideLayout305.xml"/></Relationships>
</file>

<file path=ppt/slides/_rels/slide2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8.xml"/><Relationship Id="rId1" Type="http://schemas.openxmlformats.org/officeDocument/2006/relationships/slideLayout" Target="../slideLayouts/slideLayout305.xml"/></Relationships>
</file>

<file path=ppt/slides/_rels/slide2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9.xml"/><Relationship Id="rId1" Type="http://schemas.openxmlformats.org/officeDocument/2006/relationships/slideLayout" Target="../slideLayouts/slideLayout305.xml"/></Relationships>
</file>

<file path=ppt/slides/_rels/slide24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0.xml"/><Relationship Id="rId1" Type="http://schemas.openxmlformats.org/officeDocument/2006/relationships/slideLayout" Target="../slideLayouts/slideLayout306.xml"/><Relationship Id="rId5" Type="http://schemas.openxmlformats.org/officeDocument/2006/relationships/image" Target="../media/image198.png"/><Relationship Id="rId4" Type="http://schemas.openxmlformats.org/officeDocument/2006/relationships/image" Target="../media/image197.jpeg"/></Relationships>
</file>

<file path=ppt/slides/_rels/slide24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1.xml"/><Relationship Id="rId1" Type="http://schemas.openxmlformats.org/officeDocument/2006/relationships/slideLayout" Target="../slideLayouts/slideLayout306.xml"/><Relationship Id="rId4" Type="http://schemas.openxmlformats.org/officeDocument/2006/relationships/image" Target="../media/image197.jpe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05.xml"/></Relationships>
</file>

<file path=ppt/slides/_rels/slide24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3.xml"/><Relationship Id="rId1" Type="http://schemas.openxmlformats.org/officeDocument/2006/relationships/slideLayout" Target="../slideLayouts/slideLayout305.xml"/></Relationships>
</file>

<file path=ppt/slides/_rels/slide2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4.xml"/><Relationship Id="rId1" Type="http://schemas.openxmlformats.org/officeDocument/2006/relationships/slideLayout" Target="../slideLayouts/slideLayout305.xml"/><Relationship Id="rId4" Type="http://schemas.openxmlformats.org/officeDocument/2006/relationships/image" Target="../media/image199.jpeg"/></Relationships>
</file>

<file path=ppt/slides/_rels/slide24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05.xml"/><Relationship Id="rId1" Type="http://schemas.openxmlformats.org/officeDocument/2006/relationships/slideLayout" Target="../slideLayouts/slideLayout304.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25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6.xml"/><Relationship Id="rId1" Type="http://schemas.openxmlformats.org/officeDocument/2006/relationships/slideLayout" Target="../slideLayouts/slideLayout305.xml"/></Relationships>
</file>

<file path=ppt/slides/_rels/slide25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7.xml"/><Relationship Id="rId1" Type="http://schemas.openxmlformats.org/officeDocument/2006/relationships/slideLayout" Target="../slideLayouts/slideLayout305.xml"/></Relationships>
</file>

<file path=ppt/slides/_rels/slide25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8.xml"/><Relationship Id="rId1" Type="http://schemas.openxmlformats.org/officeDocument/2006/relationships/slideLayout" Target="../slideLayouts/slideLayout305.xml"/><Relationship Id="rId4" Type="http://schemas.openxmlformats.org/officeDocument/2006/relationships/image" Target="../media/image197.jpeg"/></Relationships>
</file>

<file path=ppt/slides/_rels/slide253.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notesSlide" Target="../notesSlides/notesSlide209.xml"/><Relationship Id="rId1" Type="http://schemas.openxmlformats.org/officeDocument/2006/relationships/slideLayout" Target="../slideLayouts/slideLayout305.xml"/></Relationships>
</file>

<file path=ppt/slides/_rels/slide25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0.xml"/><Relationship Id="rId1" Type="http://schemas.openxmlformats.org/officeDocument/2006/relationships/slideLayout" Target="../slideLayouts/slideLayout306.xml"/></Relationships>
</file>

<file path=ppt/slides/_rels/slide25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1.xml"/><Relationship Id="rId1" Type="http://schemas.openxmlformats.org/officeDocument/2006/relationships/slideLayout" Target="../slideLayouts/slideLayout306.xml"/><Relationship Id="rId4" Type="http://schemas.openxmlformats.org/officeDocument/2006/relationships/image" Target="../media/image203.jpeg"/></Relationships>
</file>

<file path=ppt/slides/_rels/slide25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12.xml"/><Relationship Id="rId1" Type="http://schemas.openxmlformats.org/officeDocument/2006/relationships/slideLayout" Target="../slideLayouts/slideLayout306.xml"/><Relationship Id="rId4" Type="http://schemas.openxmlformats.org/officeDocument/2006/relationships/image" Target="../media/image205.png"/></Relationships>
</file>

<file path=ppt/slides/_rels/slide25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3.xml"/><Relationship Id="rId1" Type="http://schemas.openxmlformats.org/officeDocument/2006/relationships/slideLayout" Target="../slideLayouts/slideLayout30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06.xml"/></Relationships>
</file>

<file path=ppt/slides/_rels/slide25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5.xml"/><Relationship Id="rId1" Type="http://schemas.openxmlformats.org/officeDocument/2006/relationships/slideLayout" Target="../slideLayouts/slideLayout306.xml"/><Relationship Id="rId4" Type="http://schemas.openxmlformats.org/officeDocument/2006/relationships/image" Target="../media/image207.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6.xml"/><Relationship Id="rId1" Type="http://schemas.openxmlformats.org/officeDocument/2006/relationships/slideLayout" Target="../slideLayouts/slideLayout308.xml"/></Relationships>
</file>

<file path=ppt/slides/_rels/slide26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7.xml"/><Relationship Id="rId1" Type="http://schemas.openxmlformats.org/officeDocument/2006/relationships/slideLayout" Target="../slideLayouts/slideLayout308.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07.xml"/></Relationships>
</file>

<file path=ppt/slides/_rels/slide26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9.xml"/><Relationship Id="rId1" Type="http://schemas.openxmlformats.org/officeDocument/2006/relationships/slideLayout" Target="../slideLayouts/slideLayout309.xml"/></Relationships>
</file>

<file path=ppt/slides/_rels/slide26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0.xml"/><Relationship Id="rId1" Type="http://schemas.openxmlformats.org/officeDocument/2006/relationships/slideLayout" Target="../slideLayouts/slideLayout309.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1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1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1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10.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9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1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07.xml"/></Relationships>
</file>

<file path=ppt/slides/_rels/slide27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28.xml"/><Relationship Id="rId1" Type="http://schemas.openxmlformats.org/officeDocument/2006/relationships/slideLayout" Target="../slideLayouts/slideLayout309.xml"/><Relationship Id="rId4" Type="http://schemas.openxmlformats.org/officeDocument/2006/relationships/image" Target="../media/image203.jpeg"/></Relationships>
</file>

<file path=ppt/slides/_rels/slide27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9.xml"/><Relationship Id="rId1" Type="http://schemas.openxmlformats.org/officeDocument/2006/relationships/slideLayout" Target="../slideLayouts/slideLayout305.xml"/></Relationships>
</file>

<file path=ppt/slides/_rels/slide27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30.xml"/><Relationship Id="rId1" Type="http://schemas.openxmlformats.org/officeDocument/2006/relationships/slideLayout" Target="../slideLayouts/slideLayout28.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7.xml"/><Relationship Id="rId1" Type="http://schemas.openxmlformats.org/officeDocument/2006/relationships/themeOverride" Target="../theme/themeOverride23.xml"/><Relationship Id="rId5" Type="http://schemas.openxmlformats.org/officeDocument/2006/relationships/image" Target="../media/image214.png"/><Relationship Id="rId4" Type="http://schemas.openxmlformats.org/officeDocument/2006/relationships/image" Target="../media/image2.jpeg"/></Relationships>
</file>

<file path=ppt/slides/_rels/slide27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2.xml"/><Relationship Id="rId1" Type="http://schemas.openxmlformats.org/officeDocument/2006/relationships/slideLayout" Target="../slideLayouts/slideLayout28.xml"/></Relationships>
</file>

<file path=ppt/slides/_rels/slide27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33.xml"/><Relationship Id="rId1" Type="http://schemas.openxmlformats.org/officeDocument/2006/relationships/slideLayout" Target="../slideLayouts/slideLayout27.xml"/></Relationships>
</file>

<file path=ppt/slides/_rels/slide27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34.xml"/><Relationship Id="rId1" Type="http://schemas.openxmlformats.org/officeDocument/2006/relationships/slideLayout" Target="../slideLayouts/slideLayout174.xml"/></Relationships>
</file>

<file path=ppt/slides/_rels/slide2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5.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74.xml"/><Relationship Id="rId1" Type="http://schemas.openxmlformats.org/officeDocument/2006/relationships/themeOverride" Target="../theme/themeOverride3.xml"/><Relationship Id="rId4" Type="http://schemas.openxmlformats.org/officeDocument/2006/relationships/image" Target="../media/image47.jpeg"/></Relationships>
</file>

<file path=ppt/slides/_rels/slide2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6.xml"/><Relationship Id="rId1" Type="http://schemas.openxmlformats.org/officeDocument/2006/relationships/slideLayout" Target="../slideLayouts/slideLayout174.xml"/><Relationship Id="rId5" Type="http://schemas.openxmlformats.org/officeDocument/2006/relationships/image" Target="../media/image38.jpeg"/><Relationship Id="rId4" Type="http://schemas.openxmlformats.org/officeDocument/2006/relationships/image" Target="../media/image37.jpeg"/></Relationships>
</file>

<file path=ppt/slides/_rels/slide2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7.xml"/><Relationship Id="rId1" Type="http://schemas.openxmlformats.org/officeDocument/2006/relationships/slideLayout" Target="../slideLayouts/slideLayout174.xml"/></Relationships>
</file>

<file path=ppt/slides/_rels/slide2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8.xml"/><Relationship Id="rId1" Type="http://schemas.openxmlformats.org/officeDocument/2006/relationships/slideLayout" Target="../slideLayouts/slideLayout17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9.xml"/><Relationship Id="rId1" Type="http://schemas.openxmlformats.org/officeDocument/2006/relationships/slideLayout" Target="../slideLayouts/slideLayout15.xml"/><Relationship Id="rId4" Type="http://schemas.openxmlformats.org/officeDocument/2006/relationships/image" Target="../media/image218.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2.xml"/><Relationship Id="rId1" Type="http://schemas.openxmlformats.org/officeDocument/2006/relationships/slideLayout" Target="../slideLayouts/slideLayout198.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98.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98.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98.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98.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98.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98.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98.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9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98.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98.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98.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98.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98.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98.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98.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98.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98.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8.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9.xml"/><Relationship Id="rId1" Type="http://schemas.openxmlformats.org/officeDocument/2006/relationships/themeOverride" Target="../theme/themeOverride4.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9.xml"/><Relationship Id="rId1" Type="http://schemas.openxmlformats.org/officeDocument/2006/relationships/themeOverride" Target="../theme/themeOverride5.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4.xml"/><Relationship Id="rId1" Type="http://schemas.openxmlformats.org/officeDocument/2006/relationships/themeOverride" Target="../theme/themeOverride6.xml"/><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46.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46.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198.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98.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98.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98.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251.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249.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198.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49.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260.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273.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73.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282.xml"/><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198.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0.xml"/><Relationship Id="rId1" Type="http://schemas.openxmlformats.org/officeDocument/2006/relationships/slideLayout" Target="../slideLayouts/slideLayout19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eg"/><Relationship Id="rId1" Type="http://schemas.openxmlformats.org/officeDocument/2006/relationships/slideLayout" Target="../slideLayouts/slideLayout15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198.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198.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198.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1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74.xml"/><Relationship Id="rId1" Type="http://schemas.openxmlformats.org/officeDocument/2006/relationships/themeOverride" Target="../theme/themeOverride7.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8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77.xml"/><Relationship Id="rId1" Type="http://schemas.openxmlformats.org/officeDocument/2006/relationships/slideLayout" Target="../slideLayouts/slideLayout198.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8.xml"/><Relationship Id="rId1" Type="http://schemas.openxmlformats.org/officeDocument/2006/relationships/slideLayout" Target="../slideLayouts/slideLayout198.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15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74.xml"/><Relationship Id="rId1" Type="http://schemas.openxmlformats.org/officeDocument/2006/relationships/themeOverride" Target="../theme/themeOverride8.xml"/><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5.xml"/><Relationship Id="rId1" Type="http://schemas.openxmlformats.org/officeDocument/2006/relationships/themeOverride" Target="../theme/themeOverride9.xml"/><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74.xml"/><Relationship Id="rId1" Type="http://schemas.openxmlformats.org/officeDocument/2006/relationships/themeOverride" Target="../theme/themeOverride10.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6.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8.xml"/><Relationship Id="rId1" Type="http://schemas.openxmlformats.org/officeDocument/2006/relationships/slideLayout" Target="../slideLayouts/slideLayout198.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1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Image result for Acts 3 gate">
            <a:extLst>
              <a:ext uri="{FF2B5EF4-FFF2-40B4-BE49-F238E27FC236}">
                <a16:creationId xmlns:a16="http://schemas.microsoft.com/office/drawing/2014/main" id="{17BF048A-007F-B279-D01D-E87107D2B11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209922" name="Title 4"/>
          <p:cNvSpPr>
            <a:spLocks noGrp="1"/>
          </p:cNvSpPr>
          <p:nvPr>
            <p:ph type="title" idx="4294967295"/>
          </p:nvPr>
        </p:nvSpPr>
        <p:spPr>
          <a:xfrm>
            <a:off x="189383" y="188913"/>
            <a:ext cx="7046913" cy="1143000"/>
          </a:xfrm>
        </p:spPr>
        <p:txBody>
          <a:bodyPr anchor="ctr"/>
          <a:lstStyle/>
          <a:p>
            <a:pPr algn="l">
              <a:defRPr/>
            </a:pPr>
            <a:r>
              <a:rPr lang="en-US" sz="8800" b="1" dirty="0">
                <a:solidFill>
                  <a:srgbClr val="FFFFFF"/>
                </a:solidFill>
                <a:effectLst>
                  <a:glow rad="228600">
                    <a:schemeClr val="tx1"/>
                  </a:glow>
                </a:effectLst>
                <a:latin typeface="Arial"/>
                <a:ea typeface="ＭＳ Ｐゴシック" charset="0"/>
                <a:cs typeface="Arial"/>
              </a:rPr>
              <a:t>Acts 3–8</a:t>
            </a:r>
          </a:p>
        </p:txBody>
      </p:sp>
      <p:sp>
        <p:nvSpPr>
          <p:cNvPr id="8" name="Title 4">
            <a:extLst>
              <a:ext uri="{FF2B5EF4-FFF2-40B4-BE49-F238E27FC236}">
                <a16:creationId xmlns:a16="http://schemas.microsoft.com/office/drawing/2014/main" id="{A8B73922-D3BC-6217-E190-A4E136D3C721}"/>
              </a:ext>
            </a:extLst>
          </p:cNvPr>
          <p:cNvSpPr txBox="1">
            <a:spLocks/>
          </p:cNvSpPr>
          <p:nvPr/>
        </p:nvSpPr>
        <p:spPr bwMode="auto">
          <a:xfrm>
            <a:off x="33579" y="5657813"/>
            <a:ext cx="8892480" cy="8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a:lstStyle>
          <a:p>
            <a:pPr>
              <a:defRPr/>
            </a:pPr>
            <a:r>
              <a:rPr lang="en-US" sz="5400" b="1" kern="0" dirty="0">
                <a:solidFill>
                  <a:srgbClr val="FFFFFF"/>
                </a:solidFill>
                <a:effectLst>
                  <a:glow rad="228600">
                    <a:schemeClr val="tx1"/>
                  </a:glow>
                </a:effectLst>
                <a:latin typeface="Arial"/>
                <a:ea typeface="ＭＳ Ｐゴシック" charset="0"/>
                <a:cs typeface="Arial"/>
              </a:rPr>
              <a:t>The Church Expands</a:t>
            </a:r>
          </a:p>
        </p:txBody>
      </p:sp>
      <p:sp>
        <p:nvSpPr>
          <p:cNvPr id="7" name="Rectangle 6">
            <a:extLst>
              <a:ext uri="{FF2B5EF4-FFF2-40B4-BE49-F238E27FC236}">
                <a16:creationId xmlns:a16="http://schemas.microsoft.com/office/drawing/2014/main" id="{89F86A43-9FB5-8139-E207-2BC6E0FC6D6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6947928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Arial" charset="0"/>
                <a:cs typeface="Arial" charset="0"/>
              </a:rPr>
              <a:t>Acts</a:t>
            </a:r>
            <a:endParaRPr lang="en-US" sz="36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800" b="1" dirty="0">
                    <a:solidFill>
                      <a:srgbClr val="FFFFFF"/>
                    </a:solidFill>
                    <a:latin typeface="Arial" charset="0"/>
                    <a:ea typeface="Arial" charset="0"/>
                    <a:cs typeface="Arial" charset="0"/>
                  </a:rPr>
                  <a:t> </a:t>
                </a:r>
              </a:p>
              <a:p>
                <a:pPr eaLnBrk="0" hangingPunct="0"/>
                <a:r>
                  <a:rPr lang="en-US" altLang="zh-CN" sz="3200" b="1" dirty="0">
                    <a:solidFill>
                      <a:srgbClr val="FFFFFF"/>
                    </a:solidFill>
                    <a:latin typeface="Arial" charset="0"/>
                    <a:ea typeface="Arial" charset="0"/>
                    <a:cs typeface="Arial" charset="0"/>
                  </a:rPr>
                  <a:t>Universal Savior Proclaimed in Sovereign Kingdom Progress</a:t>
                </a:r>
              </a:p>
              <a:p>
                <a:pPr eaLnBrk="0" hangingPunct="0"/>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Jerusalem </a:t>
                </a:r>
              </a:p>
              <a:p>
                <a:pPr eaLnBrk="0" hangingPunct="0"/>
                <a:endParaRPr lang="en-US" altLang="zh-CN" b="1">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Judea and Samaria</a:t>
                </a:r>
              </a:p>
              <a:p>
                <a:pPr eaLnBrk="0" hangingPunct="0"/>
                <a:endParaRPr lang="en-US" altLang="zh-CN" b="1">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Uttermost Part</a:t>
                </a:r>
              </a:p>
              <a:p>
                <a:pPr eaLnBrk="0" hangingPunct="0"/>
                <a:r>
                  <a:rPr lang="en-US" altLang="zh-CN" b="1">
                    <a:solidFill>
                      <a:srgbClr val="000000"/>
                    </a:solidFill>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1:1–6:7 </a:t>
                </a:r>
              </a:p>
              <a:p>
                <a:pPr eaLnBrk="0" hangingPunct="0"/>
                <a:endParaRPr lang="en-US" altLang="zh-CN" b="1">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6:8–8:40</a:t>
                </a:r>
              </a:p>
              <a:p>
                <a:pPr eaLnBrk="0" hangingPunct="0"/>
                <a:endParaRPr lang="en-US" altLang="zh-CN" b="1">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Chapters 9–28</a:t>
                </a:r>
              </a:p>
              <a:p>
                <a:pPr eaLnBrk="0" hangingPunct="0"/>
                <a:r>
                  <a:rPr lang="en-US" altLang="zh-CN" b="1">
                    <a:solidFill>
                      <a:srgbClr val="000000"/>
                    </a:solidFill>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Jews </a:t>
                </a:r>
              </a:p>
              <a:p>
                <a:pPr eaLnBrk="0" hangingPunct="0"/>
                <a:endParaRPr lang="en-US" altLang="zh-CN" b="1">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Samaritans </a:t>
                </a:r>
              </a:p>
              <a:p>
                <a:pPr eaLnBrk="0" hangingPunct="0"/>
                <a:r>
                  <a:rPr lang="en-US" altLang="zh-CN" b="1">
                    <a:solidFill>
                      <a:srgbClr val="000000"/>
                    </a:solidFill>
                    <a:latin typeface="Arial" charset="0"/>
                    <a:ea typeface="Arial" charset="0"/>
                    <a:cs typeface="Arial" charset="0"/>
                  </a:rPr>
                  <a:t>(mixed breeds)</a:t>
                </a:r>
              </a:p>
              <a:p>
                <a:pPr eaLnBrk="0" hangingPunct="0"/>
                <a:endParaRPr lang="en-US" altLang="zh-CN" b="1">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Gentiles</a:t>
                </a:r>
              </a:p>
              <a:p>
                <a:pPr eaLnBrk="0" hangingPunct="0"/>
                <a:r>
                  <a:rPr lang="en-US" altLang="zh-CN" b="1">
                    <a:solidFill>
                      <a:srgbClr val="000000"/>
                    </a:solidFill>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33-35</a:t>
                </a:r>
              </a:p>
              <a:p>
                <a:pPr eaLnBrk="0" hangingPunct="0"/>
                <a:r>
                  <a:rPr lang="en-US" altLang="zh-CN" b="1">
                    <a:solidFill>
                      <a:srgbClr val="000000"/>
                    </a:solidFill>
                    <a:latin typeface="Arial" charset="0"/>
                    <a:ea typeface="Arial" charset="0"/>
                    <a:cs typeface="Arial" charset="0"/>
                  </a:rPr>
                  <a:t>(2 years)</a:t>
                </a:r>
              </a:p>
              <a:p>
                <a:pPr eaLnBrk="0" hangingPunct="0"/>
                <a:r>
                  <a:rPr lang="en-US" altLang="zh-CN" b="1">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a:t>
                </a:r>
              </a:p>
              <a:p>
                <a:pPr eaLnBrk="0" hangingPunct="0"/>
                <a:r>
                  <a:rPr lang="en-US" altLang="zh-CN" b="1">
                    <a:solidFill>
                      <a:srgbClr val="000000"/>
                    </a:solidFill>
                    <a:latin typeface="Arial" charset="0"/>
                    <a:ea typeface="Arial" charset="0"/>
                    <a:cs typeface="Arial" charset="0"/>
                  </a:rPr>
                  <a:t>(a few months)</a:t>
                </a:r>
              </a:p>
              <a:p>
                <a:pPr eaLnBrk="0" hangingPunct="0"/>
                <a:r>
                  <a:rPr lang="en-US" altLang="zh-CN" b="1">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35-62</a:t>
                </a:r>
              </a:p>
              <a:p>
                <a:pPr eaLnBrk="0" hangingPunct="0"/>
                <a:r>
                  <a:rPr lang="en-US" altLang="zh-CN" b="1">
                    <a:solidFill>
                      <a:srgbClr val="000000"/>
                    </a:solidFill>
                    <a:latin typeface="Arial" charset="0"/>
                    <a:ea typeface="Arial" charset="0"/>
                    <a:cs typeface="Arial" charset="0"/>
                  </a:rPr>
                  <a:t>(27 years)</a:t>
                </a:r>
              </a:p>
              <a:p>
                <a:pPr eaLnBrk="0" hangingPunct="0"/>
                <a:r>
                  <a:rPr lang="en-US" altLang="zh-CN" b="1">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Acts 4">
            <a:extLst>
              <a:ext uri="{FF2B5EF4-FFF2-40B4-BE49-F238E27FC236}">
                <a16:creationId xmlns:a16="http://schemas.microsoft.com/office/drawing/2014/main" id="{2950FC45-AEDD-4443-8B6B-C013688658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317686" y="29469"/>
            <a:ext cx="6826313" cy="1862705"/>
          </a:xfrm>
          <a:effectLst>
            <a:outerShdw blurRad="63500" dist="35921" dir="2700000" algn="ctr" rotWithShape="0">
              <a:schemeClr val="tx2">
                <a:alpha val="74998"/>
              </a:schemeClr>
            </a:outerShdw>
          </a:effectLst>
        </p:spPr>
        <p:txBody>
          <a:bodyPr anchor="ctr"/>
          <a:lstStyle/>
          <a:p>
            <a:pPr algn="l">
              <a:defRPr/>
            </a:pPr>
            <a:r>
              <a:rPr lang="en-US" sz="3200" b="1" dirty="0">
                <a:effectLst>
                  <a:glow rad="127000">
                    <a:schemeClr val="tx1"/>
                  </a:glow>
                </a:effectLst>
                <a:latin typeface="Arial" charset="0"/>
                <a:ea typeface="ＭＳ Ｐゴシック" charset="0"/>
                <a:cs typeface="ＭＳ Ｐゴシック" charset="0"/>
              </a:rPr>
              <a:t>The stone you builders rejected… has become…</a:t>
            </a: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3241964" y="4651219"/>
            <a:ext cx="4918363"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4:11 NLT, ESV</a:t>
            </a:r>
          </a:p>
        </p:txBody>
      </p:sp>
      <p:sp>
        <p:nvSpPr>
          <p:cNvPr id="2" name="TextBox 1">
            <a:extLst>
              <a:ext uri="{FF2B5EF4-FFF2-40B4-BE49-F238E27FC236}">
                <a16:creationId xmlns:a16="http://schemas.microsoft.com/office/drawing/2014/main" id="{0A2D5D03-6629-BBD1-308F-8EBC0F641CD4}"/>
              </a:ext>
            </a:extLst>
          </p:cNvPr>
          <p:cNvSpPr txBox="1"/>
          <p:nvPr/>
        </p:nvSpPr>
        <p:spPr>
          <a:xfrm>
            <a:off x="2915816" y="-2388115"/>
            <a:ext cx="5244511" cy="2103120"/>
          </a:xfrm>
          <a:prstGeom prst="rect">
            <a:avLst/>
          </a:prstGeom>
          <a:solidFill>
            <a:schemeClr val="tx1"/>
          </a:solidFill>
        </p:spPr>
        <p:txBody>
          <a:bodyPr wrap="square" rtlCol="0" anchor="ctr">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en-US" sz="5400" b="1" spc="-200" dirty="0">
                <a:solidFill>
                  <a:schemeClr val="bg1"/>
                </a:solidFill>
                <a:latin typeface="Arial" panose="020B0604020202020204" pitchFamily="34" charset="0"/>
                <a:ea typeface="+mn-ea"/>
                <a:cs typeface="Arial" panose="020B0604020202020204" pitchFamily="34" charset="0"/>
              </a:rPr>
              <a:t>THE</a:t>
            </a:r>
            <a:br>
              <a:rPr lang="en-US" sz="5400" b="1" spc="-200" dirty="0">
                <a:solidFill>
                  <a:schemeClr val="bg1"/>
                </a:solidFill>
                <a:latin typeface="Arial" panose="020B0604020202020204" pitchFamily="34" charset="0"/>
                <a:ea typeface="+mn-ea"/>
                <a:cs typeface="Arial" panose="020B0604020202020204" pitchFamily="34" charset="0"/>
              </a:rPr>
            </a:br>
            <a:r>
              <a:rPr lang="en-US" sz="5400" b="1" spc="-200" dirty="0">
                <a:solidFill>
                  <a:schemeClr val="bg1"/>
                </a:solidFill>
                <a:latin typeface="Arial" panose="020B0604020202020204" pitchFamily="34" charset="0"/>
                <a:ea typeface="+mn-ea"/>
                <a:cs typeface="Arial" panose="020B0604020202020204" pitchFamily="34" charset="0"/>
              </a:rPr>
              <a:t>CORNERS</a:t>
            </a:r>
            <a:r>
              <a:rPr kumimoji="0" lang="en-US" sz="5400" b="1" u="none" strike="noStrike" kern="1200" cap="none" spc="-2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TONE</a:t>
            </a:r>
          </a:p>
        </p:txBody>
      </p:sp>
    </p:spTree>
    <p:extLst>
      <p:ext uri="{BB962C8B-B14F-4D97-AF65-F5344CB8AC3E}">
        <p14:creationId xmlns:p14="http://schemas.microsoft.com/office/powerpoint/2010/main" val="420388051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Acts 4">
            <a:extLst>
              <a:ext uri="{FF2B5EF4-FFF2-40B4-BE49-F238E27FC236}">
                <a16:creationId xmlns:a16="http://schemas.microsoft.com/office/drawing/2014/main" id="{59F8D50D-6526-E649-9291-56C2929C6D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469"/>
            <a:ext cx="497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14796" y="209581"/>
            <a:ext cx="3929203" cy="4833476"/>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Jesus is that stone on which the entire OT rests—the law, the sacrifices, the priesthood, the temple—everything!</a:t>
            </a: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5214796" y="5981256"/>
            <a:ext cx="3340729"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4:11</a:t>
            </a:r>
          </a:p>
        </p:txBody>
      </p:sp>
    </p:spTree>
    <p:extLst>
      <p:ext uri="{BB962C8B-B14F-4D97-AF65-F5344CB8AC3E}">
        <p14:creationId xmlns:p14="http://schemas.microsoft.com/office/powerpoint/2010/main" val="311033946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9527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ACTS 4:10, 12 (NLT)</a:t>
            </a:r>
          </a:p>
        </p:txBody>
      </p:sp>
      <p:sp>
        <p:nvSpPr>
          <p:cNvPr id="2" name="Rectangle 2">
            <a:extLst>
              <a:ext uri="{FF2B5EF4-FFF2-40B4-BE49-F238E27FC236}">
                <a16:creationId xmlns:a16="http://schemas.microsoft.com/office/drawing/2014/main" id="{5A9B8D51-5363-6807-C68D-BAB12C55A089}"/>
              </a:ext>
            </a:extLst>
          </p:cNvPr>
          <p:cNvSpPr txBox="1">
            <a:spLocks noChangeArrowheads="1"/>
          </p:cNvSpPr>
          <p:nvPr/>
        </p:nvSpPr>
        <p:spPr bwMode="auto">
          <a:xfrm>
            <a:off x="719572" y="765760"/>
            <a:ext cx="7704856" cy="5326480"/>
          </a:xfrm>
          <a:prstGeom prst="rect">
            <a:avLst/>
          </a:prstGeom>
          <a:gradFill>
            <a:gsLst>
              <a:gs pos="69000">
                <a:srgbClr val="C00000"/>
              </a:gs>
              <a:gs pos="3000">
                <a:schemeClr val="tx1"/>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"by the name of Jesus Christ… there is salvation in no one else; for there is no other name under heaven that has been given among men by which we must be saved.”</a:t>
            </a:r>
          </a:p>
        </p:txBody>
      </p:sp>
    </p:spTree>
    <p:extLst>
      <p:ext uri="{BB962C8B-B14F-4D97-AF65-F5344CB8AC3E}">
        <p14:creationId xmlns:p14="http://schemas.microsoft.com/office/powerpoint/2010/main" val="271061973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Who else has paid the price for our sin?</a:t>
            </a:r>
          </a:p>
        </p:txBody>
      </p:sp>
      <p:pic>
        <p:nvPicPr>
          <p:cNvPr id="15362" name="Picture 2" descr="Image result for Acts 4">
            <a:extLst>
              <a:ext uri="{FF2B5EF4-FFF2-40B4-BE49-F238E27FC236}">
                <a16:creationId xmlns:a16="http://schemas.microsoft.com/office/drawing/2014/main" id="{EB343371-2285-D744-BD1F-462D96E4DE5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000" t="18500" r="1806" b="9050"/>
          <a:stretch/>
        </p:blipFill>
        <p:spPr bwMode="auto">
          <a:xfrm>
            <a:off x="4571999" y="1988840"/>
            <a:ext cx="4550593"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AD45F56-E825-F646-D5E4-66C8689DCFEC}"/>
              </a:ext>
            </a:extLst>
          </p:cNvPr>
          <p:cNvSpPr txBox="1">
            <a:spLocks noChangeArrowheads="1"/>
          </p:cNvSpPr>
          <p:nvPr/>
        </p:nvSpPr>
        <p:spPr bwMode="auto">
          <a:xfrm>
            <a:off x="885502" y="1340768"/>
            <a:ext cx="4550594"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Salvation is found in </a:t>
            </a:r>
            <a:br>
              <a:rPr lang="en-US" b="1" kern="0" dirty="0">
                <a:effectLst>
                  <a:glow rad="127000">
                    <a:schemeClr val="tx1"/>
                  </a:glow>
                </a:effectLst>
                <a:latin typeface="Arial" charset="0"/>
                <a:ea typeface="ＭＳ Ｐゴシック" charset="0"/>
                <a:cs typeface="ＭＳ Ｐゴシック" charset="0"/>
              </a:rPr>
            </a:br>
            <a:r>
              <a:rPr lang="en-US" sz="7200" b="1" kern="0" dirty="0">
                <a:effectLst>
                  <a:glow rad="127000">
                    <a:schemeClr val="tx1"/>
                  </a:glow>
                </a:effectLst>
                <a:latin typeface="Arial" charset="0"/>
                <a:ea typeface="ＭＳ Ｐゴシック" charset="0"/>
                <a:cs typeface="ＭＳ Ｐゴシック" charset="0"/>
              </a:rPr>
              <a:t>no one else</a:t>
            </a:r>
            <a:endParaRPr lang="en-US" b="1" kern="0"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5DA222C-3CCD-5A6A-C209-C9DFED95651E}"/>
              </a:ext>
            </a:extLst>
          </p:cNvPr>
          <p:cNvSpPr txBox="1">
            <a:spLocks noChangeArrowheads="1"/>
          </p:cNvSpPr>
          <p:nvPr/>
        </p:nvSpPr>
        <p:spPr bwMode="auto">
          <a:xfrm>
            <a:off x="3419872" y="5949280"/>
            <a:ext cx="5253216"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kern="0" dirty="0">
                <a:effectLst>
                  <a:glow rad="127000">
                    <a:schemeClr val="tx1"/>
                  </a:glow>
                </a:effectLst>
                <a:latin typeface="Arial" charset="0"/>
                <a:ea typeface="ＭＳ Ｐゴシック" charset="0"/>
                <a:cs typeface="ＭＳ Ｐゴシック" charset="0"/>
              </a:rPr>
              <a:t>Acts 4:12a</a:t>
            </a:r>
          </a:p>
        </p:txBody>
      </p:sp>
    </p:spTree>
    <p:extLst>
      <p:ext uri="{BB962C8B-B14F-4D97-AF65-F5344CB8AC3E}">
        <p14:creationId xmlns:p14="http://schemas.microsoft.com/office/powerpoint/2010/main" val="320832625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Unsuccessful Threats (Acts 4:13-22)</a:t>
            </a:r>
          </a:p>
        </p:txBody>
      </p:sp>
      <p:pic>
        <p:nvPicPr>
          <p:cNvPr id="8194" name="Picture 2" descr="Image result for obey god not man">
            <a:extLst>
              <a:ext uri="{FF2B5EF4-FFF2-40B4-BE49-F238E27FC236}">
                <a16:creationId xmlns:a16="http://schemas.microsoft.com/office/drawing/2014/main" id="{CAD27833-78EC-7F44-991D-46A3D4F48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74011"/>
            <a:ext cx="9144000" cy="609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5471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2A676-26DD-5D4D-B5C2-0BF014F47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32531"/>
            <a:ext cx="9144000" cy="6096000"/>
          </a:xfrm>
          <a:prstGeom prst="rect">
            <a:avLst/>
          </a:prstGeom>
        </p:spPr>
      </p:pic>
      <p:sp>
        <p:nvSpPr>
          <p:cNvPr id="900098" name="Rectangle 2"/>
          <p:cNvSpPr>
            <a:spLocks noGrp="1" noChangeArrowheads="1"/>
          </p:cNvSpPr>
          <p:nvPr>
            <p:ph type="ctrTitle"/>
          </p:nvPr>
        </p:nvSpPr>
        <p:spPr>
          <a:xfrm>
            <a:off x="0" y="29469"/>
            <a:ext cx="9144000" cy="1165588"/>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…Judge for yourselves whether it is right in God’s sight to obey you rather than God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4:19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254420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D35B87-386E-A33C-5782-1B17FB627879}"/>
              </a:ext>
            </a:extLst>
          </p:cNvPr>
          <p:cNvGrpSpPr/>
          <p:nvPr/>
        </p:nvGrpSpPr>
        <p:grpSpPr>
          <a:xfrm>
            <a:off x="1562100" y="1113903"/>
            <a:ext cx="6019800" cy="4838700"/>
            <a:chOff x="1562100" y="1113903"/>
            <a:chExt cx="6019800" cy="4838700"/>
          </a:xfrm>
        </p:grpSpPr>
        <p:pic>
          <p:nvPicPr>
            <p:cNvPr id="5122" name="Picture 2" descr="Image result for obey god not man">
              <a:extLst>
                <a:ext uri="{FF2B5EF4-FFF2-40B4-BE49-F238E27FC236}">
                  <a16:creationId xmlns:a16="http://schemas.microsoft.com/office/drawing/2014/main" id="{CF6161D8-0D74-A147-A67E-0D830E4077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1113903"/>
              <a:ext cx="6019800" cy="4838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F5599B-C2AB-C1B2-F175-63101A3015E7}"/>
                </a:ext>
              </a:extLst>
            </p:cNvPr>
            <p:cNvSpPr/>
            <p:nvPr/>
          </p:nvSpPr>
          <p:spPr bwMode="auto">
            <a:xfrm>
              <a:off x="1835696" y="1340768"/>
              <a:ext cx="5544616" cy="4392488"/>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حدثت فيما بعد أيضاً</a:t>
            </a:r>
            <a:endParaRPr lang="en-US" sz="32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C6585F9D-BC14-C353-B0A7-D23479547064}"/>
              </a:ext>
            </a:extLst>
          </p:cNvPr>
          <p:cNvSpPr txBox="1">
            <a:spLocks noChangeArrowheads="1"/>
          </p:cNvSpPr>
          <p:nvPr/>
        </p:nvSpPr>
        <p:spPr bwMode="auto">
          <a:xfrm>
            <a:off x="1634108" y="1378407"/>
            <a:ext cx="5818212" cy="36347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C19E69"/>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WE OUGHT TO OBEY</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1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GOD</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0" cap="none" spc="0" normalizeH="0" baseline="0" noProof="0" dirty="0">
                <a:ln>
                  <a:noFill/>
                </a:ln>
                <a:solidFill>
                  <a:srgbClr val="C19E69"/>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RATHER THAN MEN!</a:t>
            </a:r>
          </a:p>
        </p:txBody>
      </p:sp>
      <p:sp>
        <p:nvSpPr>
          <p:cNvPr id="3" name="Rectangle 2">
            <a:extLst>
              <a:ext uri="{FF2B5EF4-FFF2-40B4-BE49-F238E27FC236}">
                <a16:creationId xmlns:a16="http://schemas.microsoft.com/office/drawing/2014/main" id="{1EDBE4DD-97D4-279A-5E94-2BEC6B46E1D9}"/>
              </a:ext>
            </a:extLst>
          </p:cNvPr>
          <p:cNvSpPr txBox="1">
            <a:spLocks noChangeArrowheads="1"/>
          </p:cNvSpPr>
          <p:nvPr/>
        </p:nvSpPr>
        <p:spPr bwMode="auto">
          <a:xfrm>
            <a:off x="1753653" y="5102368"/>
            <a:ext cx="2674331"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ACTS 5:29</a:t>
            </a:r>
          </a:p>
        </p:txBody>
      </p:sp>
      <p:pic>
        <p:nvPicPr>
          <p:cNvPr id="6" name="Picture 2" descr="Image result for obey god not man">
            <a:extLst>
              <a:ext uri="{FF2B5EF4-FFF2-40B4-BE49-F238E27FC236}">
                <a16:creationId xmlns:a16="http://schemas.microsoft.com/office/drawing/2014/main" id="{63FDE4E5-98A9-4AC9-2D3C-E18668F52E7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348" t="18082" r="3348" b="32808"/>
          <a:stretch/>
        </p:blipFill>
        <p:spPr bwMode="auto">
          <a:xfrm>
            <a:off x="1763688" y="1988839"/>
            <a:ext cx="5616624" cy="237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243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Title 2"/>
          <p:cNvSpPr>
            <a:spLocks noGrp="1"/>
          </p:cNvSpPr>
          <p:nvPr>
            <p:ph type="title" idx="4294967295"/>
          </p:nvPr>
        </p:nvSpPr>
        <p:spPr>
          <a:xfrm>
            <a:off x="0" y="4469130"/>
            <a:ext cx="5835650" cy="23431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600" b="1" dirty="0">
                <a:effectLst/>
                <a:latin typeface="Arial" charset="0"/>
                <a:ea typeface="ＭＳ Ｐゴシック" charset="0"/>
              </a:rPr>
              <a:t>Daniel prayed with windows open to Jerusalem (Daniel 6)</a:t>
            </a:r>
          </a:p>
        </p:txBody>
      </p:sp>
      <p:pic>
        <p:nvPicPr>
          <p:cNvPr id="2" name="Picture 4">
            <a:extLst>
              <a:ext uri="{FF2B5EF4-FFF2-40B4-BE49-F238E27FC236}">
                <a16:creationId xmlns:a16="http://schemas.microsoft.com/office/drawing/2014/main" id="{3EC39C39-C94D-6CCB-EE1D-5A8EC90344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79512" y="0"/>
            <a:ext cx="77089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CC4816-E189-415A-9BAB-25315D59C5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1916832"/>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537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690121"/>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Church rejoicing (Acts 4:23-31)</a:t>
            </a:r>
          </a:p>
        </p:txBody>
      </p:sp>
      <p:pic>
        <p:nvPicPr>
          <p:cNvPr id="11266" name="Picture 2" descr="Image result for obey god not man">
            <a:extLst>
              <a:ext uri="{FF2B5EF4-FFF2-40B4-BE49-F238E27FC236}">
                <a16:creationId xmlns:a16="http://schemas.microsoft.com/office/drawing/2014/main" id="{AE307ED8-393A-744D-9DB2-361A398E43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9590"/>
            <a:ext cx="9142992" cy="514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8323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52" y="476672"/>
            <a:ext cx="9144000" cy="546432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Commit now to obey God before temptations by unbelievers to obey man become too strong.</a:t>
            </a:r>
          </a:p>
        </p:txBody>
      </p:sp>
    </p:spTree>
    <p:extLst>
      <p:ext uri="{BB962C8B-B14F-4D97-AF65-F5344CB8AC3E}">
        <p14:creationId xmlns:p14="http://schemas.microsoft.com/office/powerpoint/2010/main" val="15255966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 </a:t>
            </a:r>
            <a:r>
              <a:rPr lang="zh-CN" altLang="en-US" sz="1100">
                <a:solidFill>
                  <a:srgbClr val="000000"/>
                </a:solidFill>
                <a:latin typeface="Times New Roman" pitchFamily="18" charset="0"/>
              </a:rPr>
              <a:t>基督被接升天</a:t>
            </a:r>
          </a:p>
          <a:p>
            <a:pPr>
              <a:spcAft>
                <a:spcPts val="600"/>
              </a:spcAft>
            </a:pPr>
            <a:r>
              <a:rPr lang="en-US" altLang="zh-CN" sz="1100">
                <a:solidFill>
                  <a:srgbClr val="000000"/>
                </a:solidFill>
                <a:latin typeface="Times New Roman" pitchFamily="18" charset="0"/>
              </a:rPr>
              <a:t>2 </a:t>
            </a:r>
            <a:r>
              <a:rPr lang="zh-CN" altLang="en-US" sz="1100">
                <a:solidFill>
                  <a:srgbClr val="000000"/>
                </a:solidFill>
                <a:latin typeface="Times New Roman" pitchFamily="18" charset="0"/>
              </a:rPr>
              <a:t>圣灵的浇灌 </a:t>
            </a:r>
          </a:p>
          <a:p>
            <a:pPr>
              <a:spcAft>
                <a:spcPts val="600"/>
              </a:spcAft>
            </a:pPr>
            <a:r>
              <a:rPr lang="en-US" altLang="zh-CN" sz="1100">
                <a:solidFill>
                  <a:srgbClr val="000000"/>
                </a:solidFill>
                <a:latin typeface="Times New Roman" pitchFamily="18" charset="0"/>
              </a:rPr>
              <a:t>3 </a:t>
            </a:r>
            <a:r>
              <a:rPr lang="zh-CN" altLang="en-US" sz="1100">
                <a:solidFill>
                  <a:srgbClr val="000000"/>
                </a:solidFill>
                <a:latin typeface="Times New Roman" pitchFamily="18" charset="0"/>
              </a:rPr>
              <a:t>瘸腿的人得治愈</a:t>
            </a:r>
          </a:p>
          <a:p>
            <a:pPr>
              <a:spcAft>
                <a:spcPts val="600"/>
              </a:spcAft>
            </a:pPr>
            <a:r>
              <a:rPr lang="en-US" altLang="zh-CN" sz="1100">
                <a:solidFill>
                  <a:srgbClr val="000000"/>
                </a:solidFill>
                <a:latin typeface="Times New Roman" pitchFamily="18" charset="0"/>
              </a:rPr>
              <a:t>4 </a:t>
            </a:r>
            <a:r>
              <a:rPr lang="zh-CN" altLang="en-US" sz="1100">
                <a:solidFill>
                  <a:srgbClr val="000000"/>
                </a:solidFill>
                <a:latin typeface="Times New Roman" pitchFamily="18" charset="0"/>
              </a:rPr>
              <a:t>群众讲道的结果</a:t>
            </a:r>
          </a:p>
          <a:p>
            <a:pPr>
              <a:spcAft>
                <a:spcPts val="600"/>
              </a:spcAft>
            </a:pPr>
            <a:r>
              <a:rPr lang="en-US" altLang="zh-CN" sz="1100">
                <a:solidFill>
                  <a:srgbClr val="000000"/>
                </a:solidFill>
                <a:latin typeface="Times New Roman" pitchFamily="18" charset="0"/>
              </a:rPr>
              <a:t>5 </a:t>
            </a:r>
            <a:r>
              <a:rPr lang="zh-CN" altLang="en-US" sz="1100">
                <a:solidFill>
                  <a:srgbClr val="000000"/>
                </a:solidFill>
                <a:latin typeface="Times New Roman" pitchFamily="18" charset="0"/>
              </a:rPr>
              <a:t>撒非拉和亚拿尼亚被审判</a:t>
            </a:r>
          </a:p>
          <a:p>
            <a:pPr>
              <a:spcAft>
                <a:spcPts val="600"/>
              </a:spcAft>
            </a:pPr>
            <a:r>
              <a:rPr lang="en-US" altLang="zh-CN" sz="1100">
                <a:solidFill>
                  <a:srgbClr val="000000"/>
                </a:solidFill>
                <a:latin typeface="Times New Roman" pitchFamily="18" charset="0"/>
              </a:rPr>
              <a:t>6 </a:t>
            </a:r>
            <a:r>
              <a:rPr lang="zh-CN" altLang="en-US" sz="1100">
                <a:solidFill>
                  <a:srgbClr val="000000"/>
                </a:solidFill>
                <a:latin typeface="Times New Roman" pitchFamily="18" charset="0"/>
              </a:rPr>
              <a:t>拣选执事解决不义</a:t>
            </a:r>
          </a:p>
          <a:p>
            <a:pPr>
              <a:spcAft>
                <a:spcPts val="600"/>
              </a:spcAft>
            </a:pPr>
            <a:r>
              <a:rPr lang="en-US" altLang="zh-CN" sz="1100">
                <a:solidFill>
                  <a:srgbClr val="000000"/>
                </a:solidFill>
                <a:latin typeface="Times New Roman" pitchFamily="18" charset="0"/>
              </a:rPr>
              <a:t>7 </a:t>
            </a:r>
            <a:r>
              <a:rPr lang="zh-CN" altLang="en-US" sz="1100">
                <a:solidFill>
                  <a:srgbClr val="000000"/>
                </a:solidFill>
                <a:latin typeface="Times New Roman" pitchFamily="18" charset="0"/>
              </a:rPr>
              <a:t>司提反强烈的申辩</a:t>
            </a:r>
          </a:p>
          <a:p>
            <a:pPr>
              <a:spcAft>
                <a:spcPts val="600"/>
              </a:spcAft>
            </a:pPr>
            <a:r>
              <a:rPr lang="en-US" altLang="zh-CN" sz="1100">
                <a:solidFill>
                  <a:srgbClr val="000000"/>
                </a:solidFill>
                <a:latin typeface="Times New Roman" pitchFamily="18" charset="0"/>
              </a:rPr>
              <a:t>8 </a:t>
            </a:r>
            <a:r>
              <a:rPr lang="zh-CN" altLang="en-US" sz="1100">
                <a:solidFill>
                  <a:srgbClr val="000000"/>
                </a:solidFill>
                <a:latin typeface="Times New Roman" pitchFamily="18" charset="0"/>
              </a:rPr>
              <a:t>教会受逼迫而分散</a:t>
            </a:r>
          </a:p>
          <a:p>
            <a:pPr>
              <a:spcAft>
                <a:spcPts val="600"/>
              </a:spcAft>
            </a:pPr>
            <a:r>
              <a:rPr lang="en-US" altLang="zh-CN" sz="1100">
                <a:solidFill>
                  <a:srgbClr val="000000"/>
                </a:solidFill>
                <a:latin typeface="Times New Roman" pitchFamily="18" charset="0"/>
              </a:rPr>
              <a:t>9 </a:t>
            </a:r>
            <a:r>
              <a:rPr lang="zh-CN" altLang="en-US" sz="1100">
                <a:solidFill>
                  <a:srgbClr val="000000"/>
                </a:solidFill>
                <a:latin typeface="Times New Roman" pitchFamily="18" charset="0"/>
              </a:rPr>
              <a:t>扫罗接受福音</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10 </a:t>
            </a:r>
            <a:r>
              <a:rPr lang="zh-CN" altLang="en-US" sz="1100">
                <a:solidFill>
                  <a:srgbClr val="000000"/>
                </a:solidFill>
                <a:latin typeface="Times New Roman" pitchFamily="18"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11 </a:t>
            </a:r>
            <a:r>
              <a:rPr lang="zh-CN" altLang="en-US" sz="1100">
                <a:solidFill>
                  <a:srgbClr val="000000"/>
                </a:solidFill>
                <a:latin typeface="Times New Roman" pitchFamily="18" charset="0"/>
              </a:rPr>
              <a:t>辩解与外族人同赞美</a:t>
            </a:r>
          </a:p>
          <a:p>
            <a:pPr>
              <a:spcAft>
                <a:spcPts val="600"/>
              </a:spcAft>
            </a:pPr>
            <a:r>
              <a:rPr lang="en-US" altLang="zh-CN" sz="1100">
                <a:solidFill>
                  <a:srgbClr val="000000"/>
                </a:solidFill>
                <a:latin typeface="Times New Roman" pitchFamily="18" charset="0"/>
              </a:rPr>
              <a:t>12 </a:t>
            </a:r>
            <a:r>
              <a:rPr lang="zh-CN" altLang="en-US" sz="1100">
                <a:solidFill>
                  <a:srgbClr val="000000"/>
                </a:solidFill>
                <a:latin typeface="Times New Roman" pitchFamily="18" charset="0"/>
              </a:rPr>
              <a:t>逃出监狱</a:t>
            </a:r>
          </a:p>
          <a:p>
            <a:pPr>
              <a:spcAft>
                <a:spcPts val="600"/>
              </a:spcAft>
            </a:pPr>
            <a:r>
              <a:rPr lang="en-US" altLang="zh-CN" sz="1100">
                <a:solidFill>
                  <a:srgbClr val="000000"/>
                </a:solidFill>
                <a:latin typeface="Times New Roman" pitchFamily="18" charset="0"/>
              </a:rPr>
              <a:t>13 </a:t>
            </a:r>
            <a:r>
              <a:rPr lang="zh-CN" altLang="en-US" sz="1100">
                <a:solidFill>
                  <a:srgbClr val="000000"/>
                </a:solidFill>
                <a:latin typeface="Times New Roman" pitchFamily="18" charset="0"/>
              </a:rPr>
              <a:t>福音传到安提阿</a:t>
            </a:r>
          </a:p>
          <a:p>
            <a:pPr>
              <a:spcAft>
                <a:spcPts val="600"/>
              </a:spcAft>
            </a:pPr>
            <a:r>
              <a:rPr lang="en-US" altLang="zh-CN" sz="1100">
                <a:solidFill>
                  <a:srgbClr val="000000"/>
                </a:solidFill>
                <a:latin typeface="Times New Roman" pitchFamily="18" charset="0"/>
              </a:rPr>
              <a:t>14 </a:t>
            </a:r>
            <a:r>
              <a:rPr lang="zh-CN" altLang="en-US" sz="1100">
                <a:solidFill>
                  <a:srgbClr val="000000"/>
                </a:solidFill>
                <a:latin typeface="Times New Roman" pitchFamily="18" charset="0"/>
              </a:rPr>
              <a:t>慈爱与混乱混合了</a:t>
            </a:r>
          </a:p>
          <a:p>
            <a:pPr>
              <a:spcAft>
                <a:spcPts val="600"/>
              </a:spcAft>
            </a:pPr>
            <a:r>
              <a:rPr lang="en-US" altLang="zh-CN" sz="1100">
                <a:solidFill>
                  <a:srgbClr val="000000"/>
                </a:solidFill>
                <a:latin typeface="Times New Roman" pitchFamily="18" charset="0"/>
              </a:rPr>
              <a:t>15 </a:t>
            </a:r>
            <a:r>
              <a:rPr lang="zh-CN" altLang="en-US" sz="1100">
                <a:solidFill>
                  <a:srgbClr val="000000"/>
                </a:solidFill>
                <a:latin typeface="Times New Roman" pitchFamily="18" charset="0"/>
              </a:rPr>
              <a:t>耶路撒冷会议调查</a:t>
            </a:r>
          </a:p>
          <a:p>
            <a:pPr>
              <a:spcAft>
                <a:spcPts val="600"/>
              </a:spcAft>
            </a:pPr>
            <a:r>
              <a:rPr lang="en-US" altLang="zh-CN" sz="1100">
                <a:solidFill>
                  <a:srgbClr val="000000"/>
                </a:solidFill>
                <a:latin typeface="Times New Roman" pitchFamily="18" charset="0"/>
              </a:rPr>
              <a:t>16 </a:t>
            </a:r>
            <a:r>
              <a:rPr lang="zh-CN" altLang="en-US" sz="1100">
                <a:solidFill>
                  <a:srgbClr val="000000"/>
                </a:solidFill>
                <a:latin typeface="Times New Roman" pitchFamily="18" charset="0"/>
              </a:rPr>
              <a:t>对提摩太的割礼的需要</a:t>
            </a:r>
          </a:p>
          <a:p>
            <a:pPr>
              <a:spcAft>
                <a:spcPts val="600"/>
              </a:spcAft>
            </a:pPr>
            <a:r>
              <a:rPr lang="en-US" altLang="zh-CN" sz="1100">
                <a:solidFill>
                  <a:srgbClr val="000000"/>
                </a:solidFill>
                <a:latin typeface="Times New Roman" pitchFamily="18" charset="0"/>
              </a:rPr>
              <a:t>17 </a:t>
            </a:r>
            <a:r>
              <a:rPr lang="zh-CN" altLang="en-US" sz="1100">
                <a:solidFill>
                  <a:srgbClr val="000000"/>
                </a:solidFill>
                <a:latin typeface="Times New Roman" pitchFamily="18" charset="0"/>
              </a:rPr>
              <a:t>在雅典的宣教</a:t>
            </a:r>
          </a:p>
          <a:p>
            <a:pPr>
              <a:spcAft>
                <a:spcPts val="600"/>
              </a:spcAft>
            </a:pPr>
            <a:r>
              <a:rPr lang="en-US" altLang="zh-CN" sz="1100">
                <a:solidFill>
                  <a:srgbClr val="000000"/>
                </a:solidFill>
                <a:latin typeface="Times New Roman" pitchFamily="18" charset="0"/>
              </a:rPr>
              <a:t>18</a:t>
            </a:r>
            <a:r>
              <a:rPr lang="zh-CN" altLang="en-US" sz="1100">
                <a:solidFill>
                  <a:srgbClr val="000000"/>
                </a:solidFill>
                <a:latin typeface="Times New Roman" pitchFamily="18" charset="0"/>
              </a:rPr>
              <a:t>采访与亚居拉，百基拉</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19 </a:t>
            </a:r>
            <a:r>
              <a:rPr lang="zh-CN" altLang="en-US" sz="1100">
                <a:solidFill>
                  <a:srgbClr val="000000"/>
                </a:solidFill>
                <a:latin typeface="Times New Roman" pitchFamily="18" charset="0"/>
              </a:rPr>
              <a:t>在以弗所的新信徒</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20 </a:t>
            </a:r>
            <a:r>
              <a:rPr lang="zh-CN" altLang="en-US" sz="1100">
                <a:solidFill>
                  <a:srgbClr val="000000"/>
                </a:solidFill>
                <a:latin typeface="Times New Roman" pitchFamily="18"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dirty="0">
                <a:solidFill>
                  <a:srgbClr val="000000"/>
                </a:solidFill>
                <a:latin typeface="Times New Roman" pitchFamily="18" charset="0"/>
              </a:rPr>
              <a:t>21 </a:t>
            </a:r>
            <a:r>
              <a:rPr lang="zh-CN" altLang="en-US" sz="1100" dirty="0">
                <a:solidFill>
                  <a:srgbClr val="000000"/>
                </a:solidFill>
                <a:latin typeface="Times New Roman" pitchFamily="18" charset="0"/>
              </a:rPr>
              <a:t>圣灵警告保罗</a:t>
            </a:r>
          </a:p>
          <a:p>
            <a:pPr>
              <a:spcAft>
                <a:spcPts val="600"/>
              </a:spcAft>
            </a:pPr>
            <a:r>
              <a:rPr lang="en-US" altLang="zh-CN" sz="1100" dirty="0">
                <a:solidFill>
                  <a:srgbClr val="000000"/>
                </a:solidFill>
                <a:latin typeface="Times New Roman" pitchFamily="18" charset="0"/>
              </a:rPr>
              <a:t>22 </a:t>
            </a:r>
            <a:r>
              <a:rPr lang="zh-CN" altLang="en-US" sz="1100" dirty="0">
                <a:solidFill>
                  <a:srgbClr val="000000"/>
                </a:solidFill>
                <a:latin typeface="Times New Roman" pitchFamily="18" charset="0"/>
              </a:rPr>
              <a:t>保罗见证带来的后果</a:t>
            </a:r>
          </a:p>
          <a:p>
            <a:pPr>
              <a:spcAft>
                <a:spcPts val="600"/>
              </a:spcAft>
            </a:pPr>
            <a:r>
              <a:rPr lang="en-US" altLang="zh-CN" sz="1100" dirty="0">
                <a:solidFill>
                  <a:srgbClr val="000000"/>
                </a:solidFill>
                <a:latin typeface="Times New Roman" pitchFamily="18" charset="0"/>
              </a:rPr>
              <a:t>23 </a:t>
            </a:r>
            <a:r>
              <a:rPr lang="zh-CN" altLang="en-US" sz="1100" dirty="0">
                <a:solidFill>
                  <a:srgbClr val="000000"/>
                </a:solidFill>
                <a:latin typeface="Times New Roman" pitchFamily="18" charset="0"/>
              </a:rPr>
              <a:t>公议会的会议</a:t>
            </a:r>
          </a:p>
          <a:p>
            <a:pPr>
              <a:spcAft>
                <a:spcPts val="600"/>
              </a:spcAft>
            </a:pPr>
            <a:r>
              <a:rPr lang="en-US" altLang="zh-CN" sz="1100" dirty="0">
                <a:solidFill>
                  <a:srgbClr val="000000"/>
                </a:solidFill>
                <a:latin typeface="Times New Roman" pitchFamily="18" charset="0"/>
              </a:rPr>
              <a:t>24 </a:t>
            </a:r>
            <a:r>
              <a:rPr lang="zh-CN" altLang="en-US" sz="1100" dirty="0">
                <a:solidFill>
                  <a:srgbClr val="000000"/>
                </a:solidFill>
                <a:latin typeface="Times New Roman" pitchFamily="18" charset="0"/>
              </a:rPr>
              <a:t>在腓力斯前受审</a:t>
            </a:r>
          </a:p>
          <a:p>
            <a:pPr>
              <a:spcAft>
                <a:spcPts val="600"/>
              </a:spcAft>
            </a:pPr>
            <a:r>
              <a:rPr lang="en-US" altLang="zh-CN" sz="1100" dirty="0">
                <a:solidFill>
                  <a:srgbClr val="000000"/>
                </a:solidFill>
                <a:latin typeface="Times New Roman" pitchFamily="18" charset="0"/>
              </a:rPr>
              <a:t>25 </a:t>
            </a:r>
            <a:r>
              <a:rPr lang="zh-CN" altLang="en-US" sz="1100" dirty="0">
                <a:solidFill>
                  <a:srgbClr val="000000"/>
                </a:solidFill>
                <a:latin typeface="Times New Roman" pitchFamily="18" charset="0"/>
              </a:rPr>
              <a:t>向凯撒的迫切上诉</a:t>
            </a:r>
          </a:p>
          <a:p>
            <a:pPr>
              <a:spcAft>
                <a:spcPts val="600"/>
              </a:spcAft>
            </a:pPr>
            <a:r>
              <a:rPr lang="en-US" altLang="zh-CN" sz="1100" dirty="0">
                <a:solidFill>
                  <a:srgbClr val="000000"/>
                </a:solidFill>
                <a:latin typeface="Times New Roman" pitchFamily="18" charset="0"/>
              </a:rPr>
              <a:t>26 </a:t>
            </a:r>
            <a:r>
              <a:rPr lang="zh-CN" altLang="en-US" sz="1100" dirty="0">
                <a:solidFill>
                  <a:srgbClr val="000000"/>
                </a:solidFill>
                <a:latin typeface="Times New Roman" pitchFamily="18" charset="0"/>
              </a:rPr>
              <a:t>与亚基帕王辩解</a:t>
            </a:r>
          </a:p>
          <a:p>
            <a:pPr>
              <a:spcAft>
                <a:spcPts val="600"/>
              </a:spcAft>
            </a:pPr>
            <a:r>
              <a:rPr lang="en-US" altLang="zh-CN" sz="1100" dirty="0">
                <a:solidFill>
                  <a:srgbClr val="000000"/>
                </a:solidFill>
                <a:latin typeface="Times New Roman" pitchFamily="18" charset="0"/>
              </a:rPr>
              <a:t>27 </a:t>
            </a:r>
            <a:r>
              <a:rPr lang="zh-CN" altLang="en-US" sz="1100" dirty="0">
                <a:solidFill>
                  <a:srgbClr val="000000"/>
                </a:solidFill>
                <a:latin typeface="Times New Roman" pitchFamily="18" charset="0"/>
              </a:rPr>
              <a:t>从该撒利亚到马尔他岛</a:t>
            </a:r>
            <a:endParaRPr lang="en-US" altLang="zh-CN" sz="1100" dirty="0">
              <a:solidFill>
                <a:srgbClr val="000000"/>
              </a:solidFill>
              <a:latin typeface="Times New Roman" pitchFamily="18" charset="0"/>
            </a:endParaRPr>
          </a:p>
          <a:p>
            <a:pPr>
              <a:spcAft>
                <a:spcPts val="600"/>
              </a:spcAft>
            </a:pPr>
            <a:r>
              <a:rPr lang="en-US" altLang="zh-CN" sz="1100" dirty="0">
                <a:solidFill>
                  <a:srgbClr val="000000"/>
                </a:solidFill>
                <a:latin typeface="Times New Roman" pitchFamily="18" charset="0"/>
              </a:rPr>
              <a:t>28 Translation</a:t>
            </a:r>
            <a:endParaRPr lang="zh-CN" altLang="en-US" sz="1100" dirty="0">
              <a:solidFill>
                <a:srgbClr val="000000"/>
              </a:solidFill>
              <a:latin typeface="Times New Roman" pitchFamily="18"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Choices</a:t>
            </a:r>
          </a:p>
        </p:txBody>
      </p:sp>
      <p:pic>
        <p:nvPicPr>
          <p:cNvPr id="6146" name="Picture 2" descr="Image result for obey god not man">
            <a:extLst>
              <a:ext uri="{FF2B5EF4-FFF2-40B4-BE49-F238E27FC236}">
                <a16:creationId xmlns:a16="http://schemas.microsoft.com/office/drawing/2014/main" id="{67B50DF4-A971-7C4D-A570-598D342831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32161" cy="3829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12DD97-801A-954E-84B4-D43523126120}"/>
              </a:ext>
            </a:extLst>
          </p:cNvPr>
          <p:cNvSpPr txBox="1">
            <a:spLocks noChangeArrowheads="1"/>
          </p:cNvSpPr>
          <p:nvPr/>
        </p:nvSpPr>
        <p:spPr bwMode="auto">
          <a:xfrm>
            <a:off x="9049" y="4146487"/>
            <a:ext cx="9144000" cy="22452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Pastors Tell Supreme Court: We Must “Obey God Rather than Men”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(18 June 2015)</a:t>
            </a:r>
          </a:p>
        </p:txBody>
      </p:sp>
    </p:spTree>
    <p:extLst>
      <p:ext uri="{BB962C8B-B14F-4D97-AF65-F5344CB8AC3E}">
        <p14:creationId xmlns:p14="http://schemas.microsoft.com/office/powerpoint/2010/main" val="3288982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sp>
        <p:nvSpPr>
          <p:cNvPr id="6" name="Rectangle 2">
            <a:extLst>
              <a:ext uri="{FF2B5EF4-FFF2-40B4-BE49-F238E27FC236}">
                <a16:creationId xmlns:a16="http://schemas.microsoft.com/office/drawing/2014/main" id="{988545BF-8769-FC45-8825-CF13EF0F6785}"/>
              </a:ext>
            </a:extLst>
          </p:cNvPr>
          <p:cNvSpPr txBox="1">
            <a:spLocks noChangeArrowheads="1"/>
          </p:cNvSpPr>
          <p:nvPr/>
        </p:nvSpPr>
        <p:spPr bwMode="auto">
          <a:xfrm>
            <a:off x="4427719"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Fear God</a:t>
            </a: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Obey God</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97206735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The believers shared all they had (Acts 4:32-37)</a:t>
            </a:r>
            <a:endParaRPr lang="en-US" sz="2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8969A54C-3CE8-0904-0B1D-645962F9D396}"/>
              </a:ext>
            </a:extLst>
          </p:cNvPr>
          <p:cNvGrpSpPr/>
          <p:nvPr/>
        </p:nvGrpSpPr>
        <p:grpSpPr>
          <a:xfrm>
            <a:off x="508000" y="762000"/>
            <a:ext cx="8128000" cy="6096000"/>
            <a:chOff x="508000" y="762000"/>
            <a:chExt cx="8128000" cy="6096000"/>
          </a:xfrm>
        </p:grpSpPr>
        <p:pic>
          <p:nvPicPr>
            <p:cNvPr id="18434" name="Picture 2" descr="Image result for Acts 4">
              <a:extLst>
                <a:ext uri="{FF2B5EF4-FFF2-40B4-BE49-F238E27FC236}">
                  <a16:creationId xmlns:a16="http://schemas.microsoft.com/office/drawing/2014/main" id="{E1FE2FD4-1ACC-B04A-828D-0CD7DA5BEF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42" b="98125" l="10000" r="97344">
                          <a14:foregroundMark x1="82188" y1="5625" x2="82188" y2="5625"/>
                          <a14:foregroundMark x1="92969" y1="3542" x2="92969" y2="3542"/>
                          <a14:foregroundMark x1="97344" y1="5625" x2="97344" y2="5625"/>
                          <a14:foregroundMark x1="42500" y1="98125" x2="42500" y2="98125"/>
                          <a14:backgroundMark x1="48438" y1="28125" x2="48438" y2="28125"/>
                          <a14:backgroundMark x1="47813" y1="30625" x2="47813" y2="30625"/>
                          <a14:backgroundMark x1="47813" y1="30625" x2="47813" y2="30625"/>
                          <a14:backgroundMark x1="44844" y1="29375" x2="44844" y2="29375"/>
                        </a14:backgroundRemoval>
                      </a14:imgEffect>
                    </a14:imgLayer>
                  </a14:imgProps>
                </a:ex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Diagonal Stripe 1">
              <a:extLst>
                <a:ext uri="{FF2B5EF4-FFF2-40B4-BE49-F238E27FC236}">
                  <a16:creationId xmlns:a16="http://schemas.microsoft.com/office/drawing/2014/main" id="{2C47C16D-CDAD-6280-AB60-BBAA9F0A2E5D}"/>
                </a:ext>
              </a:extLst>
            </p:cNvPr>
            <p:cNvSpPr/>
            <p:nvPr/>
          </p:nvSpPr>
          <p:spPr bwMode="auto">
            <a:xfrm rot="21444669">
              <a:off x="3959932" y="1977791"/>
              <a:ext cx="1224136" cy="1224136"/>
            </a:xfrm>
            <a:prstGeom prst="diagStrip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CFAB7877-FE41-A23B-A624-DF27F81B1029}"/>
              </a:ext>
            </a:extLst>
          </p:cNvPr>
          <p:cNvSpPr txBox="1">
            <a:spLocks noChangeArrowheads="1"/>
          </p:cNvSpPr>
          <p:nvPr/>
        </p:nvSpPr>
        <p:spPr bwMode="auto">
          <a:xfrm>
            <a:off x="5652119" y="5681136"/>
            <a:ext cx="349058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Acts 4:32</a:t>
            </a:r>
          </a:p>
        </p:txBody>
      </p:sp>
      <p:sp>
        <p:nvSpPr>
          <p:cNvPr id="5" name="Rectangle 2">
            <a:extLst>
              <a:ext uri="{FF2B5EF4-FFF2-40B4-BE49-F238E27FC236}">
                <a16:creationId xmlns:a16="http://schemas.microsoft.com/office/drawing/2014/main" id="{59DD6ACD-7E23-4A7F-C6E2-391FF0E14726}"/>
              </a:ext>
            </a:extLst>
          </p:cNvPr>
          <p:cNvSpPr txBox="1">
            <a:spLocks noChangeArrowheads="1"/>
          </p:cNvSpPr>
          <p:nvPr/>
        </p:nvSpPr>
        <p:spPr bwMode="auto">
          <a:xfrm>
            <a:off x="484786" y="1077880"/>
            <a:ext cx="3124282" cy="457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And the congregation of those who believed were of one heart and soul; and not one of them claimed that anything belonging to him was his own, but all things were common property to them.</a:t>
            </a:r>
          </a:p>
        </p:txBody>
      </p:sp>
    </p:spTree>
    <p:extLst>
      <p:ext uri="{BB962C8B-B14F-4D97-AF65-F5344CB8AC3E}">
        <p14:creationId xmlns:p14="http://schemas.microsoft.com/office/powerpoint/2010/main" val="56551499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4691" name="Rectangle 2"/>
          <p:cNvSpPr>
            <a:spLocks noGrp="1" noChangeArrowheads="1"/>
          </p:cNvSpPr>
          <p:nvPr>
            <p:ph type="title"/>
          </p:nvPr>
        </p:nvSpPr>
        <p:spPr>
          <a:xfrm>
            <a:off x="0" y="4509120"/>
            <a:ext cx="5652120" cy="2348880"/>
          </a:xfrm>
          <a:solidFill>
            <a:schemeClr val="bg1"/>
          </a:solidFill>
          <a:effectLst/>
        </p:spPr>
        <p:txBody>
          <a:bodyPr/>
          <a:lstStyle/>
          <a:p>
            <a:pPr algn="l">
              <a:defRPr/>
            </a:pPr>
            <a:r>
              <a:rPr lang="en-US" sz="3600" b="1" dirty="0">
                <a:solidFill>
                  <a:schemeClr val="tx1"/>
                </a:solidFill>
                <a:latin typeface="Arial" charset="0"/>
                <a:ea typeface="ＭＳ Ｐゴシック" charset="0"/>
                <a:cs typeface="ＭＳ Ｐゴシック" charset="0"/>
              </a:rPr>
              <a:t>Joseph Called Barnabas</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Acts 4:36-37</a:t>
            </a:r>
          </a:p>
        </p:txBody>
      </p:sp>
    </p:spTree>
    <p:extLst>
      <p:ext uri="{BB962C8B-B14F-4D97-AF65-F5344CB8AC3E}">
        <p14:creationId xmlns:p14="http://schemas.microsoft.com/office/powerpoint/2010/main" val="27078365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5</a:t>
            </a:r>
          </a:p>
        </p:txBody>
      </p:sp>
    </p:spTree>
    <p:extLst>
      <p:ext uri="{BB962C8B-B14F-4D97-AF65-F5344CB8AC3E}">
        <p14:creationId xmlns:p14="http://schemas.microsoft.com/office/powerpoint/2010/main" val="16086304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4"/>
            <a:ext cx="9144000" cy="1870812"/>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“But there was a certain man named Ananias who, with his wife, Sapphira, sold some property” (Acts 5:1 </a:t>
            </a:r>
            <a:r>
              <a:rPr lang="en-US" sz="24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4098" name="Picture 2" descr="Image result for ananias acts 5 photo">
            <a:extLst>
              <a:ext uri="{FF2B5EF4-FFF2-40B4-BE49-F238E27FC236}">
                <a16:creationId xmlns:a16="http://schemas.microsoft.com/office/drawing/2014/main" id="{9B9CD288-E56E-B54B-AC1F-DBEA72DBED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94256"/>
            <a:ext cx="9144000" cy="4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016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1295"/>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Choosing the dark path (Acts 5:1-11)</a:t>
            </a:r>
          </a:p>
        </p:txBody>
      </p:sp>
      <p:pic>
        <p:nvPicPr>
          <p:cNvPr id="14338" name="Picture 2" descr="Image result for obey god not man">
            <a:extLst>
              <a:ext uri="{FF2B5EF4-FFF2-40B4-BE49-F238E27FC236}">
                <a16:creationId xmlns:a16="http://schemas.microsoft.com/office/drawing/2014/main" id="{96E10A2C-035B-B541-881B-8E9D7E7DC8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260764"/>
            <a:ext cx="9144001" cy="5567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7431652-001E-6549-A696-40EE83F7929C}"/>
              </a:ext>
            </a:extLst>
          </p:cNvPr>
          <p:cNvSpPr txBox="1">
            <a:spLocks noChangeArrowheads="1"/>
          </p:cNvSpPr>
          <p:nvPr/>
        </p:nvSpPr>
        <p:spPr bwMode="auto">
          <a:xfrm>
            <a:off x="55421" y="1842655"/>
            <a:ext cx="7121234" cy="1011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“lied to the Holy Spirit” (v. 3)</a:t>
            </a:r>
          </a:p>
        </p:txBody>
      </p:sp>
      <p:sp>
        <p:nvSpPr>
          <p:cNvPr id="5" name="Rectangle 2">
            <a:extLst>
              <a:ext uri="{FF2B5EF4-FFF2-40B4-BE49-F238E27FC236}">
                <a16:creationId xmlns:a16="http://schemas.microsoft.com/office/drawing/2014/main" id="{F2A517E1-B8C6-F34E-9E0F-ADDD4F583430}"/>
              </a:ext>
            </a:extLst>
          </p:cNvPr>
          <p:cNvSpPr txBox="1">
            <a:spLocks noChangeArrowheads="1"/>
          </p:cNvSpPr>
          <p:nvPr/>
        </p:nvSpPr>
        <p:spPr bwMode="auto">
          <a:xfrm>
            <a:off x="55421" y="2881746"/>
            <a:ext cx="7121234" cy="1011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“lied </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to God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(v. 4)</a:t>
            </a:r>
          </a:p>
        </p:txBody>
      </p:sp>
    </p:spTree>
    <p:extLst>
      <p:ext uri="{BB962C8B-B14F-4D97-AF65-F5344CB8AC3E}">
        <p14:creationId xmlns:p14="http://schemas.microsoft.com/office/powerpoint/2010/main" val="276516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29" y="764704"/>
            <a:ext cx="4847281" cy="5067300"/>
          </a:xfrm>
          <a:prstGeom prst="rect">
            <a:avLst/>
          </a:prstGeom>
        </p:spPr>
      </p:pic>
    </p:spTree>
    <p:extLst>
      <p:ext uri="{BB962C8B-B14F-4D97-AF65-F5344CB8AC3E}">
        <p14:creationId xmlns:p14="http://schemas.microsoft.com/office/powerpoint/2010/main" val="28245456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4"/>
            <a:ext cx="9144000" cy="159616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Grace, yes, but there is still divine discipline</a:t>
            </a:r>
            <a:r>
              <a:rPr lang="is-I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78" y="1887946"/>
            <a:ext cx="6931893" cy="4739480"/>
          </a:xfrm>
          <a:prstGeom prst="rect">
            <a:avLst/>
          </a:prstGeom>
        </p:spPr>
      </p:pic>
    </p:spTree>
    <p:extLst>
      <p:ext uri="{BB962C8B-B14F-4D97-AF65-F5344CB8AC3E}">
        <p14:creationId xmlns:p14="http://schemas.microsoft.com/office/powerpoint/2010/main" val="540138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8"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8" y="1241276"/>
            <a:ext cx="9144000" cy="194527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"And a great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seized all who heard…" (5:5)</a:t>
            </a:r>
          </a:p>
        </p:txBody>
      </p:sp>
      <p:sp>
        <p:nvSpPr>
          <p:cNvPr id="5" name="Rectangle 2">
            <a:extLst>
              <a:ext uri="{FF2B5EF4-FFF2-40B4-BE49-F238E27FC236}">
                <a16:creationId xmlns:a16="http://schemas.microsoft.com/office/drawing/2014/main" id="{354C8A1C-B9A7-744C-9DC8-256771B23C2A}"/>
              </a:ext>
            </a:extLst>
          </p:cNvPr>
          <p:cNvSpPr txBox="1">
            <a:spLocks noChangeArrowheads="1"/>
          </p:cNvSpPr>
          <p:nvPr/>
        </p:nvSpPr>
        <p:spPr bwMode="auto">
          <a:xfrm>
            <a:off x="9795" y="3748948"/>
            <a:ext cx="9144000" cy="1945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Great </a:t>
            </a: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fear</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seized the whole church…" (5:11)</a:t>
            </a:r>
          </a:p>
        </p:txBody>
      </p:sp>
    </p:spTree>
    <p:extLst>
      <p:ext uri="{BB962C8B-B14F-4D97-AF65-F5344CB8AC3E}">
        <p14:creationId xmlns:p14="http://schemas.microsoft.com/office/powerpoint/2010/main" val="23555471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546432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Let resistance by believers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lead you to fear God.</a:t>
            </a:r>
          </a:p>
        </p:txBody>
      </p:sp>
    </p:spTree>
    <p:extLst>
      <p:ext uri="{BB962C8B-B14F-4D97-AF65-F5344CB8AC3E}">
        <p14:creationId xmlns:p14="http://schemas.microsoft.com/office/powerpoint/2010/main" val="213325368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ravi zacharias">
            <a:extLst>
              <a:ext uri="{FF2B5EF4-FFF2-40B4-BE49-F238E27FC236}">
                <a16:creationId xmlns:a16="http://schemas.microsoft.com/office/drawing/2014/main" id="{4A64E8C0-6AE0-6D42-9CBF-1AAF2CC53A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1975"/>
            <a:ext cx="9144000" cy="5732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017818"/>
            <a:ext cx="4668982" cy="1496290"/>
          </a:xfrm>
          <a:noFill/>
          <a:ln>
            <a:noFill/>
          </a:ln>
          <a:effectLst/>
        </p:spPr>
        <p:txBody>
          <a:bodyPr vert="horz" wrap="square" lIns="91435" tIns="45718" rIns="91435" bIns="45718" numCol="1" anchor="ctr" anchorCtr="0" compatLnSpc="1">
            <a:prstTxWarp prst="textNoShape">
              <a:avLst/>
            </a:prstTxWarp>
          </a:bodyPr>
          <a:lstStyle/>
          <a:p>
            <a:r>
              <a:rPr lang="en-US" b="1" dirty="0">
                <a:solidFill>
                  <a:srgbClr val="000000"/>
                </a:solidFill>
                <a:latin typeface="Arial" charset="0"/>
                <a:ea typeface="ＭＳ Ｐゴシック" charset="0"/>
              </a:rPr>
              <a:t>Ravi Zacharias</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1946-2020</a:t>
            </a:r>
          </a:p>
        </p:txBody>
      </p:sp>
    </p:spTree>
    <p:extLst>
      <p:ext uri="{BB962C8B-B14F-4D97-AF65-F5344CB8AC3E}">
        <p14:creationId xmlns:p14="http://schemas.microsoft.com/office/powerpoint/2010/main" val="319205371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Going into missions…</a:t>
            </a:r>
          </a:p>
        </p:txBody>
      </p:sp>
      <p:pic>
        <p:nvPicPr>
          <p:cNvPr id="3076" name="Picture 4">
            <a:extLst>
              <a:ext uri="{FF2B5EF4-FFF2-40B4-BE49-F238E27FC236}">
                <a16:creationId xmlns:a16="http://schemas.microsoft.com/office/drawing/2014/main" id="{22B49B10-7C0B-3045-AF5B-253595E95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0" y="2497863"/>
            <a:ext cx="5080000"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8584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respond to the challenges that your faith in Christ brings?</a:t>
            </a: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6" name="Lightning Bolt 5">
            <a:extLst>
              <a:ext uri="{FF2B5EF4-FFF2-40B4-BE49-F238E27FC236}">
                <a16:creationId xmlns:a16="http://schemas.microsoft.com/office/drawing/2014/main" id="{B815DBE5-C459-8E49-881F-1822DACF4A6B}"/>
              </a:ext>
            </a:extLst>
          </p:cNvPr>
          <p:cNvSpPr/>
          <p:nvPr/>
        </p:nvSpPr>
        <p:spPr bwMode="auto">
          <a:xfrm>
            <a:off x="2377958" y="2843999"/>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834282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00098"/>
                                        </p:tgtEl>
                                        <p:attrNameLst>
                                          <p:attrName>style.visibility</p:attrName>
                                        </p:attrNameLst>
                                      </p:cBhvr>
                                      <p:to>
                                        <p:strVal val="visible"/>
                                      </p:to>
                                    </p:set>
                                    <p:anim calcmode="lin" valueType="num">
                                      <p:cBhvr additive="base">
                                        <p:cTn id="37" dur="500"/>
                                        <p:tgtEl>
                                          <p:spTgt spid="900098"/>
                                        </p:tgtEl>
                                        <p:attrNameLst>
                                          <p:attrName>ppt_y</p:attrName>
                                        </p:attrNameLst>
                                      </p:cBhvr>
                                      <p:tavLst>
                                        <p:tav tm="0">
                                          <p:val>
                                            <p:strVal val="#ppt_y+#ppt_h*1.125000"/>
                                          </p:val>
                                        </p:tav>
                                        <p:tav tm="100000">
                                          <p:val>
                                            <p:strVal val="#ppt_y"/>
                                          </p:val>
                                        </p:tav>
                                      </p:tavLst>
                                    </p:anim>
                                    <p:animEffect transition="in" filter="wipe(up)">
                                      <p:cBhvr>
                                        <p:cTn id="3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obey god not man">
            <a:extLst>
              <a:ext uri="{FF2B5EF4-FFF2-40B4-BE49-F238E27FC236}">
                <a16:creationId xmlns:a16="http://schemas.microsoft.com/office/drawing/2014/main" id="{4196DDB7-E475-6E47-A4A1-5158870CA4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363938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God—Not Men</a:t>
            </a:r>
          </a:p>
        </p:txBody>
      </p:sp>
    </p:spTree>
    <p:extLst>
      <p:ext uri="{BB962C8B-B14F-4D97-AF65-F5344CB8AC3E}">
        <p14:creationId xmlns:p14="http://schemas.microsoft.com/office/powerpoint/2010/main" val="20257669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sp>
        <p:nvSpPr>
          <p:cNvPr id="6" name="Rectangle 2">
            <a:extLst>
              <a:ext uri="{FF2B5EF4-FFF2-40B4-BE49-F238E27FC236}">
                <a16:creationId xmlns:a16="http://schemas.microsoft.com/office/drawing/2014/main" id="{988545BF-8769-FC45-8825-CF13EF0F6785}"/>
              </a:ext>
            </a:extLst>
          </p:cNvPr>
          <p:cNvSpPr txBox="1">
            <a:spLocks noChangeArrowheads="1"/>
          </p:cNvSpPr>
          <p:nvPr/>
        </p:nvSpPr>
        <p:spPr bwMode="auto">
          <a:xfrm>
            <a:off x="4427719"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Fear God</a:t>
            </a: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Obey God</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9302247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11" grpId="0" animBg="1"/>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obey god not man">
            <a:extLst>
              <a:ext uri="{FF2B5EF4-FFF2-40B4-BE49-F238E27FC236}">
                <a16:creationId xmlns:a16="http://schemas.microsoft.com/office/drawing/2014/main" id="{46E5DFED-3EA9-2149-AA12-9DA80CF482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45" y="0"/>
            <a:ext cx="915164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645" y="70919"/>
            <a:ext cx="5035135" cy="461538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Say aloud, “I will ultimately account to Jesus himself for my life—not to people.” </a:t>
            </a:r>
          </a:p>
        </p:txBody>
      </p:sp>
    </p:spTree>
    <p:extLst>
      <p:ext uri="{BB962C8B-B14F-4D97-AF65-F5344CB8AC3E}">
        <p14:creationId xmlns:p14="http://schemas.microsoft.com/office/powerpoint/2010/main" val="5033557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en-US" sz="2800" b="1" dirty="0">
                <a:latin typeface="Arial" charset="0"/>
                <a:ea typeface="ＭＳ Ｐゴシック" charset="0"/>
                <a:cs typeface="ＭＳ Ｐゴシック" charset="0"/>
              </a:rPr>
              <a:t>20 Feb 1991: Move to Singapore</a:t>
            </a: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Rick, 33</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Susan, 30 something</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Kurt, 4</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Stephen, 1</a:t>
            </a:r>
          </a:p>
        </p:txBody>
      </p:sp>
    </p:spTree>
    <p:extLst>
      <p:ext uri="{BB962C8B-B14F-4D97-AF65-F5344CB8AC3E}">
        <p14:creationId xmlns:p14="http://schemas.microsoft.com/office/powerpoint/2010/main" val="3243151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645" y="70919"/>
            <a:ext cx="3971081" cy="52492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planned to stay until age 70 teaching Bible and theology…</a:t>
            </a:r>
          </a:p>
        </p:txBody>
      </p:sp>
      <p:pic>
        <p:nvPicPr>
          <p:cNvPr id="3" name="Picture 2">
            <a:extLst>
              <a:ext uri="{FF2B5EF4-FFF2-40B4-BE49-F238E27FC236}">
                <a16:creationId xmlns:a16="http://schemas.microsoft.com/office/drawing/2014/main" id="{E9A40514-681F-7242-8C18-9AAA53763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21476" y="857250"/>
            <a:ext cx="6858000" cy="5143500"/>
          </a:xfrm>
          <a:prstGeom prst="rect">
            <a:avLst/>
          </a:prstGeom>
        </p:spPr>
      </p:pic>
    </p:spTree>
    <p:extLst>
      <p:ext uri="{BB962C8B-B14F-4D97-AF65-F5344CB8AC3E}">
        <p14:creationId xmlns:p14="http://schemas.microsoft.com/office/powerpoint/2010/main" val="31791930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0BD813BA-D6EC-D74A-AC5E-07A6635B9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62"/>
            <a:ext cx="9144000" cy="6818875"/>
          </a:xfrm>
          <a:prstGeom prst="rect">
            <a:avLst/>
          </a:prstGeom>
        </p:spPr>
      </p:pic>
    </p:spTree>
    <p:extLst>
      <p:ext uri="{BB962C8B-B14F-4D97-AF65-F5344CB8AC3E}">
        <p14:creationId xmlns:p14="http://schemas.microsoft.com/office/powerpoint/2010/main" val="19760167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304396159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Dr. Imad Shehadeh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Founder and President of JETS</a:t>
            </a:r>
          </a:p>
        </p:txBody>
      </p:sp>
      <p:pic>
        <p:nvPicPr>
          <p:cNvPr id="3" name="Picture 2">
            <a:extLst>
              <a:ext uri="{FF2B5EF4-FFF2-40B4-BE49-F238E27FC236}">
                <a16:creationId xmlns:a16="http://schemas.microsoft.com/office/drawing/2014/main" id="{65A44070-E0A3-1345-BADE-FD71EE20A8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8310"/>
            <a:ext cx="9144000" cy="5149690"/>
          </a:xfrm>
          <a:prstGeom prst="rect">
            <a:avLst/>
          </a:prstGeom>
        </p:spPr>
      </p:pic>
    </p:spTree>
    <p:extLst>
      <p:ext uri="{BB962C8B-B14F-4D97-AF65-F5344CB8AC3E}">
        <p14:creationId xmlns:p14="http://schemas.microsoft.com/office/powerpoint/2010/main" val="262416475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Dr. Imad Shehadeh,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his wife Julia &amp; Rick (2001)</a:t>
            </a:r>
          </a:p>
        </p:txBody>
      </p:sp>
      <p:pic>
        <p:nvPicPr>
          <p:cNvPr id="4" name="Picture 3">
            <a:extLst>
              <a:ext uri="{FF2B5EF4-FFF2-40B4-BE49-F238E27FC236}">
                <a16:creationId xmlns:a16="http://schemas.microsoft.com/office/drawing/2014/main" id="{4014DB58-73ED-334D-B7B0-E27F125871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6417469"/>
          </a:xfrm>
          <a:prstGeom prst="rect">
            <a:avLst/>
          </a:prstGeom>
        </p:spPr>
      </p:pic>
    </p:spTree>
    <p:extLst>
      <p:ext uri="{BB962C8B-B14F-4D97-AF65-F5344CB8AC3E}">
        <p14:creationId xmlns:p14="http://schemas.microsoft.com/office/powerpoint/2010/main" val="117680526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CA120182-26F0-7B4E-AFB8-2F5C1BA49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93" y="0"/>
            <a:ext cx="8287613" cy="6858000"/>
          </a:xfrm>
          <a:prstGeom prst="rect">
            <a:avLst/>
          </a:prstGeom>
        </p:spPr>
      </p:pic>
    </p:spTree>
    <p:extLst>
      <p:ext uri="{BB962C8B-B14F-4D97-AF65-F5344CB8AC3E}">
        <p14:creationId xmlns:p14="http://schemas.microsoft.com/office/powerpoint/2010/main" val="1738518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EE4F4-2985-6345-AF5D-6EF01B093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637204"/>
          </a:xfrm>
          <a:prstGeom prst="rect">
            <a:avLst/>
          </a:prstGeom>
        </p:spPr>
      </p:pic>
      <p:sp>
        <p:nvSpPr>
          <p:cNvPr id="900098" name="Rectangle 2"/>
          <p:cNvSpPr>
            <a:spLocks noGrp="1" noChangeArrowheads="1"/>
          </p:cNvSpPr>
          <p:nvPr>
            <p:ph type="ctrTitle"/>
          </p:nvPr>
        </p:nvSpPr>
        <p:spPr>
          <a:xfrm>
            <a:off x="415636" y="4142509"/>
            <a:ext cx="8728364" cy="1773381"/>
          </a:xfrm>
          <a:effectLst>
            <a:outerShdw blurRad="63500" dist="35921" dir="2700000" algn="ctr" rotWithShape="0">
              <a:schemeClr val="tx2">
                <a:alpha val="74998"/>
              </a:schemeClr>
            </a:outerShdw>
          </a:effectLst>
        </p:spPr>
        <p:txBody>
          <a:bodyPr anchor="t"/>
          <a:lstStyle/>
          <a:p>
            <a:pPr algn="l">
              <a:buClr>
                <a:schemeClr val="bg1"/>
              </a:buClr>
              <a:defRPr/>
            </a:pPr>
            <a:r>
              <a:rPr lang="en-US" sz="3200" b="1" dirty="0">
                <a:effectLst>
                  <a:glow rad="127000">
                    <a:schemeClr val="tx1"/>
                  </a:glow>
                </a:effectLst>
                <a:latin typeface="Arial" charset="0"/>
                <a:ea typeface="ＭＳ Ｐゴシック" charset="0"/>
                <a:cs typeface="ＭＳ Ｐゴシック" charset="0"/>
              </a:rPr>
              <a:t>June 8 depart Singapore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June 8-July USA family and church visits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August begin at JETS</a:t>
            </a:r>
          </a:p>
        </p:txBody>
      </p:sp>
    </p:spTree>
    <p:extLst>
      <p:ext uri="{BB962C8B-B14F-4D97-AF65-F5344CB8AC3E}">
        <p14:creationId xmlns:p14="http://schemas.microsoft.com/office/powerpoint/2010/main" val="384207504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What about Crossroads?</a:t>
            </a:r>
          </a:p>
        </p:txBody>
      </p:sp>
      <p:pic>
        <p:nvPicPr>
          <p:cNvPr id="4" name="Picture 3">
            <a:extLst>
              <a:ext uri="{FF2B5EF4-FFF2-40B4-BE49-F238E27FC236}">
                <a16:creationId xmlns:a16="http://schemas.microsoft.com/office/drawing/2014/main" id="{8BF3DA28-298A-D048-9466-34E3B28ADE38}"/>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278823" y="219363"/>
            <a:ext cx="5625318" cy="1235364"/>
          </a:xfrm>
          <a:prstGeom prst="rect">
            <a:avLst/>
          </a:prstGeom>
        </p:spPr>
      </p:pic>
    </p:spTree>
    <p:extLst>
      <p:ext uri="{BB962C8B-B14F-4D97-AF65-F5344CB8AC3E}">
        <p14:creationId xmlns:p14="http://schemas.microsoft.com/office/powerpoint/2010/main" val="399597747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7" name="Picture 6">
            <a:extLst>
              <a:ext uri="{FF2B5EF4-FFF2-40B4-BE49-F238E27FC236}">
                <a16:creationId xmlns:a16="http://schemas.microsoft.com/office/drawing/2014/main" id="{51696E3C-9834-4F47-A8CE-579CB9307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107548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96F8D9AB-2C8F-2C47-8AFE-2F1FBAE6C34E}"/>
              </a:ext>
            </a:extLst>
          </p:cNvPr>
          <p:cNvPicPr>
            <a:picLocks noChangeAspect="1"/>
          </p:cNvPicPr>
          <p:nvPr/>
        </p:nvPicPr>
        <p:blipFill>
          <a:blip r:embed="rId3"/>
          <a:stretch>
            <a:fillRect/>
          </a:stretch>
        </p:blipFill>
        <p:spPr>
          <a:xfrm>
            <a:off x="1250372" y="1557734"/>
            <a:ext cx="6868392" cy="5300266"/>
          </a:xfrm>
          <a:prstGeom prst="rect">
            <a:avLst/>
          </a:prstGeom>
        </p:spPr>
      </p:pic>
    </p:spTree>
    <p:extLst>
      <p:ext uri="{BB962C8B-B14F-4D97-AF65-F5344CB8AC3E}">
        <p14:creationId xmlns:p14="http://schemas.microsoft.com/office/powerpoint/2010/main" val="387609273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57272"/>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Where do you need to do this?</a:t>
            </a:r>
          </a:p>
        </p:txBody>
      </p:sp>
      <p:pic>
        <p:nvPicPr>
          <p:cNvPr id="6146" name="Picture 2" descr="Image result for obey God—not man">
            <a:extLst>
              <a:ext uri="{FF2B5EF4-FFF2-40B4-BE49-F238E27FC236}">
                <a16:creationId xmlns:a16="http://schemas.microsoft.com/office/drawing/2014/main" id="{DC91837B-D2E0-A94B-B264-8A70A7BC42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674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551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
        <p:nvSpPr>
          <p:cNvPr id="4" name="TextBox 3">
            <a:extLst>
              <a:ext uri="{FF2B5EF4-FFF2-40B4-BE49-F238E27FC236}">
                <a16:creationId xmlns:a16="http://schemas.microsoft.com/office/drawing/2014/main" id="{0EE83D5D-D8D3-4142-A926-6A450FF68355}"/>
              </a:ext>
            </a:extLst>
          </p:cNvPr>
          <p:cNvSpPr txBox="1"/>
          <p:nvPr/>
        </p:nvSpPr>
        <p:spPr>
          <a:xfrm>
            <a:off x="640682" y="149972"/>
            <a:ext cx="7862636" cy="1321131"/>
          </a:xfrm>
          <a:prstGeom prst="rect">
            <a:avLst/>
          </a:prstGeom>
          <a:no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Signs, Sealed, and Delivered: </a:t>
            </a:r>
          </a:p>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God’s Power in Spreading the Gospel Message</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4" name="Picture 6" descr="COVID-19 claiming lives inside Arizona prisons | News | tucsonlocalmedia.com">
            <a:extLst>
              <a:ext uri="{FF2B5EF4-FFF2-40B4-BE49-F238E27FC236}">
                <a16:creationId xmlns:a16="http://schemas.microsoft.com/office/drawing/2014/main" id="{B93127D3-F3B4-448D-BDA6-2F8B5CFE4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71" y="1459429"/>
            <a:ext cx="7194257" cy="53985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0A7C3A-E49B-45C4-B7EC-CB7A93306344}"/>
              </a:ext>
            </a:extLst>
          </p:cNvPr>
          <p:cNvSpPr txBox="1"/>
          <p:nvPr/>
        </p:nvSpPr>
        <p:spPr>
          <a:xfrm>
            <a:off x="3462086" y="4158714"/>
            <a:ext cx="2219825" cy="523220"/>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Calibri" panose="020F0502020204030204" pitchFamily="34" charset="0"/>
              </a:rPr>
              <a:t>Acts 5:12-42</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8BA0E6A4-597C-4642-B265-03F6312EC961}"/>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29304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0" fontAlgn="base" latinLnBrk="0" hangingPunct="0">
              <a:lnSpc>
                <a:spcPct val="100000"/>
              </a:lnSpc>
              <a:spcBef>
                <a:spcPct val="0"/>
              </a:spcBef>
              <a:spcAft>
                <a:spcPts val="600"/>
              </a:spcAft>
              <a:buClrTx/>
              <a:buSzTx/>
              <a:buFontTx/>
              <a:buNone/>
              <a:tabLst/>
              <a:defRPr/>
            </a:pPr>
            <a:r>
              <a:rPr kumimoji="0" lang="en-US" sz="4400" b="0" i="1" u="none" strike="noStrike" kern="1200" cap="none" spc="0" normalizeH="0" baseline="0" noProof="0" dirty="0">
                <a:ln>
                  <a:noFill/>
                </a:ln>
                <a:solidFill>
                  <a:srgbClr val="FFFFFF"/>
                </a:solidFill>
                <a:effectLst>
                  <a:outerShdw blurRad="38100" dist="88900" dir="2700000" algn="tl">
                    <a:srgbClr val="000000">
                      <a:alpha val="60000"/>
                    </a:srgbClr>
                  </a:outerShdw>
                </a:effectLst>
                <a:uLnTx/>
                <a:uFillTx/>
                <a:latin typeface="Arial"/>
                <a:ea typeface="ＭＳ Ｐゴシック" pitchFamily="-108" charset="-128"/>
                <a:cs typeface="Arial"/>
              </a:rPr>
              <a:t>Try to stop this</a:t>
            </a:r>
            <a:endParaRPr kumimoji="0" lang="en-US"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116396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
        <p:nvSpPr>
          <p:cNvPr id="4" name="TextBox 3">
            <a:extLst>
              <a:ext uri="{FF2B5EF4-FFF2-40B4-BE49-F238E27FC236}">
                <a16:creationId xmlns:a16="http://schemas.microsoft.com/office/drawing/2014/main" id="{0EE83D5D-D8D3-4142-A926-6A450FF68355}"/>
              </a:ext>
            </a:extLst>
          </p:cNvPr>
          <p:cNvSpPr txBox="1"/>
          <p:nvPr/>
        </p:nvSpPr>
        <p:spPr>
          <a:xfrm>
            <a:off x="640682" y="149972"/>
            <a:ext cx="7862636" cy="1321131"/>
          </a:xfrm>
          <a:prstGeom prst="rect">
            <a:avLst/>
          </a:prstGeom>
          <a:no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Signs, Sealed, and Delivered: </a:t>
            </a:r>
          </a:p>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God’s Power in Spreading the Gospel Message</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4" name="Picture 6" descr="COVID-19 claiming lives inside Arizona prisons | News | tucsonlocalmedia.com">
            <a:extLst>
              <a:ext uri="{FF2B5EF4-FFF2-40B4-BE49-F238E27FC236}">
                <a16:creationId xmlns:a16="http://schemas.microsoft.com/office/drawing/2014/main" id="{B93127D3-F3B4-448D-BDA6-2F8B5CFE4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71" y="1459429"/>
            <a:ext cx="7194257" cy="53985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0A7C3A-E49B-45C4-B7EC-CB7A93306344}"/>
              </a:ext>
            </a:extLst>
          </p:cNvPr>
          <p:cNvSpPr txBox="1"/>
          <p:nvPr/>
        </p:nvSpPr>
        <p:spPr>
          <a:xfrm>
            <a:off x="3462086" y="5758934"/>
            <a:ext cx="2219825" cy="523220"/>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Calibri" panose="020F0502020204030204" pitchFamily="34" charset="0"/>
              </a:rPr>
              <a:t>Acts 5:12-42</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27131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941570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God’s power transforms lives </a:t>
            </a: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5:12-16)</a:t>
            </a: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8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71BC1E-E61C-4A23-B509-7CD3CD6E9AF2}"/>
              </a:ext>
            </a:extLst>
          </p:cNvPr>
          <p:cNvSpPr txBox="1"/>
          <p:nvPr/>
        </p:nvSpPr>
        <p:spPr>
          <a:xfrm>
            <a:off x="2286000" y="585355"/>
            <a:ext cx="4572000" cy="584775"/>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Signs &amp; Wonders</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64659021-BC55-4C5B-AEC1-D2716709A81E}"/>
              </a:ext>
            </a:extLst>
          </p:cNvPr>
          <p:cNvSpPr txBox="1"/>
          <p:nvPr/>
        </p:nvSpPr>
        <p:spPr>
          <a:xfrm>
            <a:off x="848226" y="1780672"/>
            <a:ext cx="7447548" cy="523220"/>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 narrative but not normative handbook</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58D3368E-A328-4E7C-AF59-47EE41D0143E}"/>
              </a:ext>
            </a:extLst>
          </p:cNvPr>
          <p:cNvSpPr txBox="1"/>
          <p:nvPr/>
        </p:nvSpPr>
        <p:spPr>
          <a:xfrm>
            <a:off x="1894973" y="2721693"/>
            <a:ext cx="5354053" cy="523220"/>
          </a:xfrm>
          <a:prstGeom prst="rect">
            <a:avLst/>
          </a:prstGeom>
          <a:solidFill>
            <a:srgbClr val="C0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Signs = miracles that point to truth</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0610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Acts of the Apostles - David G. Peterson : Eerdmans">
            <a:extLst>
              <a:ext uri="{FF2B5EF4-FFF2-40B4-BE49-F238E27FC236}">
                <a16:creationId xmlns:a16="http://schemas.microsoft.com/office/drawing/2014/main" id="{24B53F8B-D189-45C2-874C-E19C8E702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26" y="1058779"/>
            <a:ext cx="3160294" cy="4740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1B394E-2C05-4C85-9735-278661C94B5E}"/>
              </a:ext>
            </a:extLst>
          </p:cNvPr>
          <p:cNvSpPr txBox="1"/>
          <p:nvPr/>
        </p:nvSpPr>
        <p:spPr>
          <a:xfrm>
            <a:off x="4066674" y="1054041"/>
            <a:ext cx="4572000" cy="452431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“Throughout Acts, signs and wonders ‘authenticate the word of missionary preaching as the word of God.’ It is the word that saves, as people come to believe and put their trust in God as its source and Christ as its content.”</a:t>
            </a: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4596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44CA0-B32D-435B-A3AF-679EC756C982}"/>
              </a:ext>
            </a:extLst>
          </p:cNvPr>
          <p:cNvSpPr txBox="1"/>
          <p:nvPr/>
        </p:nvSpPr>
        <p:spPr>
          <a:xfrm>
            <a:off x="1004637" y="873840"/>
            <a:ext cx="7134726" cy="1815882"/>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2 Corinthians 12:12</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“The signs of a true apostle were performed among you with utmost patience, with signs and wonders and mighty works.”</a:t>
            </a:r>
          </a:p>
        </p:txBody>
      </p:sp>
      <p:sp>
        <p:nvSpPr>
          <p:cNvPr id="5" name="TextBox 4">
            <a:extLst>
              <a:ext uri="{FF2B5EF4-FFF2-40B4-BE49-F238E27FC236}">
                <a16:creationId xmlns:a16="http://schemas.microsoft.com/office/drawing/2014/main" id="{DE8F5C33-F1FE-45E1-A883-1DD7824A62B4}"/>
              </a:ext>
            </a:extLst>
          </p:cNvPr>
          <p:cNvSpPr txBox="1"/>
          <p:nvPr/>
        </p:nvSpPr>
        <p:spPr>
          <a:xfrm>
            <a:off x="1004637" y="3611164"/>
            <a:ext cx="7134726" cy="138499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Romans 1:1</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“Paul, a servant of Christ Jesus, called to be an apostle, set apart for the gospel of God.”</a:t>
            </a:r>
          </a:p>
        </p:txBody>
      </p:sp>
    </p:spTree>
    <p:extLst>
      <p:ext uri="{BB962C8B-B14F-4D97-AF65-F5344CB8AC3E}">
        <p14:creationId xmlns:p14="http://schemas.microsoft.com/office/powerpoint/2010/main" val="180597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44CA0-B32D-435B-A3AF-679EC756C982}"/>
              </a:ext>
            </a:extLst>
          </p:cNvPr>
          <p:cNvSpPr txBox="1"/>
          <p:nvPr/>
        </p:nvSpPr>
        <p:spPr>
          <a:xfrm>
            <a:off x="1004637" y="645238"/>
            <a:ext cx="7134726" cy="1815882"/>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1 Corinthians 9:1</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“Am I not free? Am I not an apostle? Have I not seen Jesus our Lord? Are not you my workmanship in the Lord?”</a:t>
            </a:r>
            <a:endParaRPr kumimoji="0" lang="en-US" sz="4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DE8F5C33-F1FE-45E1-A883-1DD7824A62B4}"/>
              </a:ext>
            </a:extLst>
          </p:cNvPr>
          <p:cNvSpPr txBox="1"/>
          <p:nvPr/>
        </p:nvSpPr>
        <p:spPr>
          <a:xfrm>
            <a:off x="505326" y="2865199"/>
            <a:ext cx="8097253" cy="353943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1 John 1:1-2</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1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That which was from the beginning, which we have heard, which we have seen with our eyes, which we looked upon and have touched with our hands, concerning the word of life— </a:t>
            </a: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a:t>
            </a:r>
            <a:r>
              <a:rPr kumimoji="0" lang="en-US" sz="2800" b="1" i="0" u="none" strike="noStrike" kern="1200" cap="none" spc="0" normalizeH="0" baseline="30000" noProof="0" dirty="0">
                <a:ln>
                  <a:noFill/>
                </a:ln>
                <a:solidFill>
                  <a:srgbClr val="FFFFFF"/>
                </a:solidFill>
                <a:effectLst/>
                <a:uLnTx/>
                <a:uFillTx/>
                <a:latin typeface="Times New Roman"/>
                <a:ea typeface="+mn-ea"/>
                <a:cs typeface="+mn-cs"/>
              </a:rPr>
              <a:t>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the life was made manifest, and we have seen it, and testify to it and proclaim to you the eternal life, which was with the Father and was made manifest to us.</a:t>
            </a:r>
            <a:endParaRPr kumimoji="0" lang="en-US" sz="40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75681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God’s power overrides suffering </a:t>
            </a: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5:17-42)</a:t>
            </a: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2C59C4-9D48-4089-87B4-FD4FD20D0F9B}"/>
              </a:ext>
            </a:extLst>
          </p:cNvPr>
          <p:cNvSpPr txBox="1"/>
          <p:nvPr/>
        </p:nvSpPr>
        <p:spPr>
          <a:xfrm>
            <a:off x="1106904" y="1762204"/>
            <a:ext cx="7182853" cy="1043619"/>
          </a:xfrm>
          <a:prstGeom prst="rect">
            <a:avLst/>
          </a:prstGeom>
          <a:solidFill>
            <a:schemeClr val="bg1"/>
          </a:solidFill>
        </p:spPr>
        <p:txBody>
          <a:bodyPr wrap="square">
            <a:spAutoFit/>
          </a:bodyPr>
          <a:lstStyle/>
          <a:p>
            <a:pPr marL="457200" marR="0" lvl="0" indent="-457200" algn="l" defTabSz="457177"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Arrest &amp; release: God overcomes human resistance to the gospel (vs. 17-26)</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587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(Acts 1:1–6:7). </a:t>
            </a:r>
          </a:p>
        </p:txBody>
      </p:sp>
    </p:spTree>
    <p:extLst>
      <p:ext uri="{BB962C8B-B14F-4D97-AF65-F5344CB8AC3E}">
        <p14:creationId xmlns:p14="http://schemas.microsoft.com/office/powerpoint/2010/main" val="138169042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8F528D-73D9-4B0F-ACEA-7A1C7B439663}"/>
              </a:ext>
            </a:extLst>
          </p:cNvPr>
          <p:cNvSpPr txBox="1"/>
          <p:nvPr/>
        </p:nvSpPr>
        <p:spPr>
          <a:xfrm>
            <a:off x="385006" y="498886"/>
            <a:ext cx="8216238" cy="1043619"/>
          </a:xfrm>
          <a:prstGeom prst="rect">
            <a:avLst/>
          </a:prstGeom>
          <a:solidFill>
            <a:schemeClr val="accent6">
              <a:lumMod val="20000"/>
              <a:lumOff val="80000"/>
            </a:schemeClr>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Acts 2</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 – Holy Spirit arrives;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Peter confronts unbelief; no opposition; church is unified.</a:t>
            </a:r>
          </a:p>
        </p:txBody>
      </p:sp>
      <p:sp>
        <p:nvSpPr>
          <p:cNvPr id="3" name="TextBox 2">
            <a:extLst>
              <a:ext uri="{FF2B5EF4-FFF2-40B4-BE49-F238E27FC236}">
                <a16:creationId xmlns:a16="http://schemas.microsoft.com/office/drawing/2014/main" id="{884F654F-3138-44F7-9E33-F905A334A12A}"/>
              </a:ext>
            </a:extLst>
          </p:cNvPr>
          <p:cNvSpPr txBox="1"/>
          <p:nvPr/>
        </p:nvSpPr>
        <p:spPr>
          <a:xfrm>
            <a:off x="368962" y="1782258"/>
            <a:ext cx="8216238" cy="1043619"/>
          </a:xfrm>
          <a:prstGeom prst="rect">
            <a:avLst/>
          </a:prstGeom>
          <a:solidFill>
            <a:schemeClr val="accent1">
              <a:lumMod val="20000"/>
              <a:lumOff val="80000"/>
            </a:schemeClr>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Acts 3</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 –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Poor lame man walks; Peter confronts unbelief; no opposition.</a:t>
            </a:r>
          </a:p>
        </p:txBody>
      </p:sp>
      <p:sp>
        <p:nvSpPr>
          <p:cNvPr id="6" name="TextBox 5">
            <a:extLst>
              <a:ext uri="{FF2B5EF4-FFF2-40B4-BE49-F238E27FC236}">
                <a16:creationId xmlns:a16="http://schemas.microsoft.com/office/drawing/2014/main" id="{0E12753F-6042-478D-8BD3-74FAE106365C}"/>
              </a:ext>
            </a:extLst>
          </p:cNvPr>
          <p:cNvSpPr txBox="1"/>
          <p:nvPr/>
        </p:nvSpPr>
        <p:spPr>
          <a:xfrm>
            <a:off x="389012" y="3065625"/>
            <a:ext cx="8216238" cy="1043619"/>
          </a:xfrm>
          <a:prstGeom prst="rect">
            <a:avLst/>
          </a:prstGeom>
          <a:solidFill>
            <a:srgbClr val="FFC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Acts 4</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 – External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opposition; Peter confronts unbelief; church is unified.</a:t>
            </a:r>
          </a:p>
        </p:txBody>
      </p:sp>
      <p:sp>
        <p:nvSpPr>
          <p:cNvPr id="7" name="TextBox 6">
            <a:extLst>
              <a:ext uri="{FF2B5EF4-FFF2-40B4-BE49-F238E27FC236}">
                <a16:creationId xmlns:a16="http://schemas.microsoft.com/office/drawing/2014/main" id="{7A85FEDA-8A23-4FCF-97B4-DADCD7AE24BA}"/>
              </a:ext>
            </a:extLst>
          </p:cNvPr>
          <p:cNvSpPr txBox="1"/>
          <p:nvPr/>
        </p:nvSpPr>
        <p:spPr>
          <a:xfrm>
            <a:off x="397031" y="4336962"/>
            <a:ext cx="8216238" cy="1043619"/>
          </a:xfrm>
          <a:prstGeom prst="rect">
            <a:avLst/>
          </a:prstGeom>
          <a:solidFill>
            <a:srgbClr val="FF6D6D"/>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Acts 5</a:t>
            </a: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 – Internal &amp; external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opposition; church is not unified; miraculous signs; Peter confronts unbelief.</a:t>
            </a:r>
            <a:endParaRPr kumimoji="0" lang="en-US" sz="4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80888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D5C32-132B-4A29-A44E-0E752A8BD75F}"/>
              </a:ext>
            </a:extLst>
          </p:cNvPr>
          <p:cNvSpPr txBox="1"/>
          <p:nvPr/>
        </p:nvSpPr>
        <p:spPr>
          <a:xfrm>
            <a:off x="1642310" y="1553488"/>
            <a:ext cx="5859379" cy="2219838"/>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Opposition to gospel increases</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rPr>
              <a:t>God’s display of power increases</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rPr>
              <a:t>Boldness to witness increases</a:t>
            </a:r>
            <a:endParaRPr kumimoji="0" lang="en-US" sz="32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4307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50C59-2BDF-4A7B-B8FF-3309C7FF43CB}"/>
              </a:ext>
            </a:extLst>
          </p:cNvPr>
          <p:cNvSpPr txBox="1"/>
          <p:nvPr/>
        </p:nvSpPr>
        <p:spPr>
          <a:xfrm>
            <a:off x="336886" y="655363"/>
            <a:ext cx="8482260" cy="5262979"/>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Luke 4:17-21</a:t>
            </a:r>
            <a:endParaRPr kumimoji="0" lang="en-US" sz="2800" b="1" i="0" u="none" strike="noStrike" kern="1200" cap="none" spc="0" normalizeH="0" baseline="30000" noProof="0" dirty="0">
              <a:ln>
                <a:noFill/>
              </a:ln>
              <a:solidFill>
                <a:srgbClr val="FFFFFF"/>
              </a:solidFill>
              <a:effectLst/>
              <a:uLnTx/>
              <a:uFillTx/>
              <a:latin typeface="Times New Roman"/>
              <a:ea typeface="+mn-ea"/>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17 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the scroll of the prophet Isaiah was given to him. He unrolled the scroll and found the place where it was written,</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18 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“The Spirit of the Lord is upon me,</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because he has anointed me</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to proclaim good news to the poor.</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He has sent me to proclaim liberty to the captives</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and recovering of sight to the blind,</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to set at liberty those who are oppressed,</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19 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to proclaim the year of the Lord's favor.”</a:t>
            </a:r>
          </a:p>
        </p:txBody>
      </p:sp>
    </p:spTree>
    <p:extLst>
      <p:ext uri="{BB962C8B-B14F-4D97-AF65-F5344CB8AC3E}">
        <p14:creationId xmlns:p14="http://schemas.microsoft.com/office/powerpoint/2010/main" val="9320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6F0ADF-249A-4BAD-9DA7-391C37A84852}"/>
              </a:ext>
            </a:extLst>
          </p:cNvPr>
          <p:cNvSpPr txBox="1"/>
          <p:nvPr/>
        </p:nvSpPr>
        <p:spPr>
          <a:xfrm>
            <a:off x="998621" y="1029978"/>
            <a:ext cx="7495674" cy="2246769"/>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20 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he rolled up the scroll and gave it back to the attendant and sat down. And the eyes of all in the synagogue were fixed on him. </a:t>
            </a: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21 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he began to say to them, “Today this Scripture has been fulfilled in your hearing.” </a:t>
            </a:r>
          </a:p>
        </p:txBody>
      </p:sp>
    </p:spTree>
    <p:extLst>
      <p:ext uri="{BB962C8B-B14F-4D97-AF65-F5344CB8AC3E}">
        <p14:creationId xmlns:p14="http://schemas.microsoft.com/office/powerpoint/2010/main" val="161104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3BBDF-886D-46A2-9EB3-115A14BE93D6}"/>
              </a:ext>
            </a:extLst>
          </p:cNvPr>
          <p:cNvSpPr txBox="1"/>
          <p:nvPr/>
        </p:nvSpPr>
        <p:spPr>
          <a:xfrm>
            <a:off x="1118937" y="1191990"/>
            <a:ext cx="6906126" cy="3539430"/>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Isaiah 61:1</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“The Spirit of the Lord </a:t>
            </a:r>
            <a:r>
              <a:rPr kumimoji="0" lang="en-US" sz="2800" b="0" i="0" u="none" strike="noStrike" kern="1200" cap="small" spc="0" normalizeH="0" baseline="0" noProof="0" dirty="0">
                <a:ln>
                  <a:noFill/>
                </a:ln>
                <a:solidFill>
                  <a:srgbClr val="FFFFFF"/>
                </a:solidFill>
                <a:effectLst/>
                <a:uLnTx/>
                <a:uFillTx/>
                <a:latin typeface="Times New Roman"/>
                <a:ea typeface="+mn-ea"/>
                <a:cs typeface="+mn-cs"/>
              </a:rPr>
              <a:t>God</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is upon me,</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because the </a:t>
            </a:r>
            <a:r>
              <a:rPr kumimoji="0" lang="en-US" sz="2800" b="0" i="0" u="none" strike="noStrike" kern="1200" cap="small" spc="0" normalizeH="0" baseline="0" noProof="0" dirty="0">
                <a:ln>
                  <a:noFill/>
                </a:ln>
                <a:solidFill>
                  <a:srgbClr val="FFFFFF"/>
                </a:solidFill>
                <a:effectLst/>
                <a:uLnTx/>
                <a:uFillTx/>
                <a:latin typeface="Times New Roman"/>
                <a:ea typeface="+mn-ea"/>
                <a:cs typeface="+mn-cs"/>
              </a:rPr>
              <a:t>Lord</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has anointed me</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to bring good news to the poor;</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he has sent me to bind up the brokenhearted,</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to proclaim liberty to the captives,</a:t>
            </a:r>
            <a:br>
              <a:rPr kumimoji="0" lang="en-US" sz="2800" b="0" i="0" u="none" strike="noStrike" kern="1200" cap="none" spc="0" normalizeH="0" baseline="0" noProof="0" dirty="0">
                <a:ln>
                  <a:noFill/>
                </a:ln>
                <a:solidFill>
                  <a:srgbClr val="FFFFFF"/>
                </a:solidFill>
                <a:effectLst/>
                <a:uLnTx/>
                <a:uFillTx/>
                <a:latin typeface="Times New Roman"/>
                <a:ea typeface="+mn-ea"/>
                <a:cs typeface="+mn-cs"/>
              </a:rPr>
            </a:b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and the </a:t>
            </a:r>
            <a:r>
              <a:rPr kumimoji="0" lang="en-US" sz="2800" b="0" i="0" u="sng" strike="noStrike" kern="1200" cap="none" spc="0" normalizeH="0" baseline="0" noProof="0" dirty="0">
                <a:ln>
                  <a:noFill/>
                </a:ln>
                <a:solidFill>
                  <a:srgbClr val="FFFFFF"/>
                </a:solidFill>
                <a:effectLst/>
                <a:uLnTx/>
                <a:uFillTx/>
                <a:latin typeface="Times New Roman"/>
                <a:ea typeface="+mn-ea"/>
                <a:cs typeface="+mn-cs"/>
              </a:rPr>
              <a:t>opening of the prison to those who are bound.</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t>
            </a:r>
          </a:p>
        </p:txBody>
      </p:sp>
    </p:spTree>
    <p:extLst>
      <p:ext uri="{BB962C8B-B14F-4D97-AF65-F5344CB8AC3E}">
        <p14:creationId xmlns:p14="http://schemas.microsoft.com/office/powerpoint/2010/main" val="1214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E8450-08F4-40D9-85AE-9354517256AF}"/>
              </a:ext>
            </a:extLst>
          </p:cNvPr>
          <p:cNvSpPr txBox="1"/>
          <p:nvPr/>
        </p:nvSpPr>
        <p:spPr>
          <a:xfrm>
            <a:off x="709863" y="859066"/>
            <a:ext cx="7724273" cy="3108543"/>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Luke 7:22-23</a:t>
            </a:r>
            <a:endParaRPr kumimoji="0" lang="en-US" sz="2800" b="1" i="0" u="none" strike="noStrike" kern="1200" cap="none" spc="0" normalizeH="0" baseline="30000" noProof="0" dirty="0">
              <a:ln>
                <a:noFill/>
              </a:ln>
              <a:solidFill>
                <a:srgbClr val="FFFFFF"/>
              </a:solidFill>
              <a:effectLst/>
              <a:uLnTx/>
              <a:uFillTx/>
              <a:latin typeface="Times New Roman"/>
              <a:ea typeface="+mn-ea"/>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22 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he answered them, “Go and tell John what you have seen and heard: the blind receive their sight, </a:t>
            </a:r>
            <a:r>
              <a:rPr kumimoji="0" lang="en-US" sz="2800" b="0" i="0" u="sng" strike="noStrike" kern="1200" cap="none" spc="0" normalizeH="0" baseline="0" noProof="0" dirty="0">
                <a:ln>
                  <a:noFill/>
                </a:ln>
                <a:solidFill>
                  <a:srgbClr val="FFFFFF"/>
                </a:solidFill>
                <a:effectLst/>
                <a:uLnTx/>
                <a:uFillTx/>
                <a:latin typeface="Times New Roman"/>
                <a:ea typeface="+mn-ea"/>
                <a:cs typeface="+mn-cs"/>
              </a:rPr>
              <a:t>the lame walk</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lepers are cleansed, and the deaf hear, the dead are raised up, </a:t>
            </a:r>
            <a:r>
              <a:rPr kumimoji="0" lang="en-US" sz="2800" b="0" i="0" u="sng" strike="noStrike" kern="1200" cap="none" spc="0" normalizeH="0" baseline="0" noProof="0" dirty="0">
                <a:ln>
                  <a:noFill/>
                </a:ln>
                <a:solidFill>
                  <a:srgbClr val="FFFFFF"/>
                </a:solidFill>
                <a:effectLst/>
                <a:uLnTx/>
                <a:uFillTx/>
                <a:latin typeface="Times New Roman"/>
                <a:ea typeface="+mn-ea"/>
                <a:cs typeface="+mn-cs"/>
              </a:rPr>
              <a:t>the poor have good news preached to them</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a:t>
            </a: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23 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blessed is the one who is not offended by me.”</a:t>
            </a:r>
          </a:p>
        </p:txBody>
      </p:sp>
    </p:spTree>
    <p:extLst>
      <p:ext uri="{BB962C8B-B14F-4D97-AF65-F5344CB8AC3E}">
        <p14:creationId xmlns:p14="http://schemas.microsoft.com/office/powerpoint/2010/main" val="349559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God’s power overrides suffering </a:t>
            </a: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5:17-42)</a:t>
            </a: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2C59C4-9D48-4089-87B4-FD4FD20D0F9B}"/>
              </a:ext>
            </a:extLst>
          </p:cNvPr>
          <p:cNvSpPr txBox="1"/>
          <p:nvPr/>
        </p:nvSpPr>
        <p:spPr>
          <a:xfrm>
            <a:off x="1106905" y="1762204"/>
            <a:ext cx="7182852" cy="1043619"/>
          </a:xfrm>
          <a:prstGeom prst="rect">
            <a:avLst/>
          </a:prstGeom>
          <a:solidFill>
            <a:schemeClr val="bg1"/>
          </a:solidFill>
        </p:spPr>
        <p:txBody>
          <a:bodyPr wrap="square">
            <a:spAutoFit/>
          </a:bodyPr>
          <a:lstStyle/>
          <a:p>
            <a:pPr marL="457200" marR="0" lvl="0" indent="-457200" algn="l" defTabSz="457177"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Arrest &amp; release: God overcomes human resistance to the gospel (vs. 17-26)</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6CD37B-E23E-4E41-A415-F9B322644EBB}"/>
              </a:ext>
            </a:extLst>
          </p:cNvPr>
          <p:cNvSpPr txBox="1"/>
          <p:nvPr/>
        </p:nvSpPr>
        <p:spPr>
          <a:xfrm>
            <a:off x="1106904" y="3105835"/>
            <a:ext cx="7182853" cy="954107"/>
          </a:xfrm>
          <a:prstGeom prst="rect">
            <a:avLst/>
          </a:prstGeom>
          <a:solidFill>
            <a:schemeClr val="bg1"/>
          </a:solidFill>
        </p:spPr>
        <p:txBody>
          <a:bodyPr wrap="square">
            <a:spAutoFit/>
          </a:bodyPr>
          <a:lstStyle/>
          <a:p>
            <a:pPr marL="457200" marR="0" lvl="0" indent="-4572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The rearrest and Peter’s message: God is sovereign &amp; Jesus will be exalted (vs. 27-32)</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05518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3BBDF-886D-46A2-9EB3-115A14BE93D6}"/>
              </a:ext>
            </a:extLst>
          </p:cNvPr>
          <p:cNvSpPr txBox="1"/>
          <p:nvPr/>
        </p:nvSpPr>
        <p:spPr>
          <a:xfrm>
            <a:off x="1118937" y="1191990"/>
            <a:ext cx="6906126" cy="3970318"/>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Deuteronomy 21:22-23</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22 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And if a man has committed a crime punishable by death and he is put to death, and you hang him on a tree, </a:t>
            </a: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23 </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his body shall not remain all night on the tree, but you shall bury him the same day, </a:t>
            </a:r>
            <a:r>
              <a:rPr kumimoji="0" lang="en-US" sz="2800" b="0" i="0" u="sng" strike="noStrike" kern="1200" cap="none" spc="0" normalizeH="0" baseline="0" noProof="0" dirty="0">
                <a:ln>
                  <a:noFill/>
                </a:ln>
                <a:solidFill>
                  <a:srgbClr val="FFFFFF"/>
                </a:solidFill>
                <a:effectLst/>
                <a:uLnTx/>
                <a:uFillTx/>
                <a:latin typeface="Times New Roman"/>
                <a:ea typeface="+mn-ea"/>
                <a:cs typeface="+mn-cs"/>
              </a:rPr>
              <a:t>for a hanged man is cursed by God</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You shall not defile your land that the </a:t>
            </a:r>
            <a:r>
              <a:rPr kumimoji="0" lang="en-US" sz="2800" b="0" i="0" u="none" strike="noStrike" kern="1200" cap="small" spc="0" normalizeH="0" baseline="0" noProof="0" dirty="0">
                <a:ln>
                  <a:noFill/>
                </a:ln>
                <a:solidFill>
                  <a:srgbClr val="FFFFFF"/>
                </a:solidFill>
                <a:effectLst/>
                <a:uLnTx/>
                <a:uFillTx/>
                <a:latin typeface="Times New Roman"/>
                <a:ea typeface="+mn-ea"/>
                <a:cs typeface="+mn-cs"/>
              </a:rPr>
              <a:t>Lord</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your God is giving you for an inheritance.</a:t>
            </a:r>
            <a:endParaRPr kumimoji="0" lang="en-US" sz="2800" b="0" i="0" u="sng"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6384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3C01-6532-458B-A3F0-125161A8DA0D}"/>
              </a:ext>
            </a:extLst>
          </p:cNvPr>
          <p:cNvSpPr/>
          <p:nvPr/>
        </p:nvSpPr>
        <p:spPr bwMode="auto">
          <a:xfrm>
            <a:off x="0"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1026" name="Picture 2" descr="Discipling in a Multicultural World: Fernando, Ajith, Coleman, Robert E.:  9781433562853: Amazon.com: Books">
            <a:extLst>
              <a:ext uri="{FF2B5EF4-FFF2-40B4-BE49-F238E27FC236}">
                <a16:creationId xmlns:a16="http://schemas.microsoft.com/office/drawing/2014/main" id="{0B779DB0-D26E-4B6C-B6D4-599EB8E8F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72" y="866274"/>
            <a:ext cx="3418154" cy="5125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1E66EA-37BB-4A39-AD14-3E6A8B19B023}"/>
              </a:ext>
            </a:extLst>
          </p:cNvPr>
          <p:cNvSpPr txBox="1"/>
          <p:nvPr/>
        </p:nvSpPr>
        <p:spPr>
          <a:xfrm>
            <a:off x="4271213" y="2029144"/>
            <a:ext cx="4572000" cy="156966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“Christianity, then, is a religion of postponed honor.”</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2372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3C01-6532-458B-A3F0-125161A8DA0D}"/>
              </a:ext>
            </a:extLst>
          </p:cNvPr>
          <p:cNvSpPr/>
          <p:nvPr/>
        </p:nvSpPr>
        <p:spPr bwMode="auto">
          <a:xfrm>
            <a:off x="0"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TextBox 4">
            <a:extLst>
              <a:ext uri="{FF2B5EF4-FFF2-40B4-BE49-F238E27FC236}">
                <a16:creationId xmlns:a16="http://schemas.microsoft.com/office/drawing/2014/main" id="{BD1E66EA-37BB-4A39-AD14-3E6A8B19B023}"/>
              </a:ext>
            </a:extLst>
          </p:cNvPr>
          <p:cNvSpPr txBox="1"/>
          <p:nvPr/>
        </p:nvSpPr>
        <p:spPr>
          <a:xfrm>
            <a:off x="535404" y="1379439"/>
            <a:ext cx="8073192" cy="2958502"/>
          </a:xfrm>
          <a:prstGeom prst="rect">
            <a:avLst/>
          </a:prstGeom>
          <a:noFill/>
          <a:ln>
            <a:solidFill>
              <a:schemeClr val="accent1">
                <a:lumMod val="60000"/>
                <a:lumOff val="40000"/>
              </a:schemeClr>
            </a:solidFill>
          </a:ln>
        </p:spPr>
        <p:txBody>
          <a:bodyPr wrap="square">
            <a:spAutoFit/>
          </a:bodyPr>
          <a:lstStyle/>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Jesus</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Raised &amp; exalted</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Times New Roman"/>
                <a:ea typeface="+mn-ea"/>
                <a:cs typeface="+mn-cs"/>
              </a:rPr>
              <a:t>Disciples of Jesus</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Receive repentance, forgiveness, &amp; Holy Spirit</a:t>
            </a:r>
          </a:p>
        </p:txBody>
      </p:sp>
    </p:spTree>
    <p:extLst>
      <p:ext uri="{BB962C8B-B14F-4D97-AF65-F5344CB8AC3E}">
        <p14:creationId xmlns:p14="http://schemas.microsoft.com/office/powerpoint/2010/main" val="110433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(Acts 6:8–8:40). </a:t>
            </a:r>
          </a:p>
        </p:txBody>
      </p:sp>
    </p:spTree>
    <p:extLst>
      <p:ext uri="{BB962C8B-B14F-4D97-AF65-F5344CB8AC3E}">
        <p14:creationId xmlns:p14="http://schemas.microsoft.com/office/powerpoint/2010/main" val="1359933595"/>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God’s power overrides suffering </a:t>
            </a:r>
            <a:r>
              <a:rPr kumimoji="0" lang="en-US" sz="32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5:17-42)</a:t>
            </a: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2C59C4-9D48-4089-87B4-FD4FD20D0F9B}"/>
              </a:ext>
            </a:extLst>
          </p:cNvPr>
          <p:cNvSpPr txBox="1"/>
          <p:nvPr/>
        </p:nvSpPr>
        <p:spPr>
          <a:xfrm>
            <a:off x="1106905" y="1762204"/>
            <a:ext cx="7182852" cy="1043619"/>
          </a:xfrm>
          <a:prstGeom prst="rect">
            <a:avLst/>
          </a:prstGeom>
          <a:solidFill>
            <a:schemeClr val="bg1"/>
          </a:solidFill>
        </p:spPr>
        <p:txBody>
          <a:bodyPr wrap="square">
            <a:spAutoFit/>
          </a:bodyPr>
          <a:lstStyle/>
          <a:p>
            <a:pPr marL="457200" marR="0" lvl="0" indent="-457200" algn="l" defTabSz="457177"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Arrest &amp; release: God overcomes human resistance to the gospel (vs. 17-26)</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6CD37B-E23E-4E41-A415-F9B322644EBB}"/>
              </a:ext>
            </a:extLst>
          </p:cNvPr>
          <p:cNvSpPr txBox="1"/>
          <p:nvPr/>
        </p:nvSpPr>
        <p:spPr>
          <a:xfrm>
            <a:off x="1106904" y="3105835"/>
            <a:ext cx="7182853" cy="954107"/>
          </a:xfrm>
          <a:prstGeom prst="rect">
            <a:avLst/>
          </a:prstGeom>
          <a:solidFill>
            <a:schemeClr val="bg1"/>
          </a:solidFill>
        </p:spPr>
        <p:txBody>
          <a:bodyPr wrap="square">
            <a:spAutoFit/>
          </a:bodyPr>
          <a:lstStyle/>
          <a:p>
            <a:pPr marL="457200" marR="0" lvl="0" indent="-4572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Rearrest and Peter’s message: God is sovereign &amp; Jesus will be exalted (vs. 27-32)</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0CA4BF27-284C-4A2C-9E51-CE5B9F545770}"/>
              </a:ext>
            </a:extLst>
          </p:cNvPr>
          <p:cNvSpPr txBox="1"/>
          <p:nvPr/>
        </p:nvSpPr>
        <p:spPr>
          <a:xfrm>
            <a:off x="1106905" y="4324933"/>
            <a:ext cx="7182852" cy="1043619"/>
          </a:xfrm>
          <a:prstGeom prst="rect">
            <a:avLst/>
          </a:prstGeom>
          <a:solidFill>
            <a:schemeClr val="bg1"/>
          </a:solidFill>
        </p:spPr>
        <p:txBody>
          <a:bodyPr wrap="square">
            <a:spAutoFit/>
          </a:bodyPr>
          <a:lstStyle/>
          <a:p>
            <a:pPr marL="457200" marR="0" lvl="0" indent="-457200" algn="l" defTabSz="457177"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Response: confusion versus confidence (vs. 33-42)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935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Dead White Man Who Could Fix Our Race Problem... | Christianity Today">
            <a:extLst>
              <a:ext uri="{FF2B5EF4-FFF2-40B4-BE49-F238E27FC236}">
                <a16:creationId xmlns:a16="http://schemas.microsoft.com/office/drawing/2014/main" id="{4DAF5DEE-D402-459C-B995-6679E53D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6473"/>
            <a:ext cx="5191075" cy="2919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984178-00B9-4054-ADDC-FFAF7187562D}"/>
              </a:ext>
            </a:extLst>
          </p:cNvPr>
          <p:cNvSpPr txBox="1"/>
          <p:nvPr/>
        </p:nvSpPr>
        <p:spPr>
          <a:xfrm>
            <a:off x="48125" y="1836638"/>
            <a:ext cx="4572000" cy="707886"/>
          </a:xfrm>
          <a:prstGeom prst="rect">
            <a:avLst/>
          </a:prstGeom>
          <a:noFill/>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Oswald Chambers</a:t>
            </a:r>
            <a:endParaRPr kumimoji="0" lang="en-US" sz="40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030" name="Picture 6" descr="My Utmost for His Highest, Classic Edition - Kindle edition by Chambers,  Oswald. Religion &amp; Spirituality Kindle eBooks @ Amazon.com.">
            <a:extLst>
              <a:ext uri="{FF2B5EF4-FFF2-40B4-BE49-F238E27FC236}">
                <a16:creationId xmlns:a16="http://schemas.microsoft.com/office/drawing/2014/main" id="{15B0739A-6EF5-4A7D-A881-3B261D09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28" y="1003913"/>
            <a:ext cx="2886826" cy="4763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6</a:t>
            </a:r>
          </a:p>
        </p:txBody>
      </p:sp>
    </p:spTree>
    <p:extLst>
      <p:ext uri="{BB962C8B-B14F-4D97-AF65-F5344CB8AC3E}">
        <p14:creationId xmlns:p14="http://schemas.microsoft.com/office/powerpoint/2010/main" val="33198036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7;p2">
            <a:extLst>
              <a:ext uri="{FF2B5EF4-FFF2-40B4-BE49-F238E27FC236}">
                <a16:creationId xmlns:a16="http://schemas.microsoft.com/office/drawing/2014/main" id="{891FB212-0C08-41F0-A591-9E3DD1BB1056}"/>
              </a:ext>
            </a:extLst>
          </p:cNvPr>
          <p:cNvSpPr txBox="1"/>
          <p:nvPr/>
        </p:nvSpPr>
        <p:spPr>
          <a:xfrm>
            <a:off x="1434295" y="318075"/>
            <a:ext cx="6275407" cy="110795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66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Scripture</a:t>
            </a:r>
            <a:r>
              <a:rPr kumimoji="0" lang="en-US" sz="60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 Reading</a:t>
            </a:r>
            <a:endParaRPr kumimoji="0" lang="en-US" sz="4000" b="1" i="1"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endParaRPr>
          </a:p>
        </p:txBody>
      </p:sp>
      <p:sp>
        <p:nvSpPr>
          <p:cNvPr id="8" name="Google Shape;97;p2">
            <a:extLst>
              <a:ext uri="{FF2B5EF4-FFF2-40B4-BE49-F238E27FC236}">
                <a16:creationId xmlns:a16="http://schemas.microsoft.com/office/drawing/2014/main" id="{4B35F5CC-F812-4002-8F45-6EF79D9DFF70}"/>
              </a:ext>
            </a:extLst>
          </p:cNvPr>
          <p:cNvSpPr txBox="1"/>
          <p:nvPr/>
        </p:nvSpPr>
        <p:spPr>
          <a:xfrm>
            <a:off x="1649392" y="1575375"/>
            <a:ext cx="6275407" cy="76940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Acts 6:1-7 (NLT)</a:t>
            </a:r>
            <a:endParaRPr kumimoji="0" lang="en-US" sz="2800" b="1" i="1"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endParaRPr>
          </a:p>
        </p:txBody>
      </p:sp>
    </p:spTree>
    <p:extLst>
      <p:ext uri="{BB962C8B-B14F-4D97-AF65-F5344CB8AC3E}">
        <p14:creationId xmlns:p14="http://schemas.microsoft.com/office/powerpoint/2010/main" val="416793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B53DAB-D2CE-45DD-A417-62D680A23478}"/>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97;p2">
            <a:extLst>
              <a:ext uri="{FF2B5EF4-FFF2-40B4-BE49-F238E27FC236}">
                <a16:creationId xmlns:a16="http://schemas.microsoft.com/office/drawing/2014/main" id="{491A4056-D0F9-4034-B6F5-2D82274549ED}"/>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Acts 6:1-7 (NLT)</a:t>
            </a:r>
            <a:endParaRPr kumimoji="0" lang="en-US" sz="2000" b="1" i="1"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188218"/>
            <a:ext cx="8724900" cy="487873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1</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But as the believers rapidly multiplied, there were rumblings of discontent. The Greek-speaking believers complained about the Hebrew-speaking believers, saying that their widows were being discriminated against in the daily distribution of food</a:t>
            </a:r>
          </a:p>
        </p:txBody>
      </p:sp>
    </p:spTree>
    <p:extLst>
      <p:ext uri="{BB962C8B-B14F-4D97-AF65-F5344CB8AC3E}">
        <p14:creationId xmlns:p14="http://schemas.microsoft.com/office/powerpoint/2010/main" val="331617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4CB0F1-DCAE-4584-A9A3-6C4735D481BB}"/>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97;p2">
            <a:extLst>
              <a:ext uri="{FF2B5EF4-FFF2-40B4-BE49-F238E27FC236}">
                <a16:creationId xmlns:a16="http://schemas.microsoft.com/office/drawing/2014/main" id="{491A4056-D0F9-4034-B6F5-2D82274549ED}"/>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Acts 6:1-7 (NLT)</a:t>
            </a:r>
            <a:endParaRPr kumimoji="0" lang="en-US" sz="2000" b="1" i="1"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203208"/>
            <a:ext cx="8724900" cy="607534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2</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So the Twelve called a meeting of all the believers. They said, “We apostles should spend our time teaching the word of God, not running a food program.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And so, brothers, select seven men who are well respected and are full of the Spirit and wisdom. We will give them this responsibility.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Then we apostles can spend our time in prayer and teaching the word.”</a:t>
            </a:r>
          </a:p>
        </p:txBody>
      </p:sp>
    </p:spTree>
    <p:extLst>
      <p:ext uri="{BB962C8B-B14F-4D97-AF65-F5344CB8AC3E}">
        <p14:creationId xmlns:p14="http://schemas.microsoft.com/office/powerpoint/2010/main" val="204568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D9C335-9E20-422E-B23C-4B41AB965880}"/>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97;p2">
            <a:extLst>
              <a:ext uri="{FF2B5EF4-FFF2-40B4-BE49-F238E27FC236}">
                <a16:creationId xmlns:a16="http://schemas.microsoft.com/office/drawing/2014/main" id="{491A4056-D0F9-4034-B6F5-2D82274549ED}"/>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Acts 6:1-7 (NLT)</a:t>
            </a:r>
            <a:endParaRPr kumimoji="0" lang="en-US" sz="2000" b="1" i="1"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1882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5</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Everyone liked this idea, and they chose the following: Stephen (a man full of faith and the Holy Spirit), Philip, </a:t>
            </a:r>
            <a:r>
              <a:rPr kumimoji="0" lang="en-US" sz="3600" b="1" i="0" u="none" strike="noStrike" kern="1200" cap="none" spc="0" normalizeH="0" baseline="0" noProof="0" dirty="0" err="1">
                <a:ln>
                  <a:noFill/>
                </a:ln>
                <a:solidFill>
                  <a:srgbClr val="FFFFFF"/>
                </a:solidFill>
                <a:effectLst>
                  <a:glow rad="190500">
                    <a:srgbClr val="000000">
                      <a:alpha val="75000"/>
                    </a:srgbClr>
                  </a:glow>
                </a:effectLst>
                <a:uLnTx/>
                <a:uFillTx/>
                <a:latin typeface="Arial"/>
                <a:ea typeface="ＭＳ Ｐゴシック"/>
                <a:cs typeface="Arial"/>
                <a:sym typeface="Arial"/>
              </a:rPr>
              <a:t>Procorus</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Nicanor, Timon, </a:t>
            </a:r>
            <a:r>
              <a:rPr kumimoji="0" lang="en-US" sz="3600" b="1" i="0" u="none" strike="noStrike" kern="1200" cap="none" spc="0" normalizeH="0" baseline="0" noProof="0" dirty="0" err="1">
                <a:ln>
                  <a:noFill/>
                </a:ln>
                <a:solidFill>
                  <a:srgbClr val="FFFFFF"/>
                </a:solidFill>
                <a:effectLst>
                  <a:glow rad="190500">
                    <a:srgbClr val="000000">
                      <a:alpha val="75000"/>
                    </a:srgbClr>
                  </a:glow>
                </a:effectLst>
                <a:uLnTx/>
                <a:uFillTx/>
                <a:latin typeface="Arial"/>
                <a:ea typeface="ＭＳ Ｐゴシック"/>
                <a:cs typeface="Arial"/>
                <a:sym typeface="Arial"/>
              </a:rPr>
              <a:t>Parmenas</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and Nicolas of Antioch (an earlier convert to the Jewish faith).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These seven were presented to the apostles, who prayed for them as they laid their hands on them.</a:t>
            </a:r>
          </a:p>
        </p:txBody>
      </p:sp>
    </p:spTree>
    <p:extLst>
      <p:ext uri="{BB962C8B-B14F-4D97-AF65-F5344CB8AC3E}">
        <p14:creationId xmlns:p14="http://schemas.microsoft.com/office/powerpoint/2010/main" val="62019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C4623-9DFA-4DE4-95C4-49C636F428E6}"/>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97;p2">
            <a:extLst>
              <a:ext uri="{FF2B5EF4-FFF2-40B4-BE49-F238E27FC236}">
                <a16:creationId xmlns:a16="http://schemas.microsoft.com/office/drawing/2014/main" id="{491A4056-D0F9-4034-B6F5-2D82274549ED}"/>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rPr>
              <a:t>Acts 6:1-7 (NLT)</a:t>
            </a:r>
            <a:endParaRPr kumimoji="0" lang="en-US" sz="2000" b="1" i="1" u="none" strike="noStrike" kern="1200" cap="none" spc="0" normalizeH="0" baseline="0" noProof="0" dirty="0">
              <a:ln>
                <a:noFill/>
              </a:ln>
              <a:solidFill>
                <a:srgbClr val="FFFFFF"/>
              </a:solidFill>
              <a:effectLst>
                <a:glow rad="190500">
                  <a:srgbClr val="000000">
                    <a:alpha val="75000"/>
                  </a:srgbClr>
                </a:glow>
              </a:effectLst>
              <a:uLnTx/>
              <a:uFillTx/>
              <a:latin typeface="Calibri" panose="020F0502020204030204"/>
              <a:ea typeface="ＭＳ Ｐゴシック"/>
              <a:cs typeface="Calibri" panose="020F0502020204030204" pitchFamily="34" charset="0"/>
              <a:sym typeface="Arial"/>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188218"/>
            <a:ext cx="8724900"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So God’s message continued to spread. The number of believers greatly increased in Jerusalem, and many of the Jewish priests were converted, too.</a:t>
            </a:r>
          </a:p>
        </p:txBody>
      </p:sp>
    </p:spTree>
    <p:extLst>
      <p:ext uri="{BB962C8B-B14F-4D97-AF65-F5344CB8AC3E}">
        <p14:creationId xmlns:p14="http://schemas.microsoft.com/office/powerpoint/2010/main" val="282796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10 problem-solving interview questions to find top talent">
            <a:extLst>
              <a:ext uri="{FF2B5EF4-FFF2-40B4-BE49-F238E27FC236}">
                <a16:creationId xmlns:a16="http://schemas.microsoft.com/office/drawing/2014/main" id="{AC77649D-5E48-5D40-B337-BDBAC2B936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59856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933" y="468944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6:1-7</a:t>
            </a:r>
          </a:p>
        </p:txBody>
      </p:sp>
      <p:sp>
        <p:nvSpPr>
          <p:cNvPr id="900098" name="Rectangle 2"/>
          <p:cNvSpPr>
            <a:spLocks noGrp="1" noChangeArrowheads="1"/>
          </p:cNvSpPr>
          <p:nvPr>
            <p:ph type="ctrTitle"/>
          </p:nvPr>
        </p:nvSpPr>
        <p:spPr>
          <a:xfrm>
            <a:off x="0" y="138713"/>
            <a:ext cx="9120187" cy="2029841"/>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Problem Solved—</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BY YOU!</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219162571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92050" y="0"/>
            <a:ext cx="7559899" cy="319699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Internal issues can hinder bodily growth.</a:t>
            </a:r>
          </a:p>
        </p:txBody>
      </p:sp>
    </p:spTree>
    <p:extLst>
      <p:ext uri="{BB962C8B-B14F-4D97-AF65-F5344CB8AC3E}">
        <p14:creationId xmlns:p14="http://schemas.microsoft.com/office/powerpoint/2010/main" val="40608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4186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09A326-CE24-FA4A-9A9E-01DA92EBECEF}"/>
              </a:ext>
            </a:extLst>
          </p:cNvPr>
          <p:cNvGrpSpPr/>
          <p:nvPr/>
        </p:nvGrpSpPr>
        <p:grpSpPr>
          <a:xfrm>
            <a:off x="0" y="-1"/>
            <a:ext cx="4572000" cy="6848451"/>
            <a:chOff x="0" y="-1"/>
            <a:chExt cx="4572000" cy="6848451"/>
          </a:xfrm>
        </p:grpSpPr>
        <p:pic>
          <p:nvPicPr>
            <p:cNvPr id="11" name="Picture 2" descr="Mitral valve disease - CPR, ACLS, PALS Certification in Manhattan, NY -  CPR123">
              <a:extLst>
                <a:ext uri="{FF2B5EF4-FFF2-40B4-BE49-F238E27FC236}">
                  <a16:creationId xmlns:a16="http://schemas.microsoft.com/office/drawing/2014/main" id="{4364E3CA-1674-CC4C-BF1E-B96E6B52A76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92" y="-1"/>
              <a:ext cx="4279392" cy="68484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6BF1A93-FF9F-8349-BE96-736836193404}"/>
                </a:ext>
              </a:extLst>
            </p:cNvPr>
            <p:cNvSpPr txBox="1">
              <a:spLocks noChangeArrowheads="1"/>
            </p:cNvSpPr>
            <p:nvPr/>
          </p:nvSpPr>
          <p:spPr bwMode="auto">
            <a:xfrm>
              <a:off x="0" y="5427980"/>
              <a:ext cx="3889248"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Normal Heart</a:t>
              </a:r>
            </a:p>
          </p:txBody>
        </p:sp>
        <p:sp>
          <p:nvSpPr>
            <p:cNvPr id="6" name="Rectangle 2">
              <a:extLst>
                <a:ext uri="{FF2B5EF4-FFF2-40B4-BE49-F238E27FC236}">
                  <a16:creationId xmlns:a16="http://schemas.microsoft.com/office/drawing/2014/main" id="{0AEE5FD1-F78D-2341-ABB3-4CB56FD6A5F8}"/>
                </a:ext>
              </a:extLst>
            </p:cNvPr>
            <p:cNvSpPr txBox="1">
              <a:spLocks noChangeArrowheads="1"/>
            </p:cNvSpPr>
            <p:nvPr/>
          </p:nvSpPr>
          <p:spPr bwMode="auto">
            <a:xfrm>
              <a:off x="2353056" y="698358"/>
              <a:ext cx="2011680" cy="467105"/>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Left Atrium</a:t>
              </a:r>
            </a:p>
          </p:txBody>
        </p:sp>
        <p:sp>
          <p:nvSpPr>
            <p:cNvPr id="7" name="Rectangle 2">
              <a:extLst>
                <a:ext uri="{FF2B5EF4-FFF2-40B4-BE49-F238E27FC236}">
                  <a16:creationId xmlns:a16="http://schemas.microsoft.com/office/drawing/2014/main" id="{B6E33FE6-4FEF-F147-AEE7-7FD70221BA32}"/>
                </a:ext>
              </a:extLst>
            </p:cNvPr>
            <p:cNvSpPr txBox="1">
              <a:spLocks noChangeArrowheads="1"/>
            </p:cNvSpPr>
            <p:nvPr/>
          </p:nvSpPr>
          <p:spPr bwMode="auto">
            <a:xfrm>
              <a:off x="3425952" y="1476162"/>
              <a:ext cx="1146048" cy="77531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Mitral Valve</a:t>
              </a:r>
            </a:p>
          </p:txBody>
        </p:sp>
      </p:grpSp>
      <p:grpSp>
        <p:nvGrpSpPr>
          <p:cNvPr id="3" name="Group 2">
            <a:extLst>
              <a:ext uri="{FF2B5EF4-FFF2-40B4-BE49-F238E27FC236}">
                <a16:creationId xmlns:a16="http://schemas.microsoft.com/office/drawing/2014/main" id="{FE1A8B2B-532E-CD4F-8BFD-685E8024C522}"/>
              </a:ext>
            </a:extLst>
          </p:cNvPr>
          <p:cNvGrpSpPr/>
          <p:nvPr/>
        </p:nvGrpSpPr>
        <p:grpSpPr>
          <a:xfrm>
            <a:off x="4364736" y="-1"/>
            <a:ext cx="4864607" cy="6848451"/>
            <a:chOff x="4364736" y="-1"/>
            <a:chExt cx="4864607" cy="6848451"/>
          </a:xfrm>
        </p:grpSpPr>
        <p:pic>
          <p:nvPicPr>
            <p:cNvPr id="1026" name="Picture 2" descr="Mitral valve disease - CPR, ACLS, PALS Certification in Manhattan, NY -  CPR123">
              <a:extLst>
                <a:ext uri="{FF2B5EF4-FFF2-40B4-BE49-F238E27FC236}">
                  <a16:creationId xmlns:a16="http://schemas.microsoft.com/office/drawing/2014/main" id="{5744F8BD-1BB9-2E42-B472-D35978B2337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64736" y="-1"/>
              <a:ext cx="4693920" cy="6848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D13132B-D8C6-B84E-8ED2-C93576A15B7F}"/>
                </a:ext>
              </a:extLst>
            </p:cNvPr>
            <p:cNvSpPr txBox="1">
              <a:spLocks noChangeArrowheads="1"/>
            </p:cNvSpPr>
            <p:nvPr/>
          </p:nvSpPr>
          <p:spPr bwMode="auto">
            <a:xfrm>
              <a:off x="4474464" y="5427980"/>
              <a:ext cx="3889248"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Heart Needing a Valve Job</a:t>
              </a:r>
            </a:p>
          </p:txBody>
        </p:sp>
        <p:sp>
          <p:nvSpPr>
            <p:cNvPr id="8" name="Rectangle 2">
              <a:extLst>
                <a:ext uri="{FF2B5EF4-FFF2-40B4-BE49-F238E27FC236}">
                  <a16:creationId xmlns:a16="http://schemas.microsoft.com/office/drawing/2014/main" id="{D64C8070-4697-D346-BB66-90B69357E106}"/>
                </a:ext>
              </a:extLst>
            </p:cNvPr>
            <p:cNvSpPr txBox="1">
              <a:spLocks noChangeArrowheads="1"/>
            </p:cNvSpPr>
            <p:nvPr/>
          </p:nvSpPr>
          <p:spPr bwMode="auto">
            <a:xfrm>
              <a:off x="6297167" y="42019"/>
              <a:ext cx="2932176" cy="94310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Blood Leaks Back into Left Atrium</a:t>
              </a:r>
            </a:p>
          </p:txBody>
        </p:sp>
        <p:sp>
          <p:nvSpPr>
            <p:cNvPr id="10" name="Rectangle 2">
              <a:extLst>
                <a:ext uri="{FF2B5EF4-FFF2-40B4-BE49-F238E27FC236}">
                  <a16:creationId xmlns:a16="http://schemas.microsoft.com/office/drawing/2014/main" id="{D9CB245F-B1FE-5346-A8BC-31173DD77172}"/>
                </a:ext>
              </a:extLst>
            </p:cNvPr>
            <p:cNvSpPr txBox="1">
              <a:spLocks noChangeArrowheads="1"/>
            </p:cNvSpPr>
            <p:nvPr/>
          </p:nvSpPr>
          <p:spPr bwMode="auto">
            <a:xfrm>
              <a:off x="7583424" y="1037250"/>
              <a:ext cx="1560576" cy="1388958"/>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Mitral Valve Prolapse</a:t>
              </a:r>
            </a:p>
          </p:txBody>
        </p:sp>
      </p:grpSp>
      <p:sp>
        <p:nvSpPr>
          <p:cNvPr id="900098" name="Rectangle 2"/>
          <p:cNvSpPr>
            <a:spLocks noGrp="1" noChangeArrowheads="1"/>
          </p:cNvSpPr>
          <p:nvPr>
            <p:ph type="ctrTitle"/>
          </p:nvPr>
        </p:nvSpPr>
        <p:spPr>
          <a:xfrm>
            <a:off x="85344" y="-94996"/>
            <a:ext cx="9143999" cy="1080120"/>
          </a:xfrm>
          <a:effectLst/>
        </p:spPr>
        <p:txBody>
          <a:bodyPr/>
          <a:lstStyle/>
          <a:p>
            <a:pPr algn="l">
              <a:defRPr/>
            </a:pPr>
            <a:r>
              <a:rPr lang="en-US" sz="4000" b="1" dirty="0">
                <a:solidFill>
                  <a:schemeClr val="tx2"/>
                </a:solidFill>
                <a:effectLst>
                  <a:glow rad="127000">
                    <a:schemeClr val="bg1"/>
                  </a:glow>
                </a:effectLst>
                <a:latin typeface="Arial" charset="0"/>
                <a:ea typeface="ＭＳ Ｐゴシック" charset="0"/>
                <a:cs typeface="ＭＳ Ｐゴシック" charset="0"/>
              </a:rPr>
              <a:t>Mitral Valve Prolapse</a:t>
            </a:r>
          </a:p>
        </p:txBody>
      </p:sp>
    </p:spTree>
    <p:extLst>
      <p:ext uri="{BB962C8B-B14F-4D97-AF65-F5344CB8AC3E}">
        <p14:creationId xmlns:p14="http://schemas.microsoft.com/office/powerpoint/2010/main" val="3649118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Internal issues </a:t>
            </a:r>
            <a:br>
              <a:rPr lang="en-US"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can hinder church growth.</a:t>
            </a:r>
            <a:endParaRPr lang="en-US" sz="6000" b="1" dirty="0">
              <a:effectLst>
                <a:glow rad="127000">
                  <a:schemeClr val="tx1"/>
                </a:glow>
              </a:effectLst>
              <a:latin typeface="Arial" charset="0"/>
              <a:ea typeface="ＭＳ Ｐゴシック" charset="0"/>
              <a:cs typeface="ＭＳ Ｐゴシック" charset="0"/>
            </a:endParaRP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908128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00098"/>
                                        </p:tgtEl>
                                        <p:attrNameLst>
                                          <p:attrName>style.visibility</p:attrName>
                                        </p:attrNameLst>
                                      </p:cBhvr>
                                      <p:to>
                                        <p:strVal val="visible"/>
                                      </p:to>
                                    </p:set>
                                    <p:anim calcmode="lin" valueType="num">
                                      <p:cBhvr additive="base">
                                        <p:cTn id="20" dur="500"/>
                                        <p:tgtEl>
                                          <p:spTgt spid="900098"/>
                                        </p:tgtEl>
                                        <p:attrNameLst>
                                          <p:attrName>ppt_y</p:attrName>
                                        </p:attrNameLst>
                                      </p:cBhvr>
                                      <p:tavLst>
                                        <p:tav tm="0">
                                          <p:val>
                                            <p:strVal val="#ppt_y+#ppt_h*1.125000"/>
                                          </p:val>
                                        </p:tav>
                                        <p:tav tm="100000">
                                          <p:val>
                                            <p:strVal val="#ppt_y"/>
                                          </p:val>
                                        </p:tav>
                                      </p:tavLst>
                                    </p:anim>
                                    <p:animEffect transition="in" filter="wipe(up)">
                                      <p:cBhvr>
                                        <p:cTn id="21"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animBg="1"/>
      <p:bldP spid="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705D06-1D6D-8840-93D9-C449C73AA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1220"/>
            <a:ext cx="9144000" cy="3545363"/>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Crossroads Growth</a:t>
            </a:r>
          </a:p>
        </p:txBody>
      </p:sp>
      <p:pic>
        <p:nvPicPr>
          <p:cNvPr id="16386" name="Picture 2" descr="Justice is a gospel issue: Empowered problem solving in Acts 6:3 -  onewaypublishing.co.uk">
            <a:extLst>
              <a:ext uri="{FF2B5EF4-FFF2-40B4-BE49-F238E27FC236}">
                <a16:creationId xmlns:a16="http://schemas.microsoft.com/office/drawing/2014/main" id="{0F594E78-C213-C949-A1FE-A585ED53CB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1" y="4668607"/>
            <a:ext cx="3433115" cy="1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75168"/>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4262907" cy="1086599"/>
          </a:xfrm>
          <a:effectLst/>
        </p:spPr>
        <p:txBody>
          <a:bodyPr anchor="ctr"/>
          <a:lstStyle/>
          <a:p>
            <a:pPr algn="l">
              <a:defRPr/>
            </a:pPr>
            <a:r>
              <a:rPr lang="en-US" b="1" u="sng" dirty="0">
                <a:effectLst>
                  <a:glow rad="127000">
                    <a:schemeClr val="tx1"/>
                  </a:glow>
                </a:effectLst>
                <a:latin typeface="Arial" charset="0"/>
                <a:ea typeface="ＭＳ Ｐゴシック" charset="0"/>
                <a:cs typeface="ＭＳ Ｐゴシック" charset="0"/>
              </a:rPr>
              <a:t>Our Problems</a:t>
            </a:r>
          </a:p>
        </p:txBody>
      </p:sp>
      <p:sp>
        <p:nvSpPr>
          <p:cNvPr id="5" name="Rectangle 2">
            <a:extLst>
              <a:ext uri="{FF2B5EF4-FFF2-40B4-BE49-F238E27FC236}">
                <a16:creationId xmlns:a16="http://schemas.microsoft.com/office/drawing/2014/main" id="{2F6A9676-3AC4-3341-A6D8-819A8FC2616A}"/>
              </a:ext>
            </a:extLst>
          </p:cNvPr>
          <p:cNvSpPr txBox="1">
            <a:spLocks noChangeArrowheads="1"/>
          </p:cNvSpPr>
          <p:nvPr/>
        </p:nvSpPr>
        <p:spPr bwMode="auto">
          <a:xfrm>
            <a:off x="75384" y="1621007"/>
            <a:ext cx="4829577" cy="48686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Kids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Youth</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Ladies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Men</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Home Groups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Worship</a:t>
            </a:r>
          </a:p>
        </p:txBody>
      </p:sp>
    </p:spTree>
    <p:extLst>
      <p:ext uri="{BB962C8B-B14F-4D97-AF65-F5344CB8AC3E}">
        <p14:creationId xmlns:p14="http://schemas.microsoft.com/office/powerpoint/2010/main" val="1984028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ree photo: Problems Solutions Sign Means Difficult Situation And  Complication 3d - 3drendering, Resolution, Tightspot - Free Download -  Jooinn">
            <a:extLst>
              <a:ext uri="{FF2B5EF4-FFF2-40B4-BE49-F238E27FC236}">
                <a16:creationId xmlns:a16="http://schemas.microsoft.com/office/drawing/2014/main" id="{8D936766-B4BF-C945-B101-6F5C5A7DA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10625" y="1436620"/>
            <a:ext cx="6233375" cy="416569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How should we solve the growth issues we face?</a:t>
            </a:r>
          </a:p>
        </p:txBody>
      </p:sp>
    </p:spTree>
    <p:extLst>
      <p:ext uri="{BB962C8B-B14F-4D97-AF65-F5344CB8AC3E}">
        <p14:creationId xmlns:p14="http://schemas.microsoft.com/office/powerpoint/2010/main" val="278265141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5016626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389357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90622878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Suffering for the Name…</a:t>
            </a:r>
          </a:p>
        </p:txBody>
      </p:sp>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2068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Internal issues </a:t>
            </a:r>
            <a:br>
              <a:rPr lang="en-US"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can hinder church growth.</a:t>
            </a:r>
            <a:endParaRPr lang="en-US" sz="6000" b="1" dirty="0">
              <a:effectLst>
                <a:glow rad="127000">
                  <a:schemeClr val="tx1"/>
                </a:glow>
              </a:effectLst>
              <a:latin typeface="Arial" charset="0"/>
              <a:ea typeface="ＭＳ Ｐゴシック" charset="0"/>
              <a:cs typeface="ＭＳ Ｐゴシック" charset="0"/>
            </a:endParaRP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356527E3-3DAC-6540-901B-60EAE02C1353}"/>
              </a:ext>
            </a:extLst>
          </p:cNvPr>
          <p:cNvSpPr txBox="1">
            <a:spLocks noChangeArrowheads="1"/>
          </p:cNvSpPr>
          <p:nvPr/>
        </p:nvSpPr>
        <p:spPr bwMode="auto">
          <a:xfrm>
            <a:off x="4894729" y="2675964"/>
            <a:ext cx="4087906" cy="1068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Acts 6:1-7</a:t>
            </a:r>
            <a:endPar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98784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00098"/>
                                        </p:tgtEl>
                                        <p:attrNameLst>
                                          <p:attrName>style.visibility</p:attrName>
                                        </p:attrNameLst>
                                      </p:cBhvr>
                                      <p:to>
                                        <p:strVal val="visible"/>
                                      </p:to>
                                    </p:set>
                                    <p:anim calcmode="lin" valueType="num">
                                      <p:cBhvr additive="base">
                                        <p:cTn id="20" dur="500"/>
                                        <p:tgtEl>
                                          <p:spTgt spid="900098"/>
                                        </p:tgtEl>
                                        <p:attrNameLst>
                                          <p:attrName>ppt_y</p:attrName>
                                        </p:attrNameLst>
                                      </p:cBhvr>
                                      <p:tavLst>
                                        <p:tav tm="0">
                                          <p:val>
                                            <p:strVal val="#ppt_y+#ppt_h*1.125000"/>
                                          </p:val>
                                        </p:tav>
                                        <p:tav tm="100000">
                                          <p:val>
                                            <p:strVal val="#ppt_y"/>
                                          </p:val>
                                        </p:tav>
                                      </p:tavLst>
                                    </p:anim>
                                    <p:animEffect transition="in" filter="wipe(up)">
                                      <p:cBhvr>
                                        <p:cTn id="21" dur="500"/>
                                        <p:tgtEl>
                                          <p:spTgt spid="90009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ppt_y</p:attrName>
                                        </p:attrNameLst>
                                      </p:cBhvr>
                                      <p:tavLst>
                                        <p:tav tm="0">
                                          <p:val>
                                            <p:strVal val="#ppt_y+#ppt_h*1.125000"/>
                                          </p:val>
                                        </p:tav>
                                        <p:tav tm="100000">
                                          <p:val>
                                            <p:strVal val="#ppt_y"/>
                                          </p:val>
                                        </p:tav>
                                      </p:tavLst>
                                    </p:anim>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animBg="1"/>
      <p:bldP spid="8"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34542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blessing of God on the Jerusalem church caused it to grow (Acts 6:1a). </a:t>
            </a:r>
          </a:p>
        </p:txBody>
      </p:sp>
      <p:pic>
        <p:nvPicPr>
          <p:cNvPr id="5122" name="Picture 2" descr="Church Growth Tech – Growing Ministries Through Tech">
            <a:extLst>
              <a:ext uri="{FF2B5EF4-FFF2-40B4-BE49-F238E27FC236}">
                <a16:creationId xmlns:a16="http://schemas.microsoft.com/office/drawing/2014/main" id="{5E3D1633-9B6B-C741-AD7B-19739582FA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917" y="2346863"/>
            <a:ext cx="7792166" cy="448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039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Forget Church Growth—</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Aim for Church Health</a:t>
            </a:r>
          </a:p>
        </p:txBody>
      </p:sp>
      <p:pic>
        <p:nvPicPr>
          <p:cNvPr id="6146" name="Picture 2" descr="Forget Church Growth, Aim for Church Health">
            <a:extLst>
              <a:ext uri="{FF2B5EF4-FFF2-40B4-BE49-F238E27FC236}">
                <a16:creationId xmlns:a16="http://schemas.microsoft.com/office/drawing/2014/main" id="{AE5B3911-26D8-0746-8742-FC16881F69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ACB5C98-E807-F04E-B0F2-8DB338F3C1F4}"/>
              </a:ext>
            </a:extLst>
          </p:cNvPr>
          <p:cNvSpPr txBox="1">
            <a:spLocks noChangeArrowheads="1"/>
          </p:cNvSpPr>
          <p:nvPr/>
        </p:nvSpPr>
        <p:spPr bwMode="auto">
          <a:xfrm>
            <a:off x="4893972" y="2242534"/>
            <a:ext cx="4043966" cy="68258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—Rick Warren</a:t>
            </a:r>
          </a:p>
        </p:txBody>
      </p:sp>
    </p:spTree>
    <p:extLst>
      <p:ext uri="{BB962C8B-B14F-4D97-AF65-F5344CB8AC3E}">
        <p14:creationId xmlns:p14="http://schemas.microsoft.com/office/powerpoint/2010/main" val="1341897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ccess Curve Hand - Free image on Pixabay">
            <a:extLst>
              <a:ext uri="{FF2B5EF4-FFF2-40B4-BE49-F238E27FC236}">
                <a16:creationId xmlns:a16="http://schemas.microsoft.com/office/drawing/2014/main" id="{A3E3F94B-A0F1-5E45-8EAB-6B9CB11EA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Jerusalem Church Growth</a:t>
            </a:r>
          </a:p>
        </p:txBody>
      </p:sp>
      <p:sp>
        <p:nvSpPr>
          <p:cNvPr id="5" name="Rectangle 2">
            <a:extLst>
              <a:ext uri="{FF2B5EF4-FFF2-40B4-BE49-F238E27FC236}">
                <a16:creationId xmlns:a16="http://schemas.microsoft.com/office/drawing/2014/main" id="{5C0069DC-FE0F-EB48-BC46-B430D1CEBEF2}"/>
              </a:ext>
            </a:extLst>
          </p:cNvPr>
          <p:cNvSpPr txBox="1">
            <a:spLocks noChangeArrowheads="1"/>
          </p:cNvSpPr>
          <p:nvPr/>
        </p:nvSpPr>
        <p:spPr bwMode="auto">
          <a:xfrm>
            <a:off x="0" y="4641810"/>
            <a:ext cx="2729753"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Pentecost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3000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2</a:t>
            </a:r>
          </a:p>
        </p:txBody>
      </p:sp>
      <p:sp>
        <p:nvSpPr>
          <p:cNvPr id="6" name="Rectangle 2">
            <a:extLst>
              <a:ext uri="{FF2B5EF4-FFF2-40B4-BE49-F238E27FC236}">
                <a16:creationId xmlns:a16="http://schemas.microsoft.com/office/drawing/2014/main" id="{DB09CC8E-10D4-7345-8E09-CF1F8818F7A6}"/>
              </a:ext>
            </a:extLst>
          </p:cNvPr>
          <p:cNvSpPr txBox="1">
            <a:spLocks noChangeArrowheads="1"/>
          </p:cNvSpPr>
          <p:nvPr/>
        </p:nvSpPr>
        <p:spPr bwMode="auto">
          <a:xfrm>
            <a:off x="1869141" y="351908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Persecution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5000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4:4</a:t>
            </a:r>
          </a:p>
        </p:txBody>
      </p:sp>
      <p:sp>
        <p:nvSpPr>
          <p:cNvPr id="8" name="Rectangle 2">
            <a:extLst>
              <a:ext uri="{FF2B5EF4-FFF2-40B4-BE49-F238E27FC236}">
                <a16:creationId xmlns:a16="http://schemas.microsoft.com/office/drawing/2014/main" id="{A067C78B-9F8A-F24B-88AE-C9427D5D2540}"/>
              </a:ext>
            </a:extLst>
          </p:cNvPr>
          <p:cNvSpPr txBox="1">
            <a:spLocks noChangeArrowheads="1"/>
          </p:cNvSpPr>
          <p:nvPr/>
        </p:nvSpPr>
        <p:spPr bwMode="auto">
          <a:xfrm>
            <a:off x="3946712" y="2788690"/>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000000">
                      <a:satMod val="175000"/>
                    </a:srgbClr>
                  </a:glow>
                </a:effectLst>
                <a:uLnTx/>
                <a:uFillTx/>
                <a:latin typeface="Arial" charset="0"/>
                <a:ea typeface="ＭＳ Ｐゴシック" charset="0"/>
                <a:cs typeface="ＭＳ Ｐゴシック" charset="0"/>
              </a:rPr>
              <a:t>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000000">
                      <a:satMod val="175000"/>
                    </a:srgbClr>
                  </a:glow>
                </a:effectLst>
                <a:uLnTx/>
                <a:uFillTx/>
                <a:latin typeface="Arial" charset="0"/>
                <a:ea typeface="ＭＳ Ｐゴシック" charset="0"/>
                <a:cs typeface="ＭＳ Ｐゴシック" charset="0"/>
              </a:rPr>
              <a:t>Increasing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000000">
                      <a:satMod val="175000"/>
                    </a:srgbClr>
                  </a:glow>
                </a:effectLst>
                <a:uLnTx/>
                <a:uFillTx/>
                <a:latin typeface="Arial" charset="0"/>
                <a:ea typeface="ＭＳ Ｐゴシック" charset="0"/>
                <a:cs typeface="ＭＳ Ｐゴシック" charset="0"/>
              </a:rPr>
              <a:t>Acts 6:1</a:t>
            </a:r>
          </a:p>
        </p:txBody>
      </p:sp>
    </p:spTree>
    <p:extLst>
      <p:ext uri="{BB962C8B-B14F-4D97-AF65-F5344CB8AC3E}">
        <p14:creationId xmlns:p14="http://schemas.microsoft.com/office/powerpoint/2010/main" val="181325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041214" y="29470"/>
            <a:ext cx="5102786" cy="339953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But the growing church had a food distribution problem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(Acts 6:1b). </a:t>
            </a:r>
          </a:p>
        </p:txBody>
      </p:sp>
      <p:pic>
        <p:nvPicPr>
          <p:cNvPr id="2050" name="Picture 2" descr="Acts - Acts 6:1 Widows Being Overlooked in Daily Distribution - Fun Bible  Stuff Picture Gallery">
            <a:extLst>
              <a:ext uri="{FF2B5EF4-FFF2-40B4-BE49-F238E27FC236}">
                <a16:creationId xmlns:a16="http://schemas.microsoft.com/office/drawing/2014/main" id="{F02D0C00-C0DF-0142-AB25-8877678C06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0" y="3429000"/>
            <a:ext cx="50800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과부의 헌금에 대해 가르치시는 예수 - Jesus Teaches about the Widow's Mites">
            <a:extLst>
              <a:ext uri="{FF2B5EF4-FFF2-40B4-BE49-F238E27FC236}">
                <a16:creationId xmlns:a16="http://schemas.microsoft.com/office/drawing/2014/main" id="{D0A3A46B-9339-2049-A190-3B20962720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086" y="0"/>
            <a:ext cx="4559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252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The believers shared all they had (Acts 4:32-37)</a:t>
            </a:r>
            <a:endParaRPr lang="en-US" sz="2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8969A54C-3CE8-0904-0B1D-645962F9D396}"/>
              </a:ext>
            </a:extLst>
          </p:cNvPr>
          <p:cNvGrpSpPr/>
          <p:nvPr/>
        </p:nvGrpSpPr>
        <p:grpSpPr>
          <a:xfrm>
            <a:off x="508000" y="762000"/>
            <a:ext cx="8128000" cy="6096000"/>
            <a:chOff x="508000" y="762000"/>
            <a:chExt cx="8128000" cy="6096000"/>
          </a:xfrm>
        </p:grpSpPr>
        <p:pic>
          <p:nvPicPr>
            <p:cNvPr id="18434" name="Picture 2" descr="Image result for Acts 4">
              <a:extLst>
                <a:ext uri="{FF2B5EF4-FFF2-40B4-BE49-F238E27FC236}">
                  <a16:creationId xmlns:a16="http://schemas.microsoft.com/office/drawing/2014/main" id="{E1FE2FD4-1ACC-B04A-828D-0CD7DA5BEF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42" b="98125" l="10000" r="97344">
                          <a14:foregroundMark x1="82188" y1="5625" x2="82188" y2="5625"/>
                          <a14:foregroundMark x1="92969" y1="3542" x2="92969" y2="3542"/>
                          <a14:foregroundMark x1="97344" y1="5625" x2="97344" y2="5625"/>
                          <a14:foregroundMark x1="42500" y1="98125" x2="42500" y2="98125"/>
                          <a14:backgroundMark x1="48438" y1="28125" x2="48438" y2="28125"/>
                          <a14:backgroundMark x1="47813" y1="30625" x2="47813" y2="30625"/>
                          <a14:backgroundMark x1="47813" y1="30625" x2="47813" y2="30625"/>
                          <a14:backgroundMark x1="44844" y1="29375" x2="44844" y2="29375"/>
                        </a14:backgroundRemoval>
                      </a14:imgEffect>
                    </a14:imgLayer>
                  </a14:imgProps>
                </a:ex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Diagonal Stripe 1">
              <a:extLst>
                <a:ext uri="{FF2B5EF4-FFF2-40B4-BE49-F238E27FC236}">
                  <a16:creationId xmlns:a16="http://schemas.microsoft.com/office/drawing/2014/main" id="{2C47C16D-CDAD-6280-AB60-BBAA9F0A2E5D}"/>
                </a:ext>
              </a:extLst>
            </p:cNvPr>
            <p:cNvSpPr/>
            <p:nvPr/>
          </p:nvSpPr>
          <p:spPr bwMode="auto">
            <a:xfrm rot="21444669">
              <a:off x="3959932" y="1977791"/>
              <a:ext cx="1224136" cy="1224136"/>
            </a:xfrm>
            <a:prstGeom prst="diagStrip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CFAB7877-FE41-A23B-A624-DF27F81B1029}"/>
              </a:ext>
            </a:extLst>
          </p:cNvPr>
          <p:cNvSpPr txBox="1">
            <a:spLocks noChangeArrowheads="1"/>
          </p:cNvSpPr>
          <p:nvPr/>
        </p:nvSpPr>
        <p:spPr bwMode="auto">
          <a:xfrm>
            <a:off x="5652119" y="5681136"/>
            <a:ext cx="349058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Acts 4:32</a:t>
            </a:r>
          </a:p>
        </p:txBody>
      </p:sp>
      <p:sp>
        <p:nvSpPr>
          <p:cNvPr id="5" name="Rectangle 2">
            <a:extLst>
              <a:ext uri="{FF2B5EF4-FFF2-40B4-BE49-F238E27FC236}">
                <a16:creationId xmlns:a16="http://schemas.microsoft.com/office/drawing/2014/main" id="{59DD6ACD-7E23-4A7F-C6E2-391FF0E14726}"/>
              </a:ext>
            </a:extLst>
          </p:cNvPr>
          <p:cNvSpPr txBox="1">
            <a:spLocks noChangeArrowheads="1"/>
          </p:cNvSpPr>
          <p:nvPr/>
        </p:nvSpPr>
        <p:spPr bwMode="auto">
          <a:xfrm>
            <a:off x="484786" y="1077880"/>
            <a:ext cx="3124282" cy="457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And the congregation of those who believed were of one heart and soul; and not one of them claimed that anything belonging to him was his own, but all things were common property to them.</a:t>
            </a:r>
          </a:p>
        </p:txBody>
      </p:sp>
    </p:spTree>
    <p:extLst>
      <p:ext uri="{BB962C8B-B14F-4D97-AF65-F5344CB8AC3E}">
        <p14:creationId xmlns:p14="http://schemas.microsoft.com/office/powerpoint/2010/main" val="324897979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ncerning Widows | Heaven Awaits">
            <a:extLst>
              <a:ext uri="{FF2B5EF4-FFF2-40B4-BE49-F238E27FC236}">
                <a16:creationId xmlns:a16="http://schemas.microsoft.com/office/drawing/2014/main" id="{07BAF7EE-12AB-FE41-A880-578F3D5E3E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17D1E19-50C8-5443-B259-BAA6B1A0FADA}"/>
              </a:ext>
            </a:extLst>
          </p:cNvPr>
          <p:cNvSpPr txBox="1">
            <a:spLocks noChangeArrowheads="1"/>
          </p:cNvSpPr>
          <p:nvPr/>
        </p:nvSpPr>
        <p:spPr bwMode="auto">
          <a:xfrm>
            <a:off x="147917" y="2529334"/>
            <a:ext cx="3294530" cy="17993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Greek-speaking</a:t>
            </a:r>
          </a:p>
        </p:txBody>
      </p:sp>
      <p:sp>
        <p:nvSpPr>
          <p:cNvPr id="5" name="Rectangle 2">
            <a:extLst>
              <a:ext uri="{FF2B5EF4-FFF2-40B4-BE49-F238E27FC236}">
                <a16:creationId xmlns:a16="http://schemas.microsoft.com/office/drawing/2014/main" id="{E19FA4D2-FBF4-444D-9013-58FF3E5D2287}"/>
              </a:ext>
            </a:extLst>
          </p:cNvPr>
          <p:cNvSpPr txBox="1">
            <a:spLocks noChangeArrowheads="1"/>
          </p:cNvSpPr>
          <p:nvPr/>
        </p:nvSpPr>
        <p:spPr bwMode="auto">
          <a:xfrm>
            <a:off x="5656731" y="2529334"/>
            <a:ext cx="3294530" cy="17993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Hebrew-speaking</a:t>
            </a:r>
          </a:p>
        </p:txBody>
      </p:sp>
      <p:sp>
        <p:nvSpPr>
          <p:cNvPr id="900098" name="Rectangle 2"/>
          <p:cNvSpPr>
            <a:spLocks noGrp="1" noChangeArrowheads="1"/>
          </p:cNvSpPr>
          <p:nvPr>
            <p:ph type="ctrTitle"/>
          </p:nvPr>
        </p:nvSpPr>
        <p:spPr>
          <a:xfrm>
            <a:off x="0" y="6018818"/>
            <a:ext cx="9144000" cy="829727"/>
          </a:xfrm>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The Widows</a:t>
            </a:r>
          </a:p>
        </p:txBody>
      </p:sp>
    </p:spTree>
    <p:extLst>
      <p:ext uri="{BB962C8B-B14F-4D97-AF65-F5344CB8AC3E}">
        <p14:creationId xmlns:p14="http://schemas.microsoft.com/office/powerpoint/2010/main" val="362535839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a:latin typeface="Garamond" charset="0"/>
              </a:rPr>
              <a:t>Languages of the Empire</a:t>
            </a:r>
          </a:p>
        </p:txBody>
      </p:sp>
      <p:pic>
        <p:nvPicPr>
          <p:cNvPr id="84994" name="Picture 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12" charset="0"/>
              <a:ea typeface="ＭＳ Ｐゴシック" charset="0"/>
              <a:cs typeface="+mn-cs"/>
            </a:endParaRPr>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84997" name="WordArt 7"/>
          <p:cNvSpPr>
            <a:spLocks noChangeArrowheads="1" noChangeShapeType="1" noTextEdit="1"/>
          </p:cNvSpPr>
          <p:nvPr/>
        </p:nvSpPr>
        <p:spPr bwMode="auto">
          <a:xfrm>
            <a:off x="34925" y="3357563"/>
            <a:ext cx="2971800" cy="13716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Latin</a:t>
            </a:r>
          </a:p>
        </p:txBody>
      </p:sp>
      <p:sp>
        <p:nvSpPr>
          <p:cNvPr id="84998" name="WordArt 8"/>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FF"/>
                  </a:solidFill>
                  <a:round/>
                  <a:headEnd/>
                  <a:tailEnd/>
                </a:ln>
                <a:solidFill>
                  <a:srgbClr val="000000"/>
                </a:solidFill>
                <a:effectLst/>
                <a:uLnTx/>
                <a:uFillTx/>
                <a:latin typeface="Impact"/>
                <a:ea typeface="Impact"/>
                <a:cs typeface="Impact"/>
              </a:rPr>
              <a:t>Aramaic</a:t>
            </a:r>
          </a:p>
        </p:txBody>
      </p:sp>
      <p:sp>
        <p:nvSpPr>
          <p:cNvPr id="74759" name="WordArt 9"/>
          <p:cNvSpPr>
            <a:spLocks noChangeArrowheads="1" noChangeShapeType="1" noTextEdit="1"/>
          </p:cNvSpPr>
          <p:nvPr/>
        </p:nvSpPr>
        <p:spPr bwMode="auto">
          <a:xfrm>
            <a:off x="4267200" y="2971800"/>
            <a:ext cx="2971800" cy="1371600"/>
          </a:xfrm>
          <a:prstGeom prst="rect">
            <a:avLst/>
          </a:prstGeom>
          <a:effectLst>
            <a:outerShdw blurRad="50800" dist="38100" dir="2700000" algn="tl" rotWithShape="0">
              <a:schemeClr val="tx1">
                <a:alpha val="43000"/>
              </a:schemeClr>
            </a:outerShdw>
          </a:effectLst>
        </p:spPr>
        <p:txBody>
          <a:bodyPr wrap="none" fromWordArt="1">
            <a:prstTxWarp prst="textCascadeUp">
              <a:avLst>
                <a:gd name="adj" fmla="val 67500"/>
              </a:avLst>
            </a:prstTxWarp>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50800"/>
                <a:solidFill>
                  <a:srgbClr val="003399">
                    <a:shade val="50000"/>
                  </a:srgbClr>
                </a:solidFill>
                <a:effectLst/>
                <a:uLnTx/>
                <a:uFillTx/>
                <a:latin typeface="Impact"/>
                <a:ea typeface="Impact"/>
                <a:cs typeface="Impact"/>
              </a:rPr>
              <a:t>Greek</a:t>
            </a:r>
          </a:p>
        </p:txBody>
      </p:sp>
      <p:sp>
        <p:nvSpPr>
          <p:cNvPr id="85000" name="WordArt 11"/>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Languages of the Empire</a:t>
            </a:r>
          </a:p>
        </p:txBody>
      </p:sp>
      <p:sp>
        <p:nvSpPr>
          <p:cNvPr id="37900" name="Text Box 12"/>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97</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Rectangle 10"/>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Roman Empire</a:t>
            </a:r>
          </a:p>
        </p:txBody>
      </p:sp>
      <p:sp>
        <p:nvSpPr>
          <p:cNvPr id="12" name="WordArt 10"/>
          <p:cNvSpPr>
            <a:spLocks noChangeArrowheads="1" noChangeShapeType="1" noTextEdit="1"/>
          </p:cNvSpPr>
          <p:nvPr/>
        </p:nvSpPr>
        <p:spPr bwMode="auto">
          <a:xfrm>
            <a:off x="6553200" y="5181600"/>
            <a:ext cx="838200" cy="228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Hebrew</a:t>
            </a:r>
          </a:p>
        </p:txBody>
      </p:sp>
    </p:spTree>
    <p:extLst>
      <p:ext uri="{BB962C8B-B14F-4D97-AF65-F5344CB8AC3E}">
        <p14:creationId xmlns:p14="http://schemas.microsoft.com/office/powerpoint/2010/main" val="3759011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1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An idea…</a:t>
            </a:r>
          </a:p>
        </p:txBody>
      </p:sp>
      <p:pic>
        <p:nvPicPr>
          <p:cNvPr id="14338" name="Picture 2" descr="Circling the Square - On Becoming an Acts 6 Church">
            <a:extLst>
              <a:ext uri="{FF2B5EF4-FFF2-40B4-BE49-F238E27FC236}">
                <a16:creationId xmlns:a16="http://schemas.microsoft.com/office/drawing/2014/main" id="{71AF6C58-4892-A940-A19B-78B02BB7A9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1716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B73755-ECFB-444F-78DF-C3FA9EE590B4}"/>
              </a:ext>
            </a:extLst>
          </p:cNvPr>
          <p:cNvGrpSpPr/>
          <p:nvPr/>
        </p:nvGrpSpPr>
        <p:grpSpPr>
          <a:xfrm>
            <a:off x="-1" y="-27384"/>
            <a:ext cx="9185679" cy="7007732"/>
            <a:chOff x="-1" y="-27384"/>
            <a:chExt cx="9185679" cy="7007732"/>
          </a:xfrm>
        </p:grpSpPr>
        <p:pic>
          <p:nvPicPr>
            <p:cNvPr id="4098" name="Picture 2">
              <a:extLst>
                <a:ext uri="{FF2B5EF4-FFF2-40B4-BE49-F238E27FC236}">
                  <a16:creationId xmlns:a16="http://schemas.microsoft.com/office/drawing/2014/main" id="{3071E2CF-86C9-B740-B02C-1486D5CFBE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85679" cy="6980349"/>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a:extLst>
                <a:ext uri="{FF2B5EF4-FFF2-40B4-BE49-F238E27FC236}">
                  <a16:creationId xmlns:a16="http://schemas.microsoft.com/office/drawing/2014/main" id="{AB9914CC-B262-09DC-3D8A-6E863B7330FA}"/>
                </a:ext>
              </a:extLst>
            </p:cNvPr>
            <p:cNvSpPr/>
            <p:nvPr/>
          </p:nvSpPr>
          <p:spPr bwMode="auto">
            <a:xfrm>
              <a:off x="3635896" y="-27384"/>
              <a:ext cx="3888432" cy="1912890"/>
            </a:xfrm>
            <a:prstGeom prst="wedgeEllipseCallout">
              <a:avLst>
                <a:gd name="adj1" fmla="val -41409"/>
                <a:gd name="adj2" fmla="val 65488"/>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Callout 3">
              <a:extLst>
                <a:ext uri="{FF2B5EF4-FFF2-40B4-BE49-F238E27FC236}">
                  <a16:creationId xmlns:a16="http://schemas.microsoft.com/office/drawing/2014/main" id="{16DF5ACF-1E4F-D37F-B112-2515F35E4B29}"/>
                </a:ext>
              </a:extLst>
            </p:cNvPr>
            <p:cNvSpPr/>
            <p:nvPr/>
          </p:nvSpPr>
          <p:spPr bwMode="auto">
            <a:xfrm>
              <a:off x="4824028" y="1645939"/>
              <a:ext cx="2304256" cy="1614019"/>
            </a:xfrm>
            <a:prstGeom prst="wedgeEllipseCallout">
              <a:avLst>
                <a:gd name="adj1" fmla="val 48566"/>
                <a:gd name="adj2" fmla="val 52293"/>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3851920" y="404664"/>
            <a:ext cx="3672408" cy="1080120"/>
          </a:xfrm>
          <a:effectLst/>
        </p:spPr>
        <p:txBody>
          <a:bodyPr/>
          <a:lstStyle/>
          <a:p>
            <a:pPr>
              <a:defRPr/>
            </a:pPr>
            <a:r>
              <a:rPr lang="en-US" sz="2400" dirty="0">
                <a:solidFill>
                  <a:schemeClr val="tx2"/>
                </a:solidFill>
                <a:effectLst>
                  <a:glow rad="127000">
                    <a:schemeClr val="bg1"/>
                  </a:glow>
                </a:effectLst>
                <a:ea typeface="ＭＳ Ｐゴシック" charset="0"/>
                <a:cs typeface="ＭＳ Ｐゴシック" charset="0"/>
              </a:rPr>
              <a:t>These grades are unacceptable. How do we remedy this?</a:t>
            </a:r>
          </a:p>
        </p:txBody>
      </p:sp>
      <p:sp>
        <p:nvSpPr>
          <p:cNvPr id="2" name="Rectangle 2">
            <a:extLst>
              <a:ext uri="{FF2B5EF4-FFF2-40B4-BE49-F238E27FC236}">
                <a16:creationId xmlns:a16="http://schemas.microsoft.com/office/drawing/2014/main" id="{835DD84C-0749-01C0-8586-E7E36FC95BD8}"/>
              </a:ext>
            </a:extLst>
          </p:cNvPr>
          <p:cNvSpPr txBox="1">
            <a:spLocks noChangeArrowheads="1"/>
          </p:cNvSpPr>
          <p:nvPr/>
        </p:nvSpPr>
        <p:spPr bwMode="auto">
          <a:xfrm>
            <a:off x="4860032" y="1912889"/>
            <a:ext cx="2232248"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Throw money at it?</a:t>
            </a:r>
          </a:p>
        </p:txBody>
      </p:sp>
    </p:spTree>
    <p:extLst>
      <p:ext uri="{BB962C8B-B14F-4D97-AF65-F5344CB8AC3E}">
        <p14:creationId xmlns:p14="http://schemas.microsoft.com/office/powerpoint/2010/main" val="2728401163"/>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34542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apostles solved the growth problem by appointing lay leaders (Acts 6:2-7). </a:t>
            </a:r>
          </a:p>
        </p:txBody>
      </p:sp>
      <p:pic>
        <p:nvPicPr>
          <p:cNvPr id="9218" name="Picture 2" descr="Acts 6:3 ESV, Acts 6:5 ESV Illustrated: &quot;Full of Faith and of the Holy  Spirit&quot; — Heartlight® Gallery">
            <a:extLst>
              <a:ext uri="{FF2B5EF4-FFF2-40B4-BE49-F238E27FC236}">
                <a16:creationId xmlns:a16="http://schemas.microsoft.com/office/drawing/2014/main" id="{9CA6E622-F5F9-9C4F-A5A9-DC2D836AFB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7489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CEED964B-2AFC-16BA-371F-94279A61482F}"/>
              </a:ext>
            </a:extLst>
          </p:cNvPr>
          <p:cNvSpPr txBox="1">
            <a:spLocks noChangeArrowheads="1"/>
          </p:cNvSpPr>
          <p:nvPr/>
        </p:nvSpPr>
        <p:spPr bwMode="auto">
          <a:xfrm>
            <a:off x="-12031" y="2375794"/>
            <a:ext cx="9144000" cy="2345429"/>
          </a:xfrm>
          <a:prstGeom prst="rect">
            <a:avLst/>
          </a:prstGeom>
          <a:solidFill>
            <a:srgbClr val="2A2E2F"/>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3200" dirty="0">
                <a:effectLst/>
                <a:latin typeface="Arial" panose="020B0604020202020204" pitchFamily="34" charset="0"/>
              </a:rPr>
              <a:t>And so, brothers, select seven men who are well respected and are full of the Spirit and wisdom. We will give them this responsibility.</a:t>
            </a:r>
          </a:p>
          <a:p>
            <a:r>
              <a:rPr lang="en-US" sz="3200" dirty="0"/>
              <a:t>Acts 6:3 NLT</a:t>
            </a:r>
            <a:endParaRPr lang="en-US" sz="3200" dirty="0">
              <a:effectLst/>
              <a:latin typeface="Arial" panose="020B0604020202020204" pitchFamily="34" charset="0"/>
            </a:endParaRPr>
          </a:p>
        </p:txBody>
      </p:sp>
    </p:spTree>
    <p:extLst>
      <p:ext uri="{BB962C8B-B14F-4D97-AF65-F5344CB8AC3E}">
        <p14:creationId xmlns:p14="http://schemas.microsoft.com/office/powerpoint/2010/main" val="366251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Word</a:t>
            </a:r>
          </a:p>
        </p:txBody>
      </p:sp>
      <p:pic>
        <p:nvPicPr>
          <p:cNvPr id="11266" name="Picture 2" descr="Image result for What’s the point?">
            <a:extLst>
              <a:ext uri="{FF2B5EF4-FFF2-40B4-BE49-F238E27FC236}">
                <a16:creationId xmlns:a16="http://schemas.microsoft.com/office/drawing/2014/main" id="{89A94C07-2217-614D-A906-9DF981C48F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0863"/>
            <a:ext cx="91440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689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34542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Why men for a food program?</a:t>
            </a:r>
          </a:p>
        </p:txBody>
      </p:sp>
      <p:pic>
        <p:nvPicPr>
          <p:cNvPr id="3" name="Picture 2">
            <a:extLst>
              <a:ext uri="{FF2B5EF4-FFF2-40B4-BE49-F238E27FC236}">
                <a16:creationId xmlns:a16="http://schemas.microsoft.com/office/drawing/2014/main" id="{7B9E2896-3670-0B42-8210-09A80CDB5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4899"/>
            <a:ext cx="9144000" cy="4453631"/>
          </a:xfrm>
          <a:prstGeom prst="rect">
            <a:avLst/>
          </a:prstGeom>
        </p:spPr>
      </p:pic>
    </p:spTree>
    <p:extLst>
      <p:ext uri="{BB962C8B-B14F-4D97-AF65-F5344CB8AC3E}">
        <p14:creationId xmlns:p14="http://schemas.microsoft.com/office/powerpoint/2010/main" val="33862844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1"/>
            <a:ext cx="9144000" cy="185013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Seven” administered the food.</a:t>
            </a:r>
          </a:p>
        </p:txBody>
      </p:sp>
      <p:pic>
        <p:nvPicPr>
          <p:cNvPr id="10242" name="Picture 2" descr="Acts 6 – Stephen is Seized | Bob's boy's Christianity blog">
            <a:extLst>
              <a:ext uri="{FF2B5EF4-FFF2-40B4-BE49-F238E27FC236}">
                <a16:creationId xmlns:a16="http://schemas.microsoft.com/office/drawing/2014/main" id="{58B9E083-F690-324F-A177-33BA25D6E6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79600"/>
            <a:ext cx="76200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749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cts 6 and the Gift of the Holy Spirit (Part 2) - Church of Christ Articles">
            <a:extLst>
              <a:ext uri="{FF2B5EF4-FFF2-40B4-BE49-F238E27FC236}">
                <a16:creationId xmlns:a16="http://schemas.microsoft.com/office/drawing/2014/main" id="{211819E0-D8C5-5143-8DE4-AE64E44475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851" y="349253"/>
            <a:ext cx="8289641" cy="65087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full of the Spirit</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(Acts 6:3).</a:t>
            </a:r>
          </a:p>
        </p:txBody>
      </p:sp>
    </p:spTree>
    <p:extLst>
      <p:ext uri="{BB962C8B-B14F-4D97-AF65-F5344CB8AC3E}">
        <p14:creationId xmlns:p14="http://schemas.microsoft.com/office/powerpoint/2010/main" val="420492713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Word and Prayer</a:t>
            </a:r>
          </a:p>
        </p:txBody>
      </p:sp>
      <p:pic>
        <p:nvPicPr>
          <p:cNvPr id="3074" name="Picture 2" descr="9News Nigeria - Nigeria's favourite latest news source">
            <a:extLst>
              <a:ext uri="{FF2B5EF4-FFF2-40B4-BE49-F238E27FC236}">
                <a16:creationId xmlns:a16="http://schemas.microsoft.com/office/drawing/2014/main" id="{9C0FA4F3-D97C-4D44-9EF1-B2F736D682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39184"/>
            <a:ext cx="9158993" cy="5146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1908147-2A0E-F74B-B9DE-2A9CE852F52A}"/>
              </a:ext>
            </a:extLst>
          </p:cNvPr>
          <p:cNvSpPr txBox="1">
            <a:spLocks noChangeArrowheads="1"/>
          </p:cNvSpPr>
          <p:nvPr/>
        </p:nvSpPr>
        <p:spPr bwMode="auto">
          <a:xfrm>
            <a:off x="0" y="1536317"/>
            <a:ext cx="8780929" cy="51468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Stephen</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Procorus</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Nicanor</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Timon</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Parmenas</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Nicolas from Antioch, a convert to Judaism</a:t>
            </a:r>
          </a:p>
        </p:txBody>
      </p:sp>
    </p:spTree>
    <p:extLst>
      <p:ext uri="{BB962C8B-B14F-4D97-AF65-F5344CB8AC3E}">
        <p14:creationId xmlns:p14="http://schemas.microsoft.com/office/powerpoint/2010/main" val="34990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Result</a:t>
            </a:r>
            <a:endParaRPr lang="en-US" sz="48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2EC3EECF-1F65-2E5F-753B-3A24062B23D3}"/>
              </a:ext>
            </a:extLst>
          </p:cNvPr>
          <p:cNvGrpSpPr/>
          <p:nvPr/>
        </p:nvGrpSpPr>
        <p:grpSpPr>
          <a:xfrm>
            <a:off x="0" y="981612"/>
            <a:ext cx="7873284" cy="5904963"/>
            <a:chOff x="0" y="981612"/>
            <a:chExt cx="7873284" cy="5904963"/>
          </a:xfrm>
        </p:grpSpPr>
        <p:pic>
          <p:nvPicPr>
            <p:cNvPr id="8194" name="Picture 2" descr="Acts 6 Inspirational Images">
              <a:extLst>
                <a:ext uri="{FF2B5EF4-FFF2-40B4-BE49-F238E27FC236}">
                  <a16:creationId xmlns:a16="http://schemas.microsoft.com/office/drawing/2014/main" id="{7FADB866-14C8-F648-8E69-C85472052F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500" r="90000">
                          <a14:foregroundMark x1="1250" y1="53667" x2="1250" y2="53667"/>
                          <a14:foregroundMark x1="65250" y1="74000" x2="65250" y2="74000"/>
                          <a14:foregroundMark x1="65250" y1="66667" x2="65250" y2="66667"/>
                          <a14:foregroundMark x1="66250" y1="83333" x2="66250" y2="83333"/>
                          <a14:foregroundMark x1="68250" y1="77333" x2="68250" y2="77333"/>
                          <a14:foregroundMark x1="62250" y1="78000" x2="64750" y2="81667"/>
                          <a14:foregroundMark x1="65250" y1="91333" x2="65250" y2="91333"/>
                          <a14:foregroundMark x1="65250" y1="91333" x2="65250" y2="91333"/>
                          <a14:foregroundMark x1="73500" y1="94000" x2="73500" y2="94000"/>
                          <a14:foregroundMark x1="500" y1="81333" x2="500" y2="81333"/>
                          <a14:foregroundMark x1="11250" y1="99667" x2="11250" y2="99667"/>
                        </a14:backgroundRemoval>
                      </a14:imgEffect>
                    </a14:imgLayer>
                  </a14:imgProps>
                </a:ext>
                <a:ext uri="{28A0092B-C50C-407E-A947-70E740481C1C}">
                  <a14:useLocalDpi xmlns:a14="http://schemas.microsoft.com/office/drawing/2010/main"/>
                </a:ext>
              </a:extLst>
            </a:blip>
            <a:srcRect/>
            <a:stretch>
              <a:fillRect/>
            </a:stretch>
          </p:blipFill>
          <p:spPr bwMode="auto">
            <a:xfrm>
              <a:off x="0" y="981612"/>
              <a:ext cx="7873284" cy="59049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cts 6 Inspirational Images">
              <a:extLst>
                <a:ext uri="{FF2B5EF4-FFF2-40B4-BE49-F238E27FC236}">
                  <a16:creationId xmlns:a16="http://schemas.microsoft.com/office/drawing/2014/main" id="{2CDE2DDD-A1D0-66C8-C44C-9E016D43A677}"/>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10000" b="99667" l="500" r="90000">
                          <a14:foregroundMark x1="1250" y1="53667" x2="1250" y2="53667"/>
                          <a14:foregroundMark x1="65250" y1="74000" x2="65250" y2="74000"/>
                          <a14:foregroundMark x1="65250" y1="66667" x2="65250" y2="66667"/>
                          <a14:foregroundMark x1="66250" y1="83333" x2="66250" y2="83333"/>
                          <a14:foregroundMark x1="68250" y1="77333" x2="68250" y2="77333"/>
                          <a14:foregroundMark x1="62250" y1="78000" x2="64750" y2="81667"/>
                          <a14:foregroundMark x1="65250" y1="91333" x2="65250" y2="91333"/>
                          <a14:foregroundMark x1="65250" y1="91333" x2="65250" y2="91333"/>
                          <a14:foregroundMark x1="73500" y1="94000" x2="73500" y2="94000"/>
                          <a14:foregroundMark x1="500" y1="81333" x2="500" y2="81333"/>
                          <a14:foregroundMark x1="11250" y1="99667" x2="11250" y2="99667"/>
                        </a14:backgroundRemoval>
                      </a14:imgEffect>
                    </a14:imgLayer>
                  </a14:imgProps>
                </a:ext>
                <a:ext uri="{28A0092B-C50C-407E-A947-70E740481C1C}">
                  <a14:useLocalDpi xmlns:a14="http://schemas.microsoft.com/office/drawing/2010/main"/>
                </a:ext>
              </a:extLst>
            </a:blip>
            <a:srcRect l="62425" t="81598" r="31173" b="7375"/>
            <a:stretch/>
          </p:blipFill>
          <p:spPr bwMode="auto">
            <a:xfrm rot="600894">
              <a:off x="4788024" y="6157137"/>
              <a:ext cx="504056" cy="6510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cts 6 Inspirational Images">
              <a:extLst>
                <a:ext uri="{FF2B5EF4-FFF2-40B4-BE49-F238E27FC236}">
                  <a16:creationId xmlns:a16="http://schemas.microsoft.com/office/drawing/2014/main" id="{E3E48AB1-C895-2583-8D9A-D4E9201BDC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10000" b="99667" l="500" r="90000">
                          <a14:foregroundMark x1="1250" y1="53667" x2="1250" y2="53667"/>
                          <a14:foregroundMark x1="65250" y1="74000" x2="65250" y2="74000"/>
                          <a14:foregroundMark x1="65250" y1="66667" x2="65250" y2="66667"/>
                          <a14:foregroundMark x1="66250" y1="83333" x2="66250" y2="83333"/>
                          <a14:foregroundMark x1="68250" y1="77333" x2="68250" y2="77333"/>
                          <a14:foregroundMark x1="62250" y1="78000" x2="64750" y2="81667"/>
                          <a14:foregroundMark x1="65250" y1="91333" x2="65250" y2="91333"/>
                          <a14:foregroundMark x1="65250" y1="91333" x2="65250" y2="91333"/>
                          <a14:foregroundMark x1="73500" y1="94000" x2="73500" y2="94000"/>
                          <a14:foregroundMark x1="500" y1="81333" x2="500" y2="81333"/>
                          <a14:foregroundMark x1="11250" y1="99667" x2="11250" y2="99667"/>
                        </a14:backgroundRemoval>
                      </a14:imgEffect>
                    </a14:imgLayer>
                  </a14:imgProps>
                </a:ext>
                <a:ext uri="{28A0092B-C50C-407E-A947-70E740481C1C}">
                  <a14:useLocalDpi xmlns:a14="http://schemas.microsoft.com/office/drawing/2010/main"/>
                </a:ext>
              </a:extLst>
            </a:blip>
            <a:srcRect l="62425" t="81598" r="31173" b="7375"/>
            <a:stretch/>
          </p:blipFill>
          <p:spPr bwMode="auto">
            <a:xfrm rot="21086588">
              <a:off x="5030424" y="6199180"/>
              <a:ext cx="504056" cy="65107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2">
            <a:extLst>
              <a:ext uri="{FF2B5EF4-FFF2-40B4-BE49-F238E27FC236}">
                <a16:creationId xmlns:a16="http://schemas.microsoft.com/office/drawing/2014/main" id="{8E40DBEA-877B-8014-6888-D6615205DF9A}"/>
              </a:ext>
            </a:extLst>
          </p:cNvPr>
          <p:cNvSpPr txBox="1">
            <a:spLocks noChangeArrowheads="1"/>
          </p:cNvSpPr>
          <p:nvPr/>
        </p:nvSpPr>
        <p:spPr bwMode="auto">
          <a:xfrm>
            <a:off x="128588" y="137852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Word of God spread</a:t>
            </a:r>
          </a:p>
        </p:txBody>
      </p:sp>
      <p:sp>
        <p:nvSpPr>
          <p:cNvPr id="6" name="Rectangle 2">
            <a:extLst>
              <a:ext uri="{FF2B5EF4-FFF2-40B4-BE49-F238E27FC236}">
                <a16:creationId xmlns:a16="http://schemas.microsoft.com/office/drawing/2014/main" id="{1163048C-E0BD-9E8D-0814-B6ECFCA59509}"/>
              </a:ext>
            </a:extLst>
          </p:cNvPr>
          <p:cNvSpPr txBox="1">
            <a:spLocks noChangeArrowheads="1"/>
          </p:cNvSpPr>
          <p:nvPr/>
        </p:nvSpPr>
        <p:spPr bwMode="auto">
          <a:xfrm>
            <a:off x="4984792" y="2307210"/>
            <a:ext cx="4159208" cy="37715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and the number of the disciples multiplied greatly in Jerusalem.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Acts 6:7 </a:t>
            </a:r>
          </a:p>
        </p:txBody>
      </p:sp>
    </p:spTree>
    <p:extLst>
      <p:ext uri="{BB962C8B-B14F-4D97-AF65-F5344CB8AC3E}">
        <p14:creationId xmlns:p14="http://schemas.microsoft.com/office/powerpoint/2010/main" val="381156272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ccess Curve Hand - Free image on Pixabay">
            <a:extLst>
              <a:ext uri="{FF2B5EF4-FFF2-40B4-BE49-F238E27FC236}">
                <a16:creationId xmlns:a16="http://schemas.microsoft.com/office/drawing/2014/main" id="{A3E3F94B-A0F1-5E45-8EAB-6B9CB11EA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Jerusalem Church Growth</a:t>
            </a:r>
          </a:p>
        </p:txBody>
      </p:sp>
      <p:sp>
        <p:nvSpPr>
          <p:cNvPr id="5" name="Rectangle 2">
            <a:extLst>
              <a:ext uri="{FF2B5EF4-FFF2-40B4-BE49-F238E27FC236}">
                <a16:creationId xmlns:a16="http://schemas.microsoft.com/office/drawing/2014/main" id="{5C0069DC-FE0F-EB48-BC46-B430D1CEBEF2}"/>
              </a:ext>
            </a:extLst>
          </p:cNvPr>
          <p:cNvSpPr txBox="1">
            <a:spLocks noChangeArrowheads="1"/>
          </p:cNvSpPr>
          <p:nvPr/>
        </p:nvSpPr>
        <p:spPr bwMode="auto">
          <a:xfrm>
            <a:off x="0" y="4641810"/>
            <a:ext cx="2729753"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Pentecost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3000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2</a:t>
            </a:r>
          </a:p>
        </p:txBody>
      </p:sp>
      <p:sp>
        <p:nvSpPr>
          <p:cNvPr id="6" name="Rectangle 2">
            <a:extLst>
              <a:ext uri="{FF2B5EF4-FFF2-40B4-BE49-F238E27FC236}">
                <a16:creationId xmlns:a16="http://schemas.microsoft.com/office/drawing/2014/main" id="{DB09CC8E-10D4-7345-8E09-CF1F8818F7A6}"/>
              </a:ext>
            </a:extLst>
          </p:cNvPr>
          <p:cNvSpPr txBox="1">
            <a:spLocks noChangeArrowheads="1"/>
          </p:cNvSpPr>
          <p:nvPr/>
        </p:nvSpPr>
        <p:spPr bwMode="auto">
          <a:xfrm>
            <a:off x="1869141" y="351908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Persecution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5000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4:4</a:t>
            </a:r>
          </a:p>
        </p:txBody>
      </p:sp>
      <p:sp>
        <p:nvSpPr>
          <p:cNvPr id="7" name="Rectangle 2">
            <a:extLst>
              <a:ext uri="{FF2B5EF4-FFF2-40B4-BE49-F238E27FC236}">
                <a16:creationId xmlns:a16="http://schemas.microsoft.com/office/drawing/2014/main" id="{2619B122-37B2-AB4C-93CF-D8E1E28B6DD6}"/>
              </a:ext>
            </a:extLst>
          </p:cNvPr>
          <p:cNvSpPr txBox="1">
            <a:spLocks noChangeArrowheads="1"/>
          </p:cNvSpPr>
          <p:nvPr/>
        </p:nvSpPr>
        <p:spPr bwMode="auto">
          <a:xfrm>
            <a:off x="6205818" y="166596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000000">
                      <a:satMod val="175000"/>
                    </a:srgbClr>
                  </a:glow>
                </a:effectLst>
                <a:uLnTx/>
                <a:uFillTx/>
                <a:latin typeface="Arial" charset="0"/>
                <a:ea typeface="ＭＳ Ｐゴシック" charset="0"/>
                <a:cs typeface="ＭＳ Ｐゴシック" charset="0"/>
              </a:rPr>
              <a:t>Priests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000000">
                      <a:satMod val="175000"/>
                    </a:srgbClr>
                  </a:glow>
                </a:effectLst>
                <a:uLnTx/>
                <a:uFillTx/>
                <a:latin typeface="Arial" charset="0"/>
                <a:ea typeface="ＭＳ Ｐゴシック" charset="0"/>
                <a:cs typeface="ＭＳ Ｐゴシック" charset="0"/>
              </a:rPr>
              <a:t>Rapidly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139700">
                    <a:srgbClr val="000000">
                      <a:satMod val="175000"/>
                    </a:srgbClr>
                  </a:glow>
                </a:effectLst>
                <a:uLnTx/>
                <a:uFillTx/>
                <a:latin typeface="Arial" charset="0"/>
                <a:ea typeface="ＭＳ Ｐゴシック" charset="0"/>
                <a:cs typeface="ＭＳ Ｐゴシック" charset="0"/>
              </a:rPr>
              <a:t>Acts 6:7</a:t>
            </a:r>
          </a:p>
        </p:txBody>
      </p:sp>
      <p:sp>
        <p:nvSpPr>
          <p:cNvPr id="8" name="Rectangle 2">
            <a:extLst>
              <a:ext uri="{FF2B5EF4-FFF2-40B4-BE49-F238E27FC236}">
                <a16:creationId xmlns:a16="http://schemas.microsoft.com/office/drawing/2014/main" id="{A067C78B-9F8A-F24B-88AE-C9427D5D2540}"/>
              </a:ext>
            </a:extLst>
          </p:cNvPr>
          <p:cNvSpPr txBox="1">
            <a:spLocks noChangeArrowheads="1"/>
          </p:cNvSpPr>
          <p:nvPr/>
        </p:nvSpPr>
        <p:spPr bwMode="auto">
          <a:xfrm>
            <a:off x="3946712" y="2788690"/>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Increasing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6:1</a:t>
            </a:r>
          </a:p>
        </p:txBody>
      </p:sp>
    </p:spTree>
    <p:extLst>
      <p:ext uri="{BB962C8B-B14F-4D97-AF65-F5344CB8AC3E}">
        <p14:creationId xmlns:p14="http://schemas.microsoft.com/office/powerpoint/2010/main" val="383505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7461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checkerboard(across)">
                                      <p:cBhvr>
                                        <p:cTn id="17" dur="500"/>
                                        <p:tgtEl>
                                          <p:spTgt spid="194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Happy widows</a:t>
            </a:r>
          </a:p>
        </p:txBody>
      </p:sp>
      <p:pic>
        <p:nvPicPr>
          <p:cNvPr id="12290" name="Picture 2" descr="Concerning Widows | Heaven Awaits">
            <a:extLst>
              <a:ext uri="{FF2B5EF4-FFF2-40B4-BE49-F238E27FC236}">
                <a16:creationId xmlns:a16="http://schemas.microsoft.com/office/drawing/2014/main" id="{0F7233E8-5461-424D-B744-6DD7752670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186645"/>
            <a:ext cx="792480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484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ree photo: Problems Solutions Sign Means Difficult Situation And  Complication 3d - 3drendering, Resolution, Tightspot - Free Download -  Jooinn">
            <a:extLst>
              <a:ext uri="{FF2B5EF4-FFF2-40B4-BE49-F238E27FC236}">
                <a16:creationId xmlns:a16="http://schemas.microsoft.com/office/drawing/2014/main" id="{8D936766-B4BF-C945-B101-6F5C5A7DA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10625" y="1436620"/>
            <a:ext cx="6233375" cy="416569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How should we solve the growth issues we face?</a:t>
            </a:r>
          </a:p>
        </p:txBody>
      </p:sp>
    </p:spTree>
    <p:extLst>
      <p:ext uri="{BB962C8B-B14F-4D97-AF65-F5344CB8AC3E}">
        <p14:creationId xmlns:p14="http://schemas.microsoft.com/office/powerpoint/2010/main" val="21387750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304364"/>
          </a:xfrm>
          <a:solidFill>
            <a:srgbClr val="7030A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6:1-7</a:t>
            </a:r>
          </a:p>
        </p:txBody>
      </p:sp>
      <p:sp>
        <p:nvSpPr>
          <p:cNvPr id="3" name="Rectangle 2"/>
          <p:cNvSpPr txBox="1">
            <a:spLocks noChangeArrowheads="1"/>
          </p:cNvSpPr>
          <p:nvPr/>
        </p:nvSpPr>
        <p:spPr bwMode="auto">
          <a:xfrm>
            <a:off x="0" y="1573306"/>
            <a:ext cx="9144000" cy="3980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solution to church growth problems is more lay leaders.</a:t>
            </a:r>
          </a:p>
        </p:txBody>
      </p:sp>
    </p:spTree>
    <p:extLst>
      <p:ext uri="{BB962C8B-B14F-4D97-AF65-F5344CB8AC3E}">
        <p14:creationId xmlns:p14="http://schemas.microsoft.com/office/powerpoint/2010/main" val="28209294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299"/>
            <a:ext cx="9144000" cy="1464641"/>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worldly solution is to put </a:t>
            </a:r>
            <a:br>
              <a:rPr lang="en-US" sz="4000" b="1" dirty="0">
                <a:effectLst>
                  <a:glow rad="127000">
                    <a:schemeClr val="tx1"/>
                  </a:glow>
                </a:effectLst>
                <a:latin typeface="Arial" charset="0"/>
                <a:ea typeface="ＭＳ Ｐゴシック" charset="0"/>
                <a:cs typeface="ＭＳ Ｐゴシック" charset="0"/>
              </a:rPr>
            </a:br>
            <a:r>
              <a:rPr lang="en-US" sz="4800" b="1" i="1" dirty="0">
                <a:effectLst>
                  <a:glow rad="127000">
                    <a:schemeClr val="tx1"/>
                  </a:glow>
                </a:effectLst>
                <a:latin typeface="Arial" charset="0"/>
                <a:ea typeface="ＭＳ Ｐゴシック" charset="0"/>
                <a:cs typeface="ＭＳ Ｐゴシック" charset="0"/>
              </a:rPr>
              <a:t>more</a:t>
            </a:r>
            <a:r>
              <a:rPr lang="en-US" sz="4800" b="1" dirty="0">
                <a:effectLst>
                  <a:glow rad="127000">
                    <a:schemeClr val="tx1"/>
                  </a:glow>
                </a:effectLst>
                <a:latin typeface="Arial" charset="0"/>
                <a:ea typeface="ＭＳ Ｐゴシック" charset="0"/>
                <a:cs typeface="ＭＳ Ｐゴシック" charset="0"/>
              </a:rPr>
              <a:t> work on </a:t>
            </a:r>
            <a:r>
              <a:rPr lang="en-US" sz="4800" b="1" i="1" dirty="0">
                <a:effectLst>
                  <a:glow rad="127000">
                    <a:schemeClr val="tx1"/>
                  </a:glow>
                </a:effectLst>
                <a:latin typeface="Arial" charset="0"/>
                <a:ea typeface="ＭＳ Ｐゴシック" charset="0"/>
                <a:cs typeface="ＭＳ Ｐゴシック" charset="0"/>
              </a:rPr>
              <a:t>less</a:t>
            </a:r>
            <a:r>
              <a:rPr lang="en-US" sz="4800" b="1" dirty="0">
                <a:effectLst>
                  <a:glow rad="127000">
                    <a:schemeClr val="tx1"/>
                  </a:glow>
                </a:effectLst>
                <a:latin typeface="Arial" charset="0"/>
                <a:ea typeface="ＭＳ Ｐゴシック" charset="0"/>
                <a:cs typeface="ＭＳ Ｐゴシック" charset="0"/>
              </a:rPr>
              <a:t> people.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1671782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28288" y="415545"/>
            <a:ext cx="5010912" cy="40589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So what do we do about our growth problems?</a:t>
            </a:r>
          </a:p>
        </p:txBody>
      </p:sp>
    </p:spTree>
    <p:extLst>
      <p:ext uri="{BB962C8B-B14F-4D97-AF65-F5344CB8AC3E}">
        <p14:creationId xmlns:p14="http://schemas.microsoft.com/office/powerpoint/2010/main" val="30171537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304364"/>
          </a:xfrm>
          <a:solidFill>
            <a:srgbClr val="7030A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Applying Acts 6:1-7</a:t>
            </a:r>
          </a:p>
        </p:txBody>
      </p:sp>
      <p:sp>
        <p:nvSpPr>
          <p:cNvPr id="3" name="Rectangle 2"/>
          <p:cNvSpPr txBox="1">
            <a:spLocks noChangeArrowheads="1"/>
          </p:cNvSpPr>
          <p:nvPr/>
        </p:nvSpPr>
        <p:spPr bwMode="auto">
          <a:xfrm>
            <a:off x="0" y="1573306"/>
            <a:ext cx="9144000" cy="3980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must appoint more leaders to handle our growth.</a:t>
            </a:r>
          </a:p>
        </p:txBody>
      </p:sp>
    </p:spTree>
    <p:extLst>
      <p:ext uri="{BB962C8B-B14F-4D97-AF65-F5344CB8AC3E}">
        <p14:creationId xmlns:p14="http://schemas.microsoft.com/office/powerpoint/2010/main" val="10771099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026386-31F7-06D0-BD81-53D9D1DA1A91}"/>
              </a:ext>
            </a:extLst>
          </p:cNvPr>
          <p:cNvGrpSpPr/>
          <p:nvPr/>
        </p:nvGrpSpPr>
        <p:grpSpPr>
          <a:xfrm>
            <a:off x="0" y="1276350"/>
            <a:ext cx="9144000" cy="4303713"/>
            <a:chOff x="0" y="1276350"/>
            <a:chExt cx="9144000" cy="4303713"/>
          </a:xfrm>
        </p:grpSpPr>
        <p:pic>
          <p:nvPicPr>
            <p:cNvPr id="7170" name="Picture 2" descr="Mark Dever quote: As long as quick numerical growth remains the primary  indicator...">
              <a:extLst>
                <a:ext uri="{FF2B5EF4-FFF2-40B4-BE49-F238E27FC236}">
                  <a16:creationId xmlns:a16="http://schemas.microsoft.com/office/drawing/2014/main" id="{B8474582-B99C-6C46-B393-200814D1B0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2ACC08-1803-CF89-3328-5EFB357BA679}"/>
                </a:ext>
              </a:extLst>
            </p:cNvPr>
            <p:cNvSpPr/>
            <p:nvPr/>
          </p:nvSpPr>
          <p:spPr bwMode="auto">
            <a:xfrm>
              <a:off x="3491879" y="1484784"/>
              <a:ext cx="5566395" cy="396044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Seek truth—not growth</a:t>
            </a:r>
            <a:endParaRPr lang="en-US" sz="48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5DAF30A6-CA9B-9AE4-F3FC-81E901D1BF8F}"/>
              </a:ext>
            </a:extLst>
          </p:cNvPr>
          <p:cNvSpPr txBox="1">
            <a:spLocks noChangeArrowheads="1"/>
          </p:cNvSpPr>
          <p:nvPr/>
        </p:nvSpPr>
        <p:spPr bwMode="auto">
          <a:xfrm>
            <a:off x="3203849" y="1276350"/>
            <a:ext cx="5854426" cy="4303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kern="0" dirty="0">
                <a:effectLst>
                  <a:glow rad="127000">
                    <a:schemeClr val="tx1"/>
                  </a:glow>
                </a:effectLst>
                <a:ea typeface="ＭＳ Ｐゴシック" charset="0"/>
              </a:rPr>
              <a:t>As long as quick numerical growth remains the primary indicator of church health, the truth will be compromised. Instead, churches must once again begin measuring success not in terms of numbers but in terms of fidelity to the Scriptures.</a:t>
            </a:r>
          </a:p>
        </p:txBody>
      </p:sp>
      <p:sp>
        <p:nvSpPr>
          <p:cNvPr id="5" name="Rectangle 2">
            <a:extLst>
              <a:ext uri="{FF2B5EF4-FFF2-40B4-BE49-F238E27FC236}">
                <a16:creationId xmlns:a16="http://schemas.microsoft.com/office/drawing/2014/main" id="{43F18450-1E43-76D7-EB63-7EA539CDF0D5}"/>
              </a:ext>
            </a:extLst>
          </p:cNvPr>
          <p:cNvSpPr txBox="1">
            <a:spLocks noChangeArrowheads="1"/>
          </p:cNvSpPr>
          <p:nvPr/>
        </p:nvSpPr>
        <p:spPr bwMode="auto">
          <a:xfrm>
            <a:off x="3089549" y="5788495"/>
            <a:ext cx="5854426" cy="9488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kern="0" dirty="0">
                <a:effectLst>
                  <a:glow rad="127000">
                    <a:schemeClr val="tx1"/>
                  </a:glow>
                </a:effectLst>
                <a:ea typeface="ＭＳ Ｐゴシック" charset="0"/>
              </a:rPr>
              <a:t>——Mark Dever—</a:t>
            </a:r>
          </a:p>
        </p:txBody>
      </p:sp>
    </p:spTree>
    <p:extLst>
      <p:ext uri="{BB962C8B-B14F-4D97-AF65-F5344CB8AC3E}">
        <p14:creationId xmlns:p14="http://schemas.microsoft.com/office/powerpoint/2010/main" val="260252108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705D06-1D6D-8840-93D9-C449C73AA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1220"/>
            <a:ext cx="9144000" cy="3545363"/>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Crossroads Growth</a:t>
            </a:r>
          </a:p>
        </p:txBody>
      </p:sp>
      <p:pic>
        <p:nvPicPr>
          <p:cNvPr id="16386" name="Picture 2" descr="Justice is a gospel issue: Empowered problem solving in Acts 6:3 -  onewaypublishing.co.uk">
            <a:extLst>
              <a:ext uri="{FF2B5EF4-FFF2-40B4-BE49-F238E27FC236}">
                <a16:creationId xmlns:a16="http://schemas.microsoft.com/office/drawing/2014/main" id="{0F594E78-C213-C949-A1FE-A585ED53CB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1" y="4668607"/>
            <a:ext cx="3433115" cy="1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6949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4262907" cy="1086599"/>
          </a:xfrm>
          <a:effectLst/>
        </p:spPr>
        <p:txBody>
          <a:bodyPr anchor="ctr"/>
          <a:lstStyle/>
          <a:p>
            <a:pPr algn="l">
              <a:defRPr/>
            </a:pPr>
            <a:r>
              <a:rPr lang="en-US" b="1" u="sng" dirty="0">
                <a:effectLst>
                  <a:glow rad="127000">
                    <a:schemeClr val="tx1"/>
                  </a:glow>
                </a:effectLst>
                <a:latin typeface="Arial" charset="0"/>
                <a:ea typeface="ＭＳ Ｐゴシック" charset="0"/>
                <a:cs typeface="ＭＳ Ｐゴシック" charset="0"/>
              </a:rPr>
              <a:t>Our Problems</a:t>
            </a:r>
          </a:p>
        </p:txBody>
      </p:sp>
      <p:sp>
        <p:nvSpPr>
          <p:cNvPr id="5" name="Rectangle 2">
            <a:extLst>
              <a:ext uri="{FF2B5EF4-FFF2-40B4-BE49-F238E27FC236}">
                <a16:creationId xmlns:a16="http://schemas.microsoft.com/office/drawing/2014/main" id="{2F6A9676-3AC4-3341-A6D8-819A8FC2616A}"/>
              </a:ext>
            </a:extLst>
          </p:cNvPr>
          <p:cNvSpPr txBox="1">
            <a:spLocks noChangeArrowheads="1"/>
          </p:cNvSpPr>
          <p:nvPr/>
        </p:nvSpPr>
        <p:spPr bwMode="auto">
          <a:xfrm>
            <a:off x="75384" y="1621007"/>
            <a:ext cx="4829577" cy="48686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Kids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Youth</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Ladies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Men</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Home Groups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Worship</a:t>
            </a:r>
          </a:p>
        </p:txBody>
      </p:sp>
      <p:sp>
        <p:nvSpPr>
          <p:cNvPr id="6" name="Rectangle 2">
            <a:extLst>
              <a:ext uri="{FF2B5EF4-FFF2-40B4-BE49-F238E27FC236}">
                <a16:creationId xmlns:a16="http://schemas.microsoft.com/office/drawing/2014/main" id="{306159C0-43F2-4B44-A3FD-9F058CCA696E}"/>
              </a:ext>
            </a:extLst>
          </p:cNvPr>
          <p:cNvSpPr txBox="1">
            <a:spLocks noChangeArrowheads="1"/>
          </p:cNvSpPr>
          <p:nvPr/>
        </p:nvSpPr>
        <p:spPr bwMode="auto">
          <a:xfrm>
            <a:off x="4326673" y="72087"/>
            <a:ext cx="4829577" cy="10865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sng"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Solutions</a:t>
            </a:r>
          </a:p>
        </p:txBody>
      </p:sp>
      <p:sp>
        <p:nvSpPr>
          <p:cNvPr id="7" name="Rectangle 2">
            <a:extLst>
              <a:ext uri="{FF2B5EF4-FFF2-40B4-BE49-F238E27FC236}">
                <a16:creationId xmlns:a16="http://schemas.microsoft.com/office/drawing/2014/main" id="{B3D29539-D27A-AE47-9B64-FAE5EEF21E68}"/>
              </a:ext>
            </a:extLst>
          </p:cNvPr>
          <p:cNvSpPr txBox="1">
            <a:spLocks noChangeArrowheads="1"/>
          </p:cNvSpPr>
          <p:nvPr/>
        </p:nvSpPr>
        <p:spPr bwMode="auto">
          <a:xfrm>
            <a:off x="4597129" y="1643309"/>
            <a:ext cx="4559121" cy="48686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Leaders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Leaders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Leaders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Leaders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Leaders</a:t>
            </a:r>
          </a:p>
          <a:p>
            <a:pPr marL="346075" marR="0" lvl="0" indent="-3460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Leaders</a:t>
            </a:r>
          </a:p>
        </p:txBody>
      </p:sp>
    </p:spTree>
    <p:extLst>
      <p:ext uri="{BB962C8B-B14F-4D97-AF65-F5344CB8AC3E}">
        <p14:creationId xmlns:p14="http://schemas.microsoft.com/office/powerpoint/2010/main" val="280649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p:cTn id="53"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5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55" dur="1000"/>
                                        <p:tgtEl>
                                          <p:spTgt spid="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 calcmode="lin" valueType="num">
                                      <p:cBhvr>
                                        <p:cTn id="60"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61"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62" dur="10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 calcmode="lin" valueType="num">
                                      <p:cBhvr>
                                        <p:cTn id="67"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68"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69" dur="1000"/>
                                        <p:tgtEl>
                                          <p:spTgt spid="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nodeType="clickEffect">
                                  <p:stCondLst>
                                    <p:cond delay="0"/>
                                  </p:stCondLst>
                                  <p:childTnLst>
                                    <p:set>
                                      <p:cBhvr>
                                        <p:cTn id="73" dur="1" fill="hold">
                                          <p:stCondLst>
                                            <p:cond delay="0"/>
                                          </p:stCondLst>
                                        </p:cTn>
                                        <p:tgtEl>
                                          <p:spTgt spid="7">
                                            <p:txEl>
                                              <p:pRg st="3" end="3"/>
                                            </p:txEl>
                                          </p:spTgt>
                                        </p:tgtEl>
                                        <p:attrNameLst>
                                          <p:attrName>style.visibility</p:attrName>
                                        </p:attrNameLst>
                                      </p:cBhvr>
                                      <p:to>
                                        <p:strVal val="visible"/>
                                      </p:to>
                                    </p:set>
                                    <p:anim calcmode="lin" valueType="num">
                                      <p:cBhvr>
                                        <p:cTn id="74"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75"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76" dur="1000"/>
                                        <p:tgtEl>
                                          <p:spTgt spid="7">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7">
                                            <p:txEl>
                                              <p:pRg st="4" end="4"/>
                                            </p:txEl>
                                          </p:spTgt>
                                        </p:tgtEl>
                                        <p:attrNameLst>
                                          <p:attrName>style.visibility</p:attrName>
                                        </p:attrNameLst>
                                      </p:cBhvr>
                                      <p:to>
                                        <p:strVal val="visible"/>
                                      </p:to>
                                    </p:set>
                                    <p:anim calcmode="lin" valueType="num">
                                      <p:cBhvr>
                                        <p:cTn id="81"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82"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83" dur="1000"/>
                                        <p:tgtEl>
                                          <p:spTgt spid="7">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nodeType="clickEffect">
                                  <p:stCondLst>
                                    <p:cond delay="0"/>
                                  </p:stCondLst>
                                  <p:childTnLst>
                                    <p:set>
                                      <p:cBhvr>
                                        <p:cTn id="87" dur="1" fill="hold">
                                          <p:stCondLst>
                                            <p:cond delay="0"/>
                                          </p:stCondLst>
                                        </p:cTn>
                                        <p:tgtEl>
                                          <p:spTgt spid="7">
                                            <p:txEl>
                                              <p:pRg st="5" end="5"/>
                                            </p:txEl>
                                          </p:spTgt>
                                        </p:tgtEl>
                                        <p:attrNameLst>
                                          <p:attrName>style.visibility</p:attrName>
                                        </p:attrNameLst>
                                      </p:cBhvr>
                                      <p:to>
                                        <p:strVal val="visible"/>
                                      </p:to>
                                    </p:set>
                                    <p:anim calcmode="lin" valueType="num">
                                      <p:cBhvr>
                                        <p:cTn id="88"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89"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90"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ree photo: Problems Solutions Sign Means Difficult Situation And  Complication 3d - 3drendering, Resolution, Tightspot - Free Download -  Jooinn">
            <a:extLst>
              <a:ext uri="{FF2B5EF4-FFF2-40B4-BE49-F238E27FC236}">
                <a16:creationId xmlns:a16="http://schemas.microsoft.com/office/drawing/2014/main" id="{8D936766-B4BF-C945-B101-6F5C5A7DA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10625" y="1436620"/>
            <a:ext cx="6233375" cy="416569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How should we solve the growth issues we face?</a:t>
            </a:r>
          </a:p>
        </p:txBody>
      </p:sp>
    </p:spTree>
    <p:extLst>
      <p:ext uri="{BB962C8B-B14F-4D97-AF65-F5344CB8AC3E}">
        <p14:creationId xmlns:p14="http://schemas.microsoft.com/office/powerpoint/2010/main" val="1982648907"/>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304364"/>
          </a:xfrm>
          <a:solidFill>
            <a:srgbClr val="7030A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6:1-7</a:t>
            </a:r>
          </a:p>
        </p:txBody>
      </p:sp>
      <p:sp>
        <p:nvSpPr>
          <p:cNvPr id="3" name="Rectangle 2"/>
          <p:cNvSpPr txBox="1">
            <a:spLocks noChangeArrowheads="1"/>
          </p:cNvSpPr>
          <p:nvPr/>
        </p:nvSpPr>
        <p:spPr bwMode="auto">
          <a:xfrm>
            <a:off x="0" y="1573306"/>
            <a:ext cx="9144000" cy="3980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solution to church growth problems is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more lay leaders.</a:t>
            </a:r>
          </a:p>
        </p:txBody>
      </p:sp>
    </p:spTree>
    <p:extLst>
      <p:ext uri="{BB962C8B-B14F-4D97-AF65-F5344CB8AC3E}">
        <p14:creationId xmlns:p14="http://schemas.microsoft.com/office/powerpoint/2010/main" val="26336260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8"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Leadership Lessons</a:t>
            </a:r>
          </a:p>
        </p:txBody>
      </p:sp>
      <p:sp>
        <p:nvSpPr>
          <p:cNvPr id="5" name="Rectangle 2">
            <a:extLst>
              <a:ext uri="{FF2B5EF4-FFF2-40B4-BE49-F238E27FC236}">
                <a16:creationId xmlns:a16="http://schemas.microsoft.com/office/drawing/2014/main" id="{D8E84D7C-3B40-BF48-A7E7-965177FB6415}"/>
              </a:ext>
            </a:extLst>
          </p:cNvPr>
          <p:cNvSpPr txBox="1">
            <a:spLocks noChangeArrowheads="1"/>
          </p:cNvSpPr>
          <p:nvPr/>
        </p:nvSpPr>
        <p:spPr bwMode="auto">
          <a:xfrm>
            <a:off x="0" y="884931"/>
            <a:ext cx="8780929" cy="579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Choose leaders closest to the issues and trust them.</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Have the people choose leaders they already respect.</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Character is more important than experience or ability.</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leaders must prioritize teaching and prayer. </a:t>
            </a:r>
          </a:p>
        </p:txBody>
      </p:sp>
    </p:spTree>
    <p:extLst>
      <p:ext uri="{BB962C8B-B14F-4D97-AF65-F5344CB8AC3E}">
        <p14:creationId xmlns:p14="http://schemas.microsoft.com/office/powerpoint/2010/main" val="18581351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3</a:t>
            </a:r>
          </a:p>
        </p:txBody>
      </p:sp>
    </p:spTree>
    <p:extLst>
      <p:ext uri="{BB962C8B-B14F-4D97-AF65-F5344CB8AC3E}">
        <p14:creationId xmlns:p14="http://schemas.microsoft.com/office/powerpoint/2010/main" val="32895835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to do?</a:t>
            </a:r>
          </a:p>
        </p:txBody>
      </p:sp>
      <p:sp>
        <p:nvSpPr>
          <p:cNvPr id="4" name="Rectangle 2">
            <a:extLst>
              <a:ext uri="{FF2B5EF4-FFF2-40B4-BE49-F238E27FC236}">
                <a16:creationId xmlns:a16="http://schemas.microsoft.com/office/drawing/2014/main" id="{7937F258-DB06-B840-AAF1-DF2543ECA0FF}"/>
              </a:ext>
            </a:extLst>
          </p:cNvPr>
          <p:cNvSpPr txBox="1">
            <a:spLocks noChangeArrowheads="1"/>
          </p:cNvSpPr>
          <p:nvPr/>
        </p:nvSpPr>
        <p:spPr bwMode="auto">
          <a:xfrm>
            <a:off x="0" y="884931"/>
            <a:ext cx="4401579" cy="579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Consider how God allows problems in your life for your growth.</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Ask God what role he wants you to play in this church.</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Prioritize the word and prayer in your own life.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Attend our Loving Christ’s Church class by Pastor Jim.</a:t>
            </a:r>
          </a:p>
        </p:txBody>
      </p:sp>
      <p:pic>
        <p:nvPicPr>
          <p:cNvPr id="3" name="Picture 2">
            <a:extLst>
              <a:ext uri="{FF2B5EF4-FFF2-40B4-BE49-F238E27FC236}">
                <a16:creationId xmlns:a16="http://schemas.microsoft.com/office/drawing/2014/main" id="{844048A7-CBD2-1949-A461-4A30B1BF96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579" y="859196"/>
            <a:ext cx="4536323" cy="5798257"/>
          </a:xfrm>
          <a:prstGeom prst="rect">
            <a:avLst/>
          </a:prstGeom>
        </p:spPr>
      </p:pic>
    </p:spTree>
    <p:extLst>
      <p:ext uri="{BB962C8B-B14F-4D97-AF65-F5344CB8AC3E}">
        <p14:creationId xmlns:p14="http://schemas.microsoft.com/office/powerpoint/2010/main" val="315251494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0"/>
            <a:ext cx="9144000" cy="6858000"/>
          </a:xfrm>
          <a:prstGeom prst="rect">
            <a:avLst/>
          </a:prstGeom>
        </p:spPr>
      </p:pic>
      <p:sp>
        <p:nvSpPr>
          <p:cNvPr id="312322" name="Rectangle 2"/>
          <p:cNvSpPr>
            <a:spLocks noGrp="1" noChangeArrowheads="1"/>
          </p:cNvSpPr>
          <p:nvPr>
            <p:ph type="ctrTitle" sz="quarter"/>
          </p:nvPr>
        </p:nvSpPr>
        <p:spPr>
          <a:xfrm>
            <a:off x="9324528" y="1268760"/>
            <a:ext cx="2124418" cy="3528391"/>
          </a:xfrm>
          <a:solidFill>
            <a:srgbClr val="313133"/>
          </a:solidFill>
          <a:effectLst/>
        </p:spPr>
        <p:txBody>
          <a:bodyPr/>
          <a:lstStyle/>
          <a:p>
            <a:pPr algn="ctr" eaLnBrk="1" hangingPunct="1">
              <a:defRPr/>
            </a:pPr>
            <a:r>
              <a:rPr lang="en-US" sz="3600" b="1" i="0" dirty="0">
                <a:solidFill>
                  <a:srgbClr val="FFFFFF"/>
                </a:solidFill>
                <a:latin typeface="Arial"/>
                <a:ea typeface="ＭＳ Ｐゴシック" charset="0"/>
                <a:cs typeface="Arial"/>
              </a:rPr>
              <a:t>Elders &amp; Deacons</a:t>
            </a:r>
          </a:p>
        </p:txBody>
      </p:sp>
      <p:sp>
        <p:nvSpPr>
          <p:cNvPr id="312325" name="Rectangle 5"/>
          <p:cNvSpPr>
            <a:spLocks noChangeArrowheads="1"/>
          </p:cNvSpPr>
          <p:nvPr/>
        </p:nvSpPr>
        <p:spPr bwMode="auto">
          <a:xfrm>
            <a:off x="-1116" y="4869160"/>
            <a:ext cx="9145116" cy="1152128"/>
          </a:xfrm>
          <a:prstGeom prst="rect">
            <a:avLst/>
          </a:prstGeom>
          <a:solidFill>
            <a:srgbClr val="CDF4FF"/>
          </a:solidFill>
          <a:ln w="9525">
            <a:noFill/>
            <a:miter lim="800000"/>
            <a:headEnd/>
            <a:tailEnd/>
          </a:ln>
          <a:effectLst/>
        </p:spPr>
        <p:txBody>
          <a:bodyPr lIns="91967" tIns="45986" rIns="91967" bIns="45986" anchor="ctr"/>
          <a:lstStyle/>
          <a:p>
            <a:pPr>
              <a:defRPr/>
            </a:pPr>
            <a:r>
              <a:rPr lang="en-US" sz="4000" b="1" dirty="0">
                <a:solidFill>
                  <a:srgbClr val="800000"/>
                </a:solidFill>
                <a:latin typeface="Arial"/>
                <a:cs typeface="Arial"/>
              </a:rPr>
              <a:t>Acts 6:1-7 &amp; Acts 20:17-35 </a:t>
            </a:r>
          </a:p>
        </p:txBody>
      </p:sp>
    </p:spTree>
    <p:extLst>
      <p:ext uri="{BB962C8B-B14F-4D97-AF65-F5344CB8AC3E}">
        <p14:creationId xmlns:p14="http://schemas.microsoft.com/office/powerpoint/2010/main" val="854868048"/>
      </p:ext>
    </p:extLst>
  </p:cSld>
  <p:clrMapOvr>
    <a:overrideClrMapping bg1="dk2" tx1="lt1" bg2="dk1"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lated image">
            <a:extLst>
              <a:ext uri="{FF2B5EF4-FFF2-40B4-BE49-F238E27FC236}">
                <a16:creationId xmlns:a16="http://schemas.microsoft.com/office/drawing/2014/main" id="{27C211C1-E67E-DD40-9BBC-1E6445006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9" y="3718"/>
            <a:ext cx="9141883" cy="608957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49" y="5457490"/>
            <a:ext cx="9144000" cy="1396792"/>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need our witness to overflow first in our own setting</a:t>
            </a:r>
          </a:p>
        </p:txBody>
      </p:sp>
    </p:spTree>
    <p:extLst>
      <p:ext uri="{BB962C8B-B14F-4D97-AF65-F5344CB8AC3E}">
        <p14:creationId xmlns:p14="http://schemas.microsoft.com/office/powerpoint/2010/main" val="39747329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368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387070668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(6:8–8:40). </a:t>
            </a:r>
          </a:p>
        </p:txBody>
      </p:sp>
    </p:spTree>
    <p:extLst>
      <p:ext uri="{BB962C8B-B14F-4D97-AF65-F5344CB8AC3E}">
        <p14:creationId xmlns:p14="http://schemas.microsoft.com/office/powerpoint/2010/main" val="396373910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E83D5D-D8D3-4142-A926-6A450FF68355}"/>
              </a:ext>
            </a:extLst>
          </p:cNvPr>
          <p:cNvSpPr txBox="1"/>
          <p:nvPr/>
        </p:nvSpPr>
        <p:spPr>
          <a:xfrm>
            <a:off x="284243" y="83313"/>
            <a:ext cx="8503318" cy="743473"/>
          </a:xfrm>
          <a:prstGeom prst="rect">
            <a:avLst/>
          </a:prstGeom>
          <a:solidFill>
            <a:schemeClr val="tx1"/>
          </a:solid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The Sovereignty of God in Suffering</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2" name="Picture 4" descr="Suffering &amp; Death | Answers in Genesis">
            <a:extLst>
              <a:ext uri="{FF2B5EF4-FFF2-40B4-BE49-F238E27FC236}">
                <a16:creationId xmlns:a16="http://schemas.microsoft.com/office/drawing/2014/main" id="{A1BB935F-72AD-4123-93AB-1D2CE6626C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89"/>
          <a:stretch/>
        </p:blipFill>
        <p:spPr bwMode="auto">
          <a:xfrm>
            <a:off x="1215188" y="1036638"/>
            <a:ext cx="7928811" cy="4784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0A7C3A-E49B-45C4-B7EC-CB7A93306344}"/>
              </a:ext>
            </a:extLst>
          </p:cNvPr>
          <p:cNvSpPr txBox="1"/>
          <p:nvPr/>
        </p:nvSpPr>
        <p:spPr>
          <a:xfrm>
            <a:off x="1460500" y="4177015"/>
            <a:ext cx="2219825" cy="523220"/>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6:8–8:3</a:t>
            </a:r>
            <a:endParaRPr kumimoji="0" lang="en-US" sz="28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a:extLst>
              <a:ext uri="{FF2B5EF4-FFF2-40B4-BE49-F238E27FC236}">
                <a16:creationId xmlns:a16="http://schemas.microsoft.com/office/drawing/2014/main" id="{779A5498-E64B-714E-AB88-4380F608E25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09903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9AF340F-D8D9-4242-A9A7-FA69437BF3E4}"/>
              </a:ext>
            </a:extLst>
          </p:cNvPr>
          <p:cNvSpPr>
            <a:spLocks noGrp="1"/>
          </p:cNvSpPr>
          <p:nvPr>
            <p:ph type="title"/>
          </p:nvPr>
        </p:nvSpPr>
        <p:spPr>
          <a:xfrm>
            <a:off x="38100" y="44450"/>
            <a:ext cx="9070975" cy="1143000"/>
          </a:xfrm>
        </p:spPr>
        <p:txBody>
          <a:bodyPr/>
          <a:lstStyle/>
          <a:p>
            <a:r>
              <a:rPr lang="en-US" dirty="0"/>
              <a:t>Jim Elliot</a:t>
            </a:r>
          </a:p>
        </p:txBody>
      </p:sp>
      <p:pic>
        <p:nvPicPr>
          <p:cNvPr id="1026" name="Picture 2" descr="Jim Elliot Biography | Story Of The Man From 'End Of The Spear' Movie">
            <a:extLst>
              <a:ext uri="{FF2B5EF4-FFF2-40B4-BE49-F238E27FC236}">
                <a16:creationId xmlns:a16="http://schemas.microsoft.com/office/drawing/2014/main" id="{41413DC0-7BA2-4AC9-A6BF-98100B1ECA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27"/>
          <a:stretch/>
        </p:blipFill>
        <p:spPr bwMode="auto">
          <a:xfrm>
            <a:off x="685800" y="1981200"/>
            <a:ext cx="7772400" cy="4114800"/>
          </a:xfrm>
          <a:prstGeom prst="rect">
            <a:avLst/>
          </a:prstGeom>
          <a:solidFill>
            <a:srgbClr val="FFFFFF"/>
          </a:solidFill>
        </p:spPr>
      </p:pic>
    </p:spTree>
    <p:extLst>
      <p:ext uri="{BB962C8B-B14F-4D97-AF65-F5344CB8AC3E}">
        <p14:creationId xmlns:p14="http://schemas.microsoft.com/office/powerpoint/2010/main" val="37605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E83D5D-D8D3-4142-A926-6A450FF68355}"/>
              </a:ext>
            </a:extLst>
          </p:cNvPr>
          <p:cNvSpPr txBox="1"/>
          <p:nvPr/>
        </p:nvSpPr>
        <p:spPr>
          <a:xfrm>
            <a:off x="284243" y="83313"/>
            <a:ext cx="8503318" cy="743473"/>
          </a:xfrm>
          <a:prstGeom prst="rect">
            <a:avLst/>
          </a:prstGeom>
          <a:solidFill>
            <a:schemeClr val="tx1"/>
          </a:solid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The Sovereignty of God in Suffering</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2" name="Picture 4" descr="Suffering &amp; Death | Answers in Genesis">
            <a:extLst>
              <a:ext uri="{FF2B5EF4-FFF2-40B4-BE49-F238E27FC236}">
                <a16:creationId xmlns:a16="http://schemas.microsoft.com/office/drawing/2014/main" id="{A1BB935F-72AD-4123-93AB-1D2CE6626C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89"/>
          <a:stretch/>
        </p:blipFill>
        <p:spPr bwMode="auto">
          <a:xfrm>
            <a:off x="1215188" y="1036638"/>
            <a:ext cx="7928811" cy="4784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9B9FB7-D251-274E-86FA-9C7305F612EC}"/>
              </a:ext>
            </a:extLst>
          </p:cNvPr>
          <p:cNvSpPr txBox="1"/>
          <p:nvPr/>
        </p:nvSpPr>
        <p:spPr>
          <a:xfrm>
            <a:off x="1460500" y="4177015"/>
            <a:ext cx="2219825" cy="523220"/>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Acts 6:8–8:3</a:t>
            </a:r>
            <a:endParaRPr kumimoji="0" lang="en-US" sz="28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2129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404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God Does Amazing Things">
            <a:extLst>
              <a:ext uri="{FF2B5EF4-FFF2-40B4-BE49-F238E27FC236}">
                <a16:creationId xmlns:a16="http://schemas.microsoft.com/office/drawing/2014/main" id="{DF2A8D60-8385-3647-99C1-828B6A8629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a:t>
            </a:r>
          </a:p>
        </p:txBody>
      </p:sp>
      <p:sp>
        <p:nvSpPr>
          <p:cNvPr id="900098" name="Rectangle 2"/>
          <p:cNvSpPr>
            <a:spLocks noGrp="1" noChangeArrowheads="1"/>
          </p:cNvSpPr>
          <p:nvPr>
            <p:ph type="ctrTitle"/>
          </p:nvPr>
        </p:nvSpPr>
        <p:spPr>
          <a:xfrm>
            <a:off x="-23813" y="0"/>
            <a:ext cx="9120187" cy="1957892"/>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Why God Does Amazing Things</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876531214"/>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742904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86C81D-9FD5-49ED-A318-EFEE5D6FB74F}"/>
              </a:ext>
            </a:extLst>
          </p:cNvPr>
          <p:cNvSpPr/>
          <p:nvPr/>
        </p:nvSpPr>
        <p:spPr bwMode="auto">
          <a:xfrm>
            <a:off x="0" y="0"/>
            <a:ext cx="9144000" cy="6954253"/>
          </a:xfrm>
          <a:prstGeom prst="rect">
            <a:avLst/>
          </a:prstGeom>
          <a:ln>
            <a:noFill/>
            <a:headEnd type="none" w="med" len="med"/>
            <a:tailEnd type="stealth" w="lg" len="lg"/>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3074" name="Picture 2" descr="UNIVERSAL - Book Ends &amp; Book Supports Clip Board Type: Bookends Size: 5-7/8  x 8-1/4 x 9 (Inch) - 46947461 - MSC Industrial Supply">
            <a:extLst>
              <a:ext uri="{FF2B5EF4-FFF2-40B4-BE49-F238E27FC236}">
                <a16:creationId xmlns:a16="http://schemas.microsoft.com/office/drawing/2014/main" id="{E33AE827-33D8-4B5C-979A-7CBA883F4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99" y="904874"/>
            <a:ext cx="6551195" cy="5786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C64EAD-2451-48D6-A052-73ED9E6DB782}"/>
              </a:ext>
            </a:extLst>
          </p:cNvPr>
          <p:cNvSpPr txBox="1"/>
          <p:nvPr/>
        </p:nvSpPr>
        <p:spPr>
          <a:xfrm>
            <a:off x="2249905" y="1355377"/>
            <a:ext cx="1540042" cy="52322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Stephen</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A04BC97F-0119-4D89-ACE4-1402021A2B35}"/>
              </a:ext>
            </a:extLst>
          </p:cNvPr>
          <p:cNvSpPr txBox="1"/>
          <p:nvPr/>
        </p:nvSpPr>
        <p:spPr>
          <a:xfrm>
            <a:off x="6071938" y="2530461"/>
            <a:ext cx="1540042" cy="52322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Saul</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92971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The Suffering </a:t>
            </a:r>
          </a:p>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(Acts 6:8–7:60)</a:t>
            </a: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Tree>
    <p:extLst>
      <p:ext uri="{BB962C8B-B14F-4D97-AF65-F5344CB8AC3E}">
        <p14:creationId xmlns:p14="http://schemas.microsoft.com/office/powerpoint/2010/main" val="250508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44CA0-B32D-435B-A3AF-679EC756C982}"/>
              </a:ext>
            </a:extLst>
          </p:cNvPr>
          <p:cNvSpPr txBox="1"/>
          <p:nvPr/>
        </p:nvSpPr>
        <p:spPr>
          <a:xfrm>
            <a:off x="393700" y="645238"/>
            <a:ext cx="8208879" cy="1815882"/>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John 15:20</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Calibri" panose="020F0502020204030204" pitchFamily="34" charset="0"/>
              </a:rPr>
              <a:t>Remember the word that I said to you: </a:t>
            </a:r>
            <a:b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Calibri" panose="020F0502020204030204" pitchFamily="34" charset="0"/>
              </a:rPr>
              <a:t>‘A servant is not greater than his master.’ </a:t>
            </a:r>
            <a:b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Calibri" panose="020F0502020204030204" pitchFamily="34" charset="0"/>
              </a:rPr>
              <a:t>If they persecuted me, they will also persecute you…</a:t>
            </a: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E8F5C33-F1FE-45E1-A883-1DD7824A62B4}"/>
              </a:ext>
            </a:extLst>
          </p:cNvPr>
          <p:cNvSpPr txBox="1"/>
          <p:nvPr/>
        </p:nvSpPr>
        <p:spPr>
          <a:xfrm>
            <a:off x="505326" y="3430681"/>
            <a:ext cx="8097253" cy="138499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2 Timothy 3:12</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Indeed, all who desire to live a godly life in Christ Jesus will be persecuted</a:t>
            </a:r>
          </a:p>
        </p:txBody>
      </p:sp>
    </p:spTree>
    <p:extLst>
      <p:ext uri="{BB962C8B-B14F-4D97-AF65-F5344CB8AC3E}">
        <p14:creationId xmlns:p14="http://schemas.microsoft.com/office/powerpoint/2010/main" val="32996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l" defTabSz="457177" rtl="0" eaLnBrk="0" fontAlgn="base" latinLnBrk="0" hangingPunct="0">
              <a:lnSpc>
                <a:spcPct val="90000"/>
              </a:lnSpc>
              <a:spcBef>
                <a:spcPct val="0"/>
              </a:spcBef>
              <a:spcAft>
                <a:spcPts val="60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Level 1 suffering: Disputes about the Bible </a:t>
            </a:r>
            <a:r>
              <a:rPr kumimoji="0" lang="en-US" sz="2800" b="0"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(6:8-10)</a:t>
            </a: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
        <p:nvSpPr>
          <p:cNvPr id="7" name="TextBox 6">
            <a:extLst>
              <a:ext uri="{FF2B5EF4-FFF2-40B4-BE49-F238E27FC236}">
                <a16:creationId xmlns:a16="http://schemas.microsoft.com/office/drawing/2014/main" id="{3F7D567B-42B8-4991-8BBD-F3F5EF2572E8}"/>
              </a:ext>
            </a:extLst>
          </p:cNvPr>
          <p:cNvSpPr txBox="1"/>
          <p:nvPr/>
        </p:nvSpPr>
        <p:spPr>
          <a:xfrm>
            <a:off x="0" y="1150094"/>
            <a:ext cx="7772399" cy="523220"/>
          </a:xfrm>
          <a:prstGeom prst="rect">
            <a:avLst/>
          </a:prstGeom>
          <a:solidFill>
            <a:schemeClr val="tx1"/>
          </a:solidFill>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Level 2 suffering: Public false accusation</a:t>
            </a:r>
            <a:r>
              <a:rPr kumimoji="0" lang="en-US" sz="28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 </a:t>
            </a: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(6:11–7:1)</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05727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7</a:t>
            </a:r>
          </a:p>
        </p:txBody>
      </p:sp>
    </p:spTree>
    <p:extLst>
      <p:ext uri="{BB962C8B-B14F-4D97-AF65-F5344CB8AC3E}">
        <p14:creationId xmlns:p14="http://schemas.microsoft.com/office/powerpoint/2010/main" val="190676249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l" defTabSz="457177" rtl="0" eaLnBrk="0" fontAlgn="base" latinLnBrk="0" hangingPunct="0">
              <a:lnSpc>
                <a:spcPct val="90000"/>
              </a:lnSpc>
              <a:spcBef>
                <a:spcPct val="0"/>
              </a:spcBef>
              <a:spcAft>
                <a:spcPts val="60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Level 1 suffering: Disputes about the Bible </a:t>
            </a:r>
            <a:r>
              <a:rPr kumimoji="0" lang="en-US" sz="2800" b="0"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(6:8-10)</a:t>
            </a: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
        <p:nvSpPr>
          <p:cNvPr id="7" name="TextBox 6">
            <a:extLst>
              <a:ext uri="{FF2B5EF4-FFF2-40B4-BE49-F238E27FC236}">
                <a16:creationId xmlns:a16="http://schemas.microsoft.com/office/drawing/2014/main" id="{3F7D567B-42B8-4991-8BBD-F3F5EF2572E8}"/>
              </a:ext>
            </a:extLst>
          </p:cNvPr>
          <p:cNvSpPr txBox="1"/>
          <p:nvPr/>
        </p:nvSpPr>
        <p:spPr>
          <a:xfrm>
            <a:off x="0" y="1150094"/>
            <a:ext cx="7772399" cy="523220"/>
          </a:xfrm>
          <a:prstGeom prst="rect">
            <a:avLst/>
          </a:prstGeom>
          <a:solidFill>
            <a:schemeClr val="tx1"/>
          </a:solidFill>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Level 2 suffering: Public false accusation</a:t>
            </a:r>
            <a:r>
              <a:rPr kumimoji="0" lang="en-US" sz="28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 </a:t>
            </a: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(6:11–7:1)</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E02BF19B-7C05-416D-8CEC-F287D68D2D31}"/>
              </a:ext>
            </a:extLst>
          </p:cNvPr>
          <p:cNvSpPr txBox="1"/>
          <p:nvPr/>
        </p:nvSpPr>
        <p:spPr>
          <a:xfrm>
            <a:off x="8018" y="1988297"/>
            <a:ext cx="8847224" cy="523220"/>
          </a:xfrm>
          <a:prstGeom prst="rect">
            <a:avLst/>
          </a:prstGeom>
          <a:solidFill>
            <a:schemeClr val="tx1"/>
          </a:solidFill>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Level 3 suffering: Rejection of confrontation of sin </a:t>
            </a: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(7:2-53)</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TextBox 14">
            <a:extLst>
              <a:ext uri="{FF2B5EF4-FFF2-40B4-BE49-F238E27FC236}">
                <a16:creationId xmlns:a16="http://schemas.microsoft.com/office/drawing/2014/main" id="{753F150E-A1A6-4661-946B-2E2C4596C9F6}"/>
              </a:ext>
            </a:extLst>
          </p:cNvPr>
          <p:cNvSpPr txBox="1"/>
          <p:nvPr/>
        </p:nvSpPr>
        <p:spPr>
          <a:xfrm>
            <a:off x="685800" y="2750703"/>
            <a:ext cx="5227721" cy="523220"/>
          </a:xfrm>
          <a:prstGeom prst="rect">
            <a:avLst/>
          </a:prstGeom>
          <a:solidFill>
            <a:schemeClr val="bg2">
              <a:lumMod val="50000"/>
            </a:schemeClr>
          </a:solidFill>
        </p:spPr>
        <p:txBody>
          <a:bodyPr wrap="square">
            <a:spAutoFit/>
          </a:bodyPr>
          <a:lstStyle/>
          <a:p>
            <a:pPr marL="285750" marR="0" lvl="0" indent="-28575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Abraham obeyed God (vs. 2-8)</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7" name="TextBox 16">
            <a:extLst>
              <a:ext uri="{FF2B5EF4-FFF2-40B4-BE49-F238E27FC236}">
                <a16:creationId xmlns:a16="http://schemas.microsoft.com/office/drawing/2014/main" id="{94B918E1-EEB4-4DE7-8497-C863E76AC793}"/>
              </a:ext>
            </a:extLst>
          </p:cNvPr>
          <p:cNvSpPr txBox="1"/>
          <p:nvPr/>
        </p:nvSpPr>
        <p:spPr>
          <a:xfrm>
            <a:off x="685800" y="3320199"/>
            <a:ext cx="6683541" cy="523220"/>
          </a:xfrm>
          <a:prstGeom prst="rect">
            <a:avLst/>
          </a:prstGeom>
          <a:solidFill>
            <a:schemeClr val="bg2">
              <a:lumMod val="50000"/>
            </a:schemeClr>
          </a:solidFill>
        </p:spPr>
        <p:txBody>
          <a:bodyPr wrap="square">
            <a:spAutoFit/>
          </a:bodyPr>
          <a:lstStyle/>
          <a:p>
            <a:pPr marL="457200" marR="0" lvl="0" indent="-4572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Jacob and Joseph obeyed God (vs. 9-16)</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9" name="TextBox 18">
            <a:extLst>
              <a:ext uri="{FF2B5EF4-FFF2-40B4-BE49-F238E27FC236}">
                <a16:creationId xmlns:a16="http://schemas.microsoft.com/office/drawing/2014/main" id="{5AA15A84-3E94-43FC-BF41-C305434D4697}"/>
              </a:ext>
            </a:extLst>
          </p:cNvPr>
          <p:cNvSpPr txBox="1"/>
          <p:nvPr/>
        </p:nvSpPr>
        <p:spPr>
          <a:xfrm>
            <a:off x="685800" y="3889695"/>
            <a:ext cx="7555832" cy="523220"/>
          </a:xfrm>
          <a:prstGeom prst="rect">
            <a:avLst/>
          </a:prstGeom>
          <a:solidFill>
            <a:schemeClr val="bg2">
              <a:lumMod val="50000"/>
            </a:schemeClr>
          </a:solidFill>
        </p:spPr>
        <p:txBody>
          <a:bodyPr wrap="square">
            <a:spAutoFit/>
          </a:bodyPr>
          <a:lstStyle/>
          <a:p>
            <a:pPr marL="457200" marR="0" lvl="0" indent="-4572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Moses obeyed God but was rejected (vs. 17-44)</a:t>
            </a: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1" name="TextBox 20">
            <a:extLst>
              <a:ext uri="{FF2B5EF4-FFF2-40B4-BE49-F238E27FC236}">
                <a16:creationId xmlns:a16="http://schemas.microsoft.com/office/drawing/2014/main" id="{78A30DA0-3907-4C84-B569-6EAC52638A3B}"/>
              </a:ext>
            </a:extLst>
          </p:cNvPr>
          <p:cNvSpPr txBox="1"/>
          <p:nvPr/>
        </p:nvSpPr>
        <p:spPr>
          <a:xfrm>
            <a:off x="685800" y="4459191"/>
            <a:ext cx="8103268" cy="523220"/>
          </a:xfrm>
          <a:prstGeom prst="rect">
            <a:avLst/>
          </a:prstGeom>
          <a:solidFill>
            <a:schemeClr val="bg2">
              <a:lumMod val="50000"/>
            </a:schemeClr>
          </a:solidFill>
        </p:spPr>
        <p:txBody>
          <a:bodyPr wrap="square">
            <a:spAutoFit/>
          </a:bodyPr>
          <a:lstStyle/>
          <a:p>
            <a:pPr marL="457200" marR="0" lvl="0" indent="-4572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Joshua, David, &amp; Solomon obeyed God</a:t>
            </a: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(vs. 45-50)</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3" name="TextBox 22">
            <a:extLst>
              <a:ext uri="{FF2B5EF4-FFF2-40B4-BE49-F238E27FC236}">
                <a16:creationId xmlns:a16="http://schemas.microsoft.com/office/drawing/2014/main" id="{7A852075-33BA-481C-A341-603099907F62}"/>
              </a:ext>
            </a:extLst>
          </p:cNvPr>
          <p:cNvSpPr txBox="1"/>
          <p:nvPr/>
        </p:nvSpPr>
        <p:spPr>
          <a:xfrm>
            <a:off x="685800" y="5028687"/>
            <a:ext cx="6882062" cy="548099"/>
          </a:xfrm>
          <a:prstGeom prst="rect">
            <a:avLst/>
          </a:prstGeom>
          <a:solidFill>
            <a:schemeClr val="bg2">
              <a:lumMod val="50000"/>
            </a:schemeClr>
          </a:solidFill>
        </p:spPr>
        <p:txBody>
          <a:bodyPr wrap="square">
            <a:spAutoFit/>
          </a:bodyPr>
          <a:lstStyle/>
          <a:p>
            <a:pPr marL="457200" marR="0" lvl="0" indent="-457200" algn="l" defTabSz="457177"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Jewish leaders do not obey God (vs. 51-53)</a:t>
            </a:r>
          </a:p>
        </p:txBody>
      </p:sp>
    </p:spTree>
    <p:extLst>
      <p:ext uri="{BB962C8B-B14F-4D97-AF65-F5344CB8AC3E}">
        <p14:creationId xmlns:p14="http://schemas.microsoft.com/office/powerpoint/2010/main" val="21038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17" grpId="0" animBg="1"/>
      <p:bldP spid="19" grpId="0" animBg="1"/>
      <p:bldP spid="21" grpId="0" animBg="1"/>
      <p:bldP spid="2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113707-C6D4-434E-83DB-2AF18DC12F5A}"/>
              </a:ext>
            </a:extLst>
          </p:cNvPr>
          <p:cNvSpPr txBox="1"/>
          <p:nvPr/>
        </p:nvSpPr>
        <p:spPr>
          <a:xfrm>
            <a:off x="0" y="646366"/>
            <a:ext cx="9144000" cy="5552289"/>
          </a:xfrm>
          <a:prstGeom prst="rect">
            <a:avLst/>
          </a:prstGeom>
          <a:noFill/>
        </p:spPr>
        <p:txBody>
          <a:bodyPr wrap="square">
            <a:spAutoFit/>
          </a:bodyPr>
          <a:lstStyle/>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“stiff-necked” </a:t>
            </a:r>
          </a:p>
          <a:p>
            <a:pPr marL="0" marR="457200" lvl="0" indent="0" algn="ctr" defTabSz="457177"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(Exod 32:9; 33:3, 5; 34:9; Deut 9:6, 13)</a:t>
            </a:r>
          </a:p>
          <a:p>
            <a:pPr marL="0" marR="457200" lvl="0" indent="0" algn="ctr" defTabSz="457177" rtl="0" eaLnBrk="1" fontAlgn="auto" latinLnBrk="0" hangingPunct="1">
              <a:lnSpc>
                <a:spcPct val="115000"/>
              </a:lnSpc>
              <a:spcBef>
                <a:spcPts val="120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“uncircumcised in heart and ears” </a:t>
            </a:r>
          </a:p>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(Lev 26:41; Jer 4:4; 6:10; 9:26; Ezek 44:7,9)</a:t>
            </a:r>
          </a:p>
          <a:p>
            <a:pPr marL="0" marR="457200" lvl="0" indent="0" algn="ctr" defTabSz="457177" rtl="0" eaLnBrk="1" fontAlgn="auto" latinLnBrk="0" hangingPunct="1">
              <a:lnSpc>
                <a:spcPct val="115000"/>
              </a:lnSpc>
              <a:spcBef>
                <a:spcPts val="120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“resist the Holy Spirit” </a:t>
            </a:r>
          </a:p>
          <a:p>
            <a:pPr marL="0" marR="457200" lvl="0" indent="0" algn="ctr" defTabSz="457177"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(Isa 63:10)</a:t>
            </a:r>
          </a:p>
        </p:txBody>
      </p:sp>
    </p:spTree>
    <p:extLst>
      <p:ext uri="{BB962C8B-B14F-4D97-AF65-F5344CB8AC3E}">
        <p14:creationId xmlns:p14="http://schemas.microsoft.com/office/powerpoint/2010/main" val="110009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D2D9B-5E18-4786-83D8-A5924FC5CCC9}"/>
              </a:ext>
            </a:extLst>
          </p:cNvPr>
          <p:cNvSpPr txBox="1"/>
          <p:nvPr/>
        </p:nvSpPr>
        <p:spPr>
          <a:xfrm>
            <a:off x="156404" y="1186940"/>
            <a:ext cx="8987596" cy="1685846"/>
          </a:xfrm>
          <a:prstGeom prst="rect">
            <a:avLst/>
          </a:prstGeom>
          <a:solidFill>
            <a:srgbClr val="C00000"/>
          </a:solidFill>
        </p:spPr>
        <p:txBody>
          <a:bodyPr wrap="square">
            <a:spAutoFit/>
          </a:bodyPr>
          <a:lstStyle/>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Exodus 1–20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action &amp; divine deliverance</a:t>
            </a:r>
          </a:p>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Exodus 21–31, 34–40</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 instruction in the Law &amp; God’s presence</a:t>
            </a:r>
          </a:p>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Exodus 32–34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rebellion against Moses &amp; God’s presence </a:t>
            </a:r>
          </a:p>
        </p:txBody>
      </p:sp>
      <p:sp>
        <p:nvSpPr>
          <p:cNvPr id="4" name="TextBox 3">
            <a:extLst>
              <a:ext uri="{FF2B5EF4-FFF2-40B4-BE49-F238E27FC236}">
                <a16:creationId xmlns:a16="http://schemas.microsoft.com/office/drawing/2014/main" id="{B68F1526-38A1-406B-B96D-C60F95B799CE}"/>
              </a:ext>
            </a:extLst>
          </p:cNvPr>
          <p:cNvSpPr txBox="1"/>
          <p:nvPr/>
        </p:nvSpPr>
        <p:spPr>
          <a:xfrm>
            <a:off x="164423" y="4106601"/>
            <a:ext cx="8987596" cy="1685846"/>
          </a:xfrm>
          <a:prstGeom prst="rect">
            <a:avLst/>
          </a:prstGeom>
          <a:solidFill>
            <a:srgbClr val="002060"/>
          </a:solidFill>
        </p:spPr>
        <p:txBody>
          <a:bodyPr wrap="square">
            <a:spAutoFit/>
          </a:bodyPr>
          <a:lstStyle/>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Acts 1–6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action &amp; divine deliverance</a:t>
            </a:r>
          </a:p>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Acts 7</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 instruction in the Law &amp; God’s presence</a:t>
            </a:r>
          </a:p>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Acts 7–8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rebellion against Moses &amp; God’s presence </a:t>
            </a:r>
          </a:p>
        </p:txBody>
      </p:sp>
      <p:sp>
        <p:nvSpPr>
          <p:cNvPr id="5" name="TextBox 4">
            <a:extLst>
              <a:ext uri="{FF2B5EF4-FFF2-40B4-BE49-F238E27FC236}">
                <a16:creationId xmlns:a16="http://schemas.microsoft.com/office/drawing/2014/main" id="{37353954-E88A-4931-A16C-FDB421DC1F0C}"/>
              </a:ext>
            </a:extLst>
          </p:cNvPr>
          <p:cNvSpPr txBox="1"/>
          <p:nvPr/>
        </p:nvSpPr>
        <p:spPr>
          <a:xfrm>
            <a:off x="2286000" y="380813"/>
            <a:ext cx="4572000" cy="52322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Comparison</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2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D2D9B-5E18-4786-83D8-A5924FC5CCC9}"/>
              </a:ext>
            </a:extLst>
          </p:cNvPr>
          <p:cNvSpPr txBox="1"/>
          <p:nvPr/>
        </p:nvSpPr>
        <p:spPr>
          <a:xfrm>
            <a:off x="156404" y="1463668"/>
            <a:ext cx="8843219" cy="1964512"/>
          </a:xfrm>
          <a:prstGeom prst="rect">
            <a:avLst/>
          </a:prstGeom>
          <a:solidFill>
            <a:srgbClr val="C00000"/>
          </a:solidFill>
        </p:spPr>
        <p:txBody>
          <a:bodyPr wrap="square">
            <a:spAutoFit/>
          </a:bodyPr>
          <a:lstStyle/>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Jesus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judged by Jewish religious leaders; predicts being seated by God’s right hand; sentenced to die; offers forgiveness; commits spirit into God’s hand </a:t>
            </a:r>
          </a:p>
        </p:txBody>
      </p:sp>
      <p:sp>
        <p:nvSpPr>
          <p:cNvPr id="4" name="TextBox 3">
            <a:extLst>
              <a:ext uri="{FF2B5EF4-FFF2-40B4-BE49-F238E27FC236}">
                <a16:creationId xmlns:a16="http://schemas.microsoft.com/office/drawing/2014/main" id="{B68F1526-38A1-406B-B96D-C60F95B799CE}"/>
              </a:ext>
            </a:extLst>
          </p:cNvPr>
          <p:cNvSpPr txBox="1"/>
          <p:nvPr/>
        </p:nvSpPr>
        <p:spPr>
          <a:xfrm>
            <a:off x="164423" y="3853935"/>
            <a:ext cx="8843219" cy="1964512"/>
          </a:xfrm>
          <a:prstGeom prst="rect">
            <a:avLst/>
          </a:prstGeom>
          <a:solidFill>
            <a:srgbClr val="002060"/>
          </a:solidFill>
        </p:spPr>
        <p:txBody>
          <a:bodyPr wrap="square">
            <a:spAutoFit/>
          </a:bodyPr>
          <a:lstStyle/>
          <a:p>
            <a:pPr marL="0" marR="0" lvl="0" indent="0" algn="l" defTabSz="457177"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Stephen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judged by Jewish religious leaders; sees Jesus seated by God’s right hand; sentenced to die; offers forgiveness; commits spirit into God’s hand </a:t>
            </a:r>
          </a:p>
        </p:txBody>
      </p:sp>
      <p:sp>
        <p:nvSpPr>
          <p:cNvPr id="5" name="TextBox 4">
            <a:extLst>
              <a:ext uri="{FF2B5EF4-FFF2-40B4-BE49-F238E27FC236}">
                <a16:creationId xmlns:a16="http://schemas.microsoft.com/office/drawing/2014/main" id="{37353954-E88A-4931-A16C-FDB421DC1F0C}"/>
              </a:ext>
            </a:extLst>
          </p:cNvPr>
          <p:cNvSpPr txBox="1"/>
          <p:nvPr/>
        </p:nvSpPr>
        <p:spPr>
          <a:xfrm>
            <a:off x="2286000" y="380813"/>
            <a:ext cx="4572000" cy="58477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Comparison</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53264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6045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Acts 3:1-10 Video</a:t>
            </a:r>
          </a:p>
        </p:txBody>
      </p:sp>
    </p:spTree>
    <p:extLst>
      <p:ext uri="{BB962C8B-B14F-4D97-AF65-F5344CB8AC3E}">
        <p14:creationId xmlns:p14="http://schemas.microsoft.com/office/powerpoint/2010/main" val="426298433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l" defTabSz="457177" rtl="0" eaLnBrk="0" fontAlgn="base" latinLnBrk="0" hangingPunct="0">
              <a:lnSpc>
                <a:spcPct val="90000"/>
              </a:lnSpc>
              <a:spcBef>
                <a:spcPct val="0"/>
              </a:spcBef>
              <a:spcAft>
                <a:spcPts val="60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Level 1 suffering: Disputes about the Bible </a:t>
            </a:r>
            <a:r>
              <a:rPr kumimoji="0" lang="en-US" sz="2800" b="0" i="0" u="none" strike="noStrike" kern="1200" cap="none" spc="0" normalizeH="0" baseline="0" noProof="0" dirty="0">
                <a:ln>
                  <a:noFill/>
                </a:ln>
                <a:solidFill>
                  <a:srgbClr val="FFFFFF"/>
                </a:solidFill>
                <a:effectLst/>
                <a:uLnTx/>
                <a:uFillTx/>
                <a:latin typeface="Times New Roman"/>
                <a:ea typeface="ＭＳ Ｐゴシック" pitchFamily="-108" charset="-128"/>
                <a:cs typeface="Arial"/>
              </a:rPr>
              <a:t>(6:8-10)</a:t>
            </a: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
        <p:nvSpPr>
          <p:cNvPr id="7" name="TextBox 6">
            <a:extLst>
              <a:ext uri="{FF2B5EF4-FFF2-40B4-BE49-F238E27FC236}">
                <a16:creationId xmlns:a16="http://schemas.microsoft.com/office/drawing/2014/main" id="{3F7D567B-42B8-4991-8BBD-F3F5EF2572E8}"/>
              </a:ext>
            </a:extLst>
          </p:cNvPr>
          <p:cNvSpPr txBox="1"/>
          <p:nvPr/>
        </p:nvSpPr>
        <p:spPr>
          <a:xfrm>
            <a:off x="0" y="1150094"/>
            <a:ext cx="7772399" cy="523220"/>
          </a:xfrm>
          <a:prstGeom prst="rect">
            <a:avLst/>
          </a:prstGeom>
          <a:solidFill>
            <a:schemeClr val="tx1"/>
          </a:solidFill>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Level 2 suffering: Public false accusation</a:t>
            </a:r>
            <a:r>
              <a:rPr kumimoji="0" lang="en-US" sz="28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 </a:t>
            </a: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(6:11–7:1)</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E02BF19B-7C05-416D-8CEC-F287D68D2D31}"/>
              </a:ext>
            </a:extLst>
          </p:cNvPr>
          <p:cNvSpPr txBox="1"/>
          <p:nvPr/>
        </p:nvSpPr>
        <p:spPr>
          <a:xfrm>
            <a:off x="8018" y="1988297"/>
            <a:ext cx="8847224" cy="523220"/>
          </a:xfrm>
          <a:prstGeom prst="rect">
            <a:avLst/>
          </a:prstGeom>
          <a:solidFill>
            <a:schemeClr val="tx1"/>
          </a:solidFill>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mn-cs"/>
              </a:rPr>
              <a:t>Level 3 suffering: Rejection of confrontation of sin </a:t>
            </a: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(7:2-53)</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3AF57EE1-5724-4CBC-AE90-5BB5EAE892AC}"/>
              </a:ext>
            </a:extLst>
          </p:cNvPr>
          <p:cNvSpPr txBox="1"/>
          <p:nvPr/>
        </p:nvSpPr>
        <p:spPr>
          <a:xfrm>
            <a:off x="0" y="2822926"/>
            <a:ext cx="6948237" cy="548099"/>
          </a:xfrm>
          <a:prstGeom prst="rect">
            <a:avLst/>
          </a:prstGeom>
          <a:solidFill>
            <a:schemeClr val="tx1"/>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Level 4 suffering</a:t>
            </a:r>
            <a:r>
              <a:rPr kumimoji="0" lang="en-US" sz="2800" b="0" i="1" u="none" strike="noStrike" kern="1200" cap="none" spc="0" normalizeH="0" baseline="0" noProof="0">
                <a:ln>
                  <a:noFill/>
                </a:ln>
                <a:solidFill>
                  <a:srgbClr val="FFFFFF"/>
                </a:solidFill>
                <a:effectLst/>
                <a:uLnTx/>
                <a:uFillTx/>
                <a:latin typeface="Times New Roman"/>
                <a:ea typeface="Times New Roman" panose="02020603050405020304" pitchFamily="18" charset="0"/>
                <a:cs typeface="Calibri" panose="020F0502020204030204" pitchFamily="34" charset="0"/>
              </a:rPr>
              <a:t>: Physical </a:t>
            </a:r>
            <a:r>
              <a:rPr kumimoji="0" lang="en-US" sz="2800" b="0" i="1"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assault </a:t>
            </a:r>
            <a:r>
              <a:rPr kumimoji="0" lang="en-US" sz="2800" b="0" i="0" u="none" strike="noStrike" kern="1200" cap="none" spc="0" normalizeH="0" baseline="0" noProof="0" dirty="0">
                <a:ln>
                  <a:noFill/>
                </a:ln>
                <a:solidFill>
                  <a:srgbClr val="FFFFFF"/>
                </a:solidFill>
                <a:effectLst/>
                <a:uLnTx/>
                <a:uFillTx/>
                <a:latin typeface="Times New Roman"/>
                <a:ea typeface="Times New Roman" panose="02020603050405020304" pitchFamily="18" charset="0"/>
                <a:cs typeface="Calibri" panose="020F0502020204030204" pitchFamily="34" charset="0"/>
              </a:rPr>
              <a:t>(7:54-60)</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992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s There Light at the End of the Divorce Tunnel? - Feldesman Tucker Leifer  Fidell LLP">
            <a:extLst>
              <a:ext uri="{FF2B5EF4-FFF2-40B4-BE49-F238E27FC236}">
                <a16:creationId xmlns:a16="http://schemas.microsoft.com/office/drawing/2014/main" id="{60676791-B15B-4B7A-B41F-4323DFC219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6" r="3732" b="-1"/>
          <a:stretch/>
        </p:blipFill>
        <p:spPr bwMode="auto">
          <a:xfrm>
            <a:off x="20" y="10"/>
            <a:ext cx="9143980" cy="6857990"/>
          </a:xfrm>
          <a:prstGeom prst="rect">
            <a:avLst/>
          </a:prstGeom>
          <a:solidFill>
            <a:srgbClr val="FFFFFF"/>
          </a:solidFill>
        </p:spPr>
      </p:pic>
      <p:sp>
        <p:nvSpPr>
          <p:cNvPr id="5" name="TextBox 4">
            <a:extLst>
              <a:ext uri="{FF2B5EF4-FFF2-40B4-BE49-F238E27FC236}">
                <a16:creationId xmlns:a16="http://schemas.microsoft.com/office/drawing/2014/main" id="{F2313DA2-3CD8-4945-8326-02627980F2FC}"/>
              </a:ext>
            </a:extLst>
          </p:cNvPr>
          <p:cNvSpPr txBox="1"/>
          <p:nvPr/>
        </p:nvSpPr>
        <p:spPr>
          <a:xfrm>
            <a:off x="2286000" y="397041"/>
            <a:ext cx="4487779" cy="944874"/>
          </a:xfrm>
          <a:prstGeom prst="rect">
            <a:avLst/>
          </a:prstGeom>
          <a:solidFill>
            <a:schemeClr val="bg1"/>
          </a:solidFill>
        </p:spPr>
        <p:txBody>
          <a:bodyPr wrap="square">
            <a:spAutoFit/>
          </a:bodyPr>
          <a:lstStyle/>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a:ea typeface="ＭＳ Ｐゴシック" pitchFamily="-108" charset="-128"/>
                <a:cs typeface="Arial"/>
              </a:rPr>
              <a:t>The Sovereignty of God</a:t>
            </a:r>
          </a:p>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a:ea typeface="ＭＳ Ｐゴシック" pitchFamily="-108" charset="-128"/>
                <a:cs typeface="Arial"/>
              </a:rPr>
              <a:t>(Acts 8:1-3)</a:t>
            </a:r>
          </a:p>
        </p:txBody>
      </p:sp>
    </p:spTree>
    <p:extLst>
      <p:ext uri="{BB962C8B-B14F-4D97-AF65-F5344CB8AC3E}">
        <p14:creationId xmlns:p14="http://schemas.microsoft.com/office/powerpoint/2010/main" val="8631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5900" y="0"/>
            <a:ext cx="8698230" cy="6858000"/>
          </a:xfrm>
          <a:prstGeom prst="rect">
            <a:avLst/>
          </a:prstGeom>
        </p:spPr>
      </p:pic>
      <p:sp>
        <p:nvSpPr>
          <p:cNvPr id="312322" name="Rectangle 2"/>
          <p:cNvSpPr>
            <a:spLocks noGrp="1" noChangeArrowheads="1"/>
          </p:cNvSpPr>
          <p:nvPr>
            <p:ph type="ctrTitle" sz="quarter"/>
          </p:nvPr>
        </p:nvSpPr>
        <p:spPr>
          <a:xfrm>
            <a:off x="4499992" y="0"/>
            <a:ext cx="4644696" cy="1340768"/>
          </a:xfrm>
          <a:solidFill>
            <a:srgbClr val="000000"/>
          </a:solidFill>
        </p:spPr>
        <p:txBody>
          <a:bodyPr/>
          <a:lstStyle/>
          <a:p>
            <a:pPr algn="ctr" eaLnBrk="1" hangingPunct="1">
              <a:defRPr/>
            </a:pPr>
            <a:r>
              <a:rPr lang="en-US" sz="3600" b="1" i="0" dirty="0">
                <a:solidFill>
                  <a:srgbClr val="FFFFFF"/>
                </a:solidFill>
                <a:latin typeface="Arial"/>
                <a:ea typeface="ＭＳ Ｐゴシック" charset="0"/>
                <a:cs typeface="Arial"/>
              </a:rPr>
              <a:t>Paul approved of Stephen</a:t>
            </a:r>
            <a:r>
              <a:rPr lang="uk-UA" sz="3600" b="1" i="0" dirty="0">
                <a:solidFill>
                  <a:srgbClr val="FFFFFF"/>
                </a:solidFill>
                <a:latin typeface="Arial"/>
                <a:ea typeface="ＭＳ Ｐゴシック" charset="0"/>
                <a:cs typeface="Arial"/>
              </a:rPr>
              <a:t>'</a:t>
            </a:r>
            <a:r>
              <a:rPr lang="en-US" sz="3600" b="1" i="0" dirty="0">
                <a:solidFill>
                  <a:srgbClr val="FFFFFF"/>
                </a:solidFill>
                <a:latin typeface="Arial"/>
                <a:ea typeface="ＭＳ Ｐゴシック" charset="0"/>
                <a:cs typeface="Arial"/>
              </a:rPr>
              <a:t>s Stoning</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a:defRPr/>
            </a:pPr>
            <a:r>
              <a:rPr lang="en-US" sz="3600" b="1" dirty="0">
                <a:solidFill>
                  <a:srgbClr val="FFFFFF"/>
                </a:solidFill>
                <a:effectLst>
                  <a:outerShdw blurRad="38100" dist="38100" dir="2700000" algn="tl">
                    <a:srgbClr val="000000"/>
                  </a:outerShdw>
                </a:effectLst>
                <a:latin typeface="Arial"/>
                <a:cs typeface="Arial"/>
              </a:rPr>
              <a:t>Acts 7:58; 8:1</a:t>
            </a:r>
          </a:p>
        </p:txBody>
      </p:sp>
    </p:spTree>
    <p:extLst>
      <p:ext uri="{BB962C8B-B14F-4D97-AF65-F5344CB8AC3E}">
        <p14:creationId xmlns:p14="http://schemas.microsoft.com/office/powerpoint/2010/main" val="1562606781"/>
      </p:ext>
    </p:extLst>
  </p:cSld>
  <p:clrMapOvr>
    <a:overrideClrMapping bg1="dk2" tx1="lt1" bg2="dk1"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8</a:t>
            </a:r>
          </a:p>
        </p:txBody>
      </p:sp>
    </p:spTree>
    <p:extLst>
      <p:ext uri="{BB962C8B-B14F-4D97-AF65-F5344CB8AC3E}">
        <p14:creationId xmlns:p14="http://schemas.microsoft.com/office/powerpoint/2010/main" val="299184432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0" y="1"/>
            <a:ext cx="9144000" cy="1052736"/>
          </a:xfrm>
          <a:effectLst>
            <a:outerShdw blurRad="63500" dist="35921" dir="2700000" algn="ctr" rotWithShape="0">
              <a:schemeClr val="tx2">
                <a:alpha val="74998"/>
              </a:schemeClr>
            </a:outerShdw>
          </a:effectLst>
        </p:spPr>
        <p:txBody>
          <a:bodyPr/>
          <a:lstStyle/>
          <a:p>
            <a:pPr eaLnBrk="1" hangingPunct="1">
              <a:defRPr/>
            </a:pPr>
            <a:r>
              <a:rPr lang="en-US" sz="3600" b="1" dirty="0">
                <a:latin typeface="Arial" charset="0"/>
                <a:ea typeface="ＭＳ Ｐゴシック" charset="0"/>
                <a:cs typeface="ＭＳ Ｐゴシック" charset="0"/>
              </a:rPr>
              <a:t>God</a:t>
            </a:r>
            <a:r>
              <a:rPr lang="uk-UA"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Plan: The church </a:t>
            </a:r>
            <a:r>
              <a:rPr lang="en-US" sz="3600" b="1" dirty="0" err="1">
                <a:latin typeface="Arial" charset="0"/>
                <a:ea typeface="ＭＳ Ｐゴシック" charset="0"/>
                <a:cs typeface="ＭＳ Ｐゴシック" charset="0"/>
              </a:rPr>
              <a:t>didn</a:t>
            </a:r>
            <a:r>
              <a:rPr lang="uk-UA"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follow…</a:t>
            </a:r>
            <a:endParaRPr lang="en-US" sz="1400" b="1" dirty="0">
              <a:latin typeface="Arial" charset="0"/>
              <a:ea typeface="ＭＳ Ｐゴシック" charset="0"/>
              <a:cs typeface="ＭＳ Ｐゴシック" charset="0"/>
            </a:endParaRPr>
          </a:p>
        </p:txBody>
      </p:sp>
      <p:sp>
        <p:nvSpPr>
          <p:cNvPr id="241668" name="Text Box 4"/>
          <p:cNvSpPr txBox="1">
            <a:spLocks noChangeArrowheads="1"/>
          </p:cNvSpPr>
          <p:nvPr/>
        </p:nvSpPr>
        <p:spPr bwMode="auto">
          <a:xfrm>
            <a:off x="35499" y="1628802"/>
            <a:ext cx="3888432" cy="4832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ru-RU" altLang="ja-JP" sz="2800" b="1" dirty="0">
                <a:solidFill>
                  <a:srgbClr val="FFFFFF"/>
                </a:solidFill>
                <a:latin typeface="Arial" charset="0"/>
              </a:rPr>
              <a:t>"</a:t>
            </a:r>
            <a:r>
              <a:rPr lang="en-US" altLang="ja-JP" sz="2800" b="1" dirty="0">
                <a:solidFill>
                  <a:srgbClr val="FFFFFF"/>
                </a:solidFill>
                <a:latin typeface="Arial" charset="0"/>
              </a:rPr>
              <a:t>But you shall receive power when the Holy Spirit has come upon you; and you shall be My witnesses both in </a:t>
            </a:r>
            <a:r>
              <a:rPr lang="en-US" altLang="ja-JP" sz="2800" b="1" dirty="0">
                <a:solidFill>
                  <a:srgbClr val="FF8000"/>
                </a:solidFill>
                <a:latin typeface="Arial" charset="0"/>
              </a:rPr>
              <a:t>Jerusalem</a:t>
            </a:r>
            <a:r>
              <a:rPr lang="en-US" altLang="ja-JP" sz="2800" b="1" dirty="0">
                <a:solidFill>
                  <a:srgbClr val="FFFFFF"/>
                </a:solidFill>
                <a:latin typeface="Arial" charset="0"/>
              </a:rPr>
              <a:t>, and in all </a:t>
            </a:r>
            <a:r>
              <a:rPr lang="en-US" altLang="ja-JP" sz="2800" b="1" dirty="0">
                <a:solidFill>
                  <a:srgbClr val="66FFFF"/>
                </a:solidFill>
                <a:latin typeface="Arial" charset="0"/>
              </a:rPr>
              <a:t>Judea and Samaria</a:t>
            </a:r>
            <a:r>
              <a:rPr lang="en-US" altLang="ja-JP" sz="2800" b="1" dirty="0">
                <a:solidFill>
                  <a:srgbClr val="FFFFFF"/>
                </a:solidFill>
                <a:latin typeface="Arial" charset="0"/>
              </a:rPr>
              <a:t>, and </a:t>
            </a:r>
            <a:r>
              <a:rPr lang="en-US" altLang="ja-JP" sz="2800" b="1" i="1" dirty="0">
                <a:solidFill>
                  <a:srgbClr val="FFFF00"/>
                </a:solidFill>
                <a:latin typeface="Arial" charset="0"/>
              </a:rPr>
              <a:t>even to the remotest part of the earth</a:t>
            </a:r>
            <a:r>
              <a:rPr lang="en-US" altLang="ja-JP" sz="2800" b="1" dirty="0">
                <a:solidFill>
                  <a:srgbClr val="FFFFFF"/>
                </a:solidFill>
                <a:latin typeface="Arial" charset="0"/>
              </a:rPr>
              <a:t>.</a:t>
            </a:r>
            <a:r>
              <a:rPr lang="ru-RU" altLang="ja-JP" sz="2800" b="1" dirty="0">
                <a:solidFill>
                  <a:srgbClr val="FFFFFF"/>
                </a:solidFill>
                <a:latin typeface="Arial" charset="0"/>
              </a:rPr>
              <a:t>"</a:t>
            </a:r>
            <a:endParaRPr lang="en-US" sz="2800" b="1" dirty="0">
              <a:solidFill>
                <a:srgbClr val="FFFFFF"/>
              </a:solidFill>
              <a:latin typeface="Arial" charset="0"/>
            </a:endParaRPr>
          </a:p>
        </p:txBody>
      </p:sp>
      <p:grpSp>
        <p:nvGrpSpPr>
          <p:cNvPr id="2" name="Group 1"/>
          <p:cNvGrpSpPr/>
          <p:nvPr/>
        </p:nvGrpSpPr>
        <p:grpSpPr>
          <a:xfrm>
            <a:off x="4716016" y="980728"/>
            <a:ext cx="4495800" cy="6858000"/>
            <a:chOff x="4648200" y="0"/>
            <a:chExt cx="4495800" cy="6858000"/>
          </a:xfrm>
        </p:grpSpPr>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endParaRPr lang="en-US">
                <a:solidFill>
                  <a:srgbClr val="000000"/>
                </a:solidFill>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algn="l" eaLnBrk="0" hangingPunct="0">
                <a:defRPr/>
              </a:pPr>
              <a:r>
                <a:rPr lang="en-US" sz="3200" b="1" dirty="0">
                  <a:solidFill>
                    <a:srgbClr val="FFFFFF"/>
                  </a:solidFill>
                  <a:effectLst>
                    <a:glow rad="101600">
                      <a:srgbClr val="000000">
                        <a:alpha val="75000"/>
                      </a:srgbClr>
                    </a:glow>
                  </a:effectLst>
                  <a:latin typeface="Arial" pitchFamily="-112" charset="0"/>
                  <a:ea typeface="ＭＳ Ｐゴシック"/>
                  <a:cs typeface="ＭＳ Ｐゴシック"/>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ru-RU" altLang="ja-JP" sz="3200" b="1" dirty="0">
                  <a:solidFill>
                    <a:srgbClr val="FFFF00"/>
                  </a:solidFill>
                  <a:effectLst>
                    <a:glow rad="101600">
                      <a:srgbClr val="000000">
                        <a:alpha val="75000"/>
                      </a:srgbClr>
                    </a:glow>
                  </a:effectLst>
                  <a:latin typeface="Arial" charset="0"/>
                </a:rPr>
                <a:t>"</a:t>
              </a:r>
              <a:r>
                <a:rPr lang="en-US" altLang="ja-JP" sz="3200" b="1" dirty="0">
                  <a:solidFill>
                    <a:srgbClr val="FFFF00"/>
                  </a:solidFill>
                  <a:effectLst>
                    <a:glow rad="101600">
                      <a:srgbClr val="000000">
                        <a:alpha val="75000"/>
                      </a:srgbClr>
                    </a:glow>
                  </a:effectLst>
                  <a:latin typeface="Arial" charset="0"/>
                </a:rPr>
                <a:t>remotest part</a:t>
              </a:r>
              <a:r>
                <a:rPr lang="ru-RU" altLang="ja-JP" sz="3200" b="1" dirty="0">
                  <a:solidFill>
                    <a:srgbClr val="FFFF00"/>
                  </a:solidFill>
                  <a:effectLst>
                    <a:glow rad="101600">
                      <a:srgbClr val="000000">
                        <a:alpha val="75000"/>
                      </a:srgbClr>
                    </a:glow>
                  </a:effectLst>
                  <a:latin typeface="Arial" charset="0"/>
                </a:rPr>
                <a:t>"</a:t>
              </a:r>
              <a:endParaRPr lang="en-US" sz="3200" b="1" dirty="0">
                <a:solidFill>
                  <a:srgbClr val="FFFF00"/>
                </a:solidFill>
                <a:effectLst>
                  <a:glow rad="101600">
                    <a:srgbClr val="000000">
                      <a:alpha val="75000"/>
                    </a:srgb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endParaRPr lang="en-US">
                <a:solidFill>
                  <a:srgbClr val="000000"/>
                </a:solidFill>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endParaRPr lang="en-US">
                <a:solidFill>
                  <a:srgbClr val="000000"/>
                </a:solidFill>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algn="l" eaLnBrk="0" hangingPunct="0">
                <a:defRPr/>
              </a:pPr>
              <a:r>
                <a:rPr lang="en-US" sz="3200" b="1">
                  <a:solidFill>
                    <a:srgbClr val="FFFFFF"/>
                  </a:solidFill>
                  <a:effectLst>
                    <a:glow rad="101600">
                      <a:srgbClr val="000000">
                        <a:alpha val="75000"/>
                      </a:srgbClr>
                    </a:glow>
                  </a:effectLst>
                  <a:latin typeface="Arial" pitchFamily="-112" charset="0"/>
                  <a:ea typeface="ＭＳ Ｐゴシック"/>
                  <a:cs typeface="ＭＳ Ｐゴシック"/>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algn="l" eaLnBrk="0" hangingPunct="0">
                <a:defRPr/>
              </a:pPr>
              <a:r>
                <a:rPr lang="en-US" sz="3200" b="1" dirty="0">
                  <a:solidFill>
                    <a:srgbClr val="FF8000"/>
                  </a:solidFill>
                  <a:effectLst>
                    <a:glow rad="101600">
                      <a:srgbClr val="000000">
                        <a:alpha val="75000"/>
                      </a:srgbClr>
                    </a:glow>
                  </a:effectLst>
                  <a:latin typeface="Arial" pitchFamily="-112" charset="0"/>
                  <a:ea typeface="ＭＳ Ｐゴシック"/>
                  <a:cs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gr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algn="l" eaLnBrk="1" hangingPunct="1">
              <a:defRPr/>
            </a:pPr>
            <a:r>
              <a:rPr lang="en-US" sz="3600" b="1" dirty="0">
                <a:solidFill>
                  <a:srgbClr val="FFFF00"/>
                </a:solidFill>
                <a:latin typeface="Arial" charset="0"/>
                <a:ea typeface="ＭＳ Ｐゴシック" charset="0"/>
                <a:cs typeface="ＭＳ Ｐゴシック" charset="0"/>
              </a:rPr>
              <a:t>Acts 1:8</a:t>
            </a:r>
            <a:endParaRPr lang="en-US" sz="1400" b="1" dirty="0">
              <a:solidFill>
                <a:srgbClr val="FFFF00"/>
              </a:solidFill>
              <a:latin typeface="Arial" charset="0"/>
              <a:ea typeface="ＭＳ Ｐゴシック" charset="0"/>
              <a:cs typeface="ＭＳ Ｐゴシック" charset="0"/>
            </a:endParaRPr>
          </a:p>
        </p:txBody>
      </p:sp>
      <p:sp>
        <p:nvSpPr>
          <p:cNvPr id="15" name="Text Box 4"/>
          <p:cNvSpPr txBox="1">
            <a:spLocks noChangeArrowheads="1"/>
          </p:cNvSpPr>
          <p:nvPr/>
        </p:nvSpPr>
        <p:spPr bwMode="auto">
          <a:xfrm>
            <a:off x="4211961" y="1628801"/>
            <a:ext cx="4932040" cy="5262980"/>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ru-RU" altLang="ja-JP" sz="2800" b="1" dirty="0">
                <a:solidFill>
                  <a:srgbClr val="FFFFFF"/>
                </a:solidFill>
                <a:latin typeface="Arial" charset="0"/>
              </a:rPr>
              <a:t>"</a:t>
            </a:r>
            <a:r>
              <a:rPr lang="en-US" altLang="ja-JP" sz="2800" b="1" dirty="0">
                <a:solidFill>
                  <a:srgbClr val="FFFFFF"/>
                </a:solidFill>
                <a:latin typeface="Arial" charset="0"/>
              </a:rPr>
              <a:t>Saul was one of the witnesses, and he agreed completely with the killing of Stephen.  A great wave of persecution began that day, sweeping over the church in </a:t>
            </a:r>
            <a:r>
              <a:rPr lang="en-US" altLang="ja-JP" sz="2800" b="1" dirty="0">
                <a:solidFill>
                  <a:srgbClr val="FF8000"/>
                </a:solidFill>
                <a:latin typeface="Arial" charset="0"/>
              </a:rPr>
              <a:t>Jerusalem</a:t>
            </a:r>
            <a:r>
              <a:rPr lang="en-US" altLang="ja-JP" sz="2800" b="1" dirty="0">
                <a:solidFill>
                  <a:srgbClr val="FFFFFF"/>
                </a:solidFill>
                <a:latin typeface="Arial" charset="0"/>
              </a:rPr>
              <a:t>; and all the believers except the apostles were scattered through the regions of </a:t>
            </a:r>
            <a:r>
              <a:rPr lang="en-US" altLang="ja-JP" sz="2800" b="1" dirty="0">
                <a:solidFill>
                  <a:srgbClr val="66FFFF"/>
                </a:solidFill>
                <a:latin typeface="Arial" charset="0"/>
              </a:rPr>
              <a:t>Judea and Samaria</a:t>
            </a:r>
            <a:r>
              <a:rPr lang="en-US" altLang="ja-JP" sz="2800" b="1" dirty="0">
                <a:solidFill>
                  <a:srgbClr val="FFFFFF"/>
                </a:solidFill>
                <a:latin typeface="Arial" charset="0"/>
              </a:rPr>
              <a:t>.</a:t>
            </a:r>
            <a:r>
              <a:rPr lang="ru-RU" altLang="ja-JP" sz="2800" b="1" dirty="0">
                <a:solidFill>
                  <a:srgbClr val="FFFFFF"/>
                </a:solidFill>
                <a:latin typeface="Arial" charset="0"/>
              </a:rPr>
              <a:t>"</a:t>
            </a:r>
            <a:endParaRPr lang="en-US" altLang="ja-JP" sz="2800" b="1" dirty="0">
              <a:solidFill>
                <a:srgbClr val="FFFFFF"/>
              </a:solidFill>
              <a:latin typeface="Arial" charset="0"/>
            </a:endParaRPr>
          </a:p>
          <a:p>
            <a:pPr algn="l"/>
            <a:endParaRPr lang="en-US" sz="2800" b="1" dirty="0">
              <a:solidFill>
                <a:srgbClr val="FFFFFF"/>
              </a:solidFill>
              <a:latin typeface="Arial" charset="0"/>
            </a:endParaRPr>
          </a:p>
        </p:txBody>
      </p:sp>
      <p:sp>
        <p:nvSpPr>
          <p:cNvPr id="16" name="Rectangle 2"/>
          <p:cNvSpPr txBox="1">
            <a:spLocks noChangeArrowheads="1"/>
          </p:cNvSpPr>
          <p:nvPr/>
        </p:nvSpPr>
        <p:spPr bwMode="auto">
          <a:xfrm>
            <a:off x="4788024" y="908724"/>
            <a:ext cx="435597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eaLnBrk="1" hangingPunct="1">
              <a:defRPr/>
            </a:pPr>
            <a:r>
              <a:rPr lang="en-US" sz="3600" b="1" dirty="0">
                <a:solidFill>
                  <a:srgbClr val="FFFF00"/>
                </a:solidFill>
                <a:latin typeface="Arial" charset="0"/>
                <a:ea typeface="ＭＳ Ｐゴシック" charset="0"/>
                <a:cs typeface="ＭＳ Ｐゴシック" charset="0"/>
              </a:rPr>
              <a:t>Acts 8:1</a:t>
            </a:r>
            <a:endParaRPr lang="en-US" sz="1400" b="1" dirty="0">
              <a:solidFill>
                <a:srgbClr val="FFFF00"/>
              </a:solidFill>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1979712" y="1008112"/>
            <a:ext cx="4248472"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eaLnBrk="1" hangingPunct="1">
              <a:defRPr/>
            </a:pPr>
            <a:r>
              <a:rPr lang="en-US" sz="3600" b="1" dirty="0">
                <a:solidFill>
                  <a:srgbClr val="FFFFFF"/>
                </a:solidFill>
                <a:latin typeface="Arial" charset="0"/>
                <a:ea typeface="ＭＳ Ｐゴシック" charset="0"/>
                <a:cs typeface="ＭＳ Ｐゴシック" charset="0"/>
              </a:rPr>
              <a:t>so God caused…</a:t>
            </a:r>
            <a:endParaRPr lang="en-US" sz="1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4751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8"/>
            <a:ext cx="9144000" cy="6919783"/>
          </a:xfrm>
          <a:prstGeom prst="rect">
            <a:avLst/>
          </a:prstGeom>
        </p:spPr>
      </p:pic>
      <p:sp>
        <p:nvSpPr>
          <p:cNvPr id="312322" name="Rectangle 2"/>
          <p:cNvSpPr>
            <a:spLocks noGrp="1" noChangeArrowheads="1"/>
          </p:cNvSpPr>
          <p:nvPr>
            <p:ph type="ctrTitle" sz="quarter"/>
          </p:nvPr>
        </p:nvSpPr>
        <p:spPr>
          <a:xfrm>
            <a:off x="4499992" y="0"/>
            <a:ext cx="4644696" cy="1340768"/>
          </a:xfrm>
          <a:solidFill>
            <a:srgbClr val="000000"/>
          </a:solidFill>
        </p:spPr>
        <p:txBody>
          <a:bodyPr/>
          <a:lstStyle/>
          <a:p>
            <a:pPr algn="ctr" eaLnBrk="1" hangingPunct="1">
              <a:defRPr/>
            </a:pPr>
            <a:r>
              <a:rPr lang="en-US" sz="3600" b="1" i="0" dirty="0">
                <a:solidFill>
                  <a:srgbClr val="FFFFFF"/>
                </a:solidFill>
                <a:latin typeface="Arial"/>
                <a:ea typeface="ＭＳ Ｐゴシック" charset="0"/>
                <a:cs typeface="Arial"/>
              </a:rPr>
              <a:t>Results of Stephen</a:t>
            </a:r>
            <a:r>
              <a:rPr lang="uk-UA" sz="3600" b="1" i="0" dirty="0">
                <a:solidFill>
                  <a:srgbClr val="FFFFFF"/>
                </a:solidFill>
                <a:latin typeface="Arial"/>
                <a:ea typeface="ＭＳ Ｐゴシック" charset="0"/>
                <a:cs typeface="Arial"/>
              </a:rPr>
              <a:t>'</a:t>
            </a:r>
            <a:r>
              <a:rPr lang="en-US" sz="3600" b="1" i="0" dirty="0">
                <a:solidFill>
                  <a:srgbClr val="FFFFFF"/>
                </a:solidFill>
                <a:latin typeface="Arial"/>
                <a:ea typeface="ＭＳ Ｐゴシック" charset="0"/>
                <a:cs typeface="Arial"/>
              </a:rPr>
              <a:t>s Stoning</a:t>
            </a:r>
          </a:p>
        </p:txBody>
      </p:sp>
      <p:sp>
        <p:nvSpPr>
          <p:cNvPr id="312325" name="Rectangle 5"/>
          <p:cNvSpPr>
            <a:spLocks noChangeArrowheads="1"/>
          </p:cNvSpPr>
          <p:nvPr/>
        </p:nvSpPr>
        <p:spPr bwMode="auto">
          <a:xfrm>
            <a:off x="5076056" y="5229200"/>
            <a:ext cx="4104456" cy="723528"/>
          </a:xfrm>
          <a:prstGeom prst="rect">
            <a:avLst/>
          </a:prstGeom>
          <a:solidFill>
            <a:srgbClr val="000000"/>
          </a:solidFill>
          <a:ln w="9525">
            <a:noFill/>
            <a:miter lim="800000"/>
            <a:headEnd/>
            <a:tailEnd/>
          </a:ln>
          <a:effectLst/>
        </p:spPr>
        <p:txBody>
          <a:bodyPr lIns="91967" tIns="45986" rIns="91967" bIns="45986" anchor="ctr"/>
          <a:lstStyle/>
          <a:p>
            <a:pPr>
              <a:defRPr/>
            </a:pPr>
            <a:r>
              <a:rPr lang="en-US" sz="3600" b="1" dirty="0">
                <a:solidFill>
                  <a:srgbClr val="FFFFFF"/>
                </a:solidFill>
                <a:effectLst>
                  <a:outerShdw blurRad="38100" dist="38100" dir="2700000" algn="tl">
                    <a:srgbClr val="000000"/>
                  </a:outerShdw>
                </a:effectLst>
                <a:latin typeface="Arial"/>
                <a:cs typeface="Arial"/>
              </a:rPr>
              <a:t>Acts 8:1</a:t>
            </a:r>
          </a:p>
        </p:txBody>
      </p:sp>
      <p:sp>
        <p:nvSpPr>
          <p:cNvPr id="7" name="Rectangle 5"/>
          <p:cNvSpPr>
            <a:spLocks noChangeArrowheads="1"/>
          </p:cNvSpPr>
          <p:nvPr/>
        </p:nvSpPr>
        <p:spPr bwMode="auto">
          <a:xfrm>
            <a:off x="-32019" y="5229200"/>
            <a:ext cx="4104456" cy="723528"/>
          </a:xfrm>
          <a:prstGeom prst="rect">
            <a:avLst/>
          </a:prstGeom>
          <a:solidFill>
            <a:srgbClr val="000000"/>
          </a:solidFill>
          <a:ln w="9525">
            <a:noFill/>
            <a:miter lim="800000"/>
            <a:headEnd/>
            <a:tailEnd/>
          </a:ln>
          <a:effectLst/>
        </p:spPr>
        <p:txBody>
          <a:bodyPr lIns="91967" tIns="45986" rIns="91967" bIns="45986" anchor="ctr"/>
          <a:lstStyle/>
          <a:p>
            <a:pPr>
              <a:defRPr/>
            </a:pPr>
            <a:r>
              <a:rPr lang="en-US" sz="3600" b="1" dirty="0">
                <a:solidFill>
                  <a:srgbClr val="FFFFFF"/>
                </a:solidFill>
                <a:effectLst>
                  <a:outerShdw blurRad="38100" dist="38100" dir="2700000" algn="tl">
                    <a:srgbClr val="000000"/>
                  </a:outerShdw>
                </a:effectLst>
                <a:latin typeface="Arial"/>
                <a:cs typeface="Arial"/>
              </a:rPr>
              <a:t>Acts 1:8</a:t>
            </a:r>
          </a:p>
        </p:txBody>
      </p:sp>
    </p:spTree>
    <p:extLst>
      <p:ext uri="{BB962C8B-B14F-4D97-AF65-F5344CB8AC3E}">
        <p14:creationId xmlns:p14="http://schemas.microsoft.com/office/powerpoint/2010/main" val="3737244644"/>
      </p:ext>
    </p:extLst>
  </p:cSld>
  <p:clrMapOvr>
    <a:overrideClrMapping bg1="dk2" tx1="lt1" bg2="dk1"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96BD4-D584-A465-0224-662E86CF035D}"/>
              </a:ext>
            </a:extLst>
          </p:cNvPr>
          <p:cNvSpPr/>
          <p:nvPr/>
        </p:nvSpPr>
        <p:spPr bwMode="auto">
          <a:xfrm>
            <a:off x="0" y="0"/>
            <a:ext cx="9138948" cy="6858000"/>
          </a:xfrm>
          <a:prstGeom prst="rect">
            <a:avLst/>
          </a:prstGeom>
          <a:gradFill>
            <a:gsLst>
              <a:gs pos="99000">
                <a:schemeClr val="bg2">
                  <a:lumMod val="20000"/>
                  <a:lumOff val="80000"/>
                </a:schemeClr>
              </a:gs>
              <a:gs pos="33000">
                <a:schemeClr val="accent6">
                  <a:lumMod val="40000"/>
                  <a:lumOff val="60000"/>
                </a:schemeClr>
              </a:gs>
            </a:gsLst>
            <a:path path="circle">
              <a:fillToRect l="50000" t="50000" r="50000" b="50000"/>
            </a:path>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2081" name="Text Box 2"/>
          <p:cNvSpPr txBox="1">
            <a:spLocks noChangeArrowheads="1"/>
          </p:cNvSpPr>
          <p:nvPr/>
        </p:nvSpPr>
        <p:spPr bwMode="auto">
          <a:xfrm>
            <a:off x="8357667" y="-4615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99"/>
                </a:solidFill>
                <a:latin typeface="Arial" charset="0"/>
                <a:cs typeface="Arial" charset="0"/>
              </a:rPr>
              <a:t>130</a:t>
            </a:r>
          </a:p>
        </p:txBody>
      </p:sp>
      <p:sp>
        <p:nvSpPr>
          <p:cNvPr id="302082" name="Text Box 3"/>
          <p:cNvSpPr txBox="1">
            <a:spLocks noChangeArrowheads="1"/>
          </p:cNvSpPr>
          <p:nvPr/>
        </p:nvSpPr>
        <p:spPr bwMode="auto">
          <a:xfrm>
            <a:off x="44208" y="6525344"/>
            <a:ext cx="4239760" cy="307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400" b="1" dirty="0">
                <a:solidFill>
                  <a:srgbClr val="000099"/>
                </a:solidFill>
                <a:latin typeface="Arial" charset="0"/>
                <a:cs typeface="Arial" charset="0"/>
              </a:rPr>
              <a:t>Adapted from Terry Hall, </a:t>
            </a:r>
            <a:r>
              <a:rPr lang="en-US" altLang="zh-CN" sz="1400" b="1" i="1" dirty="0">
                <a:solidFill>
                  <a:srgbClr val="000099"/>
                </a:solidFill>
                <a:latin typeface="Arial" charset="0"/>
                <a:cs typeface="Arial" charset="0"/>
              </a:rPr>
              <a:t>Bible Panorama,</a:t>
            </a:r>
            <a:r>
              <a:rPr lang="en-US" altLang="zh-CN" sz="1400" b="1" dirty="0">
                <a:solidFill>
                  <a:srgbClr val="000099"/>
                </a:solidFill>
                <a:latin typeface="Arial" charset="0"/>
                <a:cs typeface="Arial" charset="0"/>
              </a:rPr>
              <a:t> 162</a:t>
            </a:r>
            <a:endParaRPr lang="en-US" sz="1400" b="1" dirty="0">
              <a:solidFill>
                <a:srgbClr val="000099"/>
              </a:solidFill>
              <a:latin typeface="Arial" charset="0"/>
              <a:cs typeface="Arial" charset="0"/>
            </a:endParaRPr>
          </a:p>
        </p:txBody>
      </p:sp>
      <p:pic>
        <p:nvPicPr>
          <p:cNvPr id="302083"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9612560" y="1135063"/>
            <a:ext cx="7848600" cy="572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4" name="Rectangle 5"/>
          <p:cNvSpPr>
            <a:spLocks noGrp="1" noChangeArrowheads="1"/>
          </p:cNvSpPr>
          <p:nvPr>
            <p:ph type="title" idx="4294967295"/>
          </p:nvPr>
        </p:nvSpPr>
        <p:spPr>
          <a:xfrm>
            <a:off x="-17222" y="0"/>
            <a:ext cx="5669341" cy="685800"/>
          </a:xfr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eaLnBrk="1" hangingPunct="1"/>
            <a:r>
              <a:rPr lang="en-US" sz="3600" b="1" kern="1200" dirty="0">
                <a:solidFill>
                  <a:srgbClr val="FFFFFF"/>
                </a:solidFill>
                <a:effectLst>
                  <a:glow rad="101600">
                    <a:schemeClr val="accent4">
                      <a:satMod val="175000"/>
                      <a:alpha val="56000"/>
                    </a:schemeClr>
                  </a:glow>
                </a:effectLst>
                <a:latin typeface="Arial" panose="020B0604020202020204" pitchFamily="34" charset="0"/>
                <a:ea typeface="ＭＳ Ｐゴシック" charset="0"/>
                <a:cs typeface="Arial" panose="020B0604020202020204" pitchFamily="34" charset="0"/>
              </a:rPr>
              <a:t>Expanding View of Acts</a:t>
            </a:r>
          </a:p>
        </p:txBody>
      </p:sp>
      <p:sp>
        <p:nvSpPr>
          <p:cNvPr id="2" name="Rectangle 1">
            <a:extLst>
              <a:ext uri="{FF2B5EF4-FFF2-40B4-BE49-F238E27FC236}">
                <a16:creationId xmlns:a16="http://schemas.microsoft.com/office/drawing/2014/main" id="{530D9620-9890-BAF9-870E-AE9DC1FCA7DB}"/>
              </a:ext>
            </a:extLst>
          </p:cNvPr>
          <p:cNvSpPr/>
          <p:nvPr/>
        </p:nvSpPr>
        <p:spPr bwMode="auto">
          <a:xfrm>
            <a:off x="107504" y="3013888"/>
            <a:ext cx="2936032" cy="2575352"/>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1:1–6:7</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Formation of Church</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Jewish</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Jerusalem Center</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Peter</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To Jerusalem</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AD 33-35 (2 years)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B6AC2AD-ED3B-0C69-7155-B0FA37A6E796}"/>
              </a:ext>
            </a:extLst>
          </p:cNvPr>
          <p:cNvSpPr/>
          <p:nvPr/>
        </p:nvSpPr>
        <p:spPr bwMode="auto">
          <a:xfrm>
            <a:off x="3029388" y="2184669"/>
            <a:ext cx="2936032" cy="4268667"/>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6:8–8:40</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Transition of Church</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Samaritan</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Jerusalem Center</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Peter &amp; Philip</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To Judea &amp; Samaria</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AD 35 (a few months)</a:t>
            </a: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41895FE-5CE2-6F05-0F36-F48D6680D092}"/>
              </a:ext>
            </a:extLst>
          </p:cNvPr>
          <p:cNvSpPr/>
          <p:nvPr/>
        </p:nvSpPr>
        <p:spPr bwMode="auto">
          <a:xfrm>
            <a:off x="5940152" y="260648"/>
            <a:ext cx="3071336" cy="6552728"/>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Acts 9–28</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Antioch, </a:t>
            </a: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Caesarea, Cyprus,</a:t>
            </a:r>
            <a:b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b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Phoenicia, Jerusalem</a:t>
            </a:r>
            <a:b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b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 (Acts 9–12)</a:t>
            </a: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4 Journeys of Paul:</a:t>
            </a:r>
          </a:p>
          <a:p>
            <a:pPr marL="342900" marR="0" indent="-342900" algn="l" defTabSz="914400" rtl="0" eaLnBrk="1" fontAlgn="base" latinLnBrk="0" hangingPunct="1">
              <a:lnSpc>
                <a:spcPct val="100000"/>
              </a:lnSpc>
              <a:spcBef>
                <a:spcPct val="0"/>
              </a:spcBef>
              <a:spcAft>
                <a:spcPct val="0"/>
              </a:spcAft>
              <a:buClrTx/>
              <a:buSzTx/>
              <a:buFontTx/>
              <a:buAutoNum type="arabicPeriod"/>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Galatia (Acts 13–15)</a:t>
            </a:r>
          </a:p>
          <a:p>
            <a:pPr marL="342900" marR="0" indent="-342900" algn="l" defTabSz="914400" rtl="0" eaLnBrk="1" fontAlgn="base" latinLnBrk="0" hangingPunct="1">
              <a:lnSpc>
                <a:spcPct val="100000"/>
              </a:lnSpc>
              <a:spcBef>
                <a:spcPct val="0"/>
              </a:spcBef>
              <a:spcAft>
                <a:spcPct val="0"/>
              </a:spcAft>
              <a:buClrTx/>
              <a:buSzTx/>
              <a:buFontTx/>
              <a:buAutoNum type="arabicPeriod"/>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Greece (Acts 16–18)</a:t>
            </a:r>
          </a:p>
          <a:p>
            <a:pPr marL="342900" marR="0" indent="-342900" algn="l" defTabSz="914400" rtl="0" eaLnBrk="1" fontAlgn="base" latinLnBrk="0" hangingPunct="1">
              <a:lnSpc>
                <a:spcPct val="100000"/>
              </a:lnSpc>
              <a:spcBef>
                <a:spcPct val="0"/>
              </a:spcBef>
              <a:spcAft>
                <a:spcPct val="0"/>
              </a:spcAft>
              <a:buClrTx/>
              <a:buSzTx/>
              <a:buFontTx/>
              <a:buAutoNum type="arabicPeriod"/>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Asia (Acts 18–21)</a:t>
            </a:r>
          </a:p>
          <a:p>
            <a:pPr marL="342900" marR="0" indent="-342900" algn="l" defTabSz="914400" rtl="0" eaLnBrk="1" fontAlgn="base" latinLnBrk="0" hangingPunct="1">
              <a:lnSpc>
                <a:spcPct val="100000"/>
              </a:lnSpc>
              <a:spcBef>
                <a:spcPct val="0"/>
              </a:spcBef>
              <a:spcAft>
                <a:spcPct val="0"/>
              </a:spcAft>
              <a:buClrTx/>
              <a:buSzTx/>
              <a:buFontTx/>
              <a:buAutoNum type="arabicPeriod"/>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Rome (Acts 22–28)</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Expansion of Church</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Gentile</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Antioch to Rome Center</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Paul &amp; Barnabas</a:t>
            </a: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To Uttermost Part</a:t>
            </a: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rPr>
              <a:t>AD 35-62 (27 years)</a:t>
            </a:r>
            <a:endParaRPr kumimoji="0" lang="en-US" sz="1800" b="1" i="0" u="none" strike="noStrike" cap="none" normalizeH="0" baseline="0" dirty="0">
              <a:ln>
                <a:noFill/>
              </a:ln>
              <a:solidFill>
                <a:srgbClr val="FFFFFF"/>
              </a:solidFill>
              <a:effectLst>
                <a:glow rad="101600">
                  <a:schemeClr val="accent4">
                    <a:satMod val="175000"/>
                    <a:alpha val="56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29" name="Text Box 3"/>
          <p:cNvSpPr txBox="1">
            <a:spLocks noChangeArrowheads="1"/>
          </p:cNvSpPr>
          <p:nvPr/>
        </p:nvSpPr>
        <p:spPr bwMode="auto">
          <a:xfrm>
            <a:off x="8474354" y="5"/>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133</a:t>
            </a:r>
          </a:p>
        </p:txBody>
      </p:sp>
      <p:pic>
        <p:nvPicPr>
          <p:cNvPr id="30413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68341"/>
            <a:ext cx="8686800" cy="627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8"/>
          <p:cNvSpPr>
            <a:spLocks noGrp="1" noChangeArrowheads="1"/>
          </p:cNvSpPr>
          <p:nvPr>
            <p:ph type="title" idx="4294967295"/>
          </p:nvPr>
        </p:nvSpPr>
        <p:spPr>
          <a:xfrm>
            <a:off x="1090752" y="-2054"/>
            <a:ext cx="7140296" cy="523220"/>
          </a:xfrm>
          <a:solidFill>
            <a:schemeClr val="hlink"/>
          </a:solidFill>
        </p:spPr>
        <p:txBody>
          <a:bodyPr wrap="none" lIns="91334" tIns="45667" rIns="91334" bIns="45667">
            <a:spAutoFit/>
          </a:bodyPr>
          <a:lstStyle/>
          <a:p>
            <a:pPr eaLnBrk="1" hangingPunct="1"/>
            <a:r>
              <a:rPr lang="en-US" altLang="zh-CN" sz="2800" b="1" dirty="0">
                <a:solidFill>
                  <a:srgbClr val="FFFFFF"/>
                </a:solidFill>
                <a:latin typeface="Arial" charset="0"/>
                <a:ea typeface="ＭＳ Ｐゴシック" charset="0"/>
                <a:cs typeface="Arial" charset="0"/>
              </a:rPr>
              <a:t>Philip</a:t>
            </a:r>
            <a:r>
              <a:rPr lang="uk-UA" altLang="zh-CN" sz="2800" b="1" dirty="0">
                <a:solidFill>
                  <a:srgbClr val="FFFFFF"/>
                </a:solidFill>
                <a:latin typeface="Arial" charset="0"/>
                <a:ea typeface="ＭＳ Ｐゴシック" charset="0"/>
                <a:cs typeface="Arial" charset="0"/>
              </a:rPr>
              <a:t>'</a:t>
            </a:r>
            <a:r>
              <a:rPr lang="en-US" altLang="zh-CN" sz="2800" b="1" dirty="0">
                <a:solidFill>
                  <a:srgbClr val="FFFFFF"/>
                </a:solidFill>
                <a:latin typeface="Arial" charset="0"/>
                <a:ea typeface="ＭＳ Ｐゴシック" charset="0"/>
                <a:cs typeface="Arial" charset="0"/>
              </a:rPr>
              <a:t>s and Peter</a:t>
            </a:r>
            <a:r>
              <a:rPr lang="uk-UA" altLang="zh-CN" sz="2800" b="1" dirty="0">
                <a:solidFill>
                  <a:srgbClr val="FFFFFF"/>
                </a:solidFill>
                <a:latin typeface="Arial" charset="0"/>
                <a:ea typeface="ＭＳ Ｐゴシック" charset="0"/>
                <a:cs typeface="Arial" charset="0"/>
              </a:rPr>
              <a:t>'</a:t>
            </a:r>
            <a:r>
              <a:rPr lang="en-US" altLang="zh-CN" sz="2800" b="1" dirty="0">
                <a:solidFill>
                  <a:srgbClr val="FFFFFF"/>
                </a:solidFill>
                <a:latin typeface="Arial" charset="0"/>
                <a:ea typeface="ＭＳ Ｐゴシック" charset="0"/>
                <a:cs typeface="Arial" charset="0"/>
              </a:rPr>
              <a:t>s Missionary Journeys</a:t>
            </a:r>
            <a:endParaRPr lang="en-US" sz="2800" b="1" dirty="0">
              <a:solidFill>
                <a:srgbClr val="FFFFFF"/>
              </a:solidFill>
              <a:latin typeface="Arial" charset="0"/>
              <a:ea typeface="ＭＳ Ｐゴシック" charset="0"/>
              <a:cs typeface="Arial"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BBE436-08A0-4ABA-B74E-0C9147FCBD16}"/>
              </a:ext>
            </a:extLst>
          </p:cNvPr>
          <p:cNvSpPr/>
          <p:nvPr/>
        </p:nvSpPr>
        <p:spPr>
          <a:xfrm rot="21162242">
            <a:off x="856880" y="2319302"/>
            <a:ext cx="7430240" cy="314627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en-US" sz="8000" b="1" i="0" u="none" strike="noStrike" kern="0" cap="none" spc="0" normalizeH="0" baseline="0" noProof="0" dirty="0">
                <a:ln>
                  <a:noFill/>
                </a:ln>
                <a:solidFill>
                  <a:srgbClr val="D7D6BA"/>
                </a:solidFill>
                <a:effectLst>
                  <a:glow rad="127000">
                    <a:srgbClr val="000000"/>
                  </a:glow>
                </a:effectLst>
                <a:uLnTx/>
                <a:uFillTx/>
                <a:latin typeface="Arial" charset="0"/>
                <a:ea typeface="ＭＳ Ｐゴシック" charset="0"/>
                <a:cs typeface="+mn-cs"/>
              </a:rPr>
              <a:t>Best Laid Plans</a:t>
            </a:r>
            <a:endParaRPr kumimoji="0" lang="en-US" sz="6000" b="1" i="0" u="none" strike="noStrike" kern="0" cap="none" spc="0" normalizeH="0" baseline="0" noProof="0" dirty="0">
              <a:ln>
                <a:noFill/>
              </a:ln>
              <a:solidFill>
                <a:srgbClr val="D7D6BA"/>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5427A735-27B4-3743-A5EA-07763A8636DF}"/>
              </a:ext>
            </a:extLst>
          </p:cNvPr>
          <p:cNvSpPr txBox="1"/>
          <p:nvPr/>
        </p:nvSpPr>
        <p:spPr>
          <a:xfrm rot="21133608">
            <a:off x="3279969" y="4385329"/>
            <a:ext cx="2952880" cy="523220"/>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Acts 8:4-40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E27B0F2-7DBD-0743-85D8-901EB3D97CB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Matt Lyle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11254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7F3E96-2160-4AD9-BFD0-C69326B74098}"/>
              </a:ext>
            </a:extLst>
          </p:cNvPr>
          <p:cNvPicPr>
            <a:picLocks noChangeAspect="1"/>
          </p:cNvPicPr>
          <p:nvPr/>
        </p:nvPicPr>
        <p:blipFill>
          <a:blip r:embed="rId3"/>
          <a:stretch>
            <a:fillRect/>
          </a:stretch>
        </p:blipFill>
        <p:spPr>
          <a:xfrm>
            <a:off x="197503" y="0"/>
            <a:ext cx="8748993" cy="6858000"/>
          </a:xfrm>
          <a:prstGeom prst="rect">
            <a:avLst/>
          </a:prstGeom>
        </p:spPr>
      </p:pic>
    </p:spTree>
    <p:extLst>
      <p:ext uri="{BB962C8B-B14F-4D97-AF65-F5344CB8AC3E}">
        <p14:creationId xmlns:p14="http://schemas.microsoft.com/office/powerpoint/2010/main" val="423076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What’s the point?">
            <a:extLst>
              <a:ext uri="{FF2B5EF4-FFF2-40B4-BE49-F238E27FC236}">
                <a16:creationId xmlns:a16="http://schemas.microsoft.com/office/drawing/2014/main" id="{8FE0E17F-AB2B-3D4F-B9E1-0E04E7C781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838839"/>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What’s the point of this story?</a:t>
            </a:r>
          </a:p>
        </p:txBody>
      </p:sp>
      <p:sp>
        <p:nvSpPr>
          <p:cNvPr id="5" name="Rectangle 2">
            <a:extLst>
              <a:ext uri="{FF2B5EF4-FFF2-40B4-BE49-F238E27FC236}">
                <a16:creationId xmlns:a16="http://schemas.microsoft.com/office/drawing/2014/main" id="{D439754B-BE4A-F648-AD59-3ED17C82F0D9}"/>
              </a:ext>
            </a:extLst>
          </p:cNvPr>
          <p:cNvSpPr txBox="1">
            <a:spLocks noChangeArrowheads="1"/>
          </p:cNvSpPr>
          <p:nvPr/>
        </p:nvSpPr>
        <p:spPr bwMode="auto">
          <a:xfrm rot="20724261">
            <a:off x="-1156448" y="568184"/>
            <a:ext cx="7449671"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How to heal?</a:t>
            </a:r>
          </a:p>
        </p:txBody>
      </p:sp>
      <p:sp>
        <p:nvSpPr>
          <p:cNvPr id="6" name="Rectangle 2">
            <a:extLst>
              <a:ext uri="{FF2B5EF4-FFF2-40B4-BE49-F238E27FC236}">
                <a16:creationId xmlns:a16="http://schemas.microsoft.com/office/drawing/2014/main" id="{7302BBA4-B70B-3D4B-8D57-EEEE9645815D}"/>
              </a:ext>
            </a:extLst>
          </p:cNvPr>
          <p:cNvSpPr txBox="1">
            <a:spLocks noChangeArrowheads="1"/>
          </p:cNvSpPr>
          <p:nvPr/>
        </p:nvSpPr>
        <p:spPr bwMode="auto">
          <a:xfrm rot="1047186">
            <a:off x="-914401" y="4859350"/>
            <a:ext cx="7449671"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Identify with the beggar?</a:t>
            </a:r>
          </a:p>
        </p:txBody>
      </p:sp>
      <p:sp>
        <p:nvSpPr>
          <p:cNvPr id="7" name="Rectangle 2">
            <a:extLst>
              <a:ext uri="{FF2B5EF4-FFF2-40B4-BE49-F238E27FC236}">
                <a16:creationId xmlns:a16="http://schemas.microsoft.com/office/drawing/2014/main" id="{20C2D26F-9B34-254C-8487-E0178ABAB01A}"/>
              </a:ext>
            </a:extLst>
          </p:cNvPr>
          <p:cNvSpPr txBox="1">
            <a:spLocks noChangeArrowheads="1"/>
          </p:cNvSpPr>
          <p:nvPr/>
        </p:nvSpPr>
        <p:spPr bwMode="auto">
          <a:xfrm rot="20453533">
            <a:off x="4772822" y="2628841"/>
            <a:ext cx="5511763"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 kind?</a:t>
            </a:r>
          </a:p>
        </p:txBody>
      </p:sp>
    </p:spTree>
    <p:extLst>
      <p:ext uri="{BB962C8B-B14F-4D97-AF65-F5344CB8AC3E}">
        <p14:creationId xmlns:p14="http://schemas.microsoft.com/office/powerpoint/2010/main" val="16560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E3525-A092-42D1-B156-EAB0B3F251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3" name="Group 2">
            <a:extLst>
              <a:ext uri="{FF2B5EF4-FFF2-40B4-BE49-F238E27FC236}">
                <a16:creationId xmlns:a16="http://schemas.microsoft.com/office/drawing/2014/main" id="{FE241C3C-734C-4670-B874-76107A4EF2A5}"/>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868B9F4E-CF84-408C-B4A1-8DC71531F60D}"/>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5" name="Arrow: Right 4">
              <a:extLst>
                <a:ext uri="{FF2B5EF4-FFF2-40B4-BE49-F238E27FC236}">
                  <a16:creationId xmlns:a16="http://schemas.microsoft.com/office/drawing/2014/main" id="{4FE638D7-04E0-444C-BB99-85D76F8B7EB9}"/>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6" name="TextBox 5">
            <a:extLst>
              <a:ext uri="{FF2B5EF4-FFF2-40B4-BE49-F238E27FC236}">
                <a16:creationId xmlns:a16="http://schemas.microsoft.com/office/drawing/2014/main" id="{83D369F1-29B1-4742-AD6F-D22E4FDB5C98}"/>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7" name="TextBox 6">
            <a:extLst>
              <a:ext uri="{FF2B5EF4-FFF2-40B4-BE49-F238E27FC236}">
                <a16:creationId xmlns:a16="http://schemas.microsoft.com/office/drawing/2014/main" id="{698F2A52-E2C9-4BBC-8DB5-A59DD2E24BEA}"/>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8" name="Rectangle 7">
            <a:extLst>
              <a:ext uri="{FF2B5EF4-FFF2-40B4-BE49-F238E27FC236}">
                <a16:creationId xmlns:a16="http://schemas.microsoft.com/office/drawing/2014/main" id="{85AC856D-DF34-4AA3-B846-24307F44AAC9}"/>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nvGrpSpPr>
          <p:cNvPr id="9" name="Group 8">
            <a:extLst>
              <a:ext uri="{FF2B5EF4-FFF2-40B4-BE49-F238E27FC236}">
                <a16:creationId xmlns:a16="http://schemas.microsoft.com/office/drawing/2014/main" id="{2D4A37DC-C016-4D89-8A6E-B1A9B2D24971}"/>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FB767A2E-EBDE-4A86-BDF1-9A08161493FB}"/>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11" name="Arrow: Right 10">
              <a:extLst>
                <a:ext uri="{FF2B5EF4-FFF2-40B4-BE49-F238E27FC236}">
                  <a16:creationId xmlns:a16="http://schemas.microsoft.com/office/drawing/2014/main" id="{66E40D74-5680-4188-A5B3-DD1AB005359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FF1B69C-3C55-4F34-924F-3C84F8600B3E}"/>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41B71EAB-8526-45EF-96B4-BCD6FB23665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15294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uccess Curve Hand - Free image on Pixabay">
            <a:extLst>
              <a:ext uri="{FF2B5EF4-FFF2-40B4-BE49-F238E27FC236}">
                <a16:creationId xmlns:a16="http://schemas.microsoft.com/office/drawing/2014/main" id="{51548E74-3AAB-4A79-A198-FBEF4C4BFE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F93FE084-0BA4-414F-9D2D-B3FCFD2CBC8F}"/>
              </a:ext>
            </a:extLst>
          </p:cNvPr>
          <p:cNvSpPr txBox="1">
            <a:spLocks noChangeArrowheads="1"/>
          </p:cNvSpPr>
          <p:nvPr/>
        </p:nvSpPr>
        <p:spPr bwMode="auto">
          <a:xfrm>
            <a:off x="0" y="29469"/>
            <a:ext cx="9144000"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 Church Growth</a:t>
            </a:r>
          </a:p>
        </p:txBody>
      </p:sp>
      <p:sp>
        <p:nvSpPr>
          <p:cNvPr id="9" name="Rectangle 2">
            <a:extLst>
              <a:ext uri="{FF2B5EF4-FFF2-40B4-BE49-F238E27FC236}">
                <a16:creationId xmlns:a16="http://schemas.microsoft.com/office/drawing/2014/main" id="{3E57D68A-58CC-48F4-A692-F472DE4D0330}"/>
              </a:ext>
            </a:extLst>
          </p:cNvPr>
          <p:cNvSpPr txBox="1">
            <a:spLocks noChangeArrowheads="1"/>
          </p:cNvSpPr>
          <p:nvPr/>
        </p:nvSpPr>
        <p:spPr bwMode="auto">
          <a:xfrm>
            <a:off x="0" y="4641810"/>
            <a:ext cx="2729753"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Pentecost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3000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2:41</a:t>
            </a:r>
          </a:p>
        </p:txBody>
      </p:sp>
      <p:sp>
        <p:nvSpPr>
          <p:cNvPr id="10" name="Rectangle 2">
            <a:extLst>
              <a:ext uri="{FF2B5EF4-FFF2-40B4-BE49-F238E27FC236}">
                <a16:creationId xmlns:a16="http://schemas.microsoft.com/office/drawing/2014/main" id="{25191096-8828-40EE-B916-2C54E97F63C7}"/>
              </a:ext>
            </a:extLst>
          </p:cNvPr>
          <p:cNvSpPr txBox="1">
            <a:spLocks noChangeArrowheads="1"/>
          </p:cNvSpPr>
          <p:nvPr/>
        </p:nvSpPr>
        <p:spPr bwMode="auto">
          <a:xfrm>
            <a:off x="1869141" y="351908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Persecution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5000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srgbClr>
                  </a:glow>
                </a:effectLst>
                <a:uLnTx/>
                <a:uFillTx/>
                <a:latin typeface="Arial" charset="0"/>
                <a:ea typeface="ＭＳ Ｐゴシック" charset="0"/>
                <a:cs typeface="ＭＳ Ｐゴシック" charset="0"/>
              </a:rPr>
              <a:t>Acts 4:4</a:t>
            </a:r>
          </a:p>
        </p:txBody>
      </p:sp>
      <p:sp>
        <p:nvSpPr>
          <p:cNvPr id="11" name="Rectangle 2">
            <a:extLst>
              <a:ext uri="{FF2B5EF4-FFF2-40B4-BE49-F238E27FC236}">
                <a16:creationId xmlns:a16="http://schemas.microsoft.com/office/drawing/2014/main" id="{67F89C5A-BBC5-4B5C-B40B-0D199B9A41FC}"/>
              </a:ext>
            </a:extLst>
          </p:cNvPr>
          <p:cNvSpPr txBox="1">
            <a:spLocks noChangeArrowheads="1"/>
          </p:cNvSpPr>
          <p:nvPr/>
        </p:nvSpPr>
        <p:spPr bwMode="auto">
          <a:xfrm>
            <a:off x="3946712" y="2788690"/>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glow rad="139700">
                    <a:srgbClr val="000000">
                      <a:satMod val="175000"/>
                    </a:srgbClr>
                  </a:glow>
                </a:effectLst>
                <a:uLnTx/>
                <a:uFillTx/>
                <a:latin typeface="Arial" charset="0"/>
                <a:ea typeface="ＭＳ Ｐゴシック" charset="0"/>
                <a:cs typeface="ＭＳ Ｐゴシック" charset="0"/>
              </a:rPr>
              <a:t>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glow rad="139700">
                    <a:srgbClr val="000000">
                      <a:satMod val="175000"/>
                    </a:srgbClr>
                  </a:glow>
                </a:effectLst>
                <a:uLnTx/>
                <a:uFillTx/>
                <a:latin typeface="Arial" charset="0"/>
                <a:ea typeface="ＭＳ Ｐゴシック" charset="0"/>
                <a:cs typeface="ＭＳ Ｐゴシック" charset="0"/>
              </a:rPr>
              <a:t>Increasing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glow rad="139700">
                    <a:srgbClr val="000000">
                      <a:satMod val="175000"/>
                    </a:srgbClr>
                  </a:glow>
                </a:effectLst>
                <a:uLnTx/>
                <a:uFillTx/>
                <a:latin typeface="Arial" charset="0"/>
                <a:ea typeface="ＭＳ Ｐゴシック" charset="0"/>
                <a:cs typeface="ＭＳ Ｐゴシック" charset="0"/>
              </a:rPr>
              <a:t>Acts 6:1</a:t>
            </a:r>
          </a:p>
        </p:txBody>
      </p:sp>
    </p:spTree>
    <p:extLst>
      <p:ext uri="{BB962C8B-B14F-4D97-AF65-F5344CB8AC3E}">
        <p14:creationId xmlns:p14="http://schemas.microsoft.com/office/powerpoint/2010/main" val="383816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Opposition</a:t>
            </a: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
            <a:extLst>
              <a:ext uri="{FF2B5EF4-FFF2-40B4-BE49-F238E27FC236}">
                <a16:creationId xmlns:a16="http://schemas.microsoft.com/office/drawing/2014/main" id="{343064DF-2D27-4E77-9953-F9181B7CFF17}"/>
              </a:ext>
            </a:extLst>
          </p:cNvPr>
          <p:cNvSpPr txBox="1">
            <a:spLocks noChangeArrowheads="1"/>
          </p:cNvSpPr>
          <p:nvPr/>
        </p:nvSpPr>
        <p:spPr bwMode="auto">
          <a:xfrm>
            <a:off x="290762" y="4802832"/>
            <a:ext cx="3318507"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4 - Arrested</a:t>
            </a:r>
          </a:p>
        </p:txBody>
      </p:sp>
      <p:sp>
        <p:nvSpPr>
          <p:cNvPr id="27" name="Rectangle 2">
            <a:extLst>
              <a:ext uri="{FF2B5EF4-FFF2-40B4-BE49-F238E27FC236}">
                <a16:creationId xmlns:a16="http://schemas.microsoft.com/office/drawing/2014/main" id="{8D092A89-6281-4DED-8B10-CF9EABE99068}"/>
              </a:ext>
            </a:extLst>
          </p:cNvPr>
          <p:cNvSpPr txBox="1">
            <a:spLocks noChangeArrowheads="1"/>
          </p:cNvSpPr>
          <p:nvPr/>
        </p:nvSpPr>
        <p:spPr bwMode="auto">
          <a:xfrm>
            <a:off x="290762" y="5245940"/>
            <a:ext cx="3318507"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5 - Arrested</a:t>
            </a:r>
          </a:p>
        </p:txBody>
      </p:sp>
      <p:sp>
        <p:nvSpPr>
          <p:cNvPr id="28" name="Rectangle 2">
            <a:extLst>
              <a:ext uri="{FF2B5EF4-FFF2-40B4-BE49-F238E27FC236}">
                <a16:creationId xmlns:a16="http://schemas.microsoft.com/office/drawing/2014/main" id="{FF66A147-7C42-4284-9DDC-C73798C1482D}"/>
              </a:ext>
            </a:extLst>
          </p:cNvPr>
          <p:cNvSpPr txBox="1">
            <a:spLocks noChangeArrowheads="1"/>
          </p:cNvSpPr>
          <p:nvPr/>
        </p:nvSpPr>
        <p:spPr bwMode="auto">
          <a:xfrm>
            <a:off x="290762" y="5689048"/>
            <a:ext cx="4612306"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7 - Stoned</a:t>
            </a:r>
          </a:p>
        </p:txBody>
      </p:sp>
      <p:sp>
        <p:nvSpPr>
          <p:cNvPr id="29" name="Rectangle 2">
            <a:extLst>
              <a:ext uri="{FF2B5EF4-FFF2-40B4-BE49-F238E27FC236}">
                <a16:creationId xmlns:a16="http://schemas.microsoft.com/office/drawing/2014/main" id="{905FE5D7-4BA2-4056-9566-A96C1759D00B}"/>
              </a:ext>
            </a:extLst>
          </p:cNvPr>
          <p:cNvSpPr txBox="1">
            <a:spLocks noChangeArrowheads="1"/>
          </p:cNvSpPr>
          <p:nvPr/>
        </p:nvSpPr>
        <p:spPr bwMode="auto">
          <a:xfrm>
            <a:off x="290762" y="6132157"/>
            <a:ext cx="4018159" cy="2406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8 - Persecution</a:t>
            </a:r>
          </a:p>
        </p:txBody>
      </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Lightning Bolt 18">
            <a:extLst>
              <a:ext uri="{FF2B5EF4-FFF2-40B4-BE49-F238E27FC236}">
                <a16:creationId xmlns:a16="http://schemas.microsoft.com/office/drawing/2014/main" id="{21DEB0C7-4824-A642-B3FC-7AE0FCE17489}"/>
              </a:ext>
            </a:extLst>
          </p:cNvPr>
          <p:cNvSpPr/>
          <p:nvPr/>
        </p:nvSpPr>
        <p:spPr bwMode="auto">
          <a:xfrm>
            <a:off x="503900" y="1471006"/>
            <a:ext cx="932507" cy="91440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0" name="Lightning Bolt 19">
            <a:extLst>
              <a:ext uri="{FF2B5EF4-FFF2-40B4-BE49-F238E27FC236}">
                <a16:creationId xmlns:a16="http://schemas.microsoft.com/office/drawing/2014/main" id="{EB7D9AD7-5419-4744-8666-8BFB1D6EE928}"/>
              </a:ext>
            </a:extLst>
          </p:cNvPr>
          <p:cNvSpPr/>
          <p:nvPr/>
        </p:nvSpPr>
        <p:spPr bwMode="auto">
          <a:xfrm rot="17053972">
            <a:off x="6218051" y="3633452"/>
            <a:ext cx="557577" cy="530248"/>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1" name="Lightning Bolt 20">
            <a:extLst>
              <a:ext uri="{FF2B5EF4-FFF2-40B4-BE49-F238E27FC236}">
                <a16:creationId xmlns:a16="http://schemas.microsoft.com/office/drawing/2014/main" id="{F5D7E472-CFE8-5041-ABE8-4FBEA0D02844}"/>
              </a:ext>
            </a:extLst>
          </p:cNvPr>
          <p:cNvSpPr/>
          <p:nvPr/>
        </p:nvSpPr>
        <p:spPr bwMode="auto">
          <a:xfrm rot="9217220">
            <a:off x="6761306" y="3330806"/>
            <a:ext cx="504693" cy="58581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720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heckerboard(across)">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heckerboard(across)">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Opposition</a:t>
            </a: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2">
            <a:extLst>
              <a:ext uri="{FF2B5EF4-FFF2-40B4-BE49-F238E27FC236}">
                <a16:creationId xmlns:a16="http://schemas.microsoft.com/office/drawing/2014/main" id="{1B730257-CB7B-4241-81DD-BFFE0FCDBEA3}"/>
              </a:ext>
            </a:extLst>
          </p:cNvPr>
          <p:cNvSpPr txBox="1">
            <a:spLocks noChangeArrowheads="1"/>
          </p:cNvSpPr>
          <p:nvPr/>
        </p:nvSpPr>
        <p:spPr bwMode="auto">
          <a:xfrm>
            <a:off x="4308923" y="5023431"/>
            <a:ext cx="4649951" cy="492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5 - Ananias/Sapphira</a:t>
            </a:r>
          </a:p>
        </p:txBody>
      </p:sp>
      <p:sp>
        <p:nvSpPr>
          <p:cNvPr id="34" name="Rectangle 2">
            <a:extLst>
              <a:ext uri="{FF2B5EF4-FFF2-40B4-BE49-F238E27FC236}">
                <a16:creationId xmlns:a16="http://schemas.microsoft.com/office/drawing/2014/main" id="{AC8CF194-B8C9-4BE3-844F-05EF40C1DE96}"/>
              </a:ext>
            </a:extLst>
          </p:cNvPr>
          <p:cNvSpPr txBox="1">
            <a:spLocks noChangeArrowheads="1"/>
          </p:cNvSpPr>
          <p:nvPr/>
        </p:nvSpPr>
        <p:spPr bwMode="auto">
          <a:xfrm>
            <a:off x="4308922" y="5555283"/>
            <a:ext cx="464995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6 - Greek / Hebrew </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widows</a:t>
            </a:r>
          </a:p>
        </p:txBody>
      </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91440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19" name="Lightning Bolt 18">
            <a:extLst>
              <a:ext uri="{FF2B5EF4-FFF2-40B4-BE49-F238E27FC236}">
                <a16:creationId xmlns:a16="http://schemas.microsoft.com/office/drawing/2014/main" id="{AC03AF85-1195-2049-89E5-11872AAA3D62}"/>
              </a:ext>
            </a:extLst>
          </p:cNvPr>
          <p:cNvSpPr/>
          <p:nvPr/>
        </p:nvSpPr>
        <p:spPr bwMode="auto">
          <a:xfrm rot="17053972">
            <a:off x="6218051" y="3633452"/>
            <a:ext cx="557577" cy="530248"/>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0" name="Lightning Bolt 19">
            <a:extLst>
              <a:ext uri="{FF2B5EF4-FFF2-40B4-BE49-F238E27FC236}">
                <a16:creationId xmlns:a16="http://schemas.microsoft.com/office/drawing/2014/main" id="{3B9D2BE2-2B33-9C44-B961-0726E0890983}"/>
              </a:ext>
            </a:extLst>
          </p:cNvPr>
          <p:cNvSpPr/>
          <p:nvPr/>
        </p:nvSpPr>
        <p:spPr bwMode="auto">
          <a:xfrm rot="9217220">
            <a:off x="6761306" y="3330806"/>
            <a:ext cx="504693" cy="58581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2A34FE68-A914-9440-BFF9-1796A352506E}"/>
              </a:ext>
            </a:extLst>
          </p:cNvPr>
          <p:cNvSpPr txBox="1">
            <a:spLocks noChangeArrowheads="1"/>
          </p:cNvSpPr>
          <p:nvPr/>
        </p:nvSpPr>
        <p:spPr bwMode="auto">
          <a:xfrm>
            <a:off x="290762" y="4802832"/>
            <a:ext cx="3318507"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4 - Arrested</a:t>
            </a:r>
          </a:p>
        </p:txBody>
      </p:sp>
      <p:sp>
        <p:nvSpPr>
          <p:cNvPr id="22" name="Rectangle 2">
            <a:extLst>
              <a:ext uri="{FF2B5EF4-FFF2-40B4-BE49-F238E27FC236}">
                <a16:creationId xmlns:a16="http://schemas.microsoft.com/office/drawing/2014/main" id="{5E1C75A0-60D8-0D41-9FA2-9B71D6A3D693}"/>
              </a:ext>
            </a:extLst>
          </p:cNvPr>
          <p:cNvSpPr txBox="1">
            <a:spLocks noChangeArrowheads="1"/>
          </p:cNvSpPr>
          <p:nvPr/>
        </p:nvSpPr>
        <p:spPr bwMode="auto">
          <a:xfrm>
            <a:off x="290762" y="5245940"/>
            <a:ext cx="3318507"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5 - Arrested</a:t>
            </a:r>
          </a:p>
        </p:txBody>
      </p:sp>
      <p:sp>
        <p:nvSpPr>
          <p:cNvPr id="23" name="Rectangle 2">
            <a:extLst>
              <a:ext uri="{FF2B5EF4-FFF2-40B4-BE49-F238E27FC236}">
                <a16:creationId xmlns:a16="http://schemas.microsoft.com/office/drawing/2014/main" id="{8D796D7A-11B5-6744-A42C-94F22BEE1350}"/>
              </a:ext>
            </a:extLst>
          </p:cNvPr>
          <p:cNvSpPr txBox="1">
            <a:spLocks noChangeArrowheads="1"/>
          </p:cNvSpPr>
          <p:nvPr/>
        </p:nvSpPr>
        <p:spPr bwMode="auto">
          <a:xfrm>
            <a:off x="290762" y="5689048"/>
            <a:ext cx="4612306"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7 - Stoned</a:t>
            </a:r>
          </a:p>
        </p:txBody>
      </p:sp>
      <p:sp>
        <p:nvSpPr>
          <p:cNvPr id="25" name="Rectangle 2">
            <a:extLst>
              <a:ext uri="{FF2B5EF4-FFF2-40B4-BE49-F238E27FC236}">
                <a16:creationId xmlns:a16="http://schemas.microsoft.com/office/drawing/2014/main" id="{597414B5-5E79-1540-82CB-DC3C675D9DBD}"/>
              </a:ext>
            </a:extLst>
          </p:cNvPr>
          <p:cNvSpPr txBox="1">
            <a:spLocks noChangeArrowheads="1"/>
          </p:cNvSpPr>
          <p:nvPr/>
        </p:nvSpPr>
        <p:spPr bwMode="auto">
          <a:xfrm>
            <a:off x="290762" y="6132157"/>
            <a:ext cx="4018159" cy="2406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8 - Persecution</a:t>
            </a:r>
          </a:p>
        </p:txBody>
      </p:sp>
    </p:spTree>
    <p:extLst>
      <p:ext uri="{BB962C8B-B14F-4D97-AF65-F5344CB8AC3E}">
        <p14:creationId xmlns:p14="http://schemas.microsoft.com/office/powerpoint/2010/main" val="204677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AE7D4ED-68A2-4F0C-8C27-9EB9B09E1903}"/>
              </a:ext>
            </a:extLst>
          </p:cNvPr>
          <p:cNvGrpSpPr/>
          <p:nvPr/>
        </p:nvGrpSpPr>
        <p:grpSpPr>
          <a:xfrm>
            <a:off x="635214" y="791002"/>
            <a:ext cx="3501692" cy="5029349"/>
            <a:chOff x="5007094" y="791002"/>
            <a:chExt cx="3501692" cy="5029349"/>
          </a:xfrm>
        </p:grpSpPr>
        <p:pic>
          <p:nvPicPr>
            <p:cNvPr id="23" name="Picture 22">
              <a:extLst>
                <a:ext uri="{FF2B5EF4-FFF2-40B4-BE49-F238E27FC236}">
                  <a16:creationId xmlns:a16="http://schemas.microsoft.com/office/drawing/2014/main" id="{6397096F-C17E-43A0-8D53-78FB753EC0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07095" y="1275347"/>
              <a:ext cx="3501691" cy="4545004"/>
            </a:xfrm>
            <a:prstGeom prst="rect">
              <a:avLst/>
            </a:prstGeom>
          </p:spPr>
        </p:pic>
        <p:sp>
          <p:nvSpPr>
            <p:cNvPr id="24" name="Rectangle 23">
              <a:extLst>
                <a:ext uri="{FF2B5EF4-FFF2-40B4-BE49-F238E27FC236}">
                  <a16:creationId xmlns:a16="http://schemas.microsoft.com/office/drawing/2014/main" id="{7B551187-F443-4B66-B876-5613A93D566D}"/>
                </a:ext>
              </a:extLst>
            </p:cNvPr>
            <p:cNvSpPr/>
            <p:nvPr/>
          </p:nvSpPr>
          <p:spPr>
            <a:xfrm>
              <a:off x="5007094"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Philip the Apostle</a:t>
              </a:r>
            </a:p>
          </p:txBody>
        </p:sp>
      </p:grpSp>
      <p:grpSp>
        <p:nvGrpSpPr>
          <p:cNvPr id="19" name="Group 18">
            <a:extLst>
              <a:ext uri="{FF2B5EF4-FFF2-40B4-BE49-F238E27FC236}">
                <a16:creationId xmlns:a16="http://schemas.microsoft.com/office/drawing/2014/main" id="{F50174F1-3919-4CE7-98BB-5EFB893C8B7F}"/>
              </a:ext>
            </a:extLst>
          </p:cNvPr>
          <p:cNvGrpSpPr/>
          <p:nvPr/>
        </p:nvGrpSpPr>
        <p:grpSpPr>
          <a:xfrm>
            <a:off x="5007093" y="791002"/>
            <a:ext cx="3501691" cy="5029349"/>
            <a:chOff x="635216" y="791002"/>
            <a:chExt cx="3501691" cy="5029349"/>
          </a:xfrm>
        </p:grpSpPr>
        <p:pic>
          <p:nvPicPr>
            <p:cNvPr id="20" name="Picture 19">
              <a:extLst>
                <a:ext uri="{FF2B5EF4-FFF2-40B4-BE49-F238E27FC236}">
                  <a16:creationId xmlns:a16="http://schemas.microsoft.com/office/drawing/2014/main" id="{4CEC7C70-4915-45F2-A09E-735D02CC37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216" y="1275347"/>
              <a:ext cx="3501691" cy="4545004"/>
            </a:xfrm>
            <a:prstGeom prst="rect">
              <a:avLst/>
            </a:prstGeom>
          </p:spPr>
        </p:pic>
        <p:sp>
          <p:nvSpPr>
            <p:cNvPr id="21" name="Rectangle 20">
              <a:extLst>
                <a:ext uri="{FF2B5EF4-FFF2-40B4-BE49-F238E27FC236}">
                  <a16:creationId xmlns:a16="http://schemas.microsoft.com/office/drawing/2014/main" id="{CFCC6B91-D275-47E8-BC52-224058AB360C}"/>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Philip the Evangelist</a:t>
              </a:r>
            </a:p>
          </p:txBody>
        </p:sp>
      </p:grpSp>
      <p:pic>
        <p:nvPicPr>
          <p:cNvPr id="26" name="Picture 25">
            <a:extLst>
              <a:ext uri="{FF2B5EF4-FFF2-40B4-BE49-F238E27FC236}">
                <a16:creationId xmlns:a16="http://schemas.microsoft.com/office/drawing/2014/main" id="{36298143-D72B-4B85-91B3-E75E7993EF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589" y="1393199"/>
            <a:ext cx="3270940" cy="4318248"/>
          </a:xfrm>
          <a:prstGeom prst="rect">
            <a:avLst/>
          </a:prstGeom>
        </p:spPr>
      </p:pic>
      <p:sp>
        <p:nvSpPr>
          <p:cNvPr id="28" name="TextBox 27">
            <a:extLst>
              <a:ext uri="{FF2B5EF4-FFF2-40B4-BE49-F238E27FC236}">
                <a16:creationId xmlns:a16="http://schemas.microsoft.com/office/drawing/2014/main" id="{73833DC1-8BB5-4A13-99E7-445B2E418B38}"/>
              </a:ext>
            </a:extLst>
          </p:cNvPr>
          <p:cNvSpPr txBox="1"/>
          <p:nvPr/>
        </p:nvSpPr>
        <p:spPr>
          <a:xfrm>
            <a:off x="5007093" y="85677"/>
            <a:ext cx="313261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8:4-40</a:t>
            </a:r>
          </a:p>
        </p:txBody>
      </p:sp>
    </p:spTree>
    <p:extLst>
      <p:ext uri="{BB962C8B-B14F-4D97-AF65-F5344CB8AC3E}">
        <p14:creationId xmlns:p14="http://schemas.microsoft.com/office/powerpoint/2010/main" val="53119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9News Nigeria - Nigeria's favourite latest news source">
            <a:extLst>
              <a:ext uri="{FF2B5EF4-FFF2-40B4-BE49-F238E27FC236}">
                <a16:creationId xmlns:a16="http://schemas.microsoft.com/office/drawing/2014/main" id="{CA0DB2B4-DE3E-45FF-A3CD-648A2E7078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1002"/>
            <a:ext cx="8508783" cy="50293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7896077D-630A-4D29-B3A7-461AD2934557}"/>
              </a:ext>
            </a:extLst>
          </p:cNvPr>
          <p:cNvSpPr txBox="1">
            <a:spLocks noChangeArrowheads="1"/>
          </p:cNvSpPr>
          <p:nvPr/>
        </p:nvSpPr>
        <p:spPr bwMode="auto">
          <a:xfrm>
            <a:off x="181535" y="1037649"/>
            <a:ext cx="8780929" cy="41212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Stephen</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ＭＳ Ｐゴシック" charset="0"/>
              </a:rPr>
              <a:t>Philip</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Procorus</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Nicanor</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Timon</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Parmenas</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Nicolas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Antioch,                                                             a convert to Judaism</a:t>
            </a:r>
          </a:p>
        </p:txBody>
      </p:sp>
      <p:grpSp>
        <p:nvGrpSpPr>
          <p:cNvPr id="12" name="Group 11">
            <a:extLst>
              <a:ext uri="{FF2B5EF4-FFF2-40B4-BE49-F238E27FC236}">
                <a16:creationId xmlns:a16="http://schemas.microsoft.com/office/drawing/2014/main" id="{69C598B1-8A67-48DF-8871-28F177937310}"/>
              </a:ext>
            </a:extLst>
          </p:cNvPr>
          <p:cNvGrpSpPr/>
          <p:nvPr/>
        </p:nvGrpSpPr>
        <p:grpSpPr>
          <a:xfrm>
            <a:off x="5007093" y="791002"/>
            <a:ext cx="3501691" cy="5029349"/>
            <a:chOff x="635216" y="791002"/>
            <a:chExt cx="3501691" cy="5029349"/>
          </a:xfrm>
        </p:grpSpPr>
        <p:pic>
          <p:nvPicPr>
            <p:cNvPr id="13" name="Picture 12">
              <a:extLst>
                <a:ext uri="{FF2B5EF4-FFF2-40B4-BE49-F238E27FC236}">
                  <a16:creationId xmlns:a16="http://schemas.microsoft.com/office/drawing/2014/main" id="{033E2759-58BF-4FAA-ABD3-A94CE7C7F5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216" y="1275347"/>
              <a:ext cx="3501691" cy="4545004"/>
            </a:xfrm>
            <a:prstGeom prst="rect">
              <a:avLst/>
            </a:prstGeom>
          </p:spPr>
        </p:pic>
        <p:sp>
          <p:nvSpPr>
            <p:cNvPr id="14" name="Rectangle 13">
              <a:extLst>
                <a:ext uri="{FF2B5EF4-FFF2-40B4-BE49-F238E27FC236}">
                  <a16:creationId xmlns:a16="http://schemas.microsoft.com/office/drawing/2014/main" id="{590AE35C-2078-4A55-A6F6-CF8C673917CE}"/>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Philip the Evangelist</a:t>
              </a:r>
            </a:p>
          </p:txBody>
        </p:sp>
      </p:grpSp>
      <p:sp>
        <p:nvSpPr>
          <p:cNvPr id="15" name="TextBox 14">
            <a:extLst>
              <a:ext uri="{FF2B5EF4-FFF2-40B4-BE49-F238E27FC236}">
                <a16:creationId xmlns:a16="http://schemas.microsoft.com/office/drawing/2014/main" id="{0E9B7E6B-DE1B-410D-91CE-A63E707BFCCD}"/>
              </a:ext>
            </a:extLst>
          </p:cNvPr>
          <p:cNvSpPr txBox="1"/>
          <p:nvPr/>
        </p:nvSpPr>
        <p:spPr>
          <a:xfrm>
            <a:off x="181535" y="5753249"/>
            <a:ext cx="878092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 . . seven men who are well respected and are full of the Spirit and wisdom  (Acts 6:3)</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FDEA66-2A56-49D5-B48E-BE50BC8D02D3}"/>
              </a:ext>
            </a:extLst>
          </p:cNvPr>
          <p:cNvSpPr/>
          <p:nvPr/>
        </p:nvSpPr>
        <p:spPr>
          <a:xfrm>
            <a:off x="181535" y="1576316"/>
            <a:ext cx="2466131" cy="6619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3967999-63A4-4E40-B674-E17EEB155B46}"/>
              </a:ext>
            </a:extLst>
          </p:cNvPr>
          <p:cNvSpPr txBox="1"/>
          <p:nvPr/>
        </p:nvSpPr>
        <p:spPr>
          <a:xfrm>
            <a:off x="5383161" y="85677"/>
            <a:ext cx="2756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a:t>
            </a:r>
          </a:p>
        </p:txBody>
      </p:sp>
      <p:sp>
        <p:nvSpPr>
          <p:cNvPr id="17" name="TextBox 16">
            <a:extLst>
              <a:ext uri="{FF2B5EF4-FFF2-40B4-BE49-F238E27FC236}">
                <a16:creationId xmlns:a16="http://schemas.microsoft.com/office/drawing/2014/main" id="{5A02C82F-9792-4F15-BBA1-FDDBF870ABC2}"/>
              </a:ext>
            </a:extLst>
          </p:cNvPr>
          <p:cNvSpPr txBox="1"/>
          <p:nvPr/>
        </p:nvSpPr>
        <p:spPr>
          <a:xfrm>
            <a:off x="1269395" y="103586"/>
            <a:ext cx="2756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6</a:t>
            </a:r>
          </a:p>
        </p:txBody>
      </p:sp>
    </p:spTree>
    <p:extLst>
      <p:ext uri="{BB962C8B-B14F-4D97-AF65-F5344CB8AC3E}">
        <p14:creationId xmlns:p14="http://schemas.microsoft.com/office/powerpoint/2010/main" val="129134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4CF706E-81AD-4EF8-92AB-859F607D3196}"/>
              </a:ext>
            </a:extLst>
          </p:cNvPr>
          <p:cNvSpPr txBox="1">
            <a:spLocks noChangeArrowheads="1"/>
          </p:cNvSpPr>
          <p:nvPr/>
        </p:nvSpPr>
        <p:spPr bwMode="auto">
          <a:xfrm>
            <a:off x="695459" y="194849"/>
            <a:ext cx="5015530"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Opposition Overcome</a:t>
            </a:r>
          </a:p>
        </p:txBody>
      </p:sp>
      <p:sp>
        <p:nvSpPr>
          <p:cNvPr id="5" name="Rectangle 2">
            <a:extLst>
              <a:ext uri="{FF2B5EF4-FFF2-40B4-BE49-F238E27FC236}">
                <a16:creationId xmlns:a16="http://schemas.microsoft.com/office/drawing/2014/main" id="{25918A0E-C363-434C-B105-6972C1475C17}"/>
              </a:ext>
            </a:extLst>
          </p:cNvPr>
          <p:cNvSpPr txBox="1">
            <a:spLocks noChangeArrowheads="1"/>
          </p:cNvSpPr>
          <p:nvPr/>
        </p:nvSpPr>
        <p:spPr bwMode="auto">
          <a:xfrm>
            <a:off x="1171074" y="1885669"/>
            <a:ext cx="6456945" cy="36809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prstClr val="white"/>
                </a:solidFill>
                <a:effectLst>
                  <a:glow rad="127000">
                    <a:prstClr val="black"/>
                  </a:glow>
                </a:effectLst>
                <a:uLnTx/>
                <a:uFillTx/>
                <a:latin typeface="Arial" charset="0"/>
                <a:ea typeface="ＭＳ Ｐゴシック" charset="0"/>
                <a:cs typeface="ＭＳ Ｐゴシック" charset="0"/>
              </a:rPr>
              <a:t>4</a:t>
            </a: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 But the believers who were scattered preached the Good News about Jesus wherever they went.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prstClr val="white"/>
                </a:solidFill>
                <a:effectLst>
                  <a:glow rad="127000">
                    <a:prstClr val="black"/>
                  </a:glow>
                </a:effectLst>
                <a:uLnTx/>
                <a:uFillTx/>
                <a:latin typeface="Arial" charset="0"/>
                <a:ea typeface="ＭＳ Ｐゴシック" charset="0"/>
                <a:cs typeface="ＭＳ Ｐゴシック" charset="0"/>
              </a:rPr>
              <a:t>5 </a:t>
            </a: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Philip, for example, went to the city of </a:t>
            </a:r>
            <a:r>
              <a:rPr kumimoji="0" lang="en-US" sz="36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Samaria</a:t>
            </a:r>
          </a:p>
        </p:txBody>
      </p:sp>
    </p:spTree>
    <p:extLst>
      <p:ext uri="{BB962C8B-B14F-4D97-AF65-F5344CB8AC3E}">
        <p14:creationId xmlns:p14="http://schemas.microsoft.com/office/powerpoint/2010/main" val="308117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1376E5-43E3-4D67-8C27-494F6229F04D}"/>
              </a:ext>
            </a:extLst>
          </p:cNvPr>
          <p:cNvSpPr txBox="1">
            <a:spLocks noChangeArrowheads="1"/>
          </p:cNvSpPr>
          <p:nvPr/>
        </p:nvSpPr>
        <p:spPr bwMode="auto">
          <a:xfrm>
            <a:off x="-152399" y="304800"/>
            <a:ext cx="4648200"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1:8 </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NLT</a:t>
            </a:r>
            <a:endPar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ED09B98E-11DC-4B33-A551-D4B1B04801C2}"/>
              </a:ext>
            </a:extLst>
          </p:cNvPr>
          <p:cNvSpPr txBox="1">
            <a:spLocks noChangeArrowheads="1"/>
          </p:cNvSpPr>
          <p:nvPr/>
        </p:nvSpPr>
        <p:spPr bwMode="auto">
          <a:xfrm>
            <a:off x="90439" y="1247274"/>
            <a:ext cx="4648200" cy="5509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comes upon you. And you will be my witnesses, telling people about me everywhere—in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throughout </a:t>
            </a:r>
            <a:r>
              <a:rPr kumimoji="0" lang="en-US" altLang="ja-JP" sz="3200" b="1" i="0" u="none" strike="noStrike" kern="1200" cap="none" spc="0" normalizeH="0" baseline="0" noProof="0" dirty="0">
                <a:ln>
                  <a:noFill/>
                </a:ln>
                <a:solidFill>
                  <a:srgbClr val="66FFFF"/>
                </a:solidFill>
                <a:effectLst/>
                <a:uLnTx/>
                <a:uFillTx/>
                <a:latin typeface="Arial" charset="0"/>
                <a:ea typeface="ＭＳ Ｐゴシック" charset="0"/>
              </a:rPr>
              <a:t>Judea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in </a:t>
            </a:r>
            <a:r>
              <a:rPr kumimoji="0" lang="en-US" altLang="ja-JP" sz="3200" b="1" i="0" u="none" strike="noStrike" kern="1200" cap="none" spc="0" normalizeH="0" baseline="0" noProof="0" dirty="0">
                <a:ln>
                  <a:noFill/>
                </a:ln>
                <a:solidFill>
                  <a:srgbClr val="FF00FF"/>
                </a:solidFill>
                <a:effectLst/>
                <a:uLnTx/>
                <a:uFillTx/>
                <a:latin typeface="Arial" charset="0"/>
                <a:ea typeface="ＭＳ Ｐゴシック" charset="0"/>
              </a:rPr>
              <a:t>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Text Box 6">
            <a:extLst>
              <a:ext uri="{FF2B5EF4-FFF2-40B4-BE49-F238E27FC236}">
                <a16:creationId xmlns:a16="http://schemas.microsoft.com/office/drawing/2014/main" id="{6DE6BD12-A200-4749-B2D6-B3DF9540B03A}"/>
              </a:ext>
            </a:extLst>
          </p:cNvPr>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FFFF"/>
                </a:solidFill>
                <a:effectLst>
                  <a:glow rad="101600">
                    <a:srgbClr val="000000">
                      <a:alpha val="75000"/>
                    </a:srgbClr>
                  </a:glow>
                </a:effectLst>
                <a:uLnTx/>
                <a:uFillTx/>
                <a:latin typeface="Arial" pitchFamily="-112" charset="0"/>
                <a:ea typeface="ＭＳ Ｐゴシック"/>
                <a:cs typeface="+mn-cs"/>
              </a:rPr>
              <a:t>Judea</a:t>
            </a: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Text Box 10">
            <a:extLst>
              <a:ext uri="{FF2B5EF4-FFF2-40B4-BE49-F238E27FC236}">
                <a16:creationId xmlns:a16="http://schemas.microsoft.com/office/drawing/2014/main" id="{76221DF0-CA2F-4921-A11A-495977696D8E}"/>
              </a:ext>
            </a:extLst>
          </p:cNvPr>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grpSp>
        <p:nvGrpSpPr>
          <p:cNvPr id="13" name="Group 12">
            <a:extLst>
              <a:ext uri="{FF2B5EF4-FFF2-40B4-BE49-F238E27FC236}">
                <a16:creationId xmlns:a16="http://schemas.microsoft.com/office/drawing/2014/main" id="{D3F9E9B8-24C6-4B3F-ACE4-EDB20CCF4BC8}"/>
              </a:ext>
            </a:extLst>
          </p:cNvPr>
          <p:cNvGrpSpPr/>
          <p:nvPr/>
        </p:nvGrpSpPr>
        <p:grpSpPr>
          <a:xfrm>
            <a:off x="5646742" y="2669109"/>
            <a:ext cx="2667000" cy="590092"/>
            <a:chOff x="5646742" y="2669109"/>
            <a:chExt cx="2667000" cy="590092"/>
          </a:xfrm>
        </p:grpSpPr>
        <p:sp>
          <p:nvSpPr>
            <p:cNvPr id="8" name="Freeform 8">
              <a:extLst>
                <a:ext uri="{FF2B5EF4-FFF2-40B4-BE49-F238E27FC236}">
                  <a16:creationId xmlns:a16="http://schemas.microsoft.com/office/drawing/2014/main" id="{9CC0B067-B8A7-47AA-8F33-0F40DA94A68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11">
              <a:extLst>
                <a:ext uri="{FF2B5EF4-FFF2-40B4-BE49-F238E27FC236}">
                  <a16:creationId xmlns:a16="http://schemas.microsoft.com/office/drawing/2014/main" id="{0873A871-98C0-4633-933C-FC46C17DBDB6}"/>
                </a:ext>
              </a:extLst>
            </p:cNvPr>
            <p:cNvSpPr txBox="1">
              <a:spLocks noChangeArrowheads="1"/>
            </p:cNvSpPr>
            <p:nvPr/>
          </p:nvSpPr>
          <p:spPr bwMode="auto">
            <a:xfrm>
              <a:off x="5646742" y="2669109"/>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grpSp>
      <p:sp>
        <p:nvSpPr>
          <p:cNvPr id="15" name="AutoShape 12">
            <a:extLst>
              <a:ext uri="{FF2B5EF4-FFF2-40B4-BE49-F238E27FC236}">
                <a16:creationId xmlns:a16="http://schemas.microsoft.com/office/drawing/2014/main" id="{A6DBC612-D33D-4F39-88F9-BCDBD1201C42}"/>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rgbClr val="BBE0E3"/>
          </a:solidFill>
          <a:ln w="9525">
            <a:solidFill>
              <a:srgbClr val="000000"/>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Text Box 7">
            <a:extLst>
              <a:ext uri="{FF2B5EF4-FFF2-40B4-BE49-F238E27FC236}">
                <a16:creationId xmlns:a16="http://schemas.microsoft.com/office/drawing/2014/main" id="{A6A9A980-3198-4B20-95E0-29E8E8541D5A}"/>
              </a:ext>
            </a:extLst>
          </p:cNvPr>
          <p:cNvSpPr txBox="1">
            <a:spLocks noChangeArrowheads="1"/>
          </p:cNvSpPr>
          <p:nvPr/>
        </p:nvSpPr>
        <p:spPr bwMode="auto">
          <a:xfrm>
            <a:off x="4662079" y="108090"/>
            <a:ext cx="2286000" cy="1077111"/>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35350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P spid="15" grpId="0" animBg="1"/>
      <p:bldP spid="14" grpId="0" build="allAtOnce"/>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72DB838-37D8-4FC5-A76E-FE70CD3E987D}"/>
              </a:ext>
            </a:extLst>
          </p:cNvPr>
          <p:cNvSpPr txBox="1">
            <a:spLocks noChangeArrowheads="1"/>
          </p:cNvSpPr>
          <p:nvPr/>
        </p:nvSpPr>
        <p:spPr bwMode="auto">
          <a:xfrm>
            <a:off x="-76200" y="262382"/>
            <a:ext cx="4648200"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 Kings 12</a:t>
            </a:r>
            <a:endPar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Text Box 6">
            <a:extLst>
              <a:ext uri="{FF2B5EF4-FFF2-40B4-BE49-F238E27FC236}">
                <a16:creationId xmlns:a16="http://schemas.microsoft.com/office/drawing/2014/main" id="{6DE6BD12-A200-4749-B2D6-B3DF9540B03A}"/>
              </a:ext>
            </a:extLst>
          </p:cNvPr>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FFFF"/>
                </a:solidFill>
                <a:effectLst>
                  <a:glow rad="101600">
                    <a:srgbClr val="000000">
                      <a:alpha val="75000"/>
                    </a:srgbClr>
                  </a:glow>
                </a:effectLst>
                <a:uLnTx/>
                <a:uFillTx/>
                <a:latin typeface="Arial" pitchFamily="-112" charset="0"/>
                <a:ea typeface="ＭＳ Ｐゴシック"/>
                <a:cs typeface="+mn-cs"/>
              </a:rPr>
              <a:t>Judea</a:t>
            </a: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Text Box 10">
            <a:extLst>
              <a:ext uri="{FF2B5EF4-FFF2-40B4-BE49-F238E27FC236}">
                <a16:creationId xmlns:a16="http://schemas.microsoft.com/office/drawing/2014/main" id="{76221DF0-CA2F-4921-A11A-495977696D8E}"/>
              </a:ext>
            </a:extLst>
          </p:cNvPr>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grpSp>
        <p:nvGrpSpPr>
          <p:cNvPr id="13" name="Group 12">
            <a:extLst>
              <a:ext uri="{FF2B5EF4-FFF2-40B4-BE49-F238E27FC236}">
                <a16:creationId xmlns:a16="http://schemas.microsoft.com/office/drawing/2014/main" id="{D3F9E9B8-24C6-4B3F-ACE4-EDB20CCF4BC8}"/>
              </a:ext>
            </a:extLst>
          </p:cNvPr>
          <p:cNvGrpSpPr/>
          <p:nvPr/>
        </p:nvGrpSpPr>
        <p:grpSpPr>
          <a:xfrm>
            <a:off x="5646742" y="2669109"/>
            <a:ext cx="2667000" cy="590092"/>
            <a:chOff x="5646742" y="2669109"/>
            <a:chExt cx="2667000" cy="590092"/>
          </a:xfrm>
        </p:grpSpPr>
        <p:sp>
          <p:nvSpPr>
            <p:cNvPr id="8" name="Freeform 8">
              <a:extLst>
                <a:ext uri="{FF2B5EF4-FFF2-40B4-BE49-F238E27FC236}">
                  <a16:creationId xmlns:a16="http://schemas.microsoft.com/office/drawing/2014/main" id="{9CC0B067-B8A7-47AA-8F33-0F40DA94A68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11">
              <a:extLst>
                <a:ext uri="{FF2B5EF4-FFF2-40B4-BE49-F238E27FC236}">
                  <a16:creationId xmlns:a16="http://schemas.microsoft.com/office/drawing/2014/main" id="{0873A871-98C0-4633-933C-FC46C17DBDB6}"/>
                </a:ext>
              </a:extLst>
            </p:cNvPr>
            <p:cNvSpPr txBox="1">
              <a:spLocks noChangeArrowheads="1"/>
            </p:cNvSpPr>
            <p:nvPr/>
          </p:nvSpPr>
          <p:spPr bwMode="auto">
            <a:xfrm>
              <a:off x="5646742" y="2669109"/>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grpSp>
      <p:grpSp>
        <p:nvGrpSpPr>
          <p:cNvPr id="2" name="Group 1">
            <a:extLst>
              <a:ext uri="{FF2B5EF4-FFF2-40B4-BE49-F238E27FC236}">
                <a16:creationId xmlns:a16="http://schemas.microsoft.com/office/drawing/2014/main" id="{BAFFEF98-96BD-47E9-9FE5-41E1EF1C1490}"/>
              </a:ext>
            </a:extLst>
          </p:cNvPr>
          <p:cNvGrpSpPr/>
          <p:nvPr/>
        </p:nvGrpSpPr>
        <p:grpSpPr>
          <a:xfrm>
            <a:off x="20630" y="23310"/>
            <a:ext cx="4429133" cy="6882086"/>
            <a:chOff x="90482" y="0"/>
            <a:chExt cx="4429133" cy="6882086"/>
          </a:xfrm>
        </p:grpSpPr>
        <p:pic>
          <p:nvPicPr>
            <p:cNvPr id="6146" name="Picture 2">
              <a:extLst>
                <a:ext uri="{FF2B5EF4-FFF2-40B4-BE49-F238E27FC236}">
                  <a16:creationId xmlns:a16="http://schemas.microsoft.com/office/drawing/2014/main" id="{EB197B9A-2076-46D4-A6AE-7C775C4E21B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482" y="0"/>
              <a:ext cx="4429133" cy="68820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a:extLst>
                <a:ext uri="{FF2B5EF4-FFF2-40B4-BE49-F238E27FC236}">
                  <a16:creationId xmlns:a16="http://schemas.microsoft.com/office/drawing/2014/main" id="{4A87DD30-6DB2-45DD-B862-49ED719B3762}"/>
                </a:ext>
              </a:extLst>
            </p:cNvPr>
            <p:cNvSpPr txBox="1">
              <a:spLocks noChangeArrowheads="1"/>
            </p:cNvSpPr>
            <p:nvPr/>
          </p:nvSpPr>
          <p:spPr bwMode="auto">
            <a:xfrm>
              <a:off x="310448" y="5841670"/>
              <a:ext cx="368403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1 Kings 12</a:t>
              </a:r>
            </a:p>
          </p:txBody>
        </p:sp>
      </p:grpSp>
      <p:sp>
        <p:nvSpPr>
          <p:cNvPr id="17" name="Rectangle 2">
            <a:extLst>
              <a:ext uri="{FF2B5EF4-FFF2-40B4-BE49-F238E27FC236}">
                <a16:creationId xmlns:a16="http://schemas.microsoft.com/office/drawing/2014/main" id="{204B1CCB-A1F2-44B6-8604-DC10ED0EAE6A}"/>
              </a:ext>
            </a:extLst>
          </p:cNvPr>
          <p:cNvSpPr txBox="1">
            <a:spLocks noChangeArrowheads="1"/>
          </p:cNvSpPr>
          <p:nvPr/>
        </p:nvSpPr>
        <p:spPr bwMode="auto">
          <a:xfrm>
            <a:off x="5369482" y="5686424"/>
            <a:ext cx="368403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During Roman Empire</a:t>
            </a:r>
          </a:p>
        </p:txBody>
      </p:sp>
      <p:cxnSp>
        <p:nvCxnSpPr>
          <p:cNvPr id="7" name="Straight Arrow Connector 6">
            <a:extLst>
              <a:ext uri="{FF2B5EF4-FFF2-40B4-BE49-F238E27FC236}">
                <a16:creationId xmlns:a16="http://schemas.microsoft.com/office/drawing/2014/main" id="{94477103-43A9-45AD-8E5D-7648C79F905C}"/>
              </a:ext>
            </a:extLst>
          </p:cNvPr>
          <p:cNvCxnSpPr>
            <a:cxnSpLocks/>
          </p:cNvCxnSpPr>
          <p:nvPr/>
        </p:nvCxnSpPr>
        <p:spPr>
          <a:xfrm flipH="1">
            <a:off x="3771900" y="2247900"/>
            <a:ext cx="2857500" cy="0"/>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CACD4C-01B2-46AB-A2B6-C0C7AE0D1ED5}"/>
              </a:ext>
            </a:extLst>
          </p:cNvPr>
          <p:cNvCxnSpPr>
            <a:cxnSpLocks/>
          </p:cNvCxnSpPr>
          <p:nvPr/>
        </p:nvCxnSpPr>
        <p:spPr>
          <a:xfrm flipH="1">
            <a:off x="2190751" y="3866692"/>
            <a:ext cx="4438649" cy="1029158"/>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30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42406B-EC31-4050-A0DA-B31209552B0A}"/>
              </a:ext>
            </a:extLst>
          </p:cNvPr>
          <p:cNvSpPr/>
          <p:nvPr/>
        </p:nvSpPr>
        <p:spPr>
          <a:xfrm>
            <a:off x="6059786" y="4272848"/>
            <a:ext cx="584829" cy="6033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8E816E-2DD6-4926-ADD7-36AE2058C5BC}"/>
              </a:ext>
            </a:extLst>
          </p:cNvPr>
          <p:cNvSpPr/>
          <p:nvPr/>
        </p:nvSpPr>
        <p:spPr>
          <a:xfrm>
            <a:off x="5490800" y="3705725"/>
            <a:ext cx="584829" cy="12066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2B9FD0D-9DA2-4ACD-B324-F0439882DEA2}"/>
              </a:ext>
            </a:extLst>
          </p:cNvPr>
          <p:cNvSpPr/>
          <p:nvPr/>
        </p:nvSpPr>
        <p:spPr>
          <a:xfrm>
            <a:off x="5053668" y="3943527"/>
            <a:ext cx="372559" cy="9688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501EE04-B432-436C-8E10-83242C538937}"/>
              </a:ext>
            </a:extLst>
          </p:cNvPr>
          <p:cNvSpPr/>
          <p:nvPr/>
        </p:nvSpPr>
        <p:spPr>
          <a:xfrm>
            <a:off x="4572000" y="3951281"/>
            <a:ext cx="481669" cy="8087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51D37AD-9856-4B59-BA09-D4633E673B4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sp>
        <p:nvSpPr>
          <p:cNvPr id="3" name="Text Box 7">
            <a:extLst>
              <a:ext uri="{FF2B5EF4-FFF2-40B4-BE49-F238E27FC236}">
                <a16:creationId xmlns:a16="http://schemas.microsoft.com/office/drawing/2014/main" id="{BFB4F039-C0C2-40DF-9D7D-B98B1BCD7CB6}"/>
              </a:ext>
            </a:extLst>
          </p:cNvPr>
          <p:cNvSpPr txBox="1">
            <a:spLocks noChangeArrowheads="1"/>
          </p:cNvSpPr>
          <p:nvPr/>
        </p:nvSpPr>
        <p:spPr bwMode="auto">
          <a:xfrm rot="-2700000">
            <a:off x="4377279" y="3255634"/>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4" name="Text Box 7">
            <a:extLst>
              <a:ext uri="{FF2B5EF4-FFF2-40B4-BE49-F238E27FC236}">
                <a16:creationId xmlns:a16="http://schemas.microsoft.com/office/drawing/2014/main" id="{A8CFA019-F678-4954-990E-2804E90F59EB}"/>
              </a:ext>
            </a:extLst>
          </p:cNvPr>
          <p:cNvSpPr txBox="1">
            <a:spLocks noChangeArrowheads="1"/>
          </p:cNvSpPr>
          <p:nvPr/>
        </p:nvSpPr>
        <p:spPr bwMode="auto">
          <a:xfrm rot="-2700000">
            <a:off x="4969401" y="3117349"/>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5" name="Text Box 11">
            <a:extLst>
              <a:ext uri="{FF2B5EF4-FFF2-40B4-BE49-F238E27FC236}">
                <a16:creationId xmlns:a16="http://schemas.microsoft.com/office/drawing/2014/main" id="{8D84FF9D-E568-4658-8B2F-5BA98D5D1166}"/>
              </a:ext>
            </a:extLst>
          </p:cNvPr>
          <p:cNvSpPr txBox="1">
            <a:spLocks noChangeArrowheads="1"/>
          </p:cNvSpPr>
          <p:nvPr/>
        </p:nvSpPr>
        <p:spPr bwMode="auto">
          <a:xfrm rot="18900000">
            <a:off x="2673892" y="5464360"/>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United Kingdom</a:t>
            </a:r>
          </a:p>
        </p:txBody>
      </p:sp>
      <p:sp>
        <p:nvSpPr>
          <p:cNvPr id="6" name="Text Box 11">
            <a:extLst>
              <a:ext uri="{FF2B5EF4-FFF2-40B4-BE49-F238E27FC236}">
                <a16:creationId xmlns:a16="http://schemas.microsoft.com/office/drawing/2014/main" id="{816D964B-5600-4EB3-8970-54B4AB2884B4}"/>
              </a:ext>
            </a:extLst>
          </p:cNvPr>
          <p:cNvSpPr txBox="1">
            <a:spLocks noChangeArrowheads="1"/>
          </p:cNvSpPr>
          <p:nvPr/>
        </p:nvSpPr>
        <p:spPr bwMode="auto">
          <a:xfrm rot="18900000">
            <a:off x="3170213" y="5472114"/>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Arial" charset="0"/>
                <a:ea typeface="ＭＳ Ｐゴシック" charset="0"/>
              </a:rPr>
              <a:t>Divided Kingdom</a:t>
            </a:r>
          </a:p>
        </p:txBody>
      </p:sp>
      <p:sp>
        <p:nvSpPr>
          <p:cNvPr id="10" name="Text Box 7">
            <a:extLst>
              <a:ext uri="{FF2B5EF4-FFF2-40B4-BE49-F238E27FC236}">
                <a16:creationId xmlns:a16="http://schemas.microsoft.com/office/drawing/2014/main" id="{6AC35D17-F5B6-48B0-9FF3-6108BB041DDC}"/>
              </a:ext>
            </a:extLst>
          </p:cNvPr>
          <p:cNvSpPr txBox="1">
            <a:spLocks noChangeArrowheads="1"/>
          </p:cNvSpPr>
          <p:nvPr/>
        </p:nvSpPr>
        <p:spPr bwMode="auto">
          <a:xfrm rot="-2700000">
            <a:off x="5684144" y="3014842"/>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 (B) &amp; I (A)</a:t>
            </a:r>
          </a:p>
        </p:txBody>
      </p:sp>
      <p:sp>
        <p:nvSpPr>
          <p:cNvPr id="13" name="Text Box 52">
            <a:extLst>
              <a:ext uri="{FF2B5EF4-FFF2-40B4-BE49-F238E27FC236}">
                <a16:creationId xmlns:a16="http://schemas.microsoft.com/office/drawing/2014/main" id="{AE1144A2-2960-4778-BEDB-295F12C0979C}"/>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sp>
        <p:nvSpPr>
          <p:cNvPr id="14" name="Text Box 52">
            <a:extLst>
              <a:ext uri="{FF2B5EF4-FFF2-40B4-BE49-F238E27FC236}">
                <a16:creationId xmlns:a16="http://schemas.microsoft.com/office/drawing/2014/main" id="{F2920EDB-022D-458A-8FF2-B1B3CDB099E4}"/>
              </a:ext>
            </a:extLst>
          </p:cNvPr>
          <p:cNvSpPr txBox="1">
            <a:spLocks noChangeArrowheads="1"/>
          </p:cNvSpPr>
          <p:nvPr/>
        </p:nvSpPr>
        <p:spPr bwMode="auto">
          <a:xfrm>
            <a:off x="333115" y="221138"/>
            <a:ext cx="343589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Timeline of History</a:t>
            </a:r>
          </a:p>
        </p:txBody>
      </p:sp>
      <p:sp>
        <p:nvSpPr>
          <p:cNvPr id="16" name="Text Box 7">
            <a:extLst>
              <a:ext uri="{FF2B5EF4-FFF2-40B4-BE49-F238E27FC236}">
                <a16:creationId xmlns:a16="http://schemas.microsoft.com/office/drawing/2014/main" id="{4BAEA859-60A4-4867-AFCA-776F0FE73F74}"/>
              </a:ext>
            </a:extLst>
          </p:cNvPr>
          <p:cNvSpPr txBox="1">
            <a:spLocks noChangeArrowheads="1"/>
          </p:cNvSpPr>
          <p:nvPr/>
        </p:nvSpPr>
        <p:spPr bwMode="auto">
          <a:xfrm rot="-2700000">
            <a:off x="6162573" y="3511531"/>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17" name="Text Box 11">
            <a:extLst>
              <a:ext uri="{FF2B5EF4-FFF2-40B4-BE49-F238E27FC236}">
                <a16:creationId xmlns:a16="http://schemas.microsoft.com/office/drawing/2014/main" id="{E28F4306-6627-4BC6-BC42-C070CF097213}"/>
              </a:ext>
            </a:extLst>
          </p:cNvPr>
          <p:cNvSpPr txBox="1">
            <a:spLocks noChangeArrowheads="1"/>
          </p:cNvSpPr>
          <p:nvPr/>
        </p:nvSpPr>
        <p:spPr bwMode="auto">
          <a:xfrm rot="18900000">
            <a:off x="4325959" y="5477748"/>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Restoration</a:t>
            </a:r>
          </a:p>
        </p:txBody>
      </p:sp>
    </p:spTree>
    <p:extLst>
      <p:ext uri="{BB962C8B-B14F-4D97-AF65-F5344CB8AC3E}">
        <p14:creationId xmlns:p14="http://schemas.microsoft.com/office/powerpoint/2010/main" val="287012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9" grpId="1" animBg="1"/>
      <p:bldP spid="8" grpId="0" animBg="1"/>
      <p:bldP spid="8" grpId="1" animBg="1"/>
      <p:bldP spid="7" grpId="0" animBg="1"/>
      <p:bldP spid="7" grpId="1" animBg="1"/>
      <p:bldP spid="3" grpId="0"/>
      <p:bldP spid="4" grpId="0"/>
      <p:bldP spid="5" grpId="0"/>
      <p:bldP spid="6" grpId="0"/>
      <p:bldP spid="10"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141478324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Text Box 10">
            <a:extLst>
              <a:ext uri="{FF2B5EF4-FFF2-40B4-BE49-F238E27FC236}">
                <a16:creationId xmlns:a16="http://schemas.microsoft.com/office/drawing/2014/main" id="{76221DF0-CA2F-4921-A11A-495977696D8E}"/>
              </a:ext>
            </a:extLst>
          </p:cNvPr>
          <p:cNvSpPr txBox="1">
            <a:spLocks noChangeArrowheads="1"/>
          </p:cNvSpPr>
          <p:nvPr/>
        </p:nvSpPr>
        <p:spPr bwMode="auto">
          <a:xfrm>
            <a:off x="5707307" y="1695906"/>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grpSp>
        <p:nvGrpSpPr>
          <p:cNvPr id="13" name="Group 12">
            <a:extLst>
              <a:ext uri="{FF2B5EF4-FFF2-40B4-BE49-F238E27FC236}">
                <a16:creationId xmlns:a16="http://schemas.microsoft.com/office/drawing/2014/main" id="{D3F9E9B8-24C6-4B3F-ACE4-EDB20CCF4BC8}"/>
              </a:ext>
            </a:extLst>
          </p:cNvPr>
          <p:cNvGrpSpPr/>
          <p:nvPr/>
        </p:nvGrpSpPr>
        <p:grpSpPr>
          <a:xfrm>
            <a:off x="6061871" y="2998791"/>
            <a:ext cx="2667000" cy="1026041"/>
            <a:chOff x="6061871" y="2998791"/>
            <a:chExt cx="2667000" cy="1026041"/>
          </a:xfrm>
        </p:grpSpPr>
        <p:sp>
          <p:nvSpPr>
            <p:cNvPr id="8" name="Freeform 8">
              <a:extLst>
                <a:ext uri="{FF2B5EF4-FFF2-40B4-BE49-F238E27FC236}">
                  <a16:creationId xmlns:a16="http://schemas.microsoft.com/office/drawing/2014/main" id="{9CC0B067-B8A7-47AA-8F33-0F40DA94A68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11">
              <a:extLst>
                <a:ext uri="{FF2B5EF4-FFF2-40B4-BE49-F238E27FC236}">
                  <a16:creationId xmlns:a16="http://schemas.microsoft.com/office/drawing/2014/main" id="{0873A871-98C0-4633-933C-FC46C17DBDB6}"/>
                </a:ext>
              </a:extLst>
            </p:cNvPr>
            <p:cNvSpPr txBox="1">
              <a:spLocks noChangeArrowheads="1"/>
            </p:cNvSpPr>
            <p:nvPr/>
          </p:nvSpPr>
          <p:spPr bwMode="auto">
            <a:xfrm>
              <a:off x="6061871" y="343474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grpSp>
      <p:sp>
        <p:nvSpPr>
          <p:cNvPr id="14" name="TextBox 13">
            <a:extLst>
              <a:ext uri="{FF2B5EF4-FFF2-40B4-BE49-F238E27FC236}">
                <a16:creationId xmlns:a16="http://schemas.microsoft.com/office/drawing/2014/main" id="{19ACB746-736E-443A-815A-F4EEB88D3230}"/>
              </a:ext>
            </a:extLst>
          </p:cNvPr>
          <p:cNvSpPr txBox="1"/>
          <p:nvPr/>
        </p:nvSpPr>
        <p:spPr>
          <a:xfrm>
            <a:off x="300704" y="388483"/>
            <a:ext cx="4116527"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So he left Judea and returned to Galilee.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4 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He had to go through Samaria on the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Helvetica Neu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Helvetica Neue"/>
                <a:ea typeface="+mn-ea"/>
                <a:cs typeface="+mn-cs"/>
              </a:rPr>
              <a:t>—John 4:3-4 (NLT)</a:t>
            </a:r>
          </a:p>
        </p:txBody>
      </p:sp>
      <p:cxnSp>
        <p:nvCxnSpPr>
          <p:cNvPr id="7" name="Straight Arrow Connector 6">
            <a:extLst>
              <a:ext uri="{FF2B5EF4-FFF2-40B4-BE49-F238E27FC236}">
                <a16:creationId xmlns:a16="http://schemas.microsoft.com/office/drawing/2014/main" id="{C1BE3DCB-786F-4C92-8B2F-93D06F20AE8C}"/>
              </a:ext>
            </a:extLst>
          </p:cNvPr>
          <p:cNvCxnSpPr>
            <a:cxnSpLocks/>
          </p:cNvCxnSpPr>
          <p:nvPr/>
        </p:nvCxnSpPr>
        <p:spPr>
          <a:xfrm flipV="1">
            <a:off x="7975612" y="1511867"/>
            <a:ext cx="0" cy="137570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92B7745-ED23-4B5E-9A43-DCF4587CD1D9}"/>
              </a:ext>
            </a:extLst>
          </p:cNvPr>
          <p:cNvSpPr/>
          <p:nvPr/>
        </p:nvSpPr>
        <p:spPr>
          <a:xfrm>
            <a:off x="7802586" y="735389"/>
            <a:ext cx="649274" cy="68981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F388B4E4-89C8-4FE3-A65F-491CBC554765}"/>
              </a:ext>
            </a:extLst>
          </p:cNvPr>
          <p:cNvGrpSpPr/>
          <p:nvPr/>
        </p:nvGrpSpPr>
        <p:grpSpPr>
          <a:xfrm>
            <a:off x="8065660" y="1425199"/>
            <a:ext cx="677896" cy="1573592"/>
            <a:chOff x="8065660" y="1425199"/>
            <a:chExt cx="677896" cy="1573592"/>
          </a:xfrm>
        </p:grpSpPr>
        <p:cxnSp>
          <p:nvCxnSpPr>
            <p:cNvPr id="31" name="Straight Arrow Connector 30">
              <a:extLst>
                <a:ext uri="{FF2B5EF4-FFF2-40B4-BE49-F238E27FC236}">
                  <a16:creationId xmlns:a16="http://schemas.microsoft.com/office/drawing/2014/main" id="{6A7FF367-1B84-466F-A506-2B59A5AC5052}"/>
                </a:ext>
              </a:extLst>
            </p:cNvPr>
            <p:cNvCxnSpPr>
              <a:cxnSpLocks/>
            </p:cNvCxnSpPr>
            <p:nvPr/>
          </p:nvCxnSpPr>
          <p:spPr>
            <a:xfrm flipH="1" flipV="1">
              <a:off x="8313354" y="1425199"/>
              <a:ext cx="415518" cy="121005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316332A-36A9-4F41-85DD-907AB3CBBB99}"/>
                </a:ext>
              </a:extLst>
            </p:cNvPr>
            <p:cNvCxnSpPr>
              <a:cxnSpLocks/>
            </p:cNvCxnSpPr>
            <p:nvPr/>
          </p:nvCxnSpPr>
          <p:spPr>
            <a:xfrm flipV="1">
              <a:off x="8065660" y="2635251"/>
              <a:ext cx="677896" cy="363540"/>
            </a:xfrm>
            <a:prstGeom prst="straightConnector1">
              <a:avLst/>
            </a:prstGeom>
            <a:ln w="57150">
              <a:solidFill>
                <a:srgbClr val="FFFF0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
            <a:ext cx="4495800" cy="4478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Text Box 10">
            <a:extLst>
              <a:ext uri="{FF2B5EF4-FFF2-40B4-BE49-F238E27FC236}">
                <a16:creationId xmlns:a16="http://schemas.microsoft.com/office/drawing/2014/main" id="{76221DF0-CA2F-4921-A11A-495977696D8E}"/>
              </a:ext>
            </a:extLst>
          </p:cNvPr>
          <p:cNvSpPr txBox="1">
            <a:spLocks noChangeArrowheads="1"/>
          </p:cNvSpPr>
          <p:nvPr/>
        </p:nvSpPr>
        <p:spPr bwMode="auto">
          <a:xfrm>
            <a:off x="5707307" y="1695906"/>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sp>
        <p:nvSpPr>
          <p:cNvPr id="8" name="Freeform 8">
            <a:extLst>
              <a:ext uri="{FF2B5EF4-FFF2-40B4-BE49-F238E27FC236}">
                <a16:creationId xmlns:a16="http://schemas.microsoft.com/office/drawing/2014/main" id="{9CC0B067-B8A7-47AA-8F33-0F40DA94A681}"/>
              </a:ext>
            </a:extLst>
          </p:cNvPr>
          <p:cNvSpPr>
            <a:spLocks/>
          </p:cNvSpPr>
          <p:nvPr/>
        </p:nvSpPr>
        <p:spPr bwMode="auto">
          <a:xfrm>
            <a:off x="7196153" y="2236792"/>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00FF"/>
          </a:solidFill>
          <a:ln w="9525">
            <a:solidFill>
              <a:srgbClr val="FF00FF"/>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00"/>
              </a:solidFill>
              <a:effectLst/>
              <a:uLnTx/>
              <a:uFillTx/>
              <a:latin typeface="Times New Roman" charset="0"/>
              <a:ea typeface="ＭＳ Ｐゴシック" charset="0"/>
              <a:cs typeface="+mn-cs"/>
            </a:endParaRPr>
          </a:p>
        </p:txBody>
      </p:sp>
      <p:sp>
        <p:nvSpPr>
          <p:cNvPr id="14" name="TextBox 13">
            <a:extLst>
              <a:ext uri="{FF2B5EF4-FFF2-40B4-BE49-F238E27FC236}">
                <a16:creationId xmlns:a16="http://schemas.microsoft.com/office/drawing/2014/main" id="{19ACB746-736E-443A-815A-F4EEB88D3230}"/>
              </a:ext>
            </a:extLst>
          </p:cNvPr>
          <p:cNvSpPr txBox="1"/>
          <p:nvPr/>
        </p:nvSpPr>
        <p:spPr>
          <a:xfrm>
            <a:off x="300705" y="94569"/>
            <a:ext cx="3817942"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25</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woman. . .  begged him to cast out the demon from her daughter.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27</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Jesus told her, “First I should feed the children—my own family, the Jews. It isn’t right to take food from the children and throw it to the dogs.”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0776BFE6-165C-40AD-9BC8-870EA6FA16B0}"/>
              </a:ext>
            </a:extLst>
          </p:cNvPr>
          <p:cNvSpPr txBox="1"/>
          <p:nvPr/>
        </p:nvSpPr>
        <p:spPr>
          <a:xfrm>
            <a:off x="4278086" y="4478265"/>
            <a:ext cx="4841303" cy="2246769"/>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rPr>
              <a:t>28</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She replied, “That’s true, Lord, but even the dogs under the table are allowed to eat the scraps from the children’s plates.”</a:t>
            </a:r>
          </a:p>
        </p:txBody>
      </p:sp>
      <p:sp>
        <p:nvSpPr>
          <p:cNvPr id="40" name="TextBox 39">
            <a:extLst>
              <a:ext uri="{FF2B5EF4-FFF2-40B4-BE49-F238E27FC236}">
                <a16:creationId xmlns:a16="http://schemas.microsoft.com/office/drawing/2014/main" id="{B810DC0D-364F-4907-BAB7-45C2076F1142}"/>
              </a:ext>
            </a:extLst>
          </p:cNvPr>
          <p:cNvSpPr txBox="1"/>
          <p:nvPr/>
        </p:nvSpPr>
        <p:spPr>
          <a:xfrm>
            <a:off x="655525" y="6078703"/>
            <a:ext cx="3475427" cy="646331"/>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Helvetica Neue"/>
                <a:ea typeface="+mn-ea"/>
                <a:cs typeface="+mn-cs"/>
              </a:rPr>
              <a:t>Mark 7:25-30</a:t>
            </a:r>
          </a:p>
        </p:txBody>
      </p:sp>
    </p:spTree>
    <p:extLst>
      <p:ext uri="{BB962C8B-B14F-4D97-AF65-F5344CB8AC3E}">
        <p14:creationId xmlns:p14="http://schemas.microsoft.com/office/powerpoint/2010/main" val="22285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Maps and Charts of Israel">
            <a:extLst>
              <a:ext uri="{FF2B5EF4-FFF2-40B4-BE49-F238E27FC236}">
                <a16:creationId xmlns:a16="http://schemas.microsoft.com/office/drawing/2014/main" id="{8475B4A7-D72A-4BAF-AC20-69C6CC8762E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
            <a:ext cx="4495800" cy="4478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Freeform 5">
            <a:extLst>
              <a:ext uri="{FF2B5EF4-FFF2-40B4-BE49-F238E27FC236}">
                <a16:creationId xmlns:a16="http://schemas.microsoft.com/office/drawing/2014/main" id="{3D80B8D1-376B-4E7A-9AB2-83A7CF4AF1DC}"/>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 name="Freeform 9">
            <a:extLst>
              <a:ext uri="{FF2B5EF4-FFF2-40B4-BE49-F238E27FC236}">
                <a16:creationId xmlns:a16="http://schemas.microsoft.com/office/drawing/2014/main" id="{8EA5AA69-0440-4D19-B711-56F8ECCCD9CB}"/>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 name="Text Box 10">
            <a:extLst>
              <a:ext uri="{FF2B5EF4-FFF2-40B4-BE49-F238E27FC236}">
                <a16:creationId xmlns:a16="http://schemas.microsoft.com/office/drawing/2014/main" id="{7B89ABA3-924B-4478-9B16-7A810090D21A}"/>
              </a:ext>
            </a:extLst>
          </p:cNvPr>
          <p:cNvSpPr txBox="1">
            <a:spLocks noChangeArrowheads="1"/>
          </p:cNvSpPr>
          <p:nvPr/>
        </p:nvSpPr>
        <p:spPr bwMode="auto">
          <a:xfrm>
            <a:off x="5707307" y="1695906"/>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sp>
        <p:nvSpPr>
          <p:cNvPr id="25" name="Freeform 8">
            <a:extLst>
              <a:ext uri="{FF2B5EF4-FFF2-40B4-BE49-F238E27FC236}">
                <a16:creationId xmlns:a16="http://schemas.microsoft.com/office/drawing/2014/main" id="{E8F98914-602A-4324-9524-85B0B4A73B58}"/>
              </a:ext>
            </a:extLst>
          </p:cNvPr>
          <p:cNvSpPr>
            <a:spLocks/>
          </p:cNvSpPr>
          <p:nvPr/>
        </p:nvSpPr>
        <p:spPr bwMode="auto">
          <a:xfrm>
            <a:off x="7196153" y="2236792"/>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00FF"/>
          </a:solidFill>
          <a:ln w="9525">
            <a:solidFill>
              <a:srgbClr val="FF00FF"/>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00"/>
              </a:solidFill>
              <a:effectLst/>
              <a:uLnTx/>
              <a:uFillTx/>
              <a:latin typeface="Times New Roman" charset="0"/>
              <a:ea typeface="ＭＳ Ｐゴシック" charset="0"/>
              <a:cs typeface="+mn-cs"/>
            </a:endParaRPr>
          </a:p>
        </p:txBody>
      </p:sp>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Text Box 10">
            <a:extLst>
              <a:ext uri="{FF2B5EF4-FFF2-40B4-BE49-F238E27FC236}">
                <a16:creationId xmlns:a16="http://schemas.microsoft.com/office/drawing/2014/main" id="{76221DF0-CA2F-4921-A11A-495977696D8E}"/>
              </a:ext>
            </a:extLst>
          </p:cNvPr>
          <p:cNvSpPr txBox="1">
            <a:spLocks noChangeArrowheads="1"/>
          </p:cNvSpPr>
          <p:nvPr/>
        </p:nvSpPr>
        <p:spPr bwMode="auto">
          <a:xfrm>
            <a:off x="5707307" y="1695906"/>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FF"/>
                </a:solidFill>
                <a:effectLst>
                  <a:glow rad="101600">
                    <a:srgbClr val="000000">
                      <a:alpha val="75000"/>
                    </a:srgbClr>
                  </a:glow>
                </a:effectLst>
                <a:uLnTx/>
                <a:uFillTx/>
                <a:latin typeface="Arial" pitchFamily="-112" charset="0"/>
                <a:ea typeface="ＭＳ Ｐゴシック"/>
                <a:cs typeface="+mn-cs"/>
              </a:rPr>
              <a:t>Samaria</a:t>
            </a:r>
          </a:p>
        </p:txBody>
      </p:sp>
      <p:grpSp>
        <p:nvGrpSpPr>
          <p:cNvPr id="15" name="Group 14">
            <a:extLst>
              <a:ext uri="{FF2B5EF4-FFF2-40B4-BE49-F238E27FC236}">
                <a16:creationId xmlns:a16="http://schemas.microsoft.com/office/drawing/2014/main" id="{1253681D-33A2-492E-B3E7-7ADF5FAFCA18}"/>
              </a:ext>
            </a:extLst>
          </p:cNvPr>
          <p:cNvGrpSpPr/>
          <p:nvPr/>
        </p:nvGrpSpPr>
        <p:grpSpPr>
          <a:xfrm>
            <a:off x="616955" y="301551"/>
            <a:ext cx="3501691" cy="4270451"/>
            <a:chOff x="635216" y="791002"/>
            <a:chExt cx="3501691" cy="4270451"/>
          </a:xfrm>
        </p:grpSpPr>
        <p:pic>
          <p:nvPicPr>
            <p:cNvPr id="16" name="Picture 15">
              <a:extLst>
                <a:ext uri="{FF2B5EF4-FFF2-40B4-BE49-F238E27FC236}">
                  <a16:creationId xmlns:a16="http://schemas.microsoft.com/office/drawing/2014/main" id="{8759D941-DFF8-4182-9D5B-5C84E46A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216" y="1275347"/>
              <a:ext cx="3501691" cy="3786106"/>
            </a:xfrm>
            <a:prstGeom prst="rect">
              <a:avLst/>
            </a:prstGeom>
          </p:spPr>
        </p:pic>
        <p:sp>
          <p:nvSpPr>
            <p:cNvPr id="17" name="Rectangle 16">
              <a:extLst>
                <a:ext uri="{FF2B5EF4-FFF2-40B4-BE49-F238E27FC236}">
                  <a16:creationId xmlns:a16="http://schemas.microsoft.com/office/drawing/2014/main" id="{9ADEC93E-4594-41D2-8A47-78F001BF6731}"/>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Philip the Evangelist</a:t>
              </a:r>
            </a:p>
          </p:txBody>
        </p:sp>
      </p:grpSp>
      <p:grpSp>
        <p:nvGrpSpPr>
          <p:cNvPr id="18" name="Group 17">
            <a:extLst>
              <a:ext uri="{FF2B5EF4-FFF2-40B4-BE49-F238E27FC236}">
                <a16:creationId xmlns:a16="http://schemas.microsoft.com/office/drawing/2014/main" id="{9755F7F4-3F5F-4360-B71C-9C2F193B0984}"/>
              </a:ext>
            </a:extLst>
          </p:cNvPr>
          <p:cNvGrpSpPr/>
          <p:nvPr/>
        </p:nvGrpSpPr>
        <p:grpSpPr>
          <a:xfrm>
            <a:off x="6061871" y="2998791"/>
            <a:ext cx="2667000" cy="1026041"/>
            <a:chOff x="6061871" y="2998791"/>
            <a:chExt cx="2667000" cy="1026041"/>
          </a:xfrm>
        </p:grpSpPr>
        <p:sp>
          <p:nvSpPr>
            <p:cNvPr id="19" name="Freeform 8">
              <a:extLst>
                <a:ext uri="{FF2B5EF4-FFF2-40B4-BE49-F238E27FC236}">
                  <a16:creationId xmlns:a16="http://schemas.microsoft.com/office/drawing/2014/main" id="{15C17309-3138-42EC-A9FE-40DCF48DE35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0" name="Text Box 11">
              <a:extLst>
                <a:ext uri="{FF2B5EF4-FFF2-40B4-BE49-F238E27FC236}">
                  <a16:creationId xmlns:a16="http://schemas.microsoft.com/office/drawing/2014/main" id="{DFA88052-5611-416E-BABC-5ED61030C40E}"/>
                </a:ext>
              </a:extLst>
            </p:cNvPr>
            <p:cNvSpPr txBox="1">
              <a:spLocks noChangeArrowheads="1"/>
            </p:cNvSpPr>
            <p:nvPr/>
          </p:nvSpPr>
          <p:spPr bwMode="auto">
            <a:xfrm>
              <a:off x="6061871" y="343474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grpSp>
      <p:sp>
        <p:nvSpPr>
          <p:cNvPr id="26" name="TextBox 25">
            <a:extLst>
              <a:ext uri="{FF2B5EF4-FFF2-40B4-BE49-F238E27FC236}">
                <a16:creationId xmlns:a16="http://schemas.microsoft.com/office/drawing/2014/main" id="{D05FD2C2-8502-434A-A38F-9CE59E399B0A}"/>
              </a:ext>
            </a:extLst>
          </p:cNvPr>
          <p:cNvSpPr txBox="1"/>
          <p:nvPr/>
        </p:nvSpPr>
        <p:spPr>
          <a:xfrm>
            <a:off x="6482071" y="4515763"/>
            <a:ext cx="2548939" cy="646331"/>
          </a:xfrm>
          <a:prstGeom prst="rect">
            <a:avLst/>
          </a:prstGeom>
          <a:solidFill>
            <a:schemeClr val="tx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Helvetica Neue"/>
                <a:ea typeface="+mn-ea"/>
                <a:cs typeface="+mn-cs"/>
              </a:rPr>
              <a:t>Acts 8:6-8</a:t>
            </a:r>
          </a:p>
        </p:txBody>
      </p:sp>
      <p:sp>
        <p:nvSpPr>
          <p:cNvPr id="27" name="TextBox 26">
            <a:extLst>
              <a:ext uri="{FF2B5EF4-FFF2-40B4-BE49-F238E27FC236}">
                <a16:creationId xmlns:a16="http://schemas.microsoft.com/office/drawing/2014/main" id="{169BA83A-CF42-4148-885A-DB42E629202D}"/>
              </a:ext>
            </a:extLst>
          </p:cNvPr>
          <p:cNvSpPr txBox="1"/>
          <p:nvPr/>
        </p:nvSpPr>
        <p:spPr>
          <a:xfrm>
            <a:off x="468619" y="4733181"/>
            <a:ext cx="43059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Helvetica Neue"/>
                <a:ea typeface="+mn-ea"/>
                <a:cs typeface="+mn-cs"/>
              </a:rPr>
              <a:t>Crowds listened</a:t>
            </a:r>
          </a:p>
        </p:txBody>
      </p:sp>
      <p:sp>
        <p:nvSpPr>
          <p:cNvPr id="28" name="TextBox 27">
            <a:extLst>
              <a:ext uri="{FF2B5EF4-FFF2-40B4-BE49-F238E27FC236}">
                <a16:creationId xmlns:a16="http://schemas.microsoft.com/office/drawing/2014/main" id="{4AEB203A-2CC0-4918-9A61-5682A4353DFD}"/>
              </a:ext>
            </a:extLst>
          </p:cNvPr>
          <p:cNvSpPr txBox="1"/>
          <p:nvPr/>
        </p:nvSpPr>
        <p:spPr>
          <a:xfrm>
            <a:off x="2078984" y="5322208"/>
            <a:ext cx="58966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Helvetica Neue"/>
                <a:ea typeface="+mn-ea"/>
                <a:cs typeface="+mn-cs"/>
              </a:rPr>
              <a:t>=&gt; Heard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Helvetica Neue"/>
                <a:ea typeface="+mn-ea"/>
                <a:cs typeface="+mn-cs"/>
              </a:rPr>
              <a:t>=&gt; Saw Miraculous Signs</a:t>
            </a:r>
          </a:p>
        </p:txBody>
      </p:sp>
    </p:spTree>
    <p:extLst>
      <p:ext uri="{BB962C8B-B14F-4D97-AF65-F5344CB8AC3E}">
        <p14:creationId xmlns:p14="http://schemas.microsoft.com/office/powerpoint/2010/main" val="24181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69BA83A-CF42-4148-885A-DB42E629202D}"/>
              </a:ext>
            </a:extLst>
          </p:cNvPr>
          <p:cNvSpPr txBox="1"/>
          <p:nvPr/>
        </p:nvSpPr>
        <p:spPr>
          <a:xfrm>
            <a:off x="4831069" y="4866531"/>
            <a:ext cx="35564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a:ea typeface="+mn-ea"/>
                <a:cs typeface="+mn-cs"/>
              </a:rPr>
              <a:t>People will listen</a:t>
            </a:r>
          </a:p>
        </p:txBody>
      </p:sp>
      <p:sp>
        <p:nvSpPr>
          <p:cNvPr id="28" name="TextBox 27">
            <a:extLst>
              <a:ext uri="{FF2B5EF4-FFF2-40B4-BE49-F238E27FC236}">
                <a16:creationId xmlns:a16="http://schemas.microsoft.com/office/drawing/2014/main" id="{4AEB203A-2CC0-4918-9A61-5682A4353DFD}"/>
              </a:ext>
            </a:extLst>
          </p:cNvPr>
          <p:cNvSpPr txBox="1"/>
          <p:nvPr/>
        </p:nvSpPr>
        <p:spPr>
          <a:xfrm>
            <a:off x="4860285" y="5322208"/>
            <a:ext cx="430276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a:ea typeface="+mn-ea"/>
                <a:cs typeface="+mn-cs"/>
              </a:rPr>
              <a:t>=&gt; Hear your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a:ea typeface="+mn-ea"/>
                <a:cs typeface="+mn-cs"/>
              </a:rPr>
              <a:t>=&gt; See a Changed Life</a:t>
            </a:r>
          </a:p>
        </p:txBody>
      </p:sp>
      <p:pic>
        <p:nvPicPr>
          <p:cNvPr id="8194" name="Picture 2" descr="Singapore Maps &amp; Facts | Singapore map, Singapore travel, Singapore tourist  spots">
            <a:extLst>
              <a:ext uri="{FF2B5EF4-FFF2-40B4-BE49-F238E27FC236}">
                <a16:creationId xmlns:a16="http://schemas.microsoft.com/office/drawing/2014/main" id="{2522E062-D4ED-4091-A0EB-9A696A6EF3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1300"/>
          <a:stretch/>
        </p:blipFill>
        <p:spPr bwMode="auto">
          <a:xfrm>
            <a:off x="1354562" y="259262"/>
            <a:ext cx="6434875" cy="4122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49BAAB-5263-4454-A83A-A4AF85AC5331}"/>
              </a:ext>
            </a:extLst>
          </p:cNvPr>
          <p:cNvSpPr txBox="1"/>
          <p:nvPr/>
        </p:nvSpPr>
        <p:spPr>
          <a:xfrm>
            <a:off x="212085" y="4866531"/>
            <a:ext cx="43059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a:ea typeface="+mn-ea"/>
                <a:cs typeface="+mn-cs"/>
              </a:rPr>
              <a:t>Crowds listened</a:t>
            </a:r>
          </a:p>
        </p:txBody>
      </p:sp>
      <p:sp>
        <p:nvSpPr>
          <p:cNvPr id="6" name="TextBox 5">
            <a:extLst>
              <a:ext uri="{FF2B5EF4-FFF2-40B4-BE49-F238E27FC236}">
                <a16:creationId xmlns:a16="http://schemas.microsoft.com/office/drawing/2014/main" id="{7C784FF0-94D0-4BDD-A6B9-261D7259ECF0}"/>
              </a:ext>
            </a:extLst>
          </p:cNvPr>
          <p:cNvSpPr txBox="1"/>
          <p:nvPr/>
        </p:nvSpPr>
        <p:spPr>
          <a:xfrm>
            <a:off x="212085" y="5322208"/>
            <a:ext cx="485521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a:ea typeface="+mn-ea"/>
                <a:cs typeface="+mn-cs"/>
              </a:rPr>
              <a:t>=&gt; Heard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a:ea typeface="+mn-ea"/>
                <a:cs typeface="+mn-cs"/>
              </a:rPr>
              <a:t>=&gt; Saw Miraculous Signs</a:t>
            </a:r>
          </a:p>
        </p:txBody>
      </p:sp>
    </p:spTree>
    <p:extLst>
      <p:ext uri="{BB962C8B-B14F-4D97-AF65-F5344CB8AC3E}">
        <p14:creationId xmlns:p14="http://schemas.microsoft.com/office/powerpoint/2010/main" val="1621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fade">
                                      <p:cBhvr>
                                        <p:cTn id="1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2FD1B1F-A63C-493E-8DE3-449E1EC524D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0" y="260647"/>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3">
            <a:extLst>
              <a:ext uri="{FF2B5EF4-FFF2-40B4-BE49-F238E27FC236}">
                <a16:creationId xmlns:a16="http://schemas.microsoft.com/office/drawing/2014/main" id="{CD8750E4-4867-4A2E-9C20-0F1C6C665D7D}"/>
              </a:ext>
            </a:extLst>
          </p:cNvPr>
          <p:cNvSpPr txBox="1">
            <a:spLocks noChangeArrowheads="1"/>
          </p:cNvSpPr>
          <p:nvPr/>
        </p:nvSpPr>
        <p:spPr bwMode="auto">
          <a:xfrm>
            <a:off x="6544204" y="284229"/>
            <a:ext cx="24304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Simon Magus</a:t>
            </a:r>
          </a:p>
        </p:txBody>
      </p:sp>
      <p:sp>
        <p:nvSpPr>
          <p:cNvPr id="6" name="TextBox 5">
            <a:extLst>
              <a:ext uri="{FF2B5EF4-FFF2-40B4-BE49-F238E27FC236}">
                <a16:creationId xmlns:a16="http://schemas.microsoft.com/office/drawing/2014/main" id="{5DE65931-39BE-44D3-B263-52E1B57E10C4}"/>
              </a:ext>
            </a:extLst>
          </p:cNvPr>
          <p:cNvSpPr txBox="1"/>
          <p:nvPr/>
        </p:nvSpPr>
        <p:spPr>
          <a:xfrm>
            <a:off x="5571124" y="5927440"/>
            <a:ext cx="313261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8:9-11</a:t>
            </a:r>
          </a:p>
        </p:txBody>
      </p:sp>
      <p:sp>
        <p:nvSpPr>
          <p:cNvPr id="7" name="TextBox 6">
            <a:extLst>
              <a:ext uri="{FF2B5EF4-FFF2-40B4-BE49-F238E27FC236}">
                <a16:creationId xmlns:a16="http://schemas.microsoft.com/office/drawing/2014/main" id="{9F5AC6AA-DDCC-4A42-989C-0710352B1E73}"/>
              </a:ext>
            </a:extLst>
          </p:cNvPr>
          <p:cNvSpPr txBox="1"/>
          <p:nvPr/>
        </p:nvSpPr>
        <p:spPr>
          <a:xfrm>
            <a:off x="3195932" y="2141790"/>
            <a:ext cx="5778735" cy="2862322"/>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Sorcerer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Astounded people with his magic</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People listened to him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spTree>
    <p:extLst>
      <p:ext uri="{BB962C8B-B14F-4D97-AF65-F5344CB8AC3E}">
        <p14:creationId xmlns:p14="http://schemas.microsoft.com/office/powerpoint/2010/main" val="318852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7FD5AB-0B0C-4AA3-97E7-782F4F7BC457}"/>
              </a:ext>
            </a:extLst>
          </p:cNvPr>
          <p:cNvGrpSpPr/>
          <p:nvPr/>
        </p:nvGrpSpPr>
        <p:grpSpPr>
          <a:xfrm>
            <a:off x="5085265" y="623284"/>
            <a:ext cx="3501691" cy="5257791"/>
            <a:chOff x="635216" y="791002"/>
            <a:chExt cx="3501691" cy="5257791"/>
          </a:xfrm>
        </p:grpSpPr>
        <p:pic>
          <p:nvPicPr>
            <p:cNvPr id="4" name="Picture 3">
              <a:extLst>
                <a:ext uri="{FF2B5EF4-FFF2-40B4-BE49-F238E27FC236}">
                  <a16:creationId xmlns:a16="http://schemas.microsoft.com/office/drawing/2014/main" id="{8C4F0AAD-02F7-4C2E-AB62-774E33FD25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216" y="1275347"/>
              <a:ext cx="3501691" cy="4773446"/>
            </a:xfrm>
            <a:prstGeom prst="rect">
              <a:avLst/>
            </a:prstGeom>
          </p:spPr>
        </p:pic>
        <p:sp>
          <p:nvSpPr>
            <p:cNvPr id="5" name="Rectangle 4">
              <a:extLst>
                <a:ext uri="{FF2B5EF4-FFF2-40B4-BE49-F238E27FC236}">
                  <a16:creationId xmlns:a16="http://schemas.microsoft.com/office/drawing/2014/main" id="{B27EA7B2-BFD9-41BE-906B-8827F655D7E0}"/>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Philip the Evangelist</a:t>
              </a:r>
            </a:p>
          </p:txBody>
        </p:sp>
      </p:grpSp>
      <p:grpSp>
        <p:nvGrpSpPr>
          <p:cNvPr id="7" name="Group 6">
            <a:extLst>
              <a:ext uri="{FF2B5EF4-FFF2-40B4-BE49-F238E27FC236}">
                <a16:creationId xmlns:a16="http://schemas.microsoft.com/office/drawing/2014/main" id="{452FED33-932E-4B10-93C5-7FF9C9E988F8}"/>
              </a:ext>
            </a:extLst>
          </p:cNvPr>
          <p:cNvGrpSpPr/>
          <p:nvPr/>
        </p:nvGrpSpPr>
        <p:grpSpPr>
          <a:xfrm>
            <a:off x="557044" y="623284"/>
            <a:ext cx="3132667" cy="5257791"/>
            <a:chOff x="184511" y="800104"/>
            <a:chExt cx="3132667" cy="5257791"/>
          </a:xfrm>
        </p:grpSpPr>
        <p:pic>
          <p:nvPicPr>
            <p:cNvPr id="2" name="Picture 2">
              <a:extLst>
                <a:ext uri="{FF2B5EF4-FFF2-40B4-BE49-F238E27FC236}">
                  <a16:creationId xmlns:a16="http://schemas.microsoft.com/office/drawing/2014/main" id="{75C7EDD2-5C28-45AD-99B7-DB07073E657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9A0820D-B3D7-470E-ADC6-558ED2840590}"/>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Simon the Sorcerer</a:t>
              </a:r>
            </a:p>
          </p:txBody>
        </p:sp>
      </p:grpSp>
      <p:sp>
        <p:nvSpPr>
          <p:cNvPr id="8" name="TextBox 7">
            <a:extLst>
              <a:ext uri="{FF2B5EF4-FFF2-40B4-BE49-F238E27FC236}">
                <a16:creationId xmlns:a16="http://schemas.microsoft.com/office/drawing/2014/main" id="{B6BB6166-616E-4842-8857-8B87A4578AD4}"/>
              </a:ext>
            </a:extLst>
          </p:cNvPr>
          <p:cNvSpPr txBox="1"/>
          <p:nvPr/>
        </p:nvSpPr>
        <p:spPr>
          <a:xfrm>
            <a:off x="5454345" y="6042254"/>
            <a:ext cx="31326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8:12-13</a:t>
            </a:r>
          </a:p>
        </p:txBody>
      </p:sp>
      <p:sp>
        <p:nvSpPr>
          <p:cNvPr id="9" name="TextBox 8">
            <a:extLst>
              <a:ext uri="{FF2B5EF4-FFF2-40B4-BE49-F238E27FC236}">
                <a16:creationId xmlns:a16="http://schemas.microsoft.com/office/drawing/2014/main" id="{2C69760D-D24D-4D92-9B3C-F590CED9E22C}"/>
              </a:ext>
            </a:extLst>
          </p:cNvPr>
          <p:cNvSpPr txBox="1"/>
          <p:nvPr/>
        </p:nvSpPr>
        <p:spPr>
          <a:xfrm>
            <a:off x="3888393" y="3105834"/>
            <a:ext cx="9981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vs</a:t>
            </a:r>
          </a:p>
        </p:txBody>
      </p:sp>
    </p:spTree>
    <p:extLst>
      <p:ext uri="{BB962C8B-B14F-4D97-AF65-F5344CB8AC3E}">
        <p14:creationId xmlns:p14="http://schemas.microsoft.com/office/powerpoint/2010/main" val="2836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ige and black owl">
            <a:extLst>
              <a:ext uri="{FF2B5EF4-FFF2-40B4-BE49-F238E27FC236}">
                <a16:creationId xmlns:a16="http://schemas.microsoft.com/office/drawing/2014/main" id="{75AACA09-5672-4267-9F67-E78167B00B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73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5908C4-1AB2-4519-922C-9DB2B9D31D73}"/>
              </a:ext>
            </a:extLst>
          </p:cNvPr>
          <p:cNvSpPr txBox="1"/>
          <p:nvPr/>
        </p:nvSpPr>
        <p:spPr>
          <a:xfrm>
            <a:off x="5725640" y="6019201"/>
            <a:ext cx="31326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8:14-17</a:t>
            </a:r>
          </a:p>
        </p:txBody>
      </p:sp>
      <p:sp>
        <p:nvSpPr>
          <p:cNvPr id="4" name="TextBox 3">
            <a:extLst>
              <a:ext uri="{FF2B5EF4-FFF2-40B4-BE49-F238E27FC236}">
                <a16:creationId xmlns:a16="http://schemas.microsoft.com/office/drawing/2014/main" id="{DDC4F875-8E98-4ECF-BDB1-39C4755A3AD2}"/>
              </a:ext>
            </a:extLst>
          </p:cNvPr>
          <p:cNvSpPr txBox="1"/>
          <p:nvPr/>
        </p:nvSpPr>
        <p:spPr>
          <a:xfrm>
            <a:off x="285750" y="54820"/>
            <a:ext cx="428625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glow rad="127000">
                    <a:prstClr val="black"/>
                  </a:glow>
                </a:effectLst>
                <a:uLnTx/>
                <a:uFillTx/>
                <a:latin typeface="Tw Cen MT" panose="020B0602020104020603" pitchFamily="34" charset="0"/>
                <a:ea typeface="+mn-ea"/>
                <a:cs typeface="Aharoni" panose="02010803020104030203" pitchFamily="2" charset="-79"/>
              </a:rPr>
              <a:t>CURIOSITY</a:t>
            </a:r>
          </a:p>
        </p:txBody>
      </p:sp>
      <p:pic>
        <p:nvPicPr>
          <p:cNvPr id="5" name="Picture 4">
            <a:extLst>
              <a:ext uri="{FF2B5EF4-FFF2-40B4-BE49-F238E27FC236}">
                <a16:creationId xmlns:a16="http://schemas.microsoft.com/office/drawing/2014/main" id="{5D201013-9FA2-49B6-B495-5B97BF59BE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66761" y="0"/>
            <a:ext cx="2235721" cy="3387455"/>
          </a:xfrm>
          <a:prstGeom prst="rect">
            <a:avLst/>
          </a:prstGeom>
        </p:spPr>
      </p:pic>
    </p:spTree>
    <p:extLst>
      <p:ext uri="{BB962C8B-B14F-4D97-AF65-F5344CB8AC3E}">
        <p14:creationId xmlns:p14="http://schemas.microsoft.com/office/powerpoint/2010/main" val="24672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C4F875-8E98-4ECF-BDB1-39C4755A3AD2}"/>
              </a:ext>
            </a:extLst>
          </p:cNvPr>
          <p:cNvSpPr txBox="1"/>
          <p:nvPr/>
        </p:nvSpPr>
        <p:spPr>
          <a:xfrm>
            <a:off x="4572000" y="152400"/>
            <a:ext cx="428625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glow rad="127000">
                    <a:prstClr val="black"/>
                  </a:glow>
                </a:effectLst>
                <a:uLnTx/>
                <a:uFillTx/>
                <a:latin typeface="Tw Cen MT" panose="020B0602020104020603" pitchFamily="34" charset="0"/>
                <a:ea typeface="+mn-ea"/>
                <a:cs typeface="Aharoni" panose="02010803020104030203" pitchFamily="2" charset="-79"/>
              </a:rPr>
              <a:t>CURIOSITY</a:t>
            </a:r>
          </a:p>
        </p:txBody>
      </p:sp>
      <p:graphicFrame>
        <p:nvGraphicFramePr>
          <p:cNvPr id="2" name="Table 4">
            <a:extLst>
              <a:ext uri="{FF2B5EF4-FFF2-40B4-BE49-F238E27FC236}">
                <a16:creationId xmlns:a16="http://schemas.microsoft.com/office/drawing/2014/main" id="{C50EA771-3B9F-42CC-A5B8-5237434B0333}"/>
              </a:ext>
            </a:extLst>
          </p:cNvPr>
          <p:cNvGraphicFramePr>
            <a:graphicFrameLocks noGrp="1"/>
          </p:cNvGraphicFramePr>
          <p:nvPr/>
        </p:nvGraphicFramePr>
        <p:xfrm>
          <a:off x="379260" y="1455022"/>
          <a:ext cx="8385480" cy="3017520"/>
        </p:xfrm>
        <a:graphic>
          <a:graphicData uri="http://schemas.openxmlformats.org/drawingml/2006/table">
            <a:tbl>
              <a:tblPr firstRow="1" bandRow="1">
                <a:tableStyleId>{5C22544A-7EE6-4342-B048-85BDC9FD1C3A}</a:tableStyleId>
              </a:tblPr>
              <a:tblGrid>
                <a:gridCol w="3613455">
                  <a:extLst>
                    <a:ext uri="{9D8B030D-6E8A-4147-A177-3AD203B41FA5}">
                      <a16:colId xmlns:a16="http://schemas.microsoft.com/office/drawing/2014/main" val="2883495626"/>
                    </a:ext>
                  </a:extLst>
                </a:gridCol>
                <a:gridCol w="4772025">
                  <a:extLst>
                    <a:ext uri="{9D8B030D-6E8A-4147-A177-3AD203B41FA5}">
                      <a16:colId xmlns:a16="http://schemas.microsoft.com/office/drawing/2014/main" val="3387971254"/>
                    </a:ext>
                  </a:extLst>
                </a:gridCol>
              </a:tblGrid>
              <a:tr h="370840">
                <a:tc>
                  <a:txBody>
                    <a:bodyPr/>
                    <a:lstStyle/>
                    <a:p>
                      <a:pPr algn="ctr"/>
                      <a:r>
                        <a:rPr lang="en-US" sz="2800" dirty="0"/>
                        <a:t>Jews (Acts 2)</a:t>
                      </a:r>
                    </a:p>
                  </a:txBody>
                  <a:tcPr anchor="ctr"/>
                </a:tc>
                <a:tc>
                  <a:txBody>
                    <a:bodyPr/>
                    <a:lstStyle/>
                    <a:p>
                      <a:pPr algn="ctr"/>
                      <a:r>
                        <a:rPr lang="en-US" sz="2800" dirty="0"/>
                        <a:t>Samaritans (Acts 8)</a:t>
                      </a:r>
                    </a:p>
                  </a:txBody>
                  <a:tcPr anchor="ctr"/>
                </a:tc>
                <a:extLst>
                  <a:ext uri="{0D108BD9-81ED-4DB2-BD59-A6C34878D82A}">
                    <a16:rowId xmlns:a16="http://schemas.microsoft.com/office/drawing/2014/main" val="1337823009"/>
                  </a:ext>
                </a:extLst>
              </a:tr>
              <a:tr h="370840">
                <a:tc>
                  <a:txBody>
                    <a:bodyPr/>
                    <a:lstStyle/>
                    <a:p>
                      <a:pPr algn="ctr"/>
                      <a:r>
                        <a:rPr lang="en-US" sz="2800" dirty="0"/>
                        <a:t>Repented</a:t>
                      </a:r>
                    </a:p>
                  </a:txBody>
                  <a:tcPr anchor="ctr"/>
                </a:tc>
                <a:tc>
                  <a:txBody>
                    <a:bodyPr/>
                    <a:lstStyle/>
                    <a:p>
                      <a:pPr algn="ctr"/>
                      <a:r>
                        <a:rPr lang="en-US" sz="2800" dirty="0"/>
                        <a:t>Believed</a:t>
                      </a:r>
                    </a:p>
                  </a:txBody>
                  <a:tcPr anchor="ctr"/>
                </a:tc>
                <a:extLst>
                  <a:ext uri="{0D108BD9-81ED-4DB2-BD59-A6C34878D82A}">
                    <a16:rowId xmlns:a16="http://schemas.microsoft.com/office/drawing/2014/main" val="1044304837"/>
                  </a:ext>
                </a:extLst>
              </a:tr>
              <a:tr h="370840">
                <a:tc>
                  <a:txBody>
                    <a:bodyPr/>
                    <a:lstStyle/>
                    <a:p>
                      <a:pPr algn="ctr"/>
                      <a:r>
                        <a:rPr lang="en-US" sz="2800" dirty="0"/>
                        <a:t>Were baptized</a:t>
                      </a:r>
                    </a:p>
                  </a:txBody>
                  <a:tcPr anchor="ctr"/>
                </a:tc>
                <a:tc>
                  <a:txBody>
                    <a:bodyPr/>
                    <a:lstStyle/>
                    <a:p>
                      <a:pPr algn="ctr"/>
                      <a:r>
                        <a:rPr lang="en-US" sz="2800" dirty="0"/>
                        <a:t>Were baptized</a:t>
                      </a:r>
                    </a:p>
                  </a:txBody>
                  <a:tcPr anchor="ctr"/>
                </a:tc>
                <a:extLst>
                  <a:ext uri="{0D108BD9-81ED-4DB2-BD59-A6C34878D82A}">
                    <a16:rowId xmlns:a16="http://schemas.microsoft.com/office/drawing/2014/main" val="134658501"/>
                  </a:ext>
                </a:extLst>
              </a:tr>
              <a:tr h="370840">
                <a:tc>
                  <a:txBody>
                    <a:bodyPr/>
                    <a:lstStyle/>
                    <a:p>
                      <a:pPr algn="ctr"/>
                      <a:endParaRPr lang="en-US" sz="2800" dirty="0"/>
                    </a:p>
                  </a:txBody>
                  <a:tcPr anchor="ctr"/>
                </a:tc>
                <a:tc>
                  <a:txBody>
                    <a:bodyPr/>
                    <a:lstStyle/>
                    <a:p>
                      <a:pPr algn="ctr"/>
                      <a:r>
                        <a:rPr lang="en-US" sz="2800" dirty="0"/>
                        <a:t>Apostles prayed for /                laid hands on</a:t>
                      </a:r>
                    </a:p>
                  </a:txBody>
                  <a:tcPr anchor="ctr"/>
                </a:tc>
                <a:extLst>
                  <a:ext uri="{0D108BD9-81ED-4DB2-BD59-A6C34878D82A}">
                    <a16:rowId xmlns:a16="http://schemas.microsoft.com/office/drawing/2014/main" val="21109184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Received the Holy Spirit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Received the Holy Spirit</a:t>
                      </a:r>
                    </a:p>
                  </a:txBody>
                  <a:tcPr anchor="ctr"/>
                </a:tc>
                <a:extLst>
                  <a:ext uri="{0D108BD9-81ED-4DB2-BD59-A6C34878D82A}">
                    <a16:rowId xmlns:a16="http://schemas.microsoft.com/office/drawing/2014/main" val="1088762419"/>
                  </a:ext>
                </a:extLst>
              </a:tr>
            </a:tbl>
          </a:graphicData>
        </a:graphic>
      </p:graphicFrame>
      <p:grpSp>
        <p:nvGrpSpPr>
          <p:cNvPr id="6" name="Group 5">
            <a:extLst>
              <a:ext uri="{FF2B5EF4-FFF2-40B4-BE49-F238E27FC236}">
                <a16:creationId xmlns:a16="http://schemas.microsoft.com/office/drawing/2014/main" id="{566BEED9-95A3-490F-AA7D-8BF2FD486FF6}"/>
              </a:ext>
            </a:extLst>
          </p:cNvPr>
          <p:cNvGrpSpPr/>
          <p:nvPr/>
        </p:nvGrpSpPr>
        <p:grpSpPr>
          <a:xfrm>
            <a:off x="1943860" y="4667168"/>
            <a:ext cx="4771265" cy="1752152"/>
            <a:chOff x="1469115" y="3521171"/>
            <a:chExt cx="4771265" cy="1752152"/>
          </a:xfrm>
        </p:grpSpPr>
        <p:sp>
          <p:nvSpPr>
            <p:cNvPr id="7" name="Rectangle 2">
              <a:extLst>
                <a:ext uri="{FF2B5EF4-FFF2-40B4-BE49-F238E27FC236}">
                  <a16:creationId xmlns:a16="http://schemas.microsoft.com/office/drawing/2014/main" id="{4E5F55FA-F9CA-4DDE-893A-E14AB40F30A4}"/>
                </a:ext>
              </a:extLst>
            </p:cNvPr>
            <p:cNvSpPr txBox="1">
              <a:spLocks noChangeArrowheads="1"/>
            </p:cNvSpPr>
            <p:nvPr/>
          </p:nvSpPr>
          <p:spPr bwMode="auto">
            <a:xfrm>
              <a:off x="1469115" y="4031953"/>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Prevent Internal Opposition</a:t>
              </a:r>
            </a:p>
          </p:txBody>
        </p:sp>
        <p:pic>
          <p:nvPicPr>
            <p:cNvPr id="8" name="Picture 2" descr="Image result for church icon">
              <a:extLst>
                <a:ext uri="{FF2B5EF4-FFF2-40B4-BE49-F238E27FC236}">
                  <a16:creationId xmlns:a16="http://schemas.microsoft.com/office/drawing/2014/main" id="{E801774D-0F2B-4B39-BD99-4852BE7A73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8228" y="3521171"/>
              <a:ext cx="1752152" cy="17521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98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317741" y="1289519"/>
            <a:ext cx="8693524" cy="39703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4-8: Believers / Philip preaching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9-11: Simon background</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12: Samaritans believed</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13: Simon amazed by signs</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14-17: Samaritans received Holy Spirit</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18-19: Simon wanted power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 20-23: Simon rebuked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24: Simon repented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25: Apostles preaching</a:t>
            </a:r>
          </a:p>
        </p:txBody>
      </p:sp>
    </p:spTree>
    <p:extLst>
      <p:ext uri="{BB962C8B-B14F-4D97-AF65-F5344CB8AC3E}">
        <p14:creationId xmlns:p14="http://schemas.microsoft.com/office/powerpoint/2010/main" val="12842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3866147" y="3247731"/>
            <a:ext cx="5021178" cy="224676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13: </a:t>
            </a: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Simon amazed by signs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14-17: Samaritans received Holy Spirit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18-19: </a:t>
            </a: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Simon wants power</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grpSp>
        <p:nvGrpSpPr>
          <p:cNvPr id="3" name="Group 2">
            <a:extLst>
              <a:ext uri="{FF2B5EF4-FFF2-40B4-BE49-F238E27FC236}">
                <a16:creationId xmlns:a16="http://schemas.microsoft.com/office/drawing/2014/main" id="{8823227A-2387-4650-BECB-02C2BEA767E0}"/>
              </a:ext>
            </a:extLst>
          </p:cNvPr>
          <p:cNvGrpSpPr/>
          <p:nvPr/>
        </p:nvGrpSpPr>
        <p:grpSpPr>
          <a:xfrm>
            <a:off x="557044" y="623284"/>
            <a:ext cx="3132667" cy="5257791"/>
            <a:chOff x="184511" y="800104"/>
            <a:chExt cx="3132667" cy="5257791"/>
          </a:xfrm>
        </p:grpSpPr>
        <p:pic>
          <p:nvPicPr>
            <p:cNvPr id="4" name="Picture 2">
              <a:extLst>
                <a:ext uri="{FF2B5EF4-FFF2-40B4-BE49-F238E27FC236}">
                  <a16:creationId xmlns:a16="http://schemas.microsoft.com/office/drawing/2014/main" id="{42B03953-BD2C-4AB0-B28D-1B4D086D34B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221F36-935F-44C9-801D-7C08183F3195}"/>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Simon the Sorcerer</a:t>
              </a:r>
            </a:p>
          </p:txBody>
        </p:sp>
      </p:grpSp>
      <p:pic>
        <p:nvPicPr>
          <p:cNvPr id="6" name="Picture 5">
            <a:extLst>
              <a:ext uri="{FF2B5EF4-FFF2-40B4-BE49-F238E27FC236}">
                <a16:creationId xmlns:a16="http://schemas.microsoft.com/office/drawing/2014/main" id="{B5E14B91-E838-4D6E-BA47-2593C5C9033C}"/>
              </a:ext>
            </a:extLst>
          </p:cNvPr>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15403" y="109419"/>
            <a:ext cx="4035579" cy="2014317"/>
          </a:xfrm>
          <a:prstGeom prst="rect">
            <a:avLst/>
          </a:prstGeom>
        </p:spPr>
      </p:pic>
      <p:sp>
        <p:nvSpPr>
          <p:cNvPr id="7" name="TextBox 6">
            <a:extLst>
              <a:ext uri="{FF2B5EF4-FFF2-40B4-BE49-F238E27FC236}">
                <a16:creationId xmlns:a16="http://schemas.microsoft.com/office/drawing/2014/main" id="{D058CE8E-B3C0-4C9A-848E-E3E10079E95F}"/>
              </a:ext>
            </a:extLst>
          </p:cNvPr>
          <p:cNvSpPr txBox="1"/>
          <p:nvPr/>
        </p:nvSpPr>
        <p:spPr>
          <a:xfrm>
            <a:off x="5725640" y="6019201"/>
            <a:ext cx="31326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8:18-19</a:t>
            </a:r>
          </a:p>
        </p:txBody>
      </p:sp>
      <p:sp>
        <p:nvSpPr>
          <p:cNvPr id="8" name="TextBox 7">
            <a:extLst>
              <a:ext uri="{FF2B5EF4-FFF2-40B4-BE49-F238E27FC236}">
                <a16:creationId xmlns:a16="http://schemas.microsoft.com/office/drawing/2014/main" id="{966C243D-F875-B843-AC75-48054E648390}"/>
              </a:ext>
            </a:extLst>
          </p:cNvPr>
          <p:cNvSpPr txBox="1"/>
          <p:nvPr/>
        </p:nvSpPr>
        <p:spPr>
          <a:xfrm>
            <a:off x="3822604" y="2031273"/>
            <a:ext cx="5321396" cy="95410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“Then Simon himself believed and was baptized” (v. 13)</a:t>
            </a:r>
          </a:p>
        </p:txBody>
      </p:sp>
    </p:spTree>
    <p:extLst>
      <p:ext uri="{BB962C8B-B14F-4D97-AF65-F5344CB8AC3E}">
        <p14:creationId xmlns:p14="http://schemas.microsoft.com/office/powerpoint/2010/main" val="331499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What’s the point of this story?</a:t>
            </a:r>
          </a:p>
        </p:txBody>
      </p:sp>
      <p:pic>
        <p:nvPicPr>
          <p:cNvPr id="8194" name="Picture 2" descr="Image result for What’s the point of this story?">
            <a:extLst>
              <a:ext uri="{FF2B5EF4-FFF2-40B4-BE49-F238E27FC236}">
                <a16:creationId xmlns:a16="http://schemas.microsoft.com/office/drawing/2014/main" id="{A1AC0FD0-86ED-4D43-8994-0C0812785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250" y="2159000"/>
            <a:ext cx="7683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31333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A4BAE6-D3FD-462D-8760-02F03B904EC6}"/>
              </a:ext>
            </a:extLst>
          </p:cNvPr>
          <p:cNvSpPr txBox="1"/>
          <p:nvPr/>
        </p:nvSpPr>
        <p:spPr>
          <a:xfrm>
            <a:off x="5725640" y="6019201"/>
            <a:ext cx="31326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Acts 8:20-23</a:t>
            </a:r>
          </a:p>
        </p:txBody>
      </p:sp>
      <p:pic>
        <p:nvPicPr>
          <p:cNvPr id="10" name="Picture 2">
            <a:extLst>
              <a:ext uri="{FF2B5EF4-FFF2-40B4-BE49-F238E27FC236}">
                <a16:creationId xmlns:a16="http://schemas.microsoft.com/office/drawing/2014/main" id="{00C9FC62-2CAE-491E-865C-8A5907B839E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229376" y="450574"/>
            <a:ext cx="5496264" cy="48394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A273A4-BBD4-4BD2-AEDA-3FE82A8A0463}"/>
              </a:ext>
            </a:extLst>
          </p:cNvPr>
          <p:cNvSpPr txBox="1"/>
          <p:nvPr/>
        </p:nvSpPr>
        <p:spPr>
          <a:xfrm>
            <a:off x="998446" y="5392978"/>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Avanzino Nucci, 1620</a:t>
            </a:r>
          </a:p>
        </p:txBody>
      </p:sp>
      <p:sp>
        <p:nvSpPr>
          <p:cNvPr id="12" name="TextBox 11">
            <a:extLst>
              <a:ext uri="{FF2B5EF4-FFF2-40B4-BE49-F238E27FC236}">
                <a16:creationId xmlns:a16="http://schemas.microsoft.com/office/drawing/2014/main" id="{18260FDB-EB97-4E57-8E69-5FEB77D7E62A}"/>
              </a:ext>
            </a:extLst>
          </p:cNvPr>
          <p:cNvSpPr txBox="1"/>
          <p:nvPr/>
        </p:nvSpPr>
        <p:spPr>
          <a:xfrm>
            <a:off x="6341166" y="1285224"/>
            <a:ext cx="225287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Peter's conflict with Simon Magus</a:t>
            </a:r>
          </a:p>
        </p:txBody>
      </p:sp>
    </p:spTree>
    <p:extLst>
      <p:ext uri="{BB962C8B-B14F-4D97-AF65-F5344CB8AC3E}">
        <p14:creationId xmlns:p14="http://schemas.microsoft.com/office/powerpoint/2010/main" val="20468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3">
            <a:extLst>
              <a:ext uri="{FF2B5EF4-FFF2-40B4-BE49-F238E27FC236}">
                <a16:creationId xmlns:a16="http://schemas.microsoft.com/office/drawing/2014/main" id="{8A3E316D-1DEE-4C11-802E-6359A1E8CFAC}"/>
              </a:ext>
            </a:extLst>
          </p:cNvPr>
          <p:cNvSpPr txBox="1">
            <a:spLocks noChangeArrowheads="1"/>
          </p:cNvSpPr>
          <p:nvPr/>
        </p:nvSpPr>
        <p:spPr bwMode="auto">
          <a:xfrm>
            <a:off x="3700436" y="423580"/>
            <a:ext cx="544356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sym typeface="Arial"/>
                <a:rtl val="0"/>
              </a:rPr>
              <a:t>Did Simon Repent?</a:t>
            </a:r>
          </a:p>
        </p:txBody>
      </p:sp>
      <p:sp>
        <p:nvSpPr>
          <p:cNvPr id="21" name="TextBox 13">
            <a:extLst>
              <a:ext uri="{FF2B5EF4-FFF2-40B4-BE49-F238E27FC236}">
                <a16:creationId xmlns:a16="http://schemas.microsoft.com/office/drawing/2014/main" id="{1C4EFCB0-64EC-410F-9C0C-25EAE396B88C}"/>
              </a:ext>
            </a:extLst>
          </p:cNvPr>
          <p:cNvSpPr txBox="1">
            <a:spLocks noChangeArrowheads="1"/>
          </p:cNvSpPr>
          <p:nvPr/>
        </p:nvSpPr>
        <p:spPr bwMode="auto">
          <a:xfrm>
            <a:off x="6011390" y="5927440"/>
            <a:ext cx="278241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8:24</a:t>
            </a:r>
          </a:p>
        </p:txBody>
      </p:sp>
      <p:grpSp>
        <p:nvGrpSpPr>
          <p:cNvPr id="22" name="Group 21">
            <a:extLst>
              <a:ext uri="{FF2B5EF4-FFF2-40B4-BE49-F238E27FC236}">
                <a16:creationId xmlns:a16="http://schemas.microsoft.com/office/drawing/2014/main" id="{F4C6651A-B883-43F9-82E1-F4F85ADE767B}"/>
              </a:ext>
            </a:extLst>
          </p:cNvPr>
          <p:cNvGrpSpPr/>
          <p:nvPr/>
        </p:nvGrpSpPr>
        <p:grpSpPr>
          <a:xfrm>
            <a:off x="359222" y="284229"/>
            <a:ext cx="3132668" cy="5003389"/>
            <a:chOff x="184510" y="800104"/>
            <a:chExt cx="3132668" cy="5003389"/>
          </a:xfrm>
        </p:grpSpPr>
        <p:pic>
          <p:nvPicPr>
            <p:cNvPr id="23" name="Picture 2">
              <a:extLst>
                <a:ext uri="{FF2B5EF4-FFF2-40B4-BE49-F238E27FC236}">
                  <a16:creationId xmlns:a16="http://schemas.microsoft.com/office/drawing/2014/main" id="{B053161B-42B9-4A85-AD37-B982DC918FD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84510" y="800105"/>
              <a:ext cx="3132667" cy="500338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70FDEA5-CF1E-466F-9D48-42C8010D0DEF}"/>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Simon the Sorcerer</a:t>
              </a:r>
            </a:p>
          </p:txBody>
        </p:sp>
      </p:grpSp>
      <p:sp>
        <p:nvSpPr>
          <p:cNvPr id="25" name="TextBox 13">
            <a:extLst>
              <a:ext uri="{FF2B5EF4-FFF2-40B4-BE49-F238E27FC236}">
                <a16:creationId xmlns:a16="http://schemas.microsoft.com/office/drawing/2014/main" id="{7CBF7D4D-3DB0-4827-9263-8FB0DDE242B7}"/>
              </a:ext>
            </a:extLst>
          </p:cNvPr>
          <p:cNvSpPr txBox="1">
            <a:spLocks noChangeArrowheads="1"/>
          </p:cNvSpPr>
          <p:nvPr/>
        </p:nvSpPr>
        <p:spPr bwMode="auto">
          <a:xfrm>
            <a:off x="3592287" y="1328074"/>
            <a:ext cx="5551714"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sym typeface="Arial"/>
                <a:rtl val="0"/>
              </a:rPr>
              <a:t>Lessons from Simon:</a:t>
            </a:r>
          </a:p>
          <a:p>
            <a:pPr marL="461963" marR="0" lvl="0" indent="-4619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sym typeface="Arial"/>
                <a:rtl val="0"/>
              </a:rPr>
              <a:t>Avoid worldly desires</a:t>
            </a:r>
          </a:p>
          <a:p>
            <a:pPr marL="461963" marR="0" lvl="0" indent="-4619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sym typeface="Arial"/>
                <a:rtl val="0"/>
              </a:rPr>
              <a:t>Acknowledge Sin</a:t>
            </a:r>
          </a:p>
          <a:p>
            <a:pPr marL="461963" marR="0" lvl="0" indent="-4619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sym typeface="Arial"/>
                <a:rtl val="0"/>
              </a:rPr>
              <a:t>Pray</a:t>
            </a:r>
          </a:p>
        </p:txBody>
      </p:sp>
    </p:spTree>
    <p:extLst>
      <p:ext uri="{BB962C8B-B14F-4D97-AF65-F5344CB8AC3E}">
        <p14:creationId xmlns:p14="http://schemas.microsoft.com/office/powerpoint/2010/main" val="3769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450476" y="852197"/>
            <a:ext cx="8693524" cy="39703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4-8: Believers / Philip preaching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9-11: Simon background</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12: Samaritans believed</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13: Simon amazed by signs</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14-17: Samaritans received Holy Spirit</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18-19: Simon wanted power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 20-23: Simon rebuked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24: Simon repented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25: Apostles preaching</a:t>
            </a:r>
          </a:p>
        </p:txBody>
      </p:sp>
      <p:sp>
        <p:nvSpPr>
          <p:cNvPr id="3" name="TextBox 13">
            <a:extLst>
              <a:ext uri="{FF2B5EF4-FFF2-40B4-BE49-F238E27FC236}">
                <a16:creationId xmlns:a16="http://schemas.microsoft.com/office/drawing/2014/main" id="{1E512C41-C9CC-4521-960D-3F640E9DC160}"/>
              </a:ext>
            </a:extLst>
          </p:cNvPr>
          <p:cNvSpPr txBox="1">
            <a:spLocks noChangeArrowheads="1"/>
          </p:cNvSpPr>
          <p:nvPr/>
        </p:nvSpPr>
        <p:spPr bwMode="auto">
          <a:xfrm>
            <a:off x="6011390" y="5927440"/>
            <a:ext cx="278241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8:25</a:t>
            </a:r>
          </a:p>
        </p:txBody>
      </p:sp>
    </p:spTree>
    <p:extLst>
      <p:ext uri="{BB962C8B-B14F-4D97-AF65-F5344CB8AC3E}">
        <p14:creationId xmlns:p14="http://schemas.microsoft.com/office/powerpoint/2010/main" val="325151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8BD9555B-5BC2-470B-BC63-558C02D40D27}"/>
              </a:ext>
            </a:extLst>
          </p:cNvPr>
          <p:cNvSpPr txBox="1">
            <a:spLocks noChangeArrowheads="1"/>
          </p:cNvSpPr>
          <p:nvPr/>
        </p:nvSpPr>
        <p:spPr bwMode="auto">
          <a:xfrm>
            <a:off x="0" y="359154"/>
            <a:ext cx="194525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8:25-40</a:t>
            </a:r>
          </a:p>
        </p:txBody>
      </p:sp>
      <p:grpSp>
        <p:nvGrpSpPr>
          <p:cNvPr id="7" name="Group 6">
            <a:extLst>
              <a:ext uri="{FF2B5EF4-FFF2-40B4-BE49-F238E27FC236}">
                <a16:creationId xmlns:a16="http://schemas.microsoft.com/office/drawing/2014/main" id="{44EB7EB5-CFE0-40C6-8FE5-BD3D64C1FE69}"/>
              </a:ext>
            </a:extLst>
          </p:cNvPr>
          <p:cNvGrpSpPr/>
          <p:nvPr/>
        </p:nvGrpSpPr>
        <p:grpSpPr>
          <a:xfrm>
            <a:off x="3485322" y="667473"/>
            <a:ext cx="4377651" cy="5216492"/>
            <a:chOff x="4058399" y="1590301"/>
            <a:chExt cx="3132667" cy="4210414"/>
          </a:xfrm>
        </p:grpSpPr>
        <p:sp>
          <p:nvSpPr>
            <p:cNvPr id="2" name="Rectangle 1">
              <a:extLst>
                <a:ext uri="{FF2B5EF4-FFF2-40B4-BE49-F238E27FC236}">
                  <a16:creationId xmlns:a16="http://schemas.microsoft.com/office/drawing/2014/main" id="{04790C46-4058-4DDB-BAA7-6C9CFB27A537}"/>
                </a:ext>
              </a:extLst>
            </p:cNvPr>
            <p:cNvSpPr/>
            <p:nvPr/>
          </p:nvSpPr>
          <p:spPr>
            <a:xfrm>
              <a:off x="4058399" y="1590301"/>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Ethiopian eunuch</a:t>
              </a:r>
            </a:p>
          </p:txBody>
        </p:sp>
        <p:pic>
          <p:nvPicPr>
            <p:cNvPr id="6" name="Picture 5">
              <a:extLst>
                <a:ext uri="{FF2B5EF4-FFF2-40B4-BE49-F238E27FC236}">
                  <a16:creationId xmlns:a16="http://schemas.microsoft.com/office/drawing/2014/main" id="{DF874800-76AE-4B4D-814B-C7DFD4E85A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8399" y="2083595"/>
              <a:ext cx="3132667" cy="3717120"/>
            </a:xfrm>
            <a:prstGeom prst="rect">
              <a:avLst/>
            </a:prstGeom>
          </p:spPr>
        </p:pic>
      </p:grpSp>
    </p:spTree>
    <p:extLst>
      <p:ext uri="{BB962C8B-B14F-4D97-AF65-F5344CB8AC3E}">
        <p14:creationId xmlns:p14="http://schemas.microsoft.com/office/powerpoint/2010/main" val="267778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8EF67FC2-9E53-482E-BA65-EEA80B2E34F8}"/>
              </a:ext>
            </a:extLst>
          </p:cNvPr>
          <p:cNvSpPr txBox="1">
            <a:spLocks noChangeArrowheads="1"/>
          </p:cNvSpPr>
          <p:nvPr/>
        </p:nvSpPr>
        <p:spPr bwMode="auto">
          <a:xfrm>
            <a:off x="5295331" y="5763667"/>
            <a:ext cx="31026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8:26-28</a:t>
            </a:r>
          </a:p>
        </p:txBody>
      </p:sp>
      <p:pic>
        <p:nvPicPr>
          <p:cNvPr id="11" name="Picture 10">
            <a:extLst>
              <a:ext uri="{FF2B5EF4-FFF2-40B4-BE49-F238E27FC236}">
                <a16:creationId xmlns:a16="http://schemas.microsoft.com/office/drawing/2014/main" id="{A1D3A2C9-C2CE-45FB-AB50-24D87CD68C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342" y="139361"/>
            <a:ext cx="1285781" cy="1525666"/>
          </a:xfrm>
          <a:prstGeom prst="rect">
            <a:avLst/>
          </a:prstGeom>
        </p:spPr>
      </p:pic>
      <p:sp>
        <p:nvSpPr>
          <p:cNvPr id="12" name="TextBox 13">
            <a:extLst>
              <a:ext uri="{FF2B5EF4-FFF2-40B4-BE49-F238E27FC236}">
                <a16:creationId xmlns:a16="http://schemas.microsoft.com/office/drawing/2014/main" id="{2C72D5E8-76E5-4353-8B45-6471682D3F84}"/>
              </a:ext>
            </a:extLst>
          </p:cNvPr>
          <p:cNvSpPr txBox="1">
            <a:spLocks noChangeArrowheads="1"/>
          </p:cNvSpPr>
          <p:nvPr/>
        </p:nvSpPr>
        <p:spPr bwMode="auto">
          <a:xfrm>
            <a:off x="2192642" y="902194"/>
            <a:ext cx="620537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Philip</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Spirit says go =&gt; Philip went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endParaRPr>
          </a:p>
        </p:txBody>
      </p:sp>
      <p:sp>
        <p:nvSpPr>
          <p:cNvPr id="13" name="TextBox 13">
            <a:extLst>
              <a:ext uri="{FF2B5EF4-FFF2-40B4-BE49-F238E27FC236}">
                <a16:creationId xmlns:a16="http://schemas.microsoft.com/office/drawing/2014/main" id="{C4FF72D8-1305-454A-BD41-5FC12F31B3F0}"/>
              </a:ext>
            </a:extLst>
          </p:cNvPr>
          <p:cNvSpPr txBox="1">
            <a:spLocks noChangeArrowheads="1"/>
          </p:cNvSpPr>
          <p:nvPr/>
        </p:nvSpPr>
        <p:spPr bwMode="auto">
          <a:xfrm>
            <a:off x="864310" y="2703866"/>
            <a:ext cx="741538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Ethiopian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Prominent position / carriage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Seeking God / Reading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Excluded from temple (</a:t>
            </a:r>
            <a:r>
              <a:rPr kumimoji="0" lang="en-US" sz="3200" b="1" i="0" u="none" strike="noStrike" kern="1200" cap="none" spc="0" normalizeH="0" baseline="0" noProof="0" dirty="0" err="1">
                <a:ln>
                  <a:noFill/>
                </a:ln>
                <a:solidFill>
                  <a:srgbClr val="FFFF00"/>
                </a:solidFill>
                <a:effectLst>
                  <a:glow rad="127000">
                    <a:prstClr val="black"/>
                  </a:glow>
                </a:effectLst>
                <a:uLnTx/>
                <a:uFillTx/>
                <a:latin typeface="Arial" charset="0"/>
                <a:ea typeface="ＭＳ Ｐゴシック" charset="0"/>
                <a:sym typeface="Arial"/>
                <a:rtl val="0"/>
              </a:rPr>
              <a:t>Deut</a:t>
            </a:r>
            <a:r>
              <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rPr>
              <a:t> 23:1)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glow rad="127000">
                  <a:prstClr val="black"/>
                </a:glow>
              </a:effectLst>
              <a:uLnTx/>
              <a:uFillTx/>
              <a:latin typeface="Arial" charset="0"/>
              <a:ea typeface="ＭＳ Ｐゴシック" charset="0"/>
              <a:sym typeface="Arial"/>
              <a:rtl val="0"/>
            </a:endParaRPr>
          </a:p>
        </p:txBody>
      </p:sp>
    </p:spTree>
    <p:extLst>
      <p:ext uri="{BB962C8B-B14F-4D97-AF65-F5344CB8AC3E}">
        <p14:creationId xmlns:p14="http://schemas.microsoft.com/office/powerpoint/2010/main" val="193176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09008A-235C-42E5-AE91-3EFB3D2F7591}"/>
              </a:ext>
            </a:extLst>
          </p:cNvPr>
          <p:cNvSpPr txBox="1"/>
          <p:nvPr/>
        </p:nvSpPr>
        <p:spPr>
          <a:xfrm>
            <a:off x="290952" y="605314"/>
            <a:ext cx="8853048" cy="962230"/>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Strategies to first-rate reading </a:t>
            </a:r>
          </a:p>
        </p:txBody>
      </p:sp>
      <p:sp>
        <p:nvSpPr>
          <p:cNvPr id="7" name="Title 1">
            <a:extLst>
              <a:ext uri="{FF2B5EF4-FFF2-40B4-BE49-F238E27FC236}">
                <a16:creationId xmlns:a16="http://schemas.microsoft.com/office/drawing/2014/main" id="{534D3DAD-73D5-438E-A7A4-7B5D21CF1DAC}"/>
              </a:ext>
            </a:extLst>
          </p:cNvPr>
          <p:cNvSpPr txBox="1">
            <a:spLocks/>
          </p:cNvSpPr>
          <p:nvPr/>
        </p:nvSpPr>
        <p:spPr bwMode="auto">
          <a:xfrm>
            <a:off x="973200" y="6022910"/>
            <a:ext cx="7800392"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 Hendricks &amp; W. Hendricks, </a:t>
            </a:r>
            <a:r>
              <a:rPr kumimoji="0" lang="en-US" sz="2000" b="0" i="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Living by the Book</a:t>
            </a:r>
          </a:p>
        </p:txBody>
      </p:sp>
      <p:sp>
        <p:nvSpPr>
          <p:cNvPr id="8" name="TextBox 7">
            <a:extLst>
              <a:ext uri="{FF2B5EF4-FFF2-40B4-BE49-F238E27FC236}">
                <a16:creationId xmlns:a16="http://schemas.microsoft.com/office/drawing/2014/main" id="{0DD5138E-F32D-4E1C-8404-6A16E8C424AE}"/>
              </a:ext>
            </a:extLst>
          </p:cNvPr>
          <p:cNvSpPr txBox="1"/>
          <p:nvPr/>
        </p:nvSpPr>
        <p:spPr>
          <a:xfrm>
            <a:off x="116568" y="1974592"/>
            <a:ext cx="4074580" cy="2861007"/>
          </a:xfrm>
          <a:prstGeom prst="rect">
            <a:avLst/>
          </a:prstGeom>
        </p:spPr>
        <p:txBody>
          <a:bodyPr vert="horz" lIns="68580" tIns="34290" rIns="68580" bIns="34290" rtlCol="0" anchor="t">
            <a:noAutofit/>
          </a:bodyPr>
          <a:lstStyle/>
          <a:p>
            <a:pPr marL="342900" marR="0" lvl="0" indent="-342900"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altLang="zh-CN" sz="3200" b="0" i="0"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Read Thoughtfully</a:t>
            </a:r>
          </a:p>
          <a:p>
            <a:pPr marL="342900" marR="0" lvl="0" indent="-342900"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altLang="zh-CN" sz="32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Read Repeatedly</a:t>
            </a:r>
          </a:p>
          <a:p>
            <a:pPr marL="342900" marR="0" lvl="0" indent="-342900"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altLang="zh-CN" sz="3200" b="0" i="0"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Read Patiently</a:t>
            </a:r>
          </a:p>
          <a:p>
            <a:pPr marL="342900" marR="0" lvl="0" indent="-342900"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Read Prayerfully</a:t>
            </a:r>
          </a:p>
          <a:p>
            <a:pPr marL="342900" marR="0" lvl="0" indent="-342900"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Read Purposefully</a:t>
            </a:r>
          </a:p>
        </p:txBody>
      </p:sp>
      <p:sp>
        <p:nvSpPr>
          <p:cNvPr id="9" name="TextBox 8">
            <a:extLst>
              <a:ext uri="{FF2B5EF4-FFF2-40B4-BE49-F238E27FC236}">
                <a16:creationId xmlns:a16="http://schemas.microsoft.com/office/drawing/2014/main" id="{95414A95-E033-4250-9963-FF0A78CBAAEF}"/>
              </a:ext>
            </a:extLst>
          </p:cNvPr>
          <p:cNvSpPr txBox="1"/>
          <p:nvPr/>
        </p:nvSpPr>
        <p:spPr>
          <a:xfrm>
            <a:off x="4320447" y="1974592"/>
            <a:ext cx="4823553" cy="3217894"/>
          </a:xfrm>
          <a:prstGeom prst="rect">
            <a:avLst/>
          </a:prstGeom>
        </p:spPr>
        <p:txBody>
          <a:bodyPr vert="horz" lIns="68580" tIns="34290" rIns="68580" bIns="34290" rtlCol="0" anchor="t">
            <a:noAutofit/>
          </a:bodyPr>
          <a:lstStyle/>
          <a:p>
            <a:pPr marL="290513" marR="0" lvl="0" indent="-290513"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altLang="zh-CN" sz="32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Entire Book</a:t>
            </a:r>
          </a:p>
          <a:p>
            <a:pPr marL="290513" marR="0" lvl="0" indent="-290513"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Start at beginning</a:t>
            </a:r>
          </a:p>
          <a:p>
            <a:pPr marL="290513" marR="0" lvl="0" indent="-290513"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Different Translations</a:t>
            </a:r>
          </a:p>
          <a:p>
            <a:pPr marL="290513" marR="0" lvl="0" indent="-290513"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Listen</a:t>
            </a:r>
          </a:p>
          <a:p>
            <a:pPr marL="290513" marR="0" lvl="0" indent="-290513" algn="l" defTabSz="914400" rtl="0"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en-US" sz="32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Read out loud</a:t>
            </a:r>
            <a:endParaRPr kumimoji="0" lang="en-US" sz="5400" b="1" i="0"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87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DD23AA7-9D1F-4090-8AA7-49178C2EBBB9}"/>
              </a:ext>
            </a:extLst>
          </p:cNvPr>
          <p:cNvSpPr/>
          <p:nvPr/>
        </p:nvSpPr>
        <p:spPr>
          <a:xfrm flipV="1">
            <a:off x="7514971" y="570434"/>
            <a:ext cx="1007076" cy="1996104"/>
          </a:xfrm>
          <a:prstGeom prst="triangle">
            <a:avLst>
              <a:gd name="adj" fmla="val 0"/>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B5F70-B745-4E5F-8F4E-D2C2A607DDAE}"/>
              </a:ext>
            </a:extLst>
          </p:cNvPr>
          <p:cNvSpPr/>
          <p:nvPr/>
        </p:nvSpPr>
        <p:spPr>
          <a:xfrm>
            <a:off x="0" y="570434"/>
            <a:ext cx="7514971" cy="1996104"/>
          </a:xfrm>
          <a:prstGeom prst="rect">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12765D-3E4D-4B81-B66D-5B6A977D6E19}"/>
              </a:ext>
            </a:extLst>
          </p:cNvPr>
          <p:cNvSpPr txBox="1"/>
          <p:nvPr/>
        </p:nvSpPr>
        <p:spPr>
          <a:xfrm>
            <a:off x="125092" y="773821"/>
            <a:ext cx="7514971" cy="467127"/>
          </a:xfrm>
          <a:prstGeom prst="rect">
            <a:avLst/>
          </a:prstGeom>
        </p:spPr>
        <p:txBody>
          <a:bodyPr vert="horz" lIns="68580" tIns="34290" rIns="68580" bIns="34290" rtlCol="0" anchor="t">
            <a:noAutofit/>
          </a:bodyPr>
          <a:lstStyle/>
          <a:p>
            <a:pPr marL="0" marR="0" lvl="0" indent="0" algn="ctr" defTabSz="685800" rtl="0" eaLnBrk="1" fontAlgn="auto" latinLnBrk="0" hangingPunct="1">
              <a:lnSpc>
                <a:spcPct val="8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Light" panose="020F0302020204030204"/>
                <a:ea typeface="+mn-ea"/>
                <a:cs typeface="+mn-cs"/>
              </a:rPr>
              <a:t>How can I understand?</a:t>
            </a:r>
          </a:p>
        </p:txBody>
      </p:sp>
      <p:sp>
        <p:nvSpPr>
          <p:cNvPr id="9" name="TextBox 13">
            <a:extLst>
              <a:ext uri="{FF2B5EF4-FFF2-40B4-BE49-F238E27FC236}">
                <a16:creationId xmlns:a16="http://schemas.microsoft.com/office/drawing/2014/main" id="{14A0780E-CFF0-49B9-9A9F-24C6101C51F5}"/>
              </a:ext>
            </a:extLst>
          </p:cNvPr>
          <p:cNvSpPr txBox="1">
            <a:spLocks noChangeArrowheads="1"/>
          </p:cNvSpPr>
          <p:nvPr/>
        </p:nvSpPr>
        <p:spPr bwMode="auto">
          <a:xfrm>
            <a:off x="5963627" y="5964400"/>
            <a:ext cx="310268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8:29-31</a:t>
            </a:r>
          </a:p>
        </p:txBody>
      </p:sp>
    </p:spTree>
    <p:extLst>
      <p:ext uri="{BB962C8B-B14F-4D97-AF65-F5344CB8AC3E}">
        <p14:creationId xmlns:p14="http://schemas.microsoft.com/office/powerpoint/2010/main" val="22250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DD23AA7-9D1F-4090-8AA7-49178C2EBBB9}"/>
              </a:ext>
            </a:extLst>
          </p:cNvPr>
          <p:cNvSpPr/>
          <p:nvPr/>
        </p:nvSpPr>
        <p:spPr>
          <a:xfrm flipV="1">
            <a:off x="7514971" y="570434"/>
            <a:ext cx="1007076" cy="1996104"/>
          </a:xfrm>
          <a:prstGeom prst="triangle">
            <a:avLst>
              <a:gd name="adj" fmla="val 0"/>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B5F70-B745-4E5F-8F4E-D2C2A607DDAE}"/>
              </a:ext>
            </a:extLst>
          </p:cNvPr>
          <p:cNvSpPr/>
          <p:nvPr/>
        </p:nvSpPr>
        <p:spPr>
          <a:xfrm>
            <a:off x="0" y="570434"/>
            <a:ext cx="7514971" cy="1996104"/>
          </a:xfrm>
          <a:prstGeom prst="rect">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12765D-3E4D-4B81-B66D-5B6A977D6E19}"/>
              </a:ext>
            </a:extLst>
          </p:cNvPr>
          <p:cNvSpPr txBox="1"/>
          <p:nvPr/>
        </p:nvSpPr>
        <p:spPr>
          <a:xfrm>
            <a:off x="125092" y="548680"/>
            <a:ext cx="7514971" cy="1996104"/>
          </a:xfrm>
          <a:prstGeom prst="rect">
            <a:avLst/>
          </a:prstGeom>
        </p:spPr>
        <p:txBody>
          <a:bodyPr vert="horz" lIns="68580" tIns="34290" rIns="68580" bIns="34290" rtlCol="0" anchor="t">
            <a:noAutofit/>
          </a:bodyPr>
          <a:lstStyle/>
          <a:p>
            <a:pPr marL="0" marR="0" lvl="0" indent="0" algn="l" defTabSz="685800" rtl="0" eaLnBrk="1" fontAlgn="auto" latinLnBrk="0" hangingPunct="1">
              <a:lnSpc>
                <a:spcPct val="8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is a unified story that leads to</a:t>
            </a:r>
          </a:p>
          <a:p>
            <a:pPr marL="0" marR="0" lvl="0" indent="0" algn="ctr" defTabSz="685800" rtl="0" eaLnBrk="1" fontAlgn="auto" latinLnBrk="0" hangingPunct="1">
              <a:lnSpc>
                <a:spcPct val="80000"/>
              </a:lnSpc>
              <a:spcBef>
                <a:spcPct val="0"/>
              </a:spcBef>
              <a:spcAft>
                <a:spcPts val="600"/>
              </a:spcAft>
              <a:buClrTx/>
              <a:buSzTx/>
              <a:buFontTx/>
              <a:buNone/>
              <a:tabLst/>
              <a:defRPr/>
            </a:pPr>
            <a:r>
              <a:rPr kumimoji="0" lang="en-US" sz="88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JESUS</a:t>
            </a:r>
            <a:r>
              <a:rPr kumimoji="0" lang="en-US" sz="36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7" name="TextBox 13">
            <a:extLst>
              <a:ext uri="{FF2B5EF4-FFF2-40B4-BE49-F238E27FC236}">
                <a16:creationId xmlns:a16="http://schemas.microsoft.com/office/drawing/2014/main" id="{80A49253-FF12-4DAB-BF2A-BC1FE10A2D94}"/>
              </a:ext>
            </a:extLst>
          </p:cNvPr>
          <p:cNvSpPr txBox="1">
            <a:spLocks noChangeArrowheads="1"/>
          </p:cNvSpPr>
          <p:nvPr/>
        </p:nvSpPr>
        <p:spPr bwMode="auto">
          <a:xfrm>
            <a:off x="6041312" y="5886497"/>
            <a:ext cx="31026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8:32-33</a:t>
            </a:r>
          </a:p>
        </p:txBody>
      </p:sp>
    </p:spTree>
    <p:extLst>
      <p:ext uri="{BB962C8B-B14F-4D97-AF65-F5344CB8AC3E}">
        <p14:creationId xmlns:p14="http://schemas.microsoft.com/office/powerpoint/2010/main" val="143532422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71FA0C48-76E5-46CD-A9E9-03946ECF97B7}"/>
              </a:ext>
            </a:extLst>
          </p:cNvPr>
          <p:cNvSpPr txBox="1">
            <a:spLocks noChangeArrowheads="1"/>
          </p:cNvSpPr>
          <p:nvPr/>
        </p:nvSpPr>
        <p:spPr bwMode="auto">
          <a:xfrm>
            <a:off x="6041312" y="5886497"/>
            <a:ext cx="31026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8:34-35</a:t>
            </a:r>
          </a:p>
        </p:txBody>
      </p:sp>
      <p:sp>
        <p:nvSpPr>
          <p:cNvPr id="4" name="TextBox 3">
            <a:extLst>
              <a:ext uri="{FF2B5EF4-FFF2-40B4-BE49-F238E27FC236}">
                <a16:creationId xmlns:a16="http://schemas.microsoft.com/office/drawing/2014/main" id="{5376AD7C-642B-4B0E-B122-9604EB0655F3}"/>
              </a:ext>
            </a:extLst>
          </p:cNvPr>
          <p:cNvSpPr txBox="1"/>
          <p:nvPr/>
        </p:nvSpPr>
        <p:spPr>
          <a:xfrm>
            <a:off x="4885042" y="2019216"/>
            <a:ext cx="35564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Asked questions</a:t>
            </a:r>
          </a:p>
        </p:txBody>
      </p:sp>
      <p:sp>
        <p:nvSpPr>
          <p:cNvPr id="5" name="TextBox 4">
            <a:extLst>
              <a:ext uri="{FF2B5EF4-FFF2-40B4-BE49-F238E27FC236}">
                <a16:creationId xmlns:a16="http://schemas.microsoft.com/office/drawing/2014/main" id="{369A5D8B-A39F-4B72-A724-FC8A16487767}"/>
              </a:ext>
            </a:extLst>
          </p:cNvPr>
          <p:cNvSpPr txBox="1"/>
          <p:nvPr/>
        </p:nvSpPr>
        <p:spPr>
          <a:xfrm>
            <a:off x="4914258" y="2474893"/>
            <a:ext cx="430276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Heard Good News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sp>
        <p:nvSpPr>
          <p:cNvPr id="9" name="TextBox 8">
            <a:extLst>
              <a:ext uri="{FF2B5EF4-FFF2-40B4-BE49-F238E27FC236}">
                <a16:creationId xmlns:a16="http://schemas.microsoft.com/office/drawing/2014/main" id="{8F8C3613-21F0-4405-83D6-3D903A73756A}"/>
              </a:ext>
            </a:extLst>
          </p:cNvPr>
          <p:cNvSpPr txBox="1"/>
          <p:nvPr/>
        </p:nvSpPr>
        <p:spPr>
          <a:xfrm>
            <a:off x="4838058" y="1495996"/>
            <a:ext cx="43059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Philip and Eunuch</a:t>
            </a:r>
          </a:p>
        </p:txBody>
      </p:sp>
      <p:sp>
        <p:nvSpPr>
          <p:cNvPr id="14" name="TextBox 13">
            <a:extLst>
              <a:ext uri="{FF2B5EF4-FFF2-40B4-BE49-F238E27FC236}">
                <a16:creationId xmlns:a16="http://schemas.microsoft.com/office/drawing/2014/main" id="{6BFCE24D-EF31-40EB-B6B7-FA8E36103F5F}"/>
              </a:ext>
            </a:extLst>
          </p:cNvPr>
          <p:cNvSpPr txBox="1"/>
          <p:nvPr/>
        </p:nvSpPr>
        <p:spPr>
          <a:xfrm>
            <a:off x="393142" y="4269398"/>
            <a:ext cx="835771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“If someone asks about your hope as a believer, always be ready to explain it” (1 Peter 3:15 </a:t>
            </a:r>
            <a:r>
              <a:rPr kumimoji="0" lang="en-US" sz="24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NLT</a:t>
            </a: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t>
            </a:r>
          </a:p>
        </p:txBody>
      </p:sp>
    </p:spTree>
    <p:extLst>
      <p:ext uri="{BB962C8B-B14F-4D97-AF65-F5344CB8AC3E}">
        <p14:creationId xmlns:p14="http://schemas.microsoft.com/office/powerpoint/2010/main" val="15308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71FA0C48-76E5-46CD-A9E9-03946ECF97B7}"/>
              </a:ext>
            </a:extLst>
          </p:cNvPr>
          <p:cNvSpPr txBox="1">
            <a:spLocks noChangeArrowheads="1"/>
          </p:cNvSpPr>
          <p:nvPr/>
        </p:nvSpPr>
        <p:spPr bwMode="auto">
          <a:xfrm>
            <a:off x="6041312" y="5886497"/>
            <a:ext cx="31026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8:36-38</a:t>
            </a:r>
          </a:p>
        </p:txBody>
      </p:sp>
      <p:sp>
        <p:nvSpPr>
          <p:cNvPr id="4" name="TextBox 3">
            <a:extLst>
              <a:ext uri="{FF2B5EF4-FFF2-40B4-BE49-F238E27FC236}">
                <a16:creationId xmlns:a16="http://schemas.microsoft.com/office/drawing/2014/main" id="{5376AD7C-642B-4B0E-B122-9604EB0655F3}"/>
              </a:ext>
            </a:extLst>
          </p:cNvPr>
          <p:cNvSpPr txBox="1"/>
          <p:nvPr/>
        </p:nvSpPr>
        <p:spPr>
          <a:xfrm>
            <a:off x="4885042" y="2019216"/>
            <a:ext cx="35564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Asked questions</a:t>
            </a:r>
          </a:p>
        </p:txBody>
      </p:sp>
      <p:sp>
        <p:nvSpPr>
          <p:cNvPr id="5" name="TextBox 4">
            <a:extLst>
              <a:ext uri="{FF2B5EF4-FFF2-40B4-BE49-F238E27FC236}">
                <a16:creationId xmlns:a16="http://schemas.microsoft.com/office/drawing/2014/main" id="{369A5D8B-A39F-4B72-A724-FC8A16487767}"/>
              </a:ext>
            </a:extLst>
          </p:cNvPr>
          <p:cNvSpPr txBox="1"/>
          <p:nvPr/>
        </p:nvSpPr>
        <p:spPr>
          <a:xfrm>
            <a:off x="4914258" y="2474893"/>
            <a:ext cx="430276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Heard Good News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Why can’t I .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Was baptized</a:t>
            </a:r>
          </a:p>
        </p:txBody>
      </p:sp>
      <p:sp>
        <p:nvSpPr>
          <p:cNvPr id="6" name="TextBox 5">
            <a:extLst>
              <a:ext uri="{FF2B5EF4-FFF2-40B4-BE49-F238E27FC236}">
                <a16:creationId xmlns:a16="http://schemas.microsoft.com/office/drawing/2014/main" id="{5980A9CF-4F5E-44A3-B7B1-28C6018F33B2}"/>
              </a:ext>
            </a:extLst>
          </p:cNvPr>
          <p:cNvSpPr txBox="1"/>
          <p:nvPr/>
        </p:nvSpPr>
        <p:spPr>
          <a:xfrm>
            <a:off x="266058" y="2019216"/>
            <a:ext cx="43059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Crowds listened</a:t>
            </a:r>
          </a:p>
        </p:txBody>
      </p:sp>
      <p:sp>
        <p:nvSpPr>
          <p:cNvPr id="7" name="TextBox 6">
            <a:extLst>
              <a:ext uri="{FF2B5EF4-FFF2-40B4-BE49-F238E27FC236}">
                <a16:creationId xmlns:a16="http://schemas.microsoft.com/office/drawing/2014/main" id="{0AD312A0-1827-432E-A34F-2F7E70B01E82}"/>
              </a:ext>
            </a:extLst>
          </p:cNvPr>
          <p:cNvSpPr txBox="1"/>
          <p:nvPr/>
        </p:nvSpPr>
        <p:spPr>
          <a:xfrm>
            <a:off x="266058" y="2474893"/>
            <a:ext cx="485521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Heard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Saw miraculous signs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Believed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=&gt; Were baptized</a:t>
            </a:r>
          </a:p>
        </p:txBody>
      </p:sp>
      <p:sp>
        <p:nvSpPr>
          <p:cNvPr id="8" name="TextBox 7">
            <a:extLst>
              <a:ext uri="{FF2B5EF4-FFF2-40B4-BE49-F238E27FC236}">
                <a16:creationId xmlns:a16="http://schemas.microsoft.com/office/drawing/2014/main" id="{32FDF1F8-2313-4EA8-8479-4E6535887BDE}"/>
              </a:ext>
            </a:extLst>
          </p:cNvPr>
          <p:cNvSpPr txBox="1"/>
          <p:nvPr/>
        </p:nvSpPr>
        <p:spPr>
          <a:xfrm>
            <a:off x="266058" y="1495996"/>
            <a:ext cx="43059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Philip and Samaritans</a:t>
            </a:r>
          </a:p>
        </p:txBody>
      </p:sp>
      <p:sp>
        <p:nvSpPr>
          <p:cNvPr id="9" name="TextBox 8">
            <a:extLst>
              <a:ext uri="{FF2B5EF4-FFF2-40B4-BE49-F238E27FC236}">
                <a16:creationId xmlns:a16="http://schemas.microsoft.com/office/drawing/2014/main" id="{8F8C3613-21F0-4405-83D6-3D903A73756A}"/>
              </a:ext>
            </a:extLst>
          </p:cNvPr>
          <p:cNvSpPr txBox="1"/>
          <p:nvPr/>
        </p:nvSpPr>
        <p:spPr>
          <a:xfrm>
            <a:off x="4838058" y="1495996"/>
            <a:ext cx="43059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Philip and Eunuch</a:t>
            </a:r>
          </a:p>
        </p:txBody>
      </p:sp>
    </p:spTree>
    <p:extLst>
      <p:ext uri="{BB962C8B-B14F-4D97-AF65-F5344CB8AC3E}">
        <p14:creationId xmlns:p14="http://schemas.microsoft.com/office/powerpoint/2010/main" val="114765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od Does Amazing Things">
            <a:extLst>
              <a:ext uri="{FF2B5EF4-FFF2-40B4-BE49-F238E27FC236}">
                <a16:creationId xmlns:a16="http://schemas.microsoft.com/office/drawing/2014/main" id="{7E2847CC-FF4D-9241-87EC-FBCCC7D35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89932" y="1949295"/>
            <a:ext cx="6400800" cy="2033256"/>
          </a:xfrm>
          <a:effectLst/>
        </p:spPr>
        <p:txBody>
          <a:bodyPr anchor="t"/>
          <a:lstStyle/>
          <a:p>
            <a:pPr>
              <a:defRPr/>
            </a:pPr>
            <a:r>
              <a:rPr lang="en-US" sz="5400" b="1" dirty="0">
                <a:solidFill>
                  <a:schemeClr val="tx1"/>
                </a:solidFill>
                <a:effectLst/>
                <a:latin typeface="Arial" charset="0"/>
                <a:ea typeface="ＭＳ Ｐゴシック" charset="0"/>
                <a:cs typeface="ＭＳ Ｐゴシック" charset="0"/>
              </a:rPr>
              <a:t>Why does God do amazing things?</a:t>
            </a:r>
          </a:p>
        </p:txBody>
      </p:sp>
    </p:spTree>
    <p:extLst>
      <p:ext uri="{BB962C8B-B14F-4D97-AF65-F5344CB8AC3E}">
        <p14:creationId xmlns:p14="http://schemas.microsoft.com/office/powerpoint/2010/main" val="33836933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0E0652C1-E9BB-40FD-A4B3-60D2D05010AC}"/>
              </a:ext>
            </a:extLst>
          </p:cNvPr>
          <p:cNvSpPr txBox="1">
            <a:spLocks noChangeArrowheads="1"/>
          </p:cNvSpPr>
          <p:nvPr/>
        </p:nvSpPr>
        <p:spPr bwMode="auto">
          <a:xfrm>
            <a:off x="6825861" y="6072755"/>
            <a:ext cx="231813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8:37</a:t>
            </a:r>
          </a:p>
        </p:txBody>
      </p:sp>
      <p:grpSp>
        <p:nvGrpSpPr>
          <p:cNvPr id="3" name="Group 2">
            <a:extLst>
              <a:ext uri="{FF2B5EF4-FFF2-40B4-BE49-F238E27FC236}">
                <a16:creationId xmlns:a16="http://schemas.microsoft.com/office/drawing/2014/main" id="{D44C7137-20E2-43A0-8F44-AB682F09C2C9}"/>
              </a:ext>
            </a:extLst>
          </p:cNvPr>
          <p:cNvGrpSpPr/>
          <p:nvPr/>
        </p:nvGrpSpPr>
        <p:grpSpPr>
          <a:xfrm>
            <a:off x="312050" y="462079"/>
            <a:ext cx="8519900" cy="2773017"/>
            <a:chOff x="1089321" y="1472732"/>
            <a:chExt cx="4333343" cy="2773017"/>
          </a:xfrm>
        </p:grpSpPr>
        <p:sp>
          <p:nvSpPr>
            <p:cNvPr id="4" name="Rectangle: Rounded Corners 3">
              <a:extLst>
                <a:ext uri="{FF2B5EF4-FFF2-40B4-BE49-F238E27FC236}">
                  <a16:creationId xmlns:a16="http://schemas.microsoft.com/office/drawing/2014/main" id="{2996ABE1-7DB0-474A-B4FE-007128D9553B}"/>
                </a:ext>
              </a:extLst>
            </p:cNvPr>
            <p:cNvSpPr/>
            <p:nvPr/>
          </p:nvSpPr>
          <p:spPr>
            <a:xfrm>
              <a:off x="1089321" y="1472732"/>
              <a:ext cx="4333343" cy="2773017"/>
            </a:xfrm>
            <a:prstGeom prst="roundRect">
              <a:avLst>
                <a:gd name="adj" fmla="val 1045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sng" strike="noStrike" kern="1200" cap="none" spc="0" normalizeH="0" baseline="0" noProof="0" dirty="0">
                  <a:ln>
                    <a:noFill/>
                  </a:ln>
                  <a:solidFill>
                    <a:prstClr val="white"/>
                  </a:solidFill>
                  <a:effectLst/>
                  <a:uLnTx/>
                  <a:uFillTx/>
                  <a:latin typeface="Calibri"/>
                  <a:ea typeface="+mn-ea"/>
                  <a:cs typeface="+mn-cs"/>
                </a:rPr>
                <a:t>Footnote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B3C746D-0FB9-4D5E-AE73-F7FA1F3A367C}"/>
                </a:ext>
              </a:extLst>
            </p:cNvPr>
            <p:cNvSpPr/>
            <p:nvPr/>
          </p:nvSpPr>
          <p:spPr>
            <a:xfrm>
              <a:off x="1149926" y="2009490"/>
              <a:ext cx="4231172" cy="1569660"/>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Helvetica Neue"/>
                  <a:ea typeface="+mn-ea"/>
                  <a:cs typeface="+mn-cs"/>
                </a:rPr>
                <a:t>Some manuscripts add verse 37, “You can,” Philip answered, “if you believe with all your heart.” And the eunuch replied, “I believe that Jesus Christ is the Son of God.”</a:t>
              </a:r>
            </a:p>
          </p:txBody>
        </p:sp>
      </p:grpSp>
    </p:spTree>
    <p:extLst>
      <p:ext uri="{BB962C8B-B14F-4D97-AF65-F5344CB8AC3E}">
        <p14:creationId xmlns:p14="http://schemas.microsoft.com/office/powerpoint/2010/main" val="186053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450476" y="284229"/>
            <a:ext cx="8693524" cy="4832092"/>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4-8: Believers / Philip preaching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9-11: Simon background</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12: Samaritans Believed</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13: Simon amazed by signs</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14-17: Samaritans received Holy Spirit</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18-19: Simon wants power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 20-23: Simon Rebuked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24: Simon Repent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25: Apostles preaching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rPr>
              <a:t>40: Philip Preaching</a:t>
            </a:r>
          </a:p>
        </p:txBody>
      </p:sp>
      <p:sp>
        <p:nvSpPr>
          <p:cNvPr id="3" name="TextBox 13">
            <a:extLst>
              <a:ext uri="{FF2B5EF4-FFF2-40B4-BE49-F238E27FC236}">
                <a16:creationId xmlns:a16="http://schemas.microsoft.com/office/drawing/2014/main" id="{1E512C41-C9CC-4521-960D-3F640E9DC160}"/>
              </a:ext>
            </a:extLst>
          </p:cNvPr>
          <p:cNvSpPr txBox="1">
            <a:spLocks noChangeArrowheads="1"/>
          </p:cNvSpPr>
          <p:nvPr/>
        </p:nvSpPr>
        <p:spPr bwMode="auto">
          <a:xfrm>
            <a:off x="6011390" y="5927440"/>
            <a:ext cx="278241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8:25</a:t>
            </a:r>
          </a:p>
        </p:txBody>
      </p:sp>
    </p:spTree>
    <p:extLst>
      <p:ext uri="{BB962C8B-B14F-4D97-AF65-F5344CB8AC3E}">
        <p14:creationId xmlns:p14="http://schemas.microsoft.com/office/powerpoint/2010/main" val="368260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8BD9555B-5BC2-470B-BC63-558C02D40D27}"/>
              </a:ext>
            </a:extLst>
          </p:cNvPr>
          <p:cNvSpPr txBox="1">
            <a:spLocks noChangeArrowheads="1"/>
          </p:cNvSpPr>
          <p:nvPr/>
        </p:nvSpPr>
        <p:spPr bwMode="auto">
          <a:xfrm>
            <a:off x="0" y="359154"/>
            <a:ext cx="194525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Acts </a:t>
            </a:r>
            <a:br>
              <a:rPr kumimoji="0" lang="en-US" sz="30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br>
            <a:r>
              <a:rPr kumimoji="0" lang="en-US" sz="3000" b="1" i="0" u="none" strike="noStrike" kern="1200" cap="none" spc="0" normalizeH="0" baseline="0" noProof="0" dirty="0">
                <a:ln>
                  <a:noFill/>
                </a:ln>
                <a:solidFill>
                  <a:prstClr val="white"/>
                </a:solidFill>
                <a:effectLst>
                  <a:glow rad="127000">
                    <a:prstClr val="black"/>
                  </a:glow>
                </a:effectLst>
                <a:uLnTx/>
                <a:uFillTx/>
                <a:latin typeface="Arial" charset="0"/>
                <a:ea typeface="ＭＳ Ｐゴシック" charset="0"/>
                <a:sym typeface="Arial"/>
                <a:rtl val="0"/>
              </a:rPr>
              <a:t>8:4-40</a:t>
            </a:r>
          </a:p>
        </p:txBody>
      </p:sp>
      <p:grpSp>
        <p:nvGrpSpPr>
          <p:cNvPr id="7" name="Group 6">
            <a:extLst>
              <a:ext uri="{FF2B5EF4-FFF2-40B4-BE49-F238E27FC236}">
                <a16:creationId xmlns:a16="http://schemas.microsoft.com/office/drawing/2014/main" id="{44EB7EB5-CFE0-40C6-8FE5-BD3D64C1FE69}"/>
              </a:ext>
            </a:extLst>
          </p:cNvPr>
          <p:cNvGrpSpPr/>
          <p:nvPr/>
        </p:nvGrpSpPr>
        <p:grpSpPr>
          <a:xfrm>
            <a:off x="2053959" y="505876"/>
            <a:ext cx="3132667" cy="4210414"/>
            <a:chOff x="4058399" y="1590301"/>
            <a:chExt cx="3132667" cy="4210414"/>
          </a:xfrm>
        </p:grpSpPr>
        <p:sp>
          <p:nvSpPr>
            <p:cNvPr id="2" name="Rectangle 1">
              <a:extLst>
                <a:ext uri="{FF2B5EF4-FFF2-40B4-BE49-F238E27FC236}">
                  <a16:creationId xmlns:a16="http://schemas.microsoft.com/office/drawing/2014/main" id="{04790C46-4058-4DDB-BAA7-6C9CFB27A537}"/>
                </a:ext>
              </a:extLst>
            </p:cNvPr>
            <p:cNvSpPr/>
            <p:nvPr/>
          </p:nvSpPr>
          <p:spPr>
            <a:xfrm>
              <a:off x="4058399" y="1590301"/>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Ethiopian eunuch</a:t>
              </a:r>
            </a:p>
          </p:txBody>
        </p:sp>
        <p:pic>
          <p:nvPicPr>
            <p:cNvPr id="6" name="Picture 5">
              <a:extLst>
                <a:ext uri="{FF2B5EF4-FFF2-40B4-BE49-F238E27FC236}">
                  <a16:creationId xmlns:a16="http://schemas.microsoft.com/office/drawing/2014/main" id="{DF874800-76AE-4B4D-814B-C7DFD4E85A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8399" y="2083595"/>
              <a:ext cx="3132667" cy="3717120"/>
            </a:xfrm>
            <a:prstGeom prst="rect">
              <a:avLst/>
            </a:prstGeom>
          </p:spPr>
        </p:pic>
      </p:grpSp>
      <p:grpSp>
        <p:nvGrpSpPr>
          <p:cNvPr id="8" name="Group 7">
            <a:extLst>
              <a:ext uri="{FF2B5EF4-FFF2-40B4-BE49-F238E27FC236}">
                <a16:creationId xmlns:a16="http://schemas.microsoft.com/office/drawing/2014/main" id="{9E47720F-2403-47A9-A255-2ADF306D46B5}"/>
              </a:ext>
            </a:extLst>
          </p:cNvPr>
          <p:cNvGrpSpPr/>
          <p:nvPr/>
        </p:nvGrpSpPr>
        <p:grpSpPr>
          <a:xfrm>
            <a:off x="5523707" y="505876"/>
            <a:ext cx="3132667" cy="5257791"/>
            <a:chOff x="184511" y="800104"/>
            <a:chExt cx="3132667" cy="5257791"/>
          </a:xfrm>
        </p:grpSpPr>
        <p:pic>
          <p:nvPicPr>
            <p:cNvPr id="9" name="Picture 2">
              <a:extLst>
                <a:ext uri="{FF2B5EF4-FFF2-40B4-BE49-F238E27FC236}">
                  <a16:creationId xmlns:a16="http://schemas.microsoft.com/office/drawing/2014/main" id="{4FC6F795-90B0-40C2-948D-C97CFD0FAD3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6C3E9DC-2C60-443E-B663-ADADA7A42DB8}"/>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rPr>
                <a:t>Simon the Sorcerer</a:t>
              </a:r>
            </a:p>
          </p:txBody>
        </p:sp>
      </p:grpSp>
      <p:sp>
        <p:nvSpPr>
          <p:cNvPr id="11" name="TextBox 10">
            <a:extLst>
              <a:ext uri="{FF2B5EF4-FFF2-40B4-BE49-F238E27FC236}">
                <a16:creationId xmlns:a16="http://schemas.microsoft.com/office/drawing/2014/main" id="{410CFC14-EF52-4A3C-8AE8-B1716E1935EF}"/>
              </a:ext>
            </a:extLst>
          </p:cNvPr>
          <p:cNvSpPr txBox="1"/>
          <p:nvPr/>
        </p:nvSpPr>
        <p:spPr>
          <a:xfrm>
            <a:off x="4356977" y="5089389"/>
            <a:ext cx="9981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rPr>
              <a:t>vs</a:t>
            </a:r>
          </a:p>
        </p:txBody>
      </p:sp>
    </p:spTree>
    <p:extLst>
      <p:ext uri="{BB962C8B-B14F-4D97-AF65-F5344CB8AC3E}">
        <p14:creationId xmlns:p14="http://schemas.microsoft.com/office/powerpoint/2010/main" val="227355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05B8D3-192F-A546-9E97-DE8A5498B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6" name="TextBox 5">
            <a:extLst>
              <a:ext uri="{FF2B5EF4-FFF2-40B4-BE49-F238E27FC236}">
                <a16:creationId xmlns:a16="http://schemas.microsoft.com/office/drawing/2014/main" id="{44DD6E7B-DFCC-4A83-97CE-BE677141C36C}"/>
              </a:ext>
            </a:extLst>
          </p:cNvPr>
          <p:cNvSpPr txBox="1"/>
          <p:nvPr/>
        </p:nvSpPr>
        <p:spPr>
          <a:xfrm>
            <a:off x="2609882" y="2682883"/>
            <a:ext cx="3968480" cy="1569660"/>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God’s Providence</a:t>
            </a:r>
          </a:p>
        </p:txBody>
      </p:sp>
    </p:spTree>
    <p:extLst>
      <p:ext uri="{BB962C8B-B14F-4D97-AF65-F5344CB8AC3E}">
        <p14:creationId xmlns:p14="http://schemas.microsoft.com/office/powerpoint/2010/main" val="368907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a:solidFill>
                <a:srgbClr val="FFFFFF"/>
              </a:solidFill>
              <a:latin typeface="Arial" charset="0"/>
            </a:endParaRPr>
          </a:p>
        </p:txBody>
      </p:sp>
      <p:sp>
        <p:nvSpPr>
          <p:cNvPr id="114691" name="Rectangle 2"/>
          <p:cNvSpPr>
            <a:spLocks noGrp="1" noChangeArrowheads="1"/>
          </p:cNvSpPr>
          <p:nvPr>
            <p:ph type="title"/>
          </p:nvPr>
        </p:nvSpPr>
        <p:spPr>
          <a:xfrm>
            <a:off x="5943600" y="274639"/>
            <a:ext cx="2971800" cy="4906962"/>
          </a:xfrm>
        </p:spPr>
        <p:txBody>
          <a:bodyPr/>
          <a:lstStyle/>
          <a:p>
            <a:pPr>
              <a:defRPr/>
            </a:pPr>
            <a:r>
              <a:rPr lang="en-US" b="1" dirty="0">
                <a:solidFill>
                  <a:schemeClr val="tx1"/>
                </a:solidFill>
                <a:latin typeface="Arial" charset="0"/>
                <a:ea typeface="ＭＳ Ｐゴシック" charset="0"/>
                <a:cs typeface="ＭＳ Ｐゴシック" charset="0"/>
              </a:rPr>
              <a:t>The Ethiopian eunuch </a:t>
            </a:r>
            <a:br>
              <a:rPr lang="en-US" b="1" dirty="0">
                <a:solidFill>
                  <a:schemeClr val="tx1"/>
                </a:solidFill>
                <a:latin typeface="Arial" charset="0"/>
                <a:ea typeface="ＭＳ Ｐゴシック" charset="0"/>
                <a:cs typeface="ＭＳ Ｐゴシック" charset="0"/>
              </a:rPr>
            </a:br>
            <a:br>
              <a:rPr lang="en-US" b="1" dirty="0">
                <a:solidFill>
                  <a:schemeClr val="tx1"/>
                </a:solidFill>
                <a:latin typeface="Arial" charset="0"/>
                <a:ea typeface="ＭＳ Ｐゴシック" charset="0"/>
                <a:cs typeface="ＭＳ Ｐゴシック" charset="0"/>
              </a:rPr>
            </a:br>
            <a:br>
              <a:rPr lang="en-US"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Acts 8:26-40</a:t>
            </a:r>
            <a:endParaRPr lang="en-US" b="1" dirty="0">
              <a:solidFill>
                <a:schemeClr val="tx1"/>
              </a:solidFill>
              <a:latin typeface="Arial" charset="0"/>
              <a:ea typeface="ＭＳ Ｐゴシック" charset="0"/>
              <a:cs typeface="ＭＳ Ｐゴシック" charset="0"/>
            </a:endParaRPr>
          </a:p>
        </p:txBody>
      </p:sp>
      <p:pic>
        <p:nvPicPr>
          <p:cNvPr id="233475" name="Picture 4" descr="ethiopian-eunuch-and-philip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54829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22"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0650" y="-99997"/>
            <a:ext cx="9372600" cy="7029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3"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en-US" sz="3600" b="1" i="0">
                <a:solidFill>
                  <a:srgbClr val="FFFFFF"/>
                </a:solidFill>
                <a:effectLst/>
                <a:latin typeface="Arial" charset="0"/>
                <a:ea typeface="ＭＳ Ｐゴシック" charset="0"/>
                <a:cs typeface="Arial" charset="0"/>
              </a:rPr>
              <a:t>Philip &amp; the Ethiopian Eunuch</a:t>
            </a:r>
          </a:p>
        </p:txBody>
      </p:sp>
      <p:sp>
        <p:nvSpPr>
          <p:cNvPr id="312325" name="Rectangle 5"/>
          <p:cNvSpPr>
            <a:spLocks noChangeArrowheads="1"/>
          </p:cNvSpPr>
          <p:nvPr/>
        </p:nvSpPr>
        <p:spPr bwMode="auto">
          <a:xfrm>
            <a:off x="5076825" y="6161089"/>
            <a:ext cx="4103688" cy="723900"/>
          </a:xfrm>
          <a:prstGeom prst="rect">
            <a:avLst/>
          </a:prstGeom>
          <a:solidFill>
            <a:srgbClr val="000000"/>
          </a:solidFill>
          <a:ln w="9525">
            <a:noFill/>
            <a:miter lim="800000"/>
            <a:headEnd/>
            <a:tailEnd/>
          </a:ln>
          <a:effectLst/>
        </p:spPr>
        <p:txBody>
          <a:bodyPr lIns="91967" tIns="45986" rIns="91967" bIns="45986" anchor="ctr"/>
          <a:lstStyle/>
          <a:p>
            <a:pPr>
              <a:defRPr/>
            </a:pPr>
            <a:r>
              <a:rPr lang="en-US" sz="3600" b="1" dirty="0">
                <a:solidFill>
                  <a:srgbClr val="FFFFFF"/>
                </a:solidFill>
                <a:effectLst>
                  <a:outerShdw blurRad="38100" dist="38100" dir="2700000" algn="tl">
                    <a:srgbClr val="000000"/>
                  </a:outerShdw>
                </a:effectLst>
                <a:latin typeface="Arial"/>
                <a:cs typeface="Arial"/>
              </a:rPr>
              <a:t>Acts 8:26-40</a:t>
            </a:r>
          </a:p>
        </p:txBody>
      </p:sp>
    </p:spTree>
    <p:extLst>
      <p:ext uri="{BB962C8B-B14F-4D97-AF65-F5344CB8AC3E}">
        <p14:creationId xmlns:p14="http://schemas.microsoft.com/office/powerpoint/2010/main" val="3533844020"/>
      </p:ext>
    </p:extLst>
  </p:cSld>
  <p:clrMapOvr>
    <a:overrideClrMapping bg1="dk2" tx1="lt1" bg2="dk1" tx2="lt2" accent1="accent1" accent2="accent2" accent3="accent3" accent4="accent4" accent5="accent5" accent6="accent6" hlink="hlink" folHlink="folHlink"/>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a:solidFill>
                <a:srgbClr val="FFFFFF"/>
              </a:solidFill>
              <a:latin typeface="Arial" charset="0"/>
            </a:endParaRPr>
          </a:p>
        </p:txBody>
      </p:sp>
      <p:sp>
        <p:nvSpPr>
          <p:cNvPr id="114691" name="Rectangle 2"/>
          <p:cNvSpPr>
            <a:spLocks noGrp="1" noChangeArrowheads="1"/>
          </p:cNvSpPr>
          <p:nvPr>
            <p:ph type="title"/>
          </p:nvPr>
        </p:nvSpPr>
        <p:spPr>
          <a:xfrm>
            <a:off x="5943600" y="274639"/>
            <a:ext cx="2971800" cy="4906962"/>
          </a:xfrm>
        </p:spPr>
        <p:txBody>
          <a:bodyPr/>
          <a:lstStyle/>
          <a:p>
            <a:pPr>
              <a:defRPr/>
            </a:pPr>
            <a:r>
              <a:rPr lang="en-US">
                <a:solidFill>
                  <a:schemeClr val="tx1"/>
                </a:solidFill>
                <a:latin typeface="Arial" charset="0"/>
                <a:ea typeface="ＭＳ Ｐゴシック" charset="0"/>
                <a:cs typeface="ＭＳ Ｐゴシック" charset="0"/>
              </a:rPr>
              <a:t>How did Philip baptize the Ethiopian eunuch?</a:t>
            </a:r>
          </a:p>
        </p:txBody>
      </p:sp>
      <p:pic>
        <p:nvPicPr>
          <p:cNvPr id="237571" name="Picture 5" descr="jordanri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1" y="990605"/>
            <a:ext cx="525780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4572000"/>
            <a:ext cx="5715000" cy="2286000"/>
          </a:xfrm>
          <a:prstGeom prst="rect">
            <a:avLst/>
          </a:prstGeom>
          <a:noFill/>
          <a:ln w="9525">
            <a:noFill/>
            <a:miter lim="800000"/>
            <a:headEnd/>
            <a:tailEnd/>
          </a:ln>
          <a:effectLst/>
        </p:spPr>
        <p:txBody>
          <a:bodyPr lIns="91334" tIns="45667" rIns="91334" bIns="45667"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0" hangingPunct="0">
              <a:defRPr/>
            </a:pPr>
            <a:r>
              <a:rPr lang="en-US" b="1" dirty="0">
                <a:solidFill>
                  <a:srgbClr val="FFFFFF"/>
                </a:solidFill>
                <a:effectLst>
                  <a:outerShdw blurRad="38100" dist="38100" dir="2700000" algn="tl">
                    <a:srgbClr val="000000"/>
                  </a:outerShdw>
                </a:effectLst>
                <a:latin typeface="Arial" charset="0"/>
                <a:cs typeface="Arial" charset="0"/>
              </a:rPr>
              <a:t>As they traveled along the road, they came to some water and the eunuch said, </a:t>
            </a:r>
            <a:r>
              <a:rPr lang="ru-RU"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Look, here is water. Why shouldn't I be baptized?</a:t>
            </a:r>
            <a:r>
              <a:rPr lang="ru-RU"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(Acts 8</a:t>
            </a:r>
            <a:r>
              <a:rPr lang="en-US" b="1" dirty="0">
                <a:solidFill>
                  <a:srgbClr val="FFFFFF"/>
                </a:solidFill>
                <a:effectLst>
                  <a:outerShdw blurRad="38100" dist="38100" dir="2700000" algn="tl">
                    <a:srgbClr val="000000"/>
                  </a:outerShdw>
                </a:effectLst>
                <a:latin typeface="Arial" charset="0"/>
                <a:cs typeface="Arial" charset="0"/>
                <a:sym typeface="Wingdings" charset="0"/>
              </a:rPr>
              <a:t>:36)</a:t>
            </a:r>
            <a:endParaRPr lang="en-US"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04551466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1"/>
            <a:ext cx="9144000"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6"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en-US" sz="3600" b="1" i="0">
                <a:solidFill>
                  <a:srgbClr val="FFFFFF"/>
                </a:solidFill>
                <a:effectLst/>
                <a:latin typeface="Arial" charset="0"/>
                <a:ea typeface="ＭＳ Ｐゴシック" charset="0"/>
                <a:cs typeface="Arial" charset="0"/>
              </a:rPr>
              <a:t>Philip &amp; the Ethiopian Eunuch</a:t>
            </a:r>
          </a:p>
        </p:txBody>
      </p:sp>
      <p:sp>
        <p:nvSpPr>
          <p:cNvPr id="312325" name="Rectangle 5"/>
          <p:cNvSpPr>
            <a:spLocks noChangeArrowheads="1"/>
          </p:cNvSpPr>
          <p:nvPr/>
        </p:nvSpPr>
        <p:spPr bwMode="auto">
          <a:xfrm>
            <a:off x="5076825" y="6161089"/>
            <a:ext cx="4103688" cy="723900"/>
          </a:xfrm>
          <a:prstGeom prst="rect">
            <a:avLst/>
          </a:prstGeom>
          <a:solidFill>
            <a:srgbClr val="000000"/>
          </a:solidFill>
          <a:ln w="9525">
            <a:noFill/>
            <a:miter lim="800000"/>
            <a:headEnd/>
            <a:tailEnd/>
          </a:ln>
          <a:effectLst/>
        </p:spPr>
        <p:txBody>
          <a:bodyPr lIns="91967" tIns="45986" rIns="91967" bIns="45986" anchor="ctr"/>
          <a:lstStyle/>
          <a:p>
            <a:pPr>
              <a:defRPr/>
            </a:pPr>
            <a:r>
              <a:rPr lang="en-US" sz="3600" b="1" dirty="0">
                <a:solidFill>
                  <a:srgbClr val="FFFFFF"/>
                </a:solidFill>
                <a:effectLst>
                  <a:outerShdw blurRad="38100" dist="38100" dir="2700000" algn="tl">
                    <a:srgbClr val="000000"/>
                  </a:outerShdw>
                </a:effectLst>
                <a:latin typeface="Arial"/>
                <a:cs typeface="Arial"/>
              </a:rPr>
              <a:t>Acts 8:26-40</a:t>
            </a:r>
          </a:p>
        </p:txBody>
      </p:sp>
    </p:spTree>
    <p:extLst>
      <p:ext uri="{BB962C8B-B14F-4D97-AF65-F5344CB8AC3E}">
        <p14:creationId xmlns:p14="http://schemas.microsoft.com/office/powerpoint/2010/main" val="190874142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956" y="184482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see how God has directed you through difficulty?</a:t>
            </a:r>
          </a:p>
        </p:txBody>
      </p:sp>
    </p:spTree>
    <p:extLst>
      <p:ext uri="{BB962C8B-B14F-4D97-AF65-F5344CB8AC3E}">
        <p14:creationId xmlns:p14="http://schemas.microsoft.com/office/powerpoint/2010/main" val="160825567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600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b="1" dirty="0">
                <a:solidFill>
                  <a:schemeClr val="bg1"/>
                </a:solidFill>
                <a:effectLst>
                  <a:glow rad="101600">
                    <a:schemeClr val="tx1">
                      <a:alpha val="99000"/>
                    </a:schemeClr>
                  </a:glow>
                </a:effectLst>
                <a:latin typeface="Arial"/>
                <a:cs typeface="Arial"/>
              </a:rPr>
              <a:t>Where we’re headed in Acts 3…</a:t>
            </a:r>
          </a:p>
        </p:txBody>
      </p:sp>
      <p:grpSp>
        <p:nvGrpSpPr>
          <p:cNvPr id="6" name="Group 5">
            <a:extLst>
              <a:ext uri="{FF2B5EF4-FFF2-40B4-BE49-F238E27FC236}">
                <a16:creationId xmlns:a16="http://schemas.microsoft.com/office/drawing/2014/main" id="{7BD25C55-C072-1E4D-9437-8727EEFE34E5}"/>
              </a:ext>
            </a:extLst>
          </p:cNvPr>
          <p:cNvGrpSpPr/>
          <p:nvPr/>
        </p:nvGrpSpPr>
        <p:grpSpPr>
          <a:xfrm>
            <a:off x="732344" y="1097320"/>
            <a:ext cx="2925257" cy="5732458"/>
            <a:chOff x="732344" y="1097320"/>
            <a:chExt cx="2925257" cy="5732458"/>
          </a:xfrm>
        </p:grpSpPr>
        <p:sp>
          <p:nvSpPr>
            <p:cNvPr id="7" name="Rectangle 2"/>
            <p:cNvSpPr txBox="1">
              <a:spLocks noChangeArrowheads="1"/>
            </p:cNvSpPr>
            <p:nvPr/>
          </p:nvSpPr>
          <p:spPr bwMode="auto">
            <a:xfrm>
              <a:off x="732344" y="5424273"/>
              <a:ext cx="2925257" cy="14055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 Man</a:t>
              </a:r>
            </a:p>
          </p:txBody>
        </p:sp>
        <p:pic>
          <p:nvPicPr>
            <p:cNvPr id="8" name="Picture 2" descr="Image result for Acts 3 gate">
              <a:extLst>
                <a:ext uri="{FF2B5EF4-FFF2-40B4-BE49-F238E27FC236}">
                  <a16:creationId xmlns:a16="http://schemas.microsoft.com/office/drawing/2014/main" id="{A62D7EAD-8EB6-304B-BB9D-D41770DED7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2344" y="1097320"/>
              <a:ext cx="2925256" cy="4394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8EBC493-A3DD-7149-8A8C-8CCC6C57BB9E}"/>
              </a:ext>
            </a:extLst>
          </p:cNvPr>
          <p:cNvGrpSpPr/>
          <p:nvPr/>
        </p:nvGrpSpPr>
        <p:grpSpPr>
          <a:xfrm>
            <a:off x="5435509" y="1097320"/>
            <a:ext cx="2925257" cy="5697480"/>
            <a:chOff x="5435509" y="1118851"/>
            <a:chExt cx="2925257" cy="5697480"/>
          </a:xfrm>
        </p:grpSpPr>
        <p:pic>
          <p:nvPicPr>
            <p:cNvPr id="11" name="Picture 2" descr="Image result for praying">
              <a:extLst>
                <a:ext uri="{FF2B5EF4-FFF2-40B4-BE49-F238E27FC236}">
                  <a16:creationId xmlns:a16="http://schemas.microsoft.com/office/drawing/2014/main" id="{96117C90-AC07-7A4C-8F22-FAACA9191C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35510" y="1118851"/>
              <a:ext cx="2925255" cy="43944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C7F9FFE4-AB0B-9B42-A9DD-8412473C2A11}"/>
                </a:ext>
              </a:extLst>
            </p:cNvPr>
            <p:cNvSpPr txBox="1">
              <a:spLocks noChangeArrowheads="1"/>
            </p:cNvSpPr>
            <p:nvPr/>
          </p:nvSpPr>
          <p:spPr bwMode="auto">
            <a:xfrm>
              <a:off x="5435509" y="5410826"/>
              <a:ext cx="2925257" cy="14055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Us</a:t>
              </a:r>
            </a:p>
          </p:txBody>
        </p:sp>
      </p:grpSp>
    </p:spTree>
    <p:extLst>
      <p:ext uri="{BB962C8B-B14F-4D97-AF65-F5344CB8AC3E}">
        <p14:creationId xmlns:p14="http://schemas.microsoft.com/office/powerpoint/2010/main" val="3808077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3119595014"/>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(6:8–8:40). </a:t>
            </a:r>
          </a:p>
        </p:txBody>
      </p:sp>
    </p:spTree>
    <p:extLst>
      <p:ext uri="{BB962C8B-B14F-4D97-AF65-F5344CB8AC3E}">
        <p14:creationId xmlns:p14="http://schemas.microsoft.com/office/powerpoint/2010/main" val="1883242124"/>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30981"/>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Survey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41193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name of Jesus</a:t>
            </a:r>
          </a:p>
        </p:txBody>
      </p:sp>
      <p:pic>
        <p:nvPicPr>
          <p:cNvPr id="15362" name="Picture 2" descr="Image result for name of jesus">
            <a:extLst>
              <a:ext uri="{FF2B5EF4-FFF2-40B4-BE49-F238E27FC236}">
                <a16:creationId xmlns:a16="http://schemas.microsoft.com/office/drawing/2014/main" id="{327D89A1-B985-564F-B574-EF6D974D5A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078FC2-86B2-9B7B-5EF6-B15D16208551}"/>
              </a:ext>
            </a:extLst>
          </p:cNvPr>
          <p:cNvSpPr txBox="1">
            <a:spLocks noChangeArrowheads="1"/>
          </p:cNvSpPr>
          <p:nvPr/>
        </p:nvSpPr>
        <p:spPr bwMode="auto">
          <a:xfrm>
            <a:off x="1475656" y="2588513"/>
            <a:ext cx="6480720" cy="115038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In The Name of Jesus</a:t>
            </a:r>
          </a:p>
        </p:txBody>
      </p:sp>
    </p:spTree>
    <p:extLst>
      <p:ext uri="{BB962C8B-B14F-4D97-AF65-F5344CB8AC3E}">
        <p14:creationId xmlns:p14="http://schemas.microsoft.com/office/powerpoint/2010/main" val="315723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Herod’s Temple</a:t>
            </a:r>
          </a:p>
        </p:txBody>
      </p:sp>
      <p:grpSp>
        <p:nvGrpSpPr>
          <p:cNvPr id="4" name="Group 3">
            <a:extLst>
              <a:ext uri="{FF2B5EF4-FFF2-40B4-BE49-F238E27FC236}">
                <a16:creationId xmlns:a16="http://schemas.microsoft.com/office/drawing/2014/main" id="{E1598C04-79FB-4A42-8B21-D9EFF242C4B3}"/>
              </a:ext>
            </a:extLst>
          </p:cNvPr>
          <p:cNvGrpSpPr/>
          <p:nvPr/>
        </p:nvGrpSpPr>
        <p:grpSpPr>
          <a:xfrm>
            <a:off x="0" y="982479"/>
            <a:ext cx="9144000" cy="5143500"/>
            <a:chOff x="0" y="1136384"/>
            <a:chExt cx="9144000" cy="5143500"/>
          </a:xfrm>
        </p:grpSpPr>
        <p:pic>
          <p:nvPicPr>
            <p:cNvPr id="2" name="Picture 1">
              <a:extLst>
                <a:ext uri="{FF2B5EF4-FFF2-40B4-BE49-F238E27FC236}">
                  <a16:creationId xmlns:a16="http://schemas.microsoft.com/office/drawing/2014/main" id="{21302874-360B-C740-B7A4-13CC1B612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6384"/>
              <a:ext cx="9144000" cy="5143500"/>
            </a:xfrm>
            <a:prstGeom prst="rect">
              <a:avLst/>
            </a:prstGeom>
          </p:spPr>
        </p:pic>
        <p:sp>
          <p:nvSpPr>
            <p:cNvPr id="3" name="Rectangle 2">
              <a:extLst>
                <a:ext uri="{FF2B5EF4-FFF2-40B4-BE49-F238E27FC236}">
                  <a16:creationId xmlns:a16="http://schemas.microsoft.com/office/drawing/2014/main" id="{B669821C-E1FF-7F44-92C4-609DB17624B1}"/>
                </a:ext>
              </a:extLst>
            </p:cNvPr>
            <p:cNvSpPr/>
            <p:nvPr/>
          </p:nvSpPr>
          <p:spPr bwMode="auto">
            <a:xfrm>
              <a:off x="115910" y="5190186"/>
              <a:ext cx="3271234" cy="85000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D5511657-8409-3B43-B499-B20B975997A7}"/>
                </a:ext>
              </a:extLst>
            </p:cNvPr>
            <p:cNvSpPr/>
            <p:nvPr/>
          </p:nvSpPr>
          <p:spPr bwMode="auto">
            <a:xfrm rot="1342170">
              <a:off x="1345233" y="5059858"/>
              <a:ext cx="3271234" cy="54864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grpSp>
      <p:sp>
        <p:nvSpPr>
          <p:cNvPr id="6" name="TextBox 5">
            <a:extLst>
              <a:ext uri="{FF2B5EF4-FFF2-40B4-BE49-F238E27FC236}">
                <a16:creationId xmlns:a16="http://schemas.microsoft.com/office/drawing/2014/main" id="{84E88E55-34C4-D140-B400-219BB713C71A}"/>
              </a:ext>
            </a:extLst>
          </p:cNvPr>
          <p:cNvSpPr txBox="1"/>
          <p:nvPr/>
        </p:nvSpPr>
        <p:spPr>
          <a:xfrm>
            <a:off x="2319947" y="4320402"/>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Gentile Courtyard</a:t>
            </a:r>
          </a:p>
        </p:txBody>
      </p:sp>
      <p:sp>
        <p:nvSpPr>
          <p:cNvPr id="8" name="TextBox 7">
            <a:extLst>
              <a:ext uri="{FF2B5EF4-FFF2-40B4-BE49-F238E27FC236}">
                <a16:creationId xmlns:a16="http://schemas.microsoft.com/office/drawing/2014/main" id="{C50D4B4D-2169-184B-9CE5-75585261C9A1}"/>
              </a:ext>
            </a:extLst>
          </p:cNvPr>
          <p:cNvSpPr txBox="1"/>
          <p:nvPr/>
        </p:nvSpPr>
        <p:spPr>
          <a:xfrm>
            <a:off x="7761080" y="4175546"/>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Gentile Courtyard</a:t>
            </a:r>
          </a:p>
        </p:txBody>
      </p:sp>
      <p:sp>
        <p:nvSpPr>
          <p:cNvPr id="9" name="TextBox 8">
            <a:extLst>
              <a:ext uri="{FF2B5EF4-FFF2-40B4-BE49-F238E27FC236}">
                <a16:creationId xmlns:a16="http://schemas.microsoft.com/office/drawing/2014/main" id="{A02C050D-425A-6A44-ADC8-6BBC78C7F551}"/>
              </a:ext>
            </a:extLst>
          </p:cNvPr>
          <p:cNvSpPr txBox="1"/>
          <p:nvPr/>
        </p:nvSpPr>
        <p:spPr>
          <a:xfrm>
            <a:off x="5552034" y="3231063"/>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Women's Courtyard</a:t>
            </a:r>
          </a:p>
        </p:txBody>
      </p:sp>
      <p:sp>
        <p:nvSpPr>
          <p:cNvPr id="10" name="TextBox 9">
            <a:extLst>
              <a:ext uri="{FF2B5EF4-FFF2-40B4-BE49-F238E27FC236}">
                <a16:creationId xmlns:a16="http://schemas.microsoft.com/office/drawing/2014/main" id="{E8313345-151C-C745-A6FC-822AB1CB03DC}"/>
              </a:ext>
            </a:extLst>
          </p:cNvPr>
          <p:cNvSpPr txBox="1"/>
          <p:nvPr/>
        </p:nvSpPr>
        <p:spPr>
          <a:xfrm>
            <a:off x="1405547" y="2690778"/>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Priest Courtyard</a:t>
            </a:r>
          </a:p>
        </p:txBody>
      </p:sp>
      <p:sp>
        <p:nvSpPr>
          <p:cNvPr id="11" name="TextBox 10">
            <a:extLst>
              <a:ext uri="{FF2B5EF4-FFF2-40B4-BE49-F238E27FC236}">
                <a16:creationId xmlns:a16="http://schemas.microsoft.com/office/drawing/2014/main" id="{865867B4-50D9-3F46-8F3C-60C8B2AC14AD}"/>
              </a:ext>
            </a:extLst>
          </p:cNvPr>
          <p:cNvSpPr txBox="1"/>
          <p:nvPr/>
        </p:nvSpPr>
        <p:spPr>
          <a:xfrm>
            <a:off x="2383322" y="1206009"/>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Holy Place</a:t>
            </a:r>
          </a:p>
        </p:txBody>
      </p:sp>
      <p:sp>
        <p:nvSpPr>
          <p:cNvPr id="7" name="Rectangle 2">
            <a:extLst>
              <a:ext uri="{FF2B5EF4-FFF2-40B4-BE49-F238E27FC236}">
                <a16:creationId xmlns:a16="http://schemas.microsoft.com/office/drawing/2014/main" id="{5AE5E4B2-236A-E4CA-B704-9239DF14B514}"/>
              </a:ext>
            </a:extLst>
          </p:cNvPr>
          <p:cNvSpPr txBox="1">
            <a:spLocks noChangeArrowheads="1"/>
          </p:cNvSpPr>
          <p:nvPr/>
        </p:nvSpPr>
        <p:spPr bwMode="auto">
          <a:xfrm>
            <a:off x="4067944" y="1537391"/>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Slaughter Tables</a:t>
            </a:r>
          </a:p>
        </p:txBody>
      </p:sp>
      <p:sp>
        <p:nvSpPr>
          <p:cNvPr id="12" name="Rectangle 2">
            <a:extLst>
              <a:ext uri="{FF2B5EF4-FFF2-40B4-BE49-F238E27FC236}">
                <a16:creationId xmlns:a16="http://schemas.microsoft.com/office/drawing/2014/main" id="{D11F480E-6EB6-2FB5-42F0-C99774E25C5F}"/>
              </a:ext>
            </a:extLst>
          </p:cNvPr>
          <p:cNvSpPr txBox="1">
            <a:spLocks noChangeArrowheads="1"/>
          </p:cNvSpPr>
          <p:nvPr/>
        </p:nvSpPr>
        <p:spPr bwMode="auto">
          <a:xfrm>
            <a:off x="6084168" y="3861048"/>
            <a:ext cx="1461325"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Chamber of Nazirites</a:t>
            </a:r>
          </a:p>
        </p:txBody>
      </p:sp>
      <p:sp>
        <p:nvSpPr>
          <p:cNvPr id="13" name="Rectangle 2">
            <a:extLst>
              <a:ext uri="{FF2B5EF4-FFF2-40B4-BE49-F238E27FC236}">
                <a16:creationId xmlns:a16="http://schemas.microsoft.com/office/drawing/2014/main" id="{42F2FDD6-A052-45A1-D7B9-B5AD2E829AA7}"/>
              </a:ext>
            </a:extLst>
          </p:cNvPr>
          <p:cNvSpPr txBox="1">
            <a:spLocks noChangeArrowheads="1"/>
          </p:cNvSpPr>
          <p:nvPr/>
        </p:nvSpPr>
        <p:spPr bwMode="auto">
          <a:xfrm>
            <a:off x="7035079" y="3198239"/>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Gate Beautiful</a:t>
            </a:r>
          </a:p>
        </p:txBody>
      </p:sp>
      <p:sp>
        <p:nvSpPr>
          <p:cNvPr id="14" name="Rectangle 2">
            <a:extLst>
              <a:ext uri="{FF2B5EF4-FFF2-40B4-BE49-F238E27FC236}">
                <a16:creationId xmlns:a16="http://schemas.microsoft.com/office/drawing/2014/main" id="{B71A34AE-11D3-38EE-D995-1C0DA2843C7C}"/>
              </a:ext>
            </a:extLst>
          </p:cNvPr>
          <p:cNvSpPr txBox="1">
            <a:spLocks noChangeArrowheads="1"/>
          </p:cNvSpPr>
          <p:nvPr/>
        </p:nvSpPr>
        <p:spPr bwMode="auto">
          <a:xfrm>
            <a:off x="4289358" y="3168422"/>
            <a:ext cx="1183716"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Chamber of Oils</a:t>
            </a:r>
          </a:p>
        </p:txBody>
      </p:sp>
      <p:sp>
        <p:nvSpPr>
          <p:cNvPr id="15" name="Rectangle 2">
            <a:extLst>
              <a:ext uri="{FF2B5EF4-FFF2-40B4-BE49-F238E27FC236}">
                <a16:creationId xmlns:a16="http://schemas.microsoft.com/office/drawing/2014/main" id="{C6FF05DF-CCFF-E3BF-2D6D-6405964C63B8}"/>
              </a:ext>
            </a:extLst>
          </p:cNvPr>
          <p:cNvSpPr txBox="1">
            <a:spLocks noChangeArrowheads="1"/>
          </p:cNvSpPr>
          <p:nvPr/>
        </p:nvSpPr>
        <p:spPr bwMode="auto">
          <a:xfrm>
            <a:off x="4751960" y="2276872"/>
            <a:ext cx="1044176" cy="54545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Gate of Nicanor</a:t>
            </a:r>
          </a:p>
        </p:txBody>
      </p:sp>
      <p:sp>
        <p:nvSpPr>
          <p:cNvPr id="16" name="Rectangle 2">
            <a:extLst>
              <a:ext uri="{FF2B5EF4-FFF2-40B4-BE49-F238E27FC236}">
                <a16:creationId xmlns:a16="http://schemas.microsoft.com/office/drawing/2014/main" id="{62AB6098-3029-0B49-B6F3-3CA91327203B}"/>
              </a:ext>
            </a:extLst>
          </p:cNvPr>
          <p:cNvSpPr txBox="1">
            <a:spLocks noChangeArrowheads="1"/>
          </p:cNvSpPr>
          <p:nvPr/>
        </p:nvSpPr>
        <p:spPr bwMode="auto">
          <a:xfrm>
            <a:off x="3101277" y="3054443"/>
            <a:ext cx="814156" cy="28759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Laver</a:t>
            </a:r>
          </a:p>
        </p:txBody>
      </p:sp>
      <p:sp>
        <p:nvSpPr>
          <p:cNvPr id="17" name="Rectangle 2">
            <a:extLst>
              <a:ext uri="{FF2B5EF4-FFF2-40B4-BE49-F238E27FC236}">
                <a16:creationId xmlns:a16="http://schemas.microsoft.com/office/drawing/2014/main" id="{11A312CD-8580-C7D3-3235-371D26FE5D20}"/>
              </a:ext>
            </a:extLst>
          </p:cNvPr>
          <p:cNvSpPr txBox="1">
            <a:spLocks noChangeArrowheads="1"/>
          </p:cNvSpPr>
          <p:nvPr/>
        </p:nvSpPr>
        <p:spPr bwMode="auto">
          <a:xfrm>
            <a:off x="3874883" y="2847460"/>
            <a:ext cx="722902" cy="310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Altar</a:t>
            </a:r>
          </a:p>
        </p:txBody>
      </p:sp>
    </p:spTree>
    <p:extLst>
      <p:ext uri="{BB962C8B-B14F-4D97-AF65-F5344CB8AC3E}">
        <p14:creationId xmlns:p14="http://schemas.microsoft.com/office/powerpoint/2010/main" val="639389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Acts 3 gate">
            <a:extLst>
              <a:ext uri="{FF2B5EF4-FFF2-40B4-BE49-F238E27FC236}">
                <a16:creationId xmlns:a16="http://schemas.microsoft.com/office/drawing/2014/main" id="{076878B0-0A4D-EA45-8F4F-43A86F506B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251152"/>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As they approached the Temple, a man lame from birth was being carried in. Each day he was put beside the Temple gate, the one called the Beautiful Gate, so he could beg from the people going into the Temple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312859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Acts 3 gate">
            <a:extLst>
              <a:ext uri="{FF2B5EF4-FFF2-40B4-BE49-F238E27FC236}">
                <a16:creationId xmlns:a16="http://schemas.microsoft.com/office/drawing/2014/main" id="{435F6E3E-40D2-094C-9F4A-D78104D4A5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681458"/>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Peter and John looked at him intently, and Peter said, ‘Look at us!’ </a:t>
            </a:r>
            <a:r>
              <a:rPr lang="en-US" sz="2800" b="1" baseline="30000" dirty="0">
                <a:effectLst>
                  <a:glow rad="127000">
                    <a:schemeClr val="tx1"/>
                  </a:glow>
                </a:effectLst>
                <a:latin typeface="Arial" charset="0"/>
                <a:ea typeface="ＭＳ Ｐゴシック" charset="0"/>
                <a:cs typeface="ＭＳ Ｐゴシック" charset="0"/>
              </a:rPr>
              <a:t>5 </a:t>
            </a:r>
            <a:r>
              <a:rPr lang="en-US" sz="2800" b="1" dirty="0">
                <a:effectLst>
                  <a:glow rad="127000">
                    <a:schemeClr val="tx1"/>
                  </a:glow>
                </a:effectLst>
                <a:latin typeface="Arial" charset="0"/>
                <a:ea typeface="ＭＳ Ｐゴシック" charset="0"/>
                <a:cs typeface="ＭＳ Ｐゴシック" charset="0"/>
              </a:rPr>
              <a:t>The lame man looked at them eagerly, expecting some money. </a:t>
            </a:r>
            <a:r>
              <a:rPr lang="en-US" sz="2800" b="1" baseline="30000" dirty="0">
                <a:effectLst>
                  <a:glow rad="127000">
                    <a:schemeClr val="tx1"/>
                  </a:glow>
                </a:effectLst>
                <a:latin typeface="Arial" charset="0"/>
                <a:ea typeface="ＭＳ Ｐゴシック" charset="0"/>
                <a:cs typeface="ＭＳ Ｐゴシック" charset="0"/>
              </a:rPr>
              <a:t>6 </a:t>
            </a:r>
            <a:r>
              <a:rPr lang="en-US" sz="2800" b="1" dirty="0">
                <a:effectLst>
                  <a:glow rad="127000">
                    <a:schemeClr val="tx1"/>
                  </a:glow>
                </a:effectLst>
                <a:latin typeface="Arial" charset="0"/>
                <a:ea typeface="ＭＳ Ｐゴシック" charset="0"/>
                <a:cs typeface="ＭＳ Ｐゴシック" charset="0"/>
              </a:rPr>
              <a:t>But Peter said, ‘I don’t have any silver or gold for you. But I’ll give you what I have. </a:t>
            </a:r>
            <a:r>
              <a:rPr lang="en-US" sz="2800" b="1" dirty="0">
                <a:solidFill>
                  <a:srgbClr val="FFFF00"/>
                </a:solidFill>
                <a:effectLst>
                  <a:glow rad="127000">
                    <a:schemeClr val="tx1"/>
                  </a:glow>
                </a:effectLst>
                <a:latin typeface="Arial" charset="0"/>
                <a:ea typeface="ＭＳ Ｐゴシック" charset="0"/>
                <a:cs typeface="ＭＳ Ｐゴシック" charset="0"/>
              </a:rPr>
              <a:t>In the name of Jesus Christ</a:t>
            </a:r>
            <a:r>
              <a:rPr lang="en-US" sz="2800" b="1" dirty="0">
                <a:effectLst>
                  <a:glow rad="127000">
                    <a:schemeClr val="tx1"/>
                  </a:glow>
                </a:effectLst>
                <a:latin typeface="Arial" charset="0"/>
                <a:ea typeface="ＭＳ Ｐゴシック" charset="0"/>
                <a:cs typeface="ＭＳ Ｐゴシック" charset="0"/>
              </a:rPr>
              <a:t> the Nazarene, get up and walk!’</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3:4–6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99972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cts 3 gate">
            <a:extLst>
              <a:ext uri="{FF2B5EF4-FFF2-40B4-BE49-F238E27FC236}">
                <a16:creationId xmlns:a16="http://schemas.microsoft.com/office/drawing/2014/main" id="{55356E31-A1F2-894A-BB15-C259D5A8D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9573"/>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33787"/>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Peter took the lame man by the right hand and helped him up</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(Acts 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284843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canor gate beautiful gate">
            <a:extLst>
              <a:ext uri="{FF2B5EF4-FFF2-40B4-BE49-F238E27FC236}">
                <a16:creationId xmlns:a16="http://schemas.microsoft.com/office/drawing/2014/main" id="{199F7997-149B-7047-935A-510825E60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3" y="0"/>
            <a:ext cx="888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562"/>
            <a:ext cx="9144000" cy="605232"/>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Herod’s Temple Complex</a:t>
            </a:r>
          </a:p>
        </p:txBody>
      </p:sp>
      <p:sp>
        <p:nvSpPr>
          <p:cNvPr id="4" name="Rectangle 2">
            <a:extLst>
              <a:ext uri="{FF2B5EF4-FFF2-40B4-BE49-F238E27FC236}">
                <a16:creationId xmlns:a16="http://schemas.microsoft.com/office/drawing/2014/main" id="{71CFD01C-4F16-9A4F-B25C-C3B4A4360936}"/>
              </a:ext>
            </a:extLst>
          </p:cNvPr>
          <p:cNvSpPr txBox="1">
            <a:spLocks noChangeArrowheads="1"/>
          </p:cNvSpPr>
          <p:nvPr/>
        </p:nvSpPr>
        <p:spPr bwMode="auto">
          <a:xfrm>
            <a:off x="5238974" y="2882933"/>
            <a:ext cx="2667896" cy="84190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Beautiful 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3:2, 10)</a:t>
            </a:r>
          </a:p>
        </p:txBody>
      </p:sp>
      <p:sp>
        <p:nvSpPr>
          <p:cNvPr id="5" name="Rectangle 2">
            <a:extLst>
              <a:ext uri="{FF2B5EF4-FFF2-40B4-BE49-F238E27FC236}">
                <a16:creationId xmlns:a16="http://schemas.microsoft.com/office/drawing/2014/main" id="{EB22B68D-7505-2B40-8AA0-CEB0F57D65D6}"/>
              </a:ext>
            </a:extLst>
          </p:cNvPr>
          <p:cNvSpPr txBox="1">
            <a:spLocks noChangeArrowheads="1"/>
          </p:cNvSpPr>
          <p:nvPr/>
        </p:nvSpPr>
        <p:spPr bwMode="auto">
          <a:xfrm>
            <a:off x="1441525" y="4407830"/>
            <a:ext cx="3948056" cy="9494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Solomon’s Colonnade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3:11)</a:t>
            </a:r>
          </a:p>
        </p:txBody>
      </p:sp>
    </p:spTree>
    <p:extLst>
      <p:ext uri="{BB962C8B-B14F-4D97-AF65-F5344CB8AC3E}">
        <p14:creationId xmlns:p14="http://schemas.microsoft.com/office/powerpoint/2010/main" val="13682954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Gate Beautiful</a:t>
            </a:r>
          </a:p>
        </p:txBody>
      </p:sp>
      <p:pic>
        <p:nvPicPr>
          <p:cNvPr id="2" name="Picture 1">
            <a:extLst>
              <a:ext uri="{FF2B5EF4-FFF2-40B4-BE49-F238E27FC236}">
                <a16:creationId xmlns:a16="http://schemas.microsoft.com/office/drawing/2014/main" id="{5ECC95F1-C080-B549-BE23-7394F367A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2304"/>
            <a:ext cx="9144000" cy="6026727"/>
          </a:xfrm>
          <a:prstGeom prst="rect">
            <a:avLst/>
          </a:prstGeom>
        </p:spPr>
      </p:pic>
      <p:sp>
        <p:nvSpPr>
          <p:cNvPr id="3" name="Down Arrow 2">
            <a:extLst>
              <a:ext uri="{FF2B5EF4-FFF2-40B4-BE49-F238E27FC236}">
                <a16:creationId xmlns:a16="http://schemas.microsoft.com/office/drawing/2014/main" id="{AE7CBE0D-15FC-6340-8617-79647274AF07}"/>
              </a:ext>
            </a:extLst>
          </p:cNvPr>
          <p:cNvSpPr/>
          <p:nvPr/>
        </p:nvSpPr>
        <p:spPr bwMode="auto">
          <a:xfrm rot="1508185">
            <a:off x="3403810" y="380207"/>
            <a:ext cx="656217" cy="42976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701515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Gate Beautiful</a:t>
            </a:r>
          </a:p>
        </p:txBody>
      </p:sp>
      <p:pic>
        <p:nvPicPr>
          <p:cNvPr id="2050" name="Picture 2" descr="Image result for nicanor gate beautiful gate">
            <a:extLst>
              <a:ext uri="{FF2B5EF4-FFF2-40B4-BE49-F238E27FC236}">
                <a16:creationId xmlns:a16="http://schemas.microsoft.com/office/drawing/2014/main" id="{C14AAC55-F82A-954C-834D-5D2FFEB21A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8798"/>
            <a:ext cx="9142730" cy="6089201"/>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B978416E-E04C-3D43-8B15-B1FA2B8E2839}"/>
              </a:ext>
            </a:extLst>
          </p:cNvPr>
          <p:cNvSpPr/>
          <p:nvPr/>
        </p:nvSpPr>
        <p:spPr bwMode="auto">
          <a:xfrm rot="1224019">
            <a:off x="4802303" y="950361"/>
            <a:ext cx="656217" cy="42976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8651381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67186" y="49785"/>
            <a:ext cx="4976813" cy="85385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Temple Gates</a:t>
            </a:r>
          </a:p>
        </p:txBody>
      </p:sp>
      <p:pic>
        <p:nvPicPr>
          <p:cNvPr id="8194" name="Picture 2" descr="Image result for nicanor gate">
            <a:extLst>
              <a:ext uri="{FF2B5EF4-FFF2-40B4-BE49-F238E27FC236}">
                <a16:creationId xmlns:a16="http://schemas.microsoft.com/office/drawing/2014/main" id="{CDF61431-42CF-C048-887A-11F082189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6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3512B66A-5B14-5E49-99E3-EB3405E38480}"/>
              </a:ext>
            </a:extLst>
          </p:cNvPr>
          <p:cNvSpPr txBox="1">
            <a:spLocks noChangeArrowheads="1"/>
          </p:cNvSpPr>
          <p:nvPr/>
        </p:nvSpPr>
        <p:spPr bwMode="auto">
          <a:xfrm>
            <a:off x="4976815" y="3407484"/>
            <a:ext cx="4034116" cy="8538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Nicanor</a:t>
            </a:r>
          </a:p>
        </p:txBody>
      </p:sp>
      <p:sp>
        <p:nvSpPr>
          <p:cNvPr id="4" name="Down Arrow 3">
            <a:extLst>
              <a:ext uri="{FF2B5EF4-FFF2-40B4-BE49-F238E27FC236}">
                <a16:creationId xmlns:a16="http://schemas.microsoft.com/office/drawing/2014/main" id="{ED393C24-791A-B647-B78E-3837C1E2D043}"/>
              </a:ext>
            </a:extLst>
          </p:cNvPr>
          <p:cNvSpPr/>
          <p:nvPr/>
        </p:nvSpPr>
        <p:spPr bwMode="auto">
          <a:xfrm rot="5400000">
            <a:off x="3209754" y="2584525"/>
            <a:ext cx="822960" cy="24688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3EEC3C92-A428-7E4C-B022-8C39BA35FDBC}"/>
              </a:ext>
            </a:extLst>
          </p:cNvPr>
          <p:cNvSpPr txBox="1">
            <a:spLocks noChangeArrowheads="1"/>
          </p:cNvSpPr>
          <p:nvPr/>
        </p:nvSpPr>
        <p:spPr bwMode="auto">
          <a:xfrm>
            <a:off x="4944542" y="5429922"/>
            <a:ext cx="4034116" cy="8538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Beautiful</a:t>
            </a:r>
          </a:p>
        </p:txBody>
      </p:sp>
      <p:sp>
        <p:nvSpPr>
          <p:cNvPr id="9" name="Down Arrow 8">
            <a:extLst>
              <a:ext uri="{FF2B5EF4-FFF2-40B4-BE49-F238E27FC236}">
                <a16:creationId xmlns:a16="http://schemas.microsoft.com/office/drawing/2014/main" id="{46A268F5-C8DA-8046-944D-87DF2724233D}"/>
              </a:ext>
            </a:extLst>
          </p:cNvPr>
          <p:cNvSpPr/>
          <p:nvPr/>
        </p:nvSpPr>
        <p:spPr bwMode="auto">
          <a:xfrm rot="5400000">
            <a:off x="3177481" y="4606963"/>
            <a:ext cx="822960" cy="24688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397962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968088"/>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Nicanor Gate</a:t>
            </a:r>
          </a:p>
        </p:txBody>
      </p:sp>
      <p:pic>
        <p:nvPicPr>
          <p:cNvPr id="9218" name="Picture 2" descr="Image result for nicanor gate">
            <a:extLst>
              <a:ext uri="{FF2B5EF4-FFF2-40B4-BE49-F238E27FC236}">
                <a16:creationId xmlns:a16="http://schemas.microsoft.com/office/drawing/2014/main" id="{B8412C4C-4CEA-AA48-A11C-D38B24754C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7557"/>
            <a:ext cx="9143999" cy="609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6991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canor gate beautiful gate">
            <a:extLst>
              <a:ext uri="{FF2B5EF4-FFF2-40B4-BE49-F238E27FC236}">
                <a16:creationId xmlns:a16="http://schemas.microsoft.com/office/drawing/2014/main" id="{199F7997-149B-7047-935A-510825E60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3" y="0"/>
            <a:ext cx="888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562"/>
            <a:ext cx="9144000" cy="605232"/>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Herod’s Temple Complex</a:t>
            </a:r>
          </a:p>
        </p:txBody>
      </p:sp>
      <p:sp>
        <p:nvSpPr>
          <p:cNvPr id="4" name="Rectangle 2">
            <a:extLst>
              <a:ext uri="{FF2B5EF4-FFF2-40B4-BE49-F238E27FC236}">
                <a16:creationId xmlns:a16="http://schemas.microsoft.com/office/drawing/2014/main" id="{71CFD01C-4F16-9A4F-B25C-C3B4A4360936}"/>
              </a:ext>
            </a:extLst>
          </p:cNvPr>
          <p:cNvSpPr txBox="1">
            <a:spLocks noChangeArrowheads="1"/>
          </p:cNvSpPr>
          <p:nvPr/>
        </p:nvSpPr>
        <p:spPr bwMode="auto">
          <a:xfrm>
            <a:off x="5238974" y="2882933"/>
            <a:ext cx="2667896" cy="84190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Beautiful 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3:2, 10)</a:t>
            </a:r>
          </a:p>
        </p:txBody>
      </p:sp>
      <p:sp>
        <p:nvSpPr>
          <p:cNvPr id="5" name="Rectangle 2">
            <a:extLst>
              <a:ext uri="{FF2B5EF4-FFF2-40B4-BE49-F238E27FC236}">
                <a16:creationId xmlns:a16="http://schemas.microsoft.com/office/drawing/2014/main" id="{EB22B68D-7505-2B40-8AA0-CEB0F57D65D6}"/>
              </a:ext>
            </a:extLst>
          </p:cNvPr>
          <p:cNvSpPr txBox="1">
            <a:spLocks noChangeArrowheads="1"/>
          </p:cNvSpPr>
          <p:nvPr/>
        </p:nvSpPr>
        <p:spPr bwMode="auto">
          <a:xfrm>
            <a:off x="1441525" y="4407830"/>
            <a:ext cx="3948056" cy="9494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Solomon’s Colonnade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3:11)</a:t>
            </a:r>
          </a:p>
        </p:txBody>
      </p:sp>
    </p:spTree>
    <p:extLst>
      <p:ext uri="{BB962C8B-B14F-4D97-AF65-F5344CB8AC3E}">
        <p14:creationId xmlns:p14="http://schemas.microsoft.com/office/powerpoint/2010/main" val="957404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altLang="zh-CN" sz="3600" b="1" dirty="0">
                <a:solidFill>
                  <a:srgbClr val="FFFFFF"/>
                </a:solidFill>
                <a:effectLst>
                  <a:outerShdw blurRad="38100" dist="38100" dir="2700000" algn="tl">
                    <a:srgbClr val="000000"/>
                  </a:outerShdw>
                </a:effectLst>
                <a:latin typeface="Arial" charset="0"/>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52"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0475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Solomon’s Colonnade (Acts 3:11)</a:t>
            </a:r>
          </a:p>
        </p:txBody>
      </p:sp>
      <p:pic>
        <p:nvPicPr>
          <p:cNvPr id="4098" name="Picture 2" descr="Image result for nicanor gate beautiful gate">
            <a:extLst>
              <a:ext uri="{FF2B5EF4-FFF2-40B4-BE49-F238E27FC236}">
                <a16:creationId xmlns:a16="http://schemas.microsoft.com/office/drawing/2014/main" id="{10223149-0BB7-9740-B447-512E9B5CFA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4226"/>
            <a:ext cx="9144000" cy="562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194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0475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Solomon’s Colonnade (Acts 3:11)</a:t>
            </a:r>
          </a:p>
        </p:txBody>
      </p:sp>
      <p:pic>
        <p:nvPicPr>
          <p:cNvPr id="4100" name="Picture 4" descr="Image result for nicanor gate beautiful gate">
            <a:extLst>
              <a:ext uri="{FF2B5EF4-FFF2-40B4-BE49-F238E27FC236}">
                <a16:creationId xmlns:a16="http://schemas.microsoft.com/office/drawing/2014/main" id="{D2247483-E6CC-7141-9743-20769BC095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8" y="1244983"/>
            <a:ext cx="9262094" cy="55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805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530FD-4086-0F46-B719-B49DD02C55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6547"/>
            <a:ext cx="9144000" cy="5121453"/>
          </a:xfrm>
          <a:prstGeom prst="rect">
            <a:avLst/>
          </a:prstGeom>
        </p:spPr>
      </p:pic>
      <p:sp>
        <p:nvSpPr>
          <p:cNvPr id="900098" name="Rectangle 2"/>
          <p:cNvSpPr>
            <a:spLocks noGrp="1" noChangeArrowheads="1"/>
          </p:cNvSpPr>
          <p:nvPr>
            <p:ph type="ctrTitle"/>
          </p:nvPr>
        </p:nvSpPr>
        <p:spPr>
          <a:xfrm>
            <a:off x="0" y="29469"/>
            <a:ext cx="9144000" cy="22862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When they realized he was the lame beggar they had seen so often at the Beautiful Gate, they were absolutely astounded!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9414C9A6-830C-CC42-A66D-C44D994D2591}"/>
              </a:ext>
            </a:extLst>
          </p:cNvPr>
          <p:cNvSpPr txBox="1">
            <a:spLocks noChangeArrowheads="1"/>
          </p:cNvSpPr>
          <p:nvPr/>
        </p:nvSpPr>
        <p:spPr bwMode="auto">
          <a:xfrm>
            <a:off x="24384" y="4767072"/>
            <a:ext cx="4693920" cy="20614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healing comprises only 10 verses</a:t>
            </a:r>
          </a:p>
        </p:txBody>
      </p:sp>
    </p:spTree>
    <p:extLst>
      <p:ext uri="{BB962C8B-B14F-4D97-AF65-F5344CB8AC3E}">
        <p14:creationId xmlns:p14="http://schemas.microsoft.com/office/powerpoint/2010/main" val="370500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Acts 3 gate">
            <a:extLst>
              <a:ext uri="{FF2B5EF4-FFF2-40B4-BE49-F238E27FC236}">
                <a16:creationId xmlns:a16="http://schemas.microsoft.com/office/drawing/2014/main" id="{FF97B6F5-2F20-9C4F-B7F0-0C3308CA5B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0224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11982"/>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all rushed out in amazement to Solomon’s Colonnade, where the man was holding tightly to Peter and John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614323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cts 3 gate">
            <a:extLst>
              <a:ext uri="{FF2B5EF4-FFF2-40B4-BE49-F238E27FC236}">
                <a16:creationId xmlns:a16="http://schemas.microsoft.com/office/drawing/2014/main" id="{FA683BEF-6271-0F45-89AC-6A93D681E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381"/>
            <a:ext cx="9144000" cy="68312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54582"/>
            <a:ext cx="9144000" cy="269003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Peter saw his opportunity and addressed the crowd. ‘People of Israel,’ he said, ‘what is so surprising about this? And why stare at us as though we had made this man walk by our own power or godliness?’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40012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6D565-2E9C-894A-8DB5-FB2655E105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5099"/>
            <a:ext cx="9144000" cy="4123431"/>
          </a:xfrm>
          <a:prstGeom prst="rect">
            <a:avLst/>
          </a:prstGeom>
        </p:spPr>
      </p:pic>
      <p:sp>
        <p:nvSpPr>
          <p:cNvPr id="900098" name="Rectangle 2"/>
          <p:cNvSpPr>
            <a:spLocks noGrp="1" noChangeArrowheads="1"/>
          </p:cNvSpPr>
          <p:nvPr>
            <p:ph type="ctrTitle"/>
          </p:nvPr>
        </p:nvSpPr>
        <p:spPr>
          <a:xfrm>
            <a:off x="0" y="29469"/>
            <a:ext cx="9144000" cy="2675630"/>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"For it is the God of Abraham, Isaac, and Jacob—the God of all our ancestors—who has brought glory to his servant </a:t>
            </a:r>
            <a:r>
              <a:rPr lang="en-US" sz="2800" b="1" dirty="0">
                <a:solidFill>
                  <a:srgbClr val="FFFF00"/>
                </a:solidFill>
                <a:effectLst>
                  <a:glow rad="127000">
                    <a:schemeClr val="tx1"/>
                  </a:glow>
                </a:effectLst>
                <a:latin typeface="Arial" charset="0"/>
                <a:ea typeface="ＭＳ Ｐゴシック" charset="0"/>
                <a:cs typeface="ＭＳ Ｐゴシック" charset="0"/>
              </a:rPr>
              <a:t>Jesus</a:t>
            </a:r>
            <a:r>
              <a:rPr lang="en-US" sz="2800" b="1" dirty="0">
                <a:effectLst>
                  <a:glow rad="127000">
                    <a:schemeClr val="tx1"/>
                  </a:glow>
                </a:effectLst>
                <a:latin typeface="Arial" charset="0"/>
                <a:ea typeface="ＭＳ Ｐゴシック" charset="0"/>
                <a:cs typeface="ＭＳ Ｐゴシック" charset="0"/>
              </a:rPr>
              <a:t> by doing this. This is the same </a:t>
            </a:r>
            <a:r>
              <a:rPr lang="en-US" sz="2800" b="1" dirty="0">
                <a:solidFill>
                  <a:srgbClr val="FFFF00"/>
                </a:solidFill>
                <a:effectLst>
                  <a:glow rad="127000">
                    <a:schemeClr val="tx1"/>
                  </a:glow>
                </a:effectLst>
                <a:latin typeface="Arial" charset="0"/>
                <a:ea typeface="ＭＳ Ｐゴシック" charset="0"/>
                <a:cs typeface="ＭＳ Ｐゴシック" charset="0"/>
              </a:rPr>
              <a:t>Jesus</a:t>
            </a:r>
            <a:r>
              <a:rPr lang="en-US" sz="2800" b="1" dirty="0">
                <a:effectLst>
                  <a:glow rad="127000">
                    <a:schemeClr val="tx1"/>
                  </a:glow>
                </a:effectLst>
                <a:latin typeface="Arial" charset="0"/>
                <a:ea typeface="ＭＳ Ｐゴシック" charset="0"/>
                <a:cs typeface="ＭＳ Ｐゴシック" charset="0"/>
              </a:rPr>
              <a:t> whom you handed over and rejected before Pilate, despite Pilate’s decision to release him"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90109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23FA3-9AA0-8A40-8195-ECEF6F189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35200"/>
            <a:ext cx="9144000" cy="4593331"/>
          </a:xfrm>
          <a:prstGeom prst="rect">
            <a:avLst/>
          </a:prstGeom>
        </p:spPr>
      </p:pic>
      <p:sp>
        <p:nvSpPr>
          <p:cNvPr id="900098" name="Rectangle 2"/>
          <p:cNvSpPr>
            <a:spLocks noGrp="1" noChangeArrowheads="1"/>
          </p:cNvSpPr>
          <p:nvPr>
            <p:ph type="ctrTitle"/>
          </p:nvPr>
        </p:nvSpPr>
        <p:spPr>
          <a:xfrm>
            <a:off x="0" y="29469"/>
            <a:ext cx="9144000" cy="220573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rejected this holy, righteous one and instead demanded the release of a murderer. </a:t>
            </a:r>
            <a:r>
              <a:rPr lang="en-US" sz="2800" b="1" baseline="30000"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You killed the author of life, but God raised him from the dead. And we are witnesses of this fact!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90107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86A4-FFEE-7C41-94EC-DB4FE2221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247"/>
            <a:ext cx="9144000" cy="4939284"/>
          </a:xfrm>
          <a:prstGeom prst="rect">
            <a:avLst/>
          </a:prstGeom>
        </p:spPr>
      </p:pic>
      <p:sp>
        <p:nvSpPr>
          <p:cNvPr id="900098" name="Rectangle 2"/>
          <p:cNvSpPr>
            <a:spLocks noGrp="1" noChangeArrowheads="1"/>
          </p:cNvSpPr>
          <p:nvPr>
            <p:ph type="ctrTitle"/>
          </p:nvPr>
        </p:nvSpPr>
        <p:spPr>
          <a:xfrm>
            <a:off x="0" y="29469"/>
            <a:ext cx="9144000" cy="2494275"/>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Through </a:t>
            </a:r>
            <a:r>
              <a:rPr lang="en-US" sz="3200" b="1" dirty="0">
                <a:solidFill>
                  <a:srgbClr val="FFFF00"/>
                </a:solidFill>
                <a:effectLst>
                  <a:glow rad="127000">
                    <a:schemeClr val="tx1"/>
                  </a:glow>
                </a:effectLst>
                <a:latin typeface="Arial" charset="0"/>
                <a:ea typeface="ＭＳ Ｐゴシック" charset="0"/>
                <a:cs typeface="ＭＳ Ｐゴシック" charset="0"/>
              </a:rPr>
              <a:t>faith in the name of Jesus</a:t>
            </a:r>
            <a:r>
              <a:rPr lang="en-US" sz="3200" b="1" dirty="0">
                <a:effectLst>
                  <a:glow rad="127000">
                    <a:schemeClr val="tx1"/>
                  </a:glow>
                </a:effectLst>
                <a:latin typeface="Arial" charset="0"/>
                <a:ea typeface="ＭＳ Ｐゴシック" charset="0"/>
                <a:cs typeface="ＭＳ Ｐゴシック" charset="0"/>
              </a:rPr>
              <a:t>, this man was healed—and you know how crippled he was before. </a:t>
            </a:r>
            <a:r>
              <a:rPr lang="en-US" sz="3200" b="1" dirty="0">
                <a:solidFill>
                  <a:srgbClr val="FFFF00"/>
                </a:solidFill>
                <a:effectLst>
                  <a:glow rad="127000">
                    <a:schemeClr val="tx1"/>
                  </a:glow>
                </a:effectLst>
                <a:latin typeface="Arial" charset="0"/>
                <a:ea typeface="ＭＳ Ｐゴシック" charset="0"/>
                <a:cs typeface="ＭＳ Ｐゴシック" charset="0"/>
              </a:rPr>
              <a:t>Faith in Jesus’ name</a:t>
            </a:r>
            <a:r>
              <a:rPr lang="en-US" sz="3200" b="1" dirty="0">
                <a:effectLst>
                  <a:glow rad="127000">
                    <a:schemeClr val="tx1"/>
                  </a:glow>
                </a:effectLst>
                <a:latin typeface="Arial" charset="0"/>
                <a:ea typeface="ＭＳ Ｐゴシック" charset="0"/>
                <a:cs typeface="ＭＳ Ｐゴシック" charset="0"/>
              </a:rPr>
              <a:t> has healed him before your very eyes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(Acts 3:16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194188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name of Jesus</a:t>
            </a:r>
          </a:p>
        </p:txBody>
      </p:sp>
      <p:grpSp>
        <p:nvGrpSpPr>
          <p:cNvPr id="3" name="Group 2">
            <a:extLst>
              <a:ext uri="{FF2B5EF4-FFF2-40B4-BE49-F238E27FC236}">
                <a16:creationId xmlns:a16="http://schemas.microsoft.com/office/drawing/2014/main" id="{12CCA74D-66DC-0143-87FB-D41CDC9AC4B1}"/>
              </a:ext>
            </a:extLst>
          </p:cNvPr>
          <p:cNvGrpSpPr/>
          <p:nvPr/>
        </p:nvGrpSpPr>
        <p:grpSpPr>
          <a:xfrm>
            <a:off x="0" y="76200"/>
            <a:ext cx="9144000" cy="6705600"/>
            <a:chOff x="0" y="76200"/>
            <a:chExt cx="9144000" cy="6705600"/>
          </a:xfrm>
        </p:grpSpPr>
        <p:pic>
          <p:nvPicPr>
            <p:cNvPr id="16386" name="Picture 2" descr="Image result for name of jesus">
              <a:extLst>
                <a:ext uri="{FF2B5EF4-FFF2-40B4-BE49-F238E27FC236}">
                  <a16:creationId xmlns:a16="http://schemas.microsoft.com/office/drawing/2014/main" id="{47B4DE1D-08E6-DA4F-9785-F9AB86B1E3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705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6413F2B-45B4-3641-B553-7ADCD056F99B}"/>
                </a:ext>
              </a:extLst>
            </p:cNvPr>
            <p:cNvSpPr/>
            <p:nvPr/>
          </p:nvSpPr>
          <p:spPr bwMode="auto">
            <a:xfrm>
              <a:off x="0" y="3073374"/>
              <a:ext cx="832919" cy="54547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2D15B893-A7BF-9B45-B7BB-9A7E94F85553}"/>
                </a:ext>
              </a:extLst>
            </p:cNvPr>
            <p:cNvSpPr/>
            <p:nvPr/>
          </p:nvSpPr>
          <p:spPr bwMode="auto">
            <a:xfrm>
              <a:off x="697117" y="3246476"/>
              <a:ext cx="1095470" cy="4572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9">
              <a:extLst>
                <a:ext uri="{FF2B5EF4-FFF2-40B4-BE49-F238E27FC236}">
                  <a16:creationId xmlns:a16="http://schemas.microsoft.com/office/drawing/2014/main" id="{8BEA54DE-ACDA-CA43-A71C-4D72079BD108}"/>
                </a:ext>
              </a:extLst>
            </p:cNvPr>
            <p:cNvSpPr/>
            <p:nvPr/>
          </p:nvSpPr>
          <p:spPr bwMode="auto">
            <a:xfrm>
              <a:off x="2281471" y="873288"/>
              <a:ext cx="902271" cy="425515"/>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Rectangle 2">
            <a:extLst>
              <a:ext uri="{FF2B5EF4-FFF2-40B4-BE49-F238E27FC236}">
                <a16:creationId xmlns:a16="http://schemas.microsoft.com/office/drawing/2014/main" id="{8C12DD40-B313-5D4B-ABD7-7CF244996432}"/>
              </a:ext>
            </a:extLst>
          </p:cNvPr>
          <p:cNvSpPr txBox="1">
            <a:spLocks noChangeArrowheads="1"/>
          </p:cNvSpPr>
          <p:nvPr/>
        </p:nvSpPr>
        <p:spPr bwMode="auto">
          <a:xfrm>
            <a:off x="2281472" y="923453"/>
            <a:ext cx="968721" cy="4255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6" name="Rectangle 2">
            <a:extLst>
              <a:ext uri="{FF2B5EF4-FFF2-40B4-BE49-F238E27FC236}">
                <a16:creationId xmlns:a16="http://schemas.microsoft.com/office/drawing/2014/main" id="{D3AA1ABC-9E92-104F-8AD2-1FF4532000FD}"/>
              </a:ext>
            </a:extLst>
          </p:cNvPr>
          <p:cNvSpPr txBox="1">
            <a:spLocks noChangeArrowheads="1"/>
          </p:cNvSpPr>
          <p:nvPr/>
        </p:nvSpPr>
        <p:spPr bwMode="auto">
          <a:xfrm>
            <a:off x="1" y="3225296"/>
            <a:ext cx="1792586" cy="4255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sanctuary</a:t>
            </a:r>
          </a:p>
        </p:txBody>
      </p:sp>
    </p:spTree>
    <p:extLst>
      <p:ext uri="{BB962C8B-B14F-4D97-AF65-F5344CB8AC3E}">
        <p14:creationId xmlns:p14="http://schemas.microsoft.com/office/powerpoint/2010/main" val="37072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israel king">
            <a:extLst>
              <a:ext uri="{FF2B5EF4-FFF2-40B4-BE49-F238E27FC236}">
                <a16:creationId xmlns:a16="http://schemas.microsoft.com/office/drawing/2014/main" id="{6BB0F272-0375-C94A-B99D-0AFC03A983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11" y="2209800"/>
            <a:ext cx="9172222" cy="46481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111" y="1"/>
            <a:ext cx="9144000" cy="2159000"/>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people should accept Jesus as Israel’s promised king (Christ = Messiah) who will return to restore the kingdom after the nation believes (3:17-26). </a:t>
            </a:r>
          </a:p>
        </p:txBody>
      </p:sp>
    </p:spTree>
    <p:extLst>
      <p:ext uri="{BB962C8B-B14F-4D97-AF65-F5344CB8AC3E}">
        <p14:creationId xmlns:p14="http://schemas.microsoft.com/office/powerpoint/2010/main" val="274241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00"/>
                </a:solidFill>
                <a:latin typeface="Arial"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The reason to witness everywhere is because </a:t>
            </a:r>
            <a:r>
              <a:rPr lang="en-US" altLang="zh-CN" sz="2800" b="1" dirty="0">
                <a:solidFill>
                  <a:srgbClr val="FFFF00"/>
                </a:solidFill>
                <a:latin typeface="Arial" charset="0"/>
                <a:cs typeface="Arial" charset="0"/>
              </a:rPr>
              <a:t>God has directed the progress of the kingdom message </a:t>
            </a:r>
            <a:r>
              <a:rPr lang="en-US" altLang="zh-CN" sz="2800" b="1" dirty="0">
                <a:solidFill>
                  <a:srgbClr val="FFFFFF"/>
                </a:solidFill>
                <a:latin typeface="Arial" charset="0"/>
                <a:cs typeface="Arial" charset="0"/>
              </a:rPr>
              <a:t>to all people since early church history</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israel king">
            <a:extLst>
              <a:ext uri="{FF2B5EF4-FFF2-40B4-BE49-F238E27FC236}">
                <a16:creationId xmlns:a16="http://schemas.microsoft.com/office/drawing/2014/main" id="{89CF28FA-2D2D-6E4A-969E-5640A10F1E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2079625"/>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2456154"/>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Friends, I realize that what you and your leaders did to Jesus was done in ignorance. </a:t>
            </a:r>
            <a:r>
              <a:rPr lang="en-US" sz="2800" b="1" baseline="30000" dirty="0">
                <a:effectLst>
                  <a:glow rad="127000">
                    <a:schemeClr val="tx1"/>
                  </a:glow>
                </a:effectLst>
                <a:latin typeface="Arial" charset="0"/>
                <a:ea typeface="ＭＳ Ｐゴシック" charset="0"/>
                <a:cs typeface="ＭＳ Ｐゴシック" charset="0"/>
              </a:rPr>
              <a:t>18 </a:t>
            </a:r>
            <a:r>
              <a:rPr lang="en-US" sz="2800" b="1" dirty="0">
                <a:effectLst>
                  <a:glow rad="127000">
                    <a:schemeClr val="tx1"/>
                  </a:glow>
                </a:effectLst>
                <a:latin typeface="Arial" charset="0"/>
                <a:ea typeface="ＭＳ Ｐゴシック" charset="0"/>
                <a:cs typeface="ＭＳ Ｐゴシック" charset="0"/>
              </a:rPr>
              <a:t>But God was fulfilling what all the prophets had foretold about the Messiah—that he must suffer these things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3:17-18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107544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Image result for repent turn">
            <a:extLst>
              <a:ext uri="{FF2B5EF4-FFF2-40B4-BE49-F238E27FC236}">
                <a16:creationId xmlns:a16="http://schemas.microsoft.com/office/drawing/2014/main" id="{D9F5A8EA-6500-1C4B-BEE7-33CC12DB3A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0162" y="2123520"/>
            <a:ext cx="5822905" cy="472482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13571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Now </a:t>
            </a:r>
            <a:r>
              <a:rPr lang="en-US" sz="2800" b="1" dirty="0">
                <a:solidFill>
                  <a:srgbClr val="FFFF00"/>
                </a:solidFill>
                <a:effectLst>
                  <a:glow rad="127000">
                    <a:schemeClr val="tx1"/>
                  </a:glow>
                </a:effectLst>
                <a:latin typeface="Arial" charset="0"/>
                <a:ea typeface="ＭＳ Ｐゴシック" charset="0"/>
                <a:cs typeface="ＭＳ Ｐゴシック" charset="0"/>
              </a:rPr>
              <a:t>repent</a:t>
            </a:r>
            <a:r>
              <a:rPr lang="en-US" sz="2800" b="1" dirty="0">
                <a:effectLst>
                  <a:glow rad="127000">
                    <a:schemeClr val="tx1"/>
                  </a:glow>
                </a:effectLst>
                <a:latin typeface="Arial" charset="0"/>
                <a:ea typeface="ＭＳ Ｐゴシック" charset="0"/>
                <a:cs typeface="ＭＳ Ｐゴシック" charset="0"/>
              </a:rPr>
              <a:t> of your sins and </a:t>
            </a:r>
            <a:r>
              <a:rPr lang="en-US" sz="2800" b="1" dirty="0">
                <a:solidFill>
                  <a:srgbClr val="FFFF00"/>
                </a:solidFill>
                <a:effectLst>
                  <a:glow rad="127000">
                    <a:schemeClr val="tx1"/>
                  </a:glow>
                </a:effectLst>
                <a:latin typeface="Arial" charset="0"/>
                <a:ea typeface="ＭＳ Ｐゴシック" charset="0"/>
                <a:cs typeface="ＭＳ Ｐゴシック" charset="0"/>
              </a:rPr>
              <a:t>turn</a:t>
            </a:r>
            <a:r>
              <a:rPr lang="en-US" sz="2800" b="1" dirty="0">
                <a:effectLst>
                  <a:glow rad="127000">
                    <a:schemeClr val="tx1"/>
                  </a:glow>
                </a:effectLst>
                <a:latin typeface="Arial" charset="0"/>
                <a:ea typeface="ＭＳ Ｐゴシック" charset="0"/>
                <a:cs typeface="ＭＳ Ｐゴシック" charset="0"/>
              </a:rPr>
              <a:t> to God, so that your sins may be wiped away. </a:t>
            </a:r>
            <a:r>
              <a:rPr lang="en-US" sz="2800" b="1" baseline="30000" dirty="0">
                <a:effectLst>
                  <a:glow rad="127000">
                    <a:schemeClr val="tx1"/>
                  </a:glow>
                </a:effectLst>
                <a:latin typeface="Arial" charset="0"/>
                <a:ea typeface="ＭＳ Ｐゴシック" charset="0"/>
                <a:cs typeface="ＭＳ Ｐゴシック" charset="0"/>
              </a:rPr>
              <a:t>20 </a:t>
            </a:r>
            <a:r>
              <a:rPr lang="en-US" sz="2800" b="1" dirty="0">
                <a:effectLst>
                  <a:glow rad="127000">
                    <a:schemeClr val="tx1"/>
                  </a:glow>
                </a:effectLst>
                <a:latin typeface="Arial" charset="0"/>
                <a:ea typeface="ＭＳ Ｐゴシック" charset="0"/>
                <a:cs typeface="ＭＳ Ｐゴシック" charset="0"/>
              </a:rPr>
              <a:t>Then times of refreshment will come from the presence of the Lord, and he will again send you Jesus, your appointed Messiah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3:19-20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482478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times of refreshing">
            <a:extLst>
              <a:ext uri="{FF2B5EF4-FFF2-40B4-BE49-F238E27FC236}">
                <a16:creationId xmlns:a16="http://schemas.microsoft.com/office/drawing/2014/main" id="{4F937B5E-0C1A-4B47-9F5B-729F34B320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13810"/>
            <a:ext cx="9144000" cy="46441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13571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Now repent of your sins and turn to God, so that your sins may be wiped away. </a:t>
            </a:r>
            <a:r>
              <a:rPr lang="en-US" sz="2800" b="1" baseline="30000" dirty="0">
                <a:effectLst>
                  <a:glow rad="127000">
                    <a:schemeClr val="tx1"/>
                  </a:glow>
                </a:effectLst>
                <a:latin typeface="Arial" charset="0"/>
                <a:ea typeface="ＭＳ Ｐゴシック" charset="0"/>
                <a:cs typeface="ＭＳ Ｐゴシック" charset="0"/>
              </a:rPr>
              <a:t>20 </a:t>
            </a:r>
            <a:r>
              <a:rPr lang="en-US" sz="2800" b="1" dirty="0">
                <a:effectLst>
                  <a:glow rad="127000">
                    <a:schemeClr val="tx1"/>
                  </a:glow>
                </a:effectLst>
                <a:latin typeface="Arial" charset="0"/>
                <a:ea typeface="ＭＳ Ｐゴシック" charset="0"/>
                <a:cs typeface="ＭＳ Ｐゴシック" charset="0"/>
              </a:rPr>
              <a:t>Then </a:t>
            </a:r>
            <a:r>
              <a:rPr lang="en-US" sz="2800" b="1" dirty="0">
                <a:solidFill>
                  <a:srgbClr val="FFFF00"/>
                </a:solidFill>
                <a:effectLst>
                  <a:glow rad="127000">
                    <a:schemeClr val="tx1"/>
                  </a:glow>
                </a:effectLst>
                <a:latin typeface="Arial" charset="0"/>
                <a:ea typeface="ＭＳ Ｐゴシック" charset="0"/>
                <a:cs typeface="ＭＳ Ｐゴシック" charset="0"/>
              </a:rPr>
              <a:t>times of refreshment will come</a:t>
            </a:r>
            <a:r>
              <a:rPr lang="en-US" sz="2800" b="1" dirty="0">
                <a:effectLst>
                  <a:glow rad="127000">
                    <a:schemeClr val="tx1"/>
                  </a:glow>
                </a:effectLst>
                <a:latin typeface="Arial" charset="0"/>
                <a:ea typeface="ＭＳ Ｐゴシック" charset="0"/>
                <a:cs typeface="ＭＳ Ｐゴシック" charset="0"/>
              </a:rPr>
              <a:t> from the presence of the Lord, and he will again send you Jesus, your appointed Messiah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3:19-20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FD5E477-C3A6-624E-97B1-7B8E8D5546F2}"/>
              </a:ext>
            </a:extLst>
          </p:cNvPr>
          <p:cNvSpPr txBox="1">
            <a:spLocks noChangeArrowheads="1"/>
          </p:cNvSpPr>
          <p:nvPr/>
        </p:nvSpPr>
        <p:spPr bwMode="auto">
          <a:xfrm>
            <a:off x="0" y="5281086"/>
            <a:ext cx="9144000" cy="1576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he must remain in heaven until the time for the final </a:t>
            </a:r>
            <a:r>
              <a:rPr kumimoji="0" lang="en-US" sz="2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restoration</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all things, as God promised long ago through his holy prophets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(Acts 3:21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86462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israel king">
            <a:extLst>
              <a:ext uri="{FF2B5EF4-FFF2-40B4-BE49-F238E27FC236}">
                <a16:creationId xmlns:a16="http://schemas.microsoft.com/office/drawing/2014/main" id="{9CD2FE97-B398-404A-BA0F-FD87E89498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2950"/>
            <a:ext cx="9144000" cy="61150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54966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 Peter saying that their repentance would have brought the kingdom?</a:t>
            </a:r>
          </a:p>
        </p:txBody>
      </p:sp>
      <p:sp>
        <p:nvSpPr>
          <p:cNvPr id="3" name="Rectangle 2"/>
          <p:cNvSpPr txBox="1">
            <a:spLocks noChangeArrowheads="1"/>
          </p:cNvSpPr>
          <p:nvPr/>
        </p:nvSpPr>
        <p:spPr bwMode="auto">
          <a:xfrm>
            <a:off x="4697128" y="2100291"/>
            <a:ext cx="444687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2383580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54966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 Peter saying that their repentance would have brought the kingdom?</a:t>
            </a:r>
          </a:p>
        </p:txBody>
      </p:sp>
      <p:sp>
        <p:nvSpPr>
          <p:cNvPr id="3" name="Rectangle 2"/>
          <p:cNvSpPr txBox="1">
            <a:spLocks noChangeArrowheads="1"/>
          </p:cNvSpPr>
          <p:nvPr/>
        </p:nvSpPr>
        <p:spPr bwMode="auto">
          <a:xfrm>
            <a:off x="0" y="2791326"/>
            <a:ext cx="9144000" cy="25314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concept of restoration parallels regeneration when it is used of the kingdom (cf. Isa. 65:17; 66:22; Matt. 19:28; Rom. 8:20–22).”</a:t>
            </a:r>
          </a:p>
        </p:txBody>
      </p:sp>
      <p:sp>
        <p:nvSpPr>
          <p:cNvPr id="5" name="Rectangle 2">
            <a:extLst>
              <a:ext uri="{FF2B5EF4-FFF2-40B4-BE49-F238E27FC236}">
                <a16:creationId xmlns:a16="http://schemas.microsoft.com/office/drawing/2014/main" id="{C90A66A4-4285-1844-A9E9-29A84AD26DE7}"/>
              </a:ext>
            </a:extLst>
          </p:cNvPr>
          <p:cNvSpPr txBox="1">
            <a:spLocks noChangeArrowheads="1"/>
          </p:cNvSpPr>
          <p:nvPr/>
        </p:nvSpPr>
        <p:spPr bwMode="auto">
          <a:xfrm>
            <a:off x="0" y="1565432"/>
            <a:ext cx="9143999" cy="769349"/>
          </a:xfrm>
          <a:prstGeom prst="rect">
            <a:avLst/>
          </a:prstGeom>
          <a:solidFill>
            <a:schemeClr val="accent2">
              <a:lumMod val="75000"/>
            </a:schemeClr>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Regeneration = Restoration</a:t>
            </a:r>
          </a:p>
        </p:txBody>
      </p:sp>
      <p:sp>
        <p:nvSpPr>
          <p:cNvPr id="6" name="Rectangle 2">
            <a:extLst>
              <a:ext uri="{FF2B5EF4-FFF2-40B4-BE49-F238E27FC236}">
                <a16:creationId xmlns:a16="http://schemas.microsoft.com/office/drawing/2014/main" id="{D15B5D24-B980-D44A-9CE8-98FC1FD600E5}"/>
              </a:ext>
            </a:extLst>
          </p:cNvPr>
          <p:cNvSpPr txBox="1">
            <a:spLocks noChangeArrowheads="1"/>
          </p:cNvSpPr>
          <p:nvPr/>
        </p:nvSpPr>
        <p:spPr bwMode="auto">
          <a:xfrm>
            <a:off x="9625" y="6074213"/>
            <a:ext cx="891299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—Toussaint, </a:t>
            </a:r>
            <a:r>
              <a:rPr kumimoji="0" lang="en-US"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BKC</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2:361</a:t>
            </a:r>
          </a:p>
        </p:txBody>
      </p:sp>
    </p:spTree>
    <p:extLst>
      <p:ext uri="{BB962C8B-B14F-4D97-AF65-F5344CB8AC3E}">
        <p14:creationId xmlns:p14="http://schemas.microsoft.com/office/powerpoint/2010/main" val="95579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restore</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the kingdom to Israel?” </a:t>
            </a:r>
          </a:p>
        </p:txBody>
      </p:sp>
    </p:spTree>
    <p:extLst>
      <p:ext uri="{BB962C8B-B14F-4D97-AF65-F5344CB8AC3E}">
        <p14:creationId xmlns:p14="http://schemas.microsoft.com/office/powerpoint/2010/main" val="3835447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65:17-18a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Look! I am creating new heavens and a new earth, and no one will even think about the old ones anymore. </a:t>
            </a:r>
            <a:r>
              <a:rPr kumimoji="0" lang="en-GB" sz="28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cs typeface="Arial" charset="0"/>
              </a:rPr>
              <a:t>18</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Be glad; rejoice forever in my creation!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1726342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isaiah 66:22">
            <a:extLst>
              <a:ext uri="{FF2B5EF4-FFF2-40B4-BE49-F238E27FC236}">
                <a16:creationId xmlns:a16="http://schemas.microsoft.com/office/drawing/2014/main" id="{0BF8937D-8884-F145-9373-0B7253CA85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66:22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As surely as my new heavens and earth will remain, so will you always be my people, with a name that will never disappear,</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says the L</a:t>
            </a:r>
            <a:r>
              <a:rPr kumimoji="0" lang="en-GB"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ORD</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9809914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xfrm>
            <a:off x="4600876" y="419300"/>
            <a:ext cx="2502568" cy="1578542"/>
          </a:xfrm>
          <a:noFill/>
          <a:ln>
            <a:noFill/>
          </a:ln>
        </p:spPr>
        <p:txBody>
          <a:bodyPr vert="horz" wrap="square" lIns="91440" tIns="45720" rIns="91440" bIns="45720" numCol="1" anchor="ctr" anchorCtr="0" compatLnSpc="1">
            <a:prstTxWarp prst="textNoShape">
              <a:avLst/>
            </a:prstTxWarp>
          </a:bodyPr>
          <a:lstStyle/>
          <a:p>
            <a:pPr marL="9525" indent="-9525" eaLnBrk="1" hangingPunct="1">
              <a:spcBef>
                <a:spcPct val="20000"/>
              </a:spcBef>
            </a:pPr>
            <a:r>
              <a:rPr lang="en-US" sz="2400" b="1" dirty="0">
                <a:solidFill>
                  <a:srgbClr val="FFFFFF"/>
                </a:solidFill>
                <a:effectLst>
                  <a:glow rad="101600">
                    <a:schemeClr val="tx1">
                      <a:alpha val="75000"/>
                    </a:schemeClr>
                  </a:glow>
                  <a:outerShdw blurRad="50800" dist="88900" dir="2700000" algn="tl" rotWithShape="0">
                    <a:srgbClr val="000000"/>
                  </a:outerShdw>
                </a:effectLst>
                <a:cs typeface="+mn-cs"/>
              </a:rPr>
              <a:t>Jesus will Reign Over a Literal, Political Kingdom</a:t>
            </a:r>
          </a:p>
        </p:txBody>
      </p:sp>
      <p:sp>
        <p:nvSpPr>
          <p:cNvPr id="24580" name="Rectangle 4"/>
          <p:cNvSpPr>
            <a:spLocks noGrp="1" noChangeArrowheads="1"/>
          </p:cNvSpPr>
          <p:nvPr>
            <p:ph idx="1"/>
          </p:nvPr>
        </p:nvSpPr>
        <p:spPr>
          <a:xfrm>
            <a:off x="1580950" y="2377440"/>
            <a:ext cx="5897879" cy="2623487"/>
          </a:xfrm>
        </p:spPr>
        <p:txBody>
          <a:bodyPr anchor="ctr"/>
          <a:lstStyle/>
          <a:p>
            <a:pPr marL="9525" indent="-9525" algn="ctr" eaLnBrk="1" hangingPunct="1">
              <a:buFontTx/>
              <a:buNone/>
              <a:defRPr/>
            </a:pP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0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grpSp>
        <p:nvGrpSpPr>
          <p:cNvPr id="2" name="Group 1">
            <a:extLst>
              <a:ext uri="{FF2B5EF4-FFF2-40B4-BE49-F238E27FC236}">
                <a16:creationId xmlns:a16="http://schemas.microsoft.com/office/drawing/2014/main" id="{B1DC0D54-9D40-8B48-8BA6-4A27A4F49B7D}"/>
              </a:ext>
            </a:extLst>
          </p:cNvPr>
          <p:cNvGrpSpPr/>
          <p:nvPr/>
        </p:nvGrpSpPr>
        <p:grpSpPr>
          <a:xfrm>
            <a:off x="19251" y="0"/>
            <a:ext cx="9105499" cy="6728058"/>
            <a:chOff x="19251" y="0"/>
            <a:chExt cx="9105499" cy="6728058"/>
          </a:xfrm>
        </p:grpSpPr>
        <p:pic>
          <p:nvPicPr>
            <p:cNvPr id="28676" name="Picture 4" descr="Image result for jesus throne">
              <a:extLst>
                <a:ext uri="{FF2B5EF4-FFF2-40B4-BE49-F238E27FC236}">
                  <a16:creationId xmlns:a16="http://schemas.microsoft.com/office/drawing/2014/main" id="{A6CDE306-5CB0-684F-86B2-3A625A86C3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2888" y="0"/>
              <a:ext cx="1528184" cy="2281187"/>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Image result for throne black background">
              <a:extLst>
                <a:ext uri="{FF2B5EF4-FFF2-40B4-BE49-F238E27FC236}">
                  <a16:creationId xmlns:a16="http://schemas.microsoft.com/office/drawing/2014/main" id="{BB08230B-2388-1E47-96F5-2DC220C51C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115502"/>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hrone black background">
              <a:extLst>
                <a:ext uri="{FF2B5EF4-FFF2-40B4-BE49-F238E27FC236}">
                  <a16:creationId xmlns:a16="http://schemas.microsoft.com/office/drawing/2014/main" id="{4EDD1D6F-E2BA-AA49-974E-44CDC11B71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1790298"/>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rone black background">
              <a:extLst>
                <a:ext uri="{FF2B5EF4-FFF2-40B4-BE49-F238E27FC236}">
                  <a16:creationId xmlns:a16="http://schemas.microsoft.com/office/drawing/2014/main" id="{300AE04B-0B46-9645-8EAA-1D88E19420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3465094"/>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hrone black background">
              <a:extLst>
                <a:ext uri="{FF2B5EF4-FFF2-40B4-BE49-F238E27FC236}">
                  <a16:creationId xmlns:a16="http://schemas.microsoft.com/office/drawing/2014/main" id="{B53AF163-BC6B-4843-BBAA-ECD11548D7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hrone black background">
              <a:extLst>
                <a:ext uri="{FF2B5EF4-FFF2-40B4-BE49-F238E27FC236}">
                  <a16:creationId xmlns:a16="http://schemas.microsoft.com/office/drawing/2014/main" id="{5B6C6B7B-17E6-644E-AB7A-E9DD3061C6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48126"/>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throne black background">
              <a:extLst>
                <a:ext uri="{FF2B5EF4-FFF2-40B4-BE49-F238E27FC236}">
                  <a16:creationId xmlns:a16="http://schemas.microsoft.com/office/drawing/2014/main" id="{B21EE02D-619F-514A-9881-0438EDB6CE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1745380"/>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hrone black background">
              <a:extLst>
                <a:ext uri="{FF2B5EF4-FFF2-40B4-BE49-F238E27FC236}">
                  <a16:creationId xmlns:a16="http://schemas.microsoft.com/office/drawing/2014/main" id="{2E572374-DC7A-4B44-A822-7CFBAB9B54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3442634"/>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hrone black background">
              <a:extLst>
                <a:ext uri="{FF2B5EF4-FFF2-40B4-BE49-F238E27FC236}">
                  <a16:creationId xmlns:a16="http://schemas.microsoft.com/office/drawing/2014/main" id="{4C7DE439-3845-2B41-9765-3251CEDF69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throne black background">
              <a:extLst>
                <a:ext uri="{FF2B5EF4-FFF2-40B4-BE49-F238E27FC236}">
                  <a16:creationId xmlns:a16="http://schemas.microsoft.com/office/drawing/2014/main" id="{AD78ABB1-640D-A94F-A315-2D8C9CF772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6244"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hrone black background">
              <a:extLst>
                <a:ext uri="{FF2B5EF4-FFF2-40B4-BE49-F238E27FC236}">
                  <a16:creationId xmlns:a16="http://schemas.microsoft.com/office/drawing/2014/main" id="{02817EDA-1EB4-9740-AA2E-4E0A7FEB97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3237"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hrone black background">
              <a:extLst>
                <a:ext uri="{FF2B5EF4-FFF2-40B4-BE49-F238E27FC236}">
                  <a16:creationId xmlns:a16="http://schemas.microsoft.com/office/drawing/2014/main" id="{B29E35EF-9C02-BC49-BEDF-BEC6B48087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0230"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throne black background">
              <a:extLst>
                <a:ext uri="{FF2B5EF4-FFF2-40B4-BE49-F238E27FC236}">
                  <a16:creationId xmlns:a16="http://schemas.microsoft.com/office/drawing/2014/main" id="{31FB451B-1EA5-044C-A0B6-EC4E57131B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87223"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2532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13287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159800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257586368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1743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Acts 3:22-26</a:t>
            </a:r>
          </a:p>
        </p:txBody>
      </p:sp>
      <p:pic>
        <p:nvPicPr>
          <p:cNvPr id="3" name="Picture 2">
            <a:extLst>
              <a:ext uri="{FF2B5EF4-FFF2-40B4-BE49-F238E27FC236}">
                <a16:creationId xmlns:a16="http://schemas.microsoft.com/office/drawing/2014/main" id="{28800A70-DFA4-F047-9EA0-0DD0CF921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46905"/>
            <a:ext cx="9144000" cy="4581626"/>
          </a:xfrm>
          <a:prstGeom prst="rect">
            <a:avLst/>
          </a:prstGeom>
        </p:spPr>
      </p:pic>
    </p:spTree>
    <p:extLst>
      <p:ext uri="{BB962C8B-B14F-4D97-AF65-F5344CB8AC3E}">
        <p14:creationId xmlns:p14="http://schemas.microsoft.com/office/powerpoint/2010/main" val="137591381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3</a:t>
            </a: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Seeing God work gives us open doors for witness!</a:t>
            </a:r>
          </a:p>
        </p:txBody>
      </p:sp>
    </p:spTree>
    <p:extLst>
      <p:ext uri="{BB962C8B-B14F-4D97-AF65-F5344CB8AC3E}">
        <p14:creationId xmlns:p14="http://schemas.microsoft.com/office/powerpoint/2010/main" val="2131344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raying">
            <a:extLst>
              <a:ext uri="{FF2B5EF4-FFF2-40B4-BE49-F238E27FC236}">
                <a16:creationId xmlns:a16="http://schemas.microsoft.com/office/drawing/2014/main" id="{C4163FB0-DDF2-2647-9443-3CFA58EF0C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271297"/>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Speak the name—thus the authority—of Jesus </a:t>
            </a:r>
          </a:p>
        </p:txBody>
      </p:sp>
      <p:sp>
        <p:nvSpPr>
          <p:cNvPr id="4" name="Rectangle 2">
            <a:extLst>
              <a:ext uri="{FF2B5EF4-FFF2-40B4-BE49-F238E27FC236}">
                <a16:creationId xmlns:a16="http://schemas.microsoft.com/office/drawing/2014/main" id="{2AEAA707-7442-9B4E-A22D-38EA701841B3}"/>
              </a:ext>
            </a:extLst>
          </p:cNvPr>
          <p:cNvSpPr txBox="1">
            <a:spLocks noChangeArrowheads="1"/>
          </p:cNvSpPr>
          <p:nvPr/>
        </p:nvSpPr>
        <p:spPr bwMode="auto">
          <a:xfrm>
            <a:off x="-1" y="1867438"/>
            <a:ext cx="9156879" cy="32454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healed the man in the name of Jesus (3:6).</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refused to take any credit for power or godliness (3:12).</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said that the man placed his faith in the name of Jesus (3:16).</a:t>
            </a:r>
          </a:p>
        </p:txBody>
      </p:sp>
    </p:spTree>
    <p:extLst>
      <p:ext uri="{BB962C8B-B14F-4D97-AF65-F5344CB8AC3E}">
        <p14:creationId xmlns:p14="http://schemas.microsoft.com/office/powerpoint/2010/main" val="210809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od Does Amazing Things">
            <a:extLst>
              <a:ext uri="{FF2B5EF4-FFF2-40B4-BE49-F238E27FC236}">
                <a16:creationId xmlns:a16="http://schemas.microsoft.com/office/drawing/2014/main" id="{9A948AB7-899F-0144-895D-7AB575A8F4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5159" y="-1"/>
            <a:ext cx="4892841" cy="73367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07887"/>
            <a:ext cx="9144000" cy="829727"/>
          </a:xfrm>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Speak about Jesus!</a:t>
            </a:r>
          </a:p>
        </p:txBody>
      </p:sp>
    </p:spTree>
    <p:extLst>
      <p:ext uri="{BB962C8B-B14F-4D97-AF65-F5344CB8AC3E}">
        <p14:creationId xmlns:p14="http://schemas.microsoft.com/office/powerpoint/2010/main" val="36334212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front row seat">
            <a:extLst>
              <a:ext uri="{FF2B5EF4-FFF2-40B4-BE49-F238E27FC236}">
                <a16:creationId xmlns:a16="http://schemas.microsoft.com/office/drawing/2014/main" id="{E369D779-4519-4B40-B341-37E859052A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276876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amazing things has God done where you have a front-row seat?</a:t>
            </a:r>
          </a:p>
        </p:txBody>
      </p:sp>
    </p:spTree>
    <p:extLst>
      <p:ext uri="{BB962C8B-B14F-4D97-AF65-F5344CB8AC3E}">
        <p14:creationId xmlns:p14="http://schemas.microsoft.com/office/powerpoint/2010/main" val="2871194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body" sz="half" idx="2"/>
          </p:nvPr>
        </p:nvSpPr>
        <p:spPr>
          <a:xfrm>
            <a:off x="457200" y="5257800"/>
            <a:ext cx="32766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Commander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138242" name="Picture 7"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Picture 8"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4" name="AutoShape 11"/>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1748" name="Rectangle 4"/>
          <p:cNvSpPr>
            <a:spLocks noGrp="1" noChangeArrowheads="1"/>
          </p:cNvSpPr>
          <p:nvPr>
            <p:ph type="title"/>
          </p:nvPr>
        </p:nvSpPr>
        <p:spPr>
          <a:xfrm>
            <a:off x="2895600" y="1143000"/>
            <a:ext cx="4125913" cy="881063"/>
          </a:xfrm>
        </p:spPr>
        <p:txBody>
          <a:bodyPr/>
          <a:lstStyle/>
          <a:p>
            <a:pPr eaLnBrk="1" hangingPunct="1">
              <a:defRPr/>
            </a:pPr>
            <a:r>
              <a:rPr lang="en-US" sz="6000">
                <a:latin typeface="Times New Roman" charset="0"/>
                <a:ea typeface="ＭＳ Ｐゴシック" charset="0"/>
                <a:cs typeface="ＭＳ Ｐゴシック" charset="0"/>
              </a:rPr>
              <a:t>The Divorce</a:t>
            </a:r>
          </a:p>
        </p:txBody>
      </p:sp>
      <p:sp>
        <p:nvSpPr>
          <p:cNvPr id="31756" name="Rectangle 12"/>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Social Worker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Joyce I. Griffith (alias Mom)</a:t>
            </a:r>
          </a:p>
        </p:txBody>
      </p:sp>
      <p:sp>
        <p:nvSpPr>
          <p:cNvPr id="31757" name="Rectangle 13"/>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1962</a:t>
            </a:r>
          </a:p>
        </p:txBody>
      </p:sp>
    </p:spTree>
    <p:extLst>
      <p:ext uri="{BB962C8B-B14F-4D97-AF65-F5344CB8AC3E}">
        <p14:creationId xmlns:p14="http://schemas.microsoft.com/office/powerpoint/2010/main" val="4175952489"/>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72200" y="228600"/>
            <a:ext cx="2971800" cy="3303588"/>
          </a:xfrm>
        </p:spPr>
        <p:txBody>
          <a:bodyPr/>
          <a:lstStyle/>
          <a:p>
            <a:pPr eaLnBrk="1" hangingPunct="1">
              <a:defRPr/>
            </a:pPr>
            <a:r>
              <a:rPr lang="en-US" b="1">
                <a:latin typeface="Arial" charset="0"/>
                <a:ea typeface="ＭＳ Ｐゴシック" charset="0"/>
                <a:cs typeface="ＭＳ Ｐゴシック" charset="0"/>
              </a:rPr>
              <a:t>Divorce for Mom was tough…</a:t>
            </a:r>
          </a:p>
        </p:txBody>
      </p:sp>
      <p:sp>
        <p:nvSpPr>
          <p:cNvPr id="51203" name="Rectangle 3"/>
          <p:cNvSpPr>
            <a:spLocks noGrp="1" noChangeArrowheads="1"/>
          </p:cNvSpPr>
          <p:nvPr>
            <p:ph type="body" idx="1"/>
          </p:nvPr>
        </p:nvSpPr>
        <p:spPr>
          <a:xfrm>
            <a:off x="6172200" y="3657600"/>
            <a:ext cx="3200400" cy="3200400"/>
          </a:xfrm>
        </p:spPr>
        <p:txBody>
          <a:bodyPr/>
          <a:lstStyle/>
          <a:p>
            <a:pPr eaLnBrk="1" hangingPunct="1">
              <a:defRPr/>
            </a:pPr>
            <a:r>
              <a:rPr lang="en-US" sz="4000" b="1">
                <a:latin typeface="Arial" charset="0"/>
                <a:ea typeface="ＭＳ Ｐゴシック" charset="0"/>
                <a:cs typeface="ＭＳ Ｐゴシック" charset="0"/>
              </a:rPr>
              <a:t>Bobby, 6</a:t>
            </a:r>
          </a:p>
          <a:p>
            <a:pPr eaLnBrk="1" hangingPunct="1">
              <a:defRPr/>
            </a:pPr>
            <a:r>
              <a:rPr lang="en-US" sz="4000" b="1">
                <a:latin typeface="Arial" charset="0"/>
                <a:ea typeface="ＭＳ Ｐゴシック" charset="0"/>
                <a:cs typeface="ＭＳ Ｐゴシック" charset="0"/>
              </a:rPr>
              <a:t>Ricky, 4</a:t>
            </a:r>
          </a:p>
          <a:p>
            <a:pPr eaLnBrk="1" hangingPunct="1">
              <a:defRPr/>
            </a:pPr>
            <a:r>
              <a:rPr lang="en-US" sz="4000" b="1">
                <a:latin typeface="Arial" charset="0"/>
                <a:ea typeface="ＭＳ Ｐゴシック" charset="0"/>
                <a:cs typeface="ＭＳ Ｐゴシック" charset="0"/>
              </a:rPr>
              <a:t>Kathy, 3</a:t>
            </a:r>
          </a:p>
          <a:p>
            <a:pPr eaLnBrk="1" hangingPunct="1">
              <a:defRPr/>
            </a:pPr>
            <a:r>
              <a:rPr lang="en-US" sz="4000" b="1">
                <a:latin typeface="Arial" charset="0"/>
                <a:ea typeface="ＭＳ Ｐゴシック" charset="0"/>
                <a:cs typeface="ＭＳ Ｐゴシック" charset="0"/>
              </a:rPr>
              <a:t>Tommy, 1</a:t>
            </a:r>
          </a:p>
        </p:txBody>
      </p:sp>
      <p:pic>
        <p:nvPicPr>
          <p:cNvPr id="140291" name="Picture 5"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2800463"/>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8963696" cy="145160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He rescued me from a broken home and used me for his work for 41 years. </a:t>
            </a:r>
          </a:p>
        </p:txBody>
      </p:sp>
      <p:pic>
        <p:nvPicPr>
          <p:cNvPr id="5122" name="Picture 2" descr="Image result for God Does Amazing Things">
            <a:extLst>
              <a:ext uri="{FF2B5EF4-FFF2-40B4-BE49-F238E27FC236}">
                <a16:creationId xmlns:a16="http://schemas.microsoft.com/office/drawing/2014/main" id="{8A1F5E4E-CCC8-F94A-B74A-BC553E602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938337"/>
            <a:ext cx="5003138" cy="34063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AD95AF-3C17-2243-8685-BACDB1FF6C58}"/>
              </a:ext>
            </a:extLst>
          </p:cNvPr>
          <p:cNvSpPr txBox="1">
            <a:spLocks noChangeArrowheads="1"/>
          </p:cNvSpPr>
          <p:nvPr/>
        </p:nvSpPr>
        <p:spPr bwMode="auto">
          <a:xfrm>
            <a:off x="5003139" y="1961300"/>
            <a:ext cx="4127982" cy="3383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couldn’t stand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couldn’t see beyond lily white to 300 Japanese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4015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a14="http://schemas.microsoft.com/office/drawing/2010/main" xmlns="">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effectLst>
                  <a:glow rad="228600">
                    <a:schemeClr val="bg2">
                      <a:alpha val="80000"/>
                    </a:schemeClr>
                  </a:glow>
                  <a:outerShdw blurRad="38100" dist="38100" dir="2700000" algn="tl">
                    <a:srgbClr val="000000"/>
                  </a:outerShdw>
                </a:effectLst>
                <a:latin typeface="Arial" charset="0"/>
                <a:ea typeface="ＭＳ Ｐゴシック" charset="0"/>
                <a:cs typeface="ＭＳ Ｐゴシック" charset="0"/>
              </a:rPr>
              <a:t>The Crossroads (1981-83)</a:t>
            </a:r>
          </a:p>
        </p:txBody>
      </p:sp>
    </p:spTree>
    <p:extLst>
      <p:ext uri="{BB962C8B-B14F-4D97-AF65-F5344CB8AC3E}">
        <p14:creationId xmlns:p14="http://schemas.microsoft.com/office/powerpoint/2010/main" val="1991378541"/>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en-US" sz="4000">
                <a:latin typeface="Arial" charset="0"/>
                <a:ea typeface="ＭＳ Ｐゴシック" charset="0"/>
                <a:cs typeface="ＭＳ Ｐゴシック" charset="0"/>
              </a:rPr>
              <a:t>Crossroads Ministry</a:t>
            </a: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Indonesia</a:t>
            </a: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Philippines</a:t>
            </a: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China</a:t>
            </a: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Malaysia</a:t>
            </a: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Singapore</a:t>
            </a: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Thailand</a:t>
            </a: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Hong Kong</a:t>
            </a: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Macau</a:t>
            </a: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Korea</a:t>
            </a: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Japan</a:t>
            </a: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Taiwan</a:t>
            </a: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Tree>
    <p:extLst>
      <p:ext uri="{BB962C8B-B14F-4D97-AF65-F5344CB8AC3E}">
        <p14:creationId xmlns:p14="http://schemas.microsoft.com/office/powerpoint/2010/main" val="21715476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Jerusalem</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554543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42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Mongolia</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308842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od Does Amazing Things">
            <a:extLst>
              <a:ext uri="{FF2B5EF4-FFF2-40B4-BE49-F238E27FC236}">
                <a16:creationId xmlns:a16="http://schemas.microsoft.com/office/drawing/2014/main" id="{7E2847CC-FF4D-9241-87EC-FBCCC7D35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89932" y="1949295"/>
            <a:ext cx="6400800" cy="2033256"/>
          </a:xfrm>
          <a:effectLst/>
        </p:spPr>
        <p:txBody>
          <a:bodyPr anchor="t"/>
          <a:lstStyle/>
          <a:p>
            <a:pPr>
              <a:defRPr/>
            </a:pPr>
            <a:r>
              <a:rPr lang="en-US" sz="5400" b="1" dirty="0">
                <a:solidFill>
                  <a:schemeClr val="tx1"/>
                </a:solidFill>
                <a:effectLst/>
                <a:latin typeface="Arial" charset="0"/>
                <a:ea typeface="ＭＳ Ｐゴシック" charset="0"/>
                <a:cs typeface="ＭＳ Ｐゴシック" charset="0"/>
              </a:rPr>
              <a:t>Why does God do amazing things?</a:t>
            </a:r>
          </a:p>
        </p:txBody>
      </p:sp>
    </p:spTree>
    <p:extLst>
      <p:ext uri="{BB962C8B-B14F-4D97-AF65-F5344CB8AC3E}">
        <p14:creationId xmlns:p14="http://schemas.microsoft.com/office/powerpoint/2010/main" val="4094192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3</a:t>
            </a: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Seeing God work gives us open doors for witness!</a:t>
            </a:r>
          </a:p>
        </p:txBody>
      </p:sp>
      <p:sp>
        <p:nvSpPr>
          <p:cNvPr id="5" name="Rectangle 2">
            <a:extLst>
              <a:ext uri="{FF2B5EF4-FFF2-40B4-BE49-F238E27FC236}">
                <a16:creationId xmlns:a16="http://schemas.microsoft.com/office/drawing/2014/main" id="{A60B9DB6-D31E-6E48-91CD-14C6DE884658}"/>
              </a:ext>
            </a:extLst>
          </p:cNvPr>
          <p:cNvSpPr txBox="1">
            <a:spLocks noChangeArrowheads="1"/>
          </p:cNvSpPr>
          <p:nvPr/>
        </p:nvSpPr>
        <p:spPr bwMode="auto">
          <a:xfrm>
            <a:off x="1270000" y="5248050"/>
            <a:ext cx="6604000" cy="1201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are you seeing God work in your life?</a:t>
            </a:r>
          </a:p>
        </p:txBody>
      </p:sp>
    </p:spTree>
    <p:extLst>
      <p:ext uri="{BB962C8B-B14F-4D97-AF65-F5344CB8AC3E}">
        <p14:creationId xmlns:p14="http://schemas.microsoft.com/office/powerpoint/2010/main" val="3840776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36513" y="4445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13"/>
          <p:cNvSpPr txBox="1">
            <a:spLocks noChangeArrowheads="1"/>
          </p:cNvSpPr>
          <p:nvPr/>
        </p:nvSpPr>
        <p:spPr bwMode="auto">
          <a:xfrm>
            <a:off x="755650" y="27813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PAKISTAN</a:t>
            </a:r>
          </a:p>
        </p:txBody>
      </p:sp>
      <p:sp>
        <p:nvSpPr>
          <p:cNvPr id="361477" name="Rectangle 5"/>
          <p:cNvSpPr>
            <a:spLocks noGrp="1" noChangeArrowheads="1"/>
          </p:cNvSpPr>
          <p:nvPr>
            <p:ph type="title"/>
          </p:nvPr>
        </p:nvSpPr>
        <p:spPr>
          <a:xfrm>
            <a:off x="0" y="5943600"/>
            <a:ext cx="9144000" cy="990600"/>
          </a:xfrm>
          <a:solidFill>
            <a:schemeClr val="bg2"/>
          </a:solidFill>
        </p:spPr>
        <p:txBody>
          <a:bodyPr/>
          <a:lstStyle/>
          <a:p>
            <a:pPr eaLnBrk="1" hangingPunct="1">
              <a:defRPr/>
            </a:pPr>
            <a:r>
              <a:rPr lang="en-US" sz="3600" b="1" dirty="0">
                <a:cs typeface="+mj-cs"/>
              </a:rPr>
              <a:t>Crossroads Missions Funds 2020-2021</a:t>
            </a:r>
          </a:p>
        </p:txBody>
      </p:sp>
      <p:sp>
        <p:nvSpPr>
          <p:cNvPr id="361480" name="AutoShape 8"/>
          <p:cNvSpPr>
            <a:spLocks noChangeArrowheads="1"/>
          </p:cNvSpPr>
          <p:nvPr/>
        </p:nvSpPr>
        <p:spPr bwMode="auto">
          <a:xfrm rot="-1429550">
            <a:off x="4803775" y="3562350"/>
            <a:ext cx="381000" cy="2133600"/>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rot="613787">
            <a:off x="5500688" y="1633538"/>
            <a:ext cx="450850" cy="4092575"/>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5" name="Text Box 13"/>
          <p:cNvSpPr txBox="1">
            <a:spLocks noChangeArrowheads="1"/>
          </p:cNvSpPr>
          <p:nvPr/>
        </p:nvSpPr>
        <p:spPr bwMode="auto">
          <a:xfrm>
            <a:off x="2268538" y="29972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NEPAL</a:t>
            </a:r>
          </a:p>
        </p:txBody>
      </p:sp>
      <p:sp>
        <p:nvSpPr>
          <p:cNvPr id="361489" name="Text Box 17"/>
          <p:cNvSpPr txBox="1">
            <a:spLocks noChangeArrowheads="1"/>
          </p:cNvSpPr>
          <p:nvPr/>
        </p:nvSpPr>
        <p:spPr bwMode="auto">
          <a:xfrm>
            <a:off x="461168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4" name="Text Box 22"/>
          <p:cNvSpPr txBox="1">
            <a:spLocks noChangeArrowheads="1"/>
          </p:cNvSpPr>
          <p:nvPr/>
        </p:nvSpPr>
        <p:spPr bwMode="auto">
          <a:xfrm>
            <a:off x="2339975" y="26368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BANGLADESH</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43725" name="Text Box 30"/>
          <p:cNvSpPr txBox="1">
            <a:spLocks noChangeArrowheads="1"/>
          </p:cNvSpPr>
          <p:nvPr/>
        </p:nvSpPr>
        <p:spPr bwMode="auto">
          <a:xfrm>
            <a:off x="5148263" y="3500438"/>
            <a:ext cx="3314700" cy="4619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090B"/>
                </a:solidFill>
                <a:effectLst/>
                <a:uLnTx/>
                <a:uFillTx/>
                <a:latin typeface="Arial" charset="0"/>
                <a:ea typeface="ＭＳ Ｐゴシック" charset="0"/>
              </a:rPr>
              <a:t>10-40 Window</a:t>
            </a:r>
          </a:p>
        </p:txBody>
      </p:sp>
      <p:sp>
        <p:nvSpPr>
          <p:cNvPr id="361496" name="Text Box 24"/>
          <p:cNvSpPr txBox="1">
            <a:spLocks noChangeArrowheads="1"/>
          </p:cNvSpPr>
          <p:nvPr/>
        </p:nvSpPr>
        <p:spPr bwMode="auto">
          <a:xfrm>
            <a:off x="4427538" y="3789363"/>
            <a:ext cx="14478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THAILAND</a:t>
            </a:r>
          </a:p>
        </p:txBody>
      </p:sp>
      <p:sp>
        <p:nvSpPr>
          <p:cNvPr id="243727" name="Rectangle 29"/>
          <p:cNvSpPr>
            <a:spLocks noChangeArrowheads="1"/>
          </p:cNvSpPr>
          <p:nvPr/>
        </p:nvSpPr>
        <p:spPr bwMode="auto">
          <a:xfrm>
            <a:off x="20638" y="1125538"/>
            <a:ext cx="8610600" cy="2971800"/>
          </a:xfrm>
          <a:prstGeom prst="rect">
            <a:avLst/>
          </a:prstGeom>
          <a:noFill/>
          <a:ln w="57150">
            <a:solidFill>
              <a:srgbClr val="CC090B"/>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43729" name="Rounded Rectangle 1"/>
          <p:cNvSpPr>
            <a:spLocks noChangeArrowheads="1"/>
          </p:cNvSpPr>
          <p:nvPr/>
        </p:nvSpPr>
        <p:spPr bwMode="auto">
          <a:xfrm>
            <a:off x="6588125" y="44450"/>
            <a:ext cx="2520950" cy="2736850"/>
          </a:xfrm>
          <a:prstGeom prst="roundRect">
            <a:avLst>
              <a:gd name="adj" fmla="val 16667"/>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243730" name="Picture 5" descr="Crossroad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87338"/>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4575175" y="5583238"/>
            <a:ext cx="1676400" cy="366712"/>
          </a:xfrm>
          <a:prstGeom prst="rect">
            <a:avLst/>
          </a:prstGeom>
          <a:solidFill>
            <a:srgbClr val="8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Tree>
    <p:extLst>
      <p:ext uri="{BB962C8B-B14F-4D97-AF65-F5344CB8AC3E}">
        <p14:creationId xmlns:p14="http://schemas.microsoft.com/office/powerpoint/2010/main" val="4123705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61500"/>
                                        </p:tgtEl>
                                        <p:attrNameLst>
                                          <p:attrName>style.visibility</p:attrName>
                                        </p:attrNameLst>
                                      </p:cBhvr>
                                      <p:to>
                                        <p:strVal val="visible"/>
                                      </p:to>
                                    </p:set>
                                    <p:anim calcmode="lin" valueType="num">
                                      <p:cBhvr>
                                        <p:cTn id="7" dur="1000" fill="hold"/>
                                        <p:tgtEl>
                                          <p:spTgt spid="361500"/>
                                        </p:tgtEl>
                                        <p:attrNameLst>
                                          <p:attrName>ppt_w</p:attrName>
                                        </p:attrNameLst>
                                      </p:cBhvr>
                                      <p:tavLst>
                                        <p:tav tm="0">
                                          <p:val>
                                            <p:fltVal val="0"/>
                                          </p:val>
                                        </p:tav>
                                        <p:tav tm="100000">
                                          <p:val>
                                            <p:strVal val="#ppt_w"/>
                                          </p:val>
                                        </p:tav>
                                      </p:tavLst>
                                    </p:anim>
                                    <p:anim calcmode="lin" valueType="num">
                                      <p:cBhvr>
                                        <p:cTn id="8" dur="1000" fill="hold"/>
                                        <p:tgtEl>
                                          <p:spTgt spid="361500"/>
                                        </p:tgtEl>
                                        <p:attrNameLst>
                                          <p:attrName>ppt_h</p:attrName>
                                        </p:attrNameLst>
                                      </p:cBhvr>
                                      <p:tavLst>
                                        <p:tav tm="0">
                                          <p:val>
                                            <p:fltVal val="0"/>
                                          </p:val>
                                        </p:tav>
                                        <p:tav tm="100000">
                                          <p:val>
                                            <p:strVal val="#ppt_h"/>
                                          </p:val>
                                        </p:tav>
                                      </p:tavLst>
                                    </p:anim>
                                    <p:anim calcmode="lin" valueType="num">
                                      <p:cBhvr>
                                        <p:cTn id="9" dur="1000" fill="hold"/>
                                        <p:tgtEl>
                                          <p:spTgt spid="361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150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361498"/>
                                        </p:tgtEl>
                                        <p:attrNameLst>
                                          <p:attrName>style.visibility</p:attrName>
                                        </p:attrNameLst>
                                      </p:cBhvr>
                                      <p:to>
                                        <p:strVal val="visible"/>
                                      </p:to>
                                    </p:set>
                                    <p:animEffect transition="in" filter="wipe(left)">
                                      <p:cBhvr>
                                        <p:cTn id="14" dur="500"/>
                                        <p:tgtEl>
                                          <p:spTgt spid="361498"/>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61479"/>
                                        </p:tgtEl>
                                        <p:attrNameLst>
                                          <p:attrName>style.visibility</p:attrName>
                                        </p:attrNameLst>
                                      </p:cBhvr>
                                      <p:to>
                                        <p:strVal val="visible"/>
                                      </p:to>
                                    </p:set>
                                    <p:animEffect transition="in" filter="wipe(down)">
                                      <p:cBhvr>
                                        <p:cTn id="18" dur="500"/>
                                        <p:tgtEl>
                                          <p:spTgt spid="361479"/>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61481"/>
                                        </p:tgtEl>
                                        <p:attrNameLst>
                                          <p:attrName>style.visibility</p:attrName>
                                        </p:attrNameLst>
                                      </p:cBhvr>
                                      <p:to>
                                        <p:strVal val="visible"/>
                                      </p:to>
                                    </p:set>
                                    <p:animEffect transition="in" filter="wipe(down)">
                                      <p:cBhvr>
                                        <p:cTn id="22" dur="500"/>
                                        <p:tgtEl>
                                          <p:spTgt spid="361481"/>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361480"/>
                                        </p:tgtEl>
                                        <p:attrNameLst>
                                          <p:attrName>style.visibility</p:attrName>
                                        </p:attrNameLst>
                                      </p:cBhvr>
                                      <p:to>
                                        <p:strVal val="visible"/>
                                      </p:to>
                                    </p:set>
                                    <p:animEffect transition="in" filter="wipe(down)">
                                      <p:cBhvr>
                                        <p:cTn id="26" dur="500"/>
                                        <p:tgtEl>
                                          <p:spTgt spid="361480"/>
                                        </p:tgtEl>
                                      </p:cBhvr>
                                    </p:animEffect>
                                  </p:childTnLst>
                                </p:cTn>
                              </p:par>
                            </p:childTnLst>
                          </p:cTn>
                        </p:par>
                        <p:par>
                          <p:cTn id="27" fill="hold" nodeType="afterGroup">
                            <p:stCondLst>
                              <p:cond delay="3000"/>
                            </p:stCondLst>
                            <p:childTnLst>
                              <p:par>
                                <p:cTn id="28" presetID="15" presetClass="entr" presetSubtype="0" fill="hold" grpId="0" nodeType="afterEffect">
                                  <p:stCondLst>
                                    <p:cond delay="0"/>
                                  </p:stCondLst>
                                  <p:childTnLst>
                                    <p:set>
                                      <p:cBhvr>
                                        <p:cTn id="29" dur="1" fill="hold">
                                          <p:stCondLst>
                                            <p:cond delay="0"/>
                                          </p:stCondLst>
                                        </p:cTn>
                                        <p:tgtEl>
                                          <p:spTgt spid="361491"/>
                                        </p:tgtEl>
                                        <p:attrNameLst>
                                          <p:attrName>style.visibility</p:attrName>
                                        </p:attrNameLst>
                                      </p:cBhvr>
                                      <p:to>
                                        <p:strVal val="visible"/>
                                      </p:to>
                                    </p:set>
                                    <p:anim calcmode="lin" valueType="num">
                                      <p:cBhvr>
                                        <p:cTn id="30" dur="1000" fill="hold"/>
                                        <p:tgtEl>
                                          <p:spTgt spid="361491"/>
                                        </p:tgtEl>
                                        <p:attrNameLst>
                                          <p:attrName>ppt_w</p:attrName>
                                        </p:attrNameLst>
                                      </p:cBhvr>
                                      <p:tavLst>
                                        <p:tav tm="0">
                                          <p:val>
                                            <p:fltVal val="0"/>
                                          </p:val>
                                        </p:tav>
                                        <p:tav tm="100000">
                                          <p:val>
                                            <p:strVal val="#ppt_w"/>
                                          </p:val>
                                        </p:tav>
                                      </p:tavLst>
                                    </p:anim>
                                    <p:anim calcmode="lin" valueType="num">
                                      <p:cBhvr>
                                        <p:cTn id="31" dur="1000" fill="hold"/>
                                        <p:tgtEl>
                                          <p:spTgt spid="361491"/>
                                        </p:tgtEl>
                                        <p:attrNameLst>
                                          <p:attrName>ppt_h</p:attrName>
                                        </p:attrNameLst>
                                      </p:cBhvr>
                                      <p:tavLst>
                                        <p:tav tm="0">
                                          <p:val>
                                            <p:fltVal val="0"/>
                                          </p:val>
                                        </p:tav>
                                        <p:tav tm="100000">
                                          <p:val>
                                            <p:strVal val="#ppt_h"/>
                                          </p:val>
                                        </p:tav>
                                      </p:tavLst>
                                    </p:anim>
                                    <p:anim calcmode="lin" valueType="num">
                                      <p:cBhvr>
                                        <p:cTn id="32" dur="1000" fill="hold"/>
                                        <p:tgtEl>
                                          <p:spTgt spid="36149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61491"/>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4000"/>
                            </p:stCondLst>
                            <p:childTnLst>
                              <p:par>
                                <p:cTn id="35" presetID="15" presetClass="entr" presetSubtype="0" fill="hold" grpId="0" nodeType="afterEffect">
                                  <p:stCondLst>
                                    <p:cond delay="0"/>
                                  </p:stCondLst>
                                  <p:childTnLst>
                                    <p:set>
                                      <p:cBhvr>
                                        <p:cTn id="36" dur="1" fill="hold">
                                          <p:stCondLst>
                                            <p:cond delay="0"/>
                                          </p:stCondLst>
                                        </p:cTn>
                                        <p:tgtEl>
                                          <p:spTgt spid="361493"/>
                                        </p:tgtEl>
                                        <p:attrNameLst>
                                          <p:attrName>style.visibility</p:attrName>
                                        </p:attrNameLst>
                                      </p:cBhvr>
                                      <p:to>
                                        <p:strVal val="visible"/>
                                      </p:to>
                                    </p:set>
                                    <p:anim calcmode="lin" valueType="num">
                                      <p:cBhvr>
                                        <p:cTn id="37" dur="1000" fill="hold"/>
                                        <p:tgtEl>
                                          <p:spTgt spid="361493"/>
                                        </p:tgtEl>
                                        <p:attrNameLst>
                                          <p:attrName>ppt_w</p:attrName>
                                        </p:attrNameLst>
                                      </p:cBhvr>
                                      <p:tavLst>
                                        <p:tav tm="0">
                                          <p:val>
                                            <p:fltVal val="0"/>
                                          </p:val>
                                        </p:tav>
                                        <p:tav tm="100000">
                                          <p:val>
                                            <p:strVal val="#ppt_w"/>
                                          </p:val>
                                        </p:tav>
                                      </p:tavLst>
                                    </p:anim>
                                    <p:anim calcmode="lin" valueType="num">
                                      <p:cBhvr>
                                        <p:cTn id="38" dur="1000" fill="hold"/>
                                        <p:tgtEl>
                                          <p:spTgt spid="361493"/>
                                        </p:tgtEl>
                                        <p:attrNameLst>
                                          <p:attrName>ppt_h</p:attrName>
                                        </p:attrNameLst>
                                      </p:cBhvr>
                                      <p:tavLst>
                                        <p:tav tm="0">
                                          <p:val>
                                            <p:fltVal val="0"/>
                                          </p:val>
                                        </p:tav>
                                        <p:tav tm="100000">
                                          <p:val>
                                            <p:strVal val="#ppt_h"/>
                                          </p:val>
                                        </p:tav>
                                      </p:tavLst>
                                    </p:anim>
                                    <p:anim calcmode="lin" valueType="num">
                                      <p:cBhvr>
                                        <p:cTn id="39" dur="1000" fill="hold"/>
                                        <p:tgtEl>
                                          <p:spTgt spid="36149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6149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5000"/>
                            </p:stCondLst>
                            <p:childTnLst>
                              <p:par>
                                <p:cTn id="42" presetID="15" presetClass="entr" presetSubtype="0" fill="hold" grpId="0" nodeType="afterEffect">
                                  <p:stCondLst>
                                    <p:cond delay="0"/>
                                  </p:stCondLst>
                                  <p:childTnLst>
                                    <p:set>
                                      <p:cBhvr>
                                        <p:cTn id="43" dur="1" fill="hold">
                                          <p:stCondLst>
                                            <p:cond delay="0"/>
                                          </p:stCondLst>
                                        </p:cTn>
                                        <p:tgtEl>
                                          <p:spTgt spid="361485"/>
                                        </p:tgtEl>
                                        <p:attrNameLst>
                                          <p:attrName>style.visibility</p:attrName>
                                        </p:attrNameLst>
                                      </p:cBhvr>
                                      <p:to>
                                        <p:strVal val="visible"/>
                                      </p:to>
                                    </p:set>
                                    <p:anim calcmode="lin" valueType="num">
                                      <p:cBhvr>
                                        <p:cTn id="44" dur="1000" fill="hold"/>
                                        <p:tgtEl>
                                          <p:spTgt spid="361485"/>
                                        </p:tgtEl>
                                        <p:attrNameLst>
                                          <p:attrName>ppt_w</p:attrName>
                                        </p:attrNameLst>
                                      </p:cBhvr>
                                      <p:tavLst>
                                        <p:tav tm="0">
                                          <p:val>
                                            <p:fltVal val="0"/>
                                          </p:val>
                                        </p:tav>
                                        <p:tav tm="100000">
                                          <p:val>
                                            <p:strVal val="#ppt_w"/>
                                          </p:val>
                                        </p:tav>
                                      </p:tavLst>
                                    </p:anim>
                                    <p:anim calcmode="lin" valueType="num">
                                      <p:cBhvr>
                                        <p:cTn id="45" dur="1000" fill="hold"/>
                                        <p:tgtEl>
                                          <p:spTgt spid="361485"/>
                                        </p:tgtEl>
                                        <p:attrNameLst>
                                          <p:attrName>ppt_h</p:attrName>
                                        </p:attrNameLst>
                                      </p:cBhvr>
                                      <p:tavLst>
                                        <p:tav tm="0">
                                          <p:val>
                                            <p:fltVal val="0"/>
                                          </p:val>
                                        </p:tav>
                                        <p:tav tm="100000">
                                          <p:val>
                                            <p:strVal val="#ppt_h"/>
                                          </p:val>
                                        </p:tav>
                                      </p:tavLst>
                                    </p:anim>
                                    <p:anim calcmode="lin" valueType="num">
                                      <p:cBhvr>
                                        <p:cTn id="46" dur="1000" fill="hold"/>
                                        <p:tgtEl>
                                          <p:spTgt spid="361485"/>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36148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6000"/>
                            </p:stCondLst>
                            <p:childTnLst>
                              <p:par>
                                <p:cTn id="49" presetID="15" presetClass="entr" presetSubtype="0" fill="hold" grpId="0" nodeType="afterEffect">
                                  <p:stCondLst>
                                    <p:cond delay="0"/>
                                  </p:stCondLst>
                                  <p:childTnLst>
                                    <p:set>
                                      <p:cBhvr>
                                        <p:cTn id="50" dur="1" fill="hold">
                                          <p:stCondLst>
                                            <p:cond delay="0"/>
                                          </p:stCondLst>
                                        </p:cTn>
                                        <p:tgtEl>
                                          <p:spTgt spid="361489"/>
                                        </p:tgtEl>
                                        <p:attrNameLst>
                                          <p:attrName>style.visibility</p:attrName>
                                        </p:attrNameLst>
                                      </p:cBhvr>
                                      <p:to>
                                        <p:strVal val="visible"/>
                                      </p:to>
                                    </p:set>
                                    <p:anim calcmode="lin" valueType="num">
                                      <p:cBhvr>
                                        <p:cTn id="51" dur="1000" fill="hold"/>
                                        <p:tgtEl>
                                          <p:spTgt spid="361489"/>
                                        </p:tgtEl>
                                        <p:attrNameLst>
                                          <p:attrName>ppt_w</p:attrName>
                                        </p:attrNameLst>
                                      </p:cBhvr>
                                      <p:tavLst>
                                        <p:tav tm="0">
                                          <p:val>
                                            <p:fltVal val="0"/>
                                          </p:val>
                                        </p:tav>
                                        <p:tav tm="100000">
                                          <p:val>
                                            <p:strVal val="#ppt_w"/>
                                          </p:val>
                                        </p:tav>
                                      </p:tavLst>
                                    </p:anim>
                                    <p:anim calcmode="lin" valueType="num">
                                      <p:cBhvr>
                                        <p:cTn id="52" dur="1000" fill="hold"/>
                                        <p:tgtEl>
                                          <p:spTgt spid="361489"/>
                                        </p:tgtEl>
                                        <p:attrNameLst>
                                          <p:attrName>ppt_h</p:attrName>
                                        </p:attrNameLst>
                                      </p:cBhvr>
                                      <p:tavLst>
                                        <p:tav tm="0">
                                          <p:val>
                                            <p:fltVal val="0"/>
                                          </p:val>
                                        </p:tav>
                                        <p:tav tm="100000">
                                          <p:val>
                                            <p:strVal val="#ppt_h"/>
                                          </p:val>
                                        </p:tav>
                                      </p:tavLst>
                                    </p:anim>
                                    <p:anim calcmode="lin" valueType="num">
                                      <p:cBhvr>
                                        <p:cTn id="53" dur="1000" fill="hold"/>
                                        <p:tgtEl>
                                          <p:spTgt spid="36148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61489"/>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7000"/>
                            </p:stCondLst>
                            <p:childTnLst>
                              <p:par>
                                <p:cTn id="56" presetID="15" presetClass="entr" presetSubtype="0" fill="hold" grpId="0" nodeType="afterEffect">
                                  <p:stCondLst>
                                    <p:cond delay="0"/>
                                  </p:stCondLst>
                                  <p:childTnLst>
                                    <p:set>
                                      <p:cBhvr>
                                        <p:cTn id="57" dur="1" fill="hold">
                                          <p:stCondLst>
                                            <p:cond delay="0"/>
                                          </p:stCondLst>
                                        </p:cTn>
                                        <p:tgtEl>
                                          <p:spTgt spid="361494"/>
                                        </p:tgtEl>
                                        <p:attrNameLst>
                                          <p:attrName>style.visibility</p:attrName>
                                        </p:attrNameLst>
                                      </p:cBhvr>
                                      <p:to>
                                        <p:strVal val="visible"/>
                                      </p:to>
                                    </p:set>
                                    <p:anim calcmode="lin" valueType="num">
                                      <p:cBhvr>
                                        <p:cTn id="58" dur="1000" fill="hold"/>
                                        <p:tgtEl>
                                          <p:spTgt spid="361494"/>
                                        </p:tgtEl>
                                        <p:attrNameLst>
                                          <p:attrName>ppt_w</p:attrName>
                                        </p:attrNameLst>
                                      </p:cBhvr>
                                      <p:tavLst>
                                        <p:tav tm="0">
                                          <p:val>
                                            <p:fltVal val="0"/>
                                          </p:val>
                                        </p:tav>
                                        <p:tav tm="100000">
                                          <p:val>
                                            <p:strVal val="#ppt_w"/>
                                          </p:val>
                                        </p:tav>
                                      </p:tavLst>
                                    </p:anim>
                                    <p:anim calcmode="lin" valueType="num">
                                      <p:cBhvr>
                                        <p:cTn id="59" dur="1000" fill="hold"/>
                                        <p:tgtEl>
                                          <p:spTgt spid="361494"/>
                                        </p:tgtEl>
                                        <p:attrNameLst>
                                          <p:attrName>ppt_h</p:attrName>
                                        </p:attrNameLst>
                                      </p:cBhvr>
                                      <p:tavLst>
                                        <p:tav tm="0">
                                          <p:val>
                                            <p:fltVal val="0"/>
                                          </p:val>
                                        </p:tav>
                                        <p:tav tm="100000">
                                          <p:val>
                                            <p:strVal val="#ppt_h"/>
                                          </p:val>
                                        </p:tav>
                                      </p:tavLst>
                                    </p:anim>
                                    <p:anim calcmode="lin" valueType="num">
                                      <p:cBhvr>
                                        <p:cTn id="60" dur="1000" fill="hold"/>
                                        <p:tgtEl>
                                          <p:spTgt spid="361494"/>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361494"/>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8000"/>
                            </p:stCondLst>
                            <p:childTnLst>
                              <p:par>
                                <p:cTn id="63" presetID="15" presetClass="entr" presetSubtype="0" fill="hold" grpId="0" nodeType="afterEffect">
                                  <p:stCondLst>
                                    <p:cond delay="0"/>
                                  </p:stCondLst>
                                  <p:childTnLst>
                                    <p:set>
                                      <p:cBhvr>
                                        <p:cTn id="64" dur="1" fill="hold">
                                          <p:stCondLst>
                                            <p:cond delay="0"/>
                                          </p:stCondLst>
                                        </p:cTn>
                                        <p:tgtEl>
                                          <p:spTgt spid="361496"/>
                                        </p:tgtEl>
                                        <p:attrNameLst>
                                          <p:attrName>style.visibility</p:attrName>
                                        </p:attrNameLst>
                                      </p:cBhvr>
                                      <p:to>
                                        <p:strVal val="visible"/>
                                      </p:to>
                                    </p:set>
                                    <p:anim calcmode="lin" valueType="num">
                                      <p:cBhvr>
                                        <p:cTn id="65" dur="1000" fill="hold"/>
                                        <p:tgtEl>
                                          <p:spTgt spid="361496"/>
                                        </p:tgtEl>
                                        <p:attrNameLst>
                                          <p:attrName>ppt_w</p:attrName>
                                        </p:attrNameLst>
                                      </p:cBhvr>
                                      <p:tavLst>
                                        <p:tav tm="0">
                                          <p:val>
                                            <p:fltVal val="0"/>
                                          </p:val>
                                        </p:tav>
                                        <p:tav tm="100000">
                                          <p:val>
                                            <p:strVal val="#ppt_w"/>
                                          </p:val>
                                        </p:tav>
                                      </p:tavLst>
                                    </p:anim>
                                    <p:anim calcmode="lin" valueType="num">
                                      <p:cBhvr>
                                        <p:cTn id="66" dur="1000" fill="hold"/>
                                        <p:tgtEl>
                                          <p:spTgt spid="361496"/>
                                        </p:tgtEl>
                                        <p:attrNameLst>
                                          <p:attrName>ppt_h</p:attrName>
                                        </p:attrNameLst>
                                      </p:cBhvr>
                                      <p:tavLst>
                                        <p:tav tm="0">
                                          <p:val>
                                            <p:fltVal val="0"/>
                                          </p:val>
                                        </p:tav>
                                        <p:tav tm="100000">
                                          <p:val>
                                            <p:strVal val="#ppt_h"/>
                                          </p:val>
                                        </p:tav>
                                      </p:tavLst>
                                    </p:anim>
                                    <p:anim calcmode="lin" valueType="num">
                                      <p:cBhvr>
                                        <p:cTn id="67" dur="1000" fill="hold"/>
                                        <p:tgtEl>
                                          <p:spTgt spid="361496"/>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61496"/>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9000"/>
                            </p:stCondLst>
                            <p:childTnLst>
                              <p:par>
                                <p:cTn id="70" presetID="15"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61480" grpId="0" animBg="1"/>
      <p:bldP spid="361481" grpId="0" animBg="1"/>
      <p:bldP spid="361485" grpId="0" animBg="1"/>
      <p:bldP spid="361489" grpId="0" animBg="1"/>
      <p:bldP spid="361491" grpId="0" animBg="1"/>
      <p:bldP spid="361493" grpId="0" animBg="1"/>
      <p:bldP spid="361494" grpId="0" animBg="1"/>
      <p:bldP spid="361496" grpId="0" animBg="1"/>
      <p:bldP spid="361479" grpId="0" animBg="1"/>
      <p:bldP spid="36150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evangelical theological society">
            <a:extLst>
              <a:ext uri="{FF2B5EF4-FFF2-40B4-BE49-F238E27FC236}">
                <a16:creationId xmlns:a16="http://schemas.microsoft.com/office/drawing/2014/main" id="{A1DBE09C-B420-DB4F-A4B8-58BDCABB95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605" y="1841679"/>
            <a:ext cx="7512789" cy="4758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November 2017</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Providence, RI</a:t>
            </a:r>
          </a:p>
        </p:txBody>
      </p:sp>
    </p:spTree>
    <p:extLst>
      <p:ext uri="{BB962C8B-B14F-4D97-AF65-F5344CB8AC3E}">
        <p14:creationId xmlns:p14="http://schemas.microsoft.com/office/powerpoint/2010/main" val="2676913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November 2017</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Providence, RI</a:t>
            </a:r>
          </a:p>
        </p:txBody>
      </p:sp>
      <p:pic>
        <p:nvPicPr>
          <p:cNvPr id="35844" name="Picture 4" descr="Image result for ETS banquet">
            <a:extLst>
              <a:ext uri="{FF2B5EF4-FFF2-40B4-BE49-F238E27FC236}">
                <a16:creationId xmlns:a16="http://schemas.microsoft.com/office/drawing/2014/main" id="{640EC714-C96D-8949-9376-6E8FA9274F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4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900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November 2017</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Providence, RI</a:t>
            </a:r>
          </a:p>
        </p:txBody>
      </p:sp>
      <p:pic>
        <p:nvPicPr>
          <p:cNvPr id="4" name="Picture 3">
            <a:extLst>
              <a:ext uri="{FF2B5EF4-FFF2-40B4-BE49-F238E27FC236}">
                <a16:creationId xmlns:a16="http://schemas.microsoft.com/office/drawing/2014/main" id="{1FAC98D3-178D-DB43-B465-D2607B5624F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81247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73488"/>
            <a:ext cx="9144000" cy="472654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give Jesus credit for his work?</a:t>
            </a:r>
          </a:p>
        </p:txBody>
      </p:sp>
    </p:spTree>
    <p:extLst>
      <p:ext uri="{BB962C8B-B14F-4D97-AF65-F5344CB8AC3E}">
        <p14:creationId xmlns:p14="http://schemas.microsoft.com/office/powerpoint/2010/main" val="370798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4</a:t>
            </a:r>
          </a:p>
        </p:txBody>
      </p:sp>
    </p:spTree>
    <p:extLst>
      <p:ext uri="{BB962C8B-B14F-4D97-AF65-F5344CB8AC3E}">
        <p14:creationId xmlns:p14="http://schemas.microsoft.com/office/powerpoint/2010/main" val="89641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obey god not man">
            <a:extLst>
              <a:ext uri="{FF2B5EF4-FFF2-40B4-BE49-F238E27FC236}">
                <a16:creationId xmlns:a16="http://schemas.microsoft.com/office/drawing/2014/main" id="{E5224A89-80B7-EE4C-8172-C17667F11A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187" y="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8117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4:1–5:11</a:t>
            </a:r>
          </a:p>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Obey God—Not Man</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368818954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obey god not man">
            <a:extLst>
              <a:ext uri="{FF2B5EF4-FFF2-40B4-BE49-F238E27FC236}">
                <a16:creationId xmlns:a16="http://schemas.microsoft.com/office/drawing/2014/main" id="{7031A482-CB70-554C-BC7D-21570C58EC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482" y="199175"/>
            <a:ext cx="8872396" cy="556788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8677" y="3971090"/>
            <a:ext cx="6102036" cy="1171278"/>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It’s not getting easier to be a Christian</a:t>
            </a:r>
          </a:p>
        </p:txBody>
      </p:sp>
    </p:spTree>
    <p:extLst>
      <p:ext uri="{BB962C8B-B14F-4D97-AF65-F5344CB8AC3E}">
        <p14:creationId xmlns:p14="http://schemas.microsoft.com/office/powerpoint/2010/main" val="3178221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many sexes?</a:t>
            </a:r>
          </a:p>
        </p:txBody>
      </p:sp>
      <p:pic>
        <p:nvPicPr>
          <p:cNvPr id="1026" name="Picture 2" descr="Image result for either XX or XY chromosomes">
            <a:extLst>
              <a:ext uri="{FF2B5EF4-FFF2-40B4-BE49-F238E27FC236}">
                <a16:creationId xmlns:a16="http://schemas.microsoft.com/office/drawing/2014/main" id="{EDF5C22E-986B-2F4B-9BC9-25C50A45FC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375" y="0"/>
            <a:ext cx="8223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771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mpty tomb">
            <a:extLst>
              <a:ext uri="{FF2B5EF4-FFF2-40B4-BE49-F238E27FC236}">
                <a16:creationId xmlns:a16="http://schemas.microsoft.com/office/drawing/2014/main" id="{D86C0418-3FCB-8640-B477-79291D5536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Empty Tomb</a:t>
            </a:r>
          </a:p>
        </p:txBody>
      </p:sp>
    </p:spTree>
    <p:extLst>
      <p:ext uri="{BB962C8B-B14F-4D97-AF65-F5344CB8AC3E}">
        <p14:creationId xmlns:p14="http://schemas.microsoft.com/office/powerpoint/2010/main" val="18823175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should you respond to the challenges that your faith in Christ brings?</a:t>
            </a: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6" name="Lightning Bolt 5">
            <a:extLst>
              <a:ext uri="{FF2B5EF4-FFF2-40B4-BE49-F238E27FC236}">
                <a16:creationId xmlns:a16="http://schemas.microsoft.com/office/drawing/2014/main" id="{B815DBE5-C459-8E49-881F-1822DACF4A6B}"/>
              </a:ext>
            </a:extLst>
          </p:cNvPr>
          <p:cNvSpPr/>
          <p:nvPr/>
        </p:nvSpPr>
        <p:spPr bwMode="auto">
          <a:xfrm>
            <a:off x="2377958" y="2843999"/>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936784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00098"/>
                                        </p:tgtEl>
                                        <p:attrNameLst>
                                          <p:attrName>style.visibility</p:attrName>
                                        </p:attrNameLst>
                                      </p:cBhvr>
                                      <p:to>
                                        <p:strVal val="visible"/>
                                      </p:to>
                                    </p:set>
                                    <p:anim calcmode="lin" valueType="num">
                                      <p:cBhvr additive="base">
                                        <p:cTn id="37" dur="500"/>
                                        <p:tgtEl>
                                          <p:spTgt spid="900098"/>
                                        </p:tgtEl>
                                        <p:attrNameLst>
                                          <p:attrName>ppt_y</p:attrName>
                                        </p:attrNameLst>
                                      </p:cBhvr>
                                      <p:tavLst>
                                        <p:tav tm="0">
                                          <p:val>
                                            <p:strVal val="#ppt_y+#ppt_h*1.125000"/>
                                          </p:val>
                                        </p:tav>
                                        <p:tav tm="100000">
                                          <p:val>
                                            <p:strVal val="#ppt_y"/>
                                          </p:val>
                                        </p:tav>
                                      </p:tavLst>
                                    </p:anim>
                                    <p:animEffect transition="in" filter="wipe(up)">
                                      <p:cBhvr>
                                        <p:cTn id="3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2227853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Herod’s Temple</a:t>
            </a:r>
          </a:p>
        </p:txBody>
      </p:sp>
      <p:grpSp>
        <p:nvGrpSpPr>
          <p:cNvPr id="4" name="Group 3">
            <a:extLst>
              <a:ext uri="{FF2B5EF4-FFF2-40B4-BE49-F238E27FC236}">
                <a16:creationId xmlns:a16="http://schemas.microsoft.com/office/drawing/2014/main" id="{E1598C04-79FB-4A42-8B21-D9EFF242C4B3}"/>
              </a:ext>
            </a:extLst>
          </p:cNvPr>
          <p:cNvGrpSpPr/>
          <p:nvPr/>
        </p:nvGrpSpPr>
        <p:grpSpPr>
          <a:xfrm>
            <a:off x="0" y="982479"/>
            <a:ext cx="9144000" cy="5143500"/>
            <a:chOff x="0" y="1136384"/>
            <a:chExt cx="9144000" cy="5143500"/>
          </a:xfrm>
        </p:grpSpPr>
        <p:pic>
          <p:nvPicPr>
            <p:cNvPr id="2" name="Picture 1">
              <a:extLst>
                <a:ext uri="{FF2B5EF4-FFF2-40B4-BE49-F238E27FC236}">
                  <a16:creationId xmlns:a16="http://schemas.microsoft.com/office/drawing/2014/main" id="{21302874-360B-C740-B7A4-13CC1B612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6384"/>
              <a:ext cx="9144000" cy="5143500"/>
            </a:xfrm>
            <a:prstGeom prst="rect">
              <a:avLst/>
            </a:prstGeom>
          </p:spPr>
        </p:pic>
        <p:sp>
          <p:nvSpPr>
            <p:cNvPr id="3" name="Rectangle 2">
              <a:extLst>
                <a:ext uri="{FF2B5EF4-FFF2-40B4-BE49-F238E27FC236}">
                  <a16:creationId xmlns:a16="http://schemas.microsoft.com/office/drawing/2014/main" id="{B669821C-E1FF-7F44-92C4-609DB17624B1}"/>
                </a:ext>
              </a:extLst>
            </p:cNvPr>
            <p:cNvSpPr/>
            <p:nvPr/>
          </p:nvSpPr>
          <p:spPr bwMode="auto">
            <a:xfrm>
              <a:off x="115910" y="5190186"/>
              <a:ext cx="3271234" cy="85000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D5511657-8409-3B43-B499-B20B975997A7}"/>
                </a:ext>
              </a:extLst>
            </p:cNvPr>
            <p:cNvSpPr/>
            <p:nvPr/>
          </p:nvSpPr>
          <p:spPr bwMode="auto">
            <a:xfrm rot="1342170">
              <a:off x="1345233" y="5059858"/>
              <a:ext cx="3271234" cy="54864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grpSp>
      <p:sp>
        <p:nvSpPr>
          <p:cNvPr id="6" name="TextBox 5">
            <a:extLst>
              <a:ext uri="{FF2B5EF4-FFF2-40B4-BE49-F238E27FC236}">
                <a16:creationId xmlns:a16="http://schemas.microsoft.com/office/drawing/2014/main" id="{84E88E55-34C4-D140-B400-219BB713C71A}"/>
              </a:ext>
            </a:extLst>
          </p:cNvPr>
          <p:cNvSpPr txBox="1"/>
          <p:nvPr/>
        </p:nvSpPr>
        <p:spPr>
          <a:xfrm>
            <a:off x="2319947" y="4320402"/>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Gentile Courtyard</a:t>
            </a:r>
          </a:p>
        </p:txBody>
      </p:sp>
      <p:sp>
        <p:nvSpPr>
          <p:cNvPr id="8" name="TextBox 7">
            <a:extLst>
              <a:ext uri="{FF2B5EF4-FFF2-40B4-BE49-F238E27FC236}">
                <a16:creationId xmlns:a16="http://schemas.microsoft.com/office/drawing/2014/main" id="{C50D4B4D-2169-184B-9CE5-75585261C9A1}"/>
              </a:ext>
            </a:extLst>
          </p:cNvPr>
          <p:cNvSpPr txBox="1"/>
          <p:nvPr/>
        </p:nvSpPr>
        <p:spPr>
          <a:xfrm>
            <a:off x="7761080" y="4175546"/>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Gentile Courtyard</a:t>
            </a:r>
          </a:p>
        </p:txBody>
      </p:sp>
      <p:sp>
        <p:nvSpPr>
          <p:cNvPr id="9" name="TextBox 8">
            <a:extLst>
              <a:ext uri="{FF2B5EF4-FFF2-40B4-BE49-F238E27FC236}">
                <a16:creationId xmlns:a16="http://schemas.microsoft.com/office/drawing/2014/main" id="{A02C050D-425A-6A44-ADC8-6BBC78C7F551}"/>
              </a:ext>
            </a:extLst>
          </p:cNvPr>
          <p:cNvSpPr txBox="1"/>
          <p:nvPr/>
        </p:nvSpPr>
        <p:spPr>
          <a:xfrm>
            <a:off x="5552034" y="3231063"/>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Women's Courtyard</a:t>
            </a:r>
          </a:p>
        </p:txBody>
      </p:sp>
      <p:sp>
        <p:nvSpPr>
          <p:cNvPr id="10" name="TextBox 9">
            <a:extLst>
              <a:ext uri="{FF2B5EF4-FFF2-40B4-BE49-F238E27FC236}">
                <a16:creationId xmlns:a16="http://schemas.microsoft.com/office/drawing/2014/main" id="{E8313345-151C-C745-A6FC-822AB1CB03DC}"/>
              </a:ext>
            </a:extLst>
          </p:cNvPr>
          <p:cNvSpPr txBox="1"/>
          <p:nvPr/>
        </p:nvSpPr>
        <p:spPr>
          <a:xfrm>
            <a:off x="1405547" y="2690778"/>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Priest Courtyard</a:t>
            </a:r>
          </a:p>
        </p:txBody>
      </p:sp>
      <p:sp>
        <p:nvSpPr>
          <p:cNvPr id="11" name="TextBox 10">
            <a:extLst>
              <a:ext uri="{FF2B5EF4-FFF2-40B4-BE49-F238E27FC236}">
                <a16:creationId xmlns:a16="http://schemas.microsoft.com/office/drawing/2014/main" id="{865867B4-50D9-3F46-8F3C-60C8B2AC14AD}"/>
              </a:ext>
            </a:extLst>
          </p:cNvPr>
          <p:cNvSpPr txBox="1"/>
          <p:nvPr/>
        </p:nvSpPr>
        <p:spPr>
          <a:xfrm>
            <a:off x="2383322" y="1206009"/>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Holy Place</a:t>
            </a:r>
          </a:p>
        </p:txBody>
      </p:sp>
      <p:sp>
        <p:nvSpPr>
          <p:cNvPr id="7" name="Rectangle 2">
            <a:extLst>
              <a:ext uri="{FF2B5EF4-FFF2-40B4-BE49-F238E27FC236}">
                <a16:creationId xmlns:a16="http://schemas.microsoft.com/office/drawing/2014/main" id="{5AE5E4B2-236A-E4CA-B704-9239DF14B514}"/>
              </a:ext>
            </a:extLst>
          </p:cNvPr>
          <p:cNvSpPr txBox="1">
            <a:spLocks noChangeArrowheads="1"/>
          </p:cNvSpPr>
          <p:nvPr/>
        </p:nvSpPr>
        <p:spPr bwMode="auto">
          <a:xfrm>
            <a:off x="4067944" y="1537391"/>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Slaughter Tables</a:t>
            </a:r>
          </a:p>
        </p:txBody>
      </p:sp>
      <p:sp>
        <p:nvSpPr>
          <p:cNvPr id="12" name="Rectangle 2">
            <a:extLst>
              <a:ext uri="{FF2B5EF4-FFF2-40B4-BE49-F238E27FC236}">
                <a16:creationId xmlns:a16="http://schemas.microsoft.com/office/drawing/2014/main" id="{D11F480E-6EB6-2FB5-42F0-C99774E25C5F}"/>
              </a:ext>
            </a:extLst>
          </p:cNvPr>
          <p:cNvSpPr txBox="1">
            <a:spLocks noChangeArrowheads="1"/>
          </p:cNvSpPr>
          <p:nvPr/>
        </p:nvSpPr>
        <p:spPr bwMode="auto">
          <a:xfrm>
            <a:off x="6084168" y="3861048"/>
            <a:ext cx="1461325"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Chamber of Nazirites</a:t>
            </a:r>
          </a:p>
        </p:txBody>
      </p:sp>
      <p:sp>
        <p:nvSpPr>
          <p:cNvPr id="13" name="Rectangle 2">
            <a:extLst>
              <a:ext uri="{FF2B5EF4-FFF2-40B4-BE49-F238E27FC236}">
                <a16:creationId xmlns:a16="http://schemas.microsoft.com/office/drawing/2014/main" id="{42F2FDD6-A052-45A1-D7B9-B5AD2E829AA7}"/>
              </a:ext>
            </a:extLst>
          </p:cNvPr>
          <p:cNvSpPr txBox="1">
            <a:spLocks noChangeArrowheads="1"/>
          </p:cNvSpPr>
          <p:nvPr/>
        </p:nvSpPr>
        <p:spPr bwMode="auto">
          <a:xfrm>
            <a:off x="7035079" y="3198239"/>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Gate Beautiful</a:t>
            </a:r>
          </a:p>
        </p:txBody>
      </p:sp>
      <p:sp>
        <p:nvSpPr>
          <p:cNvPr id="14" name="Rectangle 2">
            <a:extLst>
              <a:ext uri="{FF2B5EF4-FFF2-40B4-BE49-F238E27FC236}">
                <a16:creationId xmlns:a16="http://schemas.microsoft.com/office/drawing/2014/main" id="{B71A34AE-11D3-38EE-D995-1C0DA2843C7C}"/>
              </a:ext>
            </a:extLst>
          </p:cNvPr>
          <p:cNvSpPr txBox="1">
            <a:spLocks noChangeArrowheads="1"/>
          </p:cNvSpPr>
          <p:nvPr/>
        </p:nvSpPr>
        <p:spPr bwMode="auto">
          <a:xfrm>
            <a:off x="4289358" y="3168422"/>
            <a:ext cx="1183716"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Chamber of Oils</a:t>
            </a:r>
          </a:p>
        </p:txBody>
      </p:sp>
      <p:sp>
        <p:nvSpPr>
          <p:cNvPr id="15" name="Rectangle 2">
            <a:extLst>
              <a:ext uri="{FF2B5EF4-FFF2-40B4-BE49-F238E27FC236}">
                <a16:creationId xmlns:a16="http://schemas.microsoft.com/office/drawing/2014/main" id="{C6FF05DF-CCFF-E3BF-2D6D-6405964C63B8}"/>
              </a:ext>
            </a:extLst>
          </p:cNvPr>
          <p:cNvSpPr txBox="1">
            <a:spLocks noChangeArrowheads="1"/>
          </p:cNvSpPr>
          <p:nvPr/>
        </p:nvSpPr>
        <p:spPr bwMode="auto">
          <a:xfrm>
            <a:off x="4751960" y="2276872"/>
            <a:ext cx="1044176" cy="54545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Gate of Nicanor</a:t>
            </a:r>
          </a:p>
        </p:txBody>
      </p:sp>
      <p:sp>
        <p:nvSpPr>
          <p:cNvPr id="16" name="Rectangle 2">
            <a:extLst>
              <a:ext uri="{FF2B5EF4-FFF2-40B4-BE49-F238E27FC236}">
                <a16:creationId xmlns:a16="http://schemas.microsoft.com/office/drawing/2014/main" id="{62AB6098-3029-0B49-B6F3-3CA91327203B}"/>
              </a:ext>
            </a:extLst>
          </p:cNvPr>
          <p:cNvSpPr txBox="1">
            <a:spLocks noChangeArrowheads="1"/>
          </p:cNvSpPr>
          <p:nvPr/>
        </p:nvSpPr>
        <p:spPr bwMode="auto">
          <a:xfrm>
            <a:off x="3101277" y="3054443"/>
            <a:ext cx="814156" cy="28759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Laver</a:t>
            </a:r>
          </a:p>
        </p:txBody>
      </p:sp>
      <p:sp>
        <p:nvSpPr>
          <p:cNvPr id="17" name="Rectangle 2">
            <a:extLst>
              <a:ext uri="{FF2B5EF4-FFF2-40B4-BE49-F238E27FC236}">
                <a16:creationId xmlns:a16="http://schemas.microsoft.com/office/drawing/2014/main" id="{11A312CD-8580-C7D3-3235-371D26FE5D20}"/>
              </a:ext>
            </a:extLst>
          </p:cNvPr>
          <p:cNvSpPr txBox="1">
            <a:spLocks noChangeArrowheads="1"/>
          </p:cNvSpPr>
          <p:nvPr/>
        </p:nvSpPr>
        <p:spPr bwMode="auto">
          <a:xfrm>
            <a:off x="3874883" y="2847460"/>
            <a:ext cx="722902" cy="310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Altar</a:t>
            </a:r>
          </a:p>
        </p:txBody>
      </p:sp>
    </p:spTree>
    <p:extLst>
      <p:ext uri="{BB962C8B-B14F-4D97-AF65-F5344CB8AC3E}">
        <p14:creationId xmlns:p14="http://schemas.microsoft.com/office/powerpoint/2010/main" val="23695697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cts 3 gate">
            <a:extLst>
              <a:ext uri="{FF2B5EF4-FFF2-40B4-BE49-F238E27FC236}">
                <a16:creationId xmlns:a16="http://schemas.microsoft.com/office/drawing/2014/main" id="{55356E31-A1F2-894A-BB15-C259D5A8D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9573"/>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33787"/>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Peter took the lame man by the right hand and helped him up</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(Acts 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15600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cts 3 gate">
            <a:extLst>
              <a:ext uri="{FF2B5EF4-FFF2-40B4-BE49-F238E27FC236}">
                <a16:creationId xmlns:a16="http://schemas.microsoft.com/office/drawing/2014/main" id="{FA683BEF-6271-0F45-89AC-6A93D681E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381"/>
            <a:ext cx="9144000" cy="68312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54582"/>
            <a:ext cx="9144000" cy="269003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Peter saw his opportunity and addressed the crowd. ‘People of Israel,’ he said, ‘what is so surprising about this? And why stare at us as though we had made this man walk by our own power or godliness?’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67959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3</a:t>
            </a: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Seeing God work gives us open doors for witness!</a:t>
            </a:r>
          </a:p>
        </p:txBody>
      </p:sp>
    </p:spTree>
    <p:extLst>
      <p:ext uri="{BB962C8B-B14F-4D97-AF65-F5344CB8AC3E}">
        <p14:creationId xmlns:p14="http://schemas.microsoft.com/office/powerpoint/2010/main" val="5021600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42456129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1662549"/>
            <a:ext cx="9144000" cy="5167745"/>
          </a:xfrm>
          <a:prstGeom prst="rect">
            <a:avLst/>
          </a:prstGeom>
        </p:spPr>
      </p:pic>
      <p:sp>
        <p:nvSpPr>
          <p:cNvPr id="312322" name="Rectangle 2"/>
          <p:cNvSpPr>
            <a:spLocks noGrp="1" noChangeArrowheads="1"/>
          </p:cNvSpPr>
          <p:nvPr>
            <p:ph type="ctrTitle"/>
          </p:nvPr>
        </p:nvSpPr>
        <p:spPr>
          <a:xfrm>
            <a:off x="2" y="1"/>
            <a:ext cx="9144688" cy="1537853"/>
          </a:xfrm>
          <a:noFill/>
          <a:effectLst/>
        </p:spPr>
        <p:txBody>
          <a:bodyPr/>
          <a:lstStyle/>
          <a:p>
            <a:pPr eaLnBrk="1" hangingPunct="1">
              <a:defRPr/>
            </a:pPr>
            <a:r>
              <a:rPr lang="en-US" sz="3600" b="1" dirty="0">
                <a:ea typeface="ＭＳ Ｐゴシック" charset="0"/>
              </a:rPr>
              <a:t>When unbelievers oppose you, </a:t>
            </a:r>
            <a:br>
              <a:rPr lang="en-US" sz="3600" b="1" dirty="0">
                <a:ea typeface="ＭＳ Ｐゴシック" charset="0"/>
              </a:rPr>
            </a:br>
            <a:r>
              <a:rPr lang="en-US" sz="3600" b="1" dirty="0">
                <a:solidFill>
                  <a:srgbClr val="FFFF00"/>
                </a:solidFill>
                <a:ea typeface="ＭＳ Ｐゴシック" charset="0"/>
              </a:rPr>
              <a:t>obey</a:t>
            </a:r>
            <a:r>
              <a:rPr lang="en-US" sz="3600" b="1" dirty="0">
                <a:ea typeface="ＭＳ Ｐゴシック" charset="0"/>
              </a:rPr>
              <a:t> God—not man (Acts 4:1-31).</a:t>
            </a:r>
          </a:p>
        </p:txBody>
      </p:sp>
    </p:spTree>
    <p:extLst>
      <p:ext uri="{BB962C8B-B14F-4D97-AF65-F5344CB8AC3E}">
        <p14:creationId xmlns:p14="http://schemas.microsoft.com/office/powerpoint/2010/main" val="912091828"/>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en-US" sz="3600" b="1" dirty="0">
                <a:effectLst/>
                <a:latin typeface="Arial" charset="0"/>
                <a:ea typeface="ＭＳ Ｐゴシック" charset="0"/>
                <a:cs typeface="ＭＳ Ｐゴシック" charset="0"/>
              </a:rPr>
              <a:t>Opposition &amp; Response</a:t>
            </a: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Obey God</a:t>
            </a:r>
          </a:p>
        </p:txBody>
      </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06453153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A5E20-8D00-E64E-AD19-029659C104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6618"/>
            <a:ext cx="9144000" cy="4572000"/>
          </a:xfrm>
          <a:prstGeom prst="rect">
            <a:avLst/>
          </a:prstGeom>
        </p:spPr>
      </p:pic>
      <p:sp>
        <p:nvSpPr>
          <p:cNvPr id="900098" name="Rectangle 2"/>
          <p:cNvSpPr>
            <a:spLocks noGrp="1" noChangeArrowheads="1"/>
          </p:cNvSpPr>
          <p:nvPr>
            <p:ph type="ctrTitle"/>
          </p:nvPr>
        </p:nvSpPr>
        <p:spPr>
          <a:xfrm>
            <a:off x="0" y="29469"/>
            <a:ext cx="9144000" cy="200714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The Sadducees opposed Peter and John preaching Christ’s resurrection after the church grew to 5000 (4:1-7).</a:t>
            </a:r>
          </a:p>
        </p:txBody>
      </p:sp>
    </p:spTree>
    <p:extLst>
      <p:ext uri="{BB962C8B-B14F-4D97-AF65-F5344CB8AC3E}">
        <p14:creationId xmlns:p14="http://schemas.microsoft.com/office/powerpoint/2010/main" val="33264243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A04B4-D5A7-D245-8676-F4435B94EA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84240"/>
            <a:ext cx="9144000" cy="4544291"/>
          </a:xfrm>
          <a:prstGeom prst="rect">
            <a:avLst/>
          </a:prstGeom>
        </p:spPr>
      </p:pic>
      <p:sp>
        <p:nvSpPr>
          <p:cNvPr id="900098" name="Rectangle 2"/>
          <p:cNvSpPr>
            <a:spLocks noGrp="1" noChangeArrowheads="1"/>
          </p:cNvSpPr>
          <p:nvPr>
            <p:ph type="ctrTitle"/>
          </p:nvPr>
        </p:nvSpPr>
        <p:spPr>
          <a:xfrm>
            <a:off x="0" y="29469"/>
            <a:ext cx="9144000" cy="249205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seized Peter and John and, because it was evening, they put them in jail until the next day. </a:t>
            </a:r>
            <a:r>
              <a:rPr lang="en-US" sz="2800" b="1" baseline="30000" dirty="0">
                <a:effectLst>
                  <a:glow rad="127000">
                    <a:schemeClr val="tx1"/>
                  </a:glow>
                </a:effectLst>
                <a:latin typeface="Arial" charset="0"/>
                <a:ea typeface="ＭＳ Ｐゴシック" charset="0"/>
                <a:cs typeface="ＭＳ Ｐゴシック" charset="0"/>
              </a:rPr>
              <a:t>4 </a:t>
            </a:r>
            <a:r>
              <a:rPr lang="en-US" sz="2800" b="1" dirty="0">
                <a:effectLst>
                  <a:glow rad="127000">
                    <a:schemeClr val="tx1"/>
                  </a:glow>
                </a:effectLst>
                <a:latin typeface="Arial" charset="0"/>
                <a:ea typeface="ＭＳ Ｐゴシック" charset="0"/>
                <a:cs typeface="ＭＳ Ｐゴシック" charset="0"/>
              </a:rPr>
              <a:t>But many who heard the message believed; so the number of men who believed grew to about 5000</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4:3-4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38118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obey god not man">
            <a:extLst>
              <a:ext uri="{FF2B5EF4-FFF2-40B4-BE49-F238E27FC236}">
                <a16:creationId xmlns:a16="http://schemas.microsoft.com/office/drawing/2014/main" id="{C6924615-6C03-714D-8B08-8D122EAC8AE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593273"/>
            <a:ext cx="9144000" cy="5235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563804"/>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next day the rulers, the elders and the teachers of the law met in Jerusalem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4:5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9050954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obey god not man">
            <a:extLst>
              <a:ext uri="{FF2B5EF4-FFF2-40B4-BE49-F238E27FC236}">
                <a16:creationId xmlns:a16="http://schemas.microsoft.com/office/drawing/2014/main" id="{9724FE9E-01D2-8C45-B3BE-CF355F62E1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79" y="1620982"/>
            <a:ext cx="9161079" cy="52075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4871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had Peter and John brought before them and began to question them: ‘By what power or what name did you do this?’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4:7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010255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obey god not man">
            <a:extLst>
              <a:ext uri="{FF2B5EF4-FFF2-40B4-BE49-F238E27FC236}">
                <a16:creationId xmlns:a16="http://schemas.microsoft.com/office/drawing/2014/main" id="{92CE3383-D25C-A14B-9408-4C458B6C2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03963"/>
            <a:ext cx="9154814" cy="45774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98834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Peter, filled with the Holy Spirit, said to them: ‘Rulers and elders of the people! If we are being called to account today for an act of kindness shown to a man who was lame and are being asked how he was healed, then know this, you and all the people of Israel: It is by the name of Jesus Christ of Nazareth, whom you crucified but whom God raised from the dead, that this man stands before you healed’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4:8-10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4964115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4796" y="29469"/>
            <a:ext cx="3929203" cy="2261058"/>
          </a:xfrm>
          <a:effectLst>
            <a:outerShdw blurRad="63500" dist="35921" dir="2700000" algn="ctr" rotWithShape="0">
              <a:schemeClr val="tx2">
                <a:alpha val="74998"/>
              </a:schemeClr>
            </a:outerShdw>
          </a:effectLst>
        </p:spPr>
        <p:txBody>
          <a:bodyPr anchor="ctr"/>
          <a:lstStyle/>
          <a:p>
            <a:pPr algn="l">
              <a:defRPr/>
            </a:pPr>
            <a:r>
              <a:rPr lang="en-US" sz="3200" b="1" dirty="0">
                <a:effectLst>
                  <a:glow rad="127000">
                    <a:schemeClr val="tx1"/>
                  </a:glow>
                </a:effectLst>
                <a:latin typeface="Arial" charset="0"/>
                <a:ea typeface="ＭＳ Ｐゴシック" charset="0"/>
                <a:cs typeface="ＭＳ Ｐゴシック" charset="0"/>
              </a:rPr>
              <a:t>The stone you builders rejected… has become the </a:t>
            </a:r>
            <a:r>
              <a:rPr lang="en-US" sz="5400" b="1" dirty="0">
                <a:effectLst>
                  <a:glow rad="127000">
                    <a:schemeClr val="tx1"/>
                  </a:glow>
                </a:effectLst>
                <a:latin typeface="Arial" charset="0"/>
                <a:ea typeface="ＭＳ Ｐゴシック" charset="0"/>
                <a:cs typeface="ＭＳ Ｐゴシック" charset="0"/>
              </a:rPr>
              <a:t>capstone</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5214796" y="5981256"/>
            <a:ext cx="3340729"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4:11 NIV</a:t>
            </a:r>
          </a:p>
        </p:txBody>
      </p:sp>
      <p:pic>
        <p:nvPicPr>
          <p:cNvPr id="3074" name="Picture 2" descr="Image result for Roman capstone">
            <a:extLst>
              <a:ext uri="{FF2B5EF4-FFF2-40B4-BE49-F238E27FC236}">
                <a16:creationId xmlns:a16="http://schemas.microsoft.com/office/drawing/2014/main" id="{7ABB5CC0-EB41-534A-8DE5-D62454C2C7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94037" cy="52508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9D257F9-5923-2742-9708-C24C8F641F44}"/>
              </a:ext>
            </a:extLst>
          </p:cNvPr>
          <p:cNvSpPr txBox="1">
            <a:spLocks noChangeArrowheads="1"/>
          </p:cNvSpPr>
          <p:nvPr/>
        </p:nvSpPr>
        <p:spPr bwMode="auto">
          <a:xfrm>
            <a:off x="5214796" y="2564850"/>
            <a:ext cx="3929203" cy="226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Literally simply “stone” </a:t>
            </a:r>
          </a:p>
        </p:txBody>
      </p:sp>
      <p:sp>
        <p:nvSpPr>
          <p:cNvPr id="2" name="TextBox 1">
            <a:extLst>
              <a:ext uri="{FF2B5EF4-FFF2-40B4-BE49-F238E27FC236}">
                <a16:creationId xmlns:a16="http://schemas.microsoft.com/office/drawing/2014/main" id="{A4BF816F-369F-81EA-9384-3264B1D0BA79}"/>
              </a:ext>
            </a:extLst>
          </p:cNvPr>
          <p:cNvSpPr txBox="1"/>
          <p:nvPr/>
        </p:nvSpPr>
        <p:spPr>
          <a:xfrm>
            <a:off x="1626306" y="188640"/>
            <a:ext cx="1474971" cy="369332"/>
          </a:xfrm>
          <a:prstGeom prst="rect">
            <a:avLst/>
          </a:prstGeom>
          <a:solidFill>
            <a:schemeClr val="tx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CAPSTONE</a:t>
            </a:r>
          </a:p>
        </p:txBody>
      </p:sp>
      <p:sp>
        <p:nvSpPr>
          <p:cNvPr id="3" name="TextBox 2">
            <a:extLst>
              <a:ext uri="{FF2B5EF4-FFF2-40B4-BE49-F238E27FC236}">
                <a16:creationId xmlns:a16="http://schemas.microsoft.com/office/drawing/2014/main" id="{48B96789-183E-96C7-2C3C-C970DD2C99B8}"/>
              </a:ext>
            </a:extLst>
          </p:cNvPr>
          <p:cNvSpPr txBox="1"/>
          <p:nvPr/>
        </p:nvSpPr>
        <p:spPr>
          <a:xfrm>
            <a:off x="1760777" y="2380510"/>
            <a:ext cx="1474971" cy="369332"/>
          </a:xfrm>
          <a:prstGeom prst="rect">
            <a:avLst/>
          </a:prstGeom>
          <a:solidFill>
            <a:schemeClr val="tx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anose="020B0604020202020204" pitchFamily="34" charset="0"/>
                <a:ea typeface="+mn-ea"/>
                <a:cs typeface="Arial" panose="020B0604020202020204" pitchFamily="34" charset="0"/>
              </a:rPr>
              <a:t>KEYS</a:t>
            </a: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TONE</a:t>
            </a:r>
          </a:p>
        </p:txBody>
      </p:sp>
      <p:sp>
        <p:nvSpPr>
          <p:cNvPr id="4" name="TextBox 3">
            <a:extLst>
              <a:ext uri="{FF2B5EF4-FFF2-40B4-BE49-F238E27FC236}">
                <a16:creationId xmlns:a16="http://schemas.microsoft.com/office/drawing/2014/main" id="{CC9C97E6-99E0-754E-1363-6B99B84DAC35}"/>
              </a:ext>
            </a:extLst>
          </p:cNvPr>
          <p:cNvSpPr txBox="1"/>
          <p:nvPr/>
        </p:nvSpPr>
        <p:spPr>
          <a:xfrm>
            <a:off x="1020698" y="3923493"/>
            <a:ext cx="2106685" cy="369332"/>
          </a:xfrm>
          <a:prstGeom prst="rect">
            <a:avLst/>
          </a:prstGeom>
          <a:solidFill>
            <a:schemeClr val="tx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anose="020B0604020202020204" pitchFamily="34" charset="0"/>
                <a:ea typeface="+mn-ea"/>
                <a:cs typeface="Arial" panose="020B0604020202020204" pitchFamily="34" charset="0"/>
              </a:rPr>
              <a:t>CORNERS</a:t>
            </a:r>
            <a:r>
              <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TONE</a:t>
            </a:r>
          </a:p>
        </p:txBody>
      </p:sp>
    </p:spTree>
    <p:extLst>
      <p:ext uri="{BB962C8B-B14F-4D97-AF65-F5344CB8AC3E}">
        <p14:creationId xmlns:p14="http://schemas.microsoft.com/office/powerpoint/2010/main" val="2028074133"/>
      </p:ext>
    </p:extLst>
  </p:cSld>
  <p:clrMapOvr>
    <a:masterClrMapping/>
  </p:clrMapOvr>
  <p:transition/>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2.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3.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24152</TotalTime>
  <Words>16374</Words>
  <Application>Microsoft Macintosh PowerPoint</Application>
  <PresentationFormat>On-screen Show (4:3)</PresentationFormat>
  <Paragraphs>1664</Paragraphs>
  <Slides>284</Slides>
  <Notes>239</Notes>
  <HiddenSlides>0</HiddenSlides>
  <MMClips>0</MMClips>
  <ScaleCrop>false</ScaleCrop>
  <HeadingPairs>
    <vt:vector size="6" baseType="variant">
      <vt:variant>
        <vt:lpstr>Fonts Used</vt:lpstr>
      </vt:variant>
      <vt:variant>
        <vt:i4>20</vt:i4>
      </vt:variant>
      <vt:variant>
        <vt:lpstr>Theme</vt:lpstr>
      </vt:variant>
      <vt:variant>
        <vt:i4>33</vt:i4>
      </vt:variant>
      <vt:variant>
        <vt:lpstr>Slide Titles</vt:lpstr>
      </vt:variant>
      <vt:variant>
        <vt:i4>284</vt:i4>
      </vt:variant>
    </vt:vector>
  </HeadingPairs>
  <TitlesOfParts>
    <vt:vector size="337" baseType="lpstr">
      <vt:lpstr>ＭＳ Ｐゴシック</vt:lpstr>
      <vt:lpstr>Osaka</vt:lpstr>
      <vt:lpstr>Arial</vt:lpstr>
      <vt:lpstr>Arial Black</vt:lpstr>
      <vt:lpstr>Arial Narrow</vt:lpstr>
      <vt:lpstr>Calibri</vt:lpstr>
      <vt:lpstr>Calibri Light</vt:lpstr>
      <vt:lpstr>Candara</vt:lpstr>
      <vt:lpstr>Comic Sans MS</vt:lpstr>
      <vt:lpstr>Garamond</vt:lpstr>
      <vt:lpstr>Gill Sans MT</vt:lpstr>
      <vt:lpstr>Helvetica Neue</vt:lpstr>
      <vt:lpstr>Impact</vt:lpstr>
      <vt:lpstr>Lucida Grande</vt:lpstr>
      <vt:lpstr>Monotype Sorts</vt:lpstr>
      <vt:lpstr>Tahoma</vt:lpstr>
      <vt:lpstr>Times New Roman</vt:lpstr>
      <vt:lpstr>Tw Cen MT</vt:lpstr>
      <vt:lpstr>Tw Cen MT Condensed Extra Bold</vt:lpstr>
      <vt:lpstr>Wingdings</vt:lpstr>
      <vt:lpstr>Strategic</vt:lpstr>
      <vt:lpstr>1_Full Moon</vt:lpstr>
      <vt:lpstr>4_Default Design</vt:lpstr>
      <vt:lpstr>Default Design</vt:lpstr>
      <vt:lpstr>5_Default Design</vt:lpstr>
      <vt:lpstr>2_Full Moon</vt:lpstr>
      <vt:lpstr>10_Custom Design</vt:lpstr>
      <vt:lpstr>11_Custom Design</vt:lpstr>
      <vt:lpstr>5_Blank Presentation</vt:lpstr>
      <vt:lpstr>6_Blank Presentation</vt:lpstr>
      <vt:lpstr>8_Blank Presentation</vt:lpstr>
      <vt:lpstr>9_Blank Presentation</vt:lpstr>
      <vt:lpstr>10_Blank Presentation</vt:lpstr>
      <vt:lpstr>11_Blank Presentation</vt:lpstr>
      <vt:lpstr>12_Blank Presentation</vt:lpstr>
      <vt:lpstr>49_Blank Presentation</vt:lpstr>
      <vt:lpstr>6_Strategic</vt:lpstr>
      <vt:lpstr>3_Office Theme</vt:lpstr>
      <vt:lpstr>7_Strategic</vt:lpstr>
      <vt:lpstr>50_Blank Presentation</vt:lpstr>
      <vt:lpstr>10_Office Theme</vt:lpstr>
      <vt:lpstr>51_Blank Presentation</vt:lpstr>
      <vt:lpstr>4_Stream</vt:lpstr>
      <vt:lpstr>Custom Design</vt:lpstr>
      <vt:lpstr>46_Blank Presentation</vt:lpstr>
      <vt:lpstr>27_Office Theme</vt:lpstr>
      <vt:lpstr>2_Orbit</vt:lpstr>
      <vt:lpstr>5_Beam</vt:lpstr>
      <vt:lpstr>1_Construction</vt:lpstr>
      <vt:lpstr>6_Beam</vt:lpstr>
      <vt:lpstr>23_Default Design</vt:lpstr>
      <vt:lpstr>1_Custom Design</vt:lpstr>
      <vt:lpstr>52_Blank Presentation</vt:lpstr>
      <vt:lpstr>Acts 3–8</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Be Witnessing</vt:lpstr>
      <vt:lpstr>The Witness Stand</vt:lpstr>
      <vt:lpstr>Why should we be witnessing?</vt:lpstr>
      <vt:lpstr>I. God has gone ahead of us so we can begin where we are (Acts 1:1–6:7). </vt:lpstr>
      <vt:lpstr>II. God gets the glory when we witness outside our comfort zone (Acts 6:8–8:40). </vt:lpstr>
      <vt:lpstr>III. God will use us to spread the kingdom to the last unreached place (Acts 9–28). </vt:lpstr>
      <vt:lpstr>Main Idea of the Book</vt:lpstr>
      <vt:lpstr>What is your role in God’s plan that he started in early church history? </vt:lpstr>
      <vt:lpstr>PowerPoint Presentation</vt:lpstr>
      <vt:lpstr>Slides on  Acts 3</vt:lpstr>
      <vt:lpstr>Why God Does Amazing Things</vt:lpstr>
      <vt:lpstr>Acts 3:1-10 Video</vt:lpstr>
      <vt:lpstr>What’s the point of this story?</vt:lpstr>
      <vt:lpstr>PowerPoint Presentation</vt:lpstr>
      <vt:lpstr>What’s the point of this story?</vt:lpstr>
      <vt:lpstr>Why does God do amazing things?</vt:lpstr>
      <vt:lpstr>Where we’re headed in Acts 3…</vt:lpstr>
      <vt:lpstr>The name of Jesus</vt:lpstr>
      <vt:lpstr>Herod’s Temple</vt:lpstr>
      <vt:lpstr>"As they approached the Temple, a man lame from birth was being carried in. Each day he was put beside the Temple gate, the one called the Beautiful Gate, so he could beg from the people going into the Temple" (Acts 3:2 NLT).</vt:lpstr>
      <vt:lpstr>"Peter and John looked at him intently, and Peter said, ‘Look at us!’ 5 The lame man looked at them eagerly, expecting some money. 6 But Peter said, ‘I don’t have any silver or gold for you. But I’ll give you what I have. In the name of Jesus Christ the Nazarene, get up and walk!’" (Acts 3:4–6 NLT).</vt:lpstr>
      <vt:lpstr>"Then Peter took the lame man by the right hand and helped him up" (Acts 3:7a NLT).</vt:lpstr>
      <vt:lpstr>Herod’s Temple Complex</vt:lpstr>
      <vt:lpstr>The Gate Beautiful</vt:lpstr>
      <vt:lpstr>The Gate Beautiful</vt:lpstr>
      <vt:lpstr>Temple Gates</vt:lpstr>
      <vt:lpstr>Nicanor Gate</vt:lpstr>
      <vt:lpstr>Herod’s Temple Complex</vt:lpstr>
      <vt:lpstr>Solomon’s Colonnade (Acts 3:11)</vt:lpstr>
      <vt:lpstr>Solomon’s Colonnade (Acts 3:11)</vt:lpstr>
      <vt:lpstr>"When they realized he was the lame beggar they had seen so often at the Beautiful Gate, they were absolutely astounded!"  (Acts 3:10 NLT).</vt:lpstr>
      <vt:lpstr>"They all rushed out in amazement to Solomon’s Colonnade, where the man was holding tightly to Peter and John" (Acts 3:11 NLT).</vt:lpstr>
      <vt:lpstr>"Peter saw his opportunity and addressed the crowd. ‘People of Israel,’ he said, ‘what is so surprising about this? And why stare at us as though we had made this man walk by our own power or godliness?’" (Acts 3:12 NLT).</vt:lpstr>
      <vt:lpstr>"For it is the God of Abraham, Isaac, and Jacob—the God of all our ancestors—who has brought glory to his servant Jesus by doing this. This is the same Jesus whom you handed over and rejected before Pilate, despite Pilate’s decision to release him"  (Acts 3:13 NLT).</vt:lpstr>
      <vt:lpstr>"You rejected this holy, righteous one and instead demanded the release of a murderer. 15 You killed the author of life, but God raised him from the dead. And we are witnesses of this fact!"  (Acts 3:14-15 NLT).</vt:lpstr>
      <vt:lpstr>"Through faith in the name of Jesus, this man was healed—and you know how crippled he was before. Faith in Jesus’ name has healed him before your very eyes" (Acts 3:16 NLT).</vt:lpstr>
      <vt:lpstr>The name of Jesus</vt:lpstr>
      <vt:lpstr>The people should accept Jesus as Israel’s promised king (Christ = Messiah) who will return to restore the kingdom after the nation believes (3:17-26). </vt:lpstr>
      <vt:lpstr>"Friends, I realize that what you and your leaders did to Jesus was done in ignorance. 18 But God was fulfilling what all the prophets had foretold about the Messiah—that he must suffer these things"  (Acts 3:17-18 NLT).</vt:lpstr>
      <vt:lpstr>"Now repent of your sins and turn to God, so that your sins may be wiped away. 20 Then times of refreshment will come from the presence of the Lord, and he will again send you Jesus, your appointed Messiah" (Acts 3:19-20 NLT).</vt:lpstr>
      <vt:lpstr>"Now repent of your sins and turn to God, so that your sins may be wiped away. 20 Then times of refreshment will come from the presence of the Lord, and he will again send you Jesus, your appointed Messiah" (Acts 3:19-20 NLT).</vt:lpstr>
      <vt:lpstr>Is Peter saying that their repentance would have brought the kingdom?</vt:lpstr>
      <vt:lpstr>Is Peter saying that their repentance would have brought the kingdom?</vt:lpstr>
      <vt:lpstr>PowerPoint Presentation</vt:lpstr>
      <vt:lpstr>Isaiah 65:17-18a (NLT)</vt:lpstr>
      <vt:lpstr>Isaiah 66:22 (NLT)</vt:lpstr>
      <vt:lpstr>Jesus will Reign Over a Literal, Political Kingdom</vt:lpstr>
      <vt:lpstr>Romans 8:19-21</vt:lpstr>
      <vt:lpstr>Romans 8:19-21</vt:lpstr>
      <vt:lpstr>Acts 3:22-26</vt:lpstr>
      <vt:lpstr>Main Idea of Acts 3</vt:lpstr>
      <vt:lpstr>Speak the name—thus the authority—of Jesus </vt:lpstr>
      <vt:lpstr>Speak about Jesus!</vt:lpstr>
      <vt:lpstr>What amazing things has God done where you have a front-row seat?</vt:lpstr>
      <vt:lpstr>The Divorce</vt:lpstr>
      <vt:lpstr>Divorce for Mom was tough…</vt:lpstr>
      <vt:lpstr>He rescued me from a broken home and used me for his work for 41 years. </vt:lpstr>
      <vt:lpstr>The Crossroads (1981-83)</vt:lpstr>
      <vt:lpstr>Crossroads Ministry</vt:lpstr>
      <vt:lpstr>Jerusalem December 1995</vt:lpstr>
      <vt:lpstr>Mongolia December 1995</vt:lpstr>
      <vt:lpstr>Why does God do amazing things?</vt:lpstr>
      <vt:lpstr>Main Idea of Acts 3</vt:lpstr>
      <vt:lpstr>Crossroads Missions Funds 2020-2021</vt:lpstr>
      <vt:lpstr>November 2017 Providence, RI</vt:lpstr>
      <vt:lpstr>November 2017 Providence, RI</vt:lpstr>
      <vt:lpstr>November 2017 Providence, RI</vt:lpstr>
      <vt:lpstr>How can you give Jesus credit for his work?</vt:lpstr>
      <vt:lpstr>Slides on  Acts 4</vt:lpstr>
      <vt:lpstr>Obey God—Not Man</vt:lpstr>
      <vt:lpstr>It’s not getting easier to be a Christian</vt:lpstr>
      <vt:lpstr>How many sexes?</vt:lpstr>
      <vt:lpstr>Empty Tomb</vt:lpstr>
      <vt:lpstr>How should you respond to the challenges that your faith in Christ brings?</vt:lpstr>
      <vt:lpstr>PowerPoint Presentation</vt:lpstr>
      <vt:lpstr>Herod’s Temple</vt:lpstr>
      <vt:lpstr>"Then Peter took the lame man by the right hand and helped him up" (Acts 3:7a NLT).</vt:lpstr>
      <vt:lpstr>"Peter saw his opportunity and addressed the crowd. ‘People of Israel,’ he said, ‘what is so surprising about this? And why stare at us as though we had made this man walk by our own power or godliness?’" (Acts 3:12 NLT).</vt:lpstr>
      <vt:lpstr>Main Idea of Acts 3</vt:lpstr>
      <vt:lpstr>Opposition &amp; Response</vt:lpstr>
      <vt:lpstr>When unbelievers oppose you,  obey God—not man (Acts 4:1-31).</vt:lpstr>
      <vt:lpstr>Opposition &amp; Response</vt:lpstr>
      <vt:lpstr>The Sadducees opposed Peter and John preaching Christ’s resurrection after the church grew to 5000 (4:1-7).</vt:lpstr>
      <vt:lpstr>"They seized Peter and John and, because it was evening, they put them in jail until the next day. 4 But many who heard the message believed; so the number of men who believed grew to about 5000" (Acts 4:3-4 NIV).</vt:lpstr>
      <vt:lpstr>"The next day the rulers, the elders and the teachers of the law met in Jerusalem"  (Acts 4:5 NIV).</vt:lpstr>
      <vt:lpstr>"They had Peter and John brought before them and began to question them: ‘By what power or what name did you do this?’" (Acts 4:7 NIV).</vt:lpstr>
      <vt:lpstr>"Then Peter, filled with the Holy Spirit, said to them: ‘Rulers and elders of the people! If we are being called to account today for an act of kindness shown to a man who was lame and are being asked how he was healed, then know this, you and all the people of Israel: It is by the name of Jesus Christ of Nazareth, whom you crucified but whom God raised from the dead, that this man stands before you healed’" (Acts 4:8-10 NIV).</vt:lpstr>
      <vt:lpstr>The stone you builders rejected… has become the capstone.</vt:lpstr>
      <vt:lpstr>The stone you builders rejected… has become…</vt:lpstr>
      <vt:lpstr>Jesus is that stone on which the entire OT rests—the law, the sacrifices, the priesthood, the temple—everything!</vt:lpstr>
      <vt:lpstr>ACTS 4:10, 12 (NLT)</vt:lpstr>
      <vt:lpstr>Who else has paid the price for our sin?</vt:lpstr>
      <vt:lpstr>Unsuccessful Threats (Acts 4:13-22)</vt:lpstr>
      <vt:lpstr>"…Judge for yourselves whether it is right in God’s sight to obey you rather than God" (Acts 4:19 NIV).</vt:lpstr>
      <vt:lpstr>حدثت فيما بعد أيضاً</vt:lpstr>
      <vt:lpstr>Daniel prayed with windows open to Jerusalem (Daniel 6)</vt:lpstr>
      <vt:lpstr>Church rejoicing (Acts 4:23-31)</vt:lpstr>
      <vt:lpstr>Commit now to obey God before temptations by unbelievers to obey man become too strong.</vt:lpstr>
      <vt:lpstr>Choices</vt:lpstr>
      <vt:lpstr>Opposition &amp; Response</vt:lpstr>
      <vt:lpstr>The believers shared all they had (Acts 4:32-37)</vt:lpstr>
      <vt:lpstr>Joseph Called Barnabas Acts 4:36-37</vt:lpstr>
      <vt:lpstr>Slides on  Acts 5</vt:lpstr>
      <vt:lpstr>“But there was a certain man named Ananias who, with his wife, Sapphira, sold some property” (Acts 5:1 NLT).</vt:lpstr>
      <vt:lpstr>Choosing the dark path (Acts 5:1-11)</vt:lpstr>
      <vt:lpstr>Ananias &amp; Sapphira</vt:lpstr>
      <vt:lpstr>Grace, yes, but there is still divine discipline…</vt:lpstr>
      <vt:lpstr>"And a great fear seized all who heard…" (5:5)</vt:lpstr>
      <vt:lpstr>Let resistance by believers  lead you to fear God.</vt:lpstr>
      <vt:lpstr>Ravi Zacharias 1946-2020</vt:lpstr>
      <vt:lpstr>Going into missions…</vt:lpstr>
      <vt:lpstr>How should you respond to the challenges that your faith in Christ brings?</vt:lpstr>
      <vt:lpstr>Main Idea</vt:lpstr>
      <vt:lpstr>Opposition &amp; Response</vt:lpstr>
      <vt:lpstr>Say aloud, “I will ultimately account to Jesus himself for my life—not to people.” </vt:lpstr>
      <vt:lpstr>20 Feb 1991: Move to Singapore</vt:lpstr>
      <vt:lpstr>We planned to stay until age 70 teaching Bible and theology…</vt:lpstr>
      <vt:lpstr>Jordan Evangelical Theological Seminary (JETS)</vt:lpstr>
      <vt:lpstr>Jordan Evangelical Theological Seminary (JETS)</vt:lpstr>
      <vt:lpstr>Dr. Imad Shehadeh  Founder and President of JETS</vt:lpstr>
      <vt:lpstr>Dr. Imad Shehadeh,  his wife Julia &amp; Rick (2001)</vt:lpstr>
      <vt:lpstr>Jordan Evangelical Theological Seminary (JETS)</vt:lpstr>
      <vt:lpstr>June 8 depart Singapore June 8-July USA family and church visits August begin at JETS</vt:lpstr>
      <vt:lpstr>What about Crossroads?</vt:lpstr>
      <vt:lpstr>Jordan Evangelical Theological Seminary (JETS)</vt:lpstr>
      <vt:lpstr>Jordan Evangelical Theological Seminary (JETS)</vt:lpstr>
      <vt:lpstr>Where do you need to do this?</vt:lpstr>
      <vt:lpstr>Black</vt:lpstr>
      <vt:lpstr>PowerPoint Presentation</vt:lpstr>
      <vt:lpstr>PowerPoint Presentation</vt:lpstr>
      <vt:lpstr>Black</vt:lpstr>
      <vt:lpstr>Opposition &amp;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6</vt:lpstr>
      <vt:lpstr>PowerPoint Presentation</vt:lpstr>
      <vt:lpstr>PowerPoint Presentation</vt:lpstr>
      <vt:lpstr>PowerPoint Presentation</vt:lpstr>
      <vt:lpstr>PowerPoint Presentation</vt:lpstr>
      <vt:lpstr>PowerPoint Presentation</vt:lpstr>
      <vt:lpstr>Problem Solved— BY YOU!</vt:lpstr>
      <vt:lpstr>Internal issues can hinder bodily growth.</vt:lpstr>
      <vt:lpstr>Mitral Valve Prolapse</vt:lpstr>
      <vt:lpstr>Internal issues  can hinder church growth.</vt:lpstr>
      <vt:lpstr>Crossroads Growth</vt:lpstr>
      <vt:lpstr>Our Problems</vt:lpstr>
      <vt:lpstr>How should we solve the growth issues we face?</vt:lpstr>
      <vt:lpstr>PowerPoint Presentation</vt:lpstr>
      <vt:lpstr>Opposition &amp; Response</vt:lpstr>
      <vt:lpstr>Opposition &amp; Response</vt:lpstr>
      <vt:lpstr>Suffering for the Name…</vt:lpstr>
      <vt:lpstr>Internal issues  can hinder church growth.</vt:lpstr>
      <vt:lpstr>The blessing of God on the Jerusalem church caused it to grow (Acts 6:1a). </vt:lpstr>
      <vt:lpstr>Forget Church Growth— Aim for Church Health</vt:lpstr>
      <vt:lpstr>Jerusalem Church Growth</vt:lpstr>
      <vt:lpstr>But the growing church had a food distribution problem  (Acts 6:1b). </vt:lpstr>
      <vt:lpstr>The believers shared all they had (Acts 4:32-37)</vt:lpstr>
      <vt:lpstr>The Widows</vt:lpstr>
      <vt:lpstr>Languages of the Empire</vt:lpstr>
      <vt:lpstr>An idea…</vt:lpstr>
      <vt:lpstr>These grades are unacceptable. How do we remedy this?</vt:lpstr>
      <vt:lpstr>The apostles solved the growth problem by appointing lay leaders (Acts 6:2-7). </vt:lpstr>
      <vt:lpstr>The Word</vt:lpstr>
      <vt:lpstr>Why men for a food program?</vt:lpstr>
      <vt:lpstr>“The Seven” administered the food.</vt:lpstr>
      <vt:lpstr>"full of the Spirit" (Acts 6:3).</vt:lpstr>
      <vt:lpstr>The Word and Prayer</vt:lpstr>
      <vt:lpstr>The Result</vt:lpstr>
      <vt:lpstr>Jerusalem Church Growth</vt:lpstr>
      <vt:lpstr>Progress Reports</vt:lpstr>
      <vt:lpstr>Happy widows</vt:lpstr>
      <vt:lpstr>How should we solve the growth issues we face?</vt:lpstr>
      <vt:lpstr>Main Idea of Acts 6:1-7</vt:lpstr>
      <vt:lpstr>The worldly solution is to put  more work on less people.</vt:lpstr>
      <vt:lpstr>So what do we do about our growth problems?</vt:lpstr>
      <vt:lpstr>Applying Acts 6:1-7</vt:lpstr>
      <vt:lpstr>Seek truth—not growth</vt:lpstr>
      <vt:lpstr>Crossroads Growth</vt:lpstr>
      <vt:lpstr>Our Problems</vt:lpstr>
      <vt:lpstr>How should we solve the growth issues we face?</vt:lpstr>
      <vt:lpstr>Main Idea of Acts 6:1-7</vt:lpstr>
      <vt:lpstr>Leadership Lessons</vt:lpstr>
      <vt:lpstr>What to do?</vt:lpstr>
      <vt:lpstr>Elders &amp; Deacons</vt:lpstr>
      <vt:lpstr>We need our witness to overflow first in our own setting</vt:lpstr>
      <vt:lpstr>Why should we be witnessing?</vt:lpstr>
      <vt:lpstr>I. God has gone ahead of us so we can begin where we are (1:1–6:7). </vt:lpstr>
      <vt:lpstr>II. God gets the glory when we witness outside our comfort zone (6:8–8:40). </vt:lpstr>
      <vt:lpstr>PowerPoint Presentation</vt:lpstr>
      <vt:lpstr>Jim Elliot</vt:lpstr>
      <vt:lpstr>PowerPoint Presentation</vt:lpstr>
      <vt:lpstr>PowerPoint Presentation</vt:lpstr>
      <vt:lpstr>Opposition &amp; Response</vt:lpstr>
      <vt:lpstr>PowerPoint Presentation</vt:lpstr>
      <vt:lpstr>PowerPoint Presentation</vt:lpstr>
      <vt:lpstr>PowerPoint Presentation</vt:lpstr>
      <vt:lpstr>PowerPoint Presentation</vt:lpstr>
      <vt:lpstr>Slides on  Acts 7</vt:lpstr>
      <vt:lpstr>PowerPoint Presentation</vt:lpstr>
      <vt:lpstr>PowerPoint Presentation</vt:lpstr>
      <vt:lpstr>PowerPoint Presentation</vt:lpstr>
      <vt:lpstr>PowerPoint Presentation</vt:lpstr>
      <vt:lpstr>PowerPoint Presentation</vt:lpstr>
      <vt:lpstr>PowerPoint Presentation</vt:lpstr>
      <vt:lpstr>Paul approved of Stephen's Stoning</vt:lpstr>
      <vt:lpstr>Slides on  Acts 8</vt:lpstr>
      <vt:lpstr>God's Plan: The church didn't follow…</vt:lpstr>
      <vt:lpstr>Results of Stephen's Stoning</vt:lpstr>
      <vt:lpstr>Expanding View of Acts</vt:lpstr>
      <vt:lpstr>Philip's and Peter's Missionary Journeys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Ethiopian eunuch    Acts 8:26-40</vt:lpstr>
      <vt:lpstr>Philip &amp; the Ethiopian Eunuch</vt:lpstr>
      <vt:lpstr>How did Philip baptize the Ethiopian eunuch?</vt:lpstr>
      <vt:lpstr>Philip &amp; the Ethiopian Eunuch</vt:lpstr>
      <vt:lpstr>Do you see how God has directed you through difficulty?</vt:lpstr>
      <vt:lpstr>Why should we be witnessing?</vt:lpstr>
      <vt:lpstr>I. God has gone ahead of us so we can begin where we are (1:1–6:7). </vt:lpstr>
      <vt:lpstr>II. God gets the glory when we witness outside our comfort zone (6:8–8:40). </vt:lpstr>
      <vt:lpstr>III. God will use us to spread the kingdom to the last unreached place (Acts 9–28). </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468</cp:revision>
  <dcterms:created xsi:type="dcterms:W3CDTF">2009-02-04T00:08:16Z</dcterms:created>
  <dcterms:modified xsi:type="dcterms:W3CDTF">2024-02-19T07:20:11Z</dcterms:modified>
</cp:coreProperties>
</file>