
<file path=[Content_Types].xml><?xml version="1.0" encoding="utf-8"?>
<Types xmlns="http://schemas.openxmlformats.org/package/2006/content-types">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theme/theme19.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5.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6.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8.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1.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2.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3.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2.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3.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4.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4462" r:id="rId2"/>
    <p:sldMasterId id="2147487768" r:id="rId3"/>
    <p:sldMasterId id="2147487848" r:id="rId4"/>
    <p:sldMasterId id="2147487892" r:id="rId5"/>
    <p:sldMasterId id="2147487904" r:id="rId6"/>
    <p:sldMasterId id="2147487916" r:id="rId7"/>
    <p:sldMasterId id="2147487965" r:id="rId8"/>
    <p:sldMasterId id="2147488086" r:id="rId9"/>
    <p:sldMasterId id="2147488100" r:id="rId10"/>
    <p:sldMasterId id="2147488112" r:id="rId11"/>
    <p:sldMasterId id="2147488275" r:id="rId12"/>
    <p:sldMasterId id="2147488363" r:id="rId13"/>
    <p:sldMasterId id="2147488430" r:id="rId14"/>
    <p:sldMasterId id="2147488679" r:id="rId15"/>
    <p:sldMasterId id="2147488690" r:id="rId16"/>
    <p:sldMasterId id="2147488694" r:id="rId17"/>
    <p:sldMasterId id="2147488775" r:id="rId18"/>
    <p:sldMasterId id="2147488778" r:id="rId19"/>
    <p:sldMasterId id="2147488780" r:id="rId20"/>
    <p:sldMasterId id="2147488794" r:id="rId21"/>
    <p:sldMasterId id="2147489116" r:id="rId22"/>
    <p:sldMasterId id="2147489128" r:id="rId23"/>
    <p:sldMasterId id="2147489140" r:id="rId24"/>
    <p:sldMasterId id="2147489152" r:id="rId25"/>
    <p:sldMasterId id="2147489155" r:id="rId26"/>
    <p:sldMasterId id="2147489167" r:id="rId27"/>
    <p:sldMasterId id="2147489179" r:id="rId28"/>
    <p:sldMasterId id="2147489193" r:id="rId29"/>
    <p:sldMasterId id="2147489205" r:id="rId30"/>
    <p:sldMasterId id="2147489217" r:id="rId31"/>
    <p:sldMasterId id="2147489230" r:id="rId32"/>
    <p:sldMasterId id="2147489242" r:id="rId33"/>
    <p:sldMasterId id="2147489254" r:id="rId34"/>
  </p:sldMasterIdLst>
  <p:notesMasterIdLst>
    <p:notesMasterId r:id="rId214"/>
  </p:notesMasterIdLst>
  <p:sldIdLst>
    <p:sldId id="4695" r:id="rId35"/>
    <p:sldId id="587" r:id="rId36"/>
    <p:sldId id="3638" r:id="rId37"/>
    <p:sldId id="588" r:id="rId38"/>
    <p:sldId id="589" r:id="rId39"/>
    <p:sldId id="590" r:id="rId40"/>
    <p:sldId id="591" r:id="rId41"/>
    <p:sldId id="592" r:id="rId42"/>
    <p:sldId id="593" r:id="rId43"/>
    <p:sldId id="594" r:id="rId44"/>
    <p:sldId id="687" r:id="rId45"/>
    <p:sldId id="3671" r:id="rId46"/>
    <p:sldId id="3669" r:id="rId47"/>
    <p:sldId id="3641" r:id="rId48"/>
    <p:sldId id="3657" r:id="rId49"/>
    <p:sldId id="3658" r:id="rId50"/>
    <p:sldId id="430" r:id="rId51"/>
    <p:sldId id="3729" r:id="rId52"/>
    <p:sldId id="3667" r:id="rId53"/>
    <p:sldId id="3650" r:id="rId54"/>
    <p:sldId id="575" r:id="rId55"/>
    <p:sldId id="283" r:id="rId56"/>
    <p:sldId id="545" r:id="rId57"/>
    <p:sldId id="262" r:id="rId58"/>
    <p:sldId id="4298" r:id="rId59"/>
    <p:sldId id="263" r:id="rId60"/>
    <p:sldId id="4300" r:id="rId61"/>
    <p:sldId id="4299" r:id="rId62"/>
    <p:sldId id="4301" r:id="rId63"/>
    <p:sldId id="4302" r:id="rId64"/>
    <p:sldId id="4304" r:id="rId65"/>
    <p:sldId id="4316" r:id="rId66"/>
    <p:sldId id="4303" r:id="rId67"/>
    <p:sldId id="5567" r:id="rId68"/>
    <p:sldId id="5569" r:id="rId69"/>
    <p:sldId id="5568" r:id="rId70"/>
    <p:sldId id="5570" r:id="rId71"/>
    <p:sldId id="576" r:id="rId72"/>
    <p:sldId id="4694" r:id="rId73"/>
    <p:sldId id="289" r:id="rId74"/>
    <p:sldId id="671" r:id="rId75"/>
    <p:sldId id="621" r:id="rId76"/>
    <p:sldId id="292" r:id="rId77"/>
    <p:sldId id="388" r:id="rId78"/>
    <p:sldId id="384" r:id="rId79"/>
    <p:sldId id="293" r:id="rId80"/>
    <p:sldId id="296" r:id="rId81"/>
    <p:sldId id="385" r:id="rId82"/>
    <p:sldId id="307" r:id="rId83"/>
    <p:sldId id="669" r:id="rId84"/>
    <p:sldId id="397" r:id="rId85"/>
    <p:sldId id="3730" r:id="rId86"/>
    <p:sldId id="661" r:id="rId87"/>
    <p:sldId id="4269" r:id="rId88"/>
    <p:sldId id="4306" r:id="rId89"/>
    <p:sldId id="648" r:id="rId90"/>
    <p:sldId id="3731" r:id="rId91"/>
    <p:sldId id="3732" r:id="rId92"/>
    <p:sldId id="3733" r:id="rId93"/>
    <p:sldId id="3734" r:id="rId94"/>
    <p:sldId id="670" r:id="rId95"/>
    <p:sldId id="626" r:id="rId96"/>
    <p:sldId id="342" r:id="rId97"/>
    <p:sldId id="622" r:id="rId98"/>
    <p:sldId id="623" r:id="rId99"/>
    <p:sldId id="4318" r:id="rId100"/>
    <p:sldId id="3735" r:id="rId101"/>
    <p:sldId id="653" r:id="rId102"/>
    <p:sldId id="654" r:id="rId103"/>
    <p:sldId id="439" r:id="rId104"/>
    <p:sldId id="3736" r:id="rId105"/>
    <p:sldId id="644" r:id="rId106"/>
    <p:sldId id="624" r:id="rId107"/>
    <p:sldId id="665" r:id="rId108"/>
    <p:sldId id="371" r:id="rId109"/>
    <p:sldId id="387" r:id="rId110"/>
    <p:sldId id="666" r:id="rId111"/>
    <p:sldId id="667" r:id="rId112"/>
    <p:sldId id="625" r:id="rId113"/>
    <p:sldId id="620" r:id="rId114"/>
    <p:sldId id="3737" r:id="rId115"/>
    <p:sldId id="4307" r:id="rId116"/>
    <p:sldId id="4305" r:id="rId117"/>
    <p:sldId id="577" r:id="rId118"/>
    <p:sldId id="4693" r:id="rId119"/>
    <p:sldId id="4665" r:id="rId120"/>
    <p:sldId id="4666" r:id="rId121"/>
    <p:sldId id="4667" r:id="rId122"/>
    <p:sldId id="4664" r:id="rId123"/>
    <p:sldId id="4669" r:id="rId124"/>
    <p:sldId id="4698" r:id="rId125"/>
    <p:sldId id="4670" r:id="rId126"/>
    <p:sldId id="4699" r:id="rId127"/>
    <p:sldId id="4672" r:id="rId128"/>
    <p:sldId id="4673" r:id="rId129"/>
    <p:sldId id="4691" r:id="rId130"/>
    <p:sldId id="4697" r:id="rId131"/>
    <p:sldId id="3831" r:id="rId132"/>
    <p:sldId id="4675" r:id="rId133"/>
    <p:sldId id="4676" r:id="rId134"/>
    <p:sldId id="4677" r:id="rId135"/>
    <p:sldId id="5566" r:id="rId136"/>
    <p:sldId id="4678" r:id="rId137"/>
    <p:sldId id="5559" r:id="rId138"/>
    <p:sldId id="4680" r:id="rId139"/>
    <p:sldId id="4681" r:id="rId140"/>
    <p:sldId id="513" r:id="rId141"/>
    <p:sldId id="514" r:id="rId142"/>
    <p:sldId id="515" r:id="rId143"/>
    <p:sldId id="4692" r:id="rId144"/>
    <p:sldId id="4682" r:id="rId145"/>
    <p:sldId id="4683" r:id="rId146"/>
    <p:sldId id="4684" r:id="rId147"/>
    <p:sldId id="4685" r:id="rId148"/>
    <p:sldId id="4686" r:id="rId149"/>
    <p:sldId id="4687" r:id="rId150"/>
    <p:sldId id="4688" r:id="rId151"/>
    <p:sldId id="5560" r:id="rId152"/>
    <p:sldId id="4689" r:id="rId153"/>
    <p:sldId id="4312" r:id="rId154"/>
    <p:sldId id="435" r:id="rId155"/>
    <p:sldId id="3691" r:id="rId156"/>
    <p:sldId id="5561" r:id="rId157"/>
    <p:sldId id="5562" r:id="rId158"/>
    <p:sldId id="5563" r:id="rId159"/>
    <p:sldId id="5564" r:id="rId160"/>
    <p:sldId id="433" r:id="rId161"/>
    <p:sldId id="3694" r:id="rId162"/>
    <p:sldId id="1177" r:id="rId163"/>
    <p:sldId id="4319" r:id="rId164"/>
    <p:sldId id="546" r:id="rId165"/>
    <p:sldId id="3957" r:id="rId166"/>
    <p:sldId id="266" r:id="rId167"/>
    <p:sldId id="276" r:id="rId168"/>
    <p:sldId id="3636" r:id="rId169"/>
    <p:sldId id="300" r:id="rId170"/>
    <p:sldId id="3685" r:id="rId171"/>
    <p:sldId id="1147" r:id="rId172"/>
    <p:sldId id="4010" r:id="rId173"/>
    <p:sldId id="3697" r:id="rId174"/>
    <p:sldId id="4011" r:id="rId175"/>
    <p:sldId id="4012" r:id="rId176"/>
    <p:sldId id="3635" r:id="rId177"/>
    <p:sldId id="269" r:id="rId178"/>
    <p:sldId id="272" r:id="rId179"/>
    <p:sldId id="3958" r:id="rId180"/>
    <p:sldId id="271" r:id="rId181"/>
    <p:sldId id="273" r:id="rId182"/>
    <p:sldId id="274" r:id="rId183"/>
    <p:sldId id="275" r:id="rId184"/>
    <p:sldId id="277" r:id="rId185"/>
    <p:sldId id="3959" r:id="rId186"/>
    <p:sldId id="1151" r:id="rId187"/>
    <p:sldId id="434" r:id="rId188"/>
    <p:sldId id="4001" r:id="rId189"/>
    <p:sldId id="4000" r:id="rId190"/>
    <p:sldId id="3999" r:id="rId191"/>
    <p:sldId id="4696" r:id="rId192"/>
    <p:sldId id="4004" r:id="rId193"/>
    <p:sldId id="5565" r:id="rId194"/>
    <p:sldId id="428" r:id="rId195"/>
    <p:sldId id="1170" r:id="rId196"/>
    <p:sldId id="1173" r:id="rId197"/>
    <p:sldId id="4009" r:id="rId198"/>
    <p:sldId id="431" r:id="rId199"/>
    <p:sldId id="319" r:id="rId200"/>
    <p:sldId id="4007" r:id="rId201"/>
    <p:sldId id="4008" r:id="rId202"/>
    <p:sldId id="4006" r:id="rId203"/>
    <p:sldId id="4005" r:id="rId204"/>
    <p:sldId id="1154" r:id="rId205"/>
    <p:sldId id="1141" r:id="rId206"/>
    <p:sldId id="259" r:id="rId207"/>
    <p:sldId id="257" r:id="rId208"/>
    <p:sldId id="258" r:id="rId209"/>
    <p:sldId id="3610" r:id="rId210"/>
    <p:sldId id="3611" r:id="rId211"/>
    <p:sldId id="478" r:id="rId212"/>
    <p:sldId id="525" r:id="rId213"/>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4695"/>
            <p14:sldId id="587"/>
            <p14:sldId id="3638"/>
            <p14:sldId id="588"/>
            <p14:sldId id="589"/>
            <p14:sldId id="590"/>
            <p14:sldId id="591"/>
            <p14:sldId id="592"/>
            <p14:sldId id="593"/>
            <p14:sldId id="594"/>
            <p14:sldId id="687"/>
            <p14:sldId id="3671"/>
            <p14:sldId id="3669"/>
            <p14:sldId id="3641"/>
            <p14:sldId id="3657"/>
            <p14:sldId id="3658"/>
            <p14:sldId id="430"/>
            <p14:sldId id="3729"/>
            <p14:sldId id="3667"/>
            <p14:sldId id="3650"/>
          </p14:sldIdLst>
        </p14:section>
        <p14:section name="Chapters" id="{6C2D4EA3-5DC6-D740-9272-FC075B91E2D7}">
          <p14:sldIdLst>
            <p14:sldId id="575"/>
            <p14:sldId id="283"/>
            <p14:sldId id="545"/>
            <p14:sldId id="262"/>
            <p14:sldId id="4298"/>
            <p14:sldId id="263"/>
            <p14:sldId id="4300"/>
            <p14:sldId id="4299"/>
            <p14:sldId id="4301"/>
            <p14:sldId id="4302"/>
            <p14:sldId id="4304"/>
            <p14:sldId id="4316"/>
            <p14:sldId id="4303"/>
            <p14:sldId id="5567"/>
            <p14:sldId id="5569"/>
            <p14:sldId id="5568"/>
            <p14:sldId id="5570"/>
            <p14:sldId id="576"/>
            <p14:sldId id="4694"/>
            <p14:sldId id="289"/>
            <p14:sldId id="671"/>
            <p14:sldId id="621"/>
            <p14:sldId id="292"/>
            <p14:sldId id="388"/>
            <p14:sldId id="384"/>
            <p14:sldId id="293"/>
            <p14:sldId id="296"/>
            <p14:sldId id="385"/>
            <p14:sldId id="307"/>
            <p14:sldId id="669"/>
            <p14:sldId id="397"/>
            <p14:sldId id="3730"/>
            <p14:sldId id="661"/>
            <p14:sldId id="4269"/>
            <p14:sldId id="4306"/>
            <p14:sldId id="648"/>
            <p14:sldId id="3731"/>
            <p14:sldId id="3732"/>
            <p14:sldId id="3733"/>
            <p14:sldId id="3734"/>
            <p14:sldId id="670"/>
            <p14:sldId id="626"/>
            <p14:sldId id="342"/>
            <p14:sldId id="622"/>
            <p14:sldId id="623"/>
            <p14:sldId id="4318"/>
            <p14:sldId id="3735"/>
            <p14:sldId id="653"/>
            <p14:sldId id="654"/>
            <p14:sldId id="439"/>
            <p14:sldId id="3736"/>
            <p14:sldId id="644"/>
            <p14:sldId id="624"/>
            <p14:sldId id="665"/>
            <p14:sldId id="371"/>
            <p14:sldId id="387"/>
            <p14:sldId id="666"/>
            <p14:sldId id="667"/>
            <p14:sldId id="625"/>
            <p14:sldId id="620"/>
            <p14:sldId id="3737"/>
            <p14:sldId id="4307"/>
            <p14:sldId id="4305"/>
            <p14:sldId id="577"/>
            <p14:sldId id="4693"/>
            <p14:sldId id="4665"/>
            <p14:sldId id="4666"/>
            <p14:sldId id="4667"/>
            <p14:sldId id="4664"/>
            <p14:sldId id="4669"/>
            <p14:sldId id="4698"/>
            <p14:sldId id="4670"/>
            <p14:sldId id="4699"/>
            <p14:sldId id="4672"/>
            <p14:sldId id="4673"/>
            <p14:sldId id="4691"/>
            <p14:sldId id="4697"/>
            <p14:sldId id="3831"/>
            <p14:sldId id="4675"/>
            <p14:sldId id="4676"/>
            <p14:sldId id="4677"/>
            <p14:sldId id="5566"/>
            <p14:sldId id="4678"/>
            <p14:sldId id="5559"/>
            <p14:sldId id="4680"/>
            <p14:sldId id="4681"/>
            <p14:sldId id="513"/>
            <p14:sldId id="514"/>
            <p14:sldId id="515"/>
            <p14:sldId id="4692"/>
            <p14:sldId id="4682"/>
            <p14:sldId id="4683"/>
            <p14:sldId id="4684"/>
            <p14:sldId id="4685"/>
            <p14:sldId id="4686"/>
            <p14:sldId id="4687"/>
            <p14:sldId id="4688"/>
            <p14:sldId id="5560"/>
            <p14:sldId id="4689"/>
            <p14:sldId id="4312"/>
            <p14:sldId id="435"/>
            <p14:sldId id="3691"/>
            <p14:sldId id="5561"/>
            <p14:sldId id="5562"/>
            <p14:sldId id="5563"/>
            <p14:sldId id="5564"/>
            <p14:sldId id="433"/>
            <p14:sldId id="3694"/>
            <p14:sldId id="1177"/>
            <p14:sldId id="4319"/>
            <p14:sldId id="546"/>
            <p14:sldId id="3957"/>
            <p14:sldId id="266"/>
            <p14:sldId id="276"/>
            <p14:sldId id="3636"/>
            <p14:sldId id="300"/>
            <p14:sldId id="3685"/>
            <p14:sldId id="1147"/>
            <p14:sldId id="4010"/>
            <p14:sldId id="3697"/>
            <p14:sldId id="4011"/>
            <p14:sldId id="4012"/>
            <p14:sldId id="3635"/>
            <p14:sldId id="269"/>
            <p14:sldId id="272"/>
            <p14:sldId id="3958"/>
            <p14:sldId id="271"/>
            <p14:sldId id="273"/>
            <p14:sldId id="274"/>
            <p14:sldId id="275"/>
            <p14:sldId id="277"/>
            <p14:sldId id="3959"/>
            <p14:sldId id="1151"/>
            <p14:sldId id="434"/>
            <p14:sldId id="4001"/>
            <p14:sldId id="4000"/>
            <p14:sldId id="3999"/>
            <p14:sldId id="4696"/>
            <p14:sldId id="4004"/>
            <p14:sldId id="5565"/>
            <p14:sldId id="428"/>
            <p14:sldId id="1170"/>
            <p14:sldId id="1173"/>
            <p14:sldId id="4009"/>
            <p14:sldId id="431"/>
            <p14:sldId id="319"/>
            <p14:sldId id="4007"/>
            <p14:sldId id="4008"/>
            <p14:sldId id="4006"/>
            <p14:sldId id="4005"/>
            <p14:sldId id="1154"/>
            <p14:sldId id="1141"/>
            <p14:sldId id="259"/>
            <p14:sldId id="257"/>
            <p14:sldId id="258"/>
          </p14:sldIdLst>
        </p14:section>
        <p14:section name="Conclusion" id="{4B33317A-9106-3845-9754-470F9DE77A0E}">
          <p14:sldIdLst>
            <p14:sldId id="3610"/>
            <p14:sldId id="3611"/>
          </p14:sldIdLst>
        </p14:section>
        <p14:section name="Supplements" id="{5D25BF95-96B9-1B4A-B42C-7D09C0191F04}">
          <p14:sldIdLst>
            <p14:sldId id="478"/>
            <p14:sldId id="5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313133"/>
    <a:srgbClr val="CDF4FF"/>
    <a:srgbClr val="FF8000"/>
    <a:srgbClr val="FFFFFF"/>
    <a:srgbClr val="990033"/>
    <a:srgbClr val="FFFF00"/>
    <a:srgbClr val="006600"/>
    <a:srgbClr val="00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72" autoAdjust="0"/>
    <p:restoredTop sz="65184" autoAdjust="0"/>
  </p:normalViewPr>
  <p:slideViewPr>
    <p:cSldViewPr>
      <p:cViewPr varScale="1">
        <p:scale>
          <a:sx n="82" d="100"/>
          <a:sy n="82" d="100"/>
        </p:scale>
        <p:origin x="216" y="480"/>
      </p:cViewPr>
      <p:guideLst>
        <p:guide orient="horz" pos="2160"/>
        <p:guide pos="2880"/>
      </p:guideLst>
    </p:cSldViewPr>
  </p:slideViewPr>
  <p:outlineViewPr>
    <p:cViewPr>
      <p:scale>
        <a:sx n="33" d="100"/>
        <a:sy n="33" d="100"/>
      </p:scale>
      <p:origin x="0" y="-36080"/>
    </p:cViewPr>
  </p:outlineViewPr>
  <p:notesTextViewPr>
    <p:cViewPr>
      <p:scale>
        <a:sx n="100" d="100"/>
        <a:sy n="100" d="100"/>
      </p:scale>
      <p:origin x="0" y="0"/>
    </p:cViewPr>
  </p:notesTextViewPr>
  <p:sorterViewPr>
    <p:cViewPr varScale="1">
      <p:scale>
        <a:sx n="50" d="100"/>
        <a:sy n="50" d="100"/>
      </p:scale>
      <p:origin x="0" y="63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91" Type="http://schemas.openxmlformats.org/officeDocument/2006/relationships/slide" Target="slides/slide157.xml"/><Relationship Id="rId205" Type="http://schemas.openxmlformats.org/officeDocument/2006/relationships/slide" Target="slides/slide171.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181" Type="http://schemas.openxmlformats.org/officeDocument/2006/relationships/slide" Target="slides/slide147.xml"/><Relationship Id="rId216"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92" Type="http://schemas.openxmlformats.org/officeDocument/2006/relationships/slide" Target="slides/slide158.xml"/><Relationship Id="rId206" Type="http://schemas.openxmlformats.org/officeDocument/2006/relationships/slide" Target="slides/slide17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182" Type="http://schemas.openxmlformats.org/officeDocument/2006/relationships/slide" Target="slides/slide148.xml"/><Relationship Id="rId217"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5.xml"/><Relationship Id="rId44" Type="http://schemas.openxmlformats.org/officeDocument/2006/relationships/slide" Target="slides/slide10.xml"/><Relationship Id="rId65" Type="http://schemas.openxmlformats.org/officeDocument/2006/relationships/slide" Target="slides/slide31.xml"/><Relationship Id="rId86" Type="http://schemas.openxmlformats.org/officeDocument/2006/relationships/slide" Target="slides/slide52.xml"/><Relationship Id="rId130" Type="http://schemas.openxmlformats.org/officeDocument/2006/relationships/slide" Target="slides/slide96.xml"/><Relationship Id="rId151" Type="http://schemas.openxmlformats.org/officeDocument/2006/relationships/slide" Target="slides/slide117.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13" Type="http://schemas.openxmlformats.org/officeDocument/2006/relationships/slideMaster" Target="slideMasters/slideMaster13.xml"/><Relationship Id="rId109" Type="http://schemas.openxmlformats.org/officeDocument/2006/relationships/slide" Target="slides/slide75.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18"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79" Type="http://schemas.openxmlformats.org/officeDocument/2006/relationships/slide" Target="slides/slide145.xml"/><Relationship Id="rId195" Type="http://schemas.openxmlformats.org/officeDocument/2006/relationships/slide" Target="slides/slide161.xml"/><Relationship Id="rId209" Type="http://schemas.openxmlformats.org/officeDocument/2006/relationships/slide" Target="slides/slide175.xml"/><Relationship Id="rId190" Type="http://schemas.openxmlformats.org/officeDocument/2006/relationships/slide" Target="slides/slide156.xml"/><Relationship Id="rId204"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185" Type="http://schemas.openxmlformats.org/officeDocument/2006/relationships/slide" Target="slides/slide1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6.xml"/><Relationship Id="rId210" Type="http://schemas.openxmlformats.org/officeDocument/2006/relationships/slide" Target="slides/slide176.xml"/><Relationship Id="rId215" Type="http://schemas.openxmlformats.org/officeDocument/2006/relationships/presProps" Target="presProps.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slide" Target="slides/slide177.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slide" Target="slides/slide178.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18" Type="http://schemas.openxmlformats.org/officeDocument/2006/relationships/slideMaster" Target="slideMasters/slideMaster18.xml"/><Relationship Id="rId39" Type="http://schemas.openxmlformats.org/officeDocument/2006/relationships/slide" Target="slides/slide5.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8" Type="http://schemas.openxmlformats.org/officeDocument/2006/relationships/hyperlink" Target="http://www.perseus.tufts.edu/hopper/text?doc=Perseus%3Atext%3A1999.02.0137%3Abook%3D36%3Achapter%3D21#note6" TargetMode="External"/><Relationship Id="rId3" Type="http://schemas.openxmlformats.org/officeDocument/2006/relationships/hyperlink" Target="http://www.perseus.tufts.edu/hopper/text?doc=Perseus%3Atext%3A1999.02.0137%3Abook%3D36%3Achapter%3D21#note1" TargetMode="External"/><Relationship Id="rId7" Type="http://schemas.openxmlformats.org/officeDocument/2006/relationships/hyperlink" Target="http://www.perseus.tufts.edu/hopper/text?doc=Perseus%3Atext%3A1999.02.0137%3Abook%3D36%3Achapter%3D21#note5" TargetMode="External"/><Relationship Id="rId2" Type="http://schemas.openxmlformats.org/officeDocument/2006/relationships/slide" Target="../slides/slide149.xml"/><Relationship Id="rId1" Type="http://schemas.openxmlformats.org/officeDocument/2006/relationships/notesMaster" Target="../notesMasters/notesMaster1.xml"/><Relationship Id="rId6" Type="http://schemas.openxmlformats.org/officeDocument/2006/relationships/hyperlink" Target="http://www.perseus.tufts.edu/hopper/text?doc=Perseus%3Atext%3A1999.02.0137%3Abook%3D36%3Achapter%3D21#note4" TargetMode="External"/><Relationship Id="rId5" Type="http://schemas.openxmlformats.org/officeDocument/2006/relationships/hyperlink" Target="http://www.perseus.tufts.edu/hopper/text?doc=Perseus%3Atext%3A1999.02.0137%3Abook%3D36%3Achapter%3D21#note3" TargetMode="External"/><Relationship Id="rId4" Type="http://schemas.openxmlformats.org/officeDocument/2006/relationships/hyperlink" Target="http://www.perseus.tufts.edu/hopper/text?doc=Perseus%3Atext%3A1999.02.0137%3Abook%3D36%3Achapter%3D21#note2"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9449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helps us first tell others about Jesus where it is natural without crossing cultures.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B822B325-06A2-F742-81AD-C92C4D6BF42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CAFDAF40-6481-214D-8E03-776ABF13C7F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ltLang="en-US" dirty="0"/>
              <a:t>…</a:t>
            </a:r>
            <a:r>
              <a:rPr lang="en-US" dirty="0">
                <a:ea typeface="ＭＳ Ｐゴシック" charset="0"/>
                <a:cs typeface="ＭＳ Ｐゴシック" charset="0"/>
              </a:rPr>
              <a:t>had them beaten, flogged, and imprisoned—but they prayed and sang in prison, which is not exactly rioting behavior (16:16-25). These men caused no riot—rather, they were the victims of the riot caused by others!</a:t>
            </a:r>
          </a:p>
          <a:p>
            <a:endParaRPr lang="en-US" altLang="en-US" dirty="0"/>
          </a:p>
        </p:txBody>
      </p:sp>
    </p:spTree>
    <p:extLst>
      <p:ext uri="{BB962C8B-B14F-4D97-AF65-F5344CB8AC3E}">
        <p14:creationId xmlns:p14="http://schemas.microsoft.com/office/powerpoint/2010/main" val="20348796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Jews in Thessalonica jealous of Paul convincing some fellow Jews that Jesus was Messiah, accused Paul and Silas of causing trouble all over the world (17:6), recruited bad characters and caused a riot (17:2-5). These men caused no riot—rather, they were the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After kicking them out of Thessalonica, these Jews even traveled to Berea and agitated the crowds so the apostles got kicked out of Berea too (17:13-14). These men caused no riot—but they were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At Athens, Epicurean and Stoic philosophers ridiculed Paul publicly, but Paul gave a reasoned defense. Paul caused no riot—rather, he was the victim of the sneering of others (17:18, 32).</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In Corinth, Jews abused Paul (18:6), but Paul only shook out his clothes in response. Paul caused no abuse to them—rather, his friend Sosthenes was the victim of their abuse right in front of the government official (18:17).</a:t>
            </a:r>
          </a:p>
          <a:p>
            <a:pPr eaLnBrk="1" hangingPunct="1"/>
            <a:r>
              <a:rPr lang="en-US" dirty="0">
                <a:ea typeface="ＭＳ Ｐゴシック" charset="0"/>
                <a:cs typeface="ＭＳ Ｐゴシック" charset="0"/>
              </a:rPr>
              <a:t>At Ephesus, Jews publicly maligned Paul and expelled him from the synagogue (19:9). Paul healed people and caused no commotion, but a demon that beat seven sons of a Jewish priest did (19:16)! </a:t>
            </a:r>
          </a:p>
        </p:txBody>
      </p:sp>
    </p:spTree>
    <p:extLst>
      <p:ext uri="{BB962C8B-B14F-4D97-AF65-F5344CB8AC3E}">
        <p14:creationId xmlns:p14="http://schemas.microsoft.com/office/powerpoint/2010/main" val="1749235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In Acts 19:1-20, Paul had taught in Ephesus’s School of Tyrannus (19:9).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result was “the word of the Lord spread widely and grew in power” (19:20).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266036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Here is Progress Report #7 in the book as the gospel advanced.</a:t>
            </a:r>
            <a:r>
              <a:rPr lang="en-US" dirty="0">
                <a:effectLst/>
              </a:rPr>
              <a:t> </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680114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F989F830-D526-6F41-AE5C-BA86EEB935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9F2B1E41-EF2E-704D-B56A-2C09B2AF2FE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 demon had just beaten up men leading to the public burning of sorcery scrolls (21:21a; cf. verses 13-20).</a:t>
            </a:r>
          </a:p>
          <a:p>
            <a:r>
              <a:rPr lang="en-US" altLang="en-US" dirty="0"/>
              <a:t>Rather than let this lead to a riot, Paul planned to leave for Rome (21:21b-22).</a:t>
            </a:r>
          </a:p>
          <a:p>
            <a:r>
              <a:rPr lang="en-US" altLang="en-US" dirty="0"/>
              <a:t>Preview/Text: Let’s first see the real troublemaker in Acts 19:23-31 and then learn how not to be troublemakers today. </a:t>
            </a:r>
          </a:p>
          <a:p>
            <a:endParaRPr lang="en-US" altLang="en-US" dirty="0"/>
          </a:p>
        </p:txBody>
      </p:sp>
    </p:spTree>
    <p:extLst>
      <p:ext uri="{BB962C8B-B14F-4D97-AF65-F5344CB8AC3E}">
        <p14:creationId xmlns:p14="http://schemas.microsoft.com/office/powerpoint/2010/main" val="21132401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826541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11334612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financial motive of the craftsmen led to unrest—not Paul’s preaching.</a:t>
            </a:r>
            <a:endParaRPr lang="en-US" dirty="0">
              <a:cs typeface="ＭＳ Ｐゴシック" charset="0"/>
            </a:endParaRPr>
          </a:p>
          <a:p>
            <a:r>
              <a:rPr lang="en-US" dirty="0">
                <a:cs typeface="ＭＳ Ｐゴシック" charset="0"/>
              </a:rPr>
              <a:t>The idolater Demetrius accused Paul of trouble-making and apostasy (19:23-27).</a:t>
            </a:r>
          </a:p>
        </p:txBody>
      </p:sp>
    </p:spTree>
    <p:extLst>
      <p:ext uri="{BB962C8B-B14F-4D97-AF65-F5344CB8AC3E}">
        <p14:creationId xmlns:p14="http://schemas.microsoft.com/office/powerpoint/2010/main" val="33357570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5F82D5-2E6B-7644-B89D-69369BD24E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Demetrius stirred up craftsmen against Paul cutting their profit from idols (19:23-27a).</a:t>
            </a:r>
            <a:r>
              <a:rPr lang="en-US" dirty="0">
                <a:effectLst/>
              </a:rPr>
              <a:t> </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is honored when we share about him with those who are not familiar.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67ED99-5892-7B46-9296-16A2326D5AE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That he cared more about the money may be supported in that Demetrius noted their income first (19:25).</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latin typeface="Times New Roman" charset="0"/>
              <a:cs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C84255-5090-5D4A-8A4E-5CE54F5E31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He also later repeated how important their trade would lose its good name (19:27a).</a:t>
            </a:r>
            <a:r>
              <a:rPr lang="en-US" dirty="0">
                <a:effectLst/>
              </a:rPr>
              <a:t> </a:t>
            </a:r>
          </a:p>
          <a:p>
            <a:pPr eaLnBrk="1" hangingPunct="1"/>
            <a:endParaRPr lang="en-US" dirty="0">
              <a:effectLst/>
              <a:latin typeface="Times New Roman" charset="0"/>
              <a:cs typeface="Times New Roman" charset="0"/>
            </a:endParaRPr>
          </a:p>
          <a:p>
            <a:pPr eaLnBrk="1" hangingPunct="1"/>
            <a:r>
              <a:rPr lang="en-US" dirty="0">
                <a:effectLst/>
                <a:latin typeface="Times New Roman" charset="0"/>
                <a:cs typeface="Times New Roman" charset="0"/>
              </a:rPr>
              <a:t>_________</a:t>
            </a:r>
          </a:p>
          <a:p>
            <a:pPr eaLnBrk="1" hangingPunct="1"/>
            <a:endParaRPr lang="en-US" dirty="0">
              <a:effectLst/>
              <a:latin typeface="Times New Roman" charset="0"/>
              <a:cs typeface="Times New Roman" charset="0"/>
            </a:endParaRPr>
          </a:p>
          <a:p>
            <a:pPr eaLnBrk="1" hangingPunct="1"/>
            <a:r>
              <a:rPr lang="en-US" dirty="0">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But Demetrius also said that he sought the honor of Artemis (19:27b).</a:t>
            </a:r>
          </a:p>
          <a:p>
            <a:r>
              <a:rPr lang="en-US" dirty="0"/>
              <a:t>Artemis was the key figure in Ephesus, Asia’s capital city.—essentially the Ancient Wonder Woman!</a:t>
            </a:r>
          </a:p>
        </p:txBody>
      </p:sp>
    </p:spTree>
    <p:extLst>
      <p:ext uri="{BB962C8B-B14F-4D97-AF65-F5344CB8AC3E}">
        <p14:creationId xmlns:p14="http://schemas.microsoft.com/office/powerpoint/2010/main" val="25436571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74786D-E4C4-6D41-84C6-73745B125C4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Artemis had many breasts to symbolize her ability to nourish the earth.</a:t>
            </a:r>
          </a:p>
          <a:p>
            <a:pPr eaLnBrk="1" hangingPunct="1"/>
            <a:r>
              <a:rPr lang="en-US" dirty="0">
                <a:latin typeface="Times New Roman" charset="0"/>
                <a:cs typeface="Times New Roman" charset="0"/>
              </a:rPr>
              <a:t>She was goddess of nature and fertility. </a:t>
            </a:r>
          </a:p>
          <a:p>
            <a:pPr eaLnBrk="1" hangingPunct="1"/>
            <a:r>
              <a:rPr lang="en-US" dirty="0">
                <a:latin typeface="Times New Roman" charset="0"/>
                <a:cs typeface="Times New Roman" charset="0"/>
              </a:rPr>
              <a:t>As one who fell from the sky, Artemis had miraculous powers to heal the sick and regulate the economy.</a:t>
            </a:r>
          </a:p>
          <a:p>
            <a:pPr eaLnBrk="1" hangingPunct="1"/>
            <a:r>
              <a:rPr lang="en-US" dirty="0">
                <a:latin typeface="Times New Roman" charset="0"/>
                <a:cs typeface="Times New Roman" charset="0"/>
              </a:rPr>
              <a:t>The Ephesians devoted one entire month each year to honor her. Businesses closed shop, people gathered for athletic games along with orgies, feasting, and carousing. Thousands attended, including many from other cities of Asia.</a:t>
            </a:r>
          </a:p>
          <a:p>
            <a:pPr eaLnBrk="1" hangingPunct="1"/>
            <a:endParaRPr lang="en-US" dirty="0">
              <a:latin typeface="Times New Roman" charset="0"/>
              <a:cs typeface="Times New Roman"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EA7E95-CFEB-324D-9127-271943F85A5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Why was the temple of Artemis so significant (24)?</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It was one of the Seven Wonders of the Ancient World.</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latin typeface="Times New Roman" charset="0"/>
              <a:cs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6B815A-C7D8-7F45-9E0A-704962FE684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An amazing 127 columns surrounded it, each beautifully sculptured at the base</a:t>
            </a:r>
            <a:r>
              <a:rPr lang="en-US" dirty="0">
                <a:effectLst/>
              </a:rPr>
              <a:t> </a:t>
            </a:r>
          </a:p>
          <a:p>
            <a:pPr eaLnBrk="1" hangingPunct="1"/>
            <a:r>
              <a:rPr lang="en-US" dirty="0">
                <a:effectLst/>
                <a:latin typeface="Times New Roman" charset="0"/>
                <a:cs typeface="Times New Roman" charset="0"/>
              </a:rPr>
              <a:t>The temple took 120 years to build, according to the historian Pliny the Elder (see below)!</a:t>
            </a:r>
          </a:p>
          <a:p>
            <a:pPr eaLnBrk="1" hangingPunct="1"/>
            <a:r>
              <a:rPr lang="en-US" dirty="0">
                <a:effectLst/>
                <a:latin typeface="Times New Roman" charset="0"/>
                <a:cs typeface="Times New Roman" charset="0"/>
              </a:rPr>
              <a:t>______</a:t>
            </a:r>
          </a:p>
          <a:p>
            <a:pPr eaLnBrk="1" hangingPunct="1"/>
            <a:endParaRPr lang="en-US" dirty="0">
              <a:effectLst/>
              <a:latin typeface="Times New Roman" charset="0"/>
              <a:cs typeface="Times New Roman" charset="0"/>
            </a:endParaRPr>
          </a:p>
          <a:p>
            <a:r>
              <a:rPr lang="en-US" b="1" dirty="0"/>
              <a:t>Pliny the Elder, The Natural History 21.14</a:t>
            </a:r>
            <a:br>
              <a:rPr lang="en-US" b="1" dirty="0"/>
            </a:br>
            <a:r>
              <a:rPr lang="en-US" b="1" dirty="0"/>
              <a:t>John Bostock, M.D., F.R.S., H.T. Riley, Esq., B.A., Ed. </a:t>
            </a:r>
          </a:p>
          <a:p>
            <a:pPr eaLnBrk="1" hangingPunct="1"/>
            <a:r>
              <a:rPr lang="en-US" dirty="0">
                <a:effectLst/>
                <a:latin typeface="Times New Roman" charset="0"/>
                <a:cs typeface="Times New Roman" charset="0"/>
              </a:rPr>
              <a:t>http://</a:t>
            </a:r>
            <a:r>
              <a:rPr lang="en-US" dirty="0" err="1">
                <a:effectLst/>
                <a:latin typeface="Times New Roman" charset="0"/>
                <a:cs typeface="Times New Roman" charset="0"/>
              </a:rPr>
              <a:t>www.perseus.tufts.edu</a:t>
            </a:r>
            <a:r>
              <a:rPr lang="en-US" dirty="0">
                <a:effectLst/>
                <a:latin typeface="Times New Roman" charset="0"/>
                <a:cs typeface="Times New Roman" charset="0"/>
              </a:rPr>
              <a:t>/hopper/</a:t>
            </a:r>
            <a:r>
              <a:rPr lang="en-US" dirty="0" err="1">
                <a:effectLst/>
                <a:latin typeface="Times New Roman" charset="0"/>
                <a:cs typeface="Times New Roman" charset="0"/>
              </a:rPr>
              <a:t>text?doc</a:t>
            </a:r>
            <a:r>
              <a:rPr lang="en-US" dirty="0">
                <a:effectLst/>
                <a:latin typeface="Times New Roman" charset="0"/>
                <a:cs typeface="Times New Roman" charset="0"/>
              </a:rPr>
              <a:t>=Perseus%3Atext%3A1999.02.0137%3Abook%3D36%3Achapter%3D21</a:t>
            </a:r>
          </a:p>
          <a:p>
            <a:pPr eaLnBrk="1" hangingPunct="1"/>
            <a:r>
              <a:rPr lang="en-US" dirty="0">
                <a:effectLst/>
                <a:latin typeface="Times New Roman" charset="0"/>
                <a:cs typeface="Times New Roman" charset="0"/>
              </a:rPr>
              <a:t>Accessed 17 May 2021</a:t>
            </a:r>
          </a:p>
          <a:p>
            <a:pPr eaLnBrk="1" hangingPunct="1"/>
            <a:endParaRPr lang="en-US" dirty="0">
              <a:effectLst/>
              <a:latin typeface="Times New Roman" charset="0"/>
              <a:cs typeface="Times New Roman" charset="0"/>
            </a:endParaRPr>
          </a:p>
          <a:p>
            <a:r>
              <a:rPr lang="en-US" b="1" dirty="0"/>
              <a:t>CHAP. 21. (14.)—THE TEMPLE OF DIANA AT EPHESUS.</a:t>
            </a:r>
          </a:p>
          <a:p>
            <a:r>
              <a:rPr lang="en-US" dirty="0"/>
              <a:t>The most wonderful monument of </a:t>
            </a:r>
            <a:r>
              <a:rPr lang="en-US" dirty="0" err="1"/>
              <a:t>Græcian</a:t>
            </a:r>
            <a:r>
              <a:rPr lang="en-US" dirty="0"/>
              <a:t> magnificence, and one that merits our genuine admiration, is the Temple of Diana at Ephesus, which took one hundred and twenty years in building, a work in which all Asia</a:t>
            </a:r>
            <a:r>
              <a:rPr lang="en-US" baseline="30000" dirty="0">
                <a:hlinkClick r:id="rId3"/>
              </a:rPr>
              <a:t>1</a:t>
            </a:r>
            <a:r>
              <a:rPr lang="en-US" dirty="0"/>
              <a:t> joined. A marshy soil was selected for its site, in order that it might not suffer from earthquakes, or the chasms which they produce. On the other hand, again, that the foundations of so vast a pile might not have to rest upon a loose and shifting bed, layers of trodden charcoal were placed beneath, with fleeces</a:t>
            </a:r>
            <a:r>
              <a:rPr lang="en-US" baseline="30000" dirty="0">
                <a:hlinkClick r:id="rId4"/>
              </a:rPr>
              <a:t>2</a:t>
            </a:r>
            <a:r>
              <a:rPr lang="en-US" dirty="0"/>
              <a:t> covered with wool upon the top of them. The entire length of the temple is four hundred and twenty-five feet, and the breadth two hundred and twenty-five. The columns are one hundred and twenty-seven in number, and sixty feet in height, each of them presented by a different king. Thirty-six of these columns are carved, and one of them by the hand of Scopas.</a:t>
            </a:r>
            <a:r>
              <a:rPr lang="en-US" baseline="30000" dirty="0">
                <a:hlinkClick r:id="rId5"/>
              </a:rPr>
              <a:t>3</a:t>
            </a:r>
            <a:r>
              <a:rPr lang="en-US" dirty="0"/>
              <a:t> Chersiphron</a:t>
            </a:r>
            <a:r>
              <a:rPr lang="en-US" baseline="30000" dirty="0">
                <a:hlinkClick r:id="rId6"/>
              </a:rPr>
              <a:t>4</a:t>
            </a:r>
            <a:r>
              <a:rPr lang="en-US" dirty="0"/>
              <a:t> was the architect who presided over the work. The great marvel in this building is, how such ponderous Architraves</a:t>
            </a:r>
            <a:r>
              <a:rPr lang="en-US" baseline="30000" dirty="0">
                <a:hlinkClick r:id="rId7"/>
              </a:rPr>
              <a:t>5</a:t>
            </a:r>
            <a:r>
              <a:rPr lang="en-US" dirty="0"/>
              <a:t> could possibly have been raised to so great a height. This, however, the architect effected by means of bags filled with sand, which he piled up upon an inclined plane until they reached beyond the capitals of the columns; then, as he gradually emptied the lower bags, the architraves</a:t>
            </a:r>
            <a:r>
              <a:rPr lang="en-US" baseline="30000" dirty="0">
                <a:hlinkClick r:id="rId8"/>
              </a:rPr>
              <a:t>6</a:t>
            </a:r>
            <a:r>
              <a:rPr lang="en-US" dirty="0"/>
              <a:t> insensibly settled in the places assigned them. But the greatest difficulty of all was found, in laying the lintel which he placed over the entrance-doors. It was an enormous mass of stone, and by no possibility could it be brought to lie level upon the jambs which formed its bed; in consequence of which, the architect was driven to such a state of anxiety and desperation as to contemplate suicide. Wearied and quite worn out by such thoughts as these, during the night, they say, he beheld in a dream the goddess in honour of whom the temple was being erected; who exhorted him to live on, for that she herself had placed the stone in its proper position. And such, in fact, next morning, was found to be the case, the stone apparently having come to the proper level by dint of its own weight. The other decorations of this work would suffice to fill many volumes, but they do not tend in any way to illustrate the works of Nature.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67F9CF-3F13-EB46-951D-73D12535A9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endParaRPr lang="en-US" dirty="0">
              <a:solidFill>
                <a:schemeClr val="tx2"/>
              </a:solidFill>
              <a:latin typeface="Times New Roman" charset="0"/>
              <a:cs typeface="Times New Roman" charset="0"/>
            </a:endParaRP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______</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Picture: https://</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/wiki/File:Templo-Artemisa-Efeso-2017.jpg</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7F3225-26D0-3F46-AE2E-EAD96FDC5A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Here is the place where the Ephesian clerk averted a riot in Acts 19:29.</a:t>
            </a:r>
          </a:p>
          <a:p>
            <a:pPr eaLnBrk="1" hangingPunct="1"/>
            <a:r>
              <a:rPr lang="en-US" dirty="0">
                <a:latin typeface="Times New Roman" charset="0"/>
                <a:cs typeface="Times New Roman" charset="0"/>
              </a:rPr>
              <a:t>Demetrius caused the riot—not Paul—whom the clerk defended (19:28-41).</a:t>
            </a:r>
          </a:p>
          <a:p>
            <a:pPr eaLnBrk="1" hangingPunct="1"/>
            <a:r>
              <a:rPr lang="en-US" dirty="0">
                <a:latin typeface="Times New Roman" charset="0"/>
                <a:cs typeface="Times New Roman" charset="0"/>
              </a:rPr>
              <a:t>The attack from Demetrius led to a two-hour riot in the theater (19:28-34).</a:t>
            </a:r>
          </a:p>
          <a:p>
            <a:pPr eaLnBrk="1" hangingPunct="1"/>
            <a:r>
              <a:rPr lang="en-US" dirty="0">
                <a:latin typeface="Times New Roman" charset="0"/>
                <a:cs typeface="Times New Roman" charset="0"/>
              </a:rPr>
              <a:t>Why was rushing into the theater significant (29)?</a:t>
            </a:r>
          </a:p>
          <a:p>
            <a:pPr eaLnBrk="1" hangingPunct="1"/>
            <a:r>
              <a:rPr lang="en-US" dirty="0">
                <a:latin typeface="Times New Roman" charset="0"/>
                <a:cs typeface="Times New Roman" charset="0"/>
              </a:rPr>
              <a:t>	This was the largest gathering place in Ephesus.</a:t>
            </a:r>
          </a:p>
          <a:p>
            <a:pPr eaLnBrk="1" hangingPunct="1"/>
            <a:r>
              <a:rPr lang="en-US" dirty="0">
                <a:latin typeface="Times New Roman" charset="0"/>
                <a:cs typeface="Times New Roman" charset="0"/>
              </a:rPr>
              <a:t>	It could hold 25,000 people!</a:t>
            </a:r>
          </a:p>
          <a:p>
            <a:pPr eaLnBrk="1" hangingPunct="1"/>
            <a:r>
              <a:rPr lang="en-US" dirty="0">
                <a:latin typeface="Times New Roman" charset="0"/>
                <a:cs typeface="Times New Roman" charset="0"/>
              </a:rPr>
              <a:t>Why would Paul want to enter an arena of hostile fanatics who would be in an uproar for two hours (30)?</a:t>
            </a:r>
          </a:p>
          <a:p>
            <a:pPr eaLnBrk="1" hangingPunct="1"/>
            <a:r>
              <a:rPr lang="en-US" dirty="0">
                <a:latin typeface="Times New Roman" charset="0"/>
                <a:cs typeface="Times New Roman" charset="0"/>
              </a:rPr>
              <a:t>	Paul looked for every chance to share the gospel, even if his life was in danger.</a:t>
            </a:r>
          </a:p>
          <a:p>
            <a:pPr eaLnBrk="1" hangingPunct="1"/>
            <a:r>
              <a:rPr lang="en-US" dirty="0">
                <a:latin typeface="Times New Roman" charset="0"/>
                <a:cs typeface="Times New Roman" charset="0"/>
              </a:rPr>
              <a:t>	Paul evidently supposed that God would enable him to give a reasonable defense of the gospel.</a:t>
            </a:r>
          </a:p>
          <a:p>
            <a:pPr eaLnBrk="1" hangingPunct="1"/>
            <a:r>
              <a:rPr lang="en-US" dirty="0">
                <a:latin typeface="Times New Roman" charset="0"/>
                <a:cs typeface="Times New Roman" charset="0"/>
              </a:rPr>
              <a:t>Why did some of provincial officials also prevent Paul from entering the theatre (31)?</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	These rulers “would not let him get caught in the riot. They were Asiarchs (lit., ‘rulers of Asia’), in charge of the community’s political and religious welfare. They would be on good terms with Rome and therefore would evidence Christianity’s good standing with the government”—Stanley D. Toussaint, “Acts,” in The Bible Knowledge Commentary: An Exposition of the Scriptures, ed. J. F. Walvoord and R. B. Zuck, vol. 2 (Wheaton, IL: Victor Books, 1985), 411–412.</a:t>
            </a:r>
          </a:p>
          <a:p>
            <a:pPr eaLnBrk="1" hangingPunct="1"/>
            <a:r>
              <a:rPr lang="en-US" dirty="0">
                <a:latin typeface="Times New Roman" charset="0"/>
                <a:cs typeface="Times New Roman" charset="0"/>
              </a:rPr>
              <a:t>	If Paul entered there, a rumor may have started that said he caused the riot.</a:t>
            </a:r>
          </a:p>
          <a:p>
            <a:pPr eaLnBrk="1" hangingPunct="1"/>
            <a:endParaRPr lang="en-US" dirty="0">
              <a:latin typeface="Times New Roman" charset="0"/>
              <a:cs typeface="Times New Roman"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clerk wisely calmed the crowd by defending both Artemis and Paul (19:35-41).</a:t>
            </a:r>
          </a:p>
          <a:p>
            <a:r>
              <a:rPr lang="en-US" dirty="0"/>
              <a:t>• He enticed their pride, saying Ephesus guarded Artemis from heaven (19:35-36).</a:t>
            </a:r>
          </a:p>
          <a:p>
            <a:r>
              <a:rPr lang="en-US" dirty="0"/>
              <a:t>• He cleared Gaius and Aristarchus (and, in effect, Paul) of any crime (19:37).</a:t>
            </a:r>
          </a:p>
          <a:p>
            <a:r>
              <a:rPr lang="en-US" dirty="0"/>
              <a:t>• He encouraged legal charges, knowing the crowd wouldn’t do it (19:38-39).</a:t>
            </a:r>
          </a:p>
          <a:p>
            <a:r>
              <a:rPr lang="en-US" dirty="0"/>
              <a:t>• He warned that Rome might hear of their riot and punish the city (19:40-41). </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44389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Paul and the early Christians did not stir up trouble in Acts. But what about today?)</a:t>
            </a:r>
          </a:p>
        </p:txBody>
      </p:sp>
    </p:spTree>
    <p:extLst>
      <p:ext uri="{BB962C8B-B14F-4D97-AF65-F5344CB8AC3E}">
        <p14:creationId xmlns:p14="http://schemas.microsoft.com/office/powerpoint/2010/main" val="3893516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He promises that we will eventually witness in the final unevangelized place on earth.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are the best ones to bring harmony in the unbelieving world.]</a:t>
            </a:r>
            <a:endParaRPr lang="en-US" dirty="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019033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The uproar at Ephesus proved Christianity innocent of wrongdoing but idolatry useless.</a:t>
            </a:r>
          </a:p>
        </p:txBody>
      </p:sp>
    </p:spTree>
    <p:extLst>
      <p:ext uri="{BB962C8B-B14F-4D97-AF65-F5344CB8AC3E}">
        <p14:creationId xmlns:p14="http://schemas.microsoft.com/office/powerpoint/2010/main" val="29585902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Money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take first place in our hearts. The millionaire “Aristotle Onassis once said, ‘All that matters in this life is money. It is the people with money who are the royalty in our generation.’ Ultimately he discovered that he had leaned the ladder of his life against the wrong wall. When he died, the only person at his side was his daughter; his money brought no comfort.”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—George and Donald Sweeting, </a:t>
            </a:r>
            <a:r>
              <a:rPr lang="en-US" sz="1200" i="1" kern="1200" dirty="0">
                <a:solidFill>
                  <a:schemeClr val="tx1"/>
                </a:solidFill>
                <a:effectLst/>
                <a:latin typeface="+mn-lt"/>
                <a:ea typeface="+mn-ea"/>
                <a:cs typeface="+mn-cs"/>
              </a:rPr>
              <a:t>The Acts of God: Reflections from the Book of Acts</a:t>
            </a:r>
            <a:r>
              <a:rPr lang="en-US" sz="1200" kern="1200" dirty="0">
                <a:solidFill>
                  <a:schemeClr val="tx1"/>
                </a:solidFill>
                <a:effectLst/>
                <a:latin typeface="+mn-lt"/>
                <a:ea typeface="+mn-ea"/>
                <a:cs typeface="+mn-cs"/>
              </a:rPr>
              <a:t> (Chicago: Moody, 1986), 159.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Israel’s idol was a bull—our idol is a bull market!</a:t>
            </a:r>
          </a:p>
        </p:txBody>
      </p:sp>
    </p:spTree>
    <p:extLst>
      <p:ext uri="{BB962C8B-B14F-4D97-AF65-F5344CB8AC3E}">
        <p14:creationId xmlns:p14="http://schemas.microsoft.com/office/powerpoint/2010/main" val="17571287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Idols are dumb objects that we need to care for—which in reality is self-worship.</a:t>
            </a:r>
          </a:p>
        </p:txBody>
      </p:sp>
    </p:spTree>
    <p:extLst>
      <p:ext uri="{BB962C8B-B14F-4D97-AF65-F5344CB8AC3E}">
        <p14:creationId xmlns:p14="http://schemas.microsoft.com/office/powerpoint/2010/main" val="25801745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Our bull idol takes different forms—social media, ego, Xbox, approval, possession, career, experimentalism, drugs, pride, sex, instant gratification, humanism, overindulgence, control—all permeated with generous chunks of me, me, me, me, me, me…</a:t>
            </a:r>
          </a:p>
        </p:txBody>
      </p:sp>
    </p:spTree>
    <p:extLst>
      <p:ext uri="{BB962C8B-B14F-4D97-AF65-F5344CB8AC3E}">
        <p14:creationId xmlns:p14="http://schemas.microsoft.com/office/powerpoint/2010/main" val="419462143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contrast…</a:t>
            </a:r>
          </a:p>
          <a:p>
            <a:r>
              <a:rPr lang="en-US" sz="1200" kern="1200" dirty="0">
                <a:solidFill>
                  <a:schemeClr val="tx1"/>
                </a:solidFill>
                <a:effectLst/>
                <a:latin typeface="+mn-lt"/>
                <a:ea typeface="+mn-ea"/>
                <a:cs typeface="+mn-cs"/>
              </a:rPr>
              <a:t>The gospel leads to peace.</a:t>
            </a:r>
            <a:endParaRPr lang="en-US" dirty="0">
              <a:effectLst/>
            </a:endParaRPr>
          </a:p>
          <a:p>
            <a:r>
              <a:rPr lang="en-US" dirty="0"/>
              <a:t>Idolatry brings turmoil; Christianity brings peace.</a:t>
            </a:r>
          </a:p>
          <a:p>
            <a:r>
              <a:rPr lang="en-US" dirty="0"/>
              <a:t>Unbelievers in the Roman Empire often leveled unfair attacks against Christians, accusing them of causing riots and even being guilty of incest and cannibalism. </a:t>
            </a:r>
          </a:p>
          <a:p>
            <a:r>
              <a:rPr lang="en-US" dirty="0"/>
              <a:t>Luke never mentions these objections directly in Acts—but he does show what they did do when they peacefully presented the gospel.</a:t>
            </a:r>
          </a:p>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narrative gives another account of unbelievers accusing believers of the very violence that they themselves foment.</a:t>
            </a:r>
          </a:p>
          <a:p>
            <a:r>
              <a:rPr lang="en-US" dirty="0"/>
              <a:t>This reminds us to continue the peaceful proclamation of the gospel that characterized the early church. </a:t>
            </a:r>
          </a:p>
        </p:txBody>
      </p:sp>
    </p:spTree>
    <p:extLst>
      <p:ext uri="{BB962C8B-B14F-4D97-AF65-F5344CB8AC3E}">
        <p14:creationId xmlns:p14="http://schemas.microsoft.com/office/powerpoint/2010/main" val="28624216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Belief in Jesus divides families but also brings harmony today. </a:t>
            </a:r>
          </a:p>
          <a:p>
            <a:r>
              <a:rPr lang="en-US" sz="1200" kern="1200" dirty="0">
                <a:solidFill>
                  <a:schemeClr val="tx1"/>
                </a:solidFill>
                <a:effectLst/>
                <a:latin typeface="+mn-lt"/>
                <a:ea typeface="+mn-ea"/>
                <a:cs typeface="+mn-cs"/>
              </a:rPr>
              <a:t>“I will bring a sword”—Jesus</a:t>
            </a:r>
          </a:p>
          <a:p>
            <a:r>
              <a:rPr lang="en-US" sz="1200" kern="1200" dirty="0">
                <a:solidFill>
                  <a:schemeClr val="tx1"/>
                </a:solidFill>
                <a:effectLst/>
                <a:latin typeface="+mn-lt"/>
                <a:ea typeface="+mn-ea"/>
                <a:cs typeface="+mn-cs"/>
              </a:rPr>
              <a:t>“Peace I leave with you”—Jesus</a:t>
            </a:r>
          </a:p>
          <a:p>
            <a:r>
              <a:rPr lang="en-US" sz="1200" kern="1200" dirty="0">
                <a:solidFill>
                  <a:schemeClr val="tx1"/>
                </a:solidFill>
                <a:effectLst/>
                <a:latin typeface="+mn-lt"/>
                <a:ea typeface="+mn-ea"/>
                <a:cs typeface="+mn-cs"/>
              </a:rPr>
              <a:t>But that sword is not ours to wield—it is a sword others use against us!</a:t>
            </a:r>
          </a:p>
        </p:txBody>
      </p:sp>
    </p:spTree>
    <p:extLst>
      <p:ext uri="{BB962C8B-B14F-4D97-AF65-F5344CB8AC3E}">
        <p14:creationId xmlns:p14="http://schemas.microsoft.com/office/powerpoint/2010/main" val="169400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what the Lord has designed for you to do so his rule extends to everyone though your life!</a:t>
            </a: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11549744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Look around the world and you will see that it is the Christians that produce harmony, but the violence that comes has them as the objects, not the perpetrators. </a:t>
            </a:r>
            <a:endParaRPr lang="en-US" dirty="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is because our leader is the Prince of Peace.</a:t>
            </a:r>
            <a:endParaRPr lang="en-US" dirty="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8120543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46687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Years ago judges conducted a peace painting contest.</a:t>
            </a:r>
            <a:endParaRPr lang="en-US" dirty="0"/>
          </a:p>
        </p:txBody>
      </p:sp>
    </p:spTree>
    <p:extLst>
      <p:ext uri="{BB962C8B-B14F-4D97-AF65-F5344CB8AC3E}">
        <p14:creationId xmlns:p14="http://schemas.microsoft.com/office/powerpoint/2010/main" val="303410835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Contestants submitted paintings of peaceful nature scenes of orchards </a:t>
            </a:r>
          </a:p>
          <a:p>
            <a:r>
              <a:rPr lang="en-US" dirty="0"/>
              <a:t>• or seascapes </a:t>
            </a:r>
          </a:p>
          <a:p>
            <a:r>
              <a:rPr lang="en-US" dirty="0"/>
              <a:t>• or forests and lakes. </a:t>
            </a:r>
          </a:p>
          <a:p>
            <a:endParaRPr lang="en-US" dirty="0"/>
          </a:p>
        </p:txBody>
      </p:sp>
    </p:spTree>
    <p:extLst>
      <p:ext uri="{BB962C8B-B14F-4D97-AF65-F5344CB8AC3E}">
        <p14:creationId xmlns:p14="http://schemas.microsoft.com/office/powerpoint/2010/main" val="23670277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But the winner was actually a chaotic painting of lightning and a rushing waterfall. </a:t>
            </a:r>
          </a:p>
          <a:p>
            <a:r>
              <a:rPr lang="en-US" dirty="0"/>
              <a:t>• And if you look closely, amidst all that turbulence in the midst of the violent water was a mother bird sitting in her nest with her chicks. </a:t>
            </a:r>
          </a:p>
          <a:p>
            <a:r>
              <a:rPr lang="en-US" dirty="0"/>
              <a:t>Peace doesn’t come because our surroundings don’t have challenges. It comes from resting in Christ amidst those trials.</a:t>
            </a:r>
          </a:p>
          <a:p>
            <a:endParaRPr lang="en-US" dirty="0"/>
          </a:p>
        </p:txBody>
      </p:sp>
    </p:spTree>
    <p:extLst>
      <p:ext uri="{BB962C8B-B14F-4D97-AF65-F5344CB8AC3E}">
        <p14:creationId xmlns:p14="http://schemas.microsoft.com/office/powerpoint/2010/main" val="29044135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consider idols as man-made statues of gold, silver, or wood—but do you have any of those idols of the heart?</a:t>
            </a:r>
          </a:p>
          <a:p>
            <a:r>
              <a:rPr lang="en-US" dirty="0"/>
              <a:t>In what ways do you promote peace in society?</a:t>
            </a:r>
          </a:p>
          <a:p>
            <a:r>
              <a:rPr lang="en-US" dirty="0"/>
              <a:t>• Strengthen the family—</a:t>
            </a:r>
          </a:p>
          <a:p>
            <a:r>
              <a:rPr lang="en-US" dirty="0"/>
              <a:t>I seek to do this by supporting Family Research Council.</a:t>
            </a:r>
          </a:p>
          <a:p>
            <a:r>
              <a:rPr lang="en-US" dirty="0"/>
              <a:t>Work on your marriage.</a:t>
            </a:r>
          </a:p>
          <a:p>
            <a:r>
              <a:rPr lang="en-US" dirty="0"/>
              <a:t>Do not support the slaughter of the most defenseless in society, the unborn.</a:t>
            </a:r>
          </a:p>
          <a:p>
            <a:r>
              <a:rPr lang="en-US" dirty="0"/>
              <a:t>• Money: Invest your money not where it will bring the highest profit, but where it will bless values-based organizations.</a:t>
            </a:r>
          </a:p>
          <a:p>
            <a:r>
              <a:rPr lang="en-US" dirty="0"/>
              <a:t>• In what ways do you disturb peace in society?</a:t>
            </a:r>
          </a:p>
          <a:p>
            <a:r>
              <a:rPr lang="en-US" dirty="0"/>
              <a:t>Facebook posts can often enflame passions—so, as a general rule, I don’t make political pronouncements on FB.</a:t>
            </a:r>
          </a:p>
          <a:p>
            <a:r>
              <a:rPr lang="en-US" dirty="0"/>
              <a:t>Do not spread fake news. I quoted a so-called article this month but had to follow up with an apology when I discovered that it did not exist.</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30005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chorus “He is Our Peace” written in 1975…</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5926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tells us that Jesus has broken down every wall…</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5497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so we can cast our cares on him. Let’s do it as we sing together.</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6966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177</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03098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179</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566A40-3018-C448-B662-BD813F2DDC07}" type="slidenum">
              <a:rPr lang="en-US" sz="1200"/>
              <a:pPr eaLnBrk="1" hangingPunct="1"/>
              <a:t>22</a:t>
            </a:fld>
            <a:endParaRPr lang="en-US" sz="1200"/>
          </a:p>
        </p:txBody>
      </p:sp>
      <p:sp>
        <p:nvSpPr>
          <p:cNvPr id="413698" name="Rectangle 2"/>
          <p:cNvSpPr>
            <a:spLocks noGrp="1" noRot="1" noChangeAspect="1" noChangeArrowheads="1" noTextEdit="1"/>
          </p:cNvSpPr>
          <p:nvPr>
            <p:ph type="sldImg"/>
          </p:nvPr>
        </p:nvSpPr>
        <p:spPr>
          <a:xfrm>
            <a:off x="1143000" y="685800"/>
            <a:ext cx="4572000" cy="3429000"/>
          </a:xfrm>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45" eaLnBrk="0" hangingPunct="0">
              <a:lnSpc>
                <a:spcPct val="93000"/>
              </a:lnSpc>
              <a:buClr>
                <a:srgbClr val="000000"/>
              </a:buClr>
              <a:buSzPct val="100000"/>
              <a:buFont typeface="Times New Roman" charset="0"/>
              <a:buNone/>
            </a:pPr>
            <a:endParaRPr lang="en-US">
              <a:solidFill>
                <a:srgbClr val="FFFFFF"/>
              </a:solidFill>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Paul then began to prepare for extended missionary trips.  </a:t>
            </a:r>
          </a:p>
          <a:p>
            <a:pPr>
              <a:spcBef>
                <a:spcPct val="0"/>
              </a:spcBef>
            </a:pPr>
            <a:r>
              <a:rPr lang="en-US" b="1">
                <a:latin typeface="Times" charset="0"/>
                <a:ea typeface="ＭＳ Ｐゴシック" charset="0"/>
                <a:cs typeface="ＭＳ Ｐゴシック" charset="0"/>
              </a:rPr>
              <a:t>////	Trip #2…THE EUROPEAN THRUST…is recalled in detail in Acts 15 through 18. </a:t>
            </a:r>
          </a:p>
          <a:p>
            <a:pPr>
              <a:spcBef>
                <a:spcPct val="0"/>
              </a:spcBef>
            </a:pPr>
            <a:r>
              <a:rPr lang="en-US" b="1">
                <a:latin typeface="Times" charset="0"/>
                <a:ea typeface="ＭＳ Ｐゴシック" charset="0"/>
                <a:cs typeface="ＭＳ Ｐゴシック" charset="0"/>
              </a:rPr>
              <a:t>////	This second journey began overland from Syrian Antioch…all the way into Greece…then returning by sea to make his report to the church in Jerusalem…then back home to Syrian Antioch.</a:t>
            </a:r>
          </a:p>
          <a:p>
            <a:pPr>
              <a:spcBef>
                <a:spcPct val="0"/>
              </a:spcBef>
            </a:pPr>
            <a:r>
              <a:rPr lang="en-US" b="1">
                <a:latin typeface="Times" charset="0"/>
                <a:ea typeface="ＭＳ Ｐゴシック" charset="0"/>
                <a:cs typeface="ＭＳ Ｐゴシック" charset="0"/>
              </a:rPr>
              <a:t>////	There were church plants along the way… They met in synagogues every Sabbath…speaking either Greek –– thanks to Alexander the Great –– or Hebrew or Latin.  Paul spoke all those languages. This is the time of that famous call to </a:t>
            </a:r>
            <a:r>
              <a:rPr lang="ru-RU"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come over to </a:t>
            </a:r>
            <a:r>
              <a:rPr lang="en-US" b="1" u="sng">
                <a:latin typeface="Times" charset="0"/>
                <a:ea typeface="ＭＳ Ｐゴシック" charset="0"/>
                <a:cs typeface="ＭＳ Ｐゴシック" charset="0"/>
              </a:rPr>
              <a:t>MACEDONIA</a:t>
            </a:r>
            <a:r>
              <a:rPr lang="en-US" b="1">
                <a:latin typeface="Times" charset="0"/>
                <a:ea typeface="ＭＳ Ｐゴシック" charset="0"/>
                <a:cs typeface="ＭＳ Ｐゴシック" charset="0"/>
              </a:rPr>
              <a:t> and help us.</a:t>
            </a:r>
            <a:r>
              <a:rPr lang="ru-RU"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And then he took up a lengthy residence in the wild, seaside town of </a:t>
            </a:r>
            <a:r>
              <a:rPr lang="en-US" b="1" u="sng">
                <a:latin typeface="Times" charset="0"/>
                <a:ea typeface="ＭＳ Ｐゴシック" charset="0"/>
                <a:cs typeface="ＭＳ Ｐゴシック" charset="0"/>
              </a:rPr>
              <a:t>CORINTH</a:t>
            </a:r>
            <a:r>
              <a:rPr lang="en-US" b="1">
                <a:latin typeface="Times" charset="0"/>
                <a:ea typeface="ＭＳ Ｐゴシック" charset="0"/>
                <a:cs typeface="ＭＳ Ｐゴシック" charset="0"/>
              </a:rPr>
              <a:t>, only a short  journey from Athens.</a:t>
            </a:r>
          </a:p>
          <a:p>
            <a:pPr>
              <a:spcBef>
                <a:spcPct val="0"/>
              </a:spcBef>
            </a:pPr>
            <a:r>
              <a:rPr lang="en-US" b="1">
                <a:latin typeface="Times" charset="0"/>
                <a:ea typeface="ＭＳ Ｐゴシック" charset="0"/>
                <a:cs typeface="ＭＳ Ｐゴシック" charset="0"/>
              </a:rPr>
              <a:t>////	On this trip he debated with the Athenian philosophers on Mars Hill, recognizing their statue to </a:t>
            </a:r>
            <a:r>
              <a:rPr lang="ru-RU"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the unknown God.</a:t>
            </a:r>
            <a:r>
              <a:rPr lang="ru-RU"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He built a sermon around that! </a:t>
            </a:r>
          </a:p>
          <a:p>
            <a:pPr>
              <a:spcBef>
                <a:spcPct val="0"/>
              </a:spcBef>
            </a:pPr>
            <a:r>
              <a:rPr lang="en-US" b="1">
                <a:latin typeface="Times" charset="0"/>
                <a:ea typeface="ＭＳ Ｐゴシック" charset="0"/>
                <a:cs typeface="ＭＳ Ｐゴシック" charset="0"/>
              </a:rPr>
              <a:t>////	LENGTH OF THIS TRIP: ESTIMATED AT ABOUT TWO AND A HALF YEARS BETWEEN A.D. 49 AND 52.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6866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99506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60475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551409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600340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097851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025040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3210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1706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5A35-752E-15FF-9745-1E61EC9A4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9BEA3-2C2E-D835-23A5-147BC7F6B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24C44-BCE7-E757-133F-4B53979D7B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8158D5-4346-8640-466F-71EF8F27DD4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764504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D28E-EFBE-C98A-3500-963248432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BB01F-CC19-32D1-8B40-ACE2CF2AB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907E9-2FE6-82A4-59DC-EA68139C17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000CA6-39D2-4A88-5AC8-5B60E456826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3380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EF009-73EE-8098-A7A1-6615BF8AA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9C592-76EB-1CB7-2546-B8A564E8D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BE430-72A6-AB34-3025-D51AB8786C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C07772-77FD-192F-6BF5-875DCAC2B0A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290334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3EA9-3022-8878-9CFA-8DE25D8A9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CCAC5-8324-504E-E75E-C726FCF98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622E8-A2FC-F3AB-C5AE-0EB9393172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2E6008-9F8C-A199-941A-87FBDA1E2E4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112650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Then came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ASIAN THRUST…recorded in Acts 18-21.</a:t>
            </a:r>
          </a:p>
          <a:p>
            <a:pPr>
              <a:spcBef>
                <a:spcPct val="0"/>
              </a:spcBef>
            </a:pPr>
            <a:r>
              <a:rPr lang="en-US" b="0" dirty="0">
                <a:latin typeface="Times" charset="0"/>
                <a:ea typeface="ＭＳ Ｐゴシック" charset="0"/>
                <a:cs typeface="ＭＳ Ｐゴシック"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0" dirty="0">
                <a:latin typeface="Times" charset="0"/>
                <a:ea typeface="ＭＳ Ｐゴシック" charset="0"/>
                <a:cs typeface="ＭＳ Ｐゴシック" charset="0"/>
              </a:rPr>
              <a:t>////	Paul spent a very long time living and ministering to the church the </a:t>
            </a:r>
            <a:r>
              <a:rPr lang="en-US" b="0" u="sng" dirty="0">
                <a:latin typeface="Times" charset="0"/>
                <a:ea typeface="ＭＳ Ｐゴシック" charset="0"/>
                <a:cs typeface="ＭＳ Ｐゴシック" charset="0"/>
              </a:rPr>
              <a:t>EPHESUS</a:t>
            </a:r>
            <a:r>
              <a:rPr lang="en-US" b="0" dirty="0">
                <a:latin typeface="Times" charset="0"/>
                <a:ea typeface="ＭＳ Ｐゴシック" charset="0"/>
                <a:cs typeface="ＭＳ Ｐゴシック" charset="0"/>
              </a:rPr>
              <a:t>.  Luke reports that Paul raised a young man from the dead in Ephesus.  Many important letters –– our Epistles –– were written from Ephesus.  </a:t>
            </a:r>
          </a:p>
          <a:p>
            <a:pPr>
              <a:spcBef>
                <a:spcPct val="0"/>
              </a:spcBef>
            </a:pPr>
            <a:r>
              <a:rPr lang="en-US" b="0" dirty="0">
                <a:latin typeface="Times" charset="0"/>
                <a:ea typeface="ＭＳ Ｐゴシック" charset="0"/>
                <a:cs typeface="ＭＳ Ｐゴシック" charset="0"/>
              </a:rPr>
              <a:t>////	One of the most dramatic events recorded for us took place at the Ephesian </a:t>
            </a:r>
            <a:r>
              <a:rPr lang="en-US" b="0" u="sng" dirty="0">
                <a:latin typeface="Times" charset="0"/>
                <a:ea typeface="ＭＳ Ｐゴシック" charset="0"/>
                <a:cs typeface="ＭＳ Ｐゴシック" charset="0"/>
              </a:rPr>
              <a:t>AMPHITHEATRE</a:t>
            </a:r>
            <a:r>
              <a:rPr lang="en-US" b="0" dirty="0">
                <a:latin typeface="Times" charset="0"/>
                <a:ea typeface="ＭＳ Ｐゴシック" charset="0"/>
                <a:cs typeface="ＭＳ Ｐゴシック" charset="0"/>
              </a:rPr>
              <a:t> where he confronted the souvenir makers of the city…those who manufactured small idols of the Goddess Diana, whose temple in Ephesus was one of the seven wonders of the ancient world.</a:t>
            </a:r>
          </a:p>
          <a:p>
            <a:pPr>
              <a:spcBef>
                <a:spcPct val="0"/>
              </a:spcBef>
            </a:pPr>
            <a:r>
              <a:rPr lang="en-US" b="0" dirty="0">
                <a:latin typeface="Times" charset="0"/>
                <a:ea typeface="ＭＳ Ｐゴシック" charset="0"/>
                <a:cs typeface="ＭＳ Ｐゴシック" charset="0"/>
              </a:rPr>
              <a:t>////	LENGTH OF THIS TRIP: ALMOST FIVE YEARS BETWEEN A.D. 53 AND 57.</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Acts 18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https://www.bibleplaces.com/acts/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Acts volume are provided free, lifetime updates to the collection.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34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Acts 18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a:t>
            </a:r>
            <a:r>
              <a:rPr lang="en-US" sz="1200" dirty="0"/>
              <a:t>https://www.bibleplaces.com/acts/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Acts volume are provided free, lifetime updates to the collection.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993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couple of possible options for Paul’s travel to Corinth. If he traveled by land, the route is fairly well defined by the coastline and the mountains. If he sailed, his boat would have departed from the port of Piraeus and landed at the port of </a:t>
            </a:r>
            <a:r>
              <a:rPr lang="en-US" sz="1200" kern="1200" dirty="0" err="1">
                <a:solidFill>
                  <a:schemeClr val="tx1"/>
                </a:solidFill>
                <a:effectLst/>
                <a:latin typeface="+mn-lt"/>
                <a:ea typeface="+mn-ea"/>
                <a:cs typeface="+mn-cs"/>
              </a:rPr>
              <a:t>Cenchreae</a:t>
            </a:r>
            <a:r>
              <a:rPr lang="en-US" sz="1200" kern="1200" dirty="0">
                <a:solidFill>
                  <a:schemeClr val="tx1"/>
                </a:solidFill>
                <a:effectLst/>
                <a:latin typeface="+mn-lt"/>
                <a:ea typeface="+mn-ea"/>
                <a:cs typeface="+mn-cs"/>
              </a:rPr>
              <a:t>.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394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Paul did not spend long in Athens on </a:t>
            </a:r>
            <a:r>
              <a:rPr lang="en-US"/>
              <a:t>his second </a:t>
            </a:r>
            <a:r>
              <a:rPr lang="en-US" dirty="0"/>
              <a:t>missionary journey but instead moved on to Corinth. He had been waiting for Silas and Timothy (Acts 17:15-16), but they did not join him until he was in Corinth (Acts 18:5). Corinth was about 40 miles (64 km) west of Athens. This photo of the Acropolis was taken from the Hill of Philopappus. The temple of Athena has been standing on the Acropolis since 420 BC.</a:t>
            </a:r>
          </a:p>
          <a:p>
            <a:pPr rtl="0"/>
            <a:endParaRPr lang="en-US" dirty="0"/>
          </a:p>
          <a:p>
            <a:pPr rtl="0"/>
            <a:endParaRPr lang="en-US" dirty="0"/>
          </a:p>
          <a:p>
            <a:pPr rtl="0"/>
            <a:r>
              <a:rPr lang="en-US" dirty="0"/>
              <a:t>tb011501034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089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Paul had spoken to the Areopagus</a:t>
            </a:r>
            <a:r>
              <a:rPr lang="en-US" baseline="0" dirty="0"/>
              <a:t> (Acts 17:19-34), perhaps at</a:t>
            </a:r>
            <a:r>
              <a:rPr lang="en-US" dirty="0"/>
              <a:t> Mars Hill, the rocky outcropping</a:t>
            </a:r>
            <a:r>
              <a:rPr lang="en-US" baseline="0" dirty="0"/>
              <a:t> </a:t>
            </a:r>
            <a:r>
              <a:rPr lang="en-US" dirty="0"/>
              <a:t>pictured here. See chapter 17 for more photographs and explanatory notes about Paul’s sermon here.</a:t>
            </a:r>
          </a:p>
          <a:p>
            <a:pPr rtl="0"/>
            <a:endParaRPr lang="en-US" dirty="0"/>
          </a:p>
          <a:p>
            <a:pPr rtl="0"/>
            <a:r>
              <a:rPr lang="en-US" dirty="0"/>
              <a:t>tb031806377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893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ea typeface="Tahoma" pitchFamily="34" charset="0"/>
                <a:cs typeface="Times New Roman" pitchFamily="18" charset="0"/>
              </a:rPr>
              <a:t>This</a:t>
            </a:r>
            <a:r>
              <a:rPr lang="en-US" sz="1100" baseline="0" dirty="0">
                <a:ea typeface="Tahoma" pitchFamily="34" charset="0"/>
                <a:cs typeface="Times New Roman" pitchFamily="18" charset="0"/>
              </a:rPr>
              <a:t> photo provides a broad panoramic perspective of the Corinth area. Paul arrived from the east (the left side of this photo), either by land or by sea. If by land, he would have crossed the isthmus to the city of Corinth. If arriving by boat, he would have landed at the port at </a:t>
            </a:r>
            <a:r>
              <a:rPr lang="en-US" sz="1100" baseline="0" dirty="0" err="1">
                <a:ea typeface="Tahoma" pitchFamily="34" charset="0"/>
                <a:cs typeface="Times New Roman" pitchFamily="18" charset="0"/>
              </a:rPr>
              <a:t>Cenchreae</a:t>
            </a:r>
            <a:r>
              <a:rPr lang="en-US" sz="1100" baseline="0" dirty="0">
                <a:ea typeface="Tahoma" pitchFamily="34" charset="0"/>
                <a:cs typeface="Times New Roman" pitchFamily="18" charset="0"/>
              </a:rPr>
              <a:t>. </a:t>
            </a:r>
            <a:r>
              <a:rPr lang="en-US" sz="1100" dirty="0">
                <a:ea typeface="Tahoma" pitchFamily="34" charset="0"/>
                <a:cs typeface="Times New Roman" pitchFamily="18" charset="0"/>
              </a:rPr>
              <a:t>The ancient city of Corinth was one of the major commercial centers of the ancient world. It was perfectly situated near the narrowest part of the Isthmus, a strip of limestone four miles wide connecting mainland Greece with the southern peninsula (Peloponnesus). Corinth had a port on either side of the Isthmus—Lechaion on the Corinth Gulf and </a:t>
            </a:r>
            <a:r>
              <a:rPr lang="en-US" sz="1100" dirty="0" err="1">
                <a:ea typeface="Tahoma" pitchFamily="34" charset="0"/>
                <a:cs typeface="Times New Roman" pitchFamily="18" charset="0"/>
              </a:rPr>
              <a:t>Cenchreae</a:t>
            </a:r>
            <a:r>
              <a:rPr lang="en-US" sz="1100" dirty="0">
                <a:ea typeface="Tahoma" pitchFamily="34" charset="0"/>
                <a:cs typeface="Times New Roman" pitchFamily="18" charset="0"/>
              </a:rPr>
              <a:t> on the Saronic Gulf—and thus held control of the seas on both sides of Greece. See the next slide for labels.</a:t>
            </a:r>
          </a:p>
          <a:p>
            <a:endParaRPr lang="en-US" sz="1100" dirty="0"/>
          </a:p>
          <a:p>
            <a:r>
              <a:rPr lang="en-US" sz="1100" dirty="0"/>
              <a:t>tb050803400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914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Tahoma" pitchFamily="34" charset="0"/>
                <a:cs typeface="Times New Roman" pitchFamily="18" charset="0"/>
              </a:rPr>
              <a:t>This</a:t>
            </a:r>
            <a:r>
              <a:rPr lang="en-US" sz="1100" baseline="0" dirty="0">
                <a:ea typeface="Tahoma" pitchFamily="34" charset="0"/>
                <a:cs typeface="Times New Roman" pitchFamily="18" charset="0"/>
              </a:rPr>
              <a:t> photo provides a broad panoramic perspective of the Corinth area. Paul arrived from the east (the left side of this photo), either by land or by sea. If by land, he would have crossed the isthmus to the city of Corinth. If arriving by boat, he would have landed at the port at </a:t>
            </a:r>
            <a:r>
              <a:rPr lang="en-US" sz="1100" baseline="0" dirty="0" err="1">
                <a:ea typeface="Tahoma" pitchFamily="34" charset="0"/>
                <a:cs typeface="Times New Roman" pitchFamily="18" charset="0"/>
              </a:rPr>
              <a:t>Cenchreae</a:t>
            </a:r>
            <a:r>
              <a:rPr lang="en-US" sz="1100" baseline="0" dirty="0">
                <a:ea typeface="Tahoma" pitchFamily="34" charset="0"/>
                <a:cs typeface="Times New Roman" pitchFamily="18" charset="0"/>
              </a:rPr>
              <a:t>. </a:t>
            </a:r>
            <a:r>
              <a:rPr lang="en-US" sz="1100" dirty="0">
                <a:ea typeface="Tahoma" pitchFamily="34" charset="0"/>
                <a:cs typeface="Times New Roman" pitchFamily="18" charset="0"/>
              </a:rPr>
              <a:t>The ancient city of Corinth was one of the major commercial centers of the ancient world. It was perfectly situated near the narrowest part of the Isthmus, a strip of limestone four miles wide connecting mainland Greece with the southern peninsula (Peloponnesus). Corinth had a port on either side of the Isthmus—Lechaion on the Corinth Gulf and </a:t>
            </a:r>
            <a:r>
              <a:rPr lang="en-US" sz="1100" dirty="0" err="1">
                <a:ea typeface="Tahoma" pitchFamily="34" charset="0"/>
                <a:cs typeface="Times New Roman" pitchFamily="18" charset="0"/>
              </a:rPr>
              <a:t>Cenchreae</a:t>
            </a:r>
            <a:r>
              <a:rPr lang="en-US" sz="1100" dirty="0">
                <a:ea typeface="Tahoma" pitchFamily="34" charset="0"/>
                <a:cs typeface="Times New Roman" pitchFamily="18" charset="0"/>
              </a:rPr>
              <a:t> on the Saronic Gulf—and thus held control of the seas on both sides of Greece. </a:t>
            </a:r>
          </a:p>
          <a:p>
            <a:endParaRPr lang="en-US" sz="1100" dirty="0">
              <a:ea typeface="Tahoma" pitchFamily="34" charset="0"/>
              <a:cs typeface="Times New Roman" pitchFamily="18" charset="0"/>
            </a:endParaRPr>
          </a:p>
          <a:p>
            <a:r>
              <a:rPr lang="en-US" sz="1100" dirty="0"/>
              <a:t>tb050803400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311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Corinth was a</a:t>
            </a:r>
            <a:r>
              <a:rPr lang="en-US" sz="1100" baseline="0" dirty="0"/>
              <a:t> major city of ancient Greece in the first century AD, but it had a rough history before that. Destroyed by the Romans in 146 BC, the city was only rebuilt in 44 BC when Julius Caesar re-founded it as a Roman colony. </a:t>
            </a:r>
            <a:r>
              <a:rPr lang="en-US" sz="1100" dirty="0"/>
              <a:t>Most of its citizens were former slaves from Rome, but businessmen also came. The city grew to economic and cultural prosperity as the capital city of the Roman province of Achaia (2nd century AD). It held its own during the attacks of the </a:t>
            </a:r>
            <a:r>
              <a:rPr lang="en-US" sz="1100" dirty="0" err="1"/>
              <a:t>Herulians</a:t>
            </a:r>
            <a:r>
              <a:rPr lang="en-US" sz="1100" dirty="0"/>
              <a:t> in the 3rd century AD, but Alaric took Corinth in AD 396. Earthquakes finally brought it down in AD 522 and 551, beginning a steady decline. </a:t>
            </a:r>
          </a:p>
          <a:p>
            <a:endParaRPr lang="en-US" sz="1100" dirty="0"/>
          </a:p>
          <a:p>
            <a:r>
              <a:rPr lang="en-US" sz="1100" dirty="0"/>
              <a:t>tb050803017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348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Aquila (Gk. </a:t>
            </a:r>
            <a:r>
              <a:rPr lang="el-GR" sz="1200" b="0" i="0" u="none" strike="noStrike" kern="1200" baseline="0" dirty="0">
                <a:solidFill>
                  <a:schemeClr val="tx1"/>
                </a:solidFill>
                <a:latin typeface="+mn-lt"/>
                <a:ea typeface="+mn-ea"/>
                <a:cs typeface="+mn-cs"/>
              </a:rPr>
              <a:t>Ἀκύλας</a:t>
            </a:r>
            <a:r>
              <a:rPr lang="en-US" sz="1200" b="0" i="0" u="none" strike="noStrike" kern="1200" baseline="0" dirty="0">
                <a:solidFill>
                  <a:schemeClr val="tx1"/>
                </a:solidFill>
                <a:latin typeface="+mn-lt"/>
                <a:ea typeface="+mn-ea"/>
                <a:cs typeface="+mn-cs"/>
              </a:rPr>
              <a:t>)</a:t>
            </a:r>
            <a:r>
              <a:rPr lang="en-US" dirty="0"/>
              <a:t> was a common Greek personal name. Both</a:t>
            </a:r>
            <a:r>
              <a:rPr lang="en-US" baseline="0" dirty="0"/>
              <a:t> the name Aquila and the region of Pontus are mentioned in this Latin inscription from the Celsus Library in Ephesus. The Library of Celsus was constructed around AD 115, about 60 years after Paul’s visits. The next slide includes labels.</a:t>
            </a:r>
            <a:endParaRPr lang="en-US" dirty="0"/>
          </a:p>
          <a:p>
            <a:pPr rtl="0"/>
            <a:endParaRPr lang="en-US" dirty="0"/>
          </a:p>
          <a:p>
            <a:pPr rtl="0"/>
            <a:r>
              <a:rPr lang="en-US" dirty="0"/>
              <a:t>tb041405388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90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5</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Roman historian Suetonius </a:t>
            </a:r>
            <a:r>
              <a:rPr lang="en-US" i="1" dirty="0"/>
              <a:t>(Life of Claudius</a:t>
            </a:r>
            <a:r>
              <a:rPr lang="en-US" i="0" dirty="0"/>
              <a:t> 25.4</a:t>
            </a:r>
            <a:r>
              <a:rPr lang="en-US" i="1" dirty="0"/>
              <a:t>),</a:t>
            </a:r>
            <a:r>
              <a:rPr lang="en-US" dirty="0"/>
              <a:t> Claudius had expelled the Jews</a:t>
            </a:r>
            <a:r>
              <a:rPr lang="en-US" baseline="0" dirty="0"/>
              <a:t> (or at least some Jews) from Rome </a:t>
            </a:r>
            <a:r>
              <a:rPr lang="en-US" sz="1200" kern="1200" dirty="0">
                <a:solidFill>
                  <a:schemeClr val="tx1"/>
                </a:solidFill>
                <a:effectLst/>
                <a:latin typeface="+mn-lt"/>
                <a:ea typeface="+mn-ea"/>
                <a:cs typeface="+mn-cs"/>
              </a:rPr>
              <a:t>because of a disturbance regarding one “</a:t>
            </a:r>
            <a:r>
              <a:rPr lang="en-US" sz="1200" kern="1200" dirty="0" err="1">
                <a:solidFill>
                  <a:schemeClr val="tx1"/>
                </a:solidFill>
                <a:effectLst/>
                <a:latin typeface="+mn-lt"/>
                <a:ea typeface="+mn-ea"/>
                <a:cs typeface="+mn-cs"/>
              </a:rPr>
              <a:t>Chrestus</a:t>
            </a:r>
            <a:r>
              <a:rPr lang="en-US" sz="1200" kern="1200" dirty="0">
                <a:solidFill>
                  <a:schemeClr val="tx1"/>
                </a:solidFill>
                <a:effectLst/>
                <a:latin typeface="+mn-lt"/>
                <a:ea typeface="+mn-ea"/>
                <a:cs typeface="+mn-cs"/>
              </a:rPr>
              <a:t>.” While this could be a reference to some unknown person, many scholars believe that Suetonius was</a:t>
            </a:r>
            <a:r>
              <a:rPr lang="en-US" sz="1200" kern="1200" baseline="0" dirty="0">
                <a:solidFill>
                  <a:schemeClr val="tx1"/>
                </a:solidFill>
                <a:effectLst/>
                <a:latin typeface="+mn-lt"/>
                <a:ea typeface="+mn-ea"/>
                <a:cs typeface="+mn-cs"/>
              </a:rPr>
              <a:t> making a reference to “Christ</a:t>
            </a:r>
            <a:r>
              <a:rPr lang="en-US" sz="1200" kern="1200" dirty="0">
                <a:solidFill>
                  <a:schemeClr val="tx1"/>
                </a:solidFill>
                <a:effectLst/>
                <a:latin typeface="+mn-lt"/>
                <a:ea typeface="+mn-ea"/>
                <a:cs typeface="+mn-cs"/>
              </a:rPr>
              <a:t>” as proclaimed by early Christians. If this is correct, the disturbance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caused by the hostility</a:t>
            </a:r>
            <a:r>
              <a:rPr lang="en-US" sz="1200" kern="1200" baseline="0" dirty="0">
                <a:solidFill>
                  <a:schemeClr val="tx1"/>
                </a:solidFill>
                <a:effectLst/>
                <a:latin typeface="+mn-lt"/>
                <a:ea typeface="+mn-ea"/>
                <a:cs typeface="+mn-cs"/>
              </a:rPr>
              <a:t> of unbelieving Jews toward Christians and the message they brought. This photo shows the burial slab of a slave named “</a:t>
            </a:r>
            <a:r>
              <a:rPr lang="en-US" sz="1200" kern="1200" baseline="0" dirty="0" err="1">
                <a:solidFill>
                  <a:schemeClr val="tx1"/>
                </a:solidFill>
                <a:effectLst/>
                <a:latin typeface="+mn-lt"/>
                <a:ea typeface="+mn-ea"/>
                <a:cs typeface="+mn-cs"/>
              </a:rPr>
              <a:t>Chrestus</a:t>
            </a:r>
            <a:r>
              <a:rPr lang="en-US" sz="1200" kern="1200" baseline="0" dirty="0">
                <a:solidFill>
                  <a:schemeClr val="tx1"/>
                </a:solidFill>
                <a:effectLst/>
                <a:latin typeface="+mn-lt"/>
                <a:ea typeface="+mn-ea"/>
                <a:cs typeface="+mn-cs"/>
              </a:rPr>
              <a:t>,” who </a:t>
            </a:r>
            <a:r>
              <a:rPr lang="en-US" dirty="0"/>
              <a:t>dealt with the administration of his two owners from the </a:t>
            </a:r>
            <a:r>
              <a:rPr lang="en-US" dirty="0" err="1"/>
              <a:t>Norbani</a:t>
            </a:r>
            <a:r>
              <a:rPr lang="en-US" dirty="0"/>
              <a:t> family. This inscription is on display </a:t>
            </a:r>
            <a:r>
              <a:rPr lang="en-US" sz="1200" kern="1200" dirty="0">
                <a:solidFill>
                  <a:schemeClr val="tx1"/>
                </a:solidFill>
                <a:effectLst/>
                <a:latin typeface="+mn-lt"/>
                <a:ea typeface="+mn-ea"/>
                <a:cs typeface="+mn-cs"/>
              </a:rPr>
              <a:t>at the National Museum at the Diocletian Baths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tb0513178516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243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name </a:t>
            </a:r>
            <a:r>
              <a:rPr lang="en-US" baseline="0" dirty="0" err="1"/>
              <a:t>Chrestus</a:t>
            </a:r>
            <a:r>
              <a:rPr lang="en-US" baseline="0" dirty="0"/>
              <a:t> was not unknown in the Roman world, and it is possible that either Claudius or the author Suetonius confused the less-common name “Christos” for the personal name “</a:t>
            </a:r>
            <a:r>
              <a:rPr lang="en-US" baseline="0" dirty="0" err="1"/>
              <a:t>Chrestus</a:t>
            </a:r>
            <a:r>
              <a:rPr lang="en-US" baseline="0" dirty="0"/>
              <a:t>.” The a</a:t>
            </a:r>
            <a:r>
              <a:rPr lang="en-US" dirty="0"/>
              <a:t>ltar base shown here was found reused as a doorway in the Rue de Trion in Lyon</a:t>
            </a:r>
            <a:r>
              <a:rPr lang="en-US" baseline="0" dirty="0"/>
              <a:t> </a:t>
            </a:r>
            <a:r>
              <a:rPr lang="en-US" dirty="0"/>
              <a:t>in 1816. The explanatory plaque to the museum indicates that this is the only known mention in the province of a</a:t>
            </a:r>
            <a:r>
              <a:rPr lang="en-US" baseline="0" dirty="0"/>
              <a:t> guardian of the keys for a prison</a:t>
            </a:r>
            <a:r>
              <a:rPr lang="en-US" dirty="0"/>
              <a:t>. The entire</a:t>
            </a:r>
            <a:r>
              <a:rPr lang="en-US" baseline="0" dirty="0"/>
              <a:t> inscription may be translated as “</a:t>
            </a:r>
            <a:r>
              <a:rPr lang="en-US" dirty="0"/>
              <a:t>To the august god </a:t>
            </a:r>
            <a:r>
              <a:rPr lang="en-US" dirty="0" err="1"/>
              <a:t>Silvain</a:t>
            </a:r>
            <a:r>
              <a:rPr lang="en-US" dirty="0"/>
              <a:t>, Tiberius Claudius </a:t>
            </a:r>
            <a:r>
              <a:rPr lang="en-US" dirty="0" err="1"/>
              <a:t>Chrestus</a:t>
            </a:r>
            <a:r>
              <a:rPr lang="en-US" dirty="0"/>
              <a:t>, keyholder of the public prison of Lyon, raised, in fulfillment of his vow, this altar and the statue of the god between two trees, with this chapel.” The actual Latin inscription</a:t>
            </a:r>
            <a:r>
              <a:rPr lang="en-US" baseline="0" dirty="0"/>
              <a:t> is “</a:t>
            </a:r>
            <a:r>
              <a:rPr lang="en-US" dirty="0"/>
              <a:t>DEO SILVANO / AVG(</a:t>
            </a:r>
            <a:r>
              <a:rPr lang="en-US" dirty="0" err="1"/>
              <a:t>vsto</a:t>
            </a:r>
            <a:r>
              <a:rPr lang="en-US" dirty="0"/>
              <a:t>) / TIB(</a:t>
            </a:r>
            <a:r>
              <a:rPr lang="en-US" dirty="0" err="1"/>
              <a:t>erivs</a:t>
            </a:r>
            <a:r>
              <a:rPr lang="en-US" dirty="0"/>
              <a:t>) CL(</a:t>
            </a:r>
            <a:r>
              <a:rPr lang="en-US" dirty="0" err="1"/>
              <a:t>avdivs</a:t>
            </a:r>
            <a:r>
              <a:rPr lang="en-US" dirty="0"/>
              <a:t>) [C]HRES</a:t>
            </a:r>
            <a:r>
              <a:rPr lang="en-US" baseline="0" dirty="0"/>
              <a:t> </a:t>
            </a:r>
            <a:r>
              <a:rPr lang="en-US" dirty="0"/>
              <a:t>/ TVS, CLAVIC(</a:t>
            </a:r>
            <a:r>
              <a:rPr lang="en-US" dirty="0" err="1"/>
              <a:t>vlarivs</a:t>
            </a:r>
            <a:r>
              <a:rPr lang="en-US" dirty="0"/>
              <a:t>) / CARC(</a:t>
            </a:r>
            <a:r>
              <a:rPr lang="en-US" dirty="0" err="1"/>
              <a:t>eris</a:t>
            </a:r>
            <a:r>
              <a:rPr lang="en-US" dirty="0"/>
              <a:t>) P(</a:t>
            </a:r>
            <a:r>
              <a:rPr lang="en-US" dirty="0" err="1"/>
              <a:t>vblici</a:t>
            </a:r>
            <a:r>
              <a:rPr lang="en-US" dirty="0"/>
              <a:t>) LVG(</a:t>
            </a:r>
            <a:r>
              <a:rPr lang="en-US" dirty="0" err="1"/>
              <a:t>vdvni</a:t>
            </a:r>
            <a:r>
              <a:rPr lang="en-US" dirty="0"/>
              <a:t>) / ARAM</a:t>
            </a:r>
            <a:r>
              <a:rPr lang="en-US" baseline="0" dirty="0"/>
              <a:t> </a:t>
            </a:r>
            <a:r>
              <a:rPr lang="en-US" dirty="0"/>
              <a:t>ET SIG / NVM INTER / DVOS</a:t>
            </a:r>
            <a:r>
              <a:rPr lang="en-US" baseline="0" dirty="0"/>
              <a:t> </a:t>
            </a:r>
            <a:r>
              <a:rPr lang="en-US" dirty="0"/>
              <a:t>ARBO / RES CVM A[e] / DICVLA</a:t>
            </a:r>
            <a:r>
              <a:rPr lang="en-US" baseline="0" dirty="0"/>
              <a:t> </a:t>
            </a:r>
            <a:r>
              <a:rPr lang="en-US" dirty="0"/>
              <a:t>EX VO / TO POSVIT.” This altar base was photographed at the Gallo-Roman Museum of </a:t>
            </a:r>
            <a:r>
              <a:rPr lang="en-US" dirty="0" err="1"/>
              <a:t>Fourviere</a:t>
            </a:r>
            <a:r>
              <a:rPr lang="en-US" dirty="0"/>
              <a:t>,</a:t>
            </a:r>
            <a:r>
              <a:rPr lang="en-US" baseline="0" dirty="0"/>
              <a:t> </a:t>
            </a:r>
            <a:r>
              <a:rPr lang="en-US" dirty="0"/>
              <a:t>Lyon,</a:t>
            </a:r>
            <a:r>
              <a:rPr lang="en-US" baseline="0" dirty="0"/>
              <a:t> France.</a:t>
            </a:r>
            <a:r>
              <a:rPr lang="en-US" dirty="0"/>
              <a:t> This image comes from Arnaud </a:t>
            </a:r>
            <a:r>
              <a:rPr lang="en-US" dirty="0" err="1"/>
              <a:t>Fafournoux</a:t>
            </a:r>
            <a:r>
              <a:rPr lang="en-US" dirty="0"/>
              <a:t> and is licensed under CC BY-SA 3.0, via Wikimedia Commons: https://commons.wikimedia.org/wiki/File:CIL_XIII_1780_(1).JPG.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wiki10272011160758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477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tent was photographed in the UAE Heritage Village in Abu Dhabi.</a:t>
            </a:r>
          </a:p>
          <a:p>
            <a:endParaRPr lang="en-US" dirty="0"/>
          </a:p>
          <a:p>
            <a:r>
              <a:rPr lang="en-US" dirty="0"/>
              <a:t>tb051017143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897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carving shows a man in discussion with his friends, a scroll in his hands. The other half of the sarcophagus (not visible here) depicts his wife involved in similar activities. </a:t>
            </a:r>
            <a:r>
              <a:rPr lang="en-US" dirty="0"/>
              <a:t>This sarcophagus comes from the Via Salaria, an ancient road in Italy leading from Rome to the Adriatic Sea. It was photographed at the Vatican Museum.</a:t>
            </a:r>
          </a:p>
          <a:p>
            <a:endParaRPr lang="en-US" dirty="0"/>
          </a:p>
          <a:p>
            <a:r>
              <a:rPr lang="en-US" dirty="0"/>
              <a:t>tb0512175886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490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word highlighted in this Greek inscription reads “synagogue ruler” (</a:t>
            </a:r>
            <a:r>
              <a:rPr lang="en-US" i="1" dirty="0" err="1"/>
              <a:t>archisunagogos</a:t>
            </a:r>
            <a:r>
              <a:rPr lang="en-US" dirty="0"/>
              <a:t>, Α[Ρ]</a:t>
            </a:r>
            <a:r>
              <a:rPr lang="el-GR" dirty="0"/>
              <a:t>Χ</a:t>
            </a:r>
            <a:r>
              <a:rPr lang="en-US" dirty="0"/>
              <a:t>ΙΣΥΝΑΓΩΓΗΣ). Sosthenes, another “ruler of the synagogue” is mentioned in Acts 18:17. This inscription is a dedicatory statement that was</a:t>
            </a:r>
            <a:r>
              <a:rPr lang="en-US" baseline="0" dirty="0"/>
              <a:t> once displayed in the wall of a synagogue in Jerusalem prior to its destruction in AD 70. It lists the names of the major donor (</a:t>
            </a:r>
            <a:r>
              <a:rPr lang="en-US" baseline="0" dirty="0" err="1"/>
              <a:t>Theodotos</a:t>
            </a:r>
            <a:r>
              <a:rPr lang="en-US" baseline="0" dirty="0"/>
              <a:t>), and several of the uses for which the synagogue was intended (reading the law, hospitality, etc.). It</a:t>
            </a:r>
            <a:r>
              <a:rPr lang="en-US" dirty="0"/>
              <a:t> was photographed at the Rockefeller Museum.</a:t>
            </a:r>
          </a:p>
          <a:p>
            <a:endParaRPr lang="en-US" dirty="0"/>
          </a:p>
          <a:p>
            <a:r>
              <a:rPr lang="en-US" dirty="0"/>
              <a:t>tb042403156b</a:t>
            </a:r>
          </a:p>
        </p:txBody>
      </p:sp>
    </p:spTree>
    <p:extLst>
      <p:ext uri="{BB962C8B-B14F-4D97-AF65-F5344CB8AC3E}">
        <p14:creationId xmlns:p14="http://schemas.microsoft.com/office/powerpoint/2010/main" val="1382268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7747563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Latin inscription preserves</a:t>
            </a:r>
            <a:r>
              <a:rPr lang="en-US" baseline="0" dirty="0"/>
              <a:t> </a:t>
            </a:r>
            <a:r>
              <a:rPr lang="en-US" dirty="0"/>
              <a:t>the title “proconsul.” In Greek the word is </a:t>
            </a:r>
            <a:r>
              <a:rPr lang="en-US" i="1" dirty="0" err="1"/>
              <a:t>anthupatos</a:t>
            </a:r>
            <a:r>
              <a:rPr lang="en-US" dirty="0"/>
              <a:t> (</a:t>
            </a:r>
            <a:r>
              <a:rPr lang="el-GR" sz="1200" b="0" i="0" u="none" strike="noStrike" kern="1200" baseline="0" dirty="0">
                <a:solidFill>
                  <a:schemeClr val="tx1"/>
                </a:solidFill>
                <a:latin typeface="+mn-lt"/>
                <a:ea typeface="+mn-ea"/>
                <a:cs typeface="+mn-cs"/>
              </a:rPr>
              <a:t>ἀνθύπατος</a:t>
            </a:r>
            <a:r>
              <a:rPr lang="en-US" dirty="0"/>
              <a:t>);</a:t>
            </a:r>
            <a:r>
              <a:rPr lang="en-US" baseline="0" dirty="0"/>
              <a:t> it refers to the head of the government in a senatorial province. Achaia, in Paul’s day, was a province that included t</a:t>
            </a:r>
            <a:r>
              <a:rPr lang="en-US" sz="1200" b="0" i="0" u="none" strike="noStrike" kern="1200" baseline="0" dirty="0">
                <a:solidFill>
                  <a:schemeClr val="tx1"/>
                </a:solidFill>
                <a:latin typeface="+mn-lt"/>
                <a:ea typeface="+mn-ea"/>
                <a:cs typeface="+mn-cs"/>
              </a:rPr>
              <a:t>he most important parts of Greece, i.e. Attica, Boeotia (</a:t>
            </a:r>
            <a:r>
              <a:rPr lang="en-US" sz="1200" b="0" i="0" u="none" strike="noStrike" kern="1200" baseline="0" dirty="0" err="1">
                <a:solidFill>
                  <a:schemeClr val="tx1"/>
                </a:solidFill>
                <a:latin typeface="+mn-lt"/>
                <a:ea typeface="+mn-ea"/>
                <a:cs typeface="+mn-cs"/>
              </a:rPr>
              <a:t>perh</a:t>
            </a:r>
            <a:r>
              <a:rPr lang="en-US" sz="1200" b="0" i="0" u="none" strike="noStrike" kern="1200" baseline="0" dirty="0">
                <a:solidFill>
                  <a:schemeClr val="tx1"/>
                </a:solidFill>
                <a:latin typeface="+mn-lt"/>
                <a:ea typeface="+mn-ea"/>
                <a:cs typeface="+mn-cs"/>
              </a:rPr>
              <a:t>. Epirus) and the Peloponnese Peninsula. </a:t>
            </a:r>
            <a:r>
              <a:rPr lang="en-US" dirty="0"/>
              <a:t>Publius </a:t>
            </a:r>
            <a:r>
              <a:rPr lang="en-US" dirty="0" err="1"/>
              <a:t>Sulpicius</a:t>
            </a:r>
            <a:r>
              <a:rPr lang="en-US" dirty="0"/>
              <a:t> Quirinius lived from circa 45 BC to AD 21, and was proconsul in Asia. </a:t>
            </a:r>
            <a:r>
              <a:rPr lang="en-US" sz="1200" b="0" i="0" u="none" strike="noStrike" kern="1200" baseline="0" dirty="0">
                <a:solidFill>
                  <a:schemeClr val="tx1"/>
                </a:solidFill>
                <a:latin typeface="+mn-lt"/>
                <a:ea typeface="+mn-ea"/>
                <a:cs typeface="+mn-cs"/>
              </a:rPr>
              <a:t>This inscription was discovered near Tivoli in 1764. </a:t>
            </a:r>
            <a:endParaRPr lang="en-US" dirty="0"/>
          </a:p>
          <a:p>
            <a:endParaRPr lang="en-US" dirty="0"/>
          </a:p>
          <a:p>
            <a:r>
              <a:rPr lang="en-US" dirty="0"/>
              <a:t>tb0512175954c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162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cities had a bema, often within or adjacent to the agora or forum.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tb050803073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743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close-up of a modern sign posted on the bema shown</a:t>
            </a:r>
            <a:r>
              <a:rPr lang="en-US" sz="1200" baseline="0" dirty="0"/>
              <a:t> in the previous slides.</a:t>
            </a:r>
            <a:endParaRPr lang="en-US" sz="1200" dirty="0"/>
          </a:p>
          <a:p>
            <a:endParaRPr lang="en-US" sz="1200" dirty="0"/>
          </a:p>
          <a:p>
            <a:r>
              <a:rPr lang="en-US" sz="1200" dirty="0" err="1"/>
              <a:t>tb031706105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028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the bema was more finely finished than</a:t>
            </a:r>
            <a:r>
              <a:rPr lang="en-US" baseline="0" dirty="0"/>
              <a:t> what is preserved today. These architectural fragments from the bema give some idea of its original decoration and appearance.</a:t>
            </a:r>
            <a:endParaRPr lang="en-US" dirty="0"/>
          </a:p>
          <a:p>
            <a:endParaRPr lang="en-US" dirty="0"/>
          </a:p>
          <a:p>
            <a:r>
              <a:rPr lang="en-US" dirty="0"/>
              <a:t>jc0111152340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849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10</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was known and respected by all Jews and was the foundation of their religion. The</a:t>
            </a:r>
            <a:r>
              <a:rPr lang="en-US" baseline="0" dirty="0"/>
              <a:t> charge brought against Paul was essentially that he was undermining Judaism.</a:t>
            </a:r>
            <a:r>
              <a:rPr lang="en-US" dirty="0"/>
              <a:t> Because of their reverence</a:t>
            </a:r>
            <a:r>
              <a:rPr lang="en-US" baseline="0" dirty="0"/>
              <a:t> for the written word, </a:t>
            </a:r>
            <a:r>
              <a:rPr lang="en-US" dirty="0"/>
              <a:t>Torah scrolls, then and now, are often housed in ornately</a:t>
            </a:r>
            <a:r>
              <a:rPr lang="en-US" baseline="0" dirty="0"/>
              <a:t> decorated boxes to express that reverence and devotion</a:t>
            </a:r>
            <a:r>
              <a:rPr lang="en-US" dirty="0"/>
              <a:t>. </a:t>
            </a:r>
          </a:p>
          <a:p>
            <a:endParaRPr lang="en-US" dirty="0"/>
          </a:p>
          <a:p>
            <a:r>
              <a:rPr lang="en-US" dirty="0"/>
              <a:t>tb092302207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957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mural paintings in this triclinium depict a variety of judgment scenes. Some</a:t>
            </a:r>
            <a:r>
              <a:rPr lang="en-US" baseline="0" dirty="0"/>
              <a:t> are thought to represent the pharaoh </a:t>
            </a:r>
            <a:r>
              <a:rPr lang="en-US" baseline="0" dirty="0" err="1"/>
              <a:t>Bocchoris</a:t>
            </a:r>
            <a:r>
              <a:rPr lang="en-US" baseline="0" dirty="0"/>
              <a:t> (735–728 BC), known for his jurisprudence and for his knowledge of legal matters, and one may represent Solomon. However, most cannot be associated with any known event. In the scene shown here, several bound men are brought in from the left, while two women appear to plead their case before the seated judge. Most of the issues a judge would encounter had to do with regular crimes or other legal matters; as Gallio pointed out, religious debates were not part of his regular schedule, nor something which he wished now to hear. This fresco was photographed at the</a:t>
            </a:r>
            <a:r>
              <a:rPr lang="en-US" dirty="0"/>
              <a:t> National Museum of Rome.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tb0513177785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195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was photographed in the Istanbul Archaeological Museum. </a:t>
            </a:r>
            <a:r>
              <a:rPr lang="en-US" dirty="0" err="1"/>
              <a:t>Aphrodisias</a:t>
            </a:r>
            <a:r>
              <a:rPr lang="en-US" dirty="0"/>
              <a:t> is located in western Turkey.</a:t>
            </a:r>
          </a:p>
          <a:p>
            <a:endParaRPr lang="en-US" dirty="0"/>
          </a:p>
          <a:p>
            <a:r>
              <a:rPr lang="en-US" dirty="0"/>
              <a:t>tb041705170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69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view that </a:t>
            </a:r>
            <a:r>
              <a:rPr lang="en-US" dirty="0" err="1"/>
              <a:t>Gallio</a:t>
            </a:r>
            <a:r>
              <a:rPr lang="en-US" dirty="0"/>
              <a:t> would have had as he looked down at</a:t>
            </a:r>
            <a:r>
              <a:rPr lang="en-US" baseline="0" dirty="0"/>
              <a:t> the plaintiffs.</a:t>
            </a:r>
            <a:endParaRPr lang="en-US" dirty="0"/>
          </a:p>
          <a:p>
            <a:endParaRPr lang="en-US" dirty="0"/>
          </a:p>
          <a:p>
            <a:r>
              <a:rPr lang="en-US" dirty="0"/>
              <a:t>jc0111152364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21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the short distance (7 miles; 11 km) from Corinth to the port city of </a:t>
            </a:r>
            <a:r>
              <a:rPr lang="en-US" sz="1200" kern="1200" dirty="0" err="1">
                <a:solidFill>
                  <a:schemeClr val="tx1"/>
                </a:solidFill>
                <a:effectLst/>
                <a:latin typeface="+mn-lt"/>
                <a:ea typeface="+mn-ea"/>
                <a:cs typeface="+mn-cs"/>
              </a:rPr>
              <a:t>Cenchreae</a:t>
            </a:r>
            <a:r>
              <a:rPr lang="en-US" sz="1200" kern="1200" dirty="0">
                <a:solidFill>
                  <a:schemeClr val="tx1"/>
                </a:solidFill>
                <a:effectLst/>
                <a:latin typeface="+mn-lt"/>
                <a:ea typeface="+mn-ea"/>
                <a:cs typeface="+mn-cs"/>
              </a:rPr>
              <a:t>.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8576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Paul’s return on his second missionary journey, departing from </a:t>
            </a:r>
            <a:r>
              <a:rPr lang="en-US" sz="1200" kern="1200" dirty="0" err="1">
                <a:solidFill>
                  <a:schemeClr val="tx1"/>
                </a:solidFill>
                <a:effectLst/>
                <a:latin typeface="+mn-lt"/>
                <a:ea typeface="+mn-ea"/>
                <a:cs typeface="+mn-cs"/>
              </a:rPr>
              <a:t>Cenchreae</a:t>
            </a:r>
            <a:r>
              <a:rPr lang="en-US" sz="1200" kern="1200" dirty="0">
                <a:solidFill>
                  <a:schemeClr val="tx1"/>
                </a:solidFill>
                <a:effectLst/>
                <a:latin typeface="+mn-lt"/>
                <a:ea typeface="+mn-ea"/>
                <a:cs typeface="+mn-cs"/>
              </a:rPr>
              <a:t> on his way to Ephesus.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117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75929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During the period of the Roman Empire, Ephesus vied for political, economic, and religious supremacy among all the cities of Asia Minor. It was the capital of the Roman province of Asia and an important seaport for travel and trade through Asia Minor along the </a:t>
            </a:r>
            <a:r>
              <a:rPr lang="en-US" sz="1200" dirty="0" err="1"/>
              <a:t>Cayster</a:t>
            </a:r>
            <a:r>
              <a:rPr lang="en-US" sz="1200" dirty="0"/>
              <a:t> (</a:t>
            </a:r>
            <a:r>
              <a:rPr lang="en-US" sz="1200" dirty="0" err="1"/>
              <a:t>Kaystros</a:t>
            </a:r>
            <a:r>
              <a:rPr lang="en-US" sz="1200" dirty="0"/>
              <a:t>) River Valley. Ephesus moved around as the </a:t>
            </a:r>
            <a:r>
              <a:rPr lang="en-US" sz="1200" dirty="0" err="1"/>
              <a:t>Cayster</a:t>
            </a:r>
            <a:r>
              <a:rPr lang="en-US" sz="1200" dirty="0"/>
              <a:t> River silted the harbor. As the city decayed, the harbor was neglected, and today Ephesus sits 7 miles (11.2 km) from the coast. However,</a:t>
            </a:r>
            <a:r>
              <a:rPr lang="en-US" sz="1200" baseline="0" dirty="0"/>
              <a:t> when Paul came to Ephesus, he would have landed at what is now a field in the distance and walked up Harbor Street toward the theater.</a:t>
            </a:r>
            <a:endParaRPr lang="en-US" sz="1200" dirty="0"/>
          </a:p>
          <a:p>
            <a:endParaRPr lang="en-US" dirty="0"/>
          </a:p>
          <a:p>
            <a:r>
              <a:rPr lang="en-US" dirty="0"/>
              <a:t>tb041405354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119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pPr marR="0" lvl="0" algn="l" defTabSz="914400" rtl="0" eaLnBrk="1" fontAlgn="auto" latinLnBrk="0" hangingPunct="1">
              <a:lnSpc>
                <a:spcPct val="80000"/>
              </a:lnSpc>
              <a:spcBef>
                <a:spcPts val="0"/>
              </a:spcBef>
              <a:spcAft>
                <a:spcPts val="0"/>
              </a:spcAft>
              <a:buClrTx/>
              <a:buSzTx/>
              <a:buFontTx/>
              <a:buNone/>
              <a:tabLst/>
              <a:defRPr/>
            </a:pPr>
            <a:r>
              <a:rPr lang="en-US" sz="1100" dirty="0"/>
              <a:t>Caesar Augustus gave Caesarea to King Herod in 30 BC. Construction was begun by Herod in 22 BC on an artificial hill. Herod named the city was in honor of Augustus. From</a:t>
            </a:r>
            <a:r>
              <a:rPr lang="en-US" sz="1100" baseline="0" dirty="0"/>
              <a:t> an economic standpoint, t</a:t>
            </a:r>
            <a:r>
              <a:rPr lang="en-US" sz="1100" dirty="0"/>
              <a:t>his city was one of the most important cities in Herod’s kingdom. In Herod’s day, the city had a population of 100,000, larger even than Jerusalem, and covered about 170 acres. </a:t>
            </a:r>
          </a:p>
          <a:p>
            <a:pPr marR="0" lvl="0" algn="l" defTabSz="914400" rtl="0" eaLnBrk="1" fontAlgn="auto" latinLnBrk="0" hangingPunct="1">
              <a:lnSpc>
                <a:spcPct val="80000"/>
              </a:lnSpc>
              <a:spcBef>
                <a:spcPts val="0"/>
              </a:spcBef>
              <a:spcAft>
                <a:spcPts val="0"/>
              </a:spcAft>
              <a:buClrTx/>
              <a:buSzTx/>
              <a:buFontTx/>
              <a:buNone/>
              <a:tabLst/>
              <a:defRPr/>
            </a:pPr>
            <a:endParaRPr lang="en-US" sz="1100" dirty="0"/>
          </a:p>
          <a:p>
            <a:pPr marL="228600" indent="-228600" eaLnBrk="1" hangingPunct="1">
              <a:lnSpc>
                <a:spcPct val="80000"/>
              </a:lnSpc>
            </a:pPr>
            <a:r>
              <a:rPr lang="en-US" sz="1100" dirty="0"/>
              <a:t>tb121704931</a:t>
            </a:r>
          </a:p>
        </p:txBody>
      </p:sp>
      <p:sp>
        <p:nvSpPr>
          <p:cNvPr id="27651"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5B49E-A2B0-4B7B-8B66-4EC1929A3FB3}"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274434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photo</a:t>
            </a:r>
            <a:r>
              <a:rPr lang="en-US" baseline="0" dirty="0"/>
              <a:t> </a:t>
            </a:r>
            <a:r>
              <a:rPr lang="en-US" dirty="0"/>
              <a:t>the outer harbor is clearly visible at the top-right of this image. The area which was once the inner harbor is the green grassy area just below the outer harbor. The area of the Temple of Roma and Augusta was later covered by a Byzantine octagonal church in the 6th century AD. For more photos of Caesarea, see other places where Caesarea is mentioned more prominently in Acts, including chapter 10. </a:t>
            </a:r>
          </a:p>
          <a:p>
            <a:endParaRPr lang="en-US" dirty="0"/>
          </a:p>
          <a:p>
            <a:r>
              <a:rPr lang="en-US" dirty="0"/>
              <a:t>adr1805210010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5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11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aseline="0" dirty="0"/>
              <a:t>After passing Antipatris, Paul would have likely followed the Beth </a:t>
            </a:r>
            <a:r>
              <a:rPr lang="en-US" baseline="0" dirty="0" err="1"/>
              <a:t>Horon</a:t>
            </a:r>
            <a:r>
              <a:rPr lang="en-US" baseline="0" dirty="0"/>
              <a:t> ridge route from the lowlands into the Judean Hill country. This route along the Beth </a:t>
            </a:r>
            <a:r>
              <a:rPr lang="en-US" baseline="0" dirty="0" err="1"/>
              <a:t>Horon</a:t>
            </a:r>
            <a:r>
              <a:rPr lang="en-US" baseline="0" dirty="0"/>
              <a:t> ridge provided the easiest and most gradual ascent from the coastal plain to the hill country. This helps illustrate the concept of “going up” to Jerusalem.</a:t>
            </a:r>
            <a:endParaRPr lang="en-US" dirty="0"/>
          </a:p>
          <a:p>
            <a:endParaRPr lang="en-US" dirty="0"/>
          </a:p>
          <a:p>
            <a:r>
              <a:rPr lang="en-US" dirty="0"/>
              <a:t>tb010703101</a:t>
            </a:r>
          </a:p>
        </p:txBody>
      </p:sp>
    </p:spTree>
    <p:extLst>
      <p:ext uri="{BB962C8B-B14F-4D97-AF65-F5344CB8AC3E}">
        <p14:creationId xmlns:p14="http://schemas.microsoft.com/office/powerpoint/2010/main" val="602041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coin was minted about ten years after Paul’s visit to Antioch recorded in this verse. The obverse side of this coin (left) shows </a:t>
            </a:r>
            <a:r>
              <a:rPr lang="en-US" dirty="0"/>
              <a:t>a laureate and draped bust of Apollo. The reverse side (right) shows a lyre (</a:t>
            </a:r>
            <a:r>
              <a:rPr lang="en-US" i="1" dirty="0" err="1"/>
              <a:t>chelys</a:t>
            </a:r>
            <a:r>
              <a:rPr lang="en-US" dirty="0"/>
              <a:t>), which was the instrument of Apollo. It is inscribed “of the </a:t>
            </a:r>
            <a:r>
              <a:rPr lang="en-US" dirty="0" err="1"/>
              <a:t>Antiochenes</a:t>
            </a:r>
            <a:r>
              <a:rPr lang="en-US" dirty="0"/>
              <a:t>” (</a:t>
            </a:r>
            <a:r>
              <a:rPr lang="el-GR" dirty="0"/>
              <a:t>ΑΝΤΙΟΧΕ</a:t>
            </a:r>
            <a:r>
              <a:rPr lang="en-US" dirty="0"/>
              <a:t>[</a:t>
            </a:r>
            <a:r>
              <a:rPr lang="el-GR" dirty="0"/>
              <a:t>ΩΝ</a:t>
            </a:r>
            <a:r>
              <a:rPr lang="en-US" dirty="0"/>
              <a:t>]),</a:t>
            </a:r>
            <a:r>
              <a:rPr lang="en-US" baseline="0" dirty="0"/>
              <a:t> followed by</a:t>
            </a:r>
            <a:r>
              <a:rPr lang="el-GR" dirty="0"/>
              <a:t> ΕΤ</a:t>
            </a:r>
            <a:r>
              <a:rPr lang="en-US" dirty="0"/>
              <a:t> (abbreviated name of a magistrate)</a:t>
            </a:r>
            <a:r>
              <a:rPr lang="en-US" baseline="0" dirty="0"/>
              <a:t> and</a:t>
            </a:r>
            <a:r>
              <a:rPr lang="el-GR" dirty="0"/>
              <a:t> ΑΙΡ</a:t>
            </a:r>
            <a:r>
              <a:rPr lang="en-US" dirty="0"/>
              <a:t> (Caesarian Year 111 = AD 62/63; or, possibly, </a:t>
            </a:r>
            <a:r>
              <a:rPr lang="el-GR" dirty="0"/>
              <a:t>ΛΙΡ</a:t>
            </a:r>
            <a:r>
              <a:rPr lang="en-US" dirty="0"/>
              <a:t> = CY110 = AD 61/62). </a:t>
            </a:r>
            <a:r>
              <a:rPr lang="en-US" sz="1200" dirty="0"/>
              <a:t>This coin is in the Jared James Clark Collection.</a:t>
            </a:r>
          </a:p>
          <a:p>
            <a:endParaRPr lang="en-US" sz="1200" dirty="0"/>
          </a:p>
          <a:p>
            <a:r>
              <a:rPr lang="en-US" dirty="0"/>
              <a:t>Left (obverse): tb030117615b; right (reverse): tb030117620b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6854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verse marks the beginning of Paul’s third</a:t>
            </a:r>
            <a:r>
              <a:rPr lang="en-US" baseline="0" dirty="0"/>
              <a:t> missionary journey. </a:t>
            </a:r>
            <a:r>
              <a:rPr lang="en-US" dirty="0"/>
              <a:t>The </a:t>
            </a:r>
            <a:r>
              <a:rPr lang="en-US" dirty="0" err="1"/>
              <a:t>Amanus</a:t>
            </a:r>
            <a:r>
              <a:rPr lang="en-US" dirty="0"/>
              <a:t> Mountains were a barrier to land</a:t>
            </a:r>
            <a:r>
              <a:rPr lang="en-US" baseline="0" dirty="0"/>
              <a:t> travel north of Antioch. Two passes were usually used by those wishing to traverse the region, the Syrian Gates in the south and the </a:t>
            </a:r>
            <a:r>
              <a:rPr lang="en-US" baseline="0" dirty="0" err="1"/>
              <a:t>Amanian</a:t>
            </a:r>
            <a:r>
              <a:rPr lang="en-US" baseline="0" dirty="0"/>
              <a:t> Gate further to the north. The logical route for Paul would have been to take the southern route. If so, he would have travelled the ancient road through the Syrian Gates (Belen Pass) shown here.</a:t>
            </a:r>
            <a:r>
              <a:rPr lang="en-US" dirty="0"/>
              <a:t> </a:t>
            </a:r>
          </a:p>
          <a:p>
            <a:endParaRPr lang="en-US" dirty="0"/>
          </a:p>
          <a:p>
            <a:r>
              <a:rPr lang="en-US" dirty="0"/>
              <a:t>adr1005168630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549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Paul’s third journey began with him visiting churches he had founded on earlier travels. As with the first two journeys, he was sent out by the church in Antioch.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7049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a:t>
            </a:r>
            <a:r>
              <a:rPr lang="en-US" dirty="0" err="1"/>
              <a:t>Lystra</a:t>
            </a:r>
            <a:r>
              <a:rPr lang="en-US" dirty="0"/>
              <a:t>” (LVSTRA) can be seen in the inscription close-up pictured here. This inscription was photographed at the Konya Museum.</a:t>
            </a:r>
          </a:p>
          <a:p>
            <a:endParaRPr lang="en-US" dirty="0"/>
          </a:p>
          <a:p>
            <a:r>
              <a:rPr lang="en-US" dirty="0"/>
              <a:t>tb010201698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598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coin was minted in Alexandria shortly before Apollos came to Ephesus. The obverse depicts a laureate head of Claudius and date mark L</a:t>
            </a:r>
            <a:r>
              <a:rPr lang="el-GR" dirty="0"/>
              <a:t>Ι</a:t>
            </a:r>
            <a:r>
              <a:rPr lang="en-US" dirty="0"/>
              <a:t> (year 10 = AD 49–50). Although the obverse was struck off-center on this example, a comparison with other coins of the same type shows that it is </a:t>
            </a:r>
            <a:r>
              <a:rPr lang="en-US" i="0" dirty="0"/>
              <a:t>inscribed “Tiberius Claudius Caesar Augustus </a:t>
            </a:r>
            <a:r>
              <a:rPr lang="en-US" i="0" dirty="0" err="1"/>
              <a:t>Germanicus</a:t>
            </a:r>
            <a:r>
              <a:rPr lang="en-US" i="0" dirty="0"/>
              <a:t>” (</a:t>
            </a:r>
            <a:r>
              <a:rPr lang="el-GR" i="0" dirty="0"/>
              <a:t>ΤΙ ΚΛΑΥ ΚΑΙ ϹΕΒΑϹ ΓΕΡΜΑ</a:t>
            </a:r>
            <a:r>
              <a:rPr lang="en-US" i="0" dirty="0"/>
              <a:t>). The reverse depicts an upright caduceus tied between four stalks of grain. It is inscribed “</a:t>
            </a:r>
            <a:r>
              <a:rPr lang="en-US" i="0" dirty="0" err="1"/>
              <a:t>Autokra</a:t>
            </a:r>
            <a:r>
              <a:rPr lang="en-US" i="0" dirty="0"/>
              <a:t>” (</a:t>
            </a:r>
            <a:r>
              <a:rPr lang="el-GR" i="0" dirty="0"/>
              <a:t>ΑΥΤΟΚΡΑ</a:t>
            </a:r>
            <a:r>
              <a:rPr lang="en-US" i="0" dirty="0"/>
              <a:t>), short for “</a:t>
            </a:r>
            <a:r>
              <a:rPr lang="en-US" i="0" dirty="0" err="1"/>
              <a:t>autokrator</a:t>
            </a:r>
            <a:r>
              <a:rPr lang="en-US" i="0" dirty="0"/>
              <a:t>,” meaning “one who rules by himself.” </a:t>
            </a:r>
            <a:r>
              <a:rPr lang="en-US" sz="1200" i="0" dirty="0"/>
              <a:t>This coin is in the Jared James Clark Collection.</a:t>
            </a:r>
          </a:p>
          <a:p>
            <a:endParaRPr lang="en-US" sz="1200" dirty="0"/>
          </a:p>
          <a:p>
            <a:r>
              <a:rPr lang="en-US" dirty="0"/>
              <a:t>Left (obverse): tb030217895b; right (reverse): tb030217900b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48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most likely that Apollos received formal training in rhetoric and public speaking, as this was widely studied and taught in Alexandria. That he</a:t>
            </a:r>
            <a:r>
              <a:rPr lang="en-US" sz="1200" kern="1200" baseline="0" dirty="0">
                <a:solidFill>
                  <a:schemeClr val="tx1"/>
                </a:solidFill>
                <a:effectLst/>
                <a:latin typeface="+mn-lt"/>
                <a:ea typeface="+mn-ea"/>
                <a:cs typeface="+mn-cs"/>
              </a:rPr>
              <a:t> was an “eloquent man” (</a:t>
            </a:r>
            <a:r>
              <a:rPr lang="en-US" sz="1200" i="1" kern="1200" baseline="0" dirty="0" err="1">
                <a:solidFill>
                  <a:schemeClr val="tx1"/>
                </a:solidFill>
                <a:effectLst/>
                <a:latin typeface="+mn-lt"/>
                <a:ea typeface="+mn-ea"/>
                <a:cs typeface="+mn-cs"/>
              </a:rPr>
              <a:t>aner</a:t>
            </a:r>
            <a:r>
              <a:rPr lang="en-US" sz="1200" i="1" kern="1200" baseline="0" dirty="0">
                <a:solidFill>
                  <a:schemeClr val="tx1"/>
                </a:solidFill>
                <a:effectLst/>
                <a:latin typeface="+mn-lt"/>
                <a:ea typeface="+mn-ea"/>
                <a:cs typeface="+mn-cs"/>
              </a:rPr>
              <a:t> </a:t>
            </a:r>
            <a:r>
              <a:rPr lang="en-US" sz="1200" i="1" kern="1200" baseline="0" dirty="0" err="1">
                <a:solidFill>
                  <a:schemeClr val="tx1"/>
                </a:solidFill>
                <a:effectLst/>
                <a:latin typeface="+mn-lt"/>
                <a:ea typeface="+mn-ea"/>
                <a:cs typeface="+mn-cs"/>
              </a:rPr>
              <a:t>logios</a:t>
            </a:r>
            <a:r>
              <a:rPr lang="en-US" sz="1200" kern="1200" baseline="0" dirty="0">
                <a:solidFill>
                  <a:schemeClr val="tx1"/>
                </a:solidFill>
                <a:effectLst/>
                <a:latin typeface="+mn-lt"/>
                <a:ea typeface="+mn-ea"/>
                <a:cs typeface="+mn-cs"/>
              </a:rPr>
              <a:t>, </a:t>
            </a:r>
            <a:r>
              <a:rPr lang="el-GR" sz="1200" b="0" i="0" u="none" strike="noStrike" kern="1200" baseline="0" dirty="0">
                <a:solidFill>
                  <a:schemeClr val="tx1"/>
                </a:solidFill>
                <a:latin typeface="+mn-lt"/>
                <a:ea typeface="+mn-ea"/>
                <a:cs typeface="+mn-cs"/>
              </a:rPr>
              <a:t>ἀνὴρ λόγιος</a:t>
            </a:r>
            <a:r>
              <a:rPr lang="en-US" sz="1200" kern="1200" baseline="0" dirty="0">
                <a:solidFill>
                  <a:schemeClr val="tx1"/>
                </a:solidFill>
                <a:effectLst/>
                <a:latin typeface="+mn-lt"/>
                <a:ea typeface="+mn-ea"/>
                <a:cs typeface="+mn-cs"/>
              </a:rPr>
              <a:t>) indicates that he was learned, cultured, and s</a:t>
            </a:r>
            <a:r>
              <a:rPr lang="en-US" sz="1200" kern="1200" dirty="0">
                <a:solidFill>
                  <a:schemeClr val="tx1"/>
                </a:solidFill>
                <a:effectLst/>
                <a:latin typeface="+mn-lt"/>
                <a:ea typeface="+mn-ea"/>
                <a:cs typeface="+mn-cs"/>
              </a:rPr>
              <a:t>poke with skill. </a:t>
            </a:r>
            <a:endParaRPr lang="en-US" dirty="0"/>
          </a:p>
          <a:p>
            <a:endParaRPr lang="en-US" dirty="0"/>
          </a:p>
          <a:p>
            <a:r>
              <a:rPr lang="en-US" dirty="0"/>
              <a:t>adr1603267882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1947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Latin inscription from the 2nd century AD preserves the name “Priscilla.” The inscription is written on a s</a:t>
            </a:r>
            <a:r>
              <a:rPr lang="en-US" dirty="0"/>
              <a:t>lab installed by </a:t>
            </a:r>
            <a:r>
              <a:rPr lang="en-US" dirty="0" err="1"/>
              <a:t>Ulpia</a:t>
            </a:r>
            <a:r>
              <a:rPr lang="en-US" dirty="0"/>
              <a:t> Priscilla for husband </a:t>
            </a:r>
            <a:r>
              <a:rPr lang="en-US" dirty="0" err="1"/>
              <a:t>Aphetus</a:t>
            </a:r>
            <a:r>
              <a:rPr lang="en-US" dirty="0"/>
              <a:t>, an imperial freedman who compiled guest lists for an emperor. This inscription was photographed in the National Museum of Rome at the Diocletian Baths.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tb0513178490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847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inscription at the front of the Celsus Library in Ephesus mentions the Consul Gaius Julius Aquila as the one who built the library in AD</a:t>
            </a:r>
            <a:r>
              <a:rPr lang="en-US" baseline="0" dirty="0"/>
              <a:t> </a:t>
            </a:r>
            <a:r>
              <a:rPr lang="en-US" dirty="0"/>
              <a:t>110 as memorial to his father, Gaius Julius </a:t>
            </a:r>
            <a:r>
              <a:rPr lang="en-US" dirty="0" err="1"/>
              <a:t>Celsu</a:t>
            </a:r>
            <a:r>
              <a:rPr lang="en-US" dirty="0"/>
              <a:t> </a:t>
            </a:r>
            <a:r>
              <a:rPr lang="en-US" dirty="0" err="1"/>
              <a:t>Polemaeanus</a:t>
            </a:r>
            <a:r>
              <a:rPr lang="en-US" dirty="0"/>
              <a:t>, the governor of Asia from 105–107. The photo serves here as an illustration of another man named Aquila who spent time in Ephesus about 50</a:t>
            </a:r>
            <a:r>
              <a:rPr lang="en-US" baseline="0" dirty="0"/>
              <a:t> years after the events of this chapter</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tb010317247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24709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possible route that Aquila took to visit Achaia, almost certainly heading to Corinth, as Paul later references Apollo’s ministry in that city in 1 Corinthians 1:12; 3:4-6, 22; 4:6.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57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3" lvl="2" indent="0">
              <a:lnSpc>
                <a:spcPct val="110000"/>
              </a:lnSpc>
              <a:buNone/>
            </a:pPr>
            <a:r>
              <a:rPr lang="en-US" sz="1200" dirty="0"/>
              <a:t>We can only marvel that we have a copy of the entire Isaiah scroll that dates to more than 100 years before the birth of Jesus. This passage which so carefully describes the origin, suffering, and vindication of God’s Servant was read by numerous Jews before God fulfilled this prophecy precisely in the life and ministry of Jesus of Nazareth. Apollos proved the Messiahship of Jesus by comparing the predictions of the Hebrew Scriptures with the events of Jesus’s life. The Great Isaiah Scroll is owned by the Israel Museum in Jerusalem. This image is public domain, from Wikimedia: https://commons.wikimedia.org/wiki/File:The_Great_Isaiah_Scroll_MS_A_(1QIsa)_-_Google_Art_Project-x0-y0.jpg</a:t>
            </a:r>
          </a:p>
          <a:p>
            <a:pPr marL="4763" lvl="2" indent="0">
              <a:lnSpc>
                <a:spcPct val="110000"/>
              </a:lnSpc>
              <a:buNone/>
            </a:pPr>
            <a:endParaRPr lang="en-US" sz="1200" dirty="0"/>
          </a:p>
          <a:p>
            <a:pPr marL="4763" lvl="2" indent="0">
              <a:lnSpc>
                <a:spcPct val="110000"/>
              </a:lnSpc>
              <a:buNone/>
            </a:pPr>
            <a:r>
              <a:rPr lang="en-US" sz="1200" dirty="0"/>
              <a:t>isax0y0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0302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Acts 18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a:t>
            </a:r>
            <a:r>
              <a:rPr lang="en-US" sz="1200" dirty="0"/>
              <a:t>https://www.bibleplaces.com/acts/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Acts volume are provided free, lifetime updates to the collection.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4180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913242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Word collections like this show the prominence of certain words within passages or books. The larger the word, the more frequent its occurrence. </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87</a:t>
            </a:fld>
            <a:endParaRPr lang="en-US"/>
          </a:p>
        </p:txBody>
      </p:sp>
    </p:spTree>
    <p:extLst>
      <p:ext uri="{BB962C8B-B14F-4D97-AF65-F5344CB8AC3E}">
        <p14:creationId xmlns:p14="http://schemas.microsoft.com/office/powerpoint/2010/main" val="17803082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Word collections like this show the prominence of certain words within passages or books. The larger the word, the more frequent its occurrence. The point here is that JESUS is the focal point of the gospel!</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88</a:t>
            </a:fld>
            <a:endParaRPr lang="en-US"/>
          </a:p>
        </p:txBody>
      </p:sp>
    </p:spTree>
    <p:extLst>
      <p:ext uri="{BB962C8B-B14F-4D97-AF65-F5344CB8AC3E}">
        <p14:creationId xmlns:p14="http://schemas.microsoft.com/office/powerpoint/2010/main" val="37530899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573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the NT era, the message of Jesus had spread westward to Rome. All areas with Christian communities appear in orange.</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91</a:t>
            </a:fld>
            <a:endParaRPr lang="en-US"/>
          </a:p>
        </p:txBody>
      </p:sp>
    </p:spTree>
    <p:extLst>
      <p:ext uri="{BB962C8B-B14F-4D97-AF65-F5344CB8AC3E}">
        <p14:creationId xmlns:p14="http://schemas.microsoft.com/office/powerpoint/2010/main" val="13804579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Gentile churches typically do not celebrate the Jewish feast of Pentecost, yet it also </a:t>
            </a:r>
            <a:r>
              <a:rPr lang="en-US" dirty="0" err="1"/>
              <a:t>commorates</a:t>
            </a:r>
            <a:r>
              <a:rPr lang="en-US" dirty="0"/>
              <a:t> the beginning of the Church itself.</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94</a:t>
            </a:fld>
            <a:endParaRPr lang="en-US"/>
          </a:p>
        </p:txBody>
      </p:sp>
    </p:spTree>
    <p:extLst>
      <p:ext uri="{BB962C8B-B14F-4D97-AF65-F5344CB8AC3E}">
        <p14:creationId xmlns:p14="http://schemas.microsoft.com/office/powerpoint/2010/main" val="24078177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0185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US"/>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98</a:t>
            </a:fld>
            <a:endParaRPr lang="en-US"/>
          </a:p>
        </p:txBody>
      </p:sp>
    </p:spTree>
    <p:extLst>
      <p:ext uri="{BB962C8B-B14F-4D97-AF65-F5344CB8AC3E}">
        <p14:creationId xmlns:p14="http://schemas.microsoft.com/office/powerpoint/2010/main" val="358759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possible route that Aquila took to visit Achaia, almost certainly heading to Corinth, as Paul later references Apollo’s ministry in that city in 1 Corinthians 1:12; 3:4-6, 22; 4:6.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9570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a:p>
            <a:r>
              <a:rPr lang="en-SG" dirty="0"/>
              <a:t>_______</a:t>
            </a:r>
          </a:p>
          <a:p>
            <a:r>
              <a:rPr lang="en-SG" dirty="0"/>
              <a:t>NS-03-Luke1-12—slide 177</a:t>
            </a:r>
          </a:p>
          <a:p>
            <a:r>
              <a:rPr lang="en-SG" dirty="0"/>
              <a:t>NS-05-Acts17-19—slide 100</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102987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E2808F-3710-0047-A99B-8FA118A19A71}" type="slidenum">
              <a:rPr lang="en-US" sz="1200">
                <a:solidFill>
                  <a:srgbClr val="000000"/>
                </a:solidFill>
              </a:rPr>
              <a:pPr/>
              <a:t>107</a:t>
            </a:fld>
            <a:endParaRPr lang="en-US" sz="1200">
              <a:solidFill>
                <a:srgbClr val="000000"/>
              </a:solidFill>
            </a:endParaRPr>
          </a:p>
        </p:txBody>
      </p:sp>
      <p:sp>
        <p:nvSpPr>
          <p:cNvPr id="3153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70F6E8-02DB-1C40-9D76-6E59B646389E}" type="slidenum">
              <a:rPr lang="en-US" sz="1200">
                <a:solidFill>
                  <a:srgbClr val="000000"/>
                </a:solidFill>
              </a:rPr>
              <a:pPr/>
              <a:t>108</a:t>
            </a:fld>
            <a:endParaRPr lang="en-US" sz="1200">
              <a:solidFill>
                <a:srgbClr val="000000"/>
              </a:solidFill>
            </a:endParaRPr>
          </a:p>
        </p:txBody>
      </p:sp>
      <p:sp>
        <p:nvSpPr>
          <p:cNvPr id="3174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19A6C-9C04-0F4E-A68A-50BDDAE19241}" type="slidenum">
              <a:rPr lang="en-US" sz="1200">
                <a:solidFill>
                  <a:srgbClr val="000000"/>
                </a:solidFill>
              </a:rPr>
              <a:pPr/>
              <a:t>109</a:t>
            </a:fld>
            <a:endParaRPr lang="en-US" sz="1200">
              <a:solidFill>
                <a:srgbClr val="000000"/>
              </a:solidFill>
            </a:endParaRPr>
          </a:p>
        </p:txBody>
      </p:sp>
      <p:sp>
        <p:nvSpPr>
          <p:cNvPr id="3194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During the period of the Roman Empire, Ephesus vied for political, economic, and religious supremacy among all the cities of Asia Minor. It was the capital of the Roman province of Asia and an important seaport for travel and trade through Asia Minor along the </a:t>
            </a:r>
            <a:r>
              <a:rPr lang="en-US" sz="1200" dirty="0" err="1"/>
              <a:t>Cayster</a:t>
            </a:r>
            <a:r>
              <a:rPr lang="en-US" sz="1200" dirty="0"/>
              <a:t> (</a:t>
            </a:r>
            <a:r>
              <a:rPr lang="en-US" sz="1200" dirty="0" err="1"/>
              <a:t>Kaystros</a:t>
            </a:r>
            <a:r>
              <a:rPr lang="en-US" sz="1200" dirty="0"/>
              <a:t>) River Valley. Ephesus moved around as the </a:t>
            </a:r>
            <a:r>
              <a:rPr lang="en-US" sz="1200" dirty="0" err="1"/>
              <a:t>Cayster</a:t>
            </a:r>
            <a:r>
              <a:rPr lang="en-US" sz="1200" dirty="0"/>
              <a:t> River silted the harbor. As the city decayed, the harbor was neglected, and today Ephesus sits 7 miles (11.2 km) from the coast. However,</a:t>
            </a:r>
            <a:r>
              <a:rPr lang="en-US" sz="1200" baseline="0" dirty="0"/>
              <a:t> when Paul came to Ephesus, he would have landed at what is now a field in the distance and walked up Harbor Street toward the theater.</a:t>
            </a:r>
            <a:endParaRPr lang="en-US" sz="1200" dirty="0"/>
          </a:p>
          <a:p>
            <a:endParaRPr lang="en-US" dirty="0"/>
          </a:p>
          <a:p>
            <a:r>
              <a:rPr lang="en-US" dirty="0"/>
              <a:t>tb041405354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081190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Watch </a:t>
            </a:r>
            <a:r>
              <a:rPr lang="en-US" b="1" dirty="0"/>
              <a:t>That's My King Dr. S.M. Lockridge </a:t>
            </a:r>
            <a:endParaRPr lang="en-US" dirty="0"/>
          </a:p>
          <a:p>
            <a:r>
              <a:rPr lang="en-US" dirty="0"/>
              <a:t>https://www.youtube.com/</a:t>
            </a:r>
            <a:r>
              <a:rPr lang="en-US" dirty="0" err="1"/>
              <a:t>watch?v</a:t>
            </a:r>
            <a:r>
              <a:rPr lang="en-US" dirty="0"/>
              <a:t>=</a:t>
            </a:r>
            <a:r>
              <a:rPr lang="en-US" dirty="0" err="1"/>
              <a:t>yzqTFNfeDnE</a:t>
            </a:r>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117</a:t>
            </a:fld>
            <a:endParaRPr lang="en-US"/>
          </a:p>
        </p:txBody>
      </p:sp>
    </p:spTree>
    <p:extLst>
      <p:ext uri="{BB962C8B-B14F-4D97-AF65-F5344CB8AC3E}">
        <p14:creationId xmlns:p14="http://schemas.microsoft.com/office/powerpoint/2010/main" val="7004396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are increasingly accused of disturbing the peace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30920320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—such as in the January 6 US Capitol riot. And yet unbelievers rioted far worse.</a:t>
            </a:r>
            <a:endParaRPr lang="en-US" dirty="0">
              <a:cs typeface="ＭＳ Ｐゴシック" charset="0"/>
            </a:endParaRPr>
          </a:p>
        </p:txBody>
      </p:sp>
    </p:spTree>
    <p:extLst>
      <p:ext uri="{BB962C8B-B14F-4D97-AF65-F5344CB8AC3E}">
        <p14:creationId xmlns:p14="http://schemas.microsoft.com/office/powerpoint/2010/main" val="354086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Today we’ll see three reasons we should witness for Jesus. Each is actually a stage of growth.</a:t>
            </a:r>
          </a:p>
          <a:p>
            <a:r>
              <a:rPr lang="en-US" dirty="0">
                <a:latin typeface="Arial" panose="020B0604020202020204" pitchFamily="34" charset="0"/>
                <a:cs typeface="Arial" panose="020B0604020202020204" pitchFamily="34" charset="0"/>
              </a:rPr>
              <a:t>We will survey the entire book of Acts.</a:t>
            </a:r>
          </a:p>
          <a:p>
            <a:r>
              <a:rPr lang="en-US" dirty="0">
                <a:latin typeface="Arial" panose="020B0604020202020204" pitchFamily="34" charset="0"/>
                <a:cs typeface="Arial" panose="020B0604020202020204" pitchFamily="34" charset="0"/>
              </a:rPr>
              <a:t>(So back to our question: Why should we witness?)</a:t>
            </a: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Portland had over 100 days of riots in 2020 </a:t>
            </a:r>
            <a:endParaRPr lang="en-US" dirty="0">
              <a:cs typeface="ＭＳ Ｐゴシック" charset="0"/>
            </a:endParaRPr>
          </a:p>
        </p:txBody>
      </p:sp>
    </p:spTree>
    <p:extLst>
      <p:ext uri="{BB962C8B-B14F-4D97-AF65-F5344CB8AC3E}">
        <p14:creationId xmlns:p14="http://schemas.microsoft.com/office/powerpoint/2010/main" val="4561271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that destroyed public buildings.</a:t>
            </a:r>
            <a:endParaRPr lang="en-US" dirty="0">
              <a:cs typeface="ＭＳ Ｐゴシック" charset="0"/>
            </a:endParaRPr>
          </a:p>
        </p:txBody>
      </p:sp>
    </p:spTree>
    <p:extLst>
      <p:ext uri="{BB962C8B-B14F-4D97-AF65-F5344CB8AC3E}">
        <p14:creationId xmlns:p14="http://schemas.microsoft.com/office/powerpoint/2010/main" val="28064185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Milwaukie rioting destroyed 5 miles of buildings in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Here is a satire on the CNN report (not the real report but a depiction of how a riot can be peaceful!):</a:t>
            </a:r>
          </a:p>
          <a:p>
            <a:endParaRPr lang="en-US" sz="1200" kern="1200" dirty="0">
              <a:solidFill>
                <a:schemeClr val="tx1"/>
              </a:solidFill>
              <a:effectLst/>
              <a:latin typeface="+mn-lt"/>
              <a:ea typeface="+mn-ea"/>
              <a:cs typeface="+mn-cs"/>
            </a:endParaRPr>
          </a:p>
          <a:p>
            <a:r>
              <a:rPr lang="en-US" dirty="0"/>
              <a:t>“It was a touching scene tonight in Minneapolis as thousands of peaceful protesters lent a helping hand in the effort to keep small businesses closed,” CNN’s Don Lemon cheerfully reported.</a:t>
            </a:r>
          </a:p>
          <a:p>
            <a:r>
              <a:rPr lang="en-US" dirty="0"/>
              <a:t>The protestors used the little-known technique of burning all the stores to the ground to accomplish this noble goal.  Despite many Americans disagreeing with this method, experts are saying what they’ve done is, by far, the most scientifically proven way to prevent the owners from opening up their doors.</a:t>
            </a:r>
          </a:p>
          <a:p>
            <a:r>
              <a:rPr lang="en-US" dirty="0"/>
              <a:t>The folks at CNN also marveled at the environmentally mindful deeds from the protesters.  “Would you look at that?” Chris Cuomo asked in amazement.  “What they’re doing is choosing to not use the energy-guzzling streetlamps.  But rather, they’ve found a way to light-up the city with fire—</a:t>
            </a:r>
            <a:r>
              <a:rPr lang="en-US" dirty="0" err="1"/>
              <a:t>eerrr</a:t>
            </a:r>
            <a:r>
              <a:rPr lang="en-US" dirty="0"/>
              <a:t>, with something more resourceful.”</a:t>
            </a:r>
          </a:p>
          <a:p>
            <a:r>
              <a:rPr lang="en-US" dirty="0"/>
              <a:t>Then minutes later, Lemon carefully squinted his eyes and pointed at the TV screen.  “Zoom in on that guy!” he yelled to his producers.  “He’s… he’s OPENING up his business!”</a:t>
            </a:r>
          </a:p>
          <a:p>
            <a:r>
              <a:rPr lang="en-US" dirty="0"/>
              <a:t>As it turned out, Lemon’s watchful eye was correct.  It was, in fact, a local business owner entering his storefront.  “THAT’S ILLEGAL BEHAVIOR!”  Lemon screamed.</a:t>
            </a:r>
          </a:p>
          <a:p>
            <a:r>
              <a:rPr lang="en-US" dirty="0"/>
              <a:t>Update: Several vigilante-minded CNN cameramen apprehended the reckless man and opted to toss him into a nearby fire.  “I’m glad you guys did that,” Lemon said on-air.  “We cannot have the fabric of society crumble because unruly people act selfishly.”  </a:t>
            </a:r>
          </a:p>
          <a:p>
            <a:r>
              <a:rPr lang="en-US" dirty="0">
                <a:cs typeface="ＭＳ Ｐゴシック" charset="0"/>
              </a:rPr>
              <a:t>______</a:t>
            </a:r>
          </a:p>
          <a:p>
            <a:endParaRPr lang="en-US" dirty="0">
              <a:cs typeface="ＭＳ Ｐゴシック" charset="0"/>
            </a:endParaRPr>
          </a:p>
          <a:p>
            <a:r>
              <a:rPr lang="en-US" dirty="0">
                <a:cs typeface="ＭＳ Ｐゴシック" charset="0"/>
              </a:rPr>
              <a:t>https://</a:t>
            </a:r>
            <a:r>
              <a:rPr lang="en-US" dirty="0" err="1">
                <a:cs typeface="ＭＳ Ｐゴシック" charset="0"/>
              </a:rPr>
              <a:t>thegloriousamerican.com</a:t>
            </a:r>
            <a:r>
              <a:rPr lang="en-US" dirty="0">
                <a:cs typeface="ＭＳ Ｐゴシック" charset="0"/>
              </a:rPr>
              <a:t>/health/cnn-peaceful-protesters-lend-helping-hand-to-keep-small-businesses-closed/</a:t>
            </a:r>
          </a:p>
          <a:p>
            <a:endParaRPr lang="en-US" dirty="0">
              <a:cs typeface="ＭＳ Ｐゴシック" charset="0"/>
            </a:endParaRPr>
          </a:p>
          <a:p>
            <a:r>
              <a:rPr lang="en-US" dirty="0">
                <a:cs typeface="ＭＳ Ｐゴシック" charset="0"/>
              </a:rPr>
              <a:t>Accessed 15 May 2021</a:t>
            </a:r>
          </a:p>
        </p:txBody>
      </p:sp>
    </p:spTree>
    <p:extLst>
      <p:ext uri="{BB962C8B-B14F-4D97-AF65-F5344CB8AC3E}">
        <p14:creationId xmlns:p14="http://schemas.microsoft.com/office/powerpoint/2010/main" val="25034166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Do you know how to diffuse conflict?</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3816463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Our series on Acts has emphasized that the Good News on the Move was God’s work.</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7948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then began to prepare for extended missionary trips.  </a:t>
            </a:r>
          </a:p>
          <a:p>
            <a:pPr>
              <a:spcBef>
                <a:spcPct val="0"/>
              </a:spcBef>
            </a:pPr>
            <a:r>
              <a:rPr lang="en-US" b="0" dirty="0">
                <a:latin typeface="Times" charset="0"/>
                <a:ea typeface="ＭＳ Ｐゴシック" charset="0"/>
                <a:cs typeface="ＭＳ Ｐゴシック" charset="0"/>
              </a:rPr>
              <a:t>////	Trip #2…THE EUROPEAN THRUST…is recalled in detail in Acts 15 through 18. </a:t>
            </a:r>
          </a:p>
          <a:p>
            <a:pPr>
              <a:spcBef>
                <a:spcPct val="0"/>
              </a:spcBef>
            </a:pPr>
            <a:r>
              <a:rPr lang="en-US" b="0" dirty="0">
                <a:latin typeface="Times" charset="0"/>
                <a:ea typeface="ＭＳ Ｐゴシック" charset="0"/>
                <a:cs typeface="ＭＳ Ｐゴシック" charset="0"/>
              </a:rPr>
              <a:t>////	This second journey began overland from Syrian Antioch…all the way into Greece…then returning by sea to make his report to the church in Jerusalem…then back home to Syrian Antioch.</a:t>
            </a:r>
          </a:p>
          <a:p>
            <a:pPr>
              <a:spcBef>
                <a:spcPct val="0"/>
              </a:spcBef>
            </a:pPr>
            <a:r>
              <a:rPr lang="en-US" b="0" dirty="0">
                <a:latin typeface="Times" charset="0"/>
                <a:ea typeface="ＭＳ Ｐゴシック" charset="0"/>
                <a:cs typeface="ＭＳ Ｐゴシック" charset="0"/>
              </a:rPr>
              <a:t>////	There were church plants along the way… They met in synagogues every Sabbath…speaking either Greek –– thanks to Alexander the Great –– or Hebrew or Latin.  Paul spoke all those languages. This is the time of that famous call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come over to </a:t>
            </a:r>
            <a:r>
              <a:rPr lang="en-US" b="0" u="sng" dirty="0">
                <a:latin typeface="Times" charset="0"/>
                <a:ea typeface="ＭＳ Ｐゴシック" charset="0"/>
                <a:cs typeface="ＭＳ Ｐゴシック" charset="0"/>
              </a:rPr>
              <a:t>MACEDONIA</a:t>
            </a:r>
            <a:r>
              <a:rPr lang="en-US" b="0" dirty="0">
                <a:latin typeface="Times" charset="0"/>
                <a:ea typeface="ＭＳ Ｐゴシック" charset="0"/>
                <a:cs typeface="ＭＳ Ｐゴシック" charset="0"/>
              </a:rPr>
              <a:t> and help us.</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And then he took up a lengthy residence in the wild, seaside town of </a:t>
            </a:r>
            <a:r>
              <a:rPr lang="en-US" b="0" u="sng" dirty="0">
                <a:latin typeface="Times" charset="0"/>
                <a:ea typeface="ＭＳ Ｐゴシック" charset="0"/>
                <a:cs typeface="ＭＳ Ｐゴシック" charset="0"/>
              </a:rPr>
              <a:t>CORINTH</a:t>
            </a:r>
            <a:r>
              <a:rPr lang="en-US" b="0" dirty="0">
                <a:latin typeface="Times" charset="0"/>
                <a:ea typeface="ＭＳ Ｐゴシック" charset="0"/>
                <a:cs typeface="ＭＳ Ｐゴシック" charset="0"/>
              </a:rPr>
              <a:t>, only a short  journey from Athens.</a:t>
            </a:r>
          </a:p>
          <a:p>
            <a:pPr>
              <a:spcBef>
                <a:spcPct val="0"/>
              </a:spcBef>
            </a:pPr>
            <a:r>
              <a:rPr lang="en-US" b="0" dirty="0">
                <a:latin typeface="Times" charset="0"/>
                <a:ea typeface="ＭＳ Ｐゴシック" charset="0"/>
                <a:cs typeface="ＭＳ Ｐゴシック" charset="0"/>
              </a:rPr>
              <a:t>////	On this trip he debated with the Athenian philosophers on Mars Hill, recognizing their statue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the unknown God.</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He built a sermon around that! </a:t>
            </a:r>
          </a:p>
          <a:p>
            <a:pPr>
              <a:spcBef>
                <a:spcPct val="0"/>
              </a:spcBef>
            </a:pPr>
            <a:r>
              <a:rPr lang="en-US" b="0" dirty="0">
                <a:latin typeface="Times" charset="0"/>
                <a:ea typeface="ＭＳ Ｐゴシック" charset="0"/>
                <a:cs typeface="ＭＳ Ｐゴシック" charset="0"/>
              </a:rPr>
              <a:t>////	LENGTH OF THIS TRIP: ESTIMATED AT ABOUT TWO AND A HALF YEARS BETWEEN A.D. 49 AND 52.</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Then came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ASIAN THRUST…recorded in Acts 18-21.</a:t>
            </a:r>
          </a:p>
          <a:p>
            <a:pPr>
              <a:spcBef>
                <a:spcPct val="0"/>
              </a:spcBef>
            </a:pPr>
            <a:r>
              <a:rPr lang="en-US" b="0" dirty="0">
                <a:latin typeface="Times" charset="0"/>
                <a:ea typeface="ＭＳ Ｐゴシック" charset="0"/>
                <a:cs typeface="ＭＳ Ｐゴシック"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0" dirty="0">
                <a:latin typeface="Times" charset="0"/>
                <a:ea typeface="ＭＳ Ｐゴシック" charset="0"/>
                <a:cs typeface="ＭＳ Ｐゴシック" charset="0"/>
              </a:rPr>
              <a:t>////	Paul spent a very long time living and ministering to the church the </a:t>
            </a:r>
            <a:r>
              <a:rPr lang="en-US" b="0" u="sng" dirty="0">
                <a:latin typeface="Times" charset="0"/>
                <a:ea typeface="ＭＳ Ｐゴシック" charset="0"/>
                <a:cs typeface="ＭＳ Ｐゴシック" charset="0"/>
              </a:rPr>
              <a:t>EPHESUS</a:t>
            </a:r>
            <a:r>
              <a:rPr lang="en-US" b="0" dirty="0">
                <a:latin typeface="Times" charset="0"/>
                <a:ea typeface="ＭＳ Ｐゴシック" charset="0"/>
                <a:cs typeface="ＭＳ Ｐゴシック" charset="0"/>
              </a:rPr>
              <a:t>.  Luke reports that Paul raised a young man from the dead in Ephesus.  Many important letters –– our Epistles –– were written from Ephesus.  </a:t>
            </a:r>
          </a:p>
          <a:p>
            <a:pPr>
              <a:spcBef>
                <a:spcPct val="0"/>
              </a:spcBef>
            </a:pPr>
            <a:r>
              <a:rPr lang="en-US" b="0" dirty="0">
                <a:latin typeface="Times" charset="0"/>
                <a:ea typeface="ＭＳ Ｐゴシック" charset="0"/>
                <a:cs typeface="ＭＳ Ｐゴシック" charset="0"/>
              </a:rPr>
              <a:t>////	One of the most dramatic events recorded for us took place at the Ephesian </a:t>
            </a:r>
            <a:r>
              <a:rPr lang="en-US" b="0" u="sng" dirty="0">
                <a:latin typeface="Times" charset="0"/>
                <a:ea typeface="ＭＳ Ｐゴシック" charset="0"/>
                <a:cs typeface="ＭＳ Ｐゴシック" charset="0"/>
              </a:rPr>
              <a:t>AMPHITHEATRE</a:t>
            </a:r>
            <a:r>
              <a:rPr lang="en-US" b="0" dirty="0">
                <a:latin typeface="Times" charset="0"/>
                <a:ea typeface="ＭＳ Ｐゴシック" charset="0"/>
                <a:cs typeface="ＭＳ Ｐゴシック" charset="0"/>
              </a:rPr>
              <a:t> where he confronted the souvenir makers of the city…those who manufactured small idols of the Goddess Diana, whose temple in Ephesus was one of the seven wonders of the ancient world.</a:t>
            </a:r>
          </a:p>
          <a:p>
            <a:pPr>
              <a:spcBef>
                <a:spcPct val="0"/>
              </a:spcBef>
            </a:pPr>
            <a:r>
              <a:rPr lang="en-US" b="0" dirty="0">
                <a:latin typeface="Times" charset="0"/>
                <a:ea typeface="ＭＳ Ｐゴシック" charset="0"/>
                <a:cs typeface="ＭＳ Ｐゴシック" charset="0"/>
              </a:rPr>
              <a:t>////	LENGTH OF THIS TRIP: ALMOST FIVE YEARS BETWEEN A.D. 53 AND 57.</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Before the riot in Ephesus in Acts 19:23-41, Christianity had already shown itself peaceful a number of times.</a:t>
            </a:r>
          </a:p>
        </p:txBody>
      </p:sp>
    </p:spTree>
    <p:extLst>
      <p:ext uri="{BB962C8B-B14F-4D97-AF65-F5344CB8AC3E}">
        <p14:creationId xmlns:p14="http://schemas.microsoft.com/office/powerpoint/2010/main" val="26296001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4F51E7B2-EDFD-7140-AD0B-65C26421F04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4D400624-A51D-9146-8BE6-0D1687B867E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r>
              <a:rPr lang="en-US" dirty="0">
                <a:ea typeface="ＭＳ Ｐゴシック" charset="0"/>
                <a:cs typeface="ＭＳ Ｐゴシック" charset="0"/>
              </a:rPr>
              <a:t>Owners of a slave girl in Philippi whom Paul and Silas had released from a demon…</a:t>
            </a:r>
            <a:endParaRPr lang="en-US" altLang="en-US" dirty="0"/>
          </a:p>
        </p:txBody>
      </p:sp>
    </p:spTree>
    <p:extLst>
      <p:ext uri="{BB962C8B-B14F-4D97-AF65-F5344CB8AC3E}">
        <p14:creationId xmlns:p14="http://schemas.microsoft.com/office/powerpoint/2010/main" val="2469469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eg"/><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10/4/25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0058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9526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70939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81556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02858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565903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38790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77092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33361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0423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95974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507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409848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86589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74836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664839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30012493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10/4/25</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10/4/25</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10/4/25</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10/4/25</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10/4/25</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10/4/25</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10/4/25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13756675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73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394005-B2FB-423A-9DA0-688AF23F564D}" type="slidenum">
              <a:rPr lang="en-US"/>
              <a:pPr>
                <a:defRPr/>
              </a:pPr>
              <a:t>‹#›</a:t>
            </a:fld>
            <a:endParaRPr lang="en-US" dirty="0"/>
          </a:p>
        </p:txBody>
      </p:sp>
    </p:spTree>
    <p:extLst>
      <p:ext uri="{BB962C8B-B14F-4D97-AF65-F5344CB8AC3E}">
        <p14:creationId xmlns:p14="http://schemas.microsoft.com/office/powerpoint/2010/main" val="364644449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8B024-3D0A-4E9B-9007-B3DFC9EA43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58852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D633CF-10DF-4933-8B23-3BF7E28BD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288340"/>
            <a:ext cx="9144000" cy="1569660"/>
          </a:xfrm>
          <a:prstGeom prst="rect">
            <a:avLst/>
          </a:prstGeom>
          <a:solidFill>
            <a:srgbClr val="2F0C0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6160275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2D97499-355E-4BEF-B1AF-343D78CB9C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42783609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34B3FC7-84D9-4C1C-9406-DBD92B31956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2470521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19030-90BE-42F2-99B4-57702D9289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3911954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2859358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84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71BD11-0D89-4721-A6EE-33DD586DBD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7154057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A84606E7-9E32-4F54-ADD9-53CA8DB6A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98209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82214874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620135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7882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109941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176702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74447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448909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69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2855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61710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48232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171264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50044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484349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699244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816173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8629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3518677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06112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571032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318889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4689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0919561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6672398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7986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99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95527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95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D92D3-C6F0-4AE2-98E8-155D94562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679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101ED-DA5B-4213-AA7E-773E9AF2AD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4516341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8041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BA107-E803-4093-A0DB-09CC0DCC8588}"/>
              </a:ext>
            </a:extLst>
          </p:cNvPr>
          <p:cNvPicPr>
            <a:picLocks noChangeAspect="1"/>
          </p:cNvPicPr>
          <p:nvPr userDrawn="1"/>
        </p:nvPicPr>
        <p:blipFill>
          <a:blip r:embed="rId2"/>
          <a:stretch>
            <a:fillRect/>
          </a:stretch>
        </p:blipFill>
        <p:spPr>
          <a:xfrm>
            <a:off x="0" y="0"/>
            <a:ext cx="9144000" cy="6869261"/>
          </a:xfrm>
          <a:prstGeom prst="rect">
            <a:avLst/>
          </a:prstGeom>
        </p:spPr>
      </p:pic>
    </p:spTree>
    <p:extLst>
      <p:ext uri="{BB962C8B-B14F-4D97-AF65-F5344CB8AC3E}">
        <p14:creationId xmlns:p14="http://schemas.microsoft.com/office/powerpoint/2010/main" val="26105893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924005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1"/>
        </a:solidFill>
        <a:effectLst/>
      </p:bgPr>
    </p:bg>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1ED2826-E03E-48E4-939F-A4FDF2820A9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47458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95534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038166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35900752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448095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6293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4448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781092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2713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868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67480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80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7746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58601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7905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841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FF4C-A42C-4B45-84AF-5FC04377CAFF}"/>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22637E7-189F-3849-9C40-99922FDEDB99}"/>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41E77C12-F99D-A141-B899-71A9CAD4B6E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229AE6-6B80-A840-9FAF-676021549382}"/>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40902B-09F2-7A49-ADAF-69D2D41054EF}"/>
              </a:ext>
            </a:extLst>
          </p:cNvPr>
          <p:cNvSpPr>
            <a:spLocks noGrp="1"/>
          </p:cNvSpPr>
          <p:nvPr>
            <p:ph type="sldNum" idx="12"/>
          </p:nvPr>
        </p:nvSpPr>
        <p:spPr/>
        <p:txBody>
          <a:bodyPr/>
          <a:lstStyle>
            <a:lvl1pPr>
              <a:defRPr/>
            </a:lvl1pPr>
          </a:lstStyle>
          <a:p>
            <a:fld id="{DD61951B-276A-5D43-BCA4-847765C62618}" type="slidenum">
              <a:rPr lang="en-US" altLang="en-US"/>
              <a:pPr/>
              <a:t>‹#›</a:t>
            </a:fld>
            <a:endParaRPr lang="en-US" altLang="en-US"/>
          </a:p>
        </p:txBody>
      </p:sp>
    </p:spTree>
    <p:extLst>
      <p:ext uri="{BB962C8B-B14F-4D97-AF65-F5344CB8AC3E}">
        <p14:creationId xmlns:p14="http://schemas.microsoft.com/office/powerpoint/2010/main" val="39644839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1B05-0F84-C347-BB73-AB2A22892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B482A-D2AA-6041-9260-A88198319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A6BFE-8A02-A544-B92B-BB80761707F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7F68E7-AB19-8C40-950C-74A39789EAA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35D1CF-8858-9642-B9E7-E055BB13537B}"/>
              </a:ext>
            </a:extLst>
          </p:cNvPr>
          <p:cNvSpPr>
            <a:spLocks noGrp="1"/>
          </p:cNvSpPr>
          <p:nvPr>
            <p:ph type="sldNum" idx="12"/>
          </p:nvPr>
        </p:nvSpPr>
        <p:spPr/>
        <p:txBody>
          <a:bodyPr/>
          <a:lstStyle>
            <a:lvl1pPr>
              <a:defRPr/>
            </a:lvl1pPr>
          </a:lstStyle>
          <a:p>
            <a:fld id="{328E5632-794B-D24F-83B4-43ECB5FE63AD}" type="slidenum">
              <a:rPr lang="en-US" altLang="en-US"/>
              <a:pPr/>
              <a:t>‹#›</a:t>
            </a:fld>
            <a:endParaRPr lang="en-US" altLang="en-US"/>
          </a:p>
        </p:txBody>
      </p:sp>
    </p:spTree>
    <p:extLst>
      <p:ext uri="{BB962C8B-B14F-4D97-AF65-F5344CB8AC3E}">
        <p14:creationId xmlns:p14="http://schemas.microsoft.com/office/powerpoint/2010/main" val="42719460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2BB2-A0C9-2041-8AF9-9B4C21C76F82}"/>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B2643AD-E8D3-D54B-A276-844BDDCC0C4D}"/>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447A06E-B60F-4848-82A2-56B379FDD5FF}"/>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1013FF-E5BC-1A4D-8232-C02DF849447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836BB7-A29D-DD4B-B703-2E7688A7C20B}"/>
              </a:ext>
            </a:extLst>
          </p:cNvPr>
          <p:cNvSpPr>
            <a:spLocks noGrp="1"/>
          </p:cNvSpPr>
          <p:nvPr>
            <p:ph type="sldNum" idx="12"/>
          </p:nvPr>
        </p:nvSpPr>
        <p:spPr/>
        <p:txBody>
          <a:bodyPr/>
          <a:lstStyle>
            <a:lvl1pPr>
              <a:defRPr/>
            </a:lvl1pPr>
          </a:lstStyle>
          <a:p>
            <a:fld id="{6AD4F4E4-72AC-F649-9213-A69251E1AB7F}" type="slidenum">
              <a:rPr lang="en-US" altLang="en-US"/>
              <a:pPr/>
              <a:t>‹#›</a:t>
            </a:fld>
            <a:endParaRPr lang="en-US" altLang="en-US"/>
          </a:p>
        </p:txBody>
      </p:sp>
    </p:spTree>
    <p:extLst>
      <p:ext uri="{BB962C8B-B14F-4D97-AF65-F5344CB8AC3E}">
        <p14:creationId xmlns:p14="http://schemas.microsoft.com/office/powerpoint/2010/main" val="23849839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5E3C-83C5-F344-8B2F-8665C388C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9533B-12CE-AD42-B31F-F5D653331D8A}"/>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F68B3D-FF4B-F042-9A7D-928D50055538}"/>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98D409-074A-6744-885B-9FCD1381F10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51FDCB-12CF-C747-87F3-9F1A0B87CE4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A25F20-39F8-754A-88F6-FBBB8DF248DF}"/>
              </a:ext>
            </a:extLst>
          </p:cNvPr>
          <p:cNvSpPr>
            <a:spLocks noGrp="1"/>
          </p:cNvSpPr>
          <p:nvPr>
            <p:ph type="sldNum" idx="12"/>
          </p:nvPr>
        </p:nvSpPr>
        <p:spPr/>
        <p:txBody>
          <a:bodyPr/>
          <a:lstStyle>
            <a:lvl1pPr>
              <a:defRPr/>
            </a:lvl1pPr>
          </a:lstStyle>
          <a:p>
            <a:fld id="{8CE5A525-1FFF-E34F-916B-324ABB6195A7}" type="slidenum">
              <a:rPr lang="en-US" altLang="en-US"/>
              <a:pPr/>
              <a:t>‹#›</a:t>
            </a:fld>
            <a:endParaRPr lang="en-US" altLang="en-US"/>
          </a:p>
        </p:txBody>
      </p:sp>
    </p:spTree>
    <p:extLst>
      <p:ext uri="{BB962C8B-B14F-4D97-AF65-F5344CB8AC3E}">
        <p14:creationId xmlns:p14="http://schemas.microsoft.com/office/powerpoint/2010/main" val="33056224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B9C1-FF64-074F-B2DC-B0B8637E79A1}"/>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F9944-1F5B-C740-97E6-AC7E36B1EC00}"/>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A2F23A2C-7DFB-2B45-B315-EEEF8E659FF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EF79A-E883-F343-9AA0-02DEDE978F3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0CC1506E-B709-214B-B58B-14E06D83443E}"/>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B4D46-E2B5-3F44-A2C8-B0D837DB6456}"/>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CF67378-5C53-D344-9159-8B587980A830}"/>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99941F7-92BB-7F4D-98F5-626145A0B4AD}"/>
              </a:ext>
            </a:extLst>
          </p:cNvPr>
          <p:cNvSpPr>
            <a:spLocks noGrp="1"/>
          </p:cNvSpPr>
          <p:nvPr>
            <p:ph type="sldNum" idx="12"/>
          </p:nvPr>
        </p:nvSpPr>
        <p:spPr/>
        <p:txBody>
          <a:bodyPr/>
          <a:lstStyle>
            <a:lvl1pPr>
              <a:defRPr/>
            </a:lvl1pPr>
          </a:lstStyle>
          <a:p>
            <a:fld id="{2FEAACFC-5CF6-DA41-84FB-F2101AD23528}" type="slidenum">
              <a:rPr lang="en-US" altLang="en-US"/>
              <a:pPr/>
              <a:t>‹#›</a:t>
            </a:fld>
            <a:endParaRPr lang="en-US" altLang="en-US"/>
          </a:p>
        </p:txBody>
      </p:sp>
    </p:spTree>
    <p:extLst>
      <p:ext uri="{BB962C8B-B14F-4D97-AF65-F5344CB8AC3E}">
        <p14:creationId xmlns:p14="http://schemas.microsoft.com/office/powerpoint/2010/main" val="9790864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AC22-1AF0-6044-8F7D-A2F0E83DA1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466942-757A-5647-8381-EA3A68C3E0E2}"/>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7E22D06-FBC3-A542-89C5-9E84D9681AF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067744-7567-1544-8672-CAA47692EAEB}"/>
              </a:ext>
            </a:extLst>
          </p:cNvPr>
          <p:cNvSpPr>
            <a:spLocks noGrp="1"/>
          </p:cNvSpPr>
          <p:nvPr>
            <p:ph type="sldNum" idx="12"/>
          </p:nvPr>
        </p:nvSpPr>
        <p:spPr/>
        <p:txBody>
          <a:bodyPr/>
          <a:lstStyle>
            <a:lvl1pPr>
              <a:defRPr/>
            </a:lvl1pPr>
          </a:lstStyle>
          <a:p>
            <a:fld id="{0700B1E8-01FE-0D41-9168-DFAECE781959}" type="slidenum">
              <a:rPr lang="en-US" altLang="en-US"/>
              <a:pPr/>
              <a:t>‹#›</a:t>
            </a:fld>
            <a:endParaRPr lang="en-US" altLang="en-US"/>
          </a:p>
        </p:txBody>
      </p:sp>
    </p:spTree>
    <p:extLst>
      <p:ext uri="{BB962C8B-B14F-4D97-AF65-F5344CB8AC3E}">
        <p14:creationId xmlns:p14="http://schemas.microsoft.com/office/powerpoint/2010/main" val="10922548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D82B3-73AD-F54D-815E-8B20789998ED}"/>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78B0D9E-9045-594E-8E91-93C1704A9F33}"/>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473BBA-95C7-3647-AD3D-CC4028650BD6}"/>
              </a:ext>
            </a:extLst>
          </p:cNvPr>
          <p:cNvSpPr>
            <a:spLocks noGrp="1"/>
          </p:cNvSpPr>
          <p:nvPr>
            <p:ph type="sldNum" idx="12"/>
          </p:nvPr>
        </p:nvSpPr>
        <p:spPr/>
        <p:txBody>
          <a:bodyPr/>
          <a:lstStyle>
            <a:lvl1pPr>
              <a:defRPr/>
            </a:lvl1pPr>
          </a:lstStyle>
          <a:p>
            <a:fld id="{65C0D553-DFF0-0942-BDAA-1FE403C47D1E}" type="slidenum">
              <a:rPr lang="en-US" altLang="en-US"/>
              <a:pPr/>
              <a:t>‹#›</a:t>
            </a:fld>
            <a:endParaRPr lang="en-US" altLang="en-US"/>
          </a:p>
        </p:txBody>
      </p:sp>
    </p:spTree>
    <p:extLst>
      <p:ext uri="{BB962C8B-B14F-4D97-AF65-F5344CB8AC3E}">
        <p14:creationId xmlns:p14="http://schemas.microsoft.com/office/powerpoint/2010/main" val="27665474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29F9-3585-CE4E-B301-2216BB9B3BC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4CA3D9A-6A78-324E-9394-B86BE6C6E7C5}"/>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CEEE0-0E1B-7B4C-BA69-E11D7BF5467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2DCEEDA-2036-3B43-A5A3-1CCCB3A3B82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4D2E2A-6E5C-2B43-BEAF-C48F5EB9ECE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83C933-5CC6-E444-A59D-73E079590082}"/>
              </a:ext>
            </a:extLst>
          </p:cNvPr>
          <p:cNvSpPr>
            <a:spLocks noGrp="1"/>
          </p:cNvSpPr>
          <p:nvPr>
            <p:ph type="sldNum" idx="12"/>
          </p:nvPr>
        </p:nvSpPr>
        <p:spPr/>
        <p:txBody>
          <a:bodyPr/>
          <a:lstStyle>
            <a:lvl1pPr>
              <a:defRPr/>
            </a:lvl1pPr>
          </a:lstStyle>
          <a:p>
            <a:fld id="{DE456B74-6017-2E42-958D-FA87AFE6BC5F}" type="slidenum">
              <a:rPr lang="en-US" altLang="en-US"/>
              <a:pPr/>
              <a:t>‹#›</a:t>
            </a:fld>
            <a:endParaRPr lang="en-US" altLang="en-US"/>
          </a:p>
        </p:txBody>
      </p:sp>
    </p:spTree>
    <p:extLst>
      <p:ext uri="{BB962C8B-B14F-4D97-AF65-F5344CB8AC3E}">
        <p14:creationId xmlns:p14="http://schemas.microsoft.com/office/powerpoint/2010/main" val="11649554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EB8A-00C5-5D48-A3E0-901261F9EFFE}"/>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9446B27D-B629-EF4D-BE0D-61E51F350733}"/>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4F090BD6-40AD-DD40-AE39-4B6119C65F85}"/>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FC75BDB2-1F9F-2941-BE5D-EDA159961131}"/>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2EC8EE-7367-3546-B293-5DE4EE8A4F6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0E48185-7A00-AA47-B39D-59FB779B002C}"/>
              </a:ext>
            </a:extLst>
          </p:cNvPr>
          <p:cNvSpPr>
            <a:spLocks noGrp="1"/>
          </p:cNvSpPr>
          <p:nvPr>
            <p:ph type="sldNum" idx="12"/>
          </p:nvPr>
        </p:nvSpPr>
        <p:spPr/>
        <p:txBody>
          <a:bodyPr/>
          <a:lstStyle>
            <a:lvl1pPr>
              <a:defRPr/>
            </a:lvl1pPr>
          </a:lstStyle>
          <a:p>
            <a:fld id="{95650C42-A6DC-834A-8398-3E17CD996F7F}" type="slidenum">
              <a:rPr lang="en-US" altLang="en-US"/>
              <a:pPr/>
              <a:t>‹#›</a:t>
            </a:fld>
            <a:endParaRPr lang="en-US" altLang="en-US"/>
          </a:p>
        </p:txBody>
      </p:sp>
    </p:spTree>
    <p:extLst>
      <p:ext uri="{BB962C8B-B14F-4D97-AF65-F5344CB8AC3E}">
        <p14:creationId xmlns:p14="http://schemas.microsoft.com/office/powerpoint/2010/main" val="35968105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CD71-4E14-ED44-9487-D39869F6C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0BBA67-D1AE-334F-97F2-19581A0C4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7EE5-52E4-6D42-84C4-B6AC71C6EC8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D8EBAD-987A-4B4D-8142-DDF683CFC10E}"/>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6AE03F-1F72-8541-88F1-5F89829AC6B5}"/>
              </a:ext>
            </a:extLst>
          </p:cNvPr>
          <p:cNvSpPr>
            <a:spLocks noGrp="1"/>
          </p:cNvSpPr>
          <p:nvPr>
            <p:ph type="sldNum" idx="12"/>
          </p:nvPr>
        </p:nvSpPr>
        <p:spPr/>
        <p:txBody>
          <a:bodyPr/>
          <a:lstStyle>
            <a:lvl1pPr>
              <a:defRPr/>
            </a:lvl1pPr>
          </a:lstStyle>
          <a:p>
            <a:fld id="{5A9A263F-1532-A942-A338-00364BB198B7}" type="slidenum">
              <a:rPr lang="en-US" altLang="en-US"/>
              <a:pPr/>
              <a:t>‹#›</a:t>
            </a:fld>
            <a:endParaRPr lang="en-US" altLang="en-US"/>
          </a:p>
        </p:txBody>
      </p:sp>
    </p:spTree>
    <p:extLst>
      <p:ext uri="{BB962C8B-B14F-4D97-AF65-F5344CB8AC3E}">
        <p14:creationId xmlns:p14="http://schemas.microsoft.com/office/powerpoint/2010/main" val="1339698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6E2C18-4510-624B-B406-C0802696D7D9}"/>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B25CF-F653-3247-B152-9707E69EEDE0}"/>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44E46-7663-2547-A116-E4B3C43E176E}"/>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A81BDD-F8FB-D542-A512-0BAD012FE9F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8D249-4EC7-704A-BBEF-AC42311FA57C}"/>
              </a:ext>
            </a:extLst>
          </p:cNvPr>
          <p:cNvSpPr>
            <a:spLocks noGrp="1"/>
          </p:cNvSpPr>
          <p:nvPr>
            <p:ph type="sldNum" idx="12"/>
          </p:nvPr>
        </p:nvSpPr>
        <p:spPr/>
        <p:txBody>
          <a:bodyPr/>
          <a:lstStyle>
            <a:lvl1pPr>
              <a:defRPr/>
            </a:lvl1pPr>
          </a:lstStyle>
          <a:p>
            <a:fld id="{11FDF8FE-FB54-4B45-A2BD-C5DAEF5A2DE0}" type="slidenum">
              <a:rPr lang="en-US" altLang="en-US"/>
              <a:pPr/>
              <a:t>‹#›</a:t>
            </a:fld>
            <a:endParaRPr lang="en-US" altLang="en-US"/>
          </a:p>
        </p:txBody>
      </p:sp>
    </p:spTree>
    <p:extLst>
      <p:ext uri="{BB962C8B-B14F-4D97-AF65-F5344CB8AC3E}">
        <p14:creationId xmlns:p14="http://schemas.microsoft.com/office/powerpoint/2010/main" val="14300992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39690724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16249091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25192977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6903024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6893002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1490665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304166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9171458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69175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6808207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13549443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10909342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5797166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3212048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32044900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28377498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21780698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38335195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102696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15E7AB7-FFD1-D347-9967-04DABB01E626}" type="slidenum">
              <a:rPr lang="en-US"/>
              <a:pPr>
                <a:defRPr/>
              </a:pPr>
              <a:t>‹#›</a:t>
            </a:fld>
            <a:endParaRPr lang="en-US"/>
          </a:p>
        </p:txBody>
      </p:sp>
    </p:spTree>
    <p:extLst>
      <p:ext uri="{BB962C8B-B14F-4D97-AF65-F5344CB8AC3E}">
        <p14:creationId xmlns:p14="http://schemas.microsoft.com/office/powerpoint/2010/main" val="24803124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7488154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23279579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27677921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39759893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16201896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09172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719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276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5669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842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DE273460-1B13-874B-9EFD-72463C2AD600}" type="slidenum">
              <a:rPr lang="en-US"/>
              <a:pPr>
                <a:defRPr/>
              </a:pPr>
              <a:t>‹#›</a:t>
            </a:fld>
            <a:endParaRPr lang="en-US"/>
          </a:p>
        </p:txBody>
      </p:sp>
    </p:spTree>
    <p:extLst>
      <p:ext uri="{BB962C8B-B14F-4D97-AF65-F5344CB8AC3E}">
        <p14:creationId xmlns:p14="http://schemas.microsoft.com/office/powerpoint/2010/main" val="39317133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7263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0318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776113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78282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51315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1512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8616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27215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7414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76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1222564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5732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1532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4041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2539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0862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7219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958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412795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99803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94012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6061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6140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373068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29059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4268649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207584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404235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573194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079924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583665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10/4/25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77275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356446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33813F-9CAF-E94A-9087-64F5CB5FA4AB}" type="slidenum">
              <a:rPr lang="en-US"/>
              <a:pPr>
                <a:defRPr/>
              </a:pPr>
              <a:t>‹#›</a:t>
            </a:fld>
            <a:endParaRPr lang="en-US"/>
          </a:p>
        </p:txBody>
      </p:sp>
    </p:spTree>
    <p:extLst>
      <p:ext uri="{BB962C8B-B14F-4D97-AF65-F5344CB8AC3E}">
        <p14:creationId xmlns:p14="http://schemas.microsoft.com/office/powerpoint/2010/main" val="137295438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C5166-5563-3444-8E67-0F403B266CB3}" type="slidenum">
              <a:rPr lang="en-US"/>
              <a:pPr>
                <a:defRPr/>
              </a:pPr>
              <a:t>‹#›</a:t>
            </a:fld>
            <a:endParaRPr lang="en-US"/>
          </a:p>
        </p:txBody>
      </p:sp>
    </p:spTree>
    <p:extLst>
      <p:ext uri="{BB962C8B-B14F-4D97-AF65-F5344CB8AC3E}">
        <p14:creationId xmlns:p14="http://schemas.microsoft.com/office/powerpoint/2010/main" val="2313885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D9246-BF43-064B-A047-2CC70368327C}" type="slidenum">
              <a:rPr lang="en-US"/>
              <a:pPr>
                <a:defRPr/>
              </a:pPr>
              <a:t>‹#›</a:t>
            </a:fld>
            <a:endParaRPr lang="en-US"/>
          </a:p>
        </p:txBody>
      </p:sp>
    </p:spTree>
    <p:extLst>
      <p:ext uri="{BB962C8B-B14F-4D97-AF65-F5344CB8AC3E}">
        <p14:creationId xmlns:p14="http://schemas.microsoft.com/office/powerpoint/2010/main" val="1086570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6D3B1-5447-1A4D-B748-F2D1DFC24629}" type="slidenum">
              <a:rPr lang="en-US"/>
              <a:pPr>
                <a:defRPr/>
              </a:pPr>
              <a:t>‹#›</a:t>
            </a:fld>
            <a:endParaRPr lang="en-US"/>
          </a:p>
        </p:txBody>
      </p:sp>
    </p:spTree>
    <p:extLst>
      <p:ext uri="{BB962C8B-B14F-4D97-AF65-F5344CB8AC3E}">
        <p14:creationId xmlns:p14="http://schemas.microsoft.com/office/powerpoint/2010/main" val="27719738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9B467-1B51-EB44-9AE1-58BC632FD283}" type="slidenum">
              <a:rPr lang="en-US"/>
              <a:pPr>
                <a:defRPr/>
              </a:pPr>
              <a:t>‹#›</a:t>
            </a:fld>
            <a:endParaRPr lang="en-US"/>
          </a:p>
        </p:txBody>
      </p:sp>
    </p:spTree>
    <p:extLst>
      <p:ext uri="{BB962C8B-B14F-4D97-AF65-F5344CB8AC3E}">
        <p14:creationId xmlns:p14="http://schemas.microsoft.com/office/powerpoint/2010/main" val="10913543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9FC439-3C17-D549-9257-09E7059E9B03}" type="slidenum">
              <a:rPr lang="en-US"/>
              <a:pPr>
                <a:defRPr/>
              </a:pPr>
              <a:t>‹#›</a:t>
            </a:fld>
            <a:endParaRPr lang="en-US"/>
          </a:p>
        </p:txBody>
      </p:sp>
    </p:spTree>
    <p:extLst>
      <p:ext uri="{BB962C8B-B14F-4D97-AF65-F5344CB8AC3E}">
        <p14:creationId xmlns:p14="http://schemas.microsoft.com/office/powerpoint/2010/main" val="30282507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5ED078-2546-0643-8F9A-5757E7F77836}" type="slidenum">
              <a:rPr lang="en-US"/>
              <a:pPr>
                <a:defRPr/>
              </a:pPr>
              <a:t>‹#›</a:t>
            </a:fld>
            <a:endParaRPr lang="en-US"/>
          </a:p>
        </p:txBody>
      </p:sp>
    </p:spTree>
    <p:extLst>
      <p:ext uri="{BB962C8B-B14F-4D97-AF65-F5344CB8AC3E}">
        <p14:creationId xmlns:p14="http://schemas.microsoft.com/office/powerpoint/2010/main" val="8957727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F8ECBA-78CA-D545-BB32-4F03877BAF0B}" type="slidenum">
              <a:rPr lang="en-US"/>
              <a:pPr>
                <a:defRPr/>
              </a:pPr>
              <a:t>‹#›</a:t>
            </a:fld>
            <a:endParaRPr lang="en-US"/>
          </a:p>
        </p:txBody>
      </p:sp>
    </p:spTree>
    <p:extLst>
      <p:ext uri="{BB962C8B-B14F-4D97-AF65-F5344CB8AC3E}">
        <p14:creationId xmlns:p14="http://schemas.microsoft.com/office/powerpoint/2010/main" val="29370656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FBB045-AA7B-F843-B756-B86B7649EFE5}" type="slidenum">
              <a:rPr lang="en-US"/>
              <a:pPr>
                <a:defRPr/>
              </a:pPr>
              <a:t>‹#›</a:t>
            </a:fld>
            <a:endParaRPr lang="en-US"/>
          </a:p>
        </p:txBody>
      </p:sp>
    </p:spTree>
    <p:extLst>
      <p:ext uri="{BB962C8B-B14F-4D97-AF65-F5344CB8AC3E}">
        <p14:creationId xmlns:p14="http://schemas.microsoft.com/office/powerpoint/2010/main" val="25482051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69EE2-6C37-3544-8789-8CDD0E66F764}" type="slidenum">
              <a:rPr lang="en-US"/>
              <a:pPr>
                <a:defRPr/>
              </a:pPr>
              <a:t>‹#›</a:t>
            </a:fld>
            <a:endParaRPr lang="en-US"/>
          </a:p>
        </p:txBody>
      </p:sp>
    </p:spTree>
    <p:extLst>
      <p:ext uri="{BB962C8B-B14F-4D97-AF65-F5344CB8AC3E}">
        <p14:creationId xmlns:p14="http://schemas.microsoft.com/office/powerpoint/2010/main" val="4054965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4362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F665B-F554-9F40-B124-736A064E2B80}" type="slidenum">
              <a:rPr lang="en-US"/>
              <a:pPr>
                <a:defRPr/>
              </a:pPr>
              <a:t>‹#›</a:t>
            </a:fld>
            <a:endParaRPr lang="en-US"/>
          </a:p>
        </p:txBody>
      </p:sp>
    </p:spTree>
    <p:extLst>
      <p:ext uri="{BB962C8B-B14F-4D97-AF65-F5344CB8AC3E}">
        <p14:creationId xmlns:p14="http://schemas.microsoft.com/office/powerpoint/2010/main" val="12341895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4136312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4291525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63350186"/>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93237575"/>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27645363"/>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4009861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4605148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7690565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042320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640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8532732"/>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45133182"/>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122588175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23265813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42209905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10/4/25</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34749523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10/4/25</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37803266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10/4/25</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42628063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10/4/25</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41210242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10/4/25</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1209062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63727280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10/4/25</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258951384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33623497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38534512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3808841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89366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85865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008734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690958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774376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51288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8274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193483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405532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412025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5565491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29048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4461219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854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597171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113519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747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722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9988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86913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1221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24573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957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6905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88117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15296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12682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45516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5292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3175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3558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4824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671497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37000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3855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19499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45267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5256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2917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33743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599717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45844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30933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69317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5382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6012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9960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10/4/25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4755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10/4/25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994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theme" Target="../theme/theme15.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5" Type="http://schemas.openxmlformats.org/officeDocument/2006/relationships/slideLayout" Target="../slideLayouts/slideLayout157.xml"/><Relationship Id="rId4" Type="http://schemas.openxmlformats.org/officeDocument/2006/relationships/slideLayout" Target="../slideLayouts/slideLayout156.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62.xml"/><Relationship Id="rId1"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theme" Target="../theme/theme20.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theme" Target="../theme/theme21.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2.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3.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4.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22.xml"/><Relationship Id="rId1" Type="http://schemas.openxmlformats.org/officeDocument/2006/relationships/slideLayout" Target="../slideLayouts/slideLayout22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6.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7.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37.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theme" Target="../theme/theme34.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081471"/>
      </p:ext>
    </p:extLst>
  </p:cSld>
  <p:clrMap bg1="lt1" tx1="dk1" bg2="lt2" tx2="dk2" accent1="accent1" accent2="accent2" accent3="accent3" accent4="accent4" accent5="accent5" accent6="accent6" hlink="hlink" folHlink="folHlink"/>
  <p:sldLayoutIdLst>
    <p:sldLayoutId id="2147488101" r:id="rId1"/>
    <p:sldLayoutId id="2147488102" r:id="rId2"/>
    <p:sldLayoutId id="2147488103" r:id="rId3"/>
    <p:sldLayoutId id="2147488104" r:id="rId4"/>
    <p:sldLayoutId id="2147488105" r:id="rId5"/>
    <p:sldLayoutId id="2147488106" r:id="rId6"/>
    <p:sldLayoutId id="2147488107" r:id="rId7"/>
    <p:sldLayoutId id="2147488108" r:id="rId8"/>
    <p:sldLayoutId id="2147488109" r:id="rId9"/>
    <p:sldLayoutId id="2147488110" r:id="rId10"/>
    <p:sldLayoutId id="21474881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10/4/25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92367618"/>
      </p:ext>
    </p:extLst>
  </p:cSld>
  <p:clrMap bg1="lt1" tx1="dk1" bg2="lt2" tx2="dk2" accent1="accent1" accent2="accent2" accent3="accent3" accent4="accent4" accent5="accent5" accent6="accent6" hlink="hlink" folHlink="folHlink"/>
  <p:sldLayoutIdLst>
    <p:sldLayoutId id="2147488113" r:id="rId1"/>
    <p:sldLayoutId id="2147488114" r:id="rId2"/>
    <p:sldLayoutId id="2147488115" r:id="rId3"/>
    <p:sldLayoutId id="2147488116" r:id="rId4"/>
    <p:sldLayoutId id="2147488117" r:id="rId5"/>
    <p:sldLayoutId id="2147488118" r:id="rId6"/>
    <p:sldLayoutId id="2147488119" r:id="rId7"/>
    <p:sldLayoutId id="2147488120" r:id="rId8"/>
    <p:sldLayoutId id="2147488121" r:id="rId9"/>
    <p:sldLayoutId id="2147488122" r:id="rId10"/>
    <p:sldLayoutId id="2147488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931099"/>
      </p:ext>
    </p:extLst>
  </p:cSld>
  <p:clrMap bg1="lt1" tx1="dk1" bg2="lt2" tx2="dk2" accent1="accent1" accent2="accent2" accent3="accent3" accent4="accent4" accent5="accent5" accent6="accent6" hlink="hlink" folHlink="folHlink"/>
  <p:sldLayoutIdLst>
    <p:sldLayoutId id="2147488276" r:id="rId1"/>
    <p:sldLayoutId id="2147488277" r:id="rId2"/>
    <p:sldLayoutId id="2147488278" r:id="rId3"/>
    <p:sldLayoutId id="2147488279" r:id="rId4"/>
    <p:sldLayoutId id="2147488280" r:id="rId5"/>
    <p:sldLayoutId id="2147488281" r:id="rId6"/>
    <p:sldLayoutId id="2147488282" r:id="rId7"/>
    <p:sldLayoutId id="2147488283" r:id="rId8"/>
    <p:sldLayoutId id="2147488284" r:id="rId9"/>
    <p:sldLayoutId id="2147488285" r:id="rId10"/>
    <p:sldLayoutId id="21474882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10/4/25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927907972"/>
      </p:ext>
    </p:extLst>
  </p:cSld>
  <p:clrMap bg1="dk1" tx1="lt1" bg2="dk2" tx2="lt2" accent1="accent1" accent2="accent2" accent3="accent3" accent4="accent4" accent5="accent5" accent6="accent6" hlink="hlink" folHlink="folHlink"/>
  <p:sldLayoutIdLst>
    <p:sldLayoutId id="2147488691" r:id="rId1"/>
    <p:sldLayoutId id="2147488692" r:id="rId2"/>
    <p:sldLayoutId id="214748869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30966"/>
      </p:ext>
    </p:extLst>
  </p:cSld>
  <p:clrMap bg1="lt1" tx1="dk1" bg2="lt2" tx2="dk2" accent1="accent1" accent2="accent2" accent3="accent3" accent4="accent4" accent5="accent5" accent6="accent6" hlink="hlink" folHlink="folHlink"/>
  <p:sldLayoutIdLst>
    <p:sldLayoutId id="2147488695" r:id="rId1"/>
    <p:sldLayoutId id="2147488696" r:id="rId2"/>
    <p:sldLayoutId id="2147488698" r:id="rId3"/>
    <p:sldLayoutId id="2147488699" r:id="rId4"/>
    <p:sldLayoutId id="2147488700" r:id="rId5"/>
    <p:sldLayoutId id="2147488701" r:id="rId6"/>
    <p:sldLayoutId id="2147488702" r:id="rId7"/>
    <p:sldLayoutId id="214748870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31335"/>
      </p:ext>
    </p:extLst>
  </p:cSld>
  <p:clrMap bg1="lt1" tx1="dk1" bg2="lt2" tx2="dk2" accent1="accent1" accent2="accent2" accent3="accent3" accent4="accent4" accent5="accent5" accent6="accent6" hlink="hlink" folHlink="folHlink"/>
  <p:sldLayoutIdLst>
    <p:sldLayoutId id="2147488776" r:id="rId1"/>
    <p:sldLayoutId id="2147488777"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8212"/>
      </p:ext>
    </p:extLst>
  </p:cSld>
  <p:clrMap bg1="lt1" tx1="dk1" bg2="lt2" tx2="dk2" accent1="accent1" accent2="accent2" accent3="accent3" accent4="accent4" accent5="accent5" accent6="accent6" hlink="hlink" folHlink="folHlink"/>
  <p:sldLayoutIdLst>
    <p:sldLayoutId id="214748877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latin typeface="Arial" charset="0"/>
              </a:defRPr>
            </a:lvl1pPr>
          </a:lstStyle>
          <a:p>
            <a:pPr>
              <a:defRPr/>
            </a:pPr>
            <a:fld id="{994C19E4-0CE3-884B-9340-AF063A2A81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1620429"/>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 id="2147488792" r:id="rId12"/>
    <p:sldLayoutId id="2147488793" r:id="rId13"/>
    <p:sldLayoutId id="2147489229"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548757"/>
      </p:ext>
    </p:extLst>
  </p:cSld>
  <p:clrMap bg1="lt1" tx1="dk1" bg2="lt2" tx2="dk2" accent1="accent1" accent2="accent2" accent3="accent3" accent4="accent4" accent5="accent5" accent6="accent6" hlink="hlink" folHlink="folHlink"/>
  <p:sldLayoutIdLst>
    <p:sldLayoutId id="2147488795"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 id="21474888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362102"/>
      </p:ext>
    </p:extLst>
  </p:cSld>
  <p:clrMap bg1="lt1" tx1="dk1" bg2="lt2" tx2="dk2" accent1="accent1" accent2="accent2" accent3="accent3" accent4="accent4" accent5="accent5" accent6="accent6" hlink="hlink" folHlink="folHlink"/>
  <p:sldLayoutIdLst>
    <p:sldLayoutId id="2147489117" r:id="rId1"/>
    <p:sldLayoutId id="2147489118" r:id="rId2"/>
    <p:sldLayoutId id="2147489119" r:id="rId3"/>
    <p:sldLayoutId id="2147489120" r:id="rId4"/>
    <p:sldLayoutId id="2147489121" r:id="rId5"/>
    <p:sldLayoutId id="2147489122" r:id="rId6"/>
    <p:sldLayoutId id="2147489123" r:id="rId7"/>
    <p:sldLayoutId id="2147489124" r:id="rId8"/>
    <p:sldLayoutId id="2147489125" r:id="rId9"/>
    <p:sldLayoutId id="2147489126" r:id="rId10"/>
    <p:sldLayoutId id="21474891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3805605521"/>
      </p:ext>
    </p:extLst>
  </p:cSld>
  <p:clrMap bg1="dk2" tx1="lt1" bg2="dk1" tx2="lt2" accent1="accent1" accent2="accent2" accent3="accent3" accent4="accent4" accent5="accent5" accent6="accent6" hlink="hlink" folHlink="folHlink"/>
  <p:sldLayoutIdLst>
    <p:sldLayoutId id="2147489129" r:id="rId1"/>
    <p:sldLayoutId id="2147489130" r:id="rId2"/>
    <p:sldLayoutId id="2147489131" r:id="rId3"/>
    <p:sldLayoutId id="2147489132" r:id="rId4"/>
    <p:sldLayoutId id="2147489133" r:id="rId5"/>
    <p:sldLayoutId id="2147489134" r:id="rId6"/>
    <p:sldLayoutId id="2147489135" r:id="rId7"/>
    <p:sldLayoutId id="2147489136" r:id="rId8"/>
    <p:sldLayoutId id="2147489137" r:id="rId9"/>
    <p:sldLayoutId id="2147489138" r:id="rId10"/>
    <p:sldLayoutId id="214748913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6F53D372-9993-DE4B-9045-021D2B578613}"/>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53A2FB81-E78D-6A4D-98AF-5A442E45B170}"/>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C7CCDA1C-87CF-184A-A704-D3D8E6C135D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849EFD2D-D398-8544-AF20-BD7AF93D47FB}"/>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4022091C-2987-B440-B66F-E3AB1B850B4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fld id="{0D12E2AA-5E88-3C46-8952-A68556FD5D72}" type="slidenum">
              <a:rPr lang="en-US" altLang="en-US"/>
              <a:pPr/>
              <a:t>‹#›</a:t>
            </a:fld>
            <a:endParaRPr lang="en-US" altLang="en-US"/>
          </a:p>
        </p:txBody>
      </p:sp>
    </p:spTree>
    <p:extLst>
      <p:ext uri="{BB962C8B-B14F-4D97-AF65-F5344CB8AC3E}">
        <p14:creationId xmlns:p14="http://schemas.microsoft.com/office/powerpoint/2010/main" val="2937388397"/>
      </p:ext>
    </p:extLst>
  </p:cSld>
  <p:clrMap bg1="lt1" tx1="dk1" bg2="lt2" tx2="dk2" accent1="accent1" accent2="accent2" accent3="accent3" accent4="accent4" accent5="accent5" accent6="accent6" hlink="hlink" folHlink="folHlink"/>
  <p:sldLayoutIdLst>
    <p:sldLayoutId id="2147489141" r:id="rId1"/>
    <p:sldLayoutId id="2147489142" r:id="rId2"/>
    <p:sldLayoutId id="2147489143" r:id="rId3"/>
    <p:sldLayoutId id="2147489144" r:id="rId4"/>
    <p:sldLayoutId id="2147489145" r:id="rId5"/>
    <p:sldLayoutId id="2147489146" r:id="rId6"/>
    <p:sldLayoutId id="2147489147" r:id="rId7"/>
    <p:sldLayoutId id="2147489148" r:id="rId8"/>
    <p:sldLayoutId id="2147489149" r:id="rId9"/>
    <p:sldLayoutId id="2147489150" r:id="rId10"/>
    <p:sldLayoutId id="2147489151"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3303289653"/>
      </p:ext>
    </p:extLst>
  </p:cSld>
  <p:clrMap bg1="lt1" tx1="dk1" bg2="lt2" tx2="dk2" accent1="accent1" accent2="accent2" accent3="accent3" accent4="accent4" accent5="accent5" accent6="accent6" hlink="hlink" folHlink="folHlink"/>
  <p:sldLayoutIdLst>
    <p:sldLayoutId id="2147489153" r:id="rId1"/>
    <p:sldLayoutId id="214748915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3388471861"/>
      </p:ext>
    </p:extLst>
  </p:cSld>
  <p:clrMap bg1="lt1" tx1="dk1" bg2="lt2" tx2="dk2" accent1="accent1" accent2="accent2" accent3="accent3" accent4="accent4" accent5="accent5" accent6="accent6" hlink="hlink" folHlink="folHlink"/>
  <p:sldLayoutIdLst>
    <p:sldLayoutId id="2147489156" r:id="rId1"/>
    <p:sldLayoutId id="2147489157" r:id="rId2"/>
    <p:sldLayoutId id="2147489158" r:id="rId3"/>
    <p:sldLayoutId id="2147489159" r:id="rId4"/>
    <p:sldLayoutId id="2147489160" r:id="rId5"/>
    <p:sldLayoutId id="2147489161" r:id="rId6"/>
    <p:sldLayoutId id="2147489162" r:id="rId7"/>
    <p:sldLayoutId id="2147489163" r:id="rId8"/>
    <p:sldLayoutId id="2147489164" r:id="rId9"/>
    <p:sldLayoutId id="2147489165" r:id="rId10"/>
    <p:sldLayoutId id="21474891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400" fontAlgn="base">
              <a:spcBef>
                <a:spcPct val="0"/>
              </a:spcBef>
              <a:spcAft>
                <a:spcPct val="0"/>
              </a:spcAft>
            </a:pPr>
            <a:fld id="{3BCAEFB6-1F61-914E-9E37-845723F6D8D1}" type="slidenum">
              <a:rPr lang="en-US" smtClean="0">
                <a:ea typeface="ＭＳ Ｐゴシック" charset="0"/>
              </a:rPr>
              <a:pPr defTabSz="914400"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2010033859"/>
      </p:ext>
    </p:extLst>
  </p:cSld>
  <p:clrMap bg1="dk2" tx1="lt1" bg2="dk1" tx2="lt2" accent1="accent1" accent2="accent2" accent3="accent3" accent4="accent4" accent5="accent5" accent6="accent6" hlink="hlink" folHlink="folHlink"/>
  <p:sldLayoutIdLst>
    <p:sldLayoutId id="2147489168" r:id="rId1"/>
    <p:sldLayoutId id="2147489169" r:id="rId2"/>
    <p:sldLayoutId id="2147489170" r:id="rId3"/>
    <p:sldLayoutId id="2147489171" r:id="rId4"/>
    <p:sldLayoutId id="2147489172" r:id="rId5"/>
    <p:sldLayoutId id="2147489173" r:id="rId6"/>
    <p:sldLayoutId id="2147489174" r:id="rId7"/>
    <p:sldLayoutId id="2147489175" r:id="rId8"/>
    <p:sldLayoutId id="2147489176" r:id="rId9"/>
    <p:sldLayoutId id="2147489177" r:id="rId10"/>
    <p:sldLayoutId id="214748917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defTabSz="914400" fontAlgn="base">
              <a:spcBef>
                <a:spcPct val="0"/>
              </a:spcBef>
              <a:spcAft>
                <a:spcPct val="0"/>
              </a:spcAft>
            </a:pPr>
            <a:fld id="{E02A7DA3-09DE-1244-B197-36F6928B640D}"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10445704"/>
      </p:ext>
    </p:extLst>
  </p:cSld>
  <p:clrMap bg1="lt1" tx1="dk1" bg2="lt2" tx2="dk2" accent1="accent1" accent2="accent2" accent3="accent3" accent4="accent4" accent5="accent5" accent6="accent6" hlink="hlink" folHlink="folHlink"/>
  <p:sldLayoutIdLst>
    <p:sldLayoutId id="2147489180" r:id="rId1"/>
    <p:sldLayoutId id="2147489181" r:id="rId2"/>
    <p:sldLayoutId id="2147489182" r:id="rId3"/>
    <p:sldLayoutId id="2147489183" r:id="rId4"/>
    <p:sldLayoutId id="2147489184" r:id="rId5"/>
    <p:sldLayoutId id="2147489185" r:id="rId6"/>
    <p:sldLayoutId id="2147489186" r:id="rId7"/>
    <p:sldLayoutId id="2147489187" r:id="rId8"/>
    <p:sldLayoutId id="2147489188" r:id="rId9"/>
    <p:sldLayoutId id="2147489189" r:id="rId10"/>
    <p:sldLayoutId id="2147489190" r:id="rId11"/>
    <p:sldLayoutId id="2147489191" r:id="rId12"/>
    <p:sldLayoutId id="214748919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6428973"/>
      </p:ext>
    </p:extLst>
  </p:cSld>
  <p:clrMap bg1="lt1" tx1="dk1" bg2="lt2" tx2="dk2" accent1="accent1" accent2="accent2" accent3="accent3" accent4="accent4" accent5="accent5" accent6="accent6" hlink="hlink" folHlink="folHlink"/>
  <p:sldLayoutIdLst>
    <p:sldLayoutId id="2147489194" r:id="rId1"/>
    <p:sldLayoutId id="2147489195" r:id="rId2"/>
    <p:sldLayoutId id="2147489196" r:id="rId3"/>
    <p:sldLayoutId id="2147489197" r:id="rId4"/>
    <p:sldLayoutId id="2147489198" r:id="rId5"/>
    <p:sldLayoutId id="2147489199" r:id="rId6"/>
    <p:sldLayoutId id="2147489200" r:id="rId7"/>
    <p:sldLayoutId id="2147489201" r:id="rId8"/>
    <p:sldLayoutId id="2147489202" r:id="rId9"/>
    <p:sldLayoutId id="2147489203" r:id="rId10"/>
    <p:sldLayoutId id="21474892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1033881"/>
      </p:ext>
    </p:extLst>
  </p:cSld>
  <p:clrMap bg1="lt1" tx1="dk1" bg2="lt2" tx2="dk2" accent1="accent1" accent2="accent2" accent3="accent3" accent4="accent4" accent5="accent5" accent6="accent6" hlink="hlink" folHlink="folHlink"/>
  <p:sldLayoutIdLst>
    <p:sldLayoutId id="2147489206" r:id="rId1"/>
    <p:sldLayoutId id="2147489207" r:id="rId2"/>
    <p:sldLayoutId id="2147489208" r:id="rId3"/>
    <p:sldLayoutId id="2147489209" r:id="rId4"/>
    <p:sldLayoutId id="2147489210" r:id="rId5"/>
    <p:sldLayoutId id="2147489211" r:id="rId6"/>
    <p:sldLayoutId id="2147489212" r:id="rId7"/>
    <p:sldLayoutId id="2147489213" r:id="rId8"/>
    <p:sldLayoutId id="2147489214" r:id="rId9"/>
    <p:sldLayoutId id="2147489215" r:id="rId10"/>
    <p:sldLayoutId id="2147489216"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D0F827FF-71B7-AC4D-879B-A089F634A7DB}" type="slidenum">
              <a:rPr lang="en-US"/>
              <a:pPr>
                <a:defRPr/>
              </a:pPr>
              <a:t>‹#›</a:t>
            </a:fld>
            <a:endParaRPr lang="en-US"/>
          </a:p>
        </p:txBody>
      </p:sp>
    </p:spTree>
    <p:extLst>
      <p:ext uri="{BB962C8B-B14F-4D97-AF65-F5344CB8AC3E}">
        <p14:creationId xmlns:p14="http://schemas.microsoft.com/office/powerpoint/2010/main" val="2493244474"/>
      </p:ext>
    </p:extLst>
  </p:cSld>
  <p:clrMap bg1="dk2" tx1="lt1" bg2="dk1" tx2="lt2" accent1="accent1" accent2="accent2" accent3="accent3" accent4="accent4" accent5="accent5" accent6="accent6" hlink="hlink" folHlink="folHlink"/>
  <p:sldLayoutIdLst>
    <p:sldLayoutId id="2147489218" r:id="rId1"/>
    <p:sldLayoutId id="2147489219" r:id="rId2"/>
    <p:sldLayoutId id="2147489220" r:id="rId3"/>
    <p:sldLayoutId id="2147489221" r:id="rId4"/>
    <p:sldLayoutId id="2147489222" r:id="rId5"/>
    <p:sldLayoutId id="2147489223" r:id="rId6"/>
    <p:sldLayoutId id="2147489224" r:id="rId7"/>
    <p:sldLayoutId id="2147489225" r:id="rId8"/>
    <p:sldLayoutId id="2147489226" r:id="rId9"/>
    <p:sldLayoutId id="2147489227" r:id="rId10"/>
    <p:sldLayoutId id="21474892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138950247"/>
      </p:ext>
    </p:extLst>
  </p:cSld>
  <p:clrMap bg1="dk2" tx1="lt1" bg2="dk1" tx2="lt2" accent1="accent1" accent2="accent2" accent3="accent3" accent4="accent4" accent5="accent5" accent6="accent6" hlink="hlink" folHlink="folHlink"/>
  <p:sldLayoutIdLst>
    <p:sldLayoutId id="2147489231" r:id="rId1"/>
    <p:sldLayoutId id="2147489232" r:id="rId2"/>
    <p:sldLayoutId id="2147489233" r:id="rId3"/>
    <p:sldLayoutId id="2147489234" r:id="rId4"/>
    <p:sldLayoutId id="2147489235" r:id="rId5"/>
    <p:sldLayoutId id="2147489236" r:id="rId6"/>
    <p:sldLayoutId id="2147489237" r:id="rId7"/>
    <p:sldLayoutId id="2147489238" r:id="rId8"/>
    <p:sldLayoutId id="2147489239" r:id="rId9"/>
    <p:sldLayoutId id="2147489240" r:id="rId10"/>
    <p:sldLayoutId id="214748924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10/4/25</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1688820667"/>
      </p:ext>
    </p:extLst>
  </p:cSld>
  <p:clrMap bg1="lt1" tx1="dk1" bg2="lt2" tx2="dk2" accent1="accent1" accent2="accent2" accent3="accent3" accent4="accent4" accent5="accent5" accent6="accent6" hlink="hlink" folHlink="folHlink"/>
  <p:sldLayoutIdLst>
    <p:sldLayoutId id="2147489243" r:id="rId1"/>
    <p:sldLayoutId id="2147489244" r:id="rId2"/>
    <p:sldLayoutId id="2147489245" r:id="rId3"/>
    <p:sldLayoutId id="2147489246" r:id="rId4"/>
    <p:sldLayoutId id="2147489247" r:id="rId5"/>
    <p:sldLayoutId id="2147489248" r:id="rId6"/>
    <p:sldLayoutId id="2147489249" r:id="rId7"/>
    <p:sldLayoutId id="2147489250" r:id="rId8"/>
    <p:sldLayoutId id="2147489251" r:id="rId9"/>
    <p:sldLayoutId id="2147489252" r:id="rId10"/>
    <p:sldLayoutId id="2147489253"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04143158"/>
      </p:ext>
    </p:extLst>
  </p:cSld>
  <p:clrMap bg1="lt1" tx1="dk1" bg2="lt2" tx2="dk2" accent1="accent1" accent2="accent2" accent3="accent3" accent4="accent4" accent5="accent5" accent6="accent6" hlink="hlink" folHlink="folHlink"/>
  <p:sldLayoutIdLst>
    <p:sldLayoutId id="2147489255" r:id="rId1"/>
    <p:sldLayoutId id="2147489256" r:id="rId2"/>
    <p:sldLayoutId id="2147489257" r:id="rId3"/>
    <p:sldLayoutId id="2147489258" r:id="rId4"/>
    <p:sldLayoutId id="2147489259" r:id="rId5"/>
    <p:sldLayoutId id="2147489260" r:id="rId6"/>
    <p:sldLayoutId id="2147489261" r:id="rId7"/>
    <p:sldLayoutId id="2147489262" r:id="rId8"/>
    <p:sldLayoutId id="2147489263" r:id="rId9"/>
    <p:sldLayoutId id="2147489264" r:id="rId10"/>
    <p:sldLayoutId id="2147489265" r:id="rId11"/>
    <p:sldLayoutId id="2147489266" r:id="rId12"/>
    <p:sldLayoutId id="2147489267" r:id="rId13"/>
    <p:sldLayoutId id="2147489268"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0898"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07"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09"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80910"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12"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14"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16"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2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2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2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29"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3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80940"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lgn="l">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72518371-B046-EC45-B586-9F13B45FBBC0}" type="slidenum">
              <a:rPr lang="en-US"/>
              <a:pPr>
                <a:defRPr/>
              </a:pPr>
              <a:t>‹#›</a:t>
            </a:fld>
            <a:endParaRPr lang="en-US"/>
          </a:p>
        </p:txBody>
      </p:sp>
    </p:spTree>
    <p:extLst>
      <p:ext uri="{BB962C8B-B14F-4D97-AF65-F5344CB8AC3E}">
        <p14:creationId xmlns:p14="http://schemas.microsoft.com/office/powerpoint/2010/main" val="1137398051"/>
      </p:ext>
    </p:extLst>
  </p:cSld>
  <p:clrMap bg1="dk2" tx1="lt1" bg2="dk1" tx2="lt2" accent1="accent1" accent2="accent2" accent3="accent3" accent4="accent4" accent5="accent5" accent6="accent6" hlink="hlink" folHlink="folHlink"/>
  <p:sldLayoutIdLst>
    <p:sldLayoutId id="2147487849" r:id="rId1"/>
    <p:sldLayoutId id="214748785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344270470"/>
      </p:ext>
    </p:extLst>
  </p:cSld>
  <p:clrMap bg1="lt1" tx1="dk1" bg2="lt2" tx2="dk2" accent1="accent1" accent2="accent2" accent3="accent3" accent4="accent4" accent5="accent5" accent6="accent6" hlink="hlink" folHlink="folHlink"/>
  <p:sldLayoutIdLst>
    <p:sldLayoutId id="2147487893" r:id="rId1"/>
    <p:sldLayoutId id="2147487894" r:id="rId2"/>
    <p:sldLayoutId id="2147487895" r:id="rId3"/>
    <p:sldLayoutId id="2147487896" r:id="rId4"/>
    <p:sldLayoutId id="2147487897" r:id="rId5"/>
    <p:sldLayoutId id="2147487898" r:id="rId6"/>
    <p:sldLayoutId id="2147487899" r:id="rId7"/>
    <p:sldLayoutId id="2147487900" r:id="rId8"/>
    <p:sldLayoutId id="2147487901" r:id="rId9"/>
    <p:sldLayoutId id="2147487902" r:id="rId10"/>
    <p:sldLayoutId id="2147487903"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97583004"/>
      </p:ext>
    </p:extLst>
  </p:cSld>
  <p:clrMap bg1="lt1" tx1="dk1" bg2="lt2" tx2="dk2" accent1="accent1" accent2="accent2" accent3="accent3" accent4="accent4" accent5="accent5" accent6="accent6" hlink="hlink" folHlink="folHlink"/>
  <p:sldLayoutIdLst>
    <p:sldLayoutId id="2147488087" r:id="rId1"/>
    <p:sldLayoutId id="2147488088" r:id="rId2"/>
    <p:sldLayoutId id="2147488089" r:id="rId3"/>
    <p:sldLayoutId id="2147488090" r:id="rId4"/>
    <p:sldLayoutId id="2147488091" r:id="rId5"/>
    <p:sldLayoutId id="2147488092" r:id="rId6"/>
    <p:sldLayoutId id="2147488093" r:id="rId7"/>
    <p:sldLayoutId id="2147488094" r:id="rId8"/>
    <p:sldLayoutId id="2147488095" r:id="rId9"/>
    <p:sldLayoutId id="2147488096" r:id="rId10"/>
    <p:sldLayoutId id="2147488097" r:id="rId11"/>
    <p:sldLayoutId id="2147488098" r:id="rId12"/>
    <p:sldLayoutId id="21474880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0.xml"/><Relationship Id="rId1" Type="http://schemas.openxmlformats.org/officeDocument/2006/relationships/slideLayout" Target="../slideLayouts/slideLayout1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1.xml"/><Relationship Id="rId1" Type="http://schemas.openxmlformats.org/officeDocument/2006/relationships/slideLayout" Target="../slideLayouts/slideLayout30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65.xml"/></Relationships>
</file>

<file path=ppt/slides/_rels/slide107.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2" Type="http://schemas.openxmlformats.org/officeDocument/2006/relationships/notesSlide" Target="../notesSlides/notesSlide82.xml"/><Relationship Id="rId1" Type="http://schemas.openxmlformats.org/officeDocument/2006/relationships/slideLayout" Target="../slideLayouts/slideLayout24.xml"/><Relationship Id="rId4" Type="http://schemas.openxmlformats.org/officeDocument/2006/relationships/image" Target="../media/image11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11.xml"/><Relationship Id="rId4" Type="http://schemas.openxmlformats.org/officeDocument/2006/relationships/image" Target="../media/image43.jpeg"/></Relationships>
</file>

<file path=ppt/slides/_rels/slide11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5.xml"/><Relationship Id="rId1" Type="http://schemas.openxmlformats.org/officeDocument/2006/relationships/slideLayout" Target="../slideLayouts/slideLayout151.xml"/></Relationships>
</file>

<file path=ppt/slides/_rels/slide111.xml.rels><?xml version="1.0" encoding="UTF-8" standalone="yes"?>
<Relationships xmlns="http://schemas.openxmlformats.org/package/2006/relationships"><Relationship Id="rId2" Type="http://schemas.openxmlformats.org/officeDocument/2006/relationships/hyperlink" Target="https://www.biblegateway.com/passage/?search=Acts+19%3A11-20&amp;version=ESV#fen-ESV-27588a" TargetMode="External"/><Relationship Id="rId1" Type="http://schemas.openxmlformats.org/officeDocument/2006/relationships/slideLayout" Target="../slideLayouts/slideLayout165.xml"/></Relationships>
</file>

<file path=ppt/slides/_rels/slide11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5.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5.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6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6.xml"/><Relationship Id="rId1" Type="http://schemas.openxmlformats.org/officeDocument/2006/relationships/slideLayout" Target="../slideLayouts/slideLayout165.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3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5.png"/></Relationships>
</file>

<file path=ppt/slides/_rels/slide11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7.xml"/><Relationship Id="rId1" Type="http://schemas.openxmlformats.org/officeDocument/2006/relationships/slideLayout" Target="../slideLayouts/slideLayout164.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8.xml"/><Relationship Id="rId1" Type="http://schemas.openxmlformats.org/officeDocument/2006/relationships/slideLayout" Target="../slideLayouts/slideLayout164.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89.xml"/><Relationship Id="rId1" Type="http://schemas.openxmlformats.org/officeDocument/2006/relationships/slideLayout" Target="../slideLayouts/slideLayout3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0.xml"/><Relationship Id="rId1" Type="http://schemas.openxmlformats.org/officeDocument/2006/relationships/slideLayout" Target="../slideLayouts/slideLayout3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91.xml"/><Relationship Id="rId1" Type="http://schemas.openxmlformats.org/officeDocument/2006/relationships/slideLayout" Target="../slideLayouts/slideLayout3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92.xml"/><Relationship Id="rId1" Type="http://schemas.openxmlformats.org/officeDocument/2006/relationships/slideLayout" Target="../slideLayouts/slideLayout313.xml"/><Relationship Id="rId4" Type="http://schemas.openxmlformats.org/officeDocument/2006/relationships/image" Target="../media/image133.jpeg"/></Relationships>
</file>

<file path=ppt/slides/_rels/slide1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3.xml"/><Relationship Id="rId1" Type="http://schemas.openxmlformats.org/officeDocument/2006/relationships/slideLayout" Target="../slideLayouts/slideLayout164.xml"/></Relationships>
</file>

<file path=ppt/slides/_rels/slide12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4.xml"/><Relationship Id="rId1" Type="http://schemas.openxmlformats.org/officeDocument/2006/relationships/slideLayout" Target="../slideLayouts/slideLayout164.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5.xml"/><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1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6.xml"/><Relationship Id="rId1" Type="http://schemas.openxmlformats.org/officeDocument/2006/relationships/slideLayout" Target="../slideLayouts/slideLayout32.xml"/><Relationship Id="rId5" Type="http://schemas.openxmlformats.org/officeDocument/2006/relationships/image" Target="../media/image56.jpeg"/><Relationship Id="rId4" Type="http://schemas.openxmlformats.org/officeDocument/2006/relationships/image" Target="../media/image55.png"/></Relationships>
</file>

<file path=ppt/slides/_rels/slide1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32.xml"/><Relationship Id="rId5" Type="http://schemas.openxmlformats.org/officeDocument/2006/relationships/image" Target="../media/image63.jpeg"/><Relationship Id="rId4" Type="http://schemas.openxmlformats.org/officeDocument/2006/relationships/image" Target="../media/image55.png"/></Relationships>
</file>

<file path=ppt/slides/_rels/slide1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8.xml"/><Relationship Id="rId1" Type="http://schemas.openxmlformats.org/officeDocument/2006/relationships/slideLayout" Target="../slideLayouts/slideLayout205.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9.xml"/><Relationship Id="rId1" Type="http://schemas.openxmlformats.org/officeDocument/2006/relationships/slideLayout" Target="../slideLayouts/slideLayout21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0.xml"/><Relationship Id="rId1" Type="http://schemas.openxmlformats.org/officeDocument/2006/relationships/slideLayout" Target="../slideLayouts/slideLayout2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1.xml"/><Relationship Id="rId1" Type="http://schemas.openxmlformats.org/officeDocument/2006/relationships/slideLayout" Target="../slideLayouts/slideLayout205.xml"/></Relationships>
</file>

<file path=ppt/slides/_rels/slide1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4.xml"/><Relationship Id="rId1" Type="http://schemas.openxmlformats.org/officeDocument/2006/relationships/slideLayout" Target="../slideLayouts/slideLayout222.xml"/><Relationship Id="rId4" Type="http://schemas.openxmlformats.org/officeDocument/2006/relationships/image" Target="../media/image142.jpeg"/></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5.xml"/><Relationship Id="rId1" Type="http://schemas.openxmlformats.org/officeDocument/2006/relationships/slideLayout" Target="../slideLayouts/slideLayout216.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6.xml"/><Relationship Id="rId1" Type="http://schemas.openxmlformats.org/officeDocument/2006/relationships/slideLayout" Target="../slideLayouts/slideLayout205.xml"/><Relationship Id="rId4" Type="http://schemas.openxmlformats.org/officeDocument/2006/relationships/image" Target="../media/image145.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29.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46.png"/><Relationship Id="rId4" Type="http://schemas.openxmlformats.org/officeDocument/2006/relationships/notesSlide" Target="../notesSlides/notesSlide10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8.xml"/><Relationship Id="rId1" Type="http://schemas.openxmlformats.org/officeDocument/2006/relationships/slideLayout" Target="../slideLayouts/slideLayout164.xml"/><Relationship Id="rId4" Type="http://schemas.openxmlformats.org/officeDocument/2006/relationships/image" Target="../media/image147.png"/></Relationships>
</file>

<file path=ppt/slides/_rels/slide14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9.xml"/><Relationship Id="rId1" Type="http://schemas.openxmlformats.org/officeDocument/2006/relationships/slideLayout" Target="../slideLayouts/slideLayout240.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0.xml"/><Relationship Id="rId1" Type="http://schemas.openxmlformats.org/officeDocument/2006/relationships/slideLayout" Target="../slideLayouts/slideLayout24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1.xml"/><Relationship Id="rId1" Type="http://schemas.openxmlformats.org/officeDocument/2006/relationships/slideLayout" Target="../slideLayouts/slideLayout264.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2.xml"/><Relationship Id="rId1" Type="http://schemas.openxmlformats.org/officeDocument/2006/relationships/slideLayout" Target="../slideLayouts/slideLayout164.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3.xml"/><Relationship Id="rId1" Type="http://schemas.openxmlformats.org/officeDocument/2006/relationships/slideLayout" Target="../slideLayouts/slideLayout24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4.xml"/><Relationship Id="rId1" Type="http://schemas.openxmlformats.org/officeDocument/2006/relationships/slideLayout" Target="../slideLayouts/slideLayout264.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75.xml"/><Relationship Id="rId1" Type="http://schemas.openxmlformats.org/officeDocument/2006/relationships/themeOverride" Target="../theme/themeOverride2.xml"/><Relationship Id="rId5" Type="http://schemas.openxmlformats.org/officeDocument/2006/relationships/image" Target="../media/image155.jpeg"/><Relationship Id="rId4" Type="http://schemas.openxmlformats.org/officeDocument/2006/relationships/image" Target="../media/image15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16.xml"/><Relationship Id="rId5" Type="http://schemas.openxmlformats.org/officeDocument/2006/relationships/image" Target="../media/image49.jpeg"/><Relationship Id="rId4" Type="http://schemas.openxmlformats.org/officeDocument/2006/relationships/image" Target="../media/image4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6.xml"/><Relationship Id="rId1" Type="http://schemas.openxmlformats.org/officeDocument/2006/relationships/slideLayout" Target="../slideLayouts/slideLayout26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7.xml"/><Relationship Id="rId1" Type="http://schemas.openxmlformats.org/officeDocument/2006/relationships/slideLayout" Target="../slideLayouts/slideLayout264.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58.xml"/><Relationship Id="rId1" Type="http://schemas.openxmlformats.org/officeDocument/2006/relationships/themeOverride" Target="../theme/themeOverride3.xml"/><Relationship Id="rId4" Type="http://schemas.openxmlformats.org/officeDocument/2006/relationships/image" Target="../media/image158.jpeg"/></Relationships>
</file>

<file path=ppt/slides/_rels/slide15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9.xml"/><Relationship Id="rId1" Type="http://schemas.openxmlformats.org/officeDocument/2006/relationships/slideLayout" Target="../slideLayouts/slideLayout164.xml"/></Relationships>
</file>

<file path=ppt/slides/_rels/slide1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0.xml"/><Relationship Id="rId1" Type="http://schemas.openxmlformats.org/officeDocument/2006/relationships/slideLayout" Target="../slideLayouts/slideLayout164.xml"/></Relationships>
</file>

<file path=ppt/slides/_rels/slide15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1.xml"/><Relationship Id="rId1" Type="http://schemas.openxmlformats.org/officeDocument/2006/relationships/slideLayout" Target="../slideLayouts/slideLayout164.xml"/></Relationships>
</file>

<file path=ppt/slides/_rels/slide15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2.xml"/><Relationship Id="rId1" Type="http://schemas.openxmlformats.org/officeDocument/2006/relationships/slideLayout" Target="../slideLayouts/slideLayout164.xml"/><Relationship Id="rId4" Type="http://schemas.openxmlformats.org/officeDocument/2006/relationships/image" Target="../media/image163.jpeg"/></Relationships>
</file>

<file path=ppt/slides/_rels/slide1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3.xml"/><Relationship Id="rId1" Type="http://schemas.openxmlformats.org/officeDocument/2006/relationships/slideLayout" Target="../slideLayouts/slideLayout116.xml"/><Relationship Id="rId4" Type="http://schemas.openxmlformats.org/officeDocument/2006/relationships/image" Target="../media/image165.png"/></Relationships>
</file>

<file path=ppt/slides/_rels/slide15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4.xml"/><Relationship Id="rId1" Type="http://schemas.openxmlformats.org/officeDocument/2006/relationships/slideLayout" Target="../slideLayouts/slideLayout164.xml"/></Relationships>
</file>

<file path=ppt/slides/_rels/slide15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5.xml"/><Relationship Id="rId1" Type="http://schemas.openxmlformats.org/officeDocument/2006/relationships/slideLayout" Target="../slideLayouts/slideLayout164.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6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6.xml"/><Relationship Id="rId1" Type="http://schemas.openxmlformats.org/officeDocument/2006/relationships/slideLayout" Target="../slideLayouts/slideLayout3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7.xml"/><Relationship Id="rId1" Type="http://schemas.openxmlformats.org/officeDocument/2006/relationships/slideLayout" Target="../slideLayouts/slideLayout164.xml"/></Relationships>
</file>

<file path=ppt/slides/_rels/slide16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8.xml"/><Relationship Id="rId1" Type="http://schemas.openxmlformats.org/officeDocument/2006/relationships/slideLayout" Target="../slideLayouts/slideLayout164.xml"/></Relationships>
</file>

<file path=ppt/slides/_rels/slide16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9.xml"/><Relationship Id="rId1" Type="http://schemas.openxmlformats.org/officeDocument/2006/relationships/slideLayout" Target="../slideLayouts/slideLayout164.xml"/></Relationships>
</file>

<file path=ppt/slides/_rels/slide16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0.xml"/><Relationship Id="rId1" Type="http://schemas.openxmlformats.org/officeDocument/2006/relationships/slideLayout" Target="../slideLayouts/slideLayout164.xml"/></Relationships>
</file>

<file path=ppt/slides/_rels/slide16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1.xml"/><Relationship Id="rId1" Type="http://schemas.openxmlformats.org/officeDocument/2006/relationships/slideLayout" Target="../slideLayouts/slideLayout164.xml"/></Relationships>
</file>

<file path=ppt/slides/_rels/slide1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2.xml"/><Relationship Id="rId1" Type="http://schemas.openxmlformats.org/officeDocument/2006/relationships/slideLayout" Target="../slideLayouts/slideLayout164.xml"/></Relationships>
</file>

<file path=ppt/slides/_rels/slide16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3.xml"/><Relationship Id="rId1" Type="http://schemas.openxmlformats.org/officeDocument/2006/relationships/slideLayout" Target="../slideLayouts/slideLayout164.xml"/><Relationship Id="rId4" Type="http://schemas.openxmlformats.org/officeDocument/2006/relationships/image" Target="../media/image147.png"/></Relationships>
</file>

<file path=ppt/slides/_rels/slide16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4.xml"/><Relationship Id="rId1" Type="http://schemas.openxmlformats.org/officeDocument/2006/relationships/slideLayout" Target="../slideLayouts/slideLayout164.xml"/></Relationships>
</file>

<file path=ppt/slides/_rels/slide16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5.xml"/><Relationship Id="rId1" Type="http://schemas.openxmlformats.org/officeDocument/2006/relationships/slideLayout" Target="../slideLayouts/slideLayout164.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7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6.xml"/><Relationship Id="rId1" Type="http://schemas.openxmlformats.org/officeDocument/2006/relationships/slideLayout" Target="../slideLayouts/slideLayout164.xml"/><Relationship Id="rId5" Type="http://schemas.openxmlformats.org/officeDocument/2006/relationships/image" Target="../media/image177.jpeg"/><Relationship Id="rId4" Type="http://schemas.openxmlformats.org/officeDocument/2006/relationships/image" Target="../media/image176.jpeg"/></Relationships>
</file>

<file path=ppt/slides/_rels/slide17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7.xml"/><Relationship Id="rId1" Type="http://schemas.openxmlformats.org/officeDocument/2006/relationships/slideLayout" Target="../slideLayouts/slideLayout164.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16.xml"/><Relationship Id="rId1" Type="http://schemas.openxmlformats.org/officeDocument/2006/relationships/themeOverride" Target="../theme/themeOverride4.xml"/></Relationships>
</file>

<file path=ppt/slides/_rels/slide17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9.xml"/><Relationship Id="rId1" Type="http://schemas.openxmlformats.org/officeDocument/2006/relationships/slideLayout" Target="../slideLayouts/slideLayout280.xml"/></Relationships>
</file>

<file path=ppt/slides/_rels/slide17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0.xml"/><Relationship Id="rId1" Type="http://schemas.openxmlformats.org/officeDocument/2006/relationships/slideLayout" Target="../slideLayouts/slideLayout280.xml"/></Relationships>
</file>

<file path=ppt/slides/_rels/slide17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1.xml"/><Relationship Id="rId1" Type="http://schemas.openxmlformats.org/officeDocument/2006/relationships/slideLayout" Target="../slideLayouts/slideLayout28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2.xml"/><Relationship Id="rId1" Type="http://schemas.openxmlformats.org/officeDocument/2006/relationships/slideLayout" Target="../slideLayouts/slideLayout13.xml"/><Relationship Id="rId4" Type="http://schemas.openxmlformats.org/officeDocument/2006/relationships/image" Target="../media/image18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3.xml"/><Relationship Id="rId1" Type="http://schemas.openxmlformats.org/officeDocument/2006/relationships/slideLayout" Target="../slideLayouts/slideLayout13.xml"/><Relationship Id="rId4" Type="http://schemas.openxmlformats.org/officeDocument/2006/relationships/image" Target="../media/image18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56.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9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1.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191.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91.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91.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91.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63.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150.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150.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151.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151.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51.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8.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0.xml"/><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51.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1.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51.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9.xml"/><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0.xml"/><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151.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3.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151.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3.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7.xml"/><Relationship Id="rId1" Type="http://schemas.openxmlformats.org/officeDocument/2006/relationships/slideLayout" Target="../slideLayouts/slideLayout151.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152.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9.xml"/><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4.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0.xml"/><Relationship Id="rId1" Type="http://schemas.openxmlformats.org/officeDocument/2006/relationships/slideLayout" Target="../slideLayouts/slideLayout151.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151.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151.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4.xml"/><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151.xml"/><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6.xml"/><Relationship Id="rId1" Type="http://schemas.openxmlformats.org/officeDocument/2006/relationships/slideLayout" Target="../slideLayouts/slideLayout151.xml"/></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7.xml"/><Relationship Id="rId1" Type="http://schemas.openxmlformats.org/officeDocument/2006/relationships/slideLayout" Target="../slideLayouts/slideLayout151.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8.xml"/><Relationship Id="rId1" Type="http://schemas.openxmlformats.org/officeDocument/2006/relationships/slideLayout" Target="../slideLayouts/slideLayout151.xml"/></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9.xml"/><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jpeg"/><Relationship Id="rId1" Type="http://schemas.openxmlformats.org/officeDocument/2006/relationships/slideLayout" Target="../slideLayouts/slideLayout94.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0.xml"/><Relationship Id="rId1" Type="http://schemas.openxmlformats.org/officeDocument/2006/relationships/slideLayout" Target="../slideLayouts/slideLayout151.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152.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64.xml"/></Relationships>
</file>

<file path=ppt/slides/_rels/slide86.xml.rels><?xml version="1.0" encoding="UTF-8" standalone="yes"?>
<Relationships xmlns="http://schemas.openxmlformats.org/package/2006/relationships"><Relationship Id="rId3" Type="http://schemas.openxmlformats.org/officeDocument/2006/relationships/image" Target="https://petsreporter.com/wp-content/uploads/2021/04/1c3576d443efc145b8b9e63699dccf37-1.jpg" TargetMode="External"/><Relationship Id="rId2" Type="http://schemas.openxmlformats.org/officeDocument/2006/relationships/image" Target="../media/image107.jpeg"/><Relationship Id="rId1" Type="http://schemas.openxmlformats.org/officeDocument/2006/relationships/slideLayout" Target="../slideLayouts/slideLayout177.xml"/></Relationships>
</file>

<file path=ppt/slides/_rels/slide8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3.xml"/><Relationship Id="rId1" Type="http://schemas.openxmlformats.org/officeDocument/2006/relationships/slideLayout" Target="../slideLayouts/slideLayout177.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4.xml"/><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5.xml"/><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94.xml"/></Relationships>
</file>

<file path=ppt/slides/_rels/slide9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70.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6.xml"/><Relationship Id="rId1" Type="http://schemas.openxmlformats.org/officeDocument/2006/relationships/slideLayout" Target="../slideLayouts/slideLayout177.xml"/></Relationships>
</file>

<file path=ppt/slides/_rels/slide92.xml.rels><?xml version="1.0" encoding="UTF-8" standalone="yes"?>
<Relationships xmlns="http://schemas.openxmlformats.org/package/2006/relationships"><Relationship Id="rId3" Type="http://schemas.openxmlformats.org/officeDocument/2006/relationships/image" Target="https://scontent.fsin10-1.fna.fbcdn.net/v/t1.6435-9/117911091_10157202547971456_3727786230995682034_n.jpg?_nc_cat=110&amp;ccb=1-3&amp;_nc_sid=8bfeb9&amp;_nc_ohc=d9wVw4Ot9cgAX8l6UtR&amp;_nc_ht=scontent.fsin10-1.fna&amp;oh=2cbd88e5fde349b15777320e8aba47b4&amp;oe=60BA405B" TargetMode="External"/><Relationship Id="rId2" Type="http://schemas.openxmlformats.org/officeDocument/2006/relationships/image" Target="../media/image113.jpeg"/><Relationship Id="rId1" Type="http://schemas.openxmlformats.org/officeDocument/2006/relationships/slideLayout" Target="../slideLayouts/slideLayout177.xml"/></Relationships>
</file>

<file path=ppt/slides/_rels/slide9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7.xml"/></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7.xml"/><Relationship Id="rId1" Type="http://schemas.openxmlformats.org/officeDocument/2006/relationships/slideLayout" Target="../slideLayouts/slideLayout17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9.xml"/><Relationship Id="rId1" Type="http://schemas.openxmlformats.org/officeDocument/2006/relationships/slideLayout" Target="../slideLayouts/slideLayout16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2524B9-09E7-45D0-8B96-AF6EA6A96B9F}"/>
              </a:ext>
            </a:extLst>
          </p:cNvPr>
          <p:cNvSpPr/>
          <p:nvPr/>
        </p:nvSpPr>
        <p:spPr>
          <a:xfrm>
            <a:off x="683568" y="4096906"/>
            <a:ext cx="8830348" cy="103909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lvl="0" algn="l" defTabSz="457200" eaLnBrk="0" hangingPunct="0">
              <a:defRPr/>
            </a:pPr>
            <a:r>
              <a:rPr lang="en-US" sz="7200" b="1" kern="0" dirty="0">
                <a:solidFill>
                  <a:srgbClr val="FFFFFF"/>
                </a:solidFill>
                <a:effectLst>
                  <a:glow rad="127000">
                    <a:prstClr val="black"/>
                  </a:glow>
                </a:effectLst>
                <a:latin typeface="Arial" charset="0"/>
                <a:ea typeface="ＭＳ Ｐゴシック" charset="0"/>
                <a:cs typeface="ＭＳ Ｐゴシック" charset="0"/>
              </a:rPr>
              <a:t>Acts 17–19</a:t>
            </a:r>
          </a:p>
        </p:txBody>
      </p:sp>
      <p:sp>
        <p:nvSpPr>
          <p:cNvPr id="7" name="Text Box 76">
            <a:extLst>
              <a:ext uri="{FF2B5EF4-FFF2-40B4-BE49-F238E27FC236}">
                <a16:creationId xmlns:a16="http://schemas.microsoft.com/office/drawing/2014/main" id="{80CBB613-8B08-4BE7-9279-099601B342DA}"/>
              </a:ext>
            </a:extLst>
          </p:cNvPr>
          <p:cNvSpPr txBox="1">
            <a:spLocks noChangeArrowheads="1"/>
          </p:cNvSpPr>
          <p:nvPr/>
        </p:nvSpPr>
        <p:spPr bwMode="auto">
          <a:xfrm>
            <a:off x="2502448" y="1396621"/>
            <a:ext cx="206955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Cenchreae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8" name="Oval 58">
            <a:extLst>
              <a:ext uri="{FF2B5EF4-FFF2-40B4-BE49-F238E27FC236}">
                <a16:creationId xmlns:a16="http://schemas.microsoft.com/office/drawing/2014/main" id="{60672CAC-B592-49D5-ABB6-94CB3C641032}"/>
              </a:ext>
            </a:extLst>
          </p:cNvPr>
          <p:cNvSpPr>
            <a:spLocks noChangeArrowheads="1"/>
          </p:cNvSpPr>
          <p:nvPr/>
        </p:nvSpPr>
        <p:spPr bwMode="auto">
          <a:xfrm>
            <a:off x="3962546" y="2048668"/>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9" name="Oval 58">
            <a:extLst>
              <a:ext uri="{FF2B5EF4-FFF2-40B4-BE49-F238E27FC236}">
                <a16:creationId xmlns:a16="http://schemas.microsoft.com/office/drawing/2014/main" id="{F600A14C-644B-4C4E-95F6-AA61C1C83679}"/>
              </a:ext>
            </a:extLst>
          </p:cNvPr>
          <p:cNvSpPr>
            <a:spLocks noChangeArrowheads="1"/>
          </p:cNvSpPr>
          <p:nvPr/>
        </p:nvSpPr>
        <p:spPr bwMode="auto">
          <a:xfrm>
            <a:off x="4096780" y="1923131"/>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1" name="Text Box 76">
            <a:extLst>
              <a:ext uri="{FF2B5EF4-FFF2-40B4-BE49-F238E27FC236}">
                <a16:creationId xmlns:a16="http://schemas.microsoft.com/office/drawing/2014/main" id="{E26DC227-E6FE-4664-9743-1DE8F67870E2}"/>
              </a:ext>
            </a:extLst>
          </p:cNvPr>
          <p:cNvSpPr txBox="1">
            <a:spLocks noChangeArrowheads="1"/>
          </p:cNvSpPr>
          <p:nvPr/>
        </p:nvSpPr>
        <p:spPr bwMode="auto">
          <a:xfrm>
            <a:off x="2502448" y="1915432"/>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nvGrpSpPr>
          <p:cNvPr id="17" name="Group 16">
            <a:extLst>
              <a:ext uri="{FF2B5EF4-FFF2-40B4-BE49-F238E27FC236}">
                <a16:creationId xmlns:a16="http://schemas.microsoft.com/office/drawing/2014/main" id="{0592DBB3-074E-4F78-9F14-4D486299887A}"/>
              </a:ext>
            </a:extLst>
          </p:cNvPr>
          <p:cNvGrpSpPr/>
          <p:nvPr/>
        </p:nvGrpSpPr>
        <p:grpSpPr>
          <a:xfrm>
            <a:off x="4200211" y="1479629"/>
            <a:ext cx="2556787" cy="820589"/>
            <a:chOff x="4200211" y="1479629"/>
            <a:chExt cx="2556787" cy="820589"/>
          </a:xfrm>
          <a:effectLst>
            <a:outerShdw blurRad="50800" dist="38100" dir="2700000" algn="tl" rotWithShape="0">
              <a:prstClr val="black">
                <a:alpha val="87302"/>
              </a:prstClr>
            </a:outerShdw>
          </a:effectLst>
        </p:grpSpPr>
        <p:sp>
          <p:nvSpPr>
            <p:cNvPr id="12" name="Text Box 76">
              <a:extLst>
                <a:ext uri="{FF2B5EF4-FFF2-40B4-BE49-F238E27FC236}">
                  <a16:creationId xmlns:a16="http://schemas.microsoft.com/office/drawing/2014/main" id="{A8494DB5-A3EE-4848-81A7-A0909F4FCF60}"/>
                </a:ext>
              </a:extLst>
            </p:cNvPr>
            <p:cNvSpPr txBox="1">
              <a:spLocks noChangeArrowheads="1"/>
            </p:cNvSpPr>
            <p:nvPr/>
          </p:nvSpPr>
          <p:spPr bwMode="auto">
            <a:xfrm>
              <a:off x="5339742" y="1479629"/>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3" name="Oval 58">
              <a:extLst>
                <a:ext uri="{FF2B5EF4-FFF2-40B4-BE49-F238E27FC236}">
                  <a16:creationId xmlns:a16="http://schemas.microsoft.com/office/drawing/2014/main" id="{61963229-BB26-4BC4-A46E-730915CBED8C}"/>
                </a:ext>
              </a:extLst>
            </p:cNvPr>
            <p:cNvSpPr>
              <a:spLocks noChangeArrowheads="1"/>
            </p:cNvSpPr>
            <p:nvPr/>
          </p:nvSpPr>
          <p:spPr bwMode="auto">
            <a:xfrm>
              <a:off x="5577150" y="1967243"/>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4" name="Freeform: Shape 3">
              <a:extLst>
                <a:ext uri="{FF2B5EF4-FFF2-40B4-BE49-F238E27FC236}">
                  <a16:creationId xmlns:a16="http://schemas.microsoft.com/office/drawing/2014/main" id="{2C7236F8-FD4C-4386-83CA-824228800D73}"/>
                </a:ext>
              </a:extLst>
            </p:cNvPr>
            <p:cNvSpPr/>
            <p:nvPr/>
          </p:nvSpPr>
          <p:spPr>
            <a:xfrm>
              <a:off x="4200211" y="2110154"/>
              <a:ext cx="1356527" cy="190064"/>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61BA2FFA-C30C-431C-B349-F6EF12FFDAFA}"/>
              </a:ext>
            </a:extLst>
          </p:cNvPr>
          <p:cNvGrpSpPr/>
          <p:nvPr/>
        </p:nvGrpSpPr>
        <p:grpSpPr>
          <a:xfrm>
            <a:off x="6155453" y="1971080"/>
            <a:ext cx="1734676" cy="2879100"/>
            <a:chOff x="6155453" y="1971080"/>
            <a:chExt cx="1734676" cy="2879100"/>
          </a:xfrm>
          <a:effectLst>
            <a:outerShdw blurRad="50800" dist="38100" dir="2700000" algn="tl" rotWithShape="0">
              <a:prstClr val="black">
                <a:alpha val="87302"/>
              </a:prstClr>
            </a:outerShdw>
          </a:effectLst>
        </p:grpSpPr>
        <p:sp>
          <p:nvSpPr>
            <p:cNvPr id="14" name="Oval 58">
              <a:extLst>
                <a:ext uri="{FF2B5EF4-FFF2-40B4-BE49-F238E27FC236}">
                  <a16:creationId xmlns:a16="http://schemas.microsoft.com/office/drawing/2014/main" id="{415EB3C5-98F4-4794-B894-AA5BDBB120DA}"/>
                </a:ext>
              </a:extLst>
            </p:cNvPr>
            <p:cNvSpPr>
              <a:spLocks noChangeArrowheads="1"/>
            </p:cNvSpPr>
            <p:nvPr/>
          </p:nvSpPr>
          <p:spPr bwMode="auto">
            <a:xfrm>
              <a:off x="7789466" y="4370476"/>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Text Box 76">
              <a:extLst>
                <a:ext uri="{FF2B5EF4-FFF2-40B4-BE49-F238E27FC236}">
                  <a16:creationId xmlns:a16="http://schemas.microsoft.com/office/drawing/2014/main" id="{B48060BE-F5A8-49B6-8A88-4C55A7FA22C1}"/>
                </a:ext>
              </a:extLst>
            </p:cNvPr>
            <p:cNvSpPr txBox="1">
              <a:spLocks noChangeArrowheads="1"/>
            </p:cNvSpPr>
            <p:nvPr/>
          </p:nvSpPr>
          <p:spPr bwMode="auto">
            <a:xfrm>
              <a:off x="6155453" y="4326960"/>
              <a:ext cx="1634013"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Caesarea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6" name="Freeform: Shape 15">
              <a:extLst>
                <a:ext uri="{FF2B5EF4-FFF2-40B4-BE49-F238E27FC236}">
                  <a16:creationId xmlns:a16="http://schemas.microsoft.com/office/drawing/2014/main" id="{803EAAC9-631E-4368-A882-484E44A228D8}"/>
                </a:ext>
              </a:extLst>
            </p:cNvPr>
            <p:cNvSpPr/>
            <p:nvPr/>
          </p:nvSpPr>
          <p:spPr>
            <a:xfrm rot="2907483">
              <a:off x="5127044" y="3169808"/>
              <a:ext cx="2868566" cy="471110"/>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6CBB1379-7507-4732-AF5B-1B9C2400B134}"/>
              </a:ext>
            </a:extLst>
          </p:cNvPr>
          <p:cNvGrpSpPr/>
          <p:nvPr/>
        </p:nvGrpSpPr>
        <p:grpSpPr>
          <a:xfrm>
            <a:off x="7104186" y="4503668"/>
            <a:ext cx="1830882" cy="958086"/>
            <a:chOff x="7104186" y="4503668"/>
            <a:chExt cx="1830882" cy="958086"/>
          </a:xfrm>
        </p:grpSpPr>
        <p:cxnSp>
          <p:nvCxnSpPr>
            <p:cNvPr id="20" name="Straight Connector 19">
              <a:extLst>
                <a:ext uri="{FF2B5EF4-FFF2-40B4-BE49-F238E27FC236}">
                  <a16:creationId xmlns:a16="http://schemas.microsoft.com/office/drawing/2014/main" id="{2C8EBC85-0892-44BF-878C-532393ED38A9}"/>
                </a:ext>
              </a:extLst>
            </p:cNvPr>
            <p:cNvCxnSpPr>
              <a:cxnSpLocks/>
            </p:cNvCxnSpPr>
            <p:nvPr/>
          </p:nvCxnSpPr>
          <p:spPr>
            <a:xfrm>
              <a:off x="7839797" y="4503668"/>
              <a:ext cx="100663" cy="375316"/>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58">
              <a:extLst>
                <a:ext uri="{FF2B5EF4-FFF2-40B4-BE49-F238E27FC236}">
                  <a16:creationId xmlns:a16="http://schemas.microsoft.com/office/drawing/2014/main" id="{2B912E52-891A-4C03-8A00-24BF89F521CF}"/>
                </a:ext>
              </a:extLst>
            </p:cNvPr>
            <p:cNvSpPr>
              <a:spLocks noChangeArrowheads="1"/>
            </p:cNvSpPr>
            <p:nvPr/>
          </p:nvSpPr>
          <p:spPr bwMode="auto">
            <a:xfrm>
              <a:off x="7839797" y="489369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76">
              <a:extLst>
                <a:ext uri="{FF2B5EF4-FFF2-40B4-BE49-F238E27FC236}">
                  <a16:creationId xmlns:a16="http://schemas.microsoft.com/office/drawing/2014/main" id="{9EF6B79A-CBD6-4466-AD50-4C272BA91C7B}"/>
                </a:ext>
              </a:extLst>
            </p:cNvPr>
            <p:cNvSpPr txBox="1">
              <a:spLocks noChangeArrowheads="1"/>
            </p:cNvSpPr>
            <p:nvPr/>
          </p:nvSpPr>
          <p:spPr bwMode="auto">
            <a:xfrm>
              <a:off x="7104186" y="4938534"/>
              <a:ext cx="183088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29" name="Group 28">
            <a:extLst>
              <a:ext uri="{FF2B5EF4-FFF2-40B4-BE49-F238E27FC236}">
                <a16:creationId xmlns:a16="http://schemas.microsoft.com/office/drawing/2014/main" id="{F73DCB4C-98E0-42BE-A8EE-67AF97F39DF4}"/>
              </a:ext>
            </a:extLst>
          </p:cNvPr>
          <p:cNvGrpSpPr/>
          <p:nvPr/>
        </p:nvGrpSpPr>
        <p:grpSpPr>
          <a:xfrm>
            <a:off x="7919437" y="2680181"/>
            <a:ext cx="1190543" cy="2329136"/>
            <a:chOff x="7919437" y="2680181"/>
            <a:chExt cx="1190543" cy="2329136"/>
          </a:xfrm>
          <a:effectLst>
            <a:outerShdw blurRad="50800" dist="38100" dir="2700000" algn="tl" rotWithShape="0">
              <a:prstClr val="black">
                <a:alpha val="87302"/>
              </a:prstClr>
            </a:outerShdw>
          </a:effectLst>
        </p:grpSpPr>
        <p:sp>
          <p:nvSpPr>
            <p:cNvPr id="26" name="Freeform: Shape 25">
              <a:extLst>
                <a:ext uri="{FF2B5EF4-FFF2-40B4-BE49-F238E27FC236}">
                  <a16:creationId xmlns:a16="http://schemas.microsoft.com/office/drawing/2014/main" id="{9F6EC393-92F4-45E9-BBFD-644C169CD8BB}"/>
                </a:ext>
              </a:extLst>
            </p:cNvPr>
            <p:cNvSpPr/>
            <p:nvPr/>
          </p:nvSpPr>
          <p:spPr>
            <a:xfrm rot="17294700">
              <a:off x="7615391" y="4170962"/>
              <a:ext cx="1585034" cy="91675"/>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7" name="Oval 58">
              <a:extLst>
                <a:ext uri="{FF2B5EF4-FFF2-40B4-BE49-F238E27FC236}">
                  <a16:creationId xmlns:a16="http://schemas.microsoft.com/office/drawing/2014/main" id="{24308F9B-1E54-42C3-84C7-C08CA19A3B0C}"/>
                </a:ext>
              </a:extLst>
            </p:cNvPr>
            <p:cNvSpPr>
              <a:spLocks noChangeArrowheads="1"/>
            </p:cNvSpPr>
            <p:nvPr/>
          </p:nvSpPr>
          <p:spPr bwMode="auto">
            <a:xfrm>
              <a:off x="8335888" y="3067333"/>
              <a:ext cx="234950" cy="233362"/>
            </a:xfrm>
            <a:prstGeom prst="ellipse">
              <a:avLst/>
            </a:prstGeom>
            <a:solidFill>
              <a:srgbClr val="FA0020"/>
            </a:solidFill>
            <a:ln w="38100">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Text Box 76">
              <a:extLst>
                <a:ext uri="{FF2B5EF4-FFF2-40B4-BE49-F238E27FC236}">
                  <a16:creationId xmlns:a16="http://schemas.microsoft.com/office/drawing/2014/main" id="{234F03E0-67FF-42DB-8CC1-01B8FC5B4182}"/>
                </a:ext>
              </a:extLst>
            </p:cNvPr>
            <p:cNvSpPr txBox="1">
              <a:spLocks noChangeArrowheads="1"/>
            </p:cNvSpPr>
            <p:nvPr/>
          </p:nvSpPr>
          <p:spPr bwMode="auto">
            <a:xfrm>
              <a:off x="7919437" y="2680181"/>
              <a:ext cx="1190543"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Antioch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sp>
        <p:nvSpPr>
          <p:cNvPr id="31" name="Rectangle 2">
            <a:extLst>
              <a:ext uri="{FF2B5EF4-FFF2-40B4-BE49-F238E27FC236}">
                <a16:creationId xmlns:a16="http://schemas.microsoft.com/office/drawing/2014/main" id="{1D05F1F9-4980-AC48-90E4-3E82563CC4C0}"/>
              </a:ext>
            </a:extLst>
          </p:cNvPr>
          <p:cNvSpPr txBox="1">
            <a:spLocks noChangeArrowheads="1"/>
          </p:cNvSpPr>
          <p:nvPr/>
        </p:nvSpPr>
        <p:spPr bwMode="auto">
          <a:xfrm>
            <a:off x="247605" y="723695"/>
            <a:ext cx="3672099"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p:txBody>
      </p:sp>
      <p:sp>
        <p:nvSpPr>
          <p:cNvPr id="33" name="Rectangle 32">
            <a:extLst>
              <a:ext uri="{FF2B5EF4-FFF2-40B4-BE49-F238E27FC236}">
                <a16:creationId xmlns:a16="http://schemas.microsoft.com/office/drawing/2014/main" id="{8BAEDACB-C8DE-0BD5-4E7A-1E972DC4C65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10883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nodePh="1">
                                  <p:stCondLst>
                                    <p:cond delay="0"/>
                                  </p:stCondLst>
                                  <p:endCondLst>
                                    <p:cond evt="begin" delay="0">
                                      <p:tn val="25"/>
                                    </p:cond>
                                  </p:end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600" b="1" dirty="0">
                <a:solidFill>
                  <a:srgbClr val="FFFFFF"/>
                </a:solidFill>
                <a:latin typeface="Arial" charset="0"/>
                <a:ea typeface="Arial" charset="0"/>
                <a:cs typeface="Arial" charset="0"/>
              </a:rPr>
              <a:t>Acts</a:t>
            </a:r>
            <a:endParaRPr lang="en-US" sz="3600" dirty="0">
              <a:solidFill>
                <a:srgbClr val="FFFFFF"/>
              </a:solidFill>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800" b="1" dirty="0">
                    <a:solidFill>
                      <a:srgbClr val="FFFFFF"/>
                    </a:solidFill>
                    <a:latin typeface="Arial" charset="0"/>
                    <a:ea typeface="Arial" charset="0"/>
                    <a:cs typeface="Arial" charset="0"/>
                  </a:rPr>
                  <a:t> </a:t>
                </a:r>
              </a:p>
              <a:p>
                <a:pPr eaLnBrk="0" hangingPunct="0"/>
                <a:r>
                  <a:rPr lang="en-US" altLang="zh-CN" sz="3200" b="1" dirty="0">
                    <a:solidFill>
                      <a:srgbClr val="FFFFFF"/>
                    </a:solidFill>
                    <a:latin typeface="Arial" charset="0"/>
                    <a:ea typeface="Arial" charset="0"/>
                    <a:cs typeface="Arial" charset="0"/>
                  </a:rPr>
                  <a:t>Universal Savior Proclaimed in Sovereign Kingdom Progress</a:t>
                </a:r>
              </a:p>
              <a:p>
                <a:pPr eaLnBrk="0" hangingPunct="0"/>
                <a:r>
                  <a:rPr lang="en-US" altLang="zh-CN" sz="2800" b="1" dirty="0">
                    <a:solidFill>
                      <a:srgbClr val="FFFFFF"/>
                    </a:solidFill>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Jerusalem </a:t>
                </a:r>
              </a:p>
              <a:p>
                <a:pPr eaLnBrk="0" hangingPunct="0"/>
                <a:endParaRPr lang="en-US" altLang="zh-CN" b="1">
                  <a:solidFill>
                    <a:srgbClr val="000000"/>
                  </a:solidFill>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Judea and Samaria</a:t>
                </a:r>
              </a:p>
              <a:p>
                <a:pPr eaLnBrk="0" hangingPunct="0"/>
                <a:endParaRPr lang="en-US" altLang="zh-CN" b="1">
                  <a:solidFill>
                    <a:srgbClr val="000000"/>
                  </a:solidFill>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Uttermost Part</a:t>
                </a:r>
              </a:p>
              <a:p>
                <a:pPr eaLnBrk="0" hangingPunct="0"/>
                <a:r>
                  <a:rPr lang="en-US" altLang="zh-CN" b="1">
                    <a:solidFill>
                      <a:srgbClr val="000000"/>
                    </a:solidFill>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1:1–6:7 </a:t>
                </a:r>
              </a:p>
              <a:p>
                <a:pPr eaLnBrk="0" hangingPunct="0"/>
                <a:endParaRPr lang="en-US" altLang="zh-CN" b="1">
                  <a:solidFill>
                    <a:srgbClr val="000000"/>
                  </a:solidFill>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6:8–8:40</a:t>
                </a:r>
              </a:p>
              <a:p>
                <a:pPr eaLnBrk="0" hangingPunct="0"/>
                <a:endParaRPr lang="en-US" altLang="zh-CN" b="1">
                  <a:solidFill>
                    <a:srgbClr val="000000"/>
                  </a:solidFill>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Chapters 9–28</a:t>
                </a:r>
              </a:p>
              <a:p>
                <a:pPr eaLnBrk="0" hangingPunct="0"/>
                <a:r>
                  <a:rPr lang="en-US" altLang="zh-CN" b="1">
                    <a:solidFill>
                      <a:srgbClr val="000000"/>
                    </a:solidFill>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Jews </a:t>
                </a:r>
              </a:p>
              <a:p>
                <a:pPr eaLnBrk="0" hangingPunct="0"/>
                <a:endParaRPr lang="en-US" altLang="zh-CN" b="1">
                  <a:solidFill>
                    <a:srgbClr val="000000"/>
                  </a:solidFill>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Samaritans </a:t>
                </a:r>
              </a:p>
              <a:p>
                <a:pPr eaLnBrk="0" hangingPunct="0"/>
                <a:r>
                  <a:rPr lang="en-US" altLang="zh-CN" b="1">
                    <a:solidFill>
                      <a:srgbClr val="000000"/>
                    </a:solidFill>
                    <a:latin typeface="Arial" charset="0"/>
                    <a:ea typeface="Arial" charset="0"/>
                    <a:cs typeface="Arial" charset="0"/>
                  </a:rPr>
                  <a:t>(mixed breeds)</a:t>
                </a:r>
              </a:p>
              <a:p>
                <a:pPr eaLnBrk="0" hangingPunct="0"/>
                <a:endParaRPr lang="en-US" altLang="zh-CN" b="1">
                  <a:solidFill>
                    <a:srgbClr val="000000"/>
                  </a:solidFill>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Gentiles</a:t>
                </a:r>
              </a:p>
              <a:p>
                <a:pPr eaLnBrk="0" hangingPunct="0"/>
                <a:r>
                  <a:rPr lang="en-US" altLang="zh-CN" b="1">
                    <a:solidFill>
                      <a:srgbClr val="000000"/>
                    </a:solidFill>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33-35</a:t>
                </a:r>
              </a:p>
              <a:p>
                <a:pPr eaLnBrk="0" hangingPunct="0"/>
                <a:r>
                  <a:rPr lang="en-US" altLang="zh-CN" b="1">
                    <a:solidFill>
                      <a:srgbClr val="000000"/>
                    </a:solidFill>
                    <a:latin typeface="Arial" charset="0"/>
                    <a:ea typeface="Arial" charset="0"/>
                    <a:cs typeface="Arial" charset="0"/>
                  </a:rPr>
                  <a:t>(2 years)</a:t>
                </a:r>
              </a:p>
              <a:p>
                <a:pPr eaLnBrk="0" hangingPunct="0"/>
                <a:r>
                  <a:rPr lang="en-US" altLang="zh-CN" b="1">
                    <a:solidFill>
                      <a:srgbClr val="000000"/>
                    </a:solidFill>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a:t>
                </a:r>
              </a:p>
              <a:p>
                <a:pPr eaLnBrk="0" hangingPunct="0"/>
                <a:r>
                  <a:rPr lang="en-US" altLang="zh-CN" b="1">
                    <a:solidFill>
                      <a:srgbClr val="000000"/>
                    </a:solidFill>
                    <a:latin typeface="Arial" charset="0"/>
                    <a:ea typeface="Arial" charset="0"/>
                    <a:cs typeface="Arial" charset="0"/>
                  </a:rPr>
                  <a:t>(a few months)</a:t>
                </a:r>
              </a:p>
              <a:p>
                <a:pPr eaLnBrk="0" hangingPunct="0"/>
                <a:r>
                  <a:rPr lang="en-US" altLang="zh-CN" b="1">
                    <a:solidFill>
                      <a:srgbClr val="000000"/>
                    </a:solidFill>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35-62</a:t>
                </a:r>
              </a:p>
              <a:p>
                <a:pPr eaLnBrk="0" hangingPunct="0"/>
                <a:r>
                  <a:rPr lang="en-US" altLang="zh-CN" b="1">
                    <a:solidFill>
                      <a:srgbClr val="000000"/>
                    </a:solidFill>
                    <a:latin typeface="Arial" charset="0"/>
                    <a:ea typeface="Arial" charset="0"/>
                    <a:cs typeface="Arial" charset="0"/>
                  </a:rPr>
                  <a:t>(27 years)</a:t>
                </a:r>
              </a:p>
              <a:p>
                <a:pPr eaLnBrk="0" hangingPunct="0"/>
                <a:r>
                  <a:rPr lang="en-US" altLang="zh-CN" b="1">
                    <a:solidFill>
                      <a:srgbClr val="000000"/>
                    </a:solidFill>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en-TH" b="1" dirty="0">
                <a:solidFill>
                  <a:srgbClr val="FFFF00"/>
                </a:solidFill>
                <a:latin typeface="Arial" panose="020B0604020202020204" pitchFamily="34" charset="0"/>
                <a:cs typeface="Arial" panose="020B0604020202020204" pitchFamily="34" charset="0"/>
              </a:rPr>
              <a:t>An Incomplete Gospel</a:t>
            </a: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p:txBody>
          <a:bodyPr/>
          <a:lstStyle/>
          <a:p>
            <a:r>
              <a:rPr lang="en-TH" dirty="0"/>
              <a:t>Acts 18:24-28</a:t>
            </a:r>
          </a:p>
          <a:p>
            <a:pPr marL="0" indent="0">
              <a:buNone/>
            </a:pPr>
            <a:r>
              <a:rPr lang="en-TH" dirty="0"/>
              <a:t>Apollos has </a:t>
            </a:r>
            <a:r>
              <a:rPr lang="en-GB" dirty="0"/>
              <a:t>knowledge of Scriptures but no faith in Jesus as Messiah.</a:t>
            </a:r>
            <a:endParaRPr lang="en-TH" dirty="0"/>
          </a:p>
          <a:p>
            <a:pPr marL="0" indent="0">
              <a:buNone/>
            </a:pPr>
            <a:endParaRPr lang="en-TH" dirty="0"/>
          </a:p>
        </p:txBody>
      </p:sp>
    </p:spTree>
    <p:extLst>
      <p:ext uri="{BB962C8B-B14F-4D97-AF65-F5344CB8AC3E}">
        <p14:creationId xmlns:p14="http://schemas.microsoft.com/office/powerpoint/2010/main" val="28877072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8DCA-96AE-A143-954E-051623151660}"/>
              </a:ext>
            </a:extLst>
          </p:cNvPr>
          <p:cNvSpPr>
            <a:spLocks noGrp="1"/>
          </p:cNvSpPr>
          <p:nvPr>
            <p:ph type="title"/>
          </p:nvPr>
        </p:nvSpPr>
        <p:spPr/>
        <p:txBody>
          <a:bodyPr/>
          <a:lstStyle/>
          <a:p>
            <a:r>
              <a:rPr lang="en-TH" b="1" dirty="0">
                <a:solidFill>
                  <a:schemeClr val="tx1"/>
                </a:solidFill>
              </a:rPr>
              <a:t>An Incomplete Gospel</a:t>
            </a:r>
          </a:p>
        </p:txBody>
      </p:sp>
      <p:sp>
        <p:nvSpPr>
          <p:cNvPr id="3" name="Content Placeholder 2">
            <a:extLst>
              <a:ext uri="{FF2B5EF4-FFF2-40B4-BE49-F238E27FC236}">
                <a16:creationId xmlns:a16="http://schemas.microsoft.com/office/drawing/2014/main" id="{0327D889-E311-FC4D-9E8F-E9ADEE07CE95}"/>
              </a:ext>
            </a:extLst>
          </p:cNvPr>
          <p:cNvSpPr>
            <a:spLocks noGrp="1"/>
          </p:cNvSpPr>
          <p:nvPr>
            <p:ph idx="1"/>
          </p:nvPr>
        </p:nvSpPr>
        <p:spPr/>
        <p:txBody>
          <a:bodyPr/>
          <a:lstStyle/>
          <a:p>
            <a:pPr marL="0" indent="0">
              <a:buNone/>
            </a:pPr>
            <a:r>
              <a:rPr lang="en-GB" sz="4000" b="1" dirty="0">
                <a:solidFill>
                  <a:schemeClr val="tx1"/>
                </a:solidFill>
              </a:rPr>
              <a:t>“He knew the water baptism of repentance, but not the Spirit baptism of regeneration.” </a:t>
            </a:r>
          </a:p>
          <a:p>
            <a:pPr marL="0" indent="0" algn="r">
              <a:buNone/>
            </a:pPr>
            <a:r>
              <a:rPr lang="en-GB" sz="3600" dirty="0">
                <a:solidFill>
                  <a:schemeClr val="tx1"/>
                </a:solidFill>
              </a:rPr>
              <a:t>—Lloyd John Ogilvie, </a:t>
            </a:r>
            <a:r>
              <a:rPr lang="en-GB" sz="3600" i="1" dirty="0">
                <a:solidFill>
                  <a:schemeClr val="tx1"/>
                </a:solidFill>
              </a:rPr>
              <a:t>The Preacher's Commentary: Acts</a:t>
            </a:r>
            <a:r>
              <a:rPr lang="en-GB" sz="3600" dirty="0">
                <a:solidFill>
                  <a:schemeClr val="tx1"/>
                </a:solidFill>
              </a:rPr>
              <a:t>, 2010</a:t>
            </a:r>
            <a:endParaRPr lang="en-TH" sz="4000" dirty="0">
              <a:solidFill>
                <a:schemeClr val="tx1"/>
              </a:solidFill>
            </a:endParaRPr>
          </a:p>
          <a:p>
            <a:pPr marL="0" indent="0">
              <a:buNone/>
            </a:pPr>
            <a:endParaRPr lang="en-TH" sz="2800" dirty="0"/>
          </a:p>
        </p:txBody>
      </p:sp>
    </p:spTree>
    <p:extLst>
      <p:ext uri="{BB962C8B-B14F-4D97-AF65-F5344CB8AC3E}">
        <p14:creationId xmlns:p14="http://schemas.microsoft.com/office/powerpoint/2010/main" val="11074005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The journey of Apollos from Ephesus to Achaia</a:t>
            </a: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en-US" sz="1800" b="1" dirty="0">
                <a:latin typeface="Arial" panose="020B0604020202020204" pitchFamily="34" charset="0"/>
                <a:cs typeface="Arial" panose="020B0604020202020204" pitchFamily="34" charset="0"/>
              </a:rPr>
              <a:t>18:27</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he wanted to cross over to Achaia, the brothers encouraged him</a:t>
            </a:r>
          </a:p>
        </p:txBody>
      </p:sp>
      <p:sp>
        <p:nvSpPr>
          <p:cNvPr id="8" name="Text Box 13"/>
          <p:cNvSpPr txBox="1">
            <a:spLocks noChangeArrowheads="1"/>
          </p:cNvSpPr>
          <p:nvPr/>
        </p:nvSpPr>
        <p:spPr bwMode="auto">
          <a:xfrm rot="19254762">
            <a:off x="885081" y="3307575"/>
            <a:ext cx="119455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Achaia</a:t>
            </a:r>
          </a:p>
        </p:txBody>
      </p:sp>
      <p:sp>
        <p:nvSpPr>
          <p:cNvPr id="9" name="Text Box 13"/>
          <p:cNvSpPr txBox="1">
            <a:spLocks noChangeArrowheads="1"/>
          </p:cNvSpPr>
          <p:nvPr/>
        </p:nvSpPr>
        <p:spPr bwMode="auto">
          <a:xfrm>
            <a:off x="15503" y="3163178"/>
            <a:ext cx="1277915"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Corinth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7676932" y="2920732"/>
            <a:ext cx="146706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Ephesus</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3702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0" y="0"/>
            <a:ext cx="9144000" cy="590550"/>
          </a:xfrm>
          <a:noFill/>
        </p:spPr>
        <p:txBody>
          <a:bodyPr/>
          <a:lstStyle/>
          <a:p>
            <a:r>
              <a:rPr lang="en-TH" b="1" dirty="0">
                <a:solidFill>
                  <a:schemeClr val="tx1"/>
                </a:solidFill>
              </a:rPr>
              <a:t>Acts 19:1-10</a:t>
            </a: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633467"/>
            <a:ext cx="9144000" cy="6229560"/>
          </a:xfrm>
        </p:spPr>
        <p:txBody>
          <a:bodyPr/>
          <a:lstStyle/>
          <a:p>
            <a:pPr marL="0" indent="0" algn="just">
              <a:buNone/>
            </a:pPr>
            <a:r>
              <a:rPr lang="en-US" sz="2200" dirty="0">
                <a:solidFill>
                  <a:srgbClr val="000000"/>
                </a:solidFill>
                <a:latin typeface="Arial" panose="020B0604020202020204" pitchFamily="34" charset="0"/>
                <a:cs typeface="Arial" panose="020B0604020202020204" pitchFamily="34" charset="0"/>
              </a:rPr>
              <a:t>And it happened that while Apollos was at Corinth, Paul passed through the inland</a:t>
            </a:r>
            <a:r>
              <a:rPr lang="en-US" sz="2200" baseline="30000" dirty="0">
                <a:solidFill>
                  <a:srgbClr val="000000"/>
                </a:solidFill>
                <a:latin typeface="Arial" panose="020B0604020202020204" pitchFamily="34" charset="0"/>
                <a:cs typeface="Arial" panose="020B0604020202020204" pitchFamily="34" charset="0"/>
              </a:rPr>
              <a:t> </a:t>
            </a:r>
            <a:r>
              <a:rPr lang="en-US" sz="2200" dirty="0">
                <a:solidFill>
                  <a:srgbClr val="000000"/>
                </a:solidFill>
                <a:latin typeface="Arial" panose="020B0604020202020204" pitchFamily="34" charset="0"/>
                <a:cs typeface="Arial" panose="020B0604020202020204" pitchFamily="34" charset="0"/>
              </a:rPr>
              <a:t>country and came to Ephesus. There he found some disciples. </a:t>
            </a:r>
            <a:r>
              <a:rPr lang="en-US" sz="2200" baseline="30000" dirty="0">
                <a:solidFill>
                  <a:srgbClr val="000000"/>
                </a:solidFill>
                <a:latin typeface="Arial" panose="020B0604020202020204" pitchFamily="34" charset="0"/>
                <a:cs typeface="Arial" panose="020B0604020202020204" pitchFamily="34" charset="0"/>
              </a:rPr>
              <a:t>2 </a:t>
            </a:r>
            <a:r>
              <a:rPr lang="en-US" sz="2200" dirty="0">
                <a:solidFill>
                  <a:srgbClr val="000000"/>
                </a:solidFill>
                <a:latin typeface="Arial" panose="020B0604020202020204" pitchFamily="34" charset="0"/>
                <a:cs typeface="Arial" panose="020B0604020202020204" pitchFamily="34" charset="0"/>
              </a:rPr>
              <a:t>And he said to them, “Did you receive the Holy Spirit when you believed?” And they said, “No, we have not even heard that there is a Holy Spirit.” </a:t>
            </a:r>
            <a:r>
              <a:rPr lang="en-US" sz="2200" baseline="30000" dirty="0">
                <a:solidFill>
                  <a:srgbClr val="000000"/>
                </a:solidFill>
                <a:latin typeface="Arial" panose="020B0604020202020204" pitchFamily="34" charset="0"/>
                <a:cs typeface="Arial" panose="020B0604020202020204" pitchFamily="34" charset="0"/>
              </a:rPr>
              <a:t>3 </a:t>
            </a:r>
            <a:r>
              <a:rPr lang="en-US" sz="2200" dirty="0">
                <a:solidFill>
                  <a:srgbClr val="000000"/>
                </a:solidFill>
                <a:latin typeface="Arial" panose="020B0604020202020204" pitchFamily="34" charset="0"/>
                <a:cs typeface="Arial" panose="020B0604020202020204" pitchFamily="34" charset="0"/>
              </a:rPr>
              <a:t>And he said, “Into what then were you baptized?” They said, “Into John's baptism.” </a:t>
            </a:r>
            <a:r>
              <a:rPr lang="en-US" sz="2200" baseline="30000" dirty="0">
                <a:solidFill>
                  <a:srgbClr val="000000"/>
                </a:solidFill>
                <a:latin typeface="Arial" panose="020B0604020202020204" pitchFamily="34" charset="0"/>
                <a:cs typeface="Arial" panose="020B0604020202020204" pitchFamily="34" charset="0"/>
              </a:rPr>
              <a:t>4 </a:t>
            </a:r>
            <a:r>
              <a:rPr lang="en-US" sz="2200" dirty="0">
                <a:solidFill>
                  <a:srgbClr val="000000"/>
                </a:solidFill>
                <a:latin typeface="Arial" panose="020B0604020202020204" pitchFamily="34" charset="0"/>
                <a:cs typeface="Arial" panose="020B0604020202020204" pitchFamily="34" charset="0"/>
              </a:rPr>
              <a:t>And Paul said, “John baptized with the baptism of repentance, telling the people to believe in the one who was to come after him, that is, Jesus.” </a:t>
            </a:r>
            <a:r>
              <a:rPr lang="en-US" sz="2200" baseline="30000" dirty="0">
                <a:solidFill>
                  <a:srgbClr val="000000"/>
                </a:solidFill>
                <a:latin typeface="Arial" panose="020B0604020202020204" pitchFamily="34" charset="0"/>
                <a:cs typeface="Arial" panose="020B0604020202020204" pitchFamily="34" charset="0"/>
              </a:rPr>
              <a:t>5 </a:t>
            </a:r>
            <a:r>
              <a:rPr lang="en-US" sz="2200" dirty="0">
                <a:solidFill>
                  <a:srgbClr val="000000"/>
                </a:solidFill>
                <a:latin typeface="Arial" panose="020B0604020202020204" pitchFamily="34" charset="0"/>
                <a:cs typeface="Arial" panose="020B0604020202020204" pitchFamily="34" charset="0"/>
              </a:rPr>
              <a:t>On hearing this, they were baptized in the name of the Lord Jesus. </a:t>
            </a:r>
            <a:r>
              <a:rPr lang="en-US" sz="2200" baseline="30000" dirty="0">
                <a:solidFill>
                  <a:srgbClr val="000000"/>
                </a:solidFill>
                <a:latin typeface="Arial" panose="020B0604020202020204" pitchFamily="34" charset="0"/>
                <a:cs typeface="Arial" panose="020B0604020202020204" pitchFamily="34" charset="0"/>
              </a:rPr>
              <a:t>6 </a:t>
            </a:r>
            <a:r>
              <a:rPr lang="en-US" sz="2200" dirty="0">
                <a:solidFill>
                  <a:srgbClr val="000000"/>
                </a:solidFill>
                <a:latin typeface="Arial" panose="020B0604020202020204" pitchFamily="34" charset="0"/>
                <a:cs typeface="Arial" panose="020B0604020202020204" pitchFamily="34" charset="0"/>
              </a:rPr>
              <a:t>And when Paul had laid his hands on them, the Holy Spirit came on them, and they began speaking in tongues and prophesying. </a:t>
            </a:r>
            <a:r>
              <a:rPr lang="en-US" sz="2200" baseline="30000" dirty="0">
                <a:solidFill>
                  <a:srgbClr val="000000"/>
                </a:solidFill>
                <a:latin typeface="Arial" panose="020B0604020202020204" pitchFamily="34" charset="0"/>
                <a:cs typeface="Arial" panose="020B0604020202020204" pitchFamily="34" charset="0"/>
              </a:rPr>
              <a:t>7 </a:t>
            </a:r>
            <a:r>
              <a:rPr lang="en-US" sz="2200" dirty="0">
                <a:solidFill>
                  <a:srgbClr val="000000"/>
                </a:solidFill>
                <a:latin typeface="Arial" panose="020B0604020202020204" pitchFamily="34" charset="0"/>
                <a:cs typeface="Arial" panose="020B0604020202020204" pitchFamily="34" charset="0"/>
              </a:rPr>
              <a:t>There were about twelve men in all.</a:t>
            </a:r>
          </a:p>
          <a:p>
            <a:pPr marL="0" indent="0" algn="just">
              <a:buNone/>
            </a:pPr>
            <a:r>
              <a:rPr lang="en-US" sz="2200" baseline="30000" dirty="0">
                <a:solidFill>
                  <a:srgbClr val="000000"/>
                </a:solidFill>
                <a:latin typeface="Arial" panose="020B0604020202020204" pitchFamily="34" charset="0"/>
                <a:cs typeface="Arial" panose="020B0604020202020204" pitchFamily="34" charset="0"/>
              </a:rPr>
              <a:t>8 </a:t>
            </a:r>
            <a:r>
              <a:rPr lang="en-US" sz="2200" dirty="0">
                <a:solidFill>
                  <a:srgbClr val="000000"/>
                </a:solidFill>
                <a:latin typeface="Arial" panose="020B0604020202020204" pitchFamily="34" charset="0"/>
                <a:cs typeface="Arial" panose="020B0604020202020204" pitchFamily="34" charset="0"/>
              </a:rPr>
              <a:t>And he entered the synagogue and for three months spoke boldly, reasoning and persuading them about the kingdom of God. </a:t>
            </a:r>
            <a:r>
              <a:rPr lang="en-US" sz="2200" baseline="30000" dirty="0">
                <a:solidFill>
                  <a:srgbClr val="000000"/>
                </a:solidFill>
                <a:latin typeface="Arial" panose="020B0604020202020204" pitchFamily="34" charset="0"/>
                <a:cs typeface="Arial" panose="020B0604020202020204" pitchFamily="34" charset="0"/>
              </a:rPr>
              <a:t>9 </a:t>
            </a:r>
            <a:r>
              <a:rPr lang="en-US" sz="2200" dirty="0">
                <a:solidFill>
                  <a:srgbClr val="000000"/>
                </a:solidFill>
                <a:latin typeface="Arial" panose="020B0604020202020204" pitchFamily="34" charset="0"/>
                <a:cs typeface="Arial" panose="020B0604020202020204" pitchFamily="34" charset="0"/>
              </a:rPr>
              <a:t>But when some became stubborn and continued in unbelief, speaking evil of the Way before the congregation, he withdrew from them and took the disciples with him, reasoning daily in the hall of Tyrannus. </a:t>
            </a:r>
            <a:r>
              <a:rPr lang="en-US" sz="2200" baseline="30000" dirty="0">
                <a:solidFill>
                  <a:srgbClr val="000000"/>
                </a:solidFill>
                <a:latin typeface="Arial" panose="020B0604020202020204" pitchFamily="34" charset="0"/>
                <a:cs typeface="Arial" panose="020B0604020202020204" pitchFamily="34" charset="0"/>
              </a:rPr>
              <a:t>10 </a:t>
            </a:r>
            <a:r>
              <a:rPr lang="en-US" sz="2200" dirty="0">
                <a:solidFill>
                  <a:srgbClr val="000000"/>
                </a:solidFill>
                <a:latin typeface="Arial" panose="020B0604020202020204" pitchFamily="34" charset="0"/>
                <a:cs typeface="Arial" panose="020B0604020202020204" pitchFamily="34" charset="0"/>
              </a:rPr>
              <a:t>This continued for two years, so that all the residents of Asia heard the word of the Lord, both Jews and Greeks.</a:t>
            </a:r>
          </a:p>
        </p:txBody>
      </p:sp>
    </p:spTree>
    <p:extLst>
      <p:ext uri="{BB962C8B-B14F-4D97-AF65-F5344CB8AC3E}">
        <p14:creationId xmlns:p14="http://schemas.microsoft.com/office/powerpoint/2010/main" val="19494883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175E20DC-E7A5-D510-B4AA-801E81E76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John answered their questions by saying, </a:t>
            </a:r>
            <a:r>
              <a:rPr lang="en-US" sz="2800" b="1" dirty="0">
                <a:solidFill>
                  <a:prstClr val="white"/>
                </a:solidFill>
                <a:effectLst>
                  <a:glow rad="127000">
                    <a:prstClr val="black"/>
                  </a:glow>
                </a:effectLst>
                <a:latin typeface="Arial" panose="020B0604020202020204" pitchFamily="34" charset="0"/>
                <a:cs typeface="Arial" panose="020B0604020202020204" pitchFamily="34" charset="0"/>
              </a:rPr>
              <a:t>"I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baptize you with water; but someone is coming soon who is greater than I am—so much greater that I’m not even worthy to be his slave and untie the straps of his sandals. He will baptize you with the Holy Spirit and with fire."</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Luke 3:16</a:t>
            </a:r>
          </a:p>
        </p:txBody>
      </p:sp>
    </p:spTree>
    <p:extLst>
      <p:ext uri="{BB962C8B-B14F-4D97-AF65-F5344CB8AC3E}">
        <p14:creationId xmlns:p14="http://schemas.microsoft.com/office/powerpoint/2010/main" val="5396814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en-TH" dirty="0">
                <a:solidFill>
                  <a:srgbClr val="00B0F0"/>
                </a:solidFill>
              </a:rPr>
              <a:t>An Incomplete Gospel</a:t>
            </a: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a:xfrm>
            <a:off x="180975" y="1357314"/>
            <a:ext cx="8810626" cy="4738687"/>
          </a:xfrm>
        </p:spPr>
        <p:txBody>
          <a:bodyPr/>
          <a:lstStyle/>
          <a:p>
            <a:pPr marL="0" indent="0">
              <a:buNone/>
            </a:pPr>
            <a:r>
              <a:rPr lang="en-TH" u="sng" dirty="0"/>
              <a:t>1) Acts 18:24-28</a:t>
            </a:r>
          </a:p>
          <a:p>
            <a:pPr marL="0" indent="0">
              <a:buNone/>
            </a:pPr>
            <a:r>
              <a:rPr lang="en-TH" dirty="0"/>
              <a:t>Apollos has </a:t>
            </a:r>
            <a:r>
              <a:rPr lang="en-GB" dirty="0"/>
              <a:t>knowledge of Scriptures but no faith in Jesus as Messiah.</a:t>
            </a:r>
          </a:p>
          <a:p>
            <a:pPr marL="0" indent="0">
              <a:buNone/>
            </a:pPr>
            <a:r>
              <a:rPr lang="en-GB" u="sng" dirty="0"/>
              <a:t>2) Acts 19:1-10</a:t>
            </a:r>
          </a:p>
          <a:p>
            <a:pPr marL="0" indent="0">
              <a:buNone/>
            </a:pPr>
            <a:r>
              <a:rPr lang="en-GB" dirty="0"/>
              <a:t>Disciples of John did not know Jesus as Saviour and Giver of the Holy Spirit.</a:t>
            </a:r>
          </a:p>
          <a:p>
            <a:pPr marL="0" indent="0">
              <a:buNone/>
            </a:pPr>
            <a:endParaRPr lang="en-TH" dirty="0"/>
          </a:p>
          <a:p>
            <a:pPr marL="0" indent="0">
              <a:buNone/>
            </a:pPr>
            <a:endParaRPr lang="en-TH" dirty="0"/>
          </a:p>
        </p:txBody>
      </p:sp>
    </p:spTree>
    <p:extLst>
      <p:ext uri="{BB962C8B-B14F-4D97-AF65-F5344CB8AC3E}">
        <p14:creationId xmlns:p14="http://schemas.microsoft.com/office/powerpoint/2010/main" val="849827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3314" name="Picture 2" descr="Ephesians 5:18 And do not get drunk with wine, for that is dissipation, but  be filled with the Spirit,">
            <a:extLst>
              <a:ext uri="{FF2B5EF4-FFF2-40B4-BE49-F238E27FC236}">
                <a16:creationId xmlns:a16="http://schemas.microsoft.com/office/drawing/2014/main" id="{E7B32482-DDAC-BD47-8CE8-66EAC94788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1217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eaLnBrk="0" hangingPunct="0"/>
            <a:endParaRPr lang="en-US" sz="2000" b="1">
              <a:solidFill>
                <a:srgbClr val="FFFFFF"/>
              </a:solidFill>
              <a:latin typeface="Arial" charset="0"/>
            </a:endParaRPr>
          </a:p>
        </p:txBody>
      </p:sp>
      <p:sp>
        <p:nvSpPr>
          <p:cNvPr id="138243" name="Rectangle 3"/>
          <p:cNvSpPr>
            <a:spLocks noGrp="1" noChangeArrowheads="1"/>
          </p:cNvSpPr>
          <p:nvPr>
            <p:ph type="title"/>
          </p:nvPr>
        </p:nvSpPr>
        <p:spPr>
          <a:xfrm>
            <a:off x="0" y="277813"/>
            <a:ext cx="9144000" cy="1143000"/>
          </a:xfrm>
        </p:spPr>
        <p:txBody>
          <a:bodyPr/>
          <a:lstStyle/>
          <a:p>
            <a:pPr>
              <a:defRPr/>
            </a:pPr>
            <a:r>
              <a:rPr lang="en-US" sz="4000" b="1" dirty="0">
                <a:solidFill>
                  <a:schemeClr val="tx1"/>
                </a:solidFill>
                <a:latin typeface="Arial" charset="0"/>
                <a:ea typeface="ＭＳ Ｐゴシック" charset="0"/>
                <a:cs typeface="ＭＳ Ｐゴシック" charset="0"/>
              </a:rPr>
              <a:t>If I have been sprinkled before, should I now be immersed?</a:t>
            </a:r>
          </a:p>
        </p:txBody>
      </p:sp>
      <p:sp>
        <p:nvSpPr>
          <p:cNvPr id="138244" name="Rectangle 4"/>
          <p:cNvSpPr>
            <a:spLocks noGrp="1" noChangeArrowheads="1"/>
          </p:cNvSpPr>
          <p:nvPr>
            <p:ph idx="1"/>
          </p:nvPr>
        </p:nvSpPr>
        <p:spPr>
          <a:xfrm>
            <a:off x="1066800" y="4343400"/>
            <a:ext cx="7620000" cy="1752600"/>
          </a:xfrm>
        </p:spPr>
        <p:txBody>
          <a:bodyPr/>
          <a:lstStyle/>
          <a:p>
            <a:pPr>
              <a:defRPr/>
            </a:pPr>
            <a:r>
              <a:rPr lang="en-US" b="1" dirty="0">
                <a:latin typeface="Arial" charset="0"/>
                <a:ea typeface="ＭＳ Ｐゴシック" charset="0"/>
                <a:cs typeface="ＭＳ Ｐゴシック" charset="0"/>
              </a:rPr>
              <a:t>Let</a:t>
            </a:r>
            <a:r>
              <a:rPr lang="uk-UA"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see how Paul helped 12 previously immersed disciples of John the Baptist in Acts 19:1-7…</a:t>
            </a:r>
          </a:p>
        </p:txBody>
      </p:sp>
      <p:pic>
        <p:nvPicPr>
          <p:cNvPr id="314372" name="Picture 5" descr="baptism">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701801"/>
            <a:ext cx="32766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7021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eaLnBrk="0" hangingPunct="0"/>
            <a:endParaRPr lang="en-US">
              <a:solidFill>
                <a:srgbClr val="FFFFFF"/>
              </a:solidFill>
              <a:latin typeface="Arial" charset="0"/>
            </a:endParaRPr>
          </a:p>
        </p:txBody>
      </p:sp>
      <p:pic>
        <p:nvPicPr>
          <p:cNvPr id="316418"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652463"/>
            <a:ext cx="6350000" cy="430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title"/>
          </p:nvPr>
        </p:nvSpPr>
        <p:spPr>
          <a:xfrm>
            <a:off x="-1" y="277813"/>
            <a:ext cx="9143999" cy="1143000"/>
          </a:xfrm>
        </p:spPr>
        <p:txBody>
          <a:bodyPr/>
          <a:lstStyle/>
          <a:p>
            <a:pPr>
              <a:defRPr/>
            </a:pPr>
            <a:r>
              <a:rPr lang="en-US" sz="4000" b="1" dirty="0">
                <a:solidFill>
                  <a:schemeClr val="tx1"/>
                </a:solidFill>
                <a:latin typeface="Arial" charset="0"/>
                <a:ea typeface="ＭＳ Ｐゴシック" charset="0"/>
                <a:cs typeface="ＭＳ Ｐゴシック" charset="0"/>
              </a:rPr>
              <a:t>If I have been sprinkled before, should I now be immersed?</a:t>
            </a:r>
          </a:p>
        </p:txBody>
      </p:sp>
      <p:sp>
        <p:nvSpPr>
          <p:cNvPr id="138244" name="Rectangle 4"/>
          <p:cNvSpPr>
            <a:spLocks noGrp="1" noChangeArrowheads="1"/>
          </p:cNvSpPr>
          <p:nvPr>
            <p:ph idx="1"/>
          </p:nvPr>
        </p:nvSpPr>
        <p:spPr>
          <a:xfrm>
            <a:off x="250825" y="1944690"/>
            <a:ext cx="8713788" cy="4652962"/>
          </a:xfrm>
        </p:spPr>
        <p:txBody>
          <a:bodyPr/>
          <a:lstStyle/>
          <a:p>
            <a:pPr marL="0" indent="0">
              <a:buNone/>
              <a:defRPr/>
            </a:pP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Acts 19:1-7  (NLT): While </a:t>
            </a:r>
            <a:r>
              <a:rPr lang="en-US"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Apollos</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was in Corinth, Paul traveled through the interior regions until he reached Ephesus, on the coast, where he found several believers.  </a:t>
            </a: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2</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Did you receive the Holy Spirit when you believed?</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he asked them. </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No,</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they replied, </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we haven</a:t>
            </a:r>
            <a:r>
              <a:rPr lang="uk-UA"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 even heard that there is a Holy Spirit.</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p>
          <a:p>
            <a:pPr marL="0" indent="0">
              <a:buNone/>
              <a:defRPr/>
            </a:pP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a:p>
            <a:pPr marL="0" indent="0">
              <a:buNone/>
              <a:defRPr/>
            </a:pP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3</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Then what baptism did you experience?</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he asked. And they replied, </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 baptism of John.</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6019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eaLnBrk="0" hangingPunct="0"/>
            <a:endParaRPr lang="en-US">
              <a:solidFill>
                <a:srgbClr val="FFFFFF"/>
              </a:solidFill>
              <a:latin typeface="Arial" charset="0"/>
            </a:endParaRPr>
          </a:p>
        </p:txBody>
      </p:sp>
      <p:pic>
        <p:nvPicPr>
          <p:cNvPr id="318466"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652463"/>
            <a:ext cx="6350000" cy="430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title"/>
          </p:nvPr>
        </p:nvSpPr>
        <p:spPr>
          <a:xfrm>
            <a:off x="0" y="277813"/>
            <a:ext cx="9144000" cy="1143000"/>
          </a:xfrm>
        </p:spPr>
        <p:txBody>
          <a:bodyPr/>
          <a:lstStyle/>
          <a:p>
            <a:pPr>
              <a:defRPr/>
            </a:pPr>
            <a:r>
              <a:rPr lang="en-US" sz="4000" b="1" dirty="0">
                <a:solidFill>
                  <a:schemeClr val="tx1"/>
                </a:solidFill>
                <a:latin typeface="Arial" charset="0"/>
                <a:ea typeface="ＭＳ Ｐゴシック" charset="0"/>
                <a:cs typeface="ＭＳ Ｐゴシック" charset="0"/>
              </a:rPr>
              <a:t>If I have been sprinkled before, should I now be immersed?</a:t>
            </a:r>
          </a:p>
        </p:txBody>
      </p:sp>
      <p:sp>
        <p:nvSpPr>
          <p:cNvPr id="138244" name="Rectangle 4"/>
          <p:cNvSpPr>
            <a:spLocks noGrp="1" noChangeArrowheads="1"/>
          </p:cNvSpPr>
          <p:nvPr>
            <p:ph idx="1"/>
          </p:nvPr>
        </p:nvSpPr>
        <p:spPr>
          <a:xfrm>
            <a:off x="250825" y="1944690"/>
            <a:ext cx="8713788" cy="4652962"/>
          </a:xfrm>
        </p:spPr>
        <p:txBody>
          <a:bodyPr/>
          <a:lstStyle/>
          <a:p>
            <a:pPr marL="0" indent="0">
              <a:buNone/>
              <a:defRPr/>
            </a:pP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4</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Paul said, </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John</a:t>
            </a:r>
            <a:r>
              <a:rPr lang="uk-UA"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s baptism called for repentance from sin. But John himself told the people to believe in the one who would come later, meaning Jesus.</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p>
          <a:p>
            <a:pPr marL="0" indent="0">
              <a:buNone/>
              <a:defRPr/>
            </a:pP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a:p>
            <a:pPr marL="0" indent="0">
              <a:buNone/>
              <a:defRPr/>
            </a:pP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5</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As soon as they heard this, they were baptized in the name of the Lord Jesus.  </a:t>
            </a: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6</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Then when Paul laid his hands on them, the Holy Spirit came on them, and they spoke in other tongues and prophesied.  </a:t>
            </a: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7</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There were about twelve men in all.</a:t>
            </a:r>
          </a:p>
        </p:txBody>
      </p:sp>
    </p:spTree>
    <p:extLst>
      <p:ext uri="{BB962C8B-B14F-4D97-AF65-F5344CB8AC3E}">
        <p14:creationId xmlns:p14="http://schemas.microsoft.com/office/powerpoint/2010/main" val="156176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7441" b="89817"/>
            <a:stretch/>
          </p:blipFill>
          <p:spPr bwMode="auto">
            <a:xfrm>
              <a:off x="1619672" y="4115521"/>
              <a:ext cx="2062782" cy="66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 </a:t>
            </a:r>
            <a:r>
              <a:rPr lang="zh-CN" altLang="en-US" sz="1100">
                <a:solidFill>
                  <a:srgbClr val="000000"/>
                </a:solidFill>
                <a:latin typeface="Times New Roman" pitchFamily="18" charset="0"/>
              </a:rPr>
              <a:t>基督被接升天</a:t>
            </a:r>
          </a:p>
          <a:p>
            <a:pPr>
              <a:spcAft>
                <a:spcPts val="600"/>
              </a:spcAft>
            </a:pPr>
            <a:r>
              <a:rPr lang="en-US" altLang="zh-CN" sz="1100">
                <a:solidFill>
                  <a:srgbClr val="000000"/>
                </a:solidFill>
                <a:latin typeface="Times New Roman" pitchFamily="18" charset="0"/>
              </a:rPr>
              <a:t>2 </a:t>
            </a:r>
            <a:r>
              <a:rPr lang="zh-CN" altLang="en-US" sz="1100">
                <a:solidFill>
                  <a:srgbClr val="000000"/>
                </a:solidFill>
                <a:latin typeface="Times New Roman" pitchFamily="18" charset="0"/>
              </a:rPr>
              <a:t>圣灵的浇灌 </a:t>
            </a:r>
          </a:p>
          <a:p>
            <a:pPr>
              <a:spcAft>
                <a:spcPts val="600"/>
              </a:spcAft>
            </a:pPr>
            <a:r>
              <a:rPr lang="en-US" altLang="zh-CN" sz="1100">
                <a:solidFill>
                  <a:srgbClr val="000000"/>
                </a:solidFill>
                <a:latin typeface="Times New Roman" pitchFamily="18" charset="0"/>
              </a:rPr>
              <a:t>3 </a:t>
            </a:r>
            <a:r>
              <a:rPr lang="zh-CN" altLang="en-US" sz="1100">
                <a:solidFill>
                  <a:srgbClr val="000000"/>
                </a:solidFill>
                <a:latin typeface="Times New Roman" pitchFamily="18" charset="0"/>
              </a:rPr>
              <a:t>瘸腿的人得治愈</a:t>
            </a:r>
          </a:p>
          <a:p>
            <a:pPr>
              <a:spcAft>
                <a:spcPts val="600"/>
              </a:spcAft>
            </a:pPr>
            <a:r>
              <a:rPr lang="en-US" altLang="zh-CN" sz="1100">
                <a:solidFill>
                  <a:srgbClr val="000000"/>
                </a:solidFill>
                <a:latin typeface="Times New Roman" pitchFamily="18" charset="0"/>
              </a:rPr>
              <a:t>4 </a:t>
            </a:r>
            <a:r>
              <a:rPr lang="zh-CN" altLang="en-US" sz="1100">
                <a:solidFill>
                  <a:srgbClr val="000000"/>
                </a:solidFill>
                <a:latin typeface="Times New Roman" pitchFamily="18" charset="0"/>
              </a:rPr>
              <a:t>群众讲道的结果</a:t>
            </a:r>
          </a:p>
          <a:p>
            <a:pPr>
              <a:spcAft>
                <a:spcPts val="600"/>
              </a:spcAft>
            </a:pPr>
            <a:r>
              <a:rPr lang="en-US" altLang="zh-CN" sz="1100">
                <a:solidFill>
                  <a:srgbClr val="000000"/>
                </a:solidFill>
                <a:latin typeface="Times New Roman" pitchFamily="18" charset="0"/>
              </a:rPr>
              <a:t>5 </a:t>
            </a:r>
            <a:r>
              <a:rPr lang="zh-CN" altLang="en-US" sz="1100">
                <a:solidFill>
                  <a:srgbClr val="000000"/>
                </a:solidFill>
                <a:latin typeface="Times New Roman" pitchFamily="18" charset="0"/>
              </a:rPr>
              <a:t>撒非拉和亚拿尼亚被审判</a:t>
            </a:r>
          </a:p>
          <a:p>
            <a:pPr>
              <a:spcAft>
                <a:spcPts val="600"/>
              </a:spcAft>
            </a:pPr>
            <a:r>
              <a:rPr lang="en-US" altLang="zh-CN" sz="1100">
                <a:solidFill>
                  <a:srgbClr val="000000"/>
                </a:solidFill>
                <a:latin typeface="Times New Roman" pitchFamily="18" charset="0"/>
              </a:rPr>
              <a:t>6 </a:t>
            </a:r>
            <a:r>
              <a:rPr lang="zh-CN" altLang="en-US" sz="1100">
                <a:solidFill>
                  <a:srgbClr val="000000"/>
                </a:solidFill>
                <a:latin typeface="Times New Roman" pitchFamily="18" charset="0"/>
              </a:rPr>
              <a:t>拣选执事解决不义</a:t>
            </a:r>
          </a:p>
          <a:p>
            <a:pPr>
              <a:spcAft>
                <a:spcPts val="600"/>
              </a:spcAft>
            </a:pPr>
            <a:r>
              <a:rPr lang="en-US" altLang="zh-CN" sz="1100">
                <a:solidFill>
                  <a:srgbClr val="000000"/>
                </a:solidFill>
                <a:latin typeface="Times New Roman" pitchFamily="18" charset="0"/>
              </a:rPr>
              <a:t>7 </a:t>
            </a:r>
            <a:r>
              <a:rPr lang="zh-CN" altLang="en-US" sz="1100">
                <a:solidFill>
                  <a:srgbClr val="000000"/>
                </a:solidFill>
                <a:latin typeface="Times New Roman" pitchFamily="18" charset="0"/>
              </a:rPr>
              <a:t>司提反强烈的申辩</a:t>
            </a:r>
          </a:p>
          <a:p>
            <a:pPr>
              <a:spcAft>
                <a:spcPts val="600"/>
              </a:spcAft>
            </a:pPr>
            <a:r>
              <a:rPr lang="en-US" altLang="zh-CN" sz="1100">
                <a:solidFill>
                  <a:srgbClr val="000000"/>
                </a:solidFill>
                <a:latin typeface="Times New Roman" pitchFamily="18" charset="0"/>
              </a:rPr>
              <a:t>8 </a:t>
            </a:r>
            <a:r>
              <a:rPr lang="zh-CN" altLang="en-US" sz="1100">
                <a:solidFill>
                  <a:srgbClr val="000000"/>
                </a:solidFill>
                <a:latin typeface="Times New Roman" pitchFamily="18" charset="0"/>
              </a:rPr>
              <a:t>教会受逼迫而分散</a:t>
            </a:r>
          </a:p>
          <a:p>
            <a:pPr>
              <a:spcAft>
                <a:spcPts val="600"/>
              </a:spcAft>
            </a:pPr>
            <a:r>
              <a:rPr lang="en-US" altLang="zh-CN" sz="1100">
                <a:solidFill>
                  <a:srgbClr val="000000"/>
                </a:solidFill>
                <a:latin typeface="Times New Roman" pitchFamily="18" charset="0"/>
              </a:rPr>
              <a:t>9 </a:t>
            </a:r>
            <a:r>
              <a:rPr lang="zh-CN" altLang="en-US" sz="1100">
                <a:solidFill>
                  <a:srgbClr val="000000"/>
                </a:solidFill>
                <a:latin typeface="Times New Roman" pitchFamily="18" charset="0"/>
              </a:rPr>
              <a:t>扫罗接受福音</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10 </a:t>
            </a:r>
            <a:r>
              <a:rPr lang="zh-CN" altLang="en-US" sz="1100">
                <a:solidFill>
                  <a:srgbClr val="000000"/>
                </a:solidFill>
                <a:latin typeface="Times New Roman" pitchFamily="18"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11 </a:t>
            </a:r>
            <a:r>
              <a:rPr lang="zh-CN" altLang="en-US" sz="1100">
                <a:solidFill>
                  <a:srgbClr val="000000"/>
                </a:solidFill>
                <a:latin typeface="Times New Roman" pitchFamily="18" charset="0"/>
              </a:rPr>
              <a:t>辩解与外族人同赞美</a:t>
            </a:r>
          </a:p>
          <a:p>
            <a:pPr>
              <a:spcAft>
                <a:spcPts val="600"/>
              </a:spcAft>
            </a:pPr>
            <a:r>
              <a:rPr lang="en-US" altLang="zh-CN" sz="1100">
                <a:solidFill>
                  <a:srgbClr val="000000"/>
                </a:solidFill>
                <a:latin typeface="Times New Roman" pitchFamily="18" charset="0"/>
              </a:rPr>
              <a:t>12 </a:t>
            </a:r>
            <a:r>
              <a:rPr lang="zh-CN" altLang="en-US" sz="1100">
                <a:solidFill>
                  <a:srgbClr val="000000"/>
                </a:solidFill>
                <a:latin typeface="Times New Roman" pitchFamily="18" charset="0"/>
              </a:rPr>
              <a:t>逃出监狱</a:t>
            </a:r>
          </a:p>
          <a:p>
            <a:pPr>
              <a:spcAft>
                <a:spcPts val="600"/>
              </a:spcAft>
            </a:pPr>
            <a:r>
              <a:rPr lang="en-US" altLang="zh-CN" sz="1100">
                <a:solidFill>
                  <a:srgbClr val="000000"/>
                </a:solidFill>
                <a:latin typeface="Times New Roman" pitchFamily="18" charset="0"/>
              </a:rPr>
              <a:t>13 </a:t>
            </a:r>
            <a:r>
              <a:rPr lang="zh-CN" altLang="en-US" sz="1100">
                <a:solidFill>
                  <a:srgbClr val="000000"/>
                </a:solidFill>
                <a:latin typeface="Times New Roman" pitchFamily="18" charset="0"/>
              </a:rPr>
              <a:t>福音传到安提阿</a:t>
            </a:r>
          </a:p>
          <a:p>
            <a:pPr>
              <a:spcAft>
                <a:spcPts val="600"/>
              </a:spcAft>
            </a:pPr>
            <a:r>
              <a:rPr lang="en-US" altLang="zh-CN" sz="1100">
                <a:solidFill>
                  <a:srgbClr val="000000"/>
                </a:solidFill>
                <a:latin typeface="Times New Roman" pitchFamily="18" charset="0"/>
              </a:rPr>
              <a:t>14 </a:t>
            </a:r>
            <a:r>
              <a:rPr lang="zh-CN" altLang="en-US" sz="1100">
                <a:solidFill>
                  <a:srgbClr val="000000"/>
                </a:solidFill>
                <a:latin typeface="Times New Roman" pitchFamily="18" charset="0"/>
              </a:rPr>
              <a:t>慈爱与混乱混合了</a:t>
            </a:r>
          </a:p>
          <a:p>
            <a:pPr>
              <a:spcAft>
                <a:spcPts val="600"/>
              </a:spcAft>
            </a:pPr>
            <a:r>
              <a:rPr lang="en-US" altLang="zh-CN" sz="1100">
                <a:solidFill>
                  <a:srgbClr val="000000"/>
                </a:solidFill>
                <a:latin typeface="Times New Roman" pitchFamily="18" charset="0"/>
              </a:rPr>
              <a:t>15 </a:t>
            </a:r>
            <a:r>
              <a:rPr lang="zh-CN" altLang="en-US" sz="1100">
                <a:solidFill>
                  <a:srgbClr val="000000"/>
                </a:solidFill>
                <a:latin typeface="Times New Roman" pitchFamily="18" charset="0"/>
              </a:rPr>
              <a:t>耶路撒冷会议调查</a:t>
            </a:r>
          </a:p>
          <a:p>
            <a:pPr>
              <a:spcAft>
                <a:spcPts val="600"/>
              </a:spcAft>
            </a:pPr>
            <a:r>
              <a:rPr lang="en-US" altLang="zh-CN" sz="1100">
                <a:solidFill>
                  <a:srgbClr val="000000"/>
                </a:solidFill>
                <a:latin typeface="Times New Roman" pitchFamily="18" charset="0"/>
              </a:rPr>
              <a:t>16 </a:t>
            </a:r>
            <a:r>
              <a:rPr lang="zh-CN" altLang="en-US" sz="1100">
                <a:solidFill>
                  <a:srgbClr val="000000"/>
                </a:solidFill>
                <a:latin typeface="Times New Roman" pitchFamily="18" charset="0"/>
              </a:rPr>
              <a:t>对提摩太的割礼的需要</a:t>
            </a:r>
          </a:p>
          <a:p>
            <a:pPr>
              <a:spcAft>
                <a:spcPts val="600"/>
              </a:spcAft>
            </a:pPr>
            <a:r>
              <a:rPr lang="en-US" altLang="zh-CN" sz="1100">
                <a:solidFill>
                  <a:srgbClr val="000000"/>
                </a:solidFill>
                <a:latin typeface="Times New Roman" pitchFamily="18" charset="0"/>
              </a:rPr>
              <a:t>17 </a:t>
            </a:r>
            <a:r>
              <a:rPr lang="zh-CN" altLang="en-US" sz="1100">
                <a:solidFill>
                  <a:srgbClr val="000000"/>
                </a:solidFill>
                <a:latin typeface="Times New Roman" pitchFamily="18" charset="0"/>
              </a:rPr>
              <a:t>在雅典的宣教</a:t>
            </a:r>
          </a:p>
          <a:p>
            <a:pPr>
              <a:spcAft>
                <a:spcPts val="600"/>
              </a:spcAft>
            </a:pPr>
            <a:r>
              <a:rPr lang="en-US" altLang="zh-CN" sz="1100">
                <a:solidFill>
                  <a:srgbClr val="000000"/>
                </a:solidFill>
                <a:latin typeface="Times New Roman" pitchFamily="18" charset="0"/>
              </a:rPr>
              <a:t>18</a:t>
            </a:r>
            <a:r>
              <a:rPr lang="zh-CN" altLang="en-US" sz="1100">
                <a:solidFill>
                  <a:srgbClr val="000000"/>
                </a:solidFill>
                <a:latin typeface="Times New Roman" pitchFamily="18" charset="0"/>
              </a:rPr>
              <a:t>采访与亚居拉，百基拉</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19 </a:t>
            </a:r>
            <a:r>
              <a:rPr lang="zh-CN" altLang="en-US" sz="1100">
                <a:solidFill>
                  <a:srgbClr val="000000"/>
                </a:solidFill>
                <a:latin typeface="Times New Roman" pitchFamily="18" charset="0"/>
              </a:rPr>
              <a:t>在以弗所的新信徒</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20 </a:t>
            </a:r>
            <a:r>
              <a:rPr lang="zh-CN" altLang="en-US" sz="1100">
                <a:solidFill>
                  <a:srgbClr val="000000"/>
                </a:solidFill>
                <a:latin typeface="Times New Roman" pitchFamily="18"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dirty="0">
                <a:solidFill>
                  <a:srgbClr val="000000"/>
                </a:solidFill>
                <a:latin typeface="Times New Roman" pitchFamily="18" charset="0"/>
              </a:rPr>
              <a:t>21 </a:t>
            </a:r>
            <a:r>
              <a:rPr lang="zh-CN" altLang="en-US" sz="1100" dirty="0">
                <a:solidFill>
                  <a:srgbClr val="000000"/>
                </a:solidFill>
                <a:latin typeface="Times New Roman" pitchFamily="18" charset="0"/>
              </a:rPr>
              <a:t>圣灵警告保罗</a:t>
            </a:r>
          </a:p>
          <a:p>
            <a:pPr>
              <a:spcAft>
                <a:spcPts val="600"/>
              </a:spcAft>
            </a:pPr>
            <a:r>
              <a:rPr lang="en-US" altLang="zh-CN" sz="1100" dirty="0">
                <a:solidFill>
                  <a:srgbClr val="000000"/>
                </a:solidFill>
                <a:latin typeface="Times New Roman" pitchFamily="18" charset="0"/>
              </a:rPr>
              <a:t>22 </a:t>
            </a:r>
            <a:r>
              <a:rPr lang="zh-CN" altLang="en-US" sz="1100" dirty="0">
                <a:solidFill>
                  <a:srgbClr val="000000"/>
                </a:solidFill>
                <a:latin typeface="Times New Roman" pitchFamily="18" charset="0"/>
              </a:rPr>
              <a:t>保罗见证带来的后果</a:t>
            </a:r>
          </a:p>
          <a:p>
            <a:pPr>
              <a:spcAft>
                <a:spcPts val="600"/>
              </a:spcAft>
            </a:pPr>
            <a:r>
              <a:rPr lang="en-US" altLang="zh-CN" sz="1100" dirty="0">
                <a:solidFill>
                  <a:srgbClr val="000000"/>
                </a:solidFill>
                <a:latin typeface="Times New Roman" pitchFamily="18" charset="0"/>
              </a:rPr>
              <a:t>23 </a:t>
            </a:r>
            <a:r>
              <a:rPr lang="zh-CN" altLang="en-US" sz="1100" dirty="0">
                <a:solidFill>
                  <a:srgbClr val="000000"/>
                </a:solidFill>
                <a:latin typeface="Times New Roman" pitchFamily="18" charset="0"/>
              </a:rPr>
              <a:t>公议会的会议</a:t>
            </a:r>
          </a:p>
          <a:p>
            <a:pPr>
              <a:spcAft>
                <a:spcPts val="600"/>
              </a:spcAft>
            </a:pPr>
            <a:r>
              <a:rPr lang="en-US" altLang="zh-CN" sz="1100" dirty="0">
                <a:solidFill>
                  <a:srgbClr val="000000"/>
                </a:solidFill>
                <a:latin typeface="Times New Roman" pitchFamily="18" charset="0"/>
              </a:rPr>
              <a:t>24 </a:t>
            </a:r>
            <a:r>
              <a:rPr lang="zh-CN" altLang="en-US" sz="1100" dirty="0">
                <a:solidFill>
                  <a:srgbClr val="000000"/>
                </a:solidFill>
                <a:latin typeface="Times New Roman" pitchFamily="18" charset="0"/>
              </a:rPr>
              <a:t>在腓力斯前受审</a:t>
            </a:r>
          </a:p>
          <a:p>
            <a:pPr>
              <a:spcAft>
                <a:spcPts val="600"/>
              </a:spcAft>
            </a:pPr>
            <a:r>
              <a:rPr lang="en-US" altLang="zh-CN" sz="1100" dirty="0">
                <a:solidFill>
                  <a:srgbClr val="000000"/>
                </a:solidFill>
                <a:latin typeface="Times New Roman" pitchFamily="18" charset="0"/>
              </a:rPr>
              <a:t>25 </a:t>
            </a:r>
            <a:r>
              <a:rPr lang="zh-CN" altLang="en-US" sz="1100" dirty="0">
                <a:solidFill>
                  <a:srgbClr val="000000"/>
                </a:solidFill>
                <a:latin typeface="Times New Roman" pitchFamily="18" charset="0"/>
              </a:rPr>
              <a:t>向凯撒的迫切上诉</a:t>
            </a:r>
          </a:p>
          <a:p>
            <a:pPr>
              <a:spcAft>
                <a:spcPts val="600"/>
              </a:spcAft>
            </a:pPr>
            <a:r>
              <a:rPr lang="en-US" altLang="zh-CN" sz="1100" dirty="0">
                <a:solidFill>
                  <a:srgbClr val="000000"/>
                </a:solidFill>
                <a:latin typeface="Times New Roman" pitchFamily="18" charset="0"/>
              </a:rPr>
              <a:t>26 </a:t>
            </a:r>
            <a:r>
              <a:rPr lang="zh-CN" altLang="en-US" sz="1100" dirty="0">
                <a:solidFill>
                  <a:srgbClr val="000000"/>
                </a:solidFill>
                <a:latin typeface="Times New Roman" pitchFamily="18" charset="0"/>
              </a:rPr>
              <a:t>与亚基帕王辩解</a:t>
            </a:r>
          </a:p>
          <a:p>
            <a:pPr>
              <a:spcAft>
                <a:spcPts val="600"/>
              </a:spcAft>
            </a:pPr>
            <a:r>
              <a:rPr lang="en-US" altLang="zh-CN" sz="1100" dirty="0">
                <a:solidFill>
                  <a:srgbClr val="000000"/>
                </a:solidFill>
                <a:latin typeface="Times New Roman" pitchFamily="18" charset="0"/>
              </a:rPr>
              <a:t>27 </a:t>
            </a:r>
            <a:r>
              <a:rPr lang="zh-CN" altLang="en-US" sz="1100" dirty="0">
                <a:solidFill>
                  <a:srgbClr val="000000"/>
                </a:solidFill>
                <a:latin typeface="Times New Roman" pitchFamily="18" charset="0"/>
              </a:rPr>
              <a:t>从该撒利亚到马尔他岛</a:t>
            </a:r>
            <a:endParaRPr lang="en-US" altLang="zh-CN" sz="1100" dirty="0">
              <a:solidFill>
                <a:srgbClr val="000000"/>
              </a:solidFill>
              <a:latin typeface="Times New Roman" pitchFamily="18" charset="0"/>
            </a:endParaRPr>
          </a:p>
          <a:p>
            <a:pPr>
              <a:spcAft>
                <a:spcPts val="600"/>
              </a:spcAft>
            </a:pPr>
            <a:r>
              <a:rPr lang="en-US" altLang="zh-CN" sz="1100" dirty="0">
                <a:solidFill>
                  <a:srgbClr val="000000"/>
                </a:solidFill>
                <a:latin typeface="Times New Roman" pitchFamily="18" charset="0"/>
              </a:rPr>
              <a:t>28 Translation</a:t>
            </a:r>
            <a:endParaRPr lang="zh-CN" altLang="en-US" sz="1100" dirty="0">
              <a:solidFill>
                <a:srgbClr val="000000"/>
              </a:solidFill>
              <a:latin typeface="Times New Roman" pitchFamily="18"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5477"/>
            <a:ext cx="9144000" cy="6080760"/>
          </a:xfrm>
          <a:prstGeom prst="rect">
            <a:avLst/>
          </a:prstGeom>
        </p:spPr>
      </p:pic>
      <p:sp>
        <p:nvSpPr>
          <p:cNvPr id="2" name="Text Placeholder 1"/>
          <p:cNvSpPr>
            <a:spLocks noGrp="1"/>
          </p:cNvSpPr>
          <p:nvPr>
            <p:ph type="body" sz="quarter" idx="10"/>
          </p:nvPr>
        </p:nvSpPr>
        <p:spPr>
          <a:xfrm>
            <a:off x="57150" y="6410265"/>
            <a:ext cx="8074152" cy="400110"/>
          </a:xfrm>
          <a:noFill/>
        </p:spPr>
        <p:txBody>
          <a:bodyPr/>
          <a:lstStyle/>
          <a:p>
            <a:r>
              <a:rPr lang="en-US" sz="2000" b="1" dirty="0"/>
              <a:t>Great Theater of Ephesus, with a view to the sea and the ancient harbor</a:t>
            </a:r>
          </a:p>
        </p:txBody>
      </p:sp>
      <p:sp>
        <p:nvSpPr>
          <p:cNvPr id="3" name="Text Placeholder 2"/>
          <p:cNvSpPr>
            <a:spLocks noGrp="1"/>
          </p:cNvSpPr>
          <p:nvPr>
            <p:ph type="body" sz="quarter" idx="12"/>
          </p:nvPr>
        </p:nvSpPr>
        <p:spPr>
          <a:xfrm>
            <a:off x="8074152" y="6434309"/>
            <a:ext cx="1069848" cy="400110"/>
          </a:xfrm>
          <a:noFill/>
        </p:spPr>
        <p:txBody>
          <a:bodyPr/>
          <a:lstStyle/>
          <a:p>
            <a:r>
              <a:rPr lang="en-US" sz="2000" b="1" dirty="0"/>
              <a:t>19:1</a:t>
            </a:r>
          </a:p>
        </p:txBody>
      </p:sp>
    </p:spTree>
    <p:extLst>
      <p:ext uri="{BB962C8B-B14F-4D97-AF65-F5344CB8AC3E}">
        <p14:creationId xmlns:p14="http://schemas.microsoft.com/office/powerpoint/2010/main" val="32502917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0" y="-227012"/>
            <a:ext cx="9144000" cy="1143000"/>
          </a:xfrm>
          <a:noFill/>
        </p:spPr>
        <p:txBody>
          <a:bodyPr/>
          <a:lstStyle/>
          <a:p>
            <a:r>
              <a:rPr lang="en-TH" b="1" dirty="0">
                <a:solidFill>
                  <a:schemeClr val="tx1"/>
                </a:solidFill>
              </a:rPr>
              <a:t>Acts 19:1</a:t>
            </a:r>
            <a:r>
              <a:rPr lang="en-US" b="1" dirty="0">
                <a:solidFill>
                  <a:schemeClr val="tx1"/>
                </a:solidFill>
              </a:rPr>
              <a:t>1</a:t>
            </a:r>
            <a:r>
              <a:rPr lang="en-TH" b="1" dirty="0">
                <a:solidFill>
                  <a:schemeClr val="tx1"/>
                </a:solidFill>
              </a:rPr>
              <a:t>-</a:t>
            </a:r>
            <a:r>
              <a:rPr lang="en-US" b="1" dirty="0">
                <a:solidFill>
                  <a:schemeClr val="tx1"/>
                </a:solidFill>
              </a:rPr>
              <a:t>2</a:t>
            </a:r>
            <a:r>
              <a:rPr lang="en-TH" b="1" dirty="0">
                <a:solidFill>
                  <a:schemeClr val="tx1"/>
                </a:solidFill>
              </a:rPr>
              <a:t>0</a:t>
            </a: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808123"/>
            <a:ext cx="9144000" cy="6025817"/>
          </a:xfrm>
        </p:spPr>
        <p:txBody>
          <a:bodyPr>
            <a:normAutofit/>
          </a:bodyPr>
          <a:lstStyle/>
          <a:p>
            <a:pPr marL="0" indent="0">
              <a:lnSpc>
                <a:spcPct val="80000"/>
              </a:lnSpc>
              <a:buNone/>
            </a:pPr>
            <a:r>
              <a:rPr lang="en-US" sz="2400" b="1" baseline="30000" dirty="0">
                <a:solidFill>
                  <a:schemeClr val="tx1"/>
                </a:solidFill>
              </a:rPr>
              <a:t>11 </a:t>
            </a:r>
            <a:r>
              <a:rPr lang="en-US" sz="2400" dirty="0">
                <a:solidFill>
                  <a:schemeClr val="tx1"/>
                </a:solidFill>
              </a:rPr>
              <a:t>And God was doing extraordinary miracles by the hands of Paul, </a:t>
            </a:r>
            <a:r>
              <a:rPr lang="en-US" sz="2400" b="1" baseline="30000" dirty="0">
                <a:solidFill>
                  <a:schemeClr val="tx1"/>
                </a:solidFill>
              </a:rPr>
              <a:t>12 </a:t>
            </a:r>
            <a:r>
              <a:rPr lang="en-US" sz="2400" dirty="0">
                <a:solidFill>
                  <a:schemeClr val="tx1"/>
                </a:solidFill>
              </a:rPr>
              <a:t>so that even handkerchiefs or aprons that had touched his skin were carried away to the sick, and their diseases left them and the evil spirits came out of them. </a:t>
            </a:r>
            <a:r>
              <a:rPr lang="en-US" sz="2400" b="1" baseline="30000" dirty="0">
                <a:solidFill>
                  <a:schemeClr val="tx1"/>
                </a:solidFill>
              </a:rPr>
              <a:t>13 </a:t>
            </a:r>
            <a:r>
              <a:rPr lang="en-US" sz="2400" dirty="0">
                <a:solidFill>
                  <a:schemeClr val="tx1"/>
                </a:solidFill>
              </a:rPr>
              <a:t>Then some of the itinerant Jewish exorcists undertook to invoke the name of the Lord Jesus over those who had evil spirits, saying, “I adjure you by the Jesus whom Paul proclaims.” </a:t>
            </a:r>
            <a:r>
              <a:rPr lang="en-US" sz="2400" b="1" baseline="30000" dirty="0">
                <a:solidFill>
                  <a:schemeClr val="tx1"/>
                </a:solidFill>
              </a:rPr>
              <a:t>14 </a:t>
            </a:r>
            <a:r>
              <a:rPr lang="en-US" sz="2400" dirty="0">
                <a:solidFill>
                  <a:schemeClr val="tx1"/>
                </a:solidFill>
              </a:rPr>
              <a:t>Seven sons of a Jewish high priest named Sceva were doing this. </a:t>
            </a:r>
            <a:r>
              <a:rPr lang="en-US" sz="2400" b="1" baseline="30000" dirty="0">
                <a:solidFill>
                  <a:schemeClr val="tx1"/>
                </a:solidFill>
              </a:rPr>
              <a:t>15 </a:t>
            </a:r>
            <a:r>
              <a:rPr lang="en-US" sz="2400" dirty="0">
                <a:solidFill>
                  <a:schemeClr val="tx1"/>
                </a:solidFill>
              </a:rPr>
              <a:t>But the evil spirit answered them, “Jesus I know, and Paul I recognize, but who are you?” </a:t>
            </a:r>
            <a:r>
              <a:rPr lang="en-US" sz="2400" b="1" baseline="30000" dirty="0">
                <a:solidFill>
                  <a:schemeClr val="tx1"/>
                </a:solidFill>
              </a:rPr>
              <a:t>16 </a:t>
            </a:r>
            <a:r>
              <a:rPr lang="en-US" sz="2400" dirty="0">
                <a:solidFill>
                  <a:schemeClr val="tx1"/>
                </a:solidFill>
              </a:rPr>
              <a:t>And the man in whom was the evil spirit leaped on them, mastered all</a:t>
            </a:r>
            <a:r>
              <a:rPr lang="en-US" sz="2400" baseline="30000" dirty="0">
                <a:solidFill>
                  <a:schemeClr val="tx1"/>
                </a:solidFill>
              </a:rPr>
              <a:t>[</a:t>
            </a:r>
            <a:r>
              <a:rPr lang="en-US" sz="2400" baseline="30000" dirty="0">
                <a:solidFill>
                  <a:schemeClr val="tx1"/>
                </a:solidFill>
                <a:hlinkClick r:id="rId2" tooltip="See footnote a">
                  <a:extLst>
                    <a:ext uri="{A12FA001-AC4F-418D-AE19-62706E023703}">
                      <ahyp:hlinkClr xmlns:ahyp="http://schemas.microsoft.com/office/drawing/2018/hyperlinkcolor" val="tx"/>
                    </a:ext>
                  </a:extLst>
                </a:hlinkClick>
              </a:rPr>
              <a:t>a</a:t>
            </a:r>
            <a:r>
              <a:rPr lang="en-US" sz="2400" baseline="30000" dirty="0">
                <a:solidFill>
                  <a:schemeClr val="tx1"/>
                </a:solidFill>
              </a:rPr>
              <a:t>]</a:t>
            </a:r>
            <a:r>
              <a:rPr lang="en-US" sz="2400" dirty="0">
                <a:solidFill>
                  <a:schemeClr val="tx1"/>
                </a:solidFill>
              </a:rPr>
              <a:t> of them and overpowered them, so that they fled out of that house naked and wounded. </a:t>
            </a:r>
            <a:r>
              <a:rPr lang="en-US" sz="2400" b="1" baseline="30000" dirty="0">
                <a:solidFill>
                  <a:schemeClr val="tx1"/>
                </a:solidFill>
              </a:rPr>
              <a:t>17 </a:t>
            </a:r>
            <a:r>
              <a:rPr lang="en-US" sz="2400" dirty="0">
                <a:solidFill>
                  <a:schemeClr val="tx1"/>
                </a:solidFill>
              </a:rPr>
              <a:t>And this became known to all the residents of Ephesus, both Jews and Greeks. And fear fell upon them all, and the name of the Lord Jesus was extolled. </a:t>
            </a:r>
            <a:r>
              <a:rPr lang="en-US" sz="2400" b="1" baseline="30000" dirty="0">
                <a:solidFill>
                  <a:schemeClr val="tx1"/>
                </a:solidFill>
              </a:rPr>
              <a:t>18 </a:t>
            </a:r>
            <a:r>
              <a:rPr lang="en-US" sz="2400" dirty="0">
                <a:solidFill>
                  <a:schemeClr val="tx1"/>
                </a:solidFill>
              </a:rPr>
              <a:t>Also many of those who were now believers came, confessing and divulging their practices. </a:t>
            </a:r>
            <a:r>
              <a:rPr lang="en-US" sz="2400" b="1" baseline="30000" dirty="0">
                <a:solidFill>
                  <a:schemeClr val="tx1"/>
                </a:solidFill>
              </a:rPr>
              <a:t>19 </a:t>
            </a:r>
            <a:r>
              <a:rPr lang="en-US" sz="2400" dirty="0">
                <a:solidFill>
                  <a:schemeClr val="tx1"/>
                </a:solidFill>
              </a:rPr>
              <a:t>And a number of those who had practiced magic arts brought their books together and burned them in the sight of all. And they counted the value of them and found it came to fifty thousand pieces of silver. </a:t>
            </a:r>
            <a:r>
              <a:rPr lang="en-US" sz="2400" b="1" baseline="30000" dirty="0">
                <a:solidFill>
                  <a:schemeClr val="tx1"/>
                </a:solidFill>
              </a:rPr>
              <a:t>20 </a:t>
            </a:r>
            <a:r>
              <a:rPr lang="en-US" sz="2400" dirty="0">
                <a:solidFill>
                  <a:schemeClr val="tx1"/>
                </a:solidFill>
              </a:rPr>
              <a:t>So the word of the Lord continued to increase and prevail mightily. </a:t>
            </a:r>
            <a:endParaRPr lang="en-TH" sz="2400" dirty="0"/>
          </a:p>
        </p:txBody>
      </p:sp>
    </p:spTree>
    <p:extLst>
      <p:ext uri="{BB962C8B-B14F-4D97-AF65-F5344CB8AC3E}">
        <p14:creationId xmlns:p14="http://schemas.microsoft.com/office/powerpoint/2010/main" val="36982046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me Jews tried to copy what Paul was doing. Seven sons of Sceva, a leading priest, were going from town to town casting out evil spirits. They tried to use the name of the Lord Jesus in their incantation, saying, ‘I command you in the name of Jesus, whom Paul preaches, to come out!’  – Slide 8">
            <a:extLst>
              <a:ext uri="{FF2B5EF4-FFF2-40B4-BE49-F238E27FC236}">
                <a16:creationId xmlns:a16="http://schemas.microsoft.com/office/drawing/2014/main" id="{4AA975F1-F859-BD42-84BF-C481C8DE2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400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ne time when they tried it, the evil spirit replied, ‘I know Jesus, and I know Paul, but who are you?’ – Slide 9">
            <a:extLst>
              <a:ext uri="{FF2B5EF4-FFF2-40B4-BE49-F238E27FC236}">
                <a16:creationId xmlns:a16="http://schemas.microsoft.com/office/drawing/2014/main" id="{DC35125E-69E8-E446-BD02-39791BAD7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944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n the man with the evil spirit leaped on them, overpowered them, and attacked them with such violence that they had to run from the house. – Slide 10">
            <a:extLst>
              <a:ext uri="{FF2B5EF4-FFF2-40B4-BE49-F238E27FC236}">
                <a16:creationId xmlns:a16="http://schemas.microsoft.com/office/drawing/2014/main" id="{D44EB336-2B76-F646-95D4-2E0EF8725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6045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en-TH" b="1" dirty="0">
                <a:solidFill>
                  <a:srgbClr val="FFFF00"/>
                </a:solidFill>
              </a:rPr>
              <a:t>An Incomplete Gospel</a:t>
            </a: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a:xfrm>
            <a:off x="133350" y="1357314"/>
            <a:ext cx="8975726" cy="4738687"/>
          </a:xfrm>
        </p:spPr>
        <p:txBody>
          <a:bodyPr/>
          <a:lstStyle/>
          <a:p>
            <a:pPr marL="0" indent="0">
              <a:buNone/>
            </a:pPr>
            <a:r>
              <a:rPr lang="en-TH" u="sng" dirty="0"/>
              <a:t>1) Acts 18:24-28</a:t>
            </a:r>
          </a:p>
          <a:p>
            <a:pPr marL="0" indent="0">
              <a:buNone/>
            </a:pPr>
            <a:r>
              <a:rPr lang="en-TH" dirty="0"/>
              <a:t>Apollos has </a:t>
            </a:r>
            <a:r>
              <a:rPr lang="en-GB" dirty="0"/>
              <a:t>knowledge of Scriptures but no faith in Jesus as Messiah.</a:t>
            </a:r>
          </a:p>
          <a:p>
            <a:pPr marL="0" indent="0">
              <a:buNone/>
            </a:pPr>
            <a:r>
              <a:rPr lang="en-GB" u="sng" dirty="0"/>
              <a:t>2) Acts 19:1-10</a:t>
            </a:r>
          </a:p>
          <a:p>
            <a:pPr marL="0" indent="0">
              <a:buNone/>
            </a:pPr>
            <a:r>
              <a:rPr lang="en-GB" dirty="0"/>
              <a:t>Disciples of John did not know Jesus as Saviour and Giver of the Holy Spirit.</a:t>
            </a:r>
          </a:p>
          <a:p>
            <a:pPr marL="0" indent="0">
              <a:buNone/>
            </a:pPr>
            <a:r>
              <a:rPr lang="en-GB" u="sng" dirty="0"/>
              <a:t>3) Acts 19:11-20</a:t>
            </a:r>
          </a:p>
          <a:p>
            <a:pPr marL="0" indent="0">
              <a:buNone/>
            </a:pPr>
            <a:r>
              <a:rPr lang="en-GB" dirty="0"/>
              <a:t>The sons of </a:t>
            </a:r>
            <a:r>
              <a:rPr lang="en-GB" dirty="0" err="1"/>
              <a:t>Sceva</a:t>
            </a:r>
            <a:r>
              <a:rPr lang="en-GB" dirty="0"/>
              <a:t> did not know Jesus as Lord of their lives.</a:t>
            </a:r>
          </a:p>
          <a:p>
            <a:pPr marL="0" indent="0">
              <a:buNone/>
            </a:pPr>
            <a:endParaRPr lang="en-TH" dirty="0"/>
          </a:p>
          <a:p>
            <a:pPr marL="0" indent="0">
              <a:buNone/>
            </a:pPr>
            <a:endParaRPr lang="en-TH" dirty="0"/>
          </a:p>
        </p:txBody>
      </p:sp>
    </p:spTree>
    <p:extLst>
      <p:ext uri="{BB962C8B-B14F-4D97-AF65-F5344CB8AC3E}">
        <p14:creationId xmlns:p14="http://schemas.microsoft.com/office/powerpoint/2010/main" val="843021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29D4-C6FF-C847-BDAE-2760ABA7D4A8}"/>
              </a:ext>
            </a:extLst>
          </p:cNvPr>
          <p:cNvSpPr>
            <a:spLocks noGrp="1"/>
          </p:cNvSpPr>
          <p:nvPr>
            <p:ph type="title"/>
          </p:nvPr>
        </p:nvSpPr>
        <p:spPr/>
        <p:txBody>
          <a:bodyPr/>
          <a:lstStyle/>
          <a:p>
            <a:r>
              <a:rPr lang="en-TH" b="1" dirty="0">
                <a:solidFill>
                  <a:srgbClr val="FFFF00"/>
                </a:solidFill>
              </a:rPr>
              <a:t>A Complete Gospel</a:t>
            </a:r>
          </a:p>
        </p:txBody>
      </p:sp>
      <p:sp>
        <p:nvSpPr>
          <p:cNvPr id="3" name="Content Placeholder 2">
            <a:extLst>
              <a:ext uri="{FF2B5EF4-FFF2-40B4-BE49-F238E27FC236}">
                <a16:creationId xmlns:a16="http://schemas.microsoft.com/office/drawing/2014/main" id="{DFC8892B-4E80-2F4F-BEAF-05B53F52E087}"/>
              </a:ext>
            </a:extLst>
          </p:cNvPr>
          <p:cNvSpPr>
            <a:spLocks noGrp="1"/>
          </p:cNvSpPr>
          <p:nvPr>
            <p:ph idx="1"/>
          </p:nvPr>
        </p:nvSpPr>
        <p:spPr>
          <a:xfrm>
            <a:off x="38101" y="1471614"/>
            <a:ext cx="9246576" cy="4624387"/>
          </a:xfrm>
        </p:spPr>
        <p:txBody>
          <a:bodyPr/>
          <a:lstStyle/>
          <a:p>
            <a:pPr marL="0" indent="0">
              <a:buNone/>
            </a:pPr>
            <a:r>
              <a:rPr lang="en-TH" dirty="0"/>
              <a:t>Will reveal</a:t>
            </a:r>
            <a:r>
              <a:rPr lang="en-TH"/>
              <a:t>, proclaim</a:t>
            </a:r>
            <a:r>
              <a:rPr lang="en-US" dirty="0"/>
              <a:t>,</a:t>
            </a:r>
            <a:r>
              <a:rPr lang="en-TH"/>
              <a:t> </a:t>
            </a:r>
            <a:r>
              <a:rPr lang="en-TH" dirty="0"/>
              <a:t>and result in people knowing Jesus as:</a:t>
            </a:r>
          </a:p>
          <a:p>
            <a:pPr marL="0" indent="0">
              <a:buNone/>
            </a:pPr>
            <a:r>
              <a:rPr lang="en-TH" dirty="0"/>
              <a:t>1) G</a:t>
            </a:r>
            <a:r>
              <a:rPr lang="en-US" dirty="0"/>
              <a:t>o</a:t>
            </a:r>
            <a:r>
              <a:rPr lang="en-TH" dirty="0"/>
              <a:t>d’s messiah – the fulfilment of Scripture</a:t>
            </a:r>
          </a:p>
          <a:p>
            <a:pPr marL="0" indent="0">
              <a:buNone/>
            </a:pPr>
            <a:r>
              <a:rPr lang="en-TH" dirty="0"/>
              <a:t>2) Saviour and </a:t>
            </a:r>
            <a:r>
              <a:rPr lang="en-TH"/>
              <a:t>Baptiser </a:t>
            </a:r>
            <a:r>
              <a:rPr lang="en-US" dirty="0"/>
              <a:t>with</a:t>
            </a:r>
            <a:r>
              <a:rPr lang="en-TH"/>
              <a:t> </a:t>
            </a:r>
            <a:r>
              <a:rPr lang="en-TH" dirty="0"/>
              <a:t>the Holy Spirit</a:t>
            </a:r>
          </a:p>
          <a:p>
            <a:pPr marL="0" indent="0">
              <a:buNone/>
            </a:pPr>
            <a:r>
              <a:rPr lang="en-TH" dirty="0"/>
              <a:t>3) Lord of heaven and earth, and our Lord.</a:t>
            </a:r>
          </a:p>
          <a:p>
            <a:pPr marL="0" indent="0">
              <a:buNone/>
            </a:pPr>
            <a:endParaRPr lang="en-TH" sz="4000" dirty="0"/>
          </a:p>
          <a:p>
            <a:pPr marL="0" indent="0" algn="ctr">
              <a:buNone/>
            </a:pPr>
            <a:r>
              <a:rPr lang="en-TH" sz="2800" b="1" dirty="0">
                <a:solidFill>
                  <a:srgbClr val="FFFF00"/>
                </a:solidFill>
                <a:latin typeface="Chalkduster" panose="03050602040202020205" pitchFamily="66" charset="77"/>
              </a:rPr>
              <a:t>It proclaims our incomparable God – </a:t>
            </a:r>
          </a:p>
          <a:p>
            <a:pPr marL="0" indent="0" algn="ctr">
              <a:buNone/>
            </a:pPr>
            <a:r>
              <a:rPr lang="en-TH" sz="2800" b="1">
                <a:solidFill>
                  <a:srgbClr val="FFFF00"/>
                </a:solidFill>
                <a:latin typeface="Chalkduster" panose="03050602040202020205" pitchFamily="66" charset="77"/>
              </a:rPr>
              <a:t>His </a:t>
            </a:r>
            <a:r>
              <a:rPr lang="en-US" sz="2800" b="1" dirty="0">
                <a:solidFill>
                  <a:srgbClr val="FFFF00"/>
                </a:solidFill>
                <a:latin typeface="Chalkduster" panose="03050602040202020205" pitchFamily="66" charset="77"/>
              </a:rPr>
              <a:t>l</a:t>
            </a:r>
            <a:r>
              <a:rPr lang="en-TH" sz="2800" b="1">
                <a:solidFill>
                  <a:srgbClr val="FFFF00"/>
                </a:solidFill>
                <a:latin typeface="Chalkduster" panose="03050602040202020205" pitchFamily="66" charset="77"/>
              </a:rPr>
              <a:t>ove</a:t>
            </a:r>
            <a:r>
              <a:rPr lang="en-TH" sz="2800" b="1" dirty="0">
                <a:solidFill>
                  <a:srgbClr val="FFFF00"/>
                </a:solidFill>
                <a:latin typeface="Chalkduster" panose="03050602040202020205" pitchFamily="66" charset="77"/>
              </a:rPr>
              <a:t>, grace, mercy, power &amp; truth!</a:t>
            </a:r>
          </a:p>
        </p:txBody>
      </p:sp>
    </p:spTree>
    <p:extLst>
      <p:ext uri="{BB962C8B-B14F-4D97-AF65-F5344CB8AC3E}">
        <p14:creationId xmlns:p14="http://schemas.microsoft.com/office/powerpoint/2010/main" val="13023116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 have loved this speech my entire life - if you have the time you must  watch this. indescribable... It's pretty moving! That's My K… in 2021 | My  king, Word of god, Sermon">
            <a:extLst>
              <a:ext uri="{FF2B5EF4-FFF2-40B4-BE49-F238E27FC236}">
                <a16:creationId xmlns:a16="http://schemas.microsoft.com/office/drawing/2014/main" id="{EECBFD90-968F-3D49-A1FF-669A6A119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4" b="12471"/>
          <a:stretch/>
        </p:blipFill>
        <p:spPr bwMode="auto">
          <a:xfrm>
            <a:off x="0" y="875134"/>
            <a:ext cx="9077325" cy="510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050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5-Acts_19-That's My King Dr. S.M. Lockridge - [OFFICIAL]">
            <a:hlinkClick r:id="" action="ppaction://media"/>
            <a:extLst>
              <a:ext uri="{FF2B5EF4-FFF2-40B4-BE49-F238E27FC236}">
                <a16:creationId xmlns:a16="http://schemas.microsoft.com/office/drawing/2014/main" id="{5ED3AF01-2345-2819-BA54-9870F9A200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080411" cy="5107731"/>
          </a:xfrm>
          <a:prstGeom prst="rect">
            <a:avLst/>
          </a:prstGeom>
        </p:spPr>
      </p:pic>
    </p:spTree>
    <p:extLst>
      <p:ext uri="{BB962C8B-B14F-4D97-AF65-F5344CB8AC3E}">
        <p14:creationId xmlns:p14="http://schemas.microsoft.com/office/powerpoint/2010/main" val="131127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o you know Him? - That's My king - Joy! Digital">
            <a:extLst>
              <a:ext uri="{FF2B5EF4-FFF2-40B4-BE49-F238E27FC236}">
                <a16:creationId xmlns:a16="http://schemas.microsoft.com/office/drawing/2014/main" id="{0D4DD51B-E059-DE47-AC7C-3F6DF0A5E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58" y="662101"/>
            <a:ext cx="7747317" cy="553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936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Witnessing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81951918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14 Ancient Theatres of Greek Roman Antiquity (with Map &amp; Photos) - Touropia">
            <a:extLst>
              <a:ext uri="{FF2B5EF4-FFF2-40B4-BE49-F238E27FC236}">
                <a16:creationId xmlns:a16="http://schemas.microsoft.com/office/drawing/2014/main" id="{342036EC-91C2-BF4B-9AD0-CD8E7A193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 y="-48290"/>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19:21-41</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Peaceful Riot</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6 Jan 2021 Capitol Riot</a:t>
            </a:r>
          </a:p>
        </p:txBody>
      </p:sp>
      <p:pic>
        <p:nvPicPr>
          <p:cNvPr id="6146" name="Picture 2" descr="How self-proclaimed 'prophets' from a growing Christian movement provided  religious motivation for the Jan. 6 events at the US Capitol">
            <a:extLst>
              <a:ext uri="{FF2B5EF4-FFF2-40B4-BE49-F238E27FC236}">
                <a16:creationId xmlns:a16="http://schemas.microsoft.com/office/drawing/2014/main" id="{14DE050B-869E-F641-882D-40A74059D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50" y="1390650"/>
            <a:ext cx="8089499" cy="523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4523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06034-9060-AC48-A9A4-A72FE1540352}"/>
              </a:ext>
            </a:extLst>
          </p:cNvPr>
          <p:cNvPicPr>
            <a:picLocks noChangeAspect="1"/>
          </p:cNvPicPr>
          <p:nvPr/>
        </p:nvPicPr>
        <p:blipFill>
          <a:blip r:embed="rId3"/>
          <a:stretch>
            <a:fillRect/>
          </a:stretch>
        </p:blipFill>
        <p:spPr>
          <a:xfrm>
            <a:off x="772802" y="0"/>
            <a:ext cx="7598395" cy="6858000"/>
          </a:xfrm>
          <a:prstGeom prst="rect">
            <a:avLst/>
          </a:prstGeom>
        </p:spPr>
      </p:pic>
      <p:sp>
        <p:nvSpPr>
          <p:cNvPr id="900098" name="Rectangle 2"/>
          <p:cNvSpPr>
            <a:spLocks noGrp="1" noChangeArrowheads="1"/>
          </p:cNvSpPr>
          <p:nvPr>
            <p:ph type="ctrTitle"/>
          </p:nvPr>
        </p:nvSpPr>
        <p:spPr>
          <a:xfrm>
            <a:off x="0" y="1081095"/>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6 Jan 2021 Capitol Riot</a:t>
            </a:r>
          </a:p>
        </p:txBody>
      </p:sp>
      <p:sp>
        <p:nvSpPr>
          <p:cNvPr id="2" name="Rectangle 2">
            <a:extLst>
              <a:ext uri="{FF2B5EF4-FFF2-40B4-BE49-F238E27FC236}">
                <a16:creationId xmlns:a16="http://schemas.microsoft.com/office/drawing/2014/main" id="{2027C86F-3F0C-8CCA-4152-E151C9E1943E}"/>
              </a:ext>
            </a:extLst>
          </p:cNvPr>
          <p:cNvSpPr txBox="1">
            <a:spLocks noChangeArrowheads="1"/>
          </p:cNvSpPr>
          <p:nvPr/>
        </p:nvSpPr>
        <p:spPr bwMode="auto">
          <a:xfrm>
            <a:off x="795219" y="2780928"/>
            <a:ext cx="7598395" cy="108012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Some Capitol Rioters believed they answered God's call, not just Trump's</a:t>
            </a:r>
          </a:p>
        </p:txBody>
      </p:sp>
    </p:spTree>
    <p:extLst>
      <p:ext uri="{BB962C8B-B14F-4D97-AF65-F5344CB8AC3E}">
        <p14:creationId xmlns:p14="http://schemas.microsoft.com/office/powerpoint/2010/main" val="30548436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Dozens arrested as violent Portland protests continue – Boston Herald">
            <a:extLst>
              <a:ext uri="{FF2B5EF4-FFF2-40B4-BE49-F238E27FC236}">
                <a16:creationId xmlns:a16="http://schemas.microsoft.com/office/drawing/2014/main" id="{3F678A51-FC91-6A4F-9783-40BAD4564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2" y="767444"/>
            <a:ext cx="9153235" cy="6090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Portland 2020 Riots</a:t>
            </a:r>
          </a:p>
        </p:txBody>
      </p:sp>
    </p:spTree>
    <p:extLst>
      <p:ext uri="{BB962C8B-B14F-4D97-AF65-F5344CB8AC3E}">
        <p14:creationId xmlns:p14="http://schemas.microsoft.com/office/powerpoint/2010/main" val="31033107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USA 2020 Riots</a:t>
            </a:r>
          </a:p>
        </p:txBody>
      </p:sp>
      <p:pic>
        <p:nvPicPr>
          <p:cNvPr id="3" name="Picture 2">
            <a:extLst>
              <a:ext uri="{FF2B5EF4-FFF2-40B4-BE49-F238E27FC236}">
                <a16:creationId xmlns:a16="http://schemas.microsoft.com/office/drawing/2014/main" id="{71E6D65D-08E4-9740-BB42-E95AB1474988}"/>
              </a:ext>
            </a:extLst>
          </p:cNvPr>
          <p:cNvPicPr>
            <a:picLocks noChangeAspect="1"/>
          </p:cNvPicPr>
          <p:nvPr/>
        </p:nvPicPr>
        <p:blipFill>
          <a:blip r:embed="rId3"/>
          <a:stretch>
            <a:fillRect/>
          </a:stretch>
        </p:blipFill>
        <p:spPr>
          <a:xfrm>
            <a:off x="729733" y="0"/>
            <a:ext cx="7684534" cy="6858000"/>
          </a:xfrm>
          <a:prstGeom prst="rect">
            <a:avLst/>
          </a:prstGeom>
        </p:spPr>
      </p:pic>
      <p:sp>
        <p:nvSpPr>
          <p:cNvPr id="2" name="Rectangle 2">
            <a:extLst>
              <a:ext uri="{FF2B5EF4-FFF2-40B4-BE49-F238E27FC236}">
                <a16:creationId xmlns:a16="http://schemas.microsoft.com/office/drawing/2014/main" id="{0CD07BB4-743C-FEE6-1013-7BB1163C05AB}"/>
              </a:ext>
            </a:extLst>
          </p:cNvPr>
          <p:cNvSpPr txBox="1">
            <a:spLocks noChangeArrowheads="1"/>
          </p:cNvSpPr>
          <p:nvPr/>
        </p:nvSpPr>
        <p:spPr bwMode="auto">
          <a:xfrm>
            <a:off x="2483768" y="1340768"/>
            <a:ext cx="5817462" cy="136815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Portland mayor: Time to "take our city back" from violent protesters</a:t>
            </a:r>
          </a:p>
        </p:txBody>
      </p:sp>
    </p:spTree>
    <p:extLst>
      <p:ext uri="{BB962C8B-B14F-4D97-AF65-F5344CB8AC3E}">
        <p14:creationId xmlns:p14="http://schemas.microsoft.com/office/powerpoint/2010/main" val="40975111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AF7E4-BCB3-9A4F-BC2B-CC81E39EE458}"/>
              </a:ext>
            </a:extLst>
          </p:cNvPr>
          <p:cNvPicPr>
            <a:picLocks noChangeAspect="1"/>
          </p:cNvPicPr>
          <p:nvPr/>
        </p:nvPicPr>
        <p:blipFill>
          <a:blip r:embed="rId3"/>
          <a:stretch>
            <a:fillRect/>
          </a:stretch>
        </p:blipFill>
        <p:spPr>
          <a:xfrm>
            <a:off x="0" y="0"/>
            <a:ext cx="8697225" cy="6858000"/>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lgn="l">
              <a:defRPr/>
            </a:pPr>
            <a:r>
              <a:rPr lang="en-US" sz="5400" dirty="0">
                <a:effectLst>
                  <a:glow rad="127000">
                    <a:schemeClr val="tx1"/>
                  </a:glow>
                </a:effectLst>
                <a:ea typeface="ＭＳ Ｐゴシック" charset="0"/>
                <a:cs typeface="ＭＳ Ｐゴシック" charset="0"/>
              </a:rPr>
              <a:t>Minneapolis</a:t>
            </a:r>
          </a:p>
        </p:txBody>
      </p:sp>
      <p:pic>
        <p:nvPicPr>
          <p:cNvPr id="3076" name="Picture 4" descr="CNN: Peaceful Protesters Lend Helping Hand To Keep Small Businesses Closed">
            <a:extLst>
              <a:ext uri="{FF2B5EF4-FFF2-40B4-BE49-F238E27FC236}">
                <a16:creationId xmlns:a16="http://schemas.microsoft.com/office/drawing/2014/main" id="{25BF436B-E3A9-3D45-9304-537F240C8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21" y="2580323"/>
            <a:ext cx="8147957" cy="4277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C3B9D-FBFA-D669-747C-28CE6AC4D04A}"/>
              </a:ext>
            </a:extLst>
          </p:cNvPr>
          <p:cNvSpPr txBox="1">
            <a:spLocks noChangeArrowheads="1"/>
          </p:cNvSpPr>
          <p:nvPr/>
        </p:nvSpPr>
        <p:spPr bwMode="auto">
          <a:xfrm>
            <a:off x="446774" y="1538893"/>
            <a:ext cx="8199204" cy="102601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CNN: Peaceful Protesters Lend Helping Hand To Keep Small Businesses Closed</a:t>
            </a:r>
          </a:p>
        </p:txBody>
      </p:sp>
    </p:spTree>
    <p:extLst>
      <p:ext uri="{BB962C8B-B14F-4D97-AF65-F5344CB8AC3E}">
        <p14:creationId xmlns:p14="http://schemas.microsoft.com/office/powerpoint/2010/main" val="26873912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lessed are the Peacemakers | The New Authors Fellowship">
            <a:extLst>
              <a:ext uri="{FF2B5EF4-FFF2-40B4-BE49-F238E27FC236}">
                <a16:creationId xmlns:a16="http://schemas.microsoft.com/office/drawing/2014/main" id="{D7F8A9AA-296C-9140-9209-6F571A6D2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78433"/>
            <a:ext cx="9144000" cy="167843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“Blessed are the peacemakers.”</a:t>
            </a:r>
          </a:p>
        </p:txBody>
      </p:sp>
      <p:sp>
        <p:nvSpPr>
          <p:cNvPr id="3" name="Rectangle 2">
            <a:extLst>
              <a:ext uri="{FF2B5EF4-FFF2-40B4-BE49-F238E27FC236}">
                <a16:creationId xmlns:a16="http://schemas.microsoft.com/office/drawing/2014/main" id="{6CAE9CDA-78F8-9F46-BE3A-82B0ED22F030}"/>
              </a:ext>
            </a:extLst>
          </p:cNvPr>
          <p:cNvSpPr txBox="1">
            <a:spLocks noChangeArrowheads="1"/>
          </p:cNvSpPr>
          <p:nvPr/>
        </p:nvSpPr>
        <p:spPr bwMode="auto">
          <a:xfrm>
            <a:off x="0" y="5744248"/>
            <a:ext cx="9144000" cy="1113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Are you a peacemaker? </a:t>
            </a:r>
          </a:p>
        </p:txBody>
      </p:sp>
    </p:spTree>
    <p:extLst>
      <p:ext uri="{BB962C8B-B14F-4D97-AF65-F5344CB8AC3E}">
        <p14:creationId xmlns:p14="http://schemas.microsoft.com/office/powerpoint/2010/main" val="13867318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Who brings </a:t>
            </a:r>
            <a:r>
              <a:rPr lang="en-US" sz="4000" b="1" dirty="0">
                <a:solidFill>
                  <a:srgbClr val="FF0000"/>
                </a:solidFill>
                <a:effectLst/>
                <a:latin typeface="Arial" charset="0"/>
                <a:ea typeface="ＭＳ Ｐゴシック" charset="0"/>
                <a:cs typeface="ＭＳ Ｐゴシック" charset="0"/>
              </a:rPr>
              <a:t>peace</a:t>
            </a:r>
            <a:r>
              <a:rPr lang="en-US" sz="4000" b="1" dirty="0">
                <a:solidFill>
                  <a:schemeClr val="tx1"/>
                </a:solidFill>
                <a:effectLst/>
                <a:latin typeface="Arial" charset="0"/>
                <a:ea typeface="ＭＳ Ｐゴシック" charset="0"/>
                <a:cs typeface="ＭＳ Ｐゴシック" charset="0"/>
              </a:rPr>
              <a:t> in society more—believers or unbelievers in Jesus?</a:t>
            </a:r>
          </a:p>
        </p:txBody>
      </p:sp>
    </p:spTree>
    <p:extLst>
      <p:ext uri="{BB962C8B-B14F-4D97-AF65-F5344CB8AC3E}">
        <p14:creationId xmlns:p14="http://schemas.microsoft.com/office/powerpoint/2010/main" val="9078913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 name="Title 1">
            <a:extLst>
              <a:ext uri="{FF2B5EF4-FFF2-40B4-BE49-F238E27FC236}">
                <a16:creationId xmlns:a16="http://schemas.microsoft.com/office/drawing/2014/main" id="{367C34F7-3083-6645-991F-9D1CA1C7ECB1}"/>
              </a:ext>
            </a:extLst>
          </p:cNvPr>
          <p:cNvSpPr>
            <a:spLocks noGrp="1"/>
          </p:cNvSpPr>
          <p:nvPr>
            <p:ph type="ctrTitle"/>
          </p:nvPr>
        </p:nvSpPr>
        <p:spPr>
          <a:xfrm>
            <a:off x="476052" y="-661600"/>
            <a:ext cx="7772400" cy="730099"/>
          </a:xfrm>
        </p:spPr>
        <p:txBody>
          <a:bodyPr/>
          <a:lstStyle/>
          <a:p>
            <a:r>
              <a:rPr lang="en-US" dirty="0"/>
              <a:t>Acts Series</a:t>
            </a:r>
          </a:p>
        </p:txBody>
      </p:sp>
    </p:spTree>
    <p:extLst>
      <p:ext uri="{BB962C8B-B14F-4D97-AF65-F5344CB8AC3E}">
        <p14:creationId xmlns:p14="http://schemas.microsoft.com/office/powerpoint/2010/main" val="63612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5235"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5236"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5237"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5238"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5239"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5240"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41"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2410" name="Text Box 9"/>
          <p:cNvSpPr txBox="1">
            <a:spLocks noChangeArrowheads="1"/>
          </p:cNvSpPr>
          <p:nvPr/>
        </p:nvSpPr>
        <p:spPr bwMode="auto">
          <a:xfrm>
            <a:off x="2934017" y="3024199"/>
            <a:ext cx="185843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ROME•</a:t>
            </a:r>
          </a:p>
        </p:txBody>
      </p:sp>
      <p:sp>
        <p:nvSpPr>
          <p:cNvPr id="102411" name="Text Box 10"/>
          <p:cNvSpPr txBox="1">
            <a:spLocks noChangeArrowheads="1"/>
          </p:cNvSpPr>
          <p:nvPr/>
        </p:nvSpPr>
        <p:spPr bwMode="auto">
          <a:xfrm>
            <a:off x="6459696" y="4150392"/>
            <a:ext cx="290481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•Syrian Antioch</a:t>
            </a:r>
          </a:p>
        </p:txBody>
      </p:sp>
      <p:sp>
        <p:nvSpPr>
          <p:cNvPr id="102412" name="Text Box 11"/>
          <p:cNvSpPr txBox="1">
            <a:spLocks noChangeArrowheads="1"/>
          </p:cNvSpPr>
          <p:nvPr/>
        </p:nvSpPr>
        <p:spPr bwMode="auto">
          <a:xfrm>
            <a:off x="5964676" y="3501850"/>
            <a:ext cx="322528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•Pisidian Antioch</a:t>
            </a:r>
          </a:p>
        </p:txBody>
      </p:sp>
      <p:sp>
        <p:nvSpPr>
          <p:cNvPr id="102413" name="Text Box 12"/>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•Ephesus</a:t>
            </a:r>
          </a:p>
        </p:txBody>
      </p:sp>
      <p:sp>
        <p:nvSpPr>
          <p:cNvPr id="95246" name="Text Box 14"/>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2416" name="Text Box 15"/>
          <p:cNvSpPr txBox="1">
            <a:spLocks noChangeArrowheads="1"/>
          </p:cNvSpPr>
          <p:nvPr/>
        </p:nvSpPr>
        <p:spPr bwMode="auto">
          <a:xfrm>
            <a:off x="4625409" y="3076025"/>
            <a:ext cx="22377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•Macedonia</a:t>
            </a:r>
          </a:p>
        </p:txBody>
      </p:sp>
      <p:grpSp>
        <p:nvGrpSpPr>
          <p:cNvPr id="95248" name="Group 16"/>
          <p:cNvGrpSpPr>
            <a:grpSpLocks/>
          </p:cNvGrpSpPr>
          <p:nvPr/>
        </p:nvGrpSpPr>
        <p:grpSpPr bwMode="auto">
          <a:xfrm>
            <a:off x="971264" y="2241179"/>
            <a:ext cx="7340023" cy="3760974"/>
            <a:chOff x="673" y="1600"/>
            <a:chExt cx="5086" cy="2685"/>
          </a:xfrm>
        </p:grpSpPr>
        <p:sp>
          <p:nvSpPr>
            <p:cNvPr id="102444" name="Text Box 17"/>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AFRICA</a:t>
              </a:r>
            </a:p>
          </p:txBody>
        </p:sp>
        <p:sp>
          <p:nvSpPr>
            <p:cNvPr id="102445" name="Text Box 18"/>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ASIA</a:t>
              </a:r>
            </a:p>
          </p:txBody>
        </p:sp>
        <p:sp>
          <p:nvSpPr>
            <p:cNvPr id="102446" name="Text Box 19"/>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EUROPE</a:t>
              </a:r>
            </a:p>
          </p:txBody>
        </p:sp>
        <p:sp>
          <p:nvSpPr>
            <p:cNvPr id="102447" name="Text Box 20"/>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ARABIA</a:t>
              </a:r>
            </a:p>
          </p:txBody>
        </p:sp>
      </p:grpSp>
      <p:sp>
        <p:nvSpPr>
          <p:cNvPr id="102418" name="Text Box 21"/>
          <p:cNvSpPr txBox="1">
            <a:spLocks noChangeArrowheads="1"/>
          </p:cNvSpPr>
          <p:nvPr/>
        </p:nvSpPr>
        <p:spPr bwMode="auto">
          <a:xfrm>
            <a:off x="6459682" y="4668662"/>
            <a:ext cx="217441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•Jerusalem</a:t>
            </a:r>
          </a:p>
        </p:txBody>
      </p:sp>
      <p:grpSp>
        <p:nvGrpSpPr>
          <p:cNvPr id="3" name="Group 22"/>
          <p:cNvGrpSpPr>
            <a:grpSpLocks/>
          </p:cNvGrpSpPr>
          <p:nvPr/>
        </p:nvGrpSpPr>
        <p:grpSpPr bwMode="auto">
          <a:xfrm>
            <a:off x="746139" y="5475475"/>
            <a:ext cx="6640079" cy="1196228"/>
            <a:chOff x="517" y="3909"/>
            <a:chExt cx="4601"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4" name="Rectangle 24"/>
            <p:cNvSpPr>
              <a:spLocks noChangeArrowheads="1"/>
            </p:cNvSpPr>
            <p:nvPr/>
          </p:nvSpPr>
          <p:spPr bwMode="auto">
            <a:xfrm>
              <a:off x="587" y="3933"/>
              <a:ext cx="4531" cy="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many church plants; call to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Macedonia</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on to Athens, </a:t>
              </a:r>
              <a:r>
                <a:rPr kumimoji="0" lang="ru-RU"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unknown god</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Mars Hill; lengthy </a:t>
              </a:r>
              <a:r>
                <a:rPr kumimoji="0" lang="en-GB" altLang="ja-JP" sz="2200" b="1" i="0" u="sng" strike="noStrike" kern="1200" cap="none" spc="0" normalizeH="0" baseline="0" noProof="0">
                  <a:ln>
                    <a:noFill/>
                  </a:ln>
                  <a:solidFill>
                    <a:srgbClr val="FC0128"/>
                  </a:solidFill>
                  <a:effectLst/>
                  <a:uLnTx/>
                  <a:uFillTx/>
                  <a:latin typeface="Comic Sans MS" charset="0"/>
                  <a:ea typeface="MS Gothic" charset="0"/>
                  <a:cs typeface="MS Gothic" charset="0"/>
                </a:rPr>
                <a:t>Corinthian</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stay.</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4" name="Group 25"/>
          <p:cNvGrpSpPr>
            <a:grpSpLocks/>
          </p:cNvGrpSpPr>
          <p:nvPr/>
        </p:nvGrpSpPr>
        <p:grpSpPr bwMode="auto">
          <a:xfrm>
            <a:off x="746139" y="4707873"/>
            <a:ext cx="5371523"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2" name="Text Box 27"/>
            <p:cNvSpPr txBox="1">
              <a:spLocks noChangeArrowheads="1"/>
            </p:cNvSpPr>
            <p:nvPr/>
          </p:nvSpPr>
          <p:spPr bwMode="auto">
            <a:xfrm>
              <a:off x="547" y="3370"/>
              <a:ext cx="3692"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2.</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900" b="1" i="0" u="sng" strike="noStrike" kern="1200" cap="none" spc="0" normalizeH="0" baseline="0" noProof="0">
                  <a:ln>
                    <a:noFill/>
                  </a:ln>
                  <a:solidFill>
                    <a:srgbClr val="FC0128"/>
                  </a:solidFill>
                  <a:effectLst/>
                  <a:uLnTx/>
                  <a:uFillTx/>
                  <a:latin typeface="Comic Sans MS" charset="0"/>
                  <a:ea typeface="MS Gothic" charset="0"/>
                  <a:cs typeface="MS Gothic" charset="0"/>
                </a:rPr>
                <a:t>European</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Thrust</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sp>
        <p:nvSpPr>
          <p:cNvPr id="47132" name="Text Box 28"/>
          <p:cNvSpPr txBox="1">
            <a:spLocks noChangeArrowheads="1"/>
          </p:cNvSpPr>
          <p:nvPr/>
        </p:nvSpPr>
        <p:spPr bwMode="auto">
          <a:xfrm>
            <a:off x="707162" y="4188199"/>
            <a:ext cx="1717386"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15-18</a:t>
            </a:r>
          </a:p>
        </p:txBody>
      </p:sp>
      <p:pic>
        <p:nvPicPr>
          <p:cNvPr id="47133" name="Picture 29"/>
          <p:cNvPicPr>
            <a:picLocks noChangeAspect="1" noChangeArrowheads="1"/>
          </p:cNvPicPr>
          <p:nvPr/>
        </p:nvPicPr>
        <p:blipFill>
          <a:blip r:embed="rId5"/>
          <a:srcRect/>
          <a:stretch>
            <a:fillRect/>
          </a:stretch>
        </p:blipFill>
        <p:spPr bwMode="auto">
          <a:xfrm>
            <a:off x="4961673" y="682161"/>
            <a:ext cx="3127375" cy="227759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545082" y="6227671"/>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55" name="Text Box 32"/>
          <p:cNvSpPr txBox="1">
            <a:spLocks noChangeArrowheads="1"/>
          </p:cNvSpPr>
          <p:nvPr/>
        </p:nvSpPr>
        <p:spPr bwMode="auto">
          <a:xfrm>
            <a:off x="800591" y="6556723"/>
            <a:ext cx="810403" cy="200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 TBBMI</a:t>
            </a:r>
          </a:p>
        </p:txBody>
      </p:sp>
      <p:sp>
        <p:nvSpPr>
          <p:cNvPr id="95256" name="Text Box 33"/>
          <p:cNvSpPr txBox="1">
            <a:spLocks noChangeArrowheads="1"/>
          </p:cNvSpPr>
          <p:nvPr/>
        </p:nvSpPr>
        <p:spPr bwMode="auto">
          <a:xfrm>
            <a:off x="8391015" y="6539675"/>
            <a:ext cx="303804"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44</a:t>
            </a:r>
          </a:p>
        </p:txBody>
      </p:sp>
      <p:sp>
        <p:nvSpPr>
          <p:cNvPr id="95257" name="Text Box 34"/>
          <p:cNvSpPr txBox="1">
            <a:spLocks noChangeArrowheads="1"/>
          </p:cNvSpPr>
          <p:nvPr/>
        </p:nvSpPr>
        <p:spPr bwMode="auto">
          <a:xfrm>
            <a:off x="8699500" y="6481203"/>
            <a:ext cx="282864" cy="298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5</a:t>
            </a:r>
          </a:p>
        </p:txBody>
      </p:sp>
      <p:grpSp>
        <p:nvGrpSpPr>
          <p:cNvPr id="5" name="Group 35"/>
          <p:cNvGrpSpPr>
            <a:grpSpLocks/>
          </p:cNvGrpSpPr>
          <p:nvPr/>
        </p:nvGrpSpPr>
        <p:grpSpPr bwMode="auto">
          <a:xfrm>
            <a:off x="990036" y="1332111"/>
            <a:ext cx="3713307"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70" name="Text Box 37"/>
            <p:cNvSpPr txBox="1">
              <a:spLocks noChangeArrowheads="1"/>
            </p:cNvSpPr>
            <p:nvPr/>
          </p:nvSpPr>
          <p:spPr bwMode="auto">
            <a:xfrm>
              <a:off x="575" y="1116"/>
              <a:ext cx="2573" cy="1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49-52</a:t>
              </a:r>
            </a:p>
          </p:txBody>
        </p:sp>
      </p:grpSp>
      <p:sp>
        <p:nvSpPr>
          <p:cNvPr id="47142" name="AutoShape 38"/>
          <p:cNvSpPr>
            <a:spLocks noChangeArrowheads="1"/>
          </p:cNvSpPr>
          <p:nvPr/>
        </p:nvSpPr>
        <p:spPr bwMode="auto">
          <a:xfrm>
            <a:off x="5059795" y="1390933"/>
            <a:ext cx="2893580"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3" name="AutoShape 39"/>
          <p:cNvSpPr>
            <a:spLocks noChangeArrowheads="1"/>
          </p:cNvSpPr>
          <p:nvPr/>
        </p:nvSpPr>
        <p:spPr bwMode="auto">
          <a:xfrm rot="5400000">
            <a:off x="6582207" y="3780818"/>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4" name="AutoShape 40"/>
          <p:cNvSpPr>
            <a:spLocks noChangeArrowheads="1"/>
          </p:cNvSpPr>
          <p:nvPr/>
        </p:nvSpPr>
        <p:spPr bwMode="auto">
          <a:xfrm rot="1200000">
            <a:off x="5440809" y="3140450"/>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5" name="AutoShape 41"/>
          <p:cNvSpPr>
            <a:spLocks noChangeArrowheads="1"/>
          </p:cNvSpPr>
          <p:nvPr/>
        </p:nvSpPr>
        <p:spPr bwMode="auto">
          <a:xfrm rot="15180000">
            <a:off x="4798435" y="3636545"/>
            <a:ext cx="609320"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6" name="AutoShape 42"/>
          <p:cNvSpPr>
            <a:spLocks noChangeArrowheads="1"/>
          </p:cNvSpPr>
          <p:nvPr/>
        </p:nvSpPr>
        <p:spPr bwMode="auto">
          <a:xfrm rot="11640000">
            <a:off x="4875082" y="4385703"/>
            <a:ext cx="62634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7" name="AutoShape 43"/>
          <p:cNvSpPr>
            <a:spLocks noChangeArrowheads="1"/>
          </p:cNvSpPr>
          <p:nvPr/>
        </p:nvSpPr>
        <p:spPr bwMode="auto">
          <a:xfrm rot="11640000">
            <a:off x="5826125" y="4675657"/>
            <a:ext cx="627784"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9" name="Text Box 45"/>
          <p:cNvSpPr txBox="1">
            <a:spLocks noChangeArrowheads="1"/>
          </p:cNvSpPr>
          <p:nvPr/>
        </p:nvSpPr>
        <p:spPr bwMode="auto">
          <a:xfrm>
            <a:off x="4833861" y="2603032"/>
            <a:ext cx="3499715" cy="446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39" tIns="41876" rIns="80539" bIns="41876">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ANCIENT ATHENS</a:t>
            </a:r>
          </a:p>
        </p:txBody>
      </p:sp>
      <p:sp>
        <p:nvSpPr>
          <p:cNvPr id="95266" name="Title 1"/>
          <p:cNvSpPr>
            <a:spLocks noGrp="1"/>
          </p:cNvSpPr>
          <p:nvPr>
            <p:ph type="title" idx="4294967295"/>
          </p:nvPr>
        </p:nvSpPr>
        <p:spPr bwMode="auto">
          <a:xfrm>
            <a:off x="457502" y="-603706"/>
            <a:ext cx="8229023" cy="57710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2. </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u="sng">
                <a:solidFill>
                  <a:srgbClr val="FC0128"/>
                </a:solidFill>
                <a:latin typeface="Comic Sans MS" charset="0"/>
                <a:cs typeface="ＭＳ Ｐゴシック" charset="0"/>
              </a:rPr>
              <a:t>European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
        <p:nvSpPr>
          <p:cNvPr id="6" name="Freeform 5"/>
          <p:cNvSpPr/>
          <p:nvPr/>
        </p:nvSpPr>
        <p:spPr>
          <a:xfrm>
            <a:off x="4710559" y="3210485"/>
            <a:ext cx="1959841"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1887" tIns="40942" rIns="81887" bIns="40942"/>
          <a:lstStyle/>
          <a:p>
            <a:pPr marL="0" marR="0" lvl="0" indent="0" algn="l" defTabSz="409395"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outerShdw blurRad="50800" dist="101600" dir="2700000" algn="tl" rotWithShape="0">
                  <a:srgbClr val="000000">
                    <a:alpha val="96000"/>
                  </a:srgbClr>
                </a:outerShdw>
              </a:effectLst>
              <a:uLnTx/>
              <a:uFillTx/>
              <a:latin typeface="Times New Roman" pitchFamily="-108" charset="0"/>
              <a:ea typeface="ＭＳ Ｐゴシック" charset="0"/>
            </a:endParaRPr>
          </a:p>
        </p:txBody>
      </p:sp>
      <p:sp>
        <p:nvSpPr>
          <p:cNvPr id="102414" name="Text Box 13"/>
          <p:cNvSpPr txBox="1">
            <a:spLocks noChangeArrowheads="1"/>
          </p:cNvSpPr>
          <p:nvPr/>
        </p:nvSpPr>
        <p:spPr bwMode="auto">
          <a:xfrm>
            <a:off x="3899489" y="3787600"/>
            <a:ext cx="14580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Athens</a:t>
            </a:r>
          </a:p>
        </p:txBody>
      </p:sp>
    </p:spTree>
    <p:extLst>
      <p:ext uri="{BB962C8B-B14F-4D97-AF65-F5344CB8AC3E}">
        <p14:creationId xmlns:p14="http://schemas.microsoft.com/office/powerpoint/2010/main" val="26050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444" y="4204"/>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3" name="Text Box 2"/>
          <p:cNvSpPr txBox="1">
            <a:spLocks noChangeArrowheads="1"/>
          </p:cNvSpPr>
          <p:nvPr/>
        </p:nvSpPr>
        <p:spPr bwMode="auto">
          <a:xfrm>
            <a:off x="770602" y="6566990"/>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906967" y="6544258"/>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7287"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7288"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33989" y="3024199"/>
            <a:ext cx="169156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50"/>
            <a:ext cx="298047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52400">
                    <a:srgbClr val="FFFFFF"/>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505" y="3787600"/>
            <a:ext cx="132714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7294" name="Text Box 13"/>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5400" y="3076025"/>
            <a:ext cx="206790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7296" name="Group 15"/>
          <p:cNvGrpSpPr>
            <a:grpSpLocks/>
          </p:cNvGrpSpPr>
          <p:nvPr/>
        </p:nvGrpSpPr>
        <p:grpSpPr bwMode="auto">
          <a:xfrm>
            <a:off x="971264" y="2241179"/>
            <a:ext cx="7340023" cy="3760974"/>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grpSp>
        <p:nvGrpSpPr>
          <p:cNvPr id="3" name="Group 20"/>
          <p:cNvGrpSpPr>
            <a:grpSpLocks/>
          </p:cNvGrpSpPr>
          <p:nvPr/>
        </p:nvGrpSpPr>
        <p:grpSpPr bwMode="auto">
          <a:xfrm>
            <a:off x="121231" y="5388630"/>
            <a:ext cx="877165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5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extended time at the church in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Ephesus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young man raised from the dead; important letters written; riot with Ephesian artisans at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amphitheatre</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10446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5132"/>
            <a:ext cx="1718830"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18-21</a:t>
            </a:r>
          </a:p>
        </p:txBody>
      </p:sp>
      <p:grpSp>
        <p:nvGrpSpPr>
          <p:cNvPr id="4" name="Group 25"/>
          <p:cNvGrpSpPr>
            <a:grpSpLocks/>
          </p:cNvGrpSpPr>
          <p:nvPr/>
        </p:nvGrpSpPr>
        <p:grpSpPr bwMode="auto">
          <a:xfrm>
            <a:off x="186172" y="4563596"/>
            <a:ext cx="5563465"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3.”</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The </a:t>
              </a:r>
              <a:r>
                <a:rPr kumimoji="0" lang="en-GB" altLang="ja-JP" sz="2900" b="1" i="1" u="sng" strike="noStrike" kern="1200" cap="none" spc="0" normalizeH="0" baseline="0" noProof="0" dirty="0">
                  <a:ln>
                    <a:noFill/>
                  </a:ln>
                  <a:solidFill>
                    <a:srgbClr val="FC0128"/>
                  </a:solidFill>
                  <a:effectLst/>
                  <a:uLnTx/>
                  <a:uFillTx/>
                  <a:latin typeface="Comic Sans MS" charset="0"/>
                  <a:ea typeface="MS Gothic" charset="0"/>
                  <a:cs typeface="MS Gothic" charset="0"/>
                </a:rPr>
                <a:t>Asian</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Thrust”</a:t>
              </a:r>
              <a:endPar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grpSp>
      <p:sp>
        <p:nvSpPr>
          <p:cNvPr id="48156" name="AutoShape 28"/>
          <p:cNvSpPr>
            <a:spLocks noChangeArrowheads="1"/>
          </p:cNvSpPr>
          <p:nvPr/>
        </p:nvSpPr>
        <p:spPr bwMode="auto">
          <a:xfrm rot="5940000">
            <a:off x="4801321" y="3727591"/>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86797" y="3717551"/>
            <a:ext cx="1731818" cy="410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25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2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•Ephesus</a:t>
            </a:r>
          </a:p>
        </p:txBody>
      </p:sp>
      <p:grpSp>
        <p:nvGrpSpPr>
          <p:cNvPr id="5" name="Group 30"/>
          <p:cNvGrpSpPr>
            <a:grpSpLocks/>
          </p:cNvGrpSpPr>
          <p:nvPr/>
        </p:nvGrpSpPr>
        <p:grpSpPr bwMode="auto">
          <a:xfrm>
            <a:off x="3932673" y="191901"/>
            <a:ext cx="4968875" cy="3154456"/>
            <a:chOff x="2725" y="137"/>
            <a:chExt cx="3443" cy="2252"/>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ANCIENT EPHESUS</a:t>
              </a:r>
            </a:p>
          </p:txBody>
        </p:sp>
      </p:grpSp>
      <p:sp>
        <p:nvSpPr>
          <p:cNvPr id="97304" name="Text Box 33"/>
          <p:cNvSpPr txBox="1">
            <a:spLocks noChangeArrowheads="1"/>
          </p:cNvSpPr>
          <p:nvPr/>
        </p:nvSpPr>
        <p:spPr bwMode="auto">
          <a:xfrm>
            <a:off x="8608582" y="6222069"/>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696808" y="6487339"/>
            <a:ext cx="278148" cy="287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4172252" y="588309"/>
            <a:ext cx="3325091"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51127" y="1014143"/>
            <a:ext cx="3713307"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53-57</a:t>
              </a:r>
            </a:p>
          </p:txBody>
        </p:sp>
      </p:grpSp>
      <p:sp>
        <p:nvSpPr>
          <p:cNvPr id="48169" name="AutoShape 41"/>
          <p:cNvSpPr>
            <a:spLocks noChangeArrowheads="1"/>
          </p:cNvSpPr>
          <p:nvPr/>
        </p:nvSpPr>
        <p:spPr bwMode="auto">
          <a:xfrm rot="5400000">
            <a:off x="6611071" y="3962916"/>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69670" y="3316942"/>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7051" y="3448146"/>
            <a:ext cx="610721"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524511" y="4364691"/>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5093" y="3168463"/>
            <a:ext cx="1956955" cy="1339103"/>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611922" y="-819417"/>
            <a:ext cx="8229023" cy="50846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3.</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i="1" u="sng">
                <a:solidFill>
                  <a:srgbClr val="FC0128"/>
                </a:solidFill>
                <a:latin typeface="Comic Sans MS" charset="0"/>
                <a:cs typeface="ＭＳ Ｐゴシック" charset="0"/>
              </a:rPr>
              <a:t>Asian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154177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Apostles Opposed in Acts 16–19</a:t>
            </a:r>
          </a:p>
        </p:txBody>
      </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mn-ea"/>
              <a:cs typeface="+mn-cs"/>
            </a:endParaRPr>
          </a:p>
        </p:txBody>
      </p:sp>
    </p:spTree>
    <p:extLst>
      <p:ext uri="{BB962C8B-B14F-4D97-AF65-F5344CB8AC3E}">
        <p14:creationId xmlns:p14="http://schemas.microsoft.com/office/powerpoint/2010/main" val="22576526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6BAA2F9-E372-3745-9907-8E05E5139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78C9F9EA-55A5-6447-AD2F-EC43D339711C}"/>
              </a:ext>
            </a:extLst>
          </p:cNvPr>
          <p:cNvSpPr>
            <a:spLocks noGrp="1"/>
          </p:cNvSpPr>
          <p:nvPr>
            <p:ph type="title" idx="4294967295"/>
          </p:nvPr>
        </p:nvSpPr>
        <p:spPr>
          <a:xfrm>
            <a:off x="3357972" y="0"/>
            <a:ext cx="5786028" cy="802686"/>
          </a:xfrm>
        </p:spPr>
        <p:txBody>
          <a:bodyPr/>
          <a:lstStyle/>
          <a:p>
            <a:r>
              <a:rPr lang="en-US" b="1" dirty="0"/>
              <a:t>Slave Girl (Acts 16:16)</a:t>
            </a:r>
          </a:p>
        </p:txBody>
      </p:sp>
    </p:spTree>
    <p:extLst>
      <p:ext uri="{BB962C8B-B14F-4D97-AF65-F5344CB8AC3E}">
        <p14:creationId xmlns:p14="http://schemas.microsoft.com/office/powerpoint/2010/main" val="2874736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40682B2-DFF6-184D-8D69-3B428696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3CFFDCE-2BB9-DD40-9475-81375B426A08}"/>
              </a:ext>
            </a:extLst>
          </p:cNvPr>
          <p:cNvSpPr>
            <a:spLocks noGrp="1"/>
          </p:cNvSpPr>
          <p:nvPr>
            <p:ph type="title" idx="4294967295"/>
          </p:nvPr>
        </p:nvSpPr>
        <p:spPr>
          <a:xfrm>
            <a:off x="397708" y="4460336"/>
            <a:ext cx="3488492" cy="1997614"/>
          </a:xfrm>
          <a:solidFill>
            <a:schemeClr val="tx1"/>
          </a:solidFill>
        </p:spPr>
        <p:txBody>
          <a:bodyPr/>
          <a:lstStyle/>
          <a:p>
            <a:r>
              <a:rPr lang="en-US" b="1" dirty="0">
                <a:solidFill>
                  <a:schemeClr val="bg1"/>
                </a:solidFill>
              </a:rPr>
              <a:t>Beaten &amp; Flogged </a:t>
            </a:r>
            <a:br>
              <a:rPr lang="en-US" b="1" dirty="0">
                <a:solidFill>
                  <a:schemeClr val="bg1"/>
                </a:solidFill>
              </a:rPr>
            </a:br>
            <a:r>
              <a:rPr lang="en-US" b="1" dirty="0">
                <a:solidFill>
                  <a:schemeClr val="bg1"/>
                </a:solidFill>
              </a:rPr>
              <a:t>(Acts 16:22)</a:t>
            </a:r>
          </a:p>
        </p:txBody>
      </p:sp>
    </p:spTree>
    <p:extLst>
      <p:ext uri="{BB962C8B-B14F-4D97-AF65-F5344CB8AC3E}">
        <p14:creationId xmlns:p14="http://schemas.microsoft.com/office/powerpoint/2010/main" val="106956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8A101CE3-FF0F-3446-BA31-EA372C821BAC}"/>
              </a:ext>
            </a:extLst>
          </p:cNvPr>
          <p:cNvGrpSpPr/>
          <p:nvPr/>
        </p:nvGrpSpPr>
        <p:grpSpPr>
          <a:xfrm>
            <a:off x="1109631" y="1003930"/>
            <a:ext cx="1496886" cy="614065"/>
            <a:chOff x="1109631" y="1003930"/>
            <a:chExt cx="1496886" cy="614065"/>
          </a:xfrm>
        </p:grpSpPr>
        <p:sp>
          <p:nvSpPr>
            <p:cNvPr id="1555497" name="Oval 41"/>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3" name="Text Box 77"/>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Berea</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Apostles Opposed in Acts 16–19</a:t>
            </a:r>
          </a:p>
        </p:txBody>
      </p:sp>
      <p:grpSp>
        <p:nvGrpSpPr>
          <p:cNvPr id="6" name="Group 5">
            <a:extLst>
              <a:ext uri="{FF2B5EF4-FFF2-40B4-BE49-F238E27FC236}">
                <a16:creationId xmlns:a16="http://schemas.microsoft.com/office/drawing/2014/main" id="{C036C105-DCE5-254E-A8B7-61AE67B377B7}"/>
              </a:ext>
            </a:extLst>
          </p:cNvPr>
          <p:cNvGrpSpPr/>
          <p:nvPr/>
        </p:nvGrpSpPr>
        <p:grpSpPr>
          <a:xfrm>
            <a:off x="1508287" y="2219219"/>
            <a:ext cx="2586317" cy="695027"/>
            <a:chOff x="1508287" y="2219219"/>
            <a:chExt cx="2586317" cy="695027"/>
          </a:xfrm>
        </p:grpSpPr>
        <p:sp>
          <p:nvSpPr>
            <p:cNvPr id="17" name="Oval 58"/>
            <p:cNvSpPr>
              <a:spLocks noChangeArrowheads="1"/>
            </p:cNvSpPr>
            <p:nvPr/>
          </p:nvSpPr>
          <p:spPr bwMode="auto">
            <a:xfrm>
              <a:off x="2166865" y="268088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1508287" y="221921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Athens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grpSp>
        <p:nvGrpSpPr>
          <p:cNvPr id="7" name="Group 6">
            <a:extLst>
              <a:ext uri="{FF2B5EF4-FFF2-40B4-BE49-F238E27FC236}">
                <a16:creationId xmlns:a16="http://schemas.microsoft.com/office/drawing/2014/main" id="{82BF582C-B329-5B4F-A12D-B439CEE3D0A8}"/>
              </a:ext>
            </a:extLst>
          </p:cNvPr>
          <p:cNvGrpSpPr/>
          <p:nvPr/>
        </p:nvGrpSpPr>
        <p:grpSpPr>
          <a:xfrm>
            <a:off x="1508287" y="2906194"/>
            <a:ext cx="2586317" cy="600012"/>
            <a:chOff x="1508287" y="2906194"/>
            <a:chExt cx="2586317" cy="600012"/>
          </a:xfrm>
        </p:grpSpPr>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4" name="Group 3">
            <a:extLst>
              <a:ext uri="{FF2B5EF4-FFF2-40B4-BE49-F238E27FC236}">
                <a16:creationId xmlns:a16="http://schemas.microsoft.com/office/drawing/2014/main" id="{BD53A6C0-73C5-BE4C-90B5-32A7F69EF113}"/>
              </a:ext>
            </a:extLst>
          </p:cNvPr>
          <p:cNvGrpSpPr/>
          <p:nvPr/>
        </p:nvGrpSpPr>
        <p:grpSpPr>
          <a:xfrm>
            <a:off x="37513" y="294683"/>
            <a:ext cx="2586317" cy="688151"/>
            <a:chOff x="37513" y="294683"/>
            <a:chExt cx="2586317" cy="688151"/>
          </a:xfrm>
        </p:grpSpPr>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3219151" y="2410996"/>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mn-ea"/>
              <a:cs typeface="+mn-cs"/>
            </a:endParaRPr>
          </a:p>
        </p:txBody>
      </p:sp>
    </p:spTree>
    <p:extLst>
      <p:ext uri="{BB962C8B-B14F-4D97-AF65-F5344CB8AC3E}">
        <p14:creationId xmlns:p14="http://schemas.microsoft.com/office/powerpoint/2010/main" val="23468525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Paul taught in Ephesus </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for two years, so that all of Asia heard the word of the Lord</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 (Acts 19:10)</a:t>
            </a:r>
            <a:endPar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2" name="Rectangle 2"/>
          <p:cNvSpPr>
            <a:spLocks noGrp="1" noChangeArrowheads="1"/>
          </p:cNvSpPr>
          <p:nvPr>
            <p:ph type="title"/>
          </p:nvPr>
        </p:nvSpPr>
        <p:spPr>
          <a:xfrm>
            <a:off x="1183821" y="5553109"/>
            <a:ext cx="6776357" cy="457200"/>
          </a:xfrm>
          <a:solidFill>
            <a:srgbClr val="005F50"/>
          </a:solidFill>
        </p:spPr>
        <p:txBody>
          <a:bodyPr/>
          <a:lstStyle/>
          <a:p>
            <a:pPr eaLnBrk="1" hangingPunct="1"/>
            <a:r>
              <a:rPr lang="en-US" sz="3200" b="1" dirty="0">
                <a:solidFill>
                  <a:srgbClr val="FFFFFF"/>
                </a:solidFill>
                <a:latin typeface="Arial" charset="0"/>
                <a:ea typeface="ＭＳ Ｐゴシック" charset="0"/>
                <a:cs typeface="Arial" charset="0"/>
              </a:rPr>
              <a:t>Paul</a:t>
            </a:r>
            <a:r>
              <a:rPr lang="uk-UA" altLang="ja-JP" sz="3200" b="1" dirty="0">
                <a:solidFill>
                  <a:srgbClr val="FFFFFF"/>
                </a:solidFill>
                <a:latin typeface="Arial" charset="0"/>
                <a:ea typeface="ＭＳ Ｐゴシック" charset="0"/>
                <a:cs typeface="Arial" charset="0"/>
              </a:rPr>
              <a:t>'</a:t>
            </a:r>
            <a:r>
              <a:rPr lang="en-US" altLang="ja-JP" sz="3200" b="1" dirty="0">
                <a:solidFill>
                  <a:srgbClr val="FFFFFF"/>
                </a:solidFill>
                <a:latin typeface="Arial" charset="0"/>
                <a:ea typeface="ＭＳ Ｐゴシック" charset="0"/>
                <a:cs typeface="Arial" charset="0"/>
              </a:rPr>
              <a:t>s Third Missionary Journey</a:t>
            </a:r>
            <a:endParaRPr lang="en-US" sz="3200" b="1" dirty="0">
              <a:solidFill>
                <a:srgbClr val="FFFFFF"/>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1183821" y="3648109"/>
            <a:ext cx="6776357" cy="1752600"/>
          </a:xfrm>
          <a:prstGeom prst="rect">
            <a:avLst/>
          </a:prstGeom>
          <a:solidFill>
            <a:srgbClr val="005F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this way the word of the Lord spread widely and grew in power” </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19:20</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NIV</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extLst>
      <p:ext uri="{BB962C8B-B14F-4D97-AF65-F5344CB8AC3E}">
        <p14:creationId xmlns:p14="http://schemas.microsoft.com/office/powerpoint/2010/main" val="195582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2585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DA125941-C786-8042-BFD9-7094B59CD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6"/>
          <a:stretch/>
        </p:blipFill>
        <p:spPr bwMode="auto">
          <a:xfrm>
            <a:off x="0" y="4"/>
            <a:ext cx="9145116" cy="6254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7F727B97-A14D-E041-ABEE-4BF7CE2DFCFF}"/>
              </a:ext>
            </a:extLst>
          </p:cNvPr>
          <p:cNvSpPr txBox="1">
            <a:spLocks noChangeArrowheads="1"/>
          </p:cNvSpPr>
          <p:nvPr/>
        </p:nvSpPr>
        <p:spPr bwMode="auto">
          <a:xfrm>
            <a:off x="0" y="5666015"/>
            <a:ext cx="9144000" cy="1191985"/>
          </a:xfrm>
          <a:prstGeom prst="rect">
            <a:avLst/>
          </a:prstGeom>
          <a:solidFill>
            <a:schemeClr val="tx1"/>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321503" fontAlgn="base">
              <a:spcBef>
                <a:spcPct val="0"/>
              </a:spcBef>
              <a:spcAft>
                <a:spcPct val="0"/>
              </a:spcAft>
              <a:buClr>
                <a:srgbClr val="000000"/>
              </a:buClr>
              <a:buSzPct val="100000"/>
              <a:buFont typeface="Times New Roman" panose="02020603050405020304" pitchFamily="18" charset="0"/>
              <a:defRPr sz="3094" b="1">
                <a:solidFill>
                  <a:schemeClr val="bg1"/>
                </a:solidFill>
                <a:latin typeface="+mj-lt"/>
                <a:ea typeface="+mj-ea"/>
                <a:cs typeface="+mj-cs"/>
              </a:defRPr>
            </a:lvl1pPr>
            <a:lvl2pPr marL="522442" indent="-200939"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3094" b="1" i="0" u="none" strike="noStrike" kern="1200" cap="none" spc="0" normalizeH="0" baseline="0" noProof="0" dirty="0">
                <a:ln>
                  <a:noFill/>
                </a:ln>
                <a:solidFill>
                  <a:srgbClr val="FFFFFF"/>
                </a:solidFill>
                <a:effectLst/>
                <a:uLnTx/>
                <a:uFillTx/>
                <a:latin typeface="Arial"/>
              </a:rPr>
              <a:t>Paul did not let the scroll burning lead to a riot but planned to leave for </a:t>
            </a:r>
            <a:r>
              <a:rPr kumimoji="0" lang="en-US" sz="3094" b="1" i="0" u="none" strike="noStrike" kern="1200" cap="none" spc="0" normalizeH="0" baseline="0" noProof="0">
                <a:ln>
                  <a:noFill/>
                </a:ln>
                <a:solidFill>
                  <a:srgbClr val="FFFFFF"/>
                </a:solidFill>
                <a:effectLst/>
                <a:uLnTx/>
                <a:uFillTx/>
                <a:latin typeface="Arial"/>
              </a:rPr>
              <a:t>Rome (19:21-22</a:t>
            </a:r>
            <a:r>
              <a:rPr kumimoji="0" lang="en-US" sz="3094" b="1" i="0" u="none" strike="noStrike" kern="1200" cap="none" spc="0" normalizeH="0" baseline="0" noProof="0" dirty="0">
                <a:ln>
                  <a:noFill/>
                </a:ln>
                <a:solidFill>
                  <a:srgbClr val="FFFFFF"/>
                </a:solidFill>
                <a:effectLst/>
                <a:uLnTx/>
                <a:uFillTx/>
                <a:latin typeface="Arial"/>
              </a:rPr>
              <a:t>). </a:t>
            </a:r>
          </a:p>
        </p:txBody>
      </p:sp>
      <p:sp>
        <p:nvSpPr>
          <p:cNvPr id="2" name="Title 1">
            <a:extLst>
              <a:ext uri="{FF2B5EF4-FFF2-40B4-BE49-F238E27FC236}">
                <a16:creationId xmlns:a16="http://schemas.microsoft.com/office/drawing/2014/main" id="{0F5A2773-0F5B-E24F-8341-4ADB2A5FABFC}"/>
              </a:ext>
            </a:extLst>
          </p:cNvPr>
          <p:cNvSpPr>
            <a:spLocks noGrp="1"/>
          </p:cNvSpPr>
          <p:nvPr>
            <p:ph type="title" idx="4294967295"/>
          </p:nvPr>
        </p:nvSpPr>
        <p:spPr>
          <a:xfrm>
            <a:off x="150058" y="29469"/>
            <a:ext cx="5786028" cy="802686"/>
          </a:xfrm>
          <a:noFill/>
          <a:ln>
            <a:noFill/>
          </a:ln>
          <a:effectLst>
            <a:outerShdw blurRad="63500" dist="35921" dir="2700000" algn="ctr" rotWithShape="0">
              <a:srgbClr val="000000">
                <a:alpha val="74998"/>
              </a:srgbClr>
            </a:outerShdw>
          </a:effectLst>
        </p:spPr>
        <p:txBody>
          <a:bodyPr vert="horz" wrap="square" lIns="91435" tIns="45718" rIns="91435" bIns="45718" numCol="1" anchor="ctr" anchorCtr="0" compatLnSpc="1">
            <a:prstTxWarp prst="textNoShape">
              <a:avLst/>
            </a:prstTxWarp>
          </a:bodyPr>
          <a:lstStyle/>
          <a:p>
            <a:pPr defTabSz="914400" eaLnBrk="0" hangingPunct="0">
              <a:buClrTx/>
              <a:buSzTx/>
              <a:buFontTx/>
              <a:buNone/>
            </a:pPr>
            <a:r>
              <a:rPr lang="en-US" sz="3200" b="1" kern="0" dirty="0">
                <a:solidFill>
                  <a:srgbClr val="FFFFFF"/>
                </a:solidFill>
                <a:effectLst>
                  <a:glow rad="127000">
                    <a:srgbClr val="000000"/>
                  </a:glow>
                </a:effectLst>
                <a:latin typeface="Arial" charset="0"/>
                <a:ea typeface="ＭＳ Ｐゴシック" charset="0"/>
                <a:cs typeface="ＭＳ Ｐゴシック" charset="0"/>
              </a:rPr>
              <a:t>The Setting: Peace</a:t>
            </a:r>
          </a:p>
        </p:txBody>
      </p:sp>
    </p:spTree>
    <p:extLst>
      <p:ext uri="{BB962C8B-B14F-4D97-AF65-F5344CB8AC3E}">
        <p14:creationId xmlns:p14="http://schemas.microsoft.com/office/powerpoint/2010/main" val="28085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110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3" name="Oval 58"/>
          <p:cNvSpPr>
            <a:spLocks noChangeArrowheads="1"/>
          </p:cNvSpPr>
          <p:nvPr/>
        </p:nvSpPr>
        <p:spPr bwMode="auto">
          <a:xfrm>
            <a:off x="5401620" y="1986469"/>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3152662" y="154472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2078324" y="-39208"/>
            <a:ext cx="3242858"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Macedonia</a:t>
            </a: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(Timothy &amp; Erastus)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4095115">
            <a:off x="4853986" y="926915"/>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5596098" y="1388706"/>
            <a:ext cx="1463034"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Province of Asia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8" name="Title 1">
            <a:extLst>
              <a:ext uri="{FF2B5EF4-FFF2-40B4-BE49-F238E27FC236}">
                <a16:creationId xmlns:a16="http://schemas.microsoft.com/office/drawing/2014/main" id="{F0F4F60C-E6EE-8846-B518-F7515BEF9D80}"/>
              </a:ext>
            </a:extLst>
          </p:cNvPr>
          <p:cNvSpPr txBox="1">
            <a:spLocks/>
          </p:cNvSpPr>
          <p:nvPr/>
        </p:nvSpPr>
        <p:spPr bwMode="auto">
          <a:xfrm>
            <a:off x="-4169" y="4233311"/>
            <a:ext cx="9144000" cy="272193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“Afterward Paul felt compelled by the Spirit to go over to Macedonia and Achaia before going to Jerusalem. ‘And after that,’ he said, ‘I must go on to Rome!” </a:t>
            </a:r>
            <a:r>
              <a:rPr kumimoji="0" lang="en-US" sz="2800" b="1" i="0" u="none" strike="noStrike" kern="0" cap="none" spc="0" normalizeH="0" baseline="3000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22 </a:t>
            </a:r>
            <a:r>
              <a:rPr kumimoji="0" lang="en-US"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He sent his two assistants, Timothy and Erastus, ahead to Macedonia while he stayed awhile longer in the province of Asia’” (Acts 19:21–22</a:t>
            </a:r>
            <a:r>
              <a:rPr kumimoji="0" lang="en-US" sz="24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 NLT</a:t>
            </a:r>
            <a:r>
              <a:rPr kumimoji="0" lang="en-US"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a:t>
            </a:r>
          </a:p>
        </p:txBody>
      </p:sp>
      <p:sp>
        <p:nvSpPr>
          <p:cNvPr id="19" name="Text Box 76">
            <a:extLst>
              <a:ext uri="{FF2B5EF4-FFF2-40B4-BE49-F238E27FC236}">
                <a16:creationId xmlns:a16="http://schemas.microsoft.com/office/drawing/2014/main" id="{0DB4608E-EF2F-8E42-BB61-6AD6BF45A7EB}"/>
              </a:ext>
            </a:extLst>
          </p:cNvPr>
          <p:cNvSpPr txBox="1">
            <a:spLocks noChangeArrowheads="1"/>
          </p:cNvSpPr>
          <p:nvPr/>
        </p:nvSpPr>
        <p:spPr bwMode="auto">
          <a:xfrm>
            <a:off x="2911225" y="1701856"/>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Achaia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Text Box 76">
            <a:extLst>
              <a:ext uri="{FF2B5EF4-FFF2-40B4-BE49-F238E27FC236}">
                <a16:creationId xmlns:a16="http://schemas.microsoft.com/office/drawing/2014/main" id="{8B722F7B-4677-3E4E-8750-C8FF4C362DDF}"/>
              </a:ext>
            </a:extLst>
          </p:cNvPr>
          <p:cNvSpPr txBox="1">
            <a:spLocks noChangeArrowheads="1"/>
          </p:cNvSpPr>
          <p:nvPr/>
        </p:nvSpPr>
        <p:spPr bwMode="auto">
          <a:xfrm>
            <a:off x="7676797" y="3441522"/>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3" name="Oval 58">
            <a:extLst>
              <a:ext uri="{FF2B5EF4-FFF2-40B4-BE49-F238E27FC236}">
                <a16:creationId xmlns:a16="http://schemas.microsoft.com/office/drawing/2014/main" id="{23995C41-B7BB-E84B-B8D9-8188DB2CEC2D}"/>
              </a:ext>
            </a:extLst>
          </p:cNvPr>
          <p:cNvSpPr>
            <a:spLocks noChangeArrowheads="1"/>
          </p:cNvSpPr>
          <p:nvPr/>
        </p:nvSpPr>
        <p:spPr bwMode="auto">
          <a:xfrm>
            <a:off x="7969674" y="390191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5" name="Text Box 76">
            <a:extLst>
              <a:ext uri="{FF2B5EF4-FFF2-40B4-BE49-F238E27FC236}">
                <a16:creationId xmlns:a16="http://schemas.microsoft.com/office/drawing/2014/main" id="{12A831EF-D240-5C49-8136-BC42B9C0D1CF}"/>
              </a:ext>
            </a:extLst>
          </p:cNvPr>
          <p:cNvSpPr txBox="1">
            <a:spLocks noChangeArrowheads="1"/>
          </p:cNvSpPr>
          <p:nvPr/>
        </p:nvSpPr>
        <p:spPr bwMode="auto">
          <a:xfrm>
            <a:off x="785085" y="65809"/>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Rome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6" name="Oval 58">
            <a:extLst>
              <a:ext uri="{FF2B5EF4-FFF2-40B4-BE49-F238E27FC236}">
                <a16:creationId xmlns:a16="http://schemas.microsoft.com/office/drawing/2014/main" id="{71E83F77-CF7F-5041-A72E-F06D887F78C7}"/>
              </a:ext>
            </a:extLst>
          </p:cNvPr>
          <p:cNvSpPr>
            <a:spLocks noChangeArrowheads="1"/>
          </p:cNvSpPr>
          <p:nvPr/>
        </p:nvSpPr>
        <p:spPr bwMode="auto">
          <a:xfrm>
            <a:off x="545290" y="20336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Tree>
    <p:extLst>
      <p:ext uri="{BB962C8B-B14F-4D97-AF65-F5344CB8AC3E}">
        <p14:creationId xmlns:p14="http://schemas.microsoft.com/office/powerpoint/2010/main" val="3385498068"/>
      </p:ext>
    </p:extLst>
  </p:cSld>
  <p:clrMapOvr>
    <a:masterClrMapping/>
  </p:clrMapOvr>
  <p:transition>
    <p:cut/>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CDF54437-9B95-4FF4-9979-532F15D06D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024" y="34925"/>
            <a:ext cx="8830114" cy="6788150"/>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(Acts 19:23-41)</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spTree>
    <p:extLst>
      <p:ext uri="{BB962C8B-B14F-4D97-AF65-F5344CB8AC3E}">
        <p14:creationId xmlns:p14="http://schemas.microsoft.com/office/powerpoint/2010/main" val="36018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idol maker Demetrius began the Ephesus riot—not the peaceful Paul (Acts 19:23-41).</a:t>
            </a: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934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cstate="screen">
            <a:lum bright="-6000" contrast="18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Times New Roman" charset="0"/>
                <a:ea typeface="ＭＳ Ｐゴシック" charset="0"/>
              </a:rPr>
              <a:t>176</a:t>
            </a: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06853" name="Title 1"/>
          <p:cNvSpPr>
            <a:spLocks noGrp="1"/>
          </p:cNvSpPr>
          <p:nvPr>
            <p:ph type="title" idx="4294967295"/>
          </p:nvPr>
        </p:nvSpPr>
        <p:spPr>
          <a:xfrm>
            <a:off x="0" y="5654842"/>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2806543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A Centre</a:t>
            </a:r>
            <a:r>
              <a:rPr lang="en-US" baseline="0" dirty="0"/>
              <a:t> of Culture</a:t>
            </a:r>
            <a:endParaRPr lang="en-US" dirty="0"/>
          </a:p>
        </p:txBody>
      </p:sp>
    </p:spTree>
    <p:extLst>
      <p:ext uri="{BB962C8B-B14F-4D97-AF65-F5344CB8AC3E}">
        <p14:creationId xmlns:p14="http://schemas.microsoft.com/office/powerpoint/2010/main" val="1941168524"/>
      </p:ext>
    </p:extLst>
  </p:cSld>
  <p:clrMapOvr>
    <a:masterClrMapping/>
  </p:clrMapOvr>
  <p:transition>
    <p:cove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3"/>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en-US" dirty="0">
                <a:latin typeface="Arial"/>
                <a:cs typeface="Arial"/>
              </a:rPr>
              <a:t>Marble Roads</a:t>
            </a:r>
          </a:p>
        </p:txBody>
      </p:sp>
    </p:spTree>
    <p:extLst>
      <p:ext uri="{BB962C8B-B14F-4D97-AF65-F5344CB8AC3E}">
        <p14:creationId xmlns:p14="http://schemas.microsoft.com/office/powerpoint/2010/main" val="35779827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9257"/>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Artemis: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The Ancient Wonder Woman</a:t>
            </a:r>
          </a:p>
        </p:txBody>
      </p:sp>
      <p:pic>
        <p:nvPicPr>
          <p:cNvPr id="31746" name="Picture 2" descr="Ephesus - Paul, Missions, Demetrius, and Wonder Woman? Acts 19:21-41 -  YouTube">
            <a:extLst>
              <a:ext uri="{FF2B5EF4-FFF2-40B4-BE49-F238E27FC236}">
                <a16:creationId xmlns:a16="http://schemas.microsoft.com/office/drawing/2014/main" id="{F68D6995-E70F-8247-8EFD-E53D2DF33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20"/>
          <a:stretch/>
        </p:blipFill>
        <p:spPr bwMode="auto">
          <a:xfrm>
            <a:off x="0" y="2139042"/>
            <a:ext cx="9144000" cy="386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4981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sp>
        <p:nvSpPr>
          <p:cNvPr id="2" name="Title 1"/>
          <p:cNvSpPr>
            <a:spLocks noGrp="1"/>
          </p:cNvSpPr>
          <p:nvPr>
            <p:ph type="title"/>
          </p:nvPr>
        </p:nvSpPr>
        <p:spPr>
          <a:xfrm>
            <a:off x="457200" y="58738"/>
            <a:ext cx="8229600" cy="1143000"/>
          </a:xfrm>
        </p:spPr>
        <p:txBody>
          <a:bodyPr/>
          <a:lstStyle/>
          <a:p>
            <a:r>
              <a:rPr lang="en-US" dirty="0"/>
              <a:t>Artemis, Goddess of Fertility</a:t>
            </a:r>
          </a:p>
        </p:txBody>
      </p:sp>
    </p:spTree>
    <p:extLst>
      <p:ext uri="{BB962C8B-B14F-4D97-AF65-F5344CB8AC3E}">
        <p14:creationId xmlns:p14="http://schemas.microsoft.com/office/powerpoint/2010/main" val="2873634134"/>
      </p:ext>
    </p:extLst>
  </p:cSld>
  <p:clrMapOvr>
    <a:masterClrMapping/>
  </p:clrMapOvr>
  <p:transition>
    <p:fade thruBlk="1"/>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495300" y="87313"/>
            <a:ext cx="8153400" cy="6008687"/>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sp>
        <p:nvSpPr>
          <p:cNvPr id="2" name="Title 1"/>
          <p:cNvSpPr>
            <a:spLocks noGrp="1"/>
          </p:cNvSpPr>
          <p:nvPr>
            <p:ph type="title" idx="4294967295"/>
          </p:nvPr>
        </p:nvSpPr>
        <p:spPr>
          <a:xfrm>
            <a:off x="25400" y="6134100"/>
            <a:ext cx="9118600" cy="723900"/>
          </a:xfrm>
        </p:spPr>
        <p:txBody>
          <a:bodyPr/>
          <a:lstStyle/>
          <a:p>
            <a:r>
              <a:rPr lang="en-US" sz="3600" b="1" dirty="0">
                <a:solidFill>
                  <a:srgbClr val="FFFFFF"/>
                </a:solidFill>
                <a:latin typeface="Arial"/>
                <a:cs typeface="Arial"/>
              </a:rPr>
              <a:t>Seven Wonders of the Ancient World</a:t>
            </a:r>
          </a:p>
        </p:txBody>
      </p:sp>
    </p:spTree>
    <p:extLst>
      <p:ext uri="{BB962C8B-B14F-4D97-AF65-F5344CB8AC3E}">
        <p14:creationId xmlns:p14="http://schemas.microsoft.com/office/powerpoint/2010/main" val="30826036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569913"/>
            <a:ext cx="9182100" cy="573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625884"/>
            <a:ext cx="3345512" cy="144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54000"/>
            <a:ext cx="7772400" cy="1143000"/>
          </a:xfrm>
        </p:spPr>
        <p:txBody>
          <a:bodyPr/>
          <a:lstStyle/>
          <a:p>
            <a:r>
              <a:rPr lang="en-US" sz="3600" b="1" dirty="0">
                <a:latin typeface="Arial"/>
                <a:cs typeface="Arial"/>
              </a:rPr>
              <a:t>The Temple of Artemis</a:t>
            </a:r>
            <a:r>
              <a:rPr lang="en-US" sz="3600" b="1" baseline="0" dirty="0">
                <a:latin typeface="Arial"/>
                <a:cs typeface="Arial"/>
              </a:rPr>
              <a:t> at Ephesus</a:t>
            </a:r>
            <a:endParaRPr lang="en-US" sz="3600" b="1" dirty="0">
              <a:latin typeface="Arial"/>
              <a:cs typeface="Arial"/>
            </a:endParaRPr>
          </a:p>
        </p:txBody>
      </p:sp>
      <p:sp>
        <p:nvSpPr>
          <p:cNvPr id="5"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162823831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(Acts 1:1–6:7). </a:t>
            </a:r>
          </a:p>
        </p:txBody>
      </p:sp>
    </p:spTree>
    <p:extLst>
      <p:ext uri="{BB962C8B-B14F-4D97-AF65-F5344CB8AC3E}">
        <p14:creationId xmlns:p14="http://schemas.microsoft.com/office/powerpoint/2010/main" val="311959501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AB97291F-0A40-8146-AFA3-30EA30237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0"/>
            <a:ext cx="8689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6112042"/>
            <a:ext cx="9144000" cy="745958"/>
          </a:xfrm>
          <a:solidFill>
            <a:schemeClr val="tx1"/>
          </a:solidFill>
        </p:spPr>
        <p:txBody>
          <a:bodyPr/>
          <a:lstStyle/>
          <a:p>
            <a:r>
              <a:rPr lang="en-US" sz="3600" b="1" dirty="0">
                <a:solidFill>
                  <a:srgbClr val="FFFFFF"/>
                </a:solidFill>
                <a:latin typeface="Arial"/>
                <a:cs typeface="Arial"/>
              </a:rPr>
              <a:t>The Temple of</a:t>
            </a:r>
            <a:r>
              <a:rPr lang="en-US" sz="3600" b="1" baseline="0" dirty="0">
                <a:solidFill>
                  <a:srgbClr val="FFFFFF"/>
                </a:solidFill>
                <a:latin typeface="Arial"/>
                <a:cs typeface="Arial"/>
              </a:rPr>
              <a:t> Diana (Artemis) in 2017</a:t>
            </a:r>
            <a:endParaRPr lang="en-US" sz="3600" b="1" dirty="0">
              <a:solidFill>
                <a:srgbClr val="FFFFFF"/>
              </a:solidFill>
              <a:latin typeface="Arial"/>
              <a:cs typeface="Arial"/>
            </a:endParaRPr>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29869726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321675" cy="6400800"/>
            <a:chOff x="278" y="48"/>
            <a:chExt cx="5242"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charset="0"/>
                <a:ea typeface="ＭＳ Ｐゴシック"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6" name="Text Box 18"/>
            <p:cNvSpPr txBox="1">
              <a:spLocks noChangeArrowheads="1"/>
            </p:cNvSpPr>
            <p:nvPr/>
          </p:nvSpPr>
          <p:spPr bwMode="auto">
            <a:xfrm>
              <a:off x="2105" y="3643"/>
              <a:ext cx="1594"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C09"/>
                  </a:solidFill>
                  <a:effectLst/>
                  <a:uLnTx/>
                  <a:uFillTx/>
                  <a:latin typeface="Comic Sans MS" charset="0"/>
                  <a:ea typeface="ＭＳ Ｐゴシック" charset="0"/>
                </a:rPr>
                <a:t>Acts 19:29</a:t>
              </a:r>
            </a:p>
          </p:txBody>
        </p:sp>
        <p:sp>
          <p:nvSpPr>
            <p:cNvPr id="165895" name="Text Box 19"/>
            <p:cNvSpPr txBox="1">
              <a:spLocks noChangeArrowheads="1"/>
            </p:cNvSpPr>
            <p:nvPr/>
          </p:nvSpPr>
          <p:spPr bwMode="auto">
            <a:xfrm>
              <a:off x="3129" y="85"/>
              <a:ext cx="2307"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dirty="0" err="1">
                  <a:ln>
                    <a:noFill/>
                  </a:ln>
                  <a:solidFill>
                    <a:srgbClr val="FFFFFF"/>
                  </a:solidFill>
                  <a:effectLst/>
                  <a:uLnTx/>
                  <a:uFillTx/>
                  <a:latin typeface="Monaco" charset="0"/>
                  <a:ea typeface="ＭＳ Ｐゴシック" charset="0"/>
                </a:rPr>
                <a:t>theh</a:t>
              </a:r>
              <a:r>
                <a:rPr kumimoji="0" lang="fr-FR" sz="3600" b="0" i="1" u="none" strike="noStrike" kern="1200" cap="none" spc="0" normalizeH="0" baseline="0" noProof="0" dirty="0">
                  <a:ln>
                    <a:noFill/>
                  </a:ln>
                  <a:solidFill>
                    <a:srgbClr val="FFFFFF"/>
                  </a:solidFill>
                  <a:effectLst/>
                  <a:uLnTx/>
                  <a:uFillTx/>
                  <a:latin typeface="Monaco" charset="0"/>
                  <a:ea typeface="ＭＳ Ｐゴシック" charset="0"/>
                </a:rPr>
                <a:t>'</a:t>
              </a:r>
              <a:r>
                <a:rPr kumimoji="0" lang="en-US" sz="3600" b="0" i="1" u="none" strike="noStrike" kern="1200" cap="none" spc="0" normalizeH="0" baseline="0" noProof="0" dirty="0">
                  <a:ln>
                    <a:noFill/>
                  </a:ln>
                  <a:solidFill>
                    <a:srgbClr val="FFFFFF"/>
                  </a:solidFill>
                  <a:effectLst/>
                  <a:uLnTx/>
                  <a:uFillTx/>
                  <a:latin typeface="Monaco" charset="0"/>
                  <a:ea typeface="ＭＳ Ｐゴシック" charset="0"/>
                </a:rPr>
                <a:t>-at-</a:t>
              </a:r>
              <a:r>
                <a:rPr kumimoji="0" lang="en-US" sz="3600" b="0" i="1" u="none" strike="noStrike" kern="1200" cap="none" spc="0" normalizeH="0" baseline="0" noProof="0" dirty="0" err="1">
                  <a:ln>
                    <a:noFill/>
                  </a:ln>
                  <a:solidFill>
                    <a:srgbClr val="FFFFFF"/>
                  </a:solidFill>
                  <a:effectLst/>
                  <a:uLnTx/>
                  <a:uFillTx/>
                  <a:latin typeface="Monaco" charset="0"/>
                  <a:ea typeface="ＭＳ Ｐゴシック" charset="0"/>
                </a:rPr>
                <a:t>ron</a:t>
              </a:r>
              <a:endParaRPr kumimoji="0" lang="en-US" sz="3600" b="0" i="1" u="none" strike="noStrike" kern="1200" cap="none" spc="0" normalizeH="0" baseline="0" noProof="0" dirty="0">
                <a:ln>
                  <a:noFill/>
                </a:ln>
                <a:solidFill>
                  <a:srgbClr val="000000"/>
                </a:solidFill>
                <a:effectLst/>
                <a:uLnTx/>
                <a:uFillTx/>
                <a:latin typeface="Monaco" charset="0"/>
                <a:ea typeface="ＭＳ Ｐゴシック" charset="0"/>
              </a:endParaRPr>
            </a:p>
          </p:txBody>
        </p:sp>
      </p:grpSp>
      <p:sp>
        <p:nvSpPr>
          <p:cNvPr id="2" name="Title 1"/>
          <p:cNvSpPr>
            <a:spLocks noGrp="1"/>
          </p:cNvSpPr>
          <p:nvPr>
            <p:ph type="title" idx="4294967295"/>
          </p:nvPr>
        </p:nvSpPr>
        <p:spPr/>
        <p:txBody>
          <a:bodyPr/>
          <a:lstStyle/>
          <a:p>
            <a:pPr rtl="0" eaLnBrk="0" fontAlgn="base" hangingPunct="0"/>
            <a:r>
              <a:rPr lang="en-US" b="1" kern="1200" dirty="0">
                <a:solidFill>
                  <a:srgbClr val="FFFFFF"/>
                </a:solidFill>
                <a:effectLst/>
                <a:latin typeface="Comic Sans MS"/>
                <a:ea typeface="ＭＳ Ｐゴシック"/>
                <a:cs typeface="ＭＳ Ｐゴシック"/>
              </a:rPr>
              <a:t>Theater Seats 25,000</a:t>
            </a:r>
            <a:endParaRPr lang="en-US" sz="6600" b="1" dirty="0"/>
          </a:p>
        </p:txBody>
      </p:sp>
      <p:sp>
        <p:nvSpPr>
          <p:cNvPr id="9"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36031850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Leadership Lessons from a City Clerk - DaleTedder.com">
            <a:extLst>
              <a:ext uri="{FF2B5EF4-FFF2-40B4-BE49-F238E27FC236}">
                <a16:creationId xmlns:a16="http://schemas.microsoft.com/office/drawing/2014/main" id="{95ACC94A-5E80-004E-AE80-EC6EA53AFA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194"/>
          <a:stretch/>
        </p:blipFill>
        <p:spPr bwMode="auto">
          <a:xfrm>
            <a:off x="0" y="0"/>
            <a:ext cx="9144000" cy="4618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653" y="2742955"/>
            <a:ext cx="9162651" cy="1012616"/>
          </a:xfrm>
          <a:noFill/>
        </p:spPr>
        <p:txBody>
          <a:bodyPr/>
          <a:lstStyle/>
          <a:p>
            <a:r>
              <a:rPr lang="en-US" b="1" dirty="0">
                <a:solidFill>
                  <a:schemeClr val="bg1"/>
                </a:solidFill>
                <a:effectLst>
                  <a:glow rad="101600">
                    <a:schemeClr val="tx1">
                      <a:alpha val="99000"/>
                    </a:schemeClr>
                  </a:glow>
                </a:effectLst>
                <a:latin typeface="Arial"/>
                <a:cs typeface="Arial"/>
              </a:rPr>
              <a:t>The City Clerk (Acts 19:35-41):</a:t>
            </a:r>
          </a:p>
        </p:txBody>
      </p:sp>
      <p:sp>
        <p:nvSpPr>
          <p:cNvPr id="4" name="Rectangle 2"/>
          <p:cNvSpPr txBox="1">
            <a:spLocks noChangeArrowheads="1"/>
          </p:cNvSpPr>
          <p:nvPr/>
        </p:nvSpPr>
        <p:spPr bwMode="auto">
          <a:xfrm>
            <a:off x="-2" y="3755571"/>
            <a:ext cx="9144000" cy="2826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Enticed their pride (35-36)</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Affirmed believers (37)</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Encouraged legal charges (38-39)</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Warned of Rome (40-41)</a:t>
            </a:r>
          </a:p>
        </p:txBody>
      </p:sp>
    </p:spTree>
    <p:extLst>
      <p:ext uri="{BB962C8B-B14F-4D97-AF65-F5344CB8AC3E}">
        <p14:creationId xmlns:p14="http://schemas.microsoft.com/office/powerpoint/2010/main" val="31053600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29860"/>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Christians = Riot Victims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—Not Riot Instigators</a:t>
            </a:r>
          </a:p>
        </p:txBody>
      </p:sp>
    </p:spTree>
    <p:extLst>
      <p:ext uri="{BB962C8B-B14F-4D97-AF65-F5344CB8AC3E}">
        <p14:creationId xmlns:p14="http://schemas.microsoft.com/office/powerpoint/2010/main" val="164184942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Believers bring peace in society.</a:t>
            </a:r>
          </a:p>
        </p:txBody>
      </p:sp>
      <p:pic>
        <p:nvPicPr>
          <p:cNvPr id="22530" name="Picture 2" descr="Blessed Are The Peacemakers – Allelous Community Group">
            <a:extLst>
              <a:ext uri="{FF2B5EF4-FFF2-40B4-BE49-F238E27FC236}">
                <a16:creationId xmlns:a16="http://schemas.microsoft.com/office/drawing/2014/main" id="{544C832A-AEE2-0B42-9D2C-8179B48CA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7343"/>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9509D70-343B-4949-A793-D2565832A8CF}"/>
              </a:ext>
            </a:extLst>
          </p:cNvPr>
          <p:cNvSpPr txBox="1">
            <a:spLocks noChangeArrowheads="1"/>
          </p:cNvSpPr>
          <p:nvPr/>
        </p:nvSpPr>
        <p:spPr bwMode="auto">
          <a:xfrm>
            <a:off x="-16328" y="6061309"/>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Acts 19:21-41</a:t>
            </a:r>
          </a:p>
        </p:txBody>
      </p:sp>
    </p:spTree>
    <p:extLst>
      <p:ext uri="{BB962C8B-B14F-4D97-AF65-F5344CB8AC3E}">
        <p14:creationId xmlns:p14="http://schemas.microsoft.com/office/powerpoint/2010/main" val="24508632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Idolatry leads to trouble.</a:t>
            </a:r>
          </a:p>
        </p:txBody>
      </p:sp>
      <p:pic>
        <p:nvPicPr>
          <p:cNvPr id="34818" name="Picture 2" descr="What Is Idolatry? - 5 Things Christians Need to Know">
            <a:extLst>
              <a:ext uri="{FF2B5EF4-FFF2-40B4-BE49-F238E27FC236}">
                <a16:creationId xmlns:a16="http://schemas.microsoft.com/office/drawing/2014/main" id="{5689D265-9070-E246-84EF-E141EB78D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9813"/>
            <a:ext cx="9144000" cy="477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37182"/>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Artemis statue">
            <a:extLst>
              <a:ext uri="{FF2B5EF4-FFF2-40B4-BE49-F238E27FC236}">
                <a16:creationId xmlns:a16="http://schemas.microsoft.com/office/drawing/2014/main" id="{E668A777-9DDA-444B-BE20-96B52CE4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 y="-33456"/>
            <a:ext cx="423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96442" y="49785"/>
            <a:ext cx="4947558" cy="16973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Diana (Artemis) of Ephesus</a:t>
            </a:r>
          </a:p>
        </p:txBody>
      </p:sp>
      <p:pic>
        <p:nvPicPr>
          <p:cNvPr id="33794" name="Picture 2" descr="Home">
            <a:extLst>
              <a:ext uri="{FF2B5EF4-FFF2-40B4-BE49-F238E27FC236}">
                <a16:creationId xmlns:a16="http://schemas.microsoft.com/office/drawing/2014/main" id="{B62385E8-E41C-1C49-8AED-13970EED9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442" y="2049335"/>
            <a:ext cx="4947558" cy="475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53141"/>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IDOLS</a:t>
            </a:r>
            <a:b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b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of the </a:t>
            </a:r>
            <a:b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b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HEART</a:t>
            </a:r>
          </a:p>
        </p:txBody>
      </p:sp>
      <p:sp>
        <p:nvSpPr>
          <p:cNvPr id="7" name="Title 3">
            <a:extLst>
              <a:ext uri="{FF2B5EF4-FFF2-40B4-BE49-F238E27FC236}">
                <a16:creationId xmlns:a16="http://schemas.microsoft.com/office/drawing/2014/main" id="{CA59F73B-4BE8-B247-90BE-42DA523F87EF}"/>
              </a:ext>
            </a:extLst>
          </p:cNvPr>
          <p:cNvSpPr txBox="1">
            <a:spLocks/>
          </p:cNvSpPr>
          <p:nvPr/>
        </p:nvSpPr>
        <p:spPr bwMode="auto">
          <a:xfrm>
            <a:off x="4427483" y="6194479"/>
            <a:ext cx="4419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a:ea typeface="ＭＳ Ｐゴシック" pitchFamily="-108" charset="-128"/>
                <a:cs typeface="Arial"/>
              </a:rPr>
              <a:t>Ezekiel 14:3-6 NLT</a:t>
            </a:r>
            <a:endParaRPr kumimoji="0" lang="en-US" sz="28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endParaRPr>
          </a:p>
        </p:txBody>
      </p:sp>
      <p:sp>
        <p:nvSpPr>
          <p:cNvPr id="8" name="Title 3">
            <a:extLst>
              <a:ext uri="{FF2B5EF4-FFF2-40B4-BE49-F238E27FC236}">
                <a16:creationId xmlns:a16="http://schemas.microsoft.com/office/drawing/2014/main" id="{AE16BDF2-20E7-CA45-A491-533C4A09A379}"/>
              </a:ext>
            </a:extLst>
          </p:cNvPr>
          <p:cNvSpPr txBox="1">
            <a:spLocks/>
          </p:cNvSpPr>
          <p:nvPr/>
        </p:nvSpPr>
        <p:spPr bwMode="auto">
          <a:xfrm>
            <a:off x="152400" y="2193384"/>
            <a:ext cx="44196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a:ea typeface="ＭＳ Ｐゴシック" pitchFamily="-108" charset="-128"/>
                <a:cs typeface="Arial"/>
              </a:rPr>
              <a:t>Money</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Power</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Sex</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Food</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Pleasure</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Entertainment</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Drinking</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Science</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Pride</a:t>
            </a:r>
            <a:endParaRPr kumimoji="0" lang="en-US" sz="32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23393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Not much has changed through the ages…</a:t>
            </a:r>
          </a:p>
        </p:txBody>
      </p:sp>
      <p:grpSp>
        <p:nvGrpSpPr>
          <p:cNvPr id="6" name="Group 5">
            <a:extLst>
              <a:ext uri="{FF2B5EF4-FFF2-40B4-BE49-F238E27FC236}">
                <a16:creationId xmlns:a16="http://schemas.microsoft.com/office/drawing/2014/main" id="{5B8DA8DC-6262-0D16-6402-4EDD1AB8B8EE}"/>
              </a:ext>
            </a:extLst>
          </p:cNvPr>
          <p:cNvGrpSpPr/>
          <p:nvPr/>
        </p:nvGrpSpPr>
        <p:grpSpPr>
          <a:xfrm>
            <a:off x="179692" y="1689667"/>
            <a:ext cx="4392488" cy="5213615"/>
            <a:chOff x="179692" y="1689667"/>
            <a:chExt cx="4392488" cy="5213615"/>
          </a:xfrm>
        </p:grpSpPr>
        <p:pic>
          <p:nvPicPr>
            <p:cNvPr id="36866" name="Picture 2" descr="God hates Idolatry – Convoy Avenue Church of Christ">
              <a:extLst>
                <a:ext uri="{FF2B5EF4-FFF2-40B4-BE49-F238E27FC236}">
                  <a16:creationId xmlns:a16="http://schemas.microsoft.com/office/drawing/2014/main" id="{AFDE4881-9C2F-0D47-B669-2E762E954E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3" t="10156" r="52412" b="11637"/>
            <a:stretch/>
          </p:blipFill>
          <p:spPr bwMode="auto">
            <a:xfrm>
              <a:off x="467724" y="1689667"/>
              <a:ext cx="3816424" cy="4320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C3CDAAF-B4C8-1FEB-C5C8-602261238517}"/>
                </a:ext>
              </a:extLst>
            </p:cNvPr>
            <p:cNvSpPr txBox="1">
              <a:spLocks noChangeArrowheads="1"/>
            </p:cNvSpPr>
            <p:nvPr/>
          </p:nvSpPr>
          <p:spPr bwMode="auto">
            <a:xfrm>
              <a:off x="179692" y="6039186"/>
              <a:ext cx="439248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Canaan</a:t>
              </a:r>
            </a:p>
          </p:txBody>
        </p:sp>
      </p:grpSp>
      <p:grpSp>
        <p:nvGrpSpPr>
          <p:cNvPr id="7" name="Group 6">
            <a:extLst>
              <a:ext uri="{FF2B5EF4-FFF2-40B4-BE49-F238E27FC236}">
                <a16:creationId xmlns:a16="http://schemas.microsoft.com/office/drawing/2014/main" id="{3F7C918B-199D-3E6B-4FBB-919D4AF16F88}"/>
              </a:ext>
            </a:extLst>
          </p:cNvPr>
          <p:cNvGrpSpPr/>
          <p:nvPr/>
        </p:nvGrpSpPr>
        <p:grpSpPr>
          <a:xfrm>
            <a:off x="4555937" y="1709617"/>
            <a:ext cx="4392488" cy="5189121"/>
            <a:chOff x="4555937" y="1709617"/>
            <a:chExt cx="4392488" cy="5189121"/>
          </a:xfrm>
        </p:grpSpPr>
        <p:sp>
          <p:nvSpPr>
            <p:cNvPr id="4" name="Rectangle 2">
              <a:extLst>
                <a:ext uri="{FF2B5EF4-FFF2-40B4-BE49-F238E27FC236}">
                  <a16:creationId xmlns:a16="http://schemas.microsoft.com/office/drawing/2014/main" id="{355E206A-B2AF-AEEA-E8DF-A41106AFE4AF}"/>
                </a:ext>
              </a:extLst>
            </p:cNvPr>
            <p:cNvSpPr txBox="1">
              <a:spLocks noChangeArrowheads="1"/>
            </p:cNvSpPr>
            <p:nvPr/>
          </p:nvSpPr>
          <p:spPr bwMode="auto">
            <a:xfrm>
              <a:off x="4555937" y="6034642"/>
              <a:ext cx="439248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Wall Street</a:t>
              </a:r>
            </a:p>
          </p:txBody>
        </p:sp>
        <p:pic>
          <p:nvPicPr>
            <p:cNvPr id="5" name="Picture 2" descr="God hates Idolatry – Convoy Avenue Church of Christ">
              <a:extLst>
                <a:ext uri="{FF2B5EF4-FFF2-40B4-BE49-F238E27FC236}">
                  <a16:creationId xmlns:a16="http://schemas.microsoft.com/office/drawing/2014/main" id="{C2B70F69-DEE3-0806-22D7-B9FDEFF21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36" t="10156" r="4157" b="11637"/>
            <a:stretch/>
          </p:blipFill>
          <p:spPr bwMode="auto">
            <a:xfrm>
              <a:off x="4809002" y="1709617"/>
              <a:ext cx="3886359" cy="43204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6464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Idolatry actually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worships self.</a:t>
            </a:r>
          </a:p>
        </p:txBody>
      </p:sp>
      <p:pic>
        <p:nvPicPr>
          <p:cNvPr id="35842" name="Picture 2" descr="What's at the Heart of Idolatry?&quot; - Project Inspired">
            <a:extLst>
              <a:ext uri="{FF2B5EF4-FFF2-40B4-BE49-F238E27FC236}">
                <a16:creationId xmlns:a16="http://schemas.microsoft.com/office/drawing/2014/main" id="{4D4882B4-D8E2-4C41-A849-63BA73425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1"/>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240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(Acts 6:8–8:40). </a:t>
            </a:r>
          </a:p>
        </p:txBody>
      </p:sp>
    </p:spTree>
    <p:extLst>
      <p:ext uri="{BB962C8B-B14F-4D97-AF65-F5344CB8AC3E}">
        <p14:creationId xmlns:p14="http://schemas.microsoft.com/office/powerpoint/2010/main" val="188324212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54A2A9-26DA-E8E6-C3AD-CACF7DB4E515}"/>
              </a:ext>
            </a:extLst>
          </p:cNvPr>
          <p:cNvGrpSpPr/>
          <p:nvPr/>
        </p:nvGrpSpPr>
        <p:grpSpPr>
          <a:xfrm>
            <a:off x="0" y="-2"/>
            <a:ext cx="9144000" cy="6877842"/>
            <a:chOff x="0" y="-2"/>
            <a:chExt cx="9144000" cy="6877842"/>
          </a:xfrm>
        </p:grpSpPr>
        <p:pic>
          <p:nvPicPr>
            <p:cNvPr id="35844" name="Picture 4" descr="IDOLATRY – MAPLE AVENUE CHRISTIAN CHURCH">
              <a:extLst>
                <a:ext uri="{FF2B5EF4-FFF2-40B4-BE49-F238E27FC236}">
                  <a16:creationId xmlns:a16="http://schemas.microsoft.com/office/drawing/2014/main" id="{B72B82DD-2957-E24F-AE54-A3A05831B6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14" r="7050"/>
            <a:stretch/>
          </p:blipFill>
          <p:spPr bwMode="auto">
            <a:xfrm>
              <a:off x="0" y="-2"/>
              <a:ext cx="9144000" cy="68778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1CE9B2-427A-A1DF-8192-F279371BBD73}"/>
                </a:ext>
              </a:extLst>
            </p:cNvPr>
            <p:cNvSpPr/>
            <p:nvPr/>
          </p:nvSpPr>
          <p:spPr bwMode="auto">
            <a:xfrm>
              <a:off x="395536" y="4509120"/>
              <a:ext cx="7992888" cy="194421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7884" y="4293096"/>
            <a:ext cx="9144000" cy="2236216"/>
          </a:xfrm>
          <a:effectLst>
            <a:outerShdw blurRad="63500" dist="35921" dir="2700000" algn="ctr" rotWithShape="0">
              <a:schemeClr val="tx2">
                <a:alpha val="74998"/>
              </a:schemeClr>
            </a:outerShdw>
          </a:effectLst>
        </p:spPr>
        <p:txBody>
          <a:bodyPr anchor="ctr"/>
          <a:lstStyle/>
          <a:p>
            <a:pPr>
              <a:defRPr/>
            </a:pPr>
            <a:r>
              <a:rPr lang="en-US" sz="11500" dirty="0">
                <a:solidFill>
                  <a:srgbClr val="FDFF00"/>
                </a:solidFill>
                <a:effectLst>
                  <a:glow rad="127000">
                    <a:schemeClr val="tx1"/>
                  </a:glow>
                </a:effectLst>
                <a:ea typeface="ＭＳ Ｐゴシック" charset="0"/>
                <a:cs typeface="ＭＳ Ｐゴシック" charset="0"/>
              </a:rPr>
              <a:t>IDOLATRY</a:t>
            </a:r>
          </a:p>
        </p:txBody>
      </p:sp>
    </p:spTree>
    <p:extLst>
      <p:ext uri="{BB962C8B-B14F-4D97-AF65-F5344CB8AC3E}">
        <p14:creationId xmlns:p14="http://schemas.microsoft.com/office/powerpoint/2010/main" val="280587265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gospel leads to peace.</a:t>
            </a: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ots of Peace">
            <a:extLst>
              <a:ext uri="{FF2B5EF4-FFF2-40B4-BE49-F238E27FC236}">
                <a16:creationId xmlns:a16="http://schemas.microsoft.com/office/drawing/2014/main" id="{856C9142-8B46-9E4F-956C-74ADFCDC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944"/>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308264"/>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Let’s continue the peaceful proclamation of the gospel that characterized the early church </a:t>
            </a:r>
          </a:p>
        </p:txBody>
      </p:sp>
    </p:spTree>
    <p:extLst>
      <p:ext uri="{BB962C8B-B14F-4D97-AF65-F5344CB8AC3E}">
        <p14:creationId xmlns:p14="http://schemas.microsoft.com/office/powerpoint/2010/main" val="305818583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703062"/>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Can we reconcile these?</a:t>
            </a:r>
          </a:p>
        </p:txBody>
      </p:sp>
      <p:pic>
        <p:nvPicPr>
          <p:cNvPr id="12290" name="Picture 2" descr="International Peace Day: List of educational institutions to study peace  and conflict studies in India | Education News,The Indian Express">
            <a:extLst>
              <a:ext uri="{FF2B5EF4-FFF2-40B4-BE49-F238E27FC236}">
                <a16:creationId xmlns:a16="http://schemas.microsoft.com/office/drawing/2014/main" id="{54F40A64-1EFD-4646-8E83-371DC6859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253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FDDB61-166F-E64A-A720-DF45C6386343}"/>
              </a:ext>
            </a:extLst>
          </p:cNvPr>
          <p:cNvSpPr txBox="1">
            <a:spLocks noChangeArrowheads="1"/>
          </p:cNvSpPr>
          <p:nvPr/>
        </p:nvSpPr>
        <p:spPr bwMode="auto">
          <a:xfrm>
            <a:off x="-84666" y="1858270"/>
            <a:ext cx="4267200"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bring a sword”</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p>
        </p:txBody>
      </p:sp>
      <p:sp>
        <p:nvSpPr>
          <p:cNvPr id="6" name="Rectangle 2">
            <a:extLst>
              <a:ext uri="{FF2B5EF4-FFF2-40B4-BE49-F238E27FC236}">
                <a16:creationId xmlns:a16="http://schemas.microsoft.com/office/drawing/2014/main" id="{A15A4769-31E7-E34C-A443-2EAFD8405E3D}"/>
              </a:ext>
            </a:extLst>
          </p:cNvPr>
          <p:cNvSpPr txBox="1">
            <a:spLocks noChangeArrowheads="1"/>
          </p:cNvSpPr>
          <p:nvPr/>
        </p:nvSpPr>
        <p:spPr bwMode="auto">
          <a:xfrm>
            <a:off x="4004734" y="1858270"/>
            <a:ext cx="5317067"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“Peace I leave with you”</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p>
        </p:txBody>
      </p:sp>
    </p:spTree>
    <p:extLst>
      <p:ext uri="{BB962C8B-B14F-4D97-AF65-F5344CB8AC3E}">
        <p14:creationId xmlns:p14="http://schemas.microsoft.com/office/powerpoint/2010/main" val="9684212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Who brings </a:t>
            </a:r>
            <a:r>
              <a:rPr lang="en-US" sz="4000" b="1" dirty="0">
                <a:solidFill>
                  <a:srgbClr val="FF0000"/>
                </a:solidFill>
                <a:effectLst/>
                <a:latin typeface="Arial" charset="0"/>
                <a:ea typeface="ＭＳ Ｐゴシック" charset="0"/>
                <a:cs typeface="ＭＳ Ｐゴシック" charset="0"/>
              </a:rPr>
              <a:t>peace</a:t>
            </a:r>
            <a:r>
              <a:rPr lang="en-US" sz="4000" b="1" dirty="0">
                <a:solidFill>
                  <a:schemeClr val="tx1"/>
                </a:solidFill>
                <a:effectLst/>
                <a:latin typeface="Arial" charset="0"/>
                <a:ea typeface="ＭＳ Ｐゴシック" charset="0"/>
                <a:cs typeface="ＭＳ Ｐゴシック" charset="0"/>
              </a:rPr>
              <a:t> in society more—believers or unbelievers in Jesus?</a:t>
            </a:r>
          </a:p>
        </p:txBody>
      </p:sp>
    </p:spTree>
    <p:extLst>
      <p:ext uri="{BB962C8B-B14F-4D97-AF65-F5344CB8AC3E}">
        <p14:creationId xmlns:p14="http://schemas.microsoft.com/office/powerpoint/2010/main" val="31550433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national Day of Living Together in Peace - 2019">
            <a:extLst>
              <a:ext uri="{FF2B5EF4-FFF2-40B4-BE49-F238E27FC236}">
                <a16:creationId xmlns:a16="http://schemas.microsoft.com/office/drawing/2014/main" id="{85BCE625-6B64-CB4D-A2B2-5E8F7C5C7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921"/>
            <a:ext cx="9144000" cy="3373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Acts 19:21-41</a:t>
            </a:r>
          </a:p>
        </p:txBody>
      </p:sp>
      <p:sp>
        <p:nvSpPr>
          <p:cNvPr id="3" name="Rectangle 2"/>
          <p:cNvSpPr txBox="1">
            <a:spLocks noChangeArrowheads="1"/>
          </p:cNvSpPr>
          <p:nvPr/>
        </p:nvSpPr>
        <p:spPr bwMode="auto">
          <a:xfrm>
            <a:off x="0" y="2100291"/>
            <a:ext cx="9144000" cy="18941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Believers bring peace in society.</a:t>
            </a:r>
          </a:p>
        </p:txBody>
      </p:sp>
    </p:spTree>
    <p:extLst>
      <p:ext uri="{BB962C8B-B14F-4D97-AF65-F5344CB8AC3E}">
        <p14:creationId xmlns:p14="http://schemas.microsoft.com/office/powerpoint/2010/main" val="29715526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dvent: Prince of Peace – in All things">
            <a:extLst>
              <a:ext uri="{FF2B5EF4-FFF2-40B4-BE49-F238E27FC236}">
                <a16:creationId xmlns:a16="http://schemas.microsoft.com/office/drawing/2014/main" id="{EC0220D6-DD91-994A-8944-9A4DACC6E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76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767161"/>
            <a:ext cx="9144000" cy="109083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Prince of Peace (Isa 9:6)</a:t>
            </a:r>
          </a:p>
        </p:txBody>
      </p:sp>
    </p:spTree>
    <p:extLst>
      <p:ext uri="{BB962C8B-B14F-4D97-AF65-F5344CB8AC3E}">
        <p14:creationId xmlns:p14="http://schemas.microsoft.com/office/powerpoint/2010/main" val="30077685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idol maker Demetrius began the Ephesus riot—not the peaceful Paul (Acts 19:23-41).</a:t>
            </a: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9256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gospel leads to peace.</a:t>
            </a: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9528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lessed are the peacemakers for they shall be called the sons of God” -  LSESD">
            <a:extLst>
              <a:ext uri="{FF2B5EF4-FFF2-40B4-BE49-F238E27FC236}">
                <a16:creationId xmlns:a16="http://schemas.microsoft.com/office/drawing/2014/main" id="{DE81A384-2926-A94E-8FB6-8D3450B6C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9144000" cy="646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70461"/>
          </a:xfrm>
          <a:noFill/>
          <a:ln>
            <a:noFill/>
          </a:ln>
          <a:effectLst/>
        </p:spPr>
        <p:txBody>
          <a:bodyPr vert="horz" wrap="square" lIns="91435" tIns="45718" rIns="91435" bIns="45718"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rPr>
              <a:t>Peace Painting Contest</a:t>
            </a:r>
          </a:p>
        </p:txBody>
      </p:sp>
    </p:spTree>
    <p:extLst>
      <p:ext uri="{BB962C8B-B14F-4D97-AF65-F5344CB8AC3E}">
        <p14:creationId xmlns:p14="http://schemas.microsoft.com/office/powerpoint/2010/main" val="42554562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(Acts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3098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40992"/>
            <a:ext cx="9144000" cy="1070461"/>
          </a:xfrm>
          <a:noFill/>
          <a:ln>
            <a:noFill/>
          </a:ln>
          <a:effectLst/>
        </p:spPr>
        <p:txBody>
          <a:bodyPr vert="horz" wrap="square" lIns="91435" tIns="45718" rIns="91435" bIns="45718"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rPr>
              <a:t>Peace Picture Contest</a:t>
            </a:r>
          </a:p>
        </p:txBody>
      </p:sp>
      <p:pic>
        <p:nvPicPr>
          <p:cNvPr id="39938" name="Picture 2" descr="Serene Paintings | Fine Art America">
            <a:extLst>
              <a:ext uri="{FF2B5EF4-FFF2-40B4-BE49-F238E27FC236}">
                <a16:creationId xmlns:a16="http://schemas.microsoft.com/office/drawing/2014/main" id="{411E5F84-A075-BB4B-940C-DE39A973C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6846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erene Ocean Paintings By Emma Fineman - IGNANT">
            <a:extLst>
              <a:ext uri="{FF2B5EF4-FFF2-40B4-BE49-F238E27FC236}">
                <a16:creationId xmlns:a16="http://schemas.microsoft.com/office/drawing/2014/main" id="{A6847644-CA13-674A-9366-6B1AFD73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1691">
            <a:off x="3859596" y="-68545"/>
            <a:ext cx="4697896" cy="46978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9942" name="Picture 6" descr="Serene Paintings | Fine Art America">
            <a:extLst>
              <a:ext uri="{FF2B5EF4-FFF2-40B4-BE49-F238E27FC236}">
                <a16:creationId xmlns:a16="http://schemas.microsoft.com/office/drawing/2014/main" id="{B14711E2-57EF-F14B-8562-EBC4EA664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344" y="2617794"/>
            <a:ext cx="5399743" cy="405234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571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heckerboard(across)">
                                      <p:cBhvr>
                                        <p:cTn id="7" dur="500"/>
                                        <p:tgtEl>
                                          <p:spTgt spid="3994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checkerboard(across)">
                                      <p:cBhvr>
                                        <p:cTn id="12"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Find The Peace [part 2] - 24 Today">
            <a:extLst>
              <a:ext uri="{FF2B5EF4-FFF2-40B4-BE49-F238E27FC236}">
                <a16:creationId xmlns:a16="http://schemas.microsoft.com/office/drawing/2014/main" id="{34E4B2A2-3220-B443-9A55-3B48B6845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0"/>
            <a:ext cx="5387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nd The Peace [part 2] - 24 Today">
            <a:extLst>
              <a:ext uri="{FF2B5EF4-FFF2-40B4-BE49-F238E27FC236}">
                <a16:creationId xmlns:a16="http://schemas.microsoft.com/office/drawing/2014/main" id="{3DC74888-FCD6-274A-9B76-68B120498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03" t="57025" r="33980" b="22142"/>
          <a:stretch/>
        </p:blipFill>
        <p:spPr bwMode="auto">
          <a:xfrm>
            <a:off x="360948" y="-2261874"/>
            <a:ext cx="8422104" cy="88914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 Winner</a:t>
            </a:r>
          </a:p>
        </p:txBody>
      </p:sp>
    </p:spTree>
    <p:extLst>
      <p:ext uri="{BB962C8B-B14F-4D97-AF65-F5344CB8AC3E}">
        <p14:creationId xmlns:p14="http://schemas.microsoft.com/office/powerpoint/2010/main" val="3113420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5"/>
            <a:ext cx="9162651" cy="2317677"/>
          </a:xfrm>
          <a:noFill/>
        </p:spPr>
        <p:txBody>
          <a:bodyPr/>
          <a:lstStyle/>
          <a:p>
            <a:r>
              <a:rPr lang="en-US" sz="4800" b="1" dirty="0">
                <a:solidFill>
                  <a:schemeClr val="bg1"/>
                </a:solidFill>
                <a:effectLst>
                  <a:glow rad="101600">
                    <a:schemeClr val="tx1">
                      <a:alpha val="99000"/>
                    </a:schemeClr>
                  </a:glow>
                </a:effectLst>
                <a:latin typeface="Arial"/>
                <a:cs typeface="Arial"/>
              </a:rPr>
              <a:t>How can you exchange idols for peace?</a:t>
            </a:r>
          </a:p>
        </p:txBody>
      </p:sp>
      <p:sp>
        <p:nvSpPr>
          <p:cNvPr id="4" name="Rectangle 2"/>
          <p:cNvSpPr txBox="1">
            <a:spLocks noChangeArrowheads="1"/>
          </p:cNvSpPr>
          <p:nvPr/>
        </p:nvSpPr>
        <p:spPr bwMode="auto">
          <a:xfrm>
            <a:off x="14766" y="2003778"/>
            <a:ext cx="9144000" cy="33703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Strengthen your family.</a:t>
            </a:r>
          </a:p>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Use your money for peace.</a:t>
            </a:r>
          </a:p>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Don’t enflame passions.</a:t>
            </a:r>
          </a:p>
        </p:txBody>
      </p:sp>
    </p:spTree>
    <p:extLst>
      <p:ext uri="{BB962C8B-B14F-4D97-AF65-F5344CB8AC3E}">
        <p14:creationId xmlns:p14="http://schemas.microsoft.com/office/powerpoint/2010/main" val="3283956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815975"/>
            <a:ext cx="8991600" cy="1089025"/>
          </a:xfrm>
          <a:noFill/>
          <a:ln>
            <a:noFill/>
          </a:ln>
          <a:effectLst>
            <a:outerShdw blurRad="63500" dist="53882"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sz="5400" b="1" dirty="0">
                <a:cs typeface="+mj-cs"/>
              </a:rPr>
              <a:t>He Is Our Peace</a:t>
            </a:r>
          </a:p>
        </p:txBody>
      </p:sp>
      <p:sp>
        <p:nvSpPr>
          <p:cNvPr id="5" name="Rectangle 4">
            <a:extLst>
              <a:ext uri="{FF2B5EF4-FFF2-40B4-BE49-F238E27FC236}">
                <a16:creationId xmlns:a16="http://schemas.microsoft.com/office/drawing/2014/main" id="{02D8596F-1FB6-B041-A669-5577D70EA6FA}"/>
              </a:ext>
            </a:extLst>
          </p:cNvPr>
          <p:cNvSpPr/>
          <p:nvPr/>
        </p:nvSpPr>
        <p:spPr>
          <a:xfrm>
            <a:off x="0" y="5233263"/>
            <a:ext cx="9144000" cy="15081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CCLI Song # 28737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 1975 CCCM Music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Universal Music - Brentwood Benson Publishing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For use solely with the </a:t>
            </a:r>
            <a:r>
              <a:rPr kumimoji="0" lang="en-US" sz="1800" b="1" i="0" u="none" strike="noStrike" kern="1200" cap="none" spc="0" normalizeH="0" baseline="0" noProof="0" dirty="0" err="1">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SongSelect</a:t>
            </a: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a:t>
            </a:r>
          </a:p>
        </p:txBody>
      </p:sp>
      <p:sp>
        <p:nvSpPr>
          <p:cNvPr id="6" name="Rectangle 5">
            <a:extLst>
              <a:ext uri="{FF2B5EF4-FFF2-40B4-BE49-F238E27FC236}">
                <a16:creationId xmlns:a16="http://schemas.microsoft.com/office/drawing/2014/main" id="{1B7C1CF8-0D05-D948-91AB-D8D6673A00FD}"/>
              </a:ext>
            </a:extLst>
          </p:cNvPr>
          <p:cNvSpPr/>
          <p:nvPr/>
        </p:nvSpPr>
        <p:spPr>
          <a:xfrm>
            <a:off x="179512" y="1772816"/>
            <a:ext cx="8498161"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ＭＳ Ｐゴシック"/>
                <a:cs typeface="+mn-cs"/>
              </a:rPr>
              <a:t>Kandela</a:t>
            </a:r>
            <a:r>
              <a:rPr kumimoji="0" lang="en-US" sz="3200" b="1" i="1"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ＭＳ Ｐゴシック"/>
                <a:cs typeface="+mn-cs"/>
              </a:rPr>
              <a:t> Groves</a:t>
            </a:r>
          </a:p>
        </p:txBody>
      </p:sp>
    </p:spTree>
    <p:extLst>
      <p:ext uri="{BB962C8B-B14F-4D97-AF65-F5344CB8AC3E}">
        <p14:creationId xmlns:p14="http://schemas.microsoft.com/office/powerpoint/2010/main" val="30172326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0" y="815975"/>
            <a:ext cx="7772400" cy="1089025"/>
          </a:xfrm>
          <a:effectLst>
            <a:outerShdw blurRad="63500" dist="53882" dir="2700000" algn="ctr" rotWithShape="0">
              <a:schemeClr val="bg2">
                <a:alpha val="74998"/>
              </a:schemeClr>
            </a:outerShdw>
          </a:effectLst>
        </p:spPr>
        <p:txBody>
          <a:bodyPr/>
          <a:lstStyle/>
          <a:p>
            <a:pPr algn="r" eaLnBrk="1" hangingPunct="1">
              <a:defRPr/>
            </a:pPr>
            <a:r>
              <a:rPr lang="en-US" sz="4800" b="1" dirty="0">
                <a:cs typeface="+mj-cs"/>
              </a:rPr>
              <a:t>He Is Our Peace</a:t>
            </a:r>
          </a:p>
        </p:txBody>
      </p:sp>
      <p:sp>
        <p:nvSpPr>
          <p:cNvPr id="5124" name="Text Box 4"/>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mn-cs"/>
              </a:rPr>
              <a:t>He Is Our Peace</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rPr>
              <a:t>		1 of 2</a:t>
            </a: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 who has broken down every wall.</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(repeat)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mn-cs"/>
              </a:rPr>
              <a:t>He Is Our Peace</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rPr>
              <a:t>		2 of 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dirty="0">
                <a:cs typeface="+mj-cs"/>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Cast all your cares on Him,</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For He cares for you.</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(repeat)</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NT Preaching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82648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NT Survey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41193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en-US" sz="4800" b="1" dirty="0">
                <a:effectLst>
                  <a:glow rad="127000">
                    <a:schemeClr val="tx1"/>
                  </a:glow>
                </a:effectLst>
                <a:latin typeface="Arial" charset="0"/>
                <a:ea typeface="ＭＳ Ｐゴシック" charset="0"/>
                <a:cs typeface="ＭＳ Ｐゴシック" charset="0"/>
              </a:rPr>
              <a:t>Main Idea of the Book</a:t>
            </a: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part of </a:t>
            </a: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God’s plan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bring the kingdom message to all people.</a:t>
            </a: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en-US" sz="5400" b="1" kern="1200" dirty="0">
                <a:solidFill>
                  <a:srgbClr val="E4AF33"/>
                </a:solidFill>
                <a:effectLst/>
                <a:latin typeface="+mj-lt"/>
                <a:ea typeface="MS PGothic" pitchFamily="34" charset="-128"/>
                <a:cs typeface="MS PGothic" charset="0"/>
              </a:rPr>
              <a:t>What is your role in God’s plan that he started in early church history?</a:t>
            </a:r>
            <a:r>
              <a:rPr lang="en-SG" sz="5400" b="1" dirty="0">
                <a:solidFill>
                  <a:srgbClr val="E4AF33"/>
                </a:solidFill>
                <a:effectLst/>
              </a:rPr>
              <a:t> </a:t>
            </a:r>
            <a:endParaRPr lang="en-US" sz="5400" b="1" dirty="0">
              <a:solidFill>
                <a:srgbClr val="E4AF33"/>
              </a:solidFill>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a:t>
            </a:r>
          </a:p>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17</a:t>
            </a:r>
          </a:p>
        </p:txBody>
      </p:sp>
    </p:spTree>
    <p:extLst>
      <p:ext uri="{BB962C8B-B14F-4D97-AF65-F5344CB8AC3E}">
        <p14:creationId xmlns:p14="http://schemas.microsoft.com/office/powerpoint/2010/main" val="2418642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26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6"/>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200" b="1" dirty="0">
                <a:solidFill>
                  <a:srgbClr val="FFFF00"/>
                </a:solidFill>
                <a:latin typeface="Arial" charset="0"/>
                <a:ea typeface="ＭＳ Ｐゴシック" charset="0"/>
                <a:cs typeface="Arial" charset="0"/>
              </a:rPr>
              <a:t>Paul</a:t>
            </a:r>
            <a:r>
              <a:rPr lang="uk-UA" altLang="ja-JP" sz="3200" b="1" dirty="0">
                <a:solidFill>
                  <a:srgbClr val="FFFF00"/>
                </a:solidFill>
                <a:latin typeface="Arial" charset="0"/>
                <a:ea typeface="ＭＳ Ｐゴシック" charset="0"/>
                <a:cs typeface="Arial" charset="0"/>
              </a:rPr>
              <a:t>'</a:t>
            </a:r>
            <a:r>
              <a:rPr lang="en-US" altLang="ja-JP" sz="3200" b="1" dirty="0">
                <a:solidFill>
                  <a:srgbClr val="FFFF00"/>
                </a:solidFill>
                <a:latin typeface="Arial" charset="0"/>
                <a:ea typeface="ＭＳ Ｐゴシック" charset="0"/>
                <a:cs typeface="Arial" charset="0"/>
              </a:rPr>
              <a:t>s First &amp; Second Missionary Journeys</a:t>
            </a:r>
            <a:endParaRPr lang="en-US" sz="3200" b="1" dirty="0">
              <a:solidFill>
                <a:srgbClr val="FFFF00"/>
              </a:solidFill>
              <a:latin typeface="Arial" charset="0"/>
              <a:ea typeface="ＭＳ Ｐゴシック" charset="0"/>
              <a:cs typeface="Arial" charset="0"/>
            </a:endParaRPr>
          </a:p>
        </p:txBody>
      </p:sp>
      <p:sp>
        <p:nvSpPr>
          <p:cNvPr id="412675" name="Text Box 5"/>
          <p:cNvSpPr txBox="1">
            <a:spLocks noChangeArrowheads="1"/>
          </p:cNvSpPr>
          <p:nvPr/>
        </p:nvSpPr>
        <p:spPr bwMode="auto">
          <a:xfrm>
            <a:off x="7848607" y="-76193"/>
            <a:ext cx="1313968"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00"/>
                </a:solidFill>
                <a:latin typeface="Arial" charset="0"/>
                <a:cs typeface="Arial" charset="0"/>
              </a:rPr>
              <a:t>138-139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algn="l" defTabSz="404279" eaLnBrk="0" hangingPunct="0">
              <a:lnSpc>
                <a:spcPct val="93000"/>
              </a:lnSpc>
              <a:buClr>
                <a:srgbClr val="000000"/>
              </a:buClr>
              <a:buSzPct val="100000"/>
            </a:pPr>
            <a:endParaRPr lang="en-US" sz="2200">
              <a:solidFill>
                <a:srgbClr val="FFFFFF"/>
              </a:solidFill>
              <a:ea typeface="MS Gothic" charset="0"/>
              <a:cs typeface="MS Gothic"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5235"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505"/>
              </a:spcBef>
              <a:buClr>
                <a:srgbClr val="FFFFFF"/>
              </a:buClr>
              <a:buSzPct val="100000"/>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95236"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defTabSz="404279" eaLnBrk="0" hangingPunct="0">
              <a:lnSpc>
                <a:spcPct val="93000"/>
              </a:lnSpc>
              <a:buClr>
                <a:srgbClr val="FFFFFF"/>
              </a:buClr>
              <a:buSzPct val="100000"/>
              <a:tabLst>
                <a:tab pos="0" algn="l"/>
                <a:tab pos="812827" algn="l"/>
                <a:tab pos="1629920" algn="l"/>
                <a:tab pos="2448445" algn="l"/>
                <a:tab pos="3266963" algn="l"/>
                <a:tab pos="4085479" algn="l"/>
                <a:tab pos="4906847" algn="l"/>
                <a:tab pos="5722519" algn="l"/>
                <a:tab pos="6541038" algn="l"/>
                <a:tab pos="7359561" algn="l"/>
                <a:tab pos="8178077" algn="l"/>
                <a:tab pos="8998023" algn="l"/>
              </a:tabLst>
            </a:pPr>
            <a:r>
              <a:rPr lang="en-GB" sz="900" b="1">
                <a:solidFill>
                  <a:srgbClr val="FFFFFF"/>
                </a:solidFill>
                <a:latin typeface="Comic Sans MS" charset="0"/>
                <a:ea typeface="MS Gothic" charset="0"/>
                <a:cs typeface="MS Gothic" charset="0"/>
              </a:rPr>
              <a:t>9.65.08.</a:t>
            </a:r>
          </a:p>
        </p:txBody>
      </p:sp>
      <p:sp>
        <p:nvSpPr>
          <p:cNvPr id="95237"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algn="l" defTabSz="404279" eaLnBrk="0" hangingPunct="0">
              <a:lnSpc>
                <a:spcPct val="93000"/>
              </a:lnSpc>
              <a:buClr>
                <a:srgbClr val="000000"/>
              </a:buClr>
              <a:buSzPct val="100000"/>
            </a:pPr>
            <a:endParaRPr lang="en-US" sz="2200">
              <a:solidFill>
                <a:srgbClr val="FFFFFF"/>
              </a:solidFill>
            </a:endParaRPr>
          </a:p>
        </p:txBody>
      </p:sp>
      <p:sp>
        <p:nvSpPr>
          <p:cNvPr id="95238"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897"/>
              </a:spcBef>
              <a:buClr>
                <a:srgbClr val="FFFFFF"/>
              </a:buClr>
              <a:buSzPct val="100000"/>
            </a:pPr>
            <a:r>
              <a:rPr lang="en-GB" sz="1400" b="1">
                <a:solidFill>
                  <a:srgbClr val="FFFFFF"/>
                </a:solidFill>
                <a:latin typeface="Comic Sans MS" charset="0"/>
                <a:ea typeface="MS Gothic" charset="0"/>
                <a:cs typeface="MS Gothic" charset="0"/>
              </a:rPr>
              <a:t>MEDITERRANEAN SEA</a:t>
            </a:r>
          </a:p>
        </p:txBody>
      </p:sp>
      <p:sp>
        <p:nvSpPr>
          <p:cNvPr id="95239"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897"/>
              </a:spcBef>
              <a:buClr>
                <a:srgbClr val="FFFFFF"/>
              </a:buClr>
              <a:buSzPct val="100000"/>
            </a:pPr>
            <a:r>
              <a:rPr lang="en-GB" sz="1400" b="1">
                <a:solidFill>
                  <a:srgbClr val="FFFFFF"/>
                </a:solidFill>
                <a:latin typeface="Comic Sans MS" charset="0"/>
                <a:ea typeface="MS Gothic" charset="0"/>
                <a:cs typeface="MS Gothic" charset="0"/>
              </a:rPr>
              <a:t>ATLANTIC OCEAN</a:t>
            </a:r>
          </a:p>
        </p:txBody>
      </p:sp>
      <p:sp>
        <p:nvSpPr>
          <p:cNvPr id="95240"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algn="l" defTabSz="404279"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95241"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1234"/>
              </a:spcBef>
              <a:buClr>
                <a:srgbClr val="FFA27C"/>
              </a:buClr>
              <a:buSzPct val="100000"/>
            </a:pPr>
            <a:r>
              <a:rPr lang="en-GB" sz="2000">
                <a:solidFill>
                  <a:srgbClr val="FFA27C"/>
                </a:solidFill>
                <a:latin typeface="Comic Sans MS" charset="0"/>
                <a:ea typeface="MS Gothic" charset="0"/>
                <a:cs typeface="MS Gothic" charset="0"/>
              </a:rPr>
              <a:t> </a:t>
            </a:r>
          </a:p>
        </p:txBody>
      </p:sp>
      <p:sp>
        <p:nvSpPr>
          <p:cNvPr id="102410" name="Text Box 9"/>
          <p:cNvSpPr txBox="1">
            <a:spLocks noChangeArrowheads="1"/>
          </p:cNvSpPr>
          <p:nvPr/>
        </p:nvSpPr>
        <p:spPr bwMode="auto">
          <a:xfrm>
            <a:off x="2934017" y="3024199"/>
            <a:ext cx="185843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FFFFFF"/>
              </a:buClr>
              <a:buSzPct val="100000"/>
              <a:defRPr/>
            </a:pPr>
            <a:r>
              <a:rPr lang="en-GB" b="1" dirty="0">
                <a:solidFill>
                  <a:srgbClr val="FFFFFF"/>
                </a:solidFill>
                <a:effectLst>
                  <a:glow rad="165100">
                    <a:srgbClr val="000000"/>
                  </a:glow>
                </a:effectLst>
                <a:latin typeface="Comic Sans MS" charset="0"/>
                <a:ea typeface="MS Gothic" charset="0"/>
                <a:cs typeface="MS Gothic" charset="0"/>
              </a:rPr>
              <a:t>ROME•</a:t>
            </a:r>
          </a:p>
        </p:txBody>
      </p:sp>
      <p:sp>
        <p:nvSpPr>
          <p:cNvPr id="102411" name="Text Box 10"/>
          <p:cNvSpPr txBox="1">
            <a:spLocks noChangeArrowheads="1"/>
          </p:cNvSpPr>
          <p:nvPr/>
        </p:nvSpPr>
        <p:spPr bwMode="auto">
          <a:xfrm>
            <a:off x="6459696" y="4150392"/>
            <a:ext cx="290481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65100">
                    <a:srgbClr val="FFFFFF"/>
                  </a:glow>
                </a:effectLst>
                <a:latin typeface="Comic Sans MS" charset="0"/>
                <a:ea typeface="MS Gothic" charset="0"/>
                <a:cs typeface="MS Gothic" charset="0"/>
              </a:rPr>
              <a:t>•Syrian Antioch</a:t>
            </a:r>
          </a:p>
        </p:txBody>
      </p:sp>
      <p:sp>
        <p:nvSpPr>
          <p:cNvPr id="102412" name="Text Box 11"/>
          <p:cNvSpPr txBox="1">
            <a:spLocks noChangeArrowheads="1"/>
          </p:cNvSpPr>
          <p:nvPr/>
        </p:nvSpPr>
        <p:spPr bwMode="auto">
          <a:xfrm>
            <a:off x="5964676" y="3501850"/>
            <a:ext cx="322528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65100">
                    <a:srgbClr val="FFFFFF"/>
                  </a:glow>
                </a:effectLst>
                <a:latin typeface="Comic Sans MS" charset="0"/>
                <a:ea typeface="MS Gothic" charset="0"/>
                <a:cs typeface="MS Gothic" charset="0"/>
              </a:rPr>
              <a:t>•Pisidian Antioch</a:t>
            </a:r>
          </a:p>
        </p:txBody>
      </p:sp>
      <p:sp>
        <p:nvSpPr>
          <p:cNvPr id="102413" name="Text Box 12"/>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65100">
                    <a:srgbClr val="FFFFFF"/>
                  </a:glow>
                </a:effectLst>
                <a:latin typeface="Comic Sans MS" charset="0"/>
                <a:ea typeface="MS Gothic" charset="0"/>
                <a:cs typeface="MS Gothic" charset="0"/>
              </a:rPr>
              <a:t>•Ephesus</a:t>
            </a:r>
          </a:p>
        </p:txBody>
      </p:sp>
      <p:sp>
        <p:nvSpPr>
          <p:cNvPr id="95246" name="Text Box 14"/>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eaLnBrk="0" hangingPunct="0">
              <a:lnSpc>
                <a:spcPct val="93000"/>
              </a:lnSpc>
              <a:spcBef>
                <a:spcPts val="2019"/>
              </a:spcBef>
              <a:buClr>
                <a:srgbClr val="919191"/>
              </a:buClr>
              <a:buSzPct val="100000"/>
            </a:pPr>
            <a:r>
              <a:rPr lang="en-GB" sz="3200" b="1">
                <a:solidFill>
                  <a:srgbClr val="919191"/>
                </a:solidFill>
                <a:latin typeface="Comic Sans MS" charset="0"/>
                <a:ea typeface="MS Gothic" charset="0"/>
                <a:cs typeface="MS Gothic" charset="0"/>
              </a:rPr>
              <a:t>•</a:t>
            </a:r>
          </a:p>
        </p:txBody>
      </p:sp>
      <p:sp>
        <p:nvSpPr>
          <p:cNvPr id="102416" name="Text Box 15"/>
          <p:cNvSpPr txBox="1">
            <a:spLocks noChangeArrowheads="1"/>
          </p:cNvSpPr>
          <p:nvPr/>
        </p:nvSpPr>
        <p:spPr bwMode="auto">
          <a:xfrm>
            <a:off x="4625409" y="3076025"/>
            <a:ext cx="22377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65100">
                    <a:srgbClr val="FFFFFF"/>
                  </a:glow>
                </a:effectLst>
                <a:latin typeface="Comic Sans MS" charset="0"/>
                <a:ea typeface="MS Gothic" charset="0"/>
                <a:cs typeface="MS Gothic" charset="0"/>
              </a:rPr>
              <a:t>•Macedonia</a:t>
            </a:r>
          </a:p>
        </p:txBody>
      </p:sp>
      <p:grpSp>
        <p:nvGrpSpPr>
          <p:cNvPr id="95248" name="Group 16"/>
          <p:cNvGrpSpPr>
            <a:grpSpLocks/>
          </p:cNvGrpSpPr>
          <p:nvPr/>
        </p:nvGrpSpPr>
        <p:grpSpPr bwMode="auto">
          <a:xfrm>
            <a:off x="971264" y="2241179"/>
            <a:ext cx="7340023" cy="3760974"/>
            <a:chOff x="673" y="1600"/>
            <a:chExt cx="5086" cy="2685"/>
          </a:xfrm>
        </p:grpSpPr>
        <p:sp>
          <p:nvSpPr>
            <p:cNvPr id="102444" name="Text Box 17"/>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2255"/>
                </a:spcBef>
                <a:buClr>
                  <a:srgbClr val="0033CC"/>
                </a:buClr>
                <a:buSzPct val="100000"/>
                <a:defRPr/>
              </a:pPr>
              <a:r>
                <a:rPr lang="en-GB" sz="3600" b="1">
                  <a:solidFill>
                    <a:srgbClr val="0033CC"/>
                  </a:solidFill>
                  <a:effectLst>
                    <a:glow rad="165100">
                      <a:srgbClr val="FFFFFF"/>
                    </a:glow>
                  </a:effectLst>
                  <a:latin typeface="Comic Sans MS" charset="0"/>
                  <a:ea typeface="MS Gothic" charset="0"/>
                  <a:cs typeface="MS Gothic" charset="0"/>
                </a:rPr>
                <a:t>AFRICA</a:t>
              </a:r>
            </a:p>
          </p:txBody>
        </p:sp>
        <p:sp>
          <p:nvSpPr>
            <p:cNvPr id="102445" name="Text Box 18"/>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2255"/>
                </a:spcBef>
                <a:buClr>
                  <a:srgbClr val="0033CC"/>
                </a:buClr>
                <a:buSzPct val="100000"/>
                <a:defRPr/>
              </a:pPr>
              <a:r>
                <a:rPr lang="en-GB" sz="3600" b="1">
                  <a:solidFill>
                    <a:srgbClr val="0033CC"/>
                  </a:solidFill>
                  <a:effectLst>
                    <a:glow rad="165100">
                      <a:srgbClr val="FFFFFF"/>
                    </a:glow>
                  </a:effectLst>
                  <a:latin typeface="Comic Sans MS" charset="0"/>
                  <a:ea typeface="MS Gothic" charset="0"/>
                  <a:cs typeface="MS Gothic" charset="0"/>
                </a:rPr>
                <a:t>ASIA</a:t>
              </a:r>
            </a:p>
          </p:txBody>
        </p:sp>
        <p:sp>
          <p:nvSpPr>
            <p:cNvPr id="102446" name="Text Box 19"/>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2019"/>
                </a:spcBef>
                <a:buClr>
                  <a:srgbClr val="0033CC"/>
                </a:buClr>
                <a:buSzPct val="100000"/>
                <a:defRPr/>
              </a:pPr>
              <a:r>
                <a:rPr lang="en-GB" sz="3200" b="1">
                  <a:solidFill>
                    <a:srgbClr val="0033CC"/>
                  </a:solidFill>
                  <a:effectLst>
                    <a:glow rad="165100">
                      <a:srgbClr val="FFFFFF"/>
                    </a:glow>
                  </a:effectLst>
                  <a:latin typeface="Comic Sans MS" charset="0"/>
                  <a:ea typeface="MS Gothic" charset="0"/>
                  <a:cs typeface="MS Gothic" charset="0"/>
                </a:rPr>
                <a:t>EUROPE</a:t>
              </a:r>
            </a:p>
          </p:txBody>
        </p:sp>
        <p:sp>
          <p:nvSpPr>
            <p:cNvPr id="102447" name="Text Box 20"/>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739"/>
                </a:spcBef>
                <a:buClr>
                  <a:srgbClr val="0033CC"/>
                </a:buClr>
                <a:buSzPct val="100000"/>
                <a:defRPr/>
              </a:pPr>
              <a:r>
                <a:rPr lang="en-GB" sz="2800" b="1">
                  <a:solidFill>
                    <a:srgbClr val="0033CC"/>
                  </a:solidFill>
                  <a:effectLst>
                    <a:glow rad="165100">
                      <a:srgbClr val="FFFFFF"/>
                    </a:glow>
                  </a:effectLst>
                  <a:latin typeface="Comic Sans MS" charset="0"/>
                  <a:ea typeface="MS Gothic" charset="0"/>
                  <a:cs typeface="MS Gothic" charset="0"/>
                </a:rPr>
                <a:t>ARABIA</a:t>
              </a:r>
            </a:p>
          </p:txBody>
        </p:sp>
      </p:grpSp>
      <p:sp>
        <p:nvSpPr>
          <p:cNvPr id="102418" name="Text Box 21"/>
          <p:cNvSpPr txBox="1">
            <a:spLocks noChangeArrowheads="1"/>
          </p:cNvSpPr>
          <p:nvPr/>
        </p:nvSpPr>
        <p:spPr bwMode="auto">
          <a:xfrm>
            <a:off x="6459682" y="4668662"/>
            <a:ext cx="217441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dirty="0">
                <a:solidFill>
                  <a:srgbClr val="000000"/>
                </a:solidFill>
                <a:effectLst>
                  <a:glow rad="165100">
                    <a:srgbClr val="FFFFFF"/>
                  </a:glow>
                </a:effectLst>
                <a:latin typeface="Comic Sans MS" charset="0"/>
                <a:ea typeface="MS Gothic" charset="0"/>
                <a:cs typeface="MS Gothic" charset="0"/>
              </a:rPr>
              <a:t>•Jerusalem</a:t>
            </a:r>
          </a:p>
        </p:txBody>
      </p:sp>
      <p:grpSp>
        <p:nvGrpSpPr>
          <p:cNvPr id="3" name="Group 22"/>
          <p:cNvGrpSpPr>
            <a:grpSpLocks/>
          </p:cNvGrpSpPr>
          <p:nvPr/>
        </p:nvGrpSpPr>
        <p:grpSpPr bwMode="auto">
          <a:xfrm>
            <a:off x="746139" y="5475475"/>
            <a:ext cx="6640079" cy="1196228"/>
            <a:chOff x="517" y="3909"/>
            <a:chExt cx="4601"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95274" name="Rectangle 24"/>
            <p:cNvSpPr>
              <a:spLocks noChangeArrowheads="1"/>
            </p:cNvSpPr>
            <p:nvPr/>
          </p:nvSpPr>
          <p:spPr bwMode="auto">
            <a:xfrm>
              <a:off x="587" y="3933"/>
              <a:ext cx="4531" cy="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lgn="l" defTabSz="404279" eaLnBrk="0" hangingPunct="0">
                <a:lnSpc>
                  <a:spcPct val="93000"/>
                </a:lnSpc>
                <a:buClr>
                  <a:srgbClr val="000000"/>
                </a:buClr>
                <a:buSzPct val="100000"/>
                <a:tabLst>
                  <a:tab pos="0" algn="l"/>
                  <a:tab pos="812827" algn="l"/>
                  <a:tab pos="1629920" algn="l"/>
                  <a:tab pos="2448445" algn="l"/>
                  <a:tab pos="3266963" algn="l"/>
                  <a:tab pos="4085479" algn="l"/>
                  <a:tab pos="4906847" algn="l"/>
                  <a:tab pos="5722519" algn="l"/>
                  <a:tab pos="6541038" algn="l"/>
                  <a:tab pos="7359561" algn="l"/>
                  <a:tab pos="8178077" algn="l"/>
                  <a:tab pos="8998023" algn="l"/>
                </a:tabLst>
              </a:pPr>
              <a:r>
                <a:rPr lang="en-GB" sz="2200" b="1">
                  <a:solidFill>
                    <a:srgbClr val="000000"/>
                  </a:solidFill>
                  <a:latin typeface="Comic Sans MS" charset="0"/>
                  <a:ea typeface="MS Gothic" charset="0"/>
                  <a:cs typeface="MS Gothic" charset="0"/>
                </a:rPr>
                <a:t>Significance: many church plants; call to </a:t>
              </a:r>
              <a:r>
                <a:rPr lang="en-GB" sz="2200" b="1" u="sng">
                  <a:solidFill>
                    <a:srgbClr val="FC0128"/>
                  </a:solidFill>
                  <a:latin typeface="Comic Sans MS" charset="0"/>
                  <a:ea typeface="MS Gothic" charset="0"/>
                  <a:cs typeface="MS Gothic" charset="0"/>
                </a:rPr>
                <a:t>Macedonia</a:t>
              </a:r>
              <a:r>
                <a:rPr lang="en-GB" sz="2200" b="1">
                  <a:solidFill>
                    <a:srgbClr val="000000"/>
                  </a:solidFill>
                  <a:latin typeface="Comic Sans MS" charset="0"/>
                  <a:ea typeface="MS Gothic" charset="0"/>
                  <a:cs typeface="MS Gothic" charset="0"/>
                </a:rPr>
                <a:t>, on to Athens, </a:t>
              </a:r>
              <a:r>
                <a:rPr lang="ru-RU" sz="2200" b="1">
                  <a:solidFill>
                    <a:srgbClr val="000000"/>
                  </a:solidFill>
                  <a:latin typeface="Comic Sans MS" charset="0"/>
                  <a:ea typeface="MS Gothic" charset="0"/>
                  <a:cs typeface="MS Gothic" charset="0"/>
                </a:rPr>
                <a:t>"</a:t>
              </a:r>
              <a:r>
                <a:rPr lang="en-GB" sz="2200" b="1">
                  <a:solidFill>
                    <a:srgbClr val="000000"/>
                  </a:solidFill>
                  <a:latin typeface="Comic Sans MS" charset="0"/>
                  <a:ea typeface="MS Gothic" charset="0"/>
                  <a:cs typeface="MS Gothic" charset="0"/>
                </a:rPr>
                <a:t>the </a:t>
              </a:r>
              <a:r>
                <a:rPr lang="en-GB" altLang="ja-JP" sz="2200" b="1">
                  <a:solidFill>
                    <a:srgbClr val="000000"/>
                  </a:solidFill>
                  <a:latin typeface="Comic Sans MS" charset="0"/>
                  <a:ea typeface="MS Gothic" charset="0"/>
                  <a:cs typeface="MS Gothic" charset="0"/>
                </a:rPr>
                <a:t>unknown god</a:t>
              </a:r>
              <a:r>
                <a:rPr lang="ru-RU" altLang="ja-JP" sz="2200" b="1">
                  <a:solidFill>
                    <a:srgbClr val="000000"/>
                  </a:solidFill>
                  <a:latin typeface="Comic Sans MS" charset="0"/>
                  <a:ea typeface="MS Gothic" charset="0"/>
                  <a:cs typeface="MS Gothic" charset="0"/>
                </a:rPr>
                <a:t>"</a:t>
              </a:r>
              <a:r>
                <a:rPr lang="en-GB" altLang="ja-JP" sz="2200" b="1">
                  <a:solidFill>
                    <a:srgbClr val="000000"/>
                  </a:solidFill>
                  <a:latin typeface="Comic Sans MS" charset="0"/>
                  <a:ea typeface="MS Gothic" charset="0"/>
                  <a:cs typeface="MS Gothic" charset="0"/>
                </a:rPr>
                <a:t>; Mars Hill; lengthy </a:t>
              </a:r>
              <a:r>
                <a:rPr lang="en-GB" altLang="ja-JP" sz="2200" b="1" u="sng">
                  <a:solidFill>
                    <a:srgbClr val="FC0128"/>
                  </a:solidFill>
                  <a:latin typeface="Comic Sans MS" charset="0"/>
                  <a:ea typeface="MS Gothic" charset="0"/>
                  <a:cs typeface="MS Gothic" charset="0"/>
                </a:rPr>
                <a:t>Corinthian</a:t>
              </a:r>
              <a:r>
                <a:rPr lang="en-GB" altLang="ja-JP" sz="2200" b="1">
                  <a:solidFill>
                    <a:srgbClr val="000000"/>
                  </a:solidFill>
                  <a:latin typeface="Comic Sans MS" charset="0"/>
                  <a:ea typeface="MS Gothic" charset="0"/>
                  <a:cs typeface="MS Gothic" charset="0"/>
                </a:rPr>
                <a:t> stay.</a:t>
              </a:r>
              <a:endParaRPr lang="en-GB" sz="2200" b="1">
                <a:solidFill>
                  <a:srgbClr val="000000"/>
                </a:solidFill>
                <a:latin typeface="Comic Sans MS" charset="0"/>
                <a:ea typeface="MS Gothic" charset="0"/>
                <a:cs typeface="MS Gothic" charset="0"/>
              </a:endParaRPr>
            </a:p>
          </p:txBody>
        </p:sp>
      </p:grpSp>
      <p:grpSp>
        <p:nvGrpSpPr>
          <p:cNvPr id="4" name="Group 25"/>
          <p:cNvGrpSpPr>
            <a:grpSpLocks/>
          </p:cNvGrpSpPr>
          <p:nvPr/>
        </p:nvGrpSpPr>
        <p:grpSpPr bwMode="auto">
          <a:xfrm>
            <a:off x="746139" y="4707873"/>
            <a:ext cx="5371523"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95272" name="Text Box 27"/>
            <p:cNvSpPr txBox="1">
              <a:spLocks noChangeArrowheads="1"/>
            </p:cNvSpPr>
            <p:nvPr/>
          </p:nvSpPr>
          <p:spPr bwMode="auto">
            <a:xfrm>
              <a:off x="547" y="3370"/>
              <a:ext cx="3692"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1795"/>
                </a:spcBef>
                <a:buClr>
                  <a:srgbClr val="000000"/>
                </a:buClr>
                <a:buSzPct val="100000"/>
              </a:pPr>
              <a:r>
                <a:rPr lang="en-GB" sz="2900" b="1">
                  <a:solidFill>
                    <a:srgbClr val="000000"/>
                  </a:solidFill>
                  <a:latin typeface="Comic Sans MS" charset="0"/>
                  <a:ea typeface="MS Gothic" charset="0"/>
                  <a:cs typeface="MS Gothic" charset="0"/>
                </a:rPr>
                <a:t>2.</a:t>
              </a:r>
              <a:r>
                <a:rPr lang="ru-RU" altLang="ja-JP" sz="2900" b="1">
                  <a:solidFill>
                    <a:srgbClr val="000000"/>
                  </a:solidFill>
                  <a:latin typeface="Comic Sans MS" charset="0"/>
                  <a:ea typeface="MS Gothic" charset="0"/>
                  <a:cs typeface="MS Gothic" charset="0"/>
                </a:rPr>
                <a:t>"</a:t>
              </a:r>
              <a:r>
                <a:rPr lang="en-GB" altLang="ja-JP" sz="2900" b="1">
                  <a:solidFill>
                    <a:srgbClr val="000000"/>
                  </a:solidFill>
                  <a:latin typeface="Comic Sans MS" charset="0"/>
                  <a:ea typeface="MS Gothic" charset="0"/>
                  <a:cs typeface="MS Gothic" charset="0"/>
                </a:rPr>
                <a:t>The </a:t>
              </a:r>
              <a:r>
                <a:rPr lang="en-GB" altLang="ja-JP" sz="2900" b="1" u="sng">
                  <a:solidFill>
                    <a:srgbClr val="FC0128"/>
                  </a:solidFill>
                  <a:latin typeface="Comic Sans MS" charset="0"/>
                  <a:ea typeface="MS Gothic" charset="0"/>
                  <a:cs typeface="MS Gothic" charset="0"/>
                </a:rPr>
                <a:t>European</a:t>
              </a:r>
              <a:r>
                <a:rPr lang="en-GB" altLang="ja-JP" sz="2900" b="1">
                  <a:solidFill>
                    <a:srgbClr val="000000"/>
                  </a:solidFill>
                  <a:latin typeface="Comic Sans MS" charset="0"/>
                  <a:ea typeface="MS Gothic" charset="0"/>
                  <a:cs typeface="MS Gothic" charset="0"/>
                </a:rPr>
                <a:t> Thrust</a:t>
              </a:r>
              <a:r>
                <a:rPr lang="ru-RU" altLang="ja-JP" sz="2900" b="1">
                  <a:solidFill>
                    <a:srgbClr val="000000"/>
                  </a:solidFill>
                  <a:latin typeface="Comic Sans MS" charset="0"/>
                  <a:ea typeface="MS Gothic" charset="0"/>
                  <a:cs typeface="MS Gothic" charset="0"/>
                </a:rPr>
                <a:t>"</a:t>
              </a:r>
              <a:endParaRPr lang="en-GB" sz="2900" b="1">
                <a:solidFill>
                  <a:srgbClr val="000000"/>
                </a:solidFill>
                <a:latin typeface="Comic Sans MS" charset="0"/>
                <a:ea typeface="MS Gothic" charset="0"/>
                <a:cs typeface="MS Gothic" charset="0"/>
              </a:endParaRPr>
            </a:p>
          </p:txBody>
        </p:sp>
      </p:grpSp>
      <p:sp>
        <p:nvSpPr>
          <p:cNvPr id="47132" name="Text Box 28"/>
          <p:cNvSpPr txBox="1">
            <a:spLocks noChangeArrowheads="1"/>
          </p:cNvSpPr>
          <p:nvPr/>
        </p:nvSpPr>
        <p:spPr bwMode="auto">
          <a:xfrm>
            <a:off x="707162" y="4188199"/>
            <a:ext cx="1717386"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6410" eaLnBrk="0" hangingPunct="0">
              <a:lnSpc>
                <a:spcPct val="93000"/>
              </a:lnSpc>
              <a:spcBef>
                <a:spcPts val="1010"/>
              </a:spcBef>
              <a:buClr>
                <a:srgbClr val="000000"/>
              </a:buClr>
              <a:buSzPct val="100000"/>
              <a:defRPr/>
            </a:pPr>
            <a:r>
              <a:rPr lang="en-GB" sz="1600" b="1">
                <a:solidFill>
                  <a:srgbClr val="000000"/>
                </a:solidFill>
                <a:latin typeface="Comic Sans MS" charset="0"/>
                <a:ea typeface="MS Gothic" charset="0"/>
                <a:cs typeface="MS Gothic" charset="0"/>
              </a:rPr>
              <a:t>Acts 15-18</a:t>
            </a:r>
          </a:p>
        </p:txBody>
      </p:sp>
      <p:pic>
        <p:nvPicPr>
          <p:cNvPr id="47133" name="Picture 29"/>
          <p:cNvPicPr>
            <a:picLocks noChangeAspect="1" noChangeArrowheads="1"/>
          </p:cNvPicPr>
          <p:nvPr/>
        </p:nvPicPr>
        <p:blipFill>
          <a:blip r:embed="rId5"/>
          <a:srcRect/>
          <a:stretch>
            <a:fillRect/>
          </a:stretch>
        </p:blipFill>
        <p:spPr bwMode="auto">
          <a:xfrm>
            <a:off x="4961673" y="682161"/>
            <a:ext cx="3127375" cy="227759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545082" y="6227671"/>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eaLnBrk="0" hangingPunct="0">
              <a:lnSpc>
                <a:spcPct val="93000"/>
              </a:lnSpc>
              <a:buClr>
                <a:srgbClr val="000000"/>
              </a:buClr>
              <a:buSzPct val="100000"/>
            </a:pPr>
            <a:endParaRPr lang="en-US">
              <a:solidFill>
                <a:srgbClr val="FFFFFF"/>
              </a:solidFill>
              <a:ea typeface="MS Gothic" charset="0"/>
              <a:cs typeface="MS Gothic" charset="0"/>
            </a:endParaRPr>
          </a:p>
        </p:txBody>
      </p:sp>
      <p:sp>
        <p:nvSpPr>
          <p:cNvPr id="95255" name="Text Box 32"/>
          <p:cNvSpPr txBox="1">
            <a:spLocks noChangeArrowheads="1"/>
          </p:cNvSpPr>
          <p:nvPr/>
        </p:nvSpPr>
        <p:spPr bwMode="auto">
          <a:xfrm>
            <a:off x="800591" y="6556723"/>
            <a:ext cx="810403" cy="200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505"/>
              </a:spcBef>
              <a:buClr>
                <a:srgbClr val="FFFFFF"/>
              </a:buClr>
              <a:buSzPct val="100000"/>
            </a:pPr>
            <a:r>
              <a:rPr lang="en-GB" sz="800" b="1">
                <a:solidFill>
                  <a:srgbClr val="FFFFFF"/>
                </a:solidFill>
                <a:ea typeface="MS Gothic" charset="0"/>
                <a:cs typeface="MS Gothic" charset="0"/>
              </a:rPr>
              <a:t>©2006 TBBMI</a:t>
            </a:r>
          </a:p>
        </p:txBody>
      </p:sp>
      <p:sp>
        <p:nvSpPr>
          <p:cNvPr id="95256" name="Text Box 33"/>
          <p:cNvSpPr txBox="1">
            <a:spLocks noChangeArrowheads="1"/>
          </p:cNvSpPr>
          <p:nvPr/>
        </p:nvSpPr>
        <p:spPr bwMode="auto">
          <a:xfrm>
            <a:off x="8391015" y="6539675"/>
            <a:ext cx="303804"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561"/>
              </a:spcBef>
              <a:buClr>
                <a:srgbClr val="FFFFFF"/>
              </a:buClr>
              <a:buSzPct val="100000"/>
            </a:pPr>
            <a:r>
              <a:rPr lang="en-GB" sz="900" b="1">
                <a:solidFill>
                  <a:srgbClr val="FFFFFF"/>
                </a:solidFill>
                <a:latin typeface="Comic Sans MS" charset="0"/>
                <a:ea typeface="MS Gothic" charset="0"/>
                <a:cs typeface="MS Gothic" charset="0"/>
              </a:rPr>
              <a:t>44</a:t>
            </a:r>
          </a:p>
        </p:txBody>
      </p:sp>
      <p:sp>
        <p:nvSpPr>
          <p:cNvPr id="95257" name="Text Box 34"/>
          <p:cNvSpPr txBox="1">
            <a:spLocks noChangeArrowheads="1"/>
          </p:cNvSpPr>
          <p:nvPr/>
        </p:nvSpPr>
        <p:spPr bwMode="auto">
          <a:xfrm>
            <a:off x="8699500" y="6481203"/>
            <a:ext cx="282864" cy="298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897"/>
              </a:spcBef>
              <a:buClr>
                <a:srgbClr val="FFFFFF"/>
              </a:buClr>
              <a:buSzPct val="100000"/>
            </a:pPr>
            <a:r>
              <a:rPr lang="en-GB" sz="1400" b="1">
                <a:solidFill>
                  <a:srgbClr val="FFFFFF"/>
                </a:solidFill>
                <a:latin typeface="Comic Sans MS" charset="0"/>
                <a:ea typeface="MS Gothic" charset="0"/>
                <a:cs typeface="MS Gothic" charset="0"/>
              </a:rPr>
              <a:t>5</a:t>
            </a:r>
          </a:p>
        </p:txBody>
      </p:sp>
      <p:grpSp>
        <p:nvGrpSpPr>
          <p:cNvPr id="5" name="Group 35"/>
          <p:cNvGrpSpPr>
            <a:grpSpLocks/>
          </p:cNvGrpSpPr>
          <p:nvPr/>
        </p:nvGrpSpPr>
        <p:grpSpPr bwMode="auto">
          <a:xfrm>
            <a:off x="990036" y="1332111"/>
            <a:ext cx="3713307"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404279"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95270" name="Text Box 37"/>
            <p:cNvSpPr txBox="1">
              <a:spLocks noChangeArrowheads="1"/>
            </p:cNvSpPr>
            <p:nvPr/>
          </p:nvSpPr>
          <p:spPr bwMode="auto">
            <a:xfrm>
              <a:off x="575" y="1116"/>
              <a:ext cx="2573" cy="1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3702"/>
                </a:spcBef>
                <a:buClr>
                  <a:srgbClr val="FFEA18"/>
                </a:buClr>
                <a:buSzPct val="100000"/>
              </a:pPr>
              <a:r>
                <a:rPr lang="en-GB" sz="5900" b="1" dirty="0">
                  <a:solidFill>
                    <a:srgbClr val="FFEA18"/>
                  </a:solidFill>
                  <a:latin typeface="Comic Sans MS" charset="0"/>
                  <a:ea typeface="MS Gothic" charset="0"/>
                  <a:cs typeface="MS Gothic" charset="0"/>
                </a:rPr>
                <a:t>A.D.  </a:t>
              </a:r>
              <a:br>
                <a:rPr lang="en-GB" sz="5900" b="1" dirty="0">
                  <a:solidFill>
                    <a:srgbClr val="FFEA18"/>
                  </a:solidFill>
                  <a:latin typeface="Comic Sans MS" charset="0"/>
                  <a:ea typeface="MS Gothic" charset="0"/>
                  <a:cs typeface="MS Gothic" charset="0"/>
                </a:rPr>
              </a:br>
              <a:r>
                <a:rPr lang="en-GB" sz="5900" b="1" dirty="0">
                  <a:solidFill>
                    <a:srgbClr val="FFEA18"/>
                  </a:solidFill>
                  <a:latin typeface="Comic Sans MS" charset="0"/>
                  <a:ea typeface="MS Gothic" charset="0"/>
                  <a:cs typeface="MS Gothic" charset="0"/>
                </a:rPr>
                <a:t>49-52</a:t>
              </a:r>
            </a:p>
          </p:txBody>
        </p:sp>
      </p:grpSp>
      <p:sp>
        <p:nvSpPr>
          <p:cNvPr id="47142" name="AutoShape 38"/>
          <p:cNvSpPr>
            <a:spLocks noChangeArrowheads="1"/>
          </p:cNvSpPr>
          <p:nvPr/>
        </p:nvSpPr>
        <p:spPr bwMode="auto">
          <a:xfrm>
            <a:off x="5059795" y="1390933"/>
            <a:ext cx="2893580"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3" name="AutoShape 39"/>
          <p:cNvSpPr>
            <a:spLocks noChangeArrowheads="1"/>
          </p:cNvSpPr>
          <p:nvPr/>
        </p:nvSpPr>
        <p:spPr bwMode="auto">
          <a:xfrm rot="5400000">
            <a:off x="6582207" y="3780818"/>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4" name="AutoShape 40"/>
          <p:cNvSpPr>
            <a:spLocks noChangeArrowheads="1"/>
          </p:cNvSpPr>
          <p:nvPr/>
        </p:nvSpPr>
        <p:spPr bwMode="auto">
          <a:xfrm rot="1200000">
            <a:off x="5440809" y="3140450"/>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5" name="AutoShape 41"/>
          <p:cNvSpPr>
            <a:spLocks noChangeArrowheads="1"/>
          </p:cNvSpPr>
          <p:nvPr/>
        </p:nvSpPr>
        <p:spPr bwMode="auto">
          <a:xfrm rot="15180000">
            <a:off x="4798435" y="3636545"/>
            <a:ext cx="609320"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6" name="AutoShape 42"/>
          <p:cNvSpPr>
            <a:spLocks noChangeArrowheads="1"/>
          </p:cNvSpPr>
          <p:nvPr/>
        </p:nvSpPr>
        <p:spPr bwMode="auto">
          <a:xfrm rot="11640000">
            <a:off x="4875082" y="4385703"/>
            <a:ext cx="62634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7" name="AutoShape 43"/>
          <p:cNvSpPr>
            <a:spLocks noChangeArrowheads="1"/>
          </p:cNvSpPr>
          <p:nvPr/>
        </p:nvSpPr>
        <p:spPr bwMode="auto">
          <a:xfrm rot="11640000">
            <a:off x="5826125" y="4675657"/>
            <a:ext cx="627784"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9" name="Text Box 45"/>
          <p:cNvSpPr txBox="1">
            <a:spLocks noChangeArrowheads="1"/>
          </p:cNvSpPr>
          <p:nvPr/>
        </p:nvSpPr>
        <p:spPr bwMode="auto">
          <a:xfrm>
            <a:off x="4833861" y="2603032"/>
            <a:ext cx="3499715" cy="446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39" tIns="41876" rIns="80539" bIns="41876">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1122"/>
              </a:spcBef>
              <a:buClr>
                <a:srgbClr val="FFEA18"/>
              </a:buClr>
              <a:buSzPct val="100000"/>
              <a:defRPr/>
            </a:pPr>
            <a:r>
              <a:rPr lang="en-GB" b="1" dirty="0">
                <a:solidFill>
                  <a:srgbClr val="FFEA18"/>
                </a:solidFill>
                <a:effectLst>
                  <a:glow rad="101600">
                    <a:srgbClr val="000000"/>
                  </a:glow>
                </a:effectLst>
                <a:latin typeface="Comic Sans MS" charset="0"/>
                <a:ea typeface="MS Gothic" charset="0"/>
                <a:cs typeface="MS Gothic" charset="0"/>
              </a:rPr>
              <a:t>ANCIENT ATHENS</a:t>
            </a:r>
          </a:p>
        </p:txBody>
      </p:sp>
      <p:sp>
        <p:nvSpPr>
          <p:cNvPr id="95266" name="Title 1"/>
          <p:cNvSpPr>
            <a:spLocks noGrp="1"/>
          </p:cNvSpPr>
          <p:nvPr>
            <p:ph type="title" idx="4294967295"/>
          </p:nvPr>
        </p:nvSpPr>
        <p:spPr bwMode="auto">
          <a:xfrm>
            <a:off x="457502" y="-603706"/>
            <a:ext cx="8229023" cy="57710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2. </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u="sng">
                <a:solidFill>
                  <a:srgbClr val="FC0128"/>
                </a:solidFill>
                <a:latin typeface="Comic Sans MS" charset="0"/>
                <a:cs typeface="ＭＳ Ｐゴシック" charset="0"/>
              </a:rPr>
              <a:t>European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
        <p:nvSpPr>
          <p:cNvPr id="6" name="Freeform 5"/>
          <p:cNvSpPr/>
          <p:nvPr/>
        </p:nvSpPr>
        <p:spPr>
          <a:xfrm>
            <a:off x="4710559" y="3210485"/>
            <a:ext cx="1959841"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1887" tIns="40942" rIns="81887" bIns="40942"/>
          <a:lstStyle/>
          <a:p>
            <a:pPr algn="l" defTabSz="409395" eaLnBrk="0" hangingPunct="0">
              <a:lnSpc>
                <a:spcPct val="93000"/>
              </a:lnSpc>
              <a:buClr>
                <a:srgbClr val="000000"/>
              </a:buClr>
              <a:buSzPct val="100000"/>
              <a:defRPr/>
            </a:pPr>
            <a:endParaRPr lang="en-US" sz="2200">
              <a:solidFill>
                <a:srgbClr val="FFFFFF"/>
              </a:solidFill>
              <a:effectLst>
                <a:outerShdw blurRad="50800" dist="101600" dir="2700000" algn="tl" rotWithShape="0">
                  <a:srgbClr val="000000">
                    <a:alpha val="96000"/>
                  </a:srgbClr>
                </a:outerShdw>
              </a:effectLst>
              <a:latin typeface="Times New Roman" pitchFamily="-108" charset="0"/>
            </a:endParaRPr>
          </a:p>
        </p:txBody>
      </p:sp>
      <p:sp>
        <p:nvSpPr>
          <p:cNvPr id="102414" name="Text Box 13"/>
          <p:cNvSpPr txBox="1">
            <a:spLocks noChangeArrowheads="1"/>
          </p:cNvSpPr>
          <p:nvPr/>
        </p:nvSpPr>
        <p:spPr bwMode="auto">
          <a:xfrm>
            <a:off x="3899489" y="3787600"/>
            <a:ext cx="14580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FFFFFF"/>
              </a:buClr>
              <a:buSzPct val="100000"/>
              <a:defRPr/>
            </a:pPr>
            <a:r>
              <a:rPr lang="en-GB" b="1" dirty="0">
                <a:solidFill>
                  <a:srgbClr val="FFFFFF"/>
                </a:solidFill>
                <a:effectLst>
                  <a:glow rad="165100">
                    <a:srgbClr val="000000"/>
                  </a:glow>
                </a:effectLst>
                <a:latin typeface="Comic Sans MS" charset="0"/>
                <a:ea typeface="MS Gothic" charset="0"/>
                <a:cs typeface="MS Gothic" charset="0"/>
              </a:rPr>
              <a:t>Athens</a:t>
            </a:r>
          </a:p>
        </p:txBody>
      </p:sp>
    </p:spTree>
    <p:extLst>
      <p:ext uri="{BB962C8B-B14F-4D97-AF65-F5344CB8AC3E}">
        <p14:creationId xmlns:p14="http://schemas.microsoft.com/office/powerpoint/2010/main" val="2939338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211016" y="632370"/>
            <a:ext cx="392890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Turn the Other Cheek</a:t>
            </a:r>
          </a:p>
        </p:txBody>
      </p:sp>
      <p:sp>
        <p:nvSpPr>
          <p:cNvPr id="8" name="Rectangle 2">
            <a:extLst>
              <a:ext uri="{FF2B5EF4-FFF2-40B4-BE49-F238E27FC236}">
                <a16:creationId xmlns:a16="http://schemas.microsoft.com/office/drawing/2014/main" id="{6882F2CF-1ED9-4745-87CA-5AC1ED74CAC6}"/>
              </a:ext>
            </a:extLst>
          </p:cNvPr>
          <p:cNvSpPr txBox="1">
            <a:spLocks noChangeArrowheads="1"/>
          </p:cNvSpPr>
          <p:nvPr/>
        </p:nvSpPr>
        <p:spPr bwMode="auto">
          <a:xfrm>
            <a:off x="345431" y="2718320"/>
            <a:ext cx="7843976"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8000"/>
              </a:lnSpc>
              <a:spcBef>
                <a:spcPct val="0"/>
              </a:spcBef>
              <a:spcAft>
                <a:spcPct val="0"/>
              </a:spcAft>
              <a:buClrTx/>
              <a:buSzTx/>
              <a:buFontTx/>
              <a:buNone/>
              <a:tabLst/>
              <a:defRPr/>
            </a:pP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35</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next morning the city officials sent the police to tell the jailer, “Let those men go!” </a:t>
            </a: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36</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So the jailer told Paul, “The city officials have said you and Silas are free to leave. Go in peace.”</a:t>
            </a:r>
          </a:p>
        </p:txBody>
      </p:sp>
    </p:spTree>
    <p:extLst>
      <p:ext uri="{BB962C8B-B14F-4D97-AF65-F5344CB8AC3E}">
        <p14:creationId xmlns:p14="http://schemas.microsoft.com/office/powerpoint/2010/main" val="393631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211016" y="632370"/>
            <a:ext cx="392890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Turn the Other Cheek</a:t>
            </a:r>
          </a:p>
        </p:txBody>
      </p:sp>
      <p:sp>
        <p:nvSpPr>
          <p:cNvPr id="8" name="Rectangle 2">
            <a:extLst>
              <a:ext uri="{FF2B5EF4-FFF2-40B4-BE49-F238E27FC236}">
                <a16:creationId xmlns:a16="http://schemas.microsoft.com/office/drawing/2014/main" id="{6882F2CF-1ED9-4745-87CA-5AC1ED74CAC6}"/>
              </a:ext>
            </a:extLst>
          </p:cNvPr>
          <p:cNvSpPr txBox="1">
            <a:spLocks noChangeArrowheads="1"/>
          </p:cNvSpPr>
          <p:nvPr/>
        </p:nvSpPr>
        <p:spPr bwMode="auto">
          <a:xfrm>
            <a:off x="958380" y="2798707"/>
            <a:ext cx="7843976"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8000"/>
              </a:lnSpc>
              <a:spcBef>
                <a:spcPct val="0"/>
              </a:spcBef>
              <a:spcAft>
                <a:spcPct val="0"/>
              </a:spcAft>
              <a:buClrTx/>
              <a:buSzTx/>
              <a:buFontTx/>
              <a:buNone/>
              <a:tabLst/>
              <a:defRPr/>
            </a:pPr>
            <a:r>
              <a:rPr kumimoji="0" lang="en-US" sz="3600" b="1" i="0" u="sng"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 5:39</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But I say, do not resist an evil person! If someone slaps you on the right cheek, offer the other cheek also.</a:t>
            </a:r>
          </a:p>
        </p:txBody>
      </p:sp>
    </p:spTree>
    <p:extLst>
      <p:ext uri="{BB962C8B-B14F-4D97-AF65-F5344CB8AC3E}">
        <p14:creationId xmlns:p14="http://schemas.microsoft.com/office/powerpoint/2010/main" val="207609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7" y="212236"/>
            <a:ext cx="8516745"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Thessalonica</a:t>
            </a:r>
          </a:p>
        </p:txBody>
      </p:sp>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763674" y="1253483"/>
            <a:ext cx="7385539" cy="37516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Short period of time (3 weeks)</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Preached in synagogue (resurrection)</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Some</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Jews / </a:t>
            </a: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Many</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devout (God-fearing) Greek men believed</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Opposed by Jews</a:t>
            </a:r>
            <a:endPar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8379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fade">
                                      <p:cBhvr>
                                        <p:cTn id="2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Berea</a:t>
            </a:r>
          </a:p>
        </p:txBody>
      </p:sp>
      <p:sp>
        <p:nvSpPr>
          <p:cNvPr id="4" name="Rectangle 2">
            <a:extLst>
              <a:ext uri="{FF2B5EF4-FFF2-40B4-BE49-F238E27FC236}">
                <a16:creationId xmlns:a16="http://schemas.microsoft.com/office/drawing/2014/main" id="{C789EF23-24EC-4AEB-AC4A-4BEF53F565C0}"/>
              </a:ext>
            </a:extLst>
          </p:cNvPr>
          <p:cNvSpPr txBox="1">
            <a:spLocks noChangeArrowheads="1"/>
          </p:cNvSpPr>
          <p:nvPr/>
        </p:nvSpPr>
        <p:spPr bwMode="auto">
          <a:xfrm>
            <a:off x="763674" y="1253483"/>
            <a:ext cx="7385539"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Short period of time</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Preached in Synagogue</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Many</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Jews / </a:t>
            </a: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Many</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prominent Greek men and women believed</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Opposed by Jews from Thessalonica</a:t>
            </a:r>
            <a:endPar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2538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E9F62-4522-4F1E-A4A6-B09A8169DC18}"/>
              </a:ext>
            </a:extLst>
          </p:cNvPr>
          <p:cNvSpPr/>
          <p:nvPr/>
        </p:nvSpPr>
        <p:spPr>
          <a:xfrm rot="16200000">
            <a:off x="3946839" y="1636257"/>
            <a:ext cx="1328197" cy="778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7" y="212236"/>
            <a:ext cx="778747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Thessalonica 					Berea</a:t>
            </a:r>
          </a:p>
        </p:txBody>
      </p:sp>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668215" y="1223343"/>
            <a:ext cx="3554605"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Some</a:t>
            </a:r>
            <a:r>
              <a:rPr kumimoji="0" lang="en-US" sz="32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 Jews Believed</a:t>
            </a:r>
          </a:p>
        </p:txBody>
      </p:sp>
      <p:sp>
        <p:nvSpPr>
          <p:cNvPr id="2" name="Rectangle 1">
            <a:extLst>
              <a:ext uri="{FF2B5EF4-FFF2-40B4-BE49-F238E27FC236}">
                <a16:creationId xmlns:a16="http://schemas.microsoft.com/office/drawing/2014/main" id="{38728286-8654-45DE-8A48-FEC94294F1F7}"/>
              </a:ext>
            </a:extLst>
          </p:cNvPr>
          <p:cNvSpPr/>
          <p:nvPr/>
        </p:nvSpPr>
        <p:spPr>
          <a:xfrm>
            <a:off x="638070" y="975091"/>
            <a:ext cx="7998235" cy="720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a:extLst>
              <a:ext uri="{FF2B5EF4-FFF2-40B4-BE49-F238E27FC236}">
                <a16:creationId xmlns:a16="http://schemas.microsoft.com/office/drawing/2014/main" id="{E71F9764-24A8-4CA2-B0FB-C4D617510B36}"/>
              </a:ext>
            </a:extLst>
          </p:cNvPr>
          <p:cNvSpPr txBox="1">
            <a:spLocks noChangeArrowheads="1"/>
          </p:cNvSpPr>
          <p:nvPr/>
        </p:nvSpPr>
        <p:spPr bwMode="auto">
          <a:xfrm>
            <a:off x="5200019" y="1303730"/>
            <a:ext cx="3543721"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Many</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Jews Believed</a:t>
            </a:r>
          </a:p>
        </p:txBody>
      </p:sp>
      <p:sp>
        <p:nvSpPr>
          <p:cNvPr id="7" name="Rectangle 2">
            <a:extLst>
              <a:ext uri="{FF2B5EF4-FFF2-40B4-BE49-F238E27FC236}">
                <a16:creationId xmlns:a16="http://schemas.microsoft.com/office/drawing/2014/main" id="{CA1CF7B7-6BA3-43C8-97F2-C4094B106E4F}"/>
              </a:ext>
            </a:extLst>
          </p:cNvPr>
          <p:cNvSpPr txBox="1">
            <a:spLocks noChangeArrowheads="1"/>
          </p:cNvSpPr>
          <p:nvPr/>
        </p:nvSpPr>
        <p:spPr bwMode="auto">
          <a:xfrm>
            <a:off x="668215" y="2543906"/>
            <a:ext cx="8091437"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27000">
                    <a:prstClr val="black"/>
                  </a:glow>
                </a:effectLst>
                <a:uLnTx/>
                <a:uFillTx/>
                <a:latin typeface="Arial" charset="0"/>
                <a:ea typeface="ＭＳ Ｐゴシック" charset="0"/>
                <a:cs typeface="ＭＳ Ｐゴシック" charset="0"/>
              </a:rPr>
              <a:t>11</a:t>
            </a: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And the people of Berea were more open-minded than those in Thessalonica, and they listened eagerly to Paul’s message. They searched the Scriptures day after day to see if Paul and Silas were teaching the truth. </a:t>
            </a:r>
          </a:p>
        </p:txBody>
      </p:sp>
      <p:pic>
        <p:nvPicPr>
          <p:cNvPr id="4" name="Picture 3">
            <a:extLst>
              <a:ext uri="{FF2B5EF4-FFF2-40B4-BE49-F238E27FC236}">
                <a16:creationId xmlns:a16="http://schemas.microsoft.com/office/drawing/2014/main" id="{447C39CB-81BE-4967-B764-E091C5EE7F6A}"/>
              </a:ext>
            </a:extLst>
          </p:cNvPr>
          <p:cNvPicPr>
            <a:picLocks noChangeAspect="1"/>
          </p:cNvPicPr>
          <p:nvPr/>
        </p:nvPicPr>
        <p:blipFill>
          <a:blip r:embed="rId3"/>
          <a:stretch>
            <a:fillRect/>
          </a:stretch>
        </p:blipFill>
        <p:spPr>
          <a:xfrm>
            <a:off x="0" y="4940435"/>
            <a:ext cx="9144000" cy="1884947"/>
          </a:xfrm>
          <a:prstGeom prst="rect">
            <a:avLst/>
          </a:prstGeom>
        </p:spPr>
      </p:pic>
    </p:spTree>
    <p:extLst>
      <p:ext uri="{BB962C8B-B14F-4D97-AF65-F5344CB8AC3E}">
        <p14:creationId xmlns:p14="http://schemas.microsoft.com/office/powerpoint/2010/main" val="38956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36187" y="2273030"/>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 reveals himself</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36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his word)</a:t>
            </a:r>
            <a:endParaRPr kumimoji="0" lang="en-US" sz="4400" b="0" i="1"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to those who seek</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and worship him </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4623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58">
            <a:extLst>
              <a:ext uri="{FF2B5EF4-FFF2-40B4-BE49-F238E27FC236}">
                <a16:creationId xmlns:a16="http://schemas.microsoft.com/office/drawing/2014/main" id="{FE32E3E5-CAB4-41E8-871D-E60BAE7D1AC4}"/>
              </a:ext>
            </a:extLst>
          </p:cNvPr>
          <p:cNvSpPr>
            <a:spLocks noChangeArrowheads="1"/>
          </p:cNvSpPr>
          <p:nvPr/>
        </p:nvSpPr>
        <p:spPr bwMode="auto">
          <a:xfrm>
            <a:off x="6109398" y="2818610"/>
            <a:ext cx="123448" cy="116681"/>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 name="Text Box 76">
            <a:extLst>
              <a:ext uri="{FF2B5EF4-FFF2-40B4-BE49-F238E27FC236}">
                <a16:creationId xmlns:a16="http://schemas.microsoft.com/office/drawing/2014/main" id="{08EA6AEE-B961-429C-9797-9FFF83DBD96E}"/>
              </a:ext>
            </a:extLst>
          </p:cNvPr>
          <p:cNvSpPr txBox="1">
            <a:spLocks noChangeArrowheads="1"/>
          </p:cNvSpPr>
          <p:nvPr/>
        </p:nvSpPr>
        <p:spPr bwMode="auto">
          <a:xfrm>
            <a:off x="5596343" y="2818611"/>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Troas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4" name="Oval 58">
            <a:extLst>
              <a:ext uri="{FF2B5EF4-FFF2-40B4-BE49-F238E27FC236}">
                <a16:creationId xmlns:a16="http://schemas.microsoft.com/office/drawing/2014/main" id="{A44461EF-9216-43E8-9B34-9ADD1461B557}"/>
              </a:ext>
            </a:extLst>
          </p:cNvPr>
          <p:cNvSpPr>
            <a:spLocks noChangeArrowheads="1"/>
          </p:cNvSpPr>
          <p:nvPr/>
        </p:nvSpPr>
        <p:spPr bwMode="auto">
          <a:xfrm>
            <a:off x="3939658" y="149780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5" name="Text Box 76">
            <a:extLst>
              <a:ext uri="{FF2B5EF4-FFF2-40B4-BE49-F238E27FC236}">
                <a16:creationId xmlns:a16="http://schemas.microsoft.com/office/drawing/2014/main" id="{E096098D-40B7-45D2-9746-C7CB93878264}"/>
              </a:ext>
            </a:extLst>
          </p:cNvPr>
          <p:cNvSpPr txBox="1">
            <a:spLocks noChangeArrowheads="1"/>
          </p:cNvSpPr>
          <p:nvPr/>
        </p:nvSpPr>
        <p:spPr bwMode="auto">
          <a:xfrm>
            <a:off x="3863372" y="1047487"/>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7" name="Oval 58">
            <a:extLst>
              <a:ext uri="{FF2B5EF4-FFF2-40B4-BE49-F238E27FC236}">
                <a16:creationId xmlns:a16="http://schemas.microsoft.com/office/drawing/2014/main" id="{68AB4F21-54C6-4831-97C0-E9FF34C9EB72}"/>
              </a:ext>
            </a:extLst>
          </p:cNvPr>
          <p:cNvSpPr>
            <a:spLocks noChangeArrowheads="1"/>
          </p:cNvSpPr>
          <p:nvPr/>
        </p:nvSpPr>
        <p:spPr bwMode="auto">
          <a:xfrm>
            <a:off x="3312913" y="1934420"/>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8" name="Text Box 76">
            <a:extLst>
              <a:ext uri="{FF2B5EF4-FFF2-40B4-BE49-F238E27FC236}">
                <a16:creationId xmlns:a16="http://schemas.microsoft.com/office/drawing/2014/main" id="{140AF631-353F-42CB-BD22-1816D27C69AB}"/>
              </a:ext>
            </a:extLst>
          </p:cNvPr>
          <p:cNvSpPr txBox="1">
            <a:spLocks noChangeArrowheads="1"/>
          </p:cNvSpPr>
          <p:nvPr/>
        </p:nvSpPr>
        <p:spPr bwMode="auto">
          <a:xfrm>
            <a:off x="1868991" y="1530515"/>
            <a:ext cx="181501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0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9" name="Oval 58">
            <a:extLst>
              <a:ext uri="{FF2B5EF4-FFF2-40B4-BE49-F238E27FC236}">
                <a16:creationId xmlns:a16="http://schemas.microsoft.com/office/drawing/2014/main" id="{D702BC9C-3B9F-4033-8D9B-D968CACDF12E}"/>
              </a:ext>
            </a:extLst>
          </p:cNvPr>
          <p:cNvSpPr>
            <a:spLocks noChangeArrowheads="1"/>
          </p:cNvSpPr>
          <p:nvPr/>
        </p:nvSpPr>
        <p:spPr bwMode="auto">
          <a:xfrm>
            <a:off x="2415855" y="2171449"/>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0" name="Text Box 76">
            <a:extLst>
              <a:ext uri="{FF2B5EF4-FFF2-40B4-BE49-F238E27FC236}">
                <a16:creationId xmlns:a16="http://schemas.microsoft.com/office/drawing/2014/main" id="{381B59D6-0AFD-44E3-8BC8-474FF8D47507}"/>
              </a:ext>
            </a:extLst>
          </p:cNvPr>
          <p:cNvSpPr txBox="1">
            <a:spLocks noChangeArrowheads="1"/>
          </p:cNvSpPr>
          <p:nvPr/>
        </p:nvSpPr>
        <p:spPr bwMode="auto">
          <a:xfrm>
            <a:off x="1662530" y="2171449"/>
            <a:ext cx="918651"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Berea</a:t>
            </a:r>
            <a:endParaRPr kumimoji="0" lang="en-US" sz="20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1" name="Oval 58">
            <a:extLst>
              <a:ext uri="{FF2B5EF4-FFF2-40B4-BE49-F238E27FC236}">
                <a16:creationId xmlns:a16="http://schemas.microsoft.com/office/drawing/2014/main" id="{01515EED-1C00-4065-8C53-F6D7FE7F3EE2}"/>
              </a:ext>
            </a:extLst>
          </p:cNvPr>
          <p:cNvSpPr>
            <a:spLocks noChangeArrowheads="1"/>
          </p:cNvSpPr>
          <p:nvPr/>
        </p:nvSpPr>
        <p:spPr bwMode="auto">
          <a:xfrm>
            <a:off x="3510948" y="493305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2" name="Text Box 76">
            <a:extLst>
              <a:ext uri="{FF2B5EF4-FFF2-40B4-BE49-F238E27FC236}">
                <a16:creationId xmlns:a16="http://schemas.microsoft.com/office/drawing/2014/main" id="{CF8DE4D7-7C54-4C1F-98EE-FF07CDF22125}"/>
              </a:ext>
            </a:extLst>
          </p:cNvPr>
          <p:cNvSpPr txBox="1">
            <a:spLocks noChangeArrowheads="1"/>
          </p:cNvSpPr>
          <p:nvPr/>
        </p:nvSpPr>
        <p:spPr bwMode="auto">
          <a:xfrm>
            <a:off x="3465980" y="4511580"/>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Athens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3" name="Oval 58">
            <a:extLst>
              <a:ext uri="{FF2B5EF4-FFF2-40B4-BE49-F238E27FC236}">
                <a16:creationId xmlns:a16="http://schemas.microsoft.com/office/drawing/2014/main" id="{1BC06444-EBAF-4E1D-ABCC-4E6104979776}"/>
              </a:ext>
            </a:extLst>
          </p:cNvPr>
          <p:cNvSpPr>
            <a:spLocks noChangeArrowheads="1"/>
          </p:cNvSpPr>
          <p:nvPr/>
        </p:nvSpPr>
        <p:spPr bwMode="auto">
          <a:xfrm>
            <a:off x="2784861" y="492518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4" name="Text Box 76">
            <a:extLst>
              <a:ext uri="{FF2B5EF4-FFF2-40B4-BE49-F238E27FC236}">
                <a16:creationId xmlns:a16="http://schemas.microsoft.com/office/drawing/2014/main" id="{A22F4B9C-E88C-4C74-9419-CD4CF6613869}"/>
              </a:ext>
            </a:extLst>
          </p:cNvPr>
          <p:cNvSpPr txBox="1">
            <a:spLocks noChangeArrowheads="1"/>
          </p:cNvSpPr>
          <p:nvPr/>
        </p:nvSpPr>
        <p:spPr bwMode="auto">
          <a:xfrm>
            <a:off x="1446573" y="4904805"/>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Right Arrow 19">
            <a:extLst>
              <a:ext uri="{FF2B5EF4-FFF2-40B4-BE49-F238E27FC236}">
                <a16:creationId xmlns:a16="http://schemas.microsoft.com/office/drawing/2014/main" id="{3FE6840E-0F9C-40B7-A3BB-FDE9B4F2CCB0}"/>
              </a:ext>
            </a:extLst>
          </p:cNvPr>
          <p:cNvSpPr/>
          <p:nvPr/>
        </p:nvSpPr>
        <p:spPr bwMode="auto">
          <a:xfrm rot="12610371">
            <a:off x="4011170" y="2119799"/>
            <a:ext cx="2115565" cy="28369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Right Arrow 19">
            <a:extLst>
              <a:ext uri="{FF2B5EF4-FFF2-40B4-BE49-F238E27FC236}">
                <a16:creationId xmlns:a16="http://schemas.microsoft.com/office/drawing/2014/main" id="{27FDC535-A5CD-4912-99D8-1B3C95463731}"/>
              </a:ext>
            </a:extLst>
          </p:cNvPr>
          <p:cNvSpPr/>
          <p:nvPr/>
        </p:nvSpPr>
        <p:spPr bwMode="auto">
          <a:xfrm rot="8588646">
            <a:off x="3605282" y="1605304"/>
            <a:ext cx="358875"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7" name="Right Arrow 19">
            <a:extLst>
              <a:ext uri="{FF2B5EF4-FFF2-40B4-BE49-F238E27FC236}">
                <a16:creationId xmlns:a16="http://schemas.microsoft.com/office/drawing/2014/main" id="{5F1AE060-B104-4626-9FA1-78B936007572}"/>
              </a:ext>
            </a:extLst>
          </p:cNvPr>
          <p:cNvSpPr/>
          <p:nvPr/>
        </p:nvSpPr>
        <p:spPr bwMode="auto">
          <a:xfrm rot="9698943">
            <a:off x="2697374" y="1962616"/>
            <a:ext cx="430595"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ight Arrow 19">
            <a:extLst>
              <a:ext uri="{FF2B5EF4-FFF2-40B4-BE49-F238E27FC236}">
                <a16:creationId xmlns:a16="http://schemas.microsoft.com/office/drawing/2014/main" id="{4B06BFFB-98D0-4282-8253-0D402E4CE288}"/>
              </a:ext>
            </a:extLst>
          </p:cNvPr>
          <p:cNvSpPr/>
          <p:nvPr/>
        </p:nvSpPr>
        <p:spPr bwMode="auto">
          <a:xfrm rot="3925532">
            <a:off x="1830780" y="3440047"/>
            <a:ext cx="2520964"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Tree>
    <p:extLst>
      <p:ext uri="{BB962C8B-B14F-4D97-AF65-F5344CB8AC3E}">
        <p14:creationId xmlns:p14="http://schemas.microsoft.com/office/powerpoint/2010/main" val="300395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92773" y="1854200"/>
            <a:ext cx="7476597" cy="4064000"/>
          </a:xfrm>
          <a:prstGeom prst="rect">
            <a:avLst/>
          </a:prstGeom>
          <a:ln>
            <a:noFill/>
          </a:ln>
        </p:spPr>
        <p:txBody>
          <a:bodyPr/>
          <a:lstStyle/>
          <a:p>
            <a:endParaRPr lang="en-US"/>
          </a:p>
        </p:txBody>
      </p:sp>
      <p:sp>
        <p:nvSpPr>
          <p:cNvPr id="13" name="Freeform: Shape 12">
            <a:extLst>
              <a:ext uri="{FF2B5EF4-FFF2-40B4-BE49-F238E27FC236}">
                <a16:creationId xmlns:a16="http://schemas.microsoft.com/office/drawing/2014/main" id="{7C67594D-2F55-423A-8641-91C2B8C9800F}"/>
              </a:ext>
            </a:extLst>
          </p:cNvPr>
          <p:cNvSpPr/>
          <p:nvPr/>
        </p:nvSpPr>
        <p:spPr>
          <a:xfrm>
            <a:off x="1558240" y="1987154"/>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Short Period of Time</a:t>
            </a:r>
          </a:p>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Preached in Synagogue</a:t>
            </a:r>
          </a:p>
        </p:txBody>
      </p:sp>
      <p:sp>
        <p:nvSpPr>
          <p:cNvPr id="14" name="Freeform: Shape 13">
            <a:extLst>
              <a:ext uri="{FF2B5EF4-FFF2-40B4-BE49-F238E27FC236}">
                <a16:creationId xmlns:a16="http://schemas.microsoft.com/office/drawing/2014/main" id="{DA9B85B0-84E7-4601-8ED2-846414DF8A05}"/>
              </a:ext>
            </a:extLst>
          </p:cNvPr>
          <p:cNvSpPr/>
          <p:nvPr/>
        </p:nvSpPr>
        <p:spPr>
          <a:xfrm>
            <a:off x="683283" y="1856184"/>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EEDCEE8-7B7A-481F-9525-863453176A1E}"/>
              </a:ext>
            </a:extLst>
          </p:cNvPr>
          <p:cNvSpPr/>
          <p:nvPr/>
        </p:nvSpPr>
        <p:spPr>
          <a:xfrm>
            <a:off x="1558240" y="3362325"/>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Troubled by all the idols</a:t>
            </a:r>
          </a:p>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Debated philosophers</a:t>
            </a:r>
          </a:p>
        </p:txBody>
      </p:sp>
      <p:sp>
        <p:nvSpPr>
          <p:cNvPr id="16" name="Freeform: Shape 15">
            <a:extLst>
              <a:ext uri="{FF2B5EF4-FFF2-40B4-BE49-F238E27FC236}">
                <a16:creationId xmlns:a16="http://schemas.microsoft.com/office/drawing/2014/main" id="{18ADEA97-913A-44BD-89DE-13C0ECBFFAEC}"/>
              </a:ext>
            </a:extLst>
          </p:cNvPr>
          <p:cNvSpPr/>
          <p:nvPr/>
        </p:nvSpPr>
        <p:spPr>
          <a:xfrm>
            <a:off x="683283" y="3231356"/>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3AF960C-7842-4C5E-AAA4-B97E07DA0BBA}"/>
              </a:ext>
            </a:extLst>
          </p:cNvPr>
          <p:cNvSpPr/>
          <p:nvPr/>
        </p:nvSpPr>
        <p:spPr>
          <a:xfrm>
            <a:off x="1558240" y="4737496"/>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4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Sermon for Gentiles</a:t>
            </a:r>
          </a:p>
        </p:txBody>
      </p:sp>
      <p:sp>
        <p:nvSpPr>
          <p:cNvPr id="18" name="Freeform: Shape 17">
            <a:extLst>
              <a:ext uri="{FF2B5EF4-FFF2-40B4-BE49-F238E27FC236}">
                <a16:creationId xmlns:a16="http://schemas.microsoft.com/office/drawing/2014/main" id="{8441ECE0-919F-45FB-B50D-BE710248A301}"/>
              </a:ext>
            </a:extLst>
          </p:cNvPr>
          <p:cNvSpPr/>
          <p:nvPr/>
        </p:nvSpPr>
        <p:spPr>
          <a:xfrm>
            <a:off x="683283" y="4606528"/>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4FD49457-A1E3-4EE7-A986-D2CD7FE266AC}"/>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Athens</a:t>
            </a:r>
            <a:endPar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1251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92773" y="1056532"/>
            <a:ext cx="7476597" cy="4064000"/>
          </a:xfrm>
          <a:prstGeom prst="rect">
            <a:avLst/>
          </a:prstGeom>
          <a:ln>
            <a:noFill/>
          </a:ln>
        </p:spPr>
        <p:txBody>
          <a:bodyPr/>
          <a:lstStyle/>
          <a:p>
            <a:endParaRPr lang="en-US"/>
          </a:p>
        </p:txBody>
      </p:sp>
      <p:sp>
        <p:nvSpPr>
          <p:cNvPr id="13" name="Freeform: Shape 12">
            <a:extLst>
              <a:ext uri="{FF2B5EF4-FFF2-40B4-BE49-F238E27FC236}">
                <a16:creationId xmlns:a16="http://schemas.microsoft.com/office/drawing/2014/main" id="{7C67594D-2F55-423A-8641-91C2B8C9800F}"/>
              </a:ext>
            </a:extLst>
          </p:cNvPr>
          <p:cNvSpPr/>
          <p:nvPr/>
        </p:nvSpPr>
        <p:spPr>
          <a:xfrm>
            <a:off x="1558240" y="1189486"/>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Gentiles are seeking God</a:t>
            </a:r>
          </a:p>
        </p:txBody>
      </p:sp>
      <p:sp>
        <p:nvSpPr>
          <p:cNvPr id="14" name="Freeform: Shape 13">
            <a:extLst>
              <a:ext uri="{FF2B5EF4-FFF2-40B4-BE49-F238E27FC236}">
                <a16:creationId xmlns:a16="http://schemas.microsoft.com/office/drawing/2014/main" id="{DA9B85B0-84E7-4601-8ED2-846414DF8A05}"/>
              </a:ext>
            </a:extLst>
          </p:cNvPr>
          <p:cNvSpPr/>
          <p:nvPr/>
        </p:nvSpPr>
        <p:spPr>
          <a:xfrm>
            <a:off x="683283" y="1058516"/>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22-23</a:t>
            </a:r>
          </a:p>
        </p:txBody>
      </p:sp>
      <p:sp>
        <p:nvSpPr>
          <p:cNvPr id="15" name="Freeform: Shape 14">
            <a:extLst>
              <a:ext uri="{FF2B5EF4-FFF2-40B4-BE49-F238E27FC236}">
                <a16:creationId xmlns:a16="http://schemas.microsoft.com/office/drawing/2014/main" id="{BEEDCEE8-7B7A-481F-9525-863453176A1E}"/>
              </a:ext>
            </a:extLst>
          </p:cNvPr>
          <p:cNvSpPr/>
          <p:nvPr/>
        </p:nvSpPr>
        <p:spPr>
          <a:xfrm>
            <a:off x="1558240" y="2564657"/>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Who God is</a:t>
            </a:r>
          </a:p>
        </p:txBody>
      </p:sp>
      <p:sp>
        <p:nvSpPr>
          <p:cNvPr id="16" name="Freeform: Shape 15">
            <a:extLst>
              <a:ext uri="{FF2B5EF4-FFF2-40B4-BE49-F238E27FC236}">
                <a16:creationId xmlns:a16="http://schemas.microsoft.com/office/drawing/2014/main" id="{18ADEA97-913A-44BD-89DE-13C0ECBFFAEC}"/>
              </a:ext>
            </a:extLst>
          </p:cNvPr>
          <p:cNvSpPr/>
          <p:nvPr/>
        </p:nvSpPr>
        <p:spPr>
          <a:xfrm>
            <a:off x="683283" y="2433688"/>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24-26</a:t>
            </a:r>
          </a:p>
        </p:txBody>
      </p:sp>
      <p:sp>
        <p:nvSpPr>
          <p:cNvPr id="17" name="Freeform: Shape 16">
            <a:extLst>
              <a:ext uri="{FF2B5EF4-FFF2-40B4-BE49-F238E27FC236}">
                <a16:creationId xmlns:a16="http://schemas.microsoft.com/office/drawing/2014/main" id="{E3AF960C-7842-4C5E-AAA4-B97E07DA0BBA}"/>
              </a:ext>
            </a:extLst>
          </p:cNvPr>
          <p:cNvSpPr/>
          <p:nvPr/>
        </p:nvSpPr>
        <p:spPr>
          <a:xfrm>
            <a:off x="1558240" y="3939828"/>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What God is doing</a:t>
            </a:r>
          </a:p>
        </p:txBody>
      </p:sp>
      <p:sp>
        <p:nvSpPr>
          <p:cNvPr id="18" name="Freeform: Shape 17">
            <a:extLst>
              <a:ext uri="{FF2B5EF4-FFF2-40B4-BE49-F238E27FC236}">
                <a16:creationId xmlns:a16="http://schemas.microsoft.com/office/drawing/2014/main" id="{8441ECE0-919F-45FB-B50D-BE710248A301}"/>
              </a:ext>
            </a:extLst>
          </p:cNvPr>
          <p:cNvSpPr/>
          <p:nvPr/>
        </p:nvSpPr>
        <p:spPr>
          <a:xfrm>
            <a:off x="683283" y="3808860"/>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27-29</a:t>
            </a:r>
          </a:p>
        </p:txBody>
      </p:sp>
      <p:sp>
        <p:nvSpPr>
          <p:cNvPr id="10" name="Rectangle 2">
            <a:extLst>
              <a:ext uri="{FF2B5EF4-FFF2-40B4-BE49-F238E27FC236}">
                <a16:creationId xmlns:a16="http://schemas.microsoft.com/office/drawing/2014/main" id="{4FD49457-A1E3-4EE7-A986-D2CD7FE266AC}"/>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Sermon for Gentiles</a:t>
            </a:r>
          </a:p>
        </p:txBody>
      </p:sp>
      <p:sp>
        <p:nvSpPr>
          <p:cNvPr id="11" name="Freeform: Shape 10">
            <a:extLst>
              <a:ext uri="{FF2B5EF4-FFF2-40B4-BE49-F238E27FC236}">
                <a16:creationId xmlns:a16="http://schemas.microsoft.com/office/drawing/2014/main" id="{22C13DC0-B10E-4424-A80F-AF2B1FE2EE9D}"/>
              </a:ext>
            </a:extLst>
          </p:cNvPr>
          <p:cNvSpPr/>
          <p:nvPr/>
        </p:nvSpPr>
        <p:spPr>
          <a:xfrm>
            <a:off x="1559920" y="5308078"/>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God’s Expectations</a:t>
            </a:r>
          </a:p>
        </p:txBody>
      </p:sp>
      <p:sp>
        <p:nvSpPr>
          <p:cNvPr id="20" name="Freeform: Shape 19">
            <a:extLst>
              <a:ext uri="{FF2B5EF4-FFF2-40B4-BE49-F238E27FC236}">
                <a16:creationId xmlns:a16="http://schemas.microsoft.com/office/drawing/2014/main" id="{50505DF6-CD63-40CC-ACD8-4E1A9619507B}"/>
              </a:ext>
            </a:extLst>
          </p:cNvPr>
          <p:cNvSpPr/>
          <p:nvPr/>
        </p:nvSpPr>
        <p:spPr>
          <a:xfrm>
            <a:off x="684963" y="5177110"/>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22-23</a:t>
            </a:r>
          </a:p>
        </p:txBody>
      </p:sp>
    </p:spTree>
    <p:extLst>
      <p:ext uri="{BB962C8B-B14F-4D97-AF65-F5344CB8AC3E}">
        <p14:creationId xmlns:p14="http://schemas.microsoft.com/office/powerpoint/2010/main" val="212934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1"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36187" y="2273030"/>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 reveals himself</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36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to Gentiles)</a:t>
            </a:r>
            <a:endParaRPr kumimoji="0" lang="en-US" sz="4400" b="0" i="1"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to those who seek</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and worship him </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4570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54D827A-7CB1-6310-B6FB-2D4A7A32B4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0691F8-7852-0854-40C4-6D9CD91CB618}"/>
              </a:ext>
            </a:extLst>
          </p:cNvPr>
          <p:cNvPicPr>
            <a:picLocks noChangeAspect="1"/>
          </p:cNvPicPr>
          <p:nvPr/>
        </p:nvPicPr>
        <p:blipFill>
          <a:blip r:embed="rId3"/>
          <a:stretch>
            <a:fillRect/>
          </a:stretch>
        </p:blipFill>
        <p:spPr>
          <a:xfrm>
            <a:off x="-1" y="-11700"/>
            <a:ext cx="9140891" cy="5096884"/>
          </a:xfrm>
          <a:prstGeom prst="rect">
            <a:avLst/>
          </a:prstGeom>
        </p:spPr>
      </p:pic>
      <p:sp>
        <p:nvSpPr>
          <p:cNvPr id="10" name="Rectangle 2">
            <a:extLst>
              <a:ext uri="{FF2B5EF4-FFF2-40B4-BE49-F238E27FC236}">
                <a16:creationId xmlns:a16="http://schemas.microsoft.com/office/drawing/2014/main" id="{2C787637-D895-CD3C-FD3B-ADCCFAE6E7E9}"/>
              </a:ext>
            </a:extLst>
          </p:cNvPr>
          <p:cNvSpPr txBox="1">
            <a:spLocks noChangeArrowheads="1"/>
          </p:cNvSpPr>
          <p:nvPr/>
        </p:nvSpPr>
        <p:spPr bwMode="auto">
          <a:xfrm>
            <a:off x="20030" y="5594803"/>
            <a:ext cx="9123970" cy="7865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Athens Acropolis</a:t>
            </a:r>
            <a:endPar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98046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15361AF9-4F00-76E6-7FBF-F1697FD640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976AF49-B24F-FBBC-D2DC-5811D2AB252B}"/>
              </a:ext>
            </a:extLst>
          </p:cNvPr>
          <p:cNvPicPr>
            <a:picLocks noChangeAspect="1"/>
          </p:cNvPicPr>
          <p:nvPr/>
        </p:nvPicPr>
        <p:blipFill>
          <a:blip r:embed="rId3"/>
          <a:stretch>
            <a:fillRect/>
          </a:stretch>
        </p:blipFill>
        <p:spPr>
          <a:xfrm>
            <a:off x="0" y="0"/>
            <a:ext cx="9144000" cy="6858000"/>
          </a:xfrm>
          <a:prstGeom prst="rect">
            <a:avLst/>
          </a:prstGeom>
        </p:spPr>
      </p:pic>
      <p:sp>
        <p:nvSpPr>
          <p:cNvPr id="10" name="Rectangle 2">
            <a:extLst>
              <a:ext uri="{FF2B5EF4-FFF2-40B4-BE49-F238E27FC236}">
                <a16:creationId xmlns:a16="http://schemas.microsoft.com/office/drawing/2014/main" id="{BFE39FE3-1C1B-F1BD-CD72-0D1AADAC0988}"/>
              </a:ext>
            </a:extLst>
          </p:cNvPr>
          <p:cNvSpPr txBox="1">
            <a:spLocks noChangeArrowheads="1"/>
          </p:cNvSpPr>
          <p:nvPr/>
        </p:nvSpPr>
        <p:spPr bwMode="auto">
          <a:xfrm>
            <a:off x="20030" y="5594803"/>
            <a:ext cx="9123970" cy="7865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Athens Acropolis</a:t>
            </a:r>
            <a:endPar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88904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56F4465-9457-6398-EBD7-50DC1FA1F08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C9F384-2C0A-05DD-D083-0C334BB7949D}"/>
              </a:ext>
            </a:extLst>
          </p:cNvPr>
          <p:cNvPicPr>
            <a:picLocks noChangeAspect="1"/>
          </p:cNvPicPr>
          <p:nvPr/>
        </p:nvPicPr>
        <p:blipFill>
          <a:blip r:embed="rId3"/>
          <a:stretch>
            <a:fillRect/>
          </a:stretch>
        </p:blipFill>
        <p:spPr>
          <a:xfrm>
            <a:off x="0" y="0"/>
            <a:ext cx="9144000" cy="6858000"/>
          </a:xfrm>
          <a:prstGeom prst="rect">
            <a:avLst/>
          </a:prstGeom>
        </p:spPr>
      </p:pic>
      <p:sp>
        <p:nvSpPr>
          <p:cNvPr id="10" name="Rectangle 2">
            <a:extLst>
              <a:ext uri="{FF2B5EF4-FFF2-40B4-BE49-F238E27FC236}">
                <a16:creationId xmlns:a16="http://schemas.microsoft.com/office/drawing/2014/main" id="{17F97161-F925-3765-86D9-A7BD4EAD7554}"/>
              </a:ext>
            </a:extLst>
          </p:cNvPr>
          <p:cNvSpPr txBox="1">
            <a:spLocks noChangeArrowheads="1"/>
          </p:cNvSpPr>
          <p:nvPr/>
        </p:nvSpPr>
        <p:spPr bwMode="auto">
          <a:xfrm>
            <a:off x="-15466" y="7101408"/>
            <a:ext cx="9123970" cy="7865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Mars Hill</a:t>
            </a:r>
            <a:endPar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F8280E91-E5C5-1CE1-006F-AFF674E4D92C}"/>
              </a:ext>
            </a:extLst>
          </p:cNvPr>
          <p:cNvSpPr txBox="1">
            <a:spLocks noChangeArrowheads="1"/>
          </p:cNvSpPr>
          <p:nvPr/>
        </p:nvSpPr>
        <p:spPr bwMode="auto">
          <a:xfrm>
            <a:off x="0" y="6098859"/>
            <a:ext cx="9123970" cy="786525"/>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Mars Hill (Acts 17:22-32)</a:t>
            </a:r>
            <a:endPar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57490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B5D6DA7-A005-9034-2C84-F55AA271E8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6C8F20-E49A-3F7D-704B-DCC357867FF7}"/>
              </a:ext>
            </a:extLst>
          </p:cNvPr>
          <p:cNvPicPr>
            <a:picLocks noChangeAspect="1"/>
          </p:cNvPicPr>
          <p:nvPr/>
        </p:nvPicPr>
        <p:blipFill>
          <a:blip r:embed="rId3"/>
          <a:srcRect l="13772" r="12706"/>
          <a:stretch>
            <a:fillRect/>
          </a:stretch>
        </p:blipFill>
        <p:spPr>
          <a:xfrm>
            <a:off x="-36512" y="0"/>
            <a:ext cx="3781587" cy="6858000"/>
          </a:xfrm>
          <a:prstGeom prst="rect">
            <a:avLst/>
          </a:prstGeom>
        </p:spPr>
      </p:pic>
      <p:sp>
        <p:nvSpPr>
          <p:cNvPr id="10" name="Rectangle 2">
            <a:extLst>
              <a:ext uri="{FF2B5EF4-FFF2-40B4-BE49-F238E27FC236}">
                <a16:creationId xmlns:a16="http://schemas.microsoft.com/office/drawing/2014/main" id="{262D0B5A-DC38-3D6C-9FD7-1D62E4C8C0E4}"/>
              </a:ext>
            </a:extLst>
          </p:cNvPr>
          <p:cNvSpPr txBox="1">
            <a:spLocks noChangeArrowheads="1"/>
          </p:cNvSpPr>
          <p:nvPr/>
        </p:nvSpPr>
        <p:spPr bwMode="auto">
          <a:xfrm>
            <a:off x="0" y="6098859"/>
            <a:ext cx="9123970" cy="786525"/>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Mars Hill (Acts 17:22-32)</a:t>
            </a:r>
            <a:endPar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endParaRPr>
          </a:p>
        </p:txBody>
      </p:sp>
      <p:pic>
        <p:nvPicPr>
          <p:cNvPr id="6" name="Picture 5">
            <a:extLst>
              <a:ext uri="{FF2B5EF4-FFF2-40B4-BE49-F238E27FC236}">
                <a16:creationId xmlns:a16="http://schemas.microsoft.com/office/drawing/2014/main" id="{AE519D30-1D91-5860-92A7-EA463EACFE1A}"/>
              </a:ext>
            </a:extLst>
          </p:cNvPr>
          <p:cNvPicPr>
            <a:picLocks noChangeAspect="1"/>
          </p:cNvPicPr>
          <p:nvPr/>
        </p:nvPicPr>
        <p:blipFill>
          <a:blip r:embed="rId4"/>
          <a:stretch>
            <a:fillRect/>
          </a:stretch>
        </p:blipFill>
        <p:spPr>
          <a:xfrm>
            <a:off x="3491880" y="980728"/>
            <a:ext cx="5216624" cy="3912468"/>
          </a:xfrm>
          <a:prstGeom prst="rect">
            <a:avLst/>
          </a:prstGeom>
        </p:spPr>
      </p:pic>
    </p:spTree>
    <p:extLst>
      <p:ext uri="{BB962C8B-B14F-4D97-AF65-F5344CB8AC3E}">
        <p14:creationId xmlns:p14="http://schemas.microsoft.com/office/powerpoint/2010/main" val="624167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18</a:t>
            </a:r>
          </a:p>
        </p:txBody>
      </p:sp>
    </p:spTree>
    <p:extLst>
      <p:ext uri="{BB962C8B-B14F-4D97-AF65-F5344CB8AC3E}">
        <p14:creationId xmlns:p14="http://schemas.microsoft.com/office/powerpoint/2010/main" val="3019012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444" y="4204"/>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3" name="Text Box 2"/>
          <p:cNvSpPr txBox="1">
            <a:spLocks noChangeArrowheads="1"/>
          </p:cNvSpPr>
          <p:nvPr/>
        </p:nvSpPr>
        <p:spPr bwMode="auto">
          <a:xfrm>
            <a:off x="770602" y="6566990"/>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906967" y="6544258"/>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7287"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7288"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33989" y="3024199"/>
            <a:ext cx="169156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50"/>
            <a:ext cx="298047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52400">
                    <a:srgbClr val="FFFFFF"/>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505" y="3787600"/>
            <a:ext cx="132714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7294" name="Text Box 13"/>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5400" y="3076025"/>
            <a:ext cx="206790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7296" name="Group 15"/>
          <p:cNvGrpSpPr>
            <a:grpSpLocks/>
          </p:cNvGrpSpPr>
          <p:nvPr/>
        </p:nvGrpSpPr>
        <p:grpSpPr bwMode="auto">
          <a:xfrm>
            <a:off x="971264" y="2241179"/>
            <a:ext cx="7340023" cy="3760974"/>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grpSp>
        <p:nvGrpSpPr>
          <p:cNvPr id="3" name="Group 20"/>
          <p:cNvGrpSpPr>
            <a:grpSpLocks/>
          </p:cNvGrpSpPr>
          <p:nvPr/>
        </p:nvGrpSpPr>
        <p:grpSpPr bwMode="auto">
          <a:xfrm>
            <a:off x="121231" y="5388630"/>
            <a:ext cx="877165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5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extended time at the church in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Ephesus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young man raised from the dead; important letters written; riot with Ephesian artisans at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amphitheatre</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10446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5132"/>
            <a:ext cx="1718830"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18-21</a:t>
            </a:r>
          </a:p>
        </p:txBody>
      </p:sp>
      <p:grpSp>
        <p:nvGrpSpPr>
          <p:cNvPr id="4" name="Group 25"/>
          <p:cNvGrpSpPr>
            <a:grpSpLocks/>
          </p:cNvGrpSpPr>
          <p:nvPr/>
        </p:nvGrpSpPr>
        <p:grpSpPr bwMode="auto">
          <a:xfrm>
            <a:off x="186172" y="4563596"/>
            <a:ext cx="5563465"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3.”</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The </a:t>
              </a:r>
              <a:r>
                <a:rPr kumimoji="0" lang="en-GB" altLang="ja-JP" sz="2900" b="1" i="1" u="sng" strike="noStrike" kern="1200" cap="none" spc="0" normalizeH="0" baseline="0" noProof="0" dirty="0">
                  <a:ln>
                    <a:noFill/>
                  </a:ln>
                  <a:solidFill>
                    <a:srgbClr val="FC0128"/>
                  </a:solidFill>
                  <a:effectLst/>
                  <a:uLnTx/>
                  <a:uFillTx/>
                  <a:latin typeface="Comic Sans MS" charset="0"/>
                  <a:ea typeface="MS Gothic" charset="0"/>
                  <a:cs typeface="MS Gothic" charset="0"/>
                </a:rPr>
                <a:t>Asian</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Thrust”</a:t>
              </a:r>
              <a:endPar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grpSp>
      <p:sp>
        <p:nvSpPr>
          <p:cNvPr id="48156" name="AutoShape 28"/>
          <p:cNvSpPr>
            <a:spLocks noChangeArrowheads="1"/>
          </p:cNvSpPr>
          <p:nvPr/>
        </p:nvSpPr>
        <p:spPr bwMode="auto">
          <a:xfrm rot="5940000">
            <a:off x="4801321" y="3727591"/>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86797" y="3717551"/>
            <a:ext cx="1731818" cy="410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25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2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•Ephesus</a:t>
            </a:r>
          </a:p>
        </p:txBody>
      </p:sp>
      <p:grpSp>
        <p:nvGrpSpPr>
          <p:cNvPr id="5" name="Group 30"/>
          <p:cNvGrpSpPr>
            <a:grpSpLocks/>
          </p:cNvGrpSpPr>
          <p:nvPr/>
        </p:nvGrpSpPr>
        <p:grpSpPr bwMode="auto">
          <a:xfrm>
            <a:off x="3932673" y="191901"/>
            <a:ext cx="4968875" cy="3154456"/>
            <a:chOff x="2725" y="137"/>
            <a:chExt cx="3443" cy="2252"/>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ANCIENT EPHESUS</a:t>
              </a:r>
            </a:p>
          </p:txBody>
        </p:sp>
      </p:grpSp>
      <p:sp>
        <p:nvSpPr>
          <p:cNvPr id="97304" name="Text Box 33"/>
          <p:cNvSpPr txBox="1">
            <a:spLocks noChangeArrowheads="1"/>
          </p:cNvSpPr>
          <p:nvPr/>
        </p:nvSpPr>
        <p:spPr bwMode="auto">
          <a:xfrm>
            <a:off x="8608582" y="6222069"/>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696808" y="6487339"/>
            <a:ext cx="278148" cy="287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4172252" y="588309"/>
            <a:ext cx="3325091"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51127" y="1014143"/>
            <a:ext cx="3713307"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53-57</a:t>
              </a:r>
            </a:p>
          </p:txBody>
        </p:sp>
      </p:grpSp>
      <p:sp>
        <p:nvSpPr>
          <p:cNvPr id="48169" name="AutoShape 41"/>
          <p:cNvSpPr>
            <a:spLocks noChangeArrowheads="1"/>
          </p:cNvSpPr>
          <p:nvPr/>
        </p:nvSpPr>
        <p:spPr bwMode="auto">
          <a:xfrm rot="5400000">
            <a:off x="6611071" y="3962916"/>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69670" y="3316942"/>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7051" y="3448146"/>
            <a:ext cx="610721"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524511" y="4364691"/>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5093" y="3168463"/>
            <a:ext cx="1956955" cy="1339103"/>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611922" y="-819417"/>
            <a:ext cx="8229023" cy="50846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3.</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i="1" u="sng">
                <a:solidFill>
                  <a:srgbClr val="FC0128"/>
                </a:solidFill>
                <a:latin typeface="Comic Sans MS" charset="0"/>
                <a:cs typeface="ＭＳ Ｐゴシック" charset="0"/>
              </a:rPr>
              <a:t>Asian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21381948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altLang="zh-CN" sz="3600" b="1" dirty="0">
                <a:solidFill>
                  <a:srgbClr val="FFFFFF"/>
                </a:solidFill>
                <a:effectLst>
                  <a:outerShdw blurRad="38100" dist="38100" dir="2700000" algn="tl">
                    <a:srgbClr val="000000"/>
                  </a:outerShdw>
                </a:effectLst>
                <a:latin typeface="Arial" charset="0"/>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6952"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B5480-E546-41F8-B688-F76291FB1B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3" descr="C:\Users\Todd\SkyDrive\40 Gospels\design\PCTTB graphic.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1" t="-70294" r="31" b="-39288"/>
          <a:stretch/>
        </p:blipFill>
        <p:spPr bwMode="auto">
          <a:xfrm>
            <a:off x="2103120" y="3958386"/>
            <a:ext cx="4754880" cy="385014"/>
          </a:xfrm>
          <a:prstGeom prst="rect">
            <a:avLst/>
          </a:prstGeom>
          <a:solidFill>
            <a:schemeClr val="tx1"/>
          </a:solidFill>
        </p:spPr>
      </p:pic>
      <p:sp>
        <p:nvSpPr>
          <p:cNvPr id="5" name="Title 4"/>
          <p:cNvSpPr>
            <a:spLocks noGrp="1"/>
          </p:cNvSpPr>
          <p:nvPr>
            <p:ph type="ctrTitle"/>
          </p:nvPr>
        </p:nvSpPr>
        <p:spPr>
          <a:xfrm>
            <a:off x="2362200" y="3226085"/>
            <a:ext cx="4120793" cy="583916"/>
          </a:xfrm>
        </p:spPr>
        <p:txBody>
          <a:bodyPr>
            <a:noAutofit/>
          </a:bodyPr>
          <a:lstStyle/>
          <a:p>
            <a:r>
              <a:rPr lang="en-US" sz="2800" b="1" spc="300"/>
              <a:t>ACTS 18</a:t>
            </a:r>
            <a:endParaRPr lang="en-US" sz="2800" b="1" spc="300" dirty="0"/>
          </a:p>
        </p:txBody>
      </p:sp>
      <p:sp>
        <p:nvSpPr>
          <p:cNvPr id="2" name="TextBox 1">
            <a:extLst>
              <a:ext uri="{FF2B5EF4-FFF2-40B4-BE49-F238E27FC236}">
                <a16:creationId xmlns:a16="http://schemas.microsoft.com/office/drawing/2014/main" id="{049E71C1-E208-9449-AA4B-9D58D58342DB}"/>
              </a:ext>
            </a:extLst>
          </p:cNvPr>
          <p:cNvSpPr txBox="1"/>
          <p:nvPr/>
        </p:nvSpPr>
        <p:spPr>
          <a:xfrm>
            <a:off x="286080" y="4605635"/>
            <a:ext cx="8388963"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The following comprises only 39 of the 197 slides on Acts 18 alone!</a:t>
            </a:r>
          </a:p>
        </p:txBody>
      </p:sp>
    </p:spTree>
    <p:extLst>
      <p:ext uri="{BB962C8B-B14F-4D97-AF65-F5344CB8AC3E}">
        <p14:creationId xmlns:p14="http://schemas.microsoft.com/office/powerpoint/2010/main" val="2451127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3DB76-BC12-4C35-911B-55FB133A98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BB5A85C9-2226-483A-9D59-5C25AB1C0DD6}"/>
              </a:ext>
            </a:extLst>
          </p:cNvPr>
          <p:cNvSpPr>
            <a:spLocks noGrp="1"/>
          </p:cNvSpPr>
          <p:nvPr>
            <p:ph type="ctrTitle"/>
          </p:nvPr>
        </p:nvSpPr>
        <p:spPr>
          <a:xfrm>
            <a:off x="975360" y="1301112"/>
            <a:ext cx="7193280" cy="4551048"/>
          </a:xfrm>
          <a:solidFill>
            <a:schemeClr val="bg1"/>
          </a:solidFill>
        </p:spPr>
        <p:txBody>
          <a:bodyPr>
            <a:noAutofit/>
          </a:bodyPr>
          <a:lstStyle/>
          <a:p>
            <a:r>
              <a:rPr lang="en-US" sz="2000" b="1" dirty="0">
                <a:latin typeface="Arial" panose="020B0604020202020204" pitchFamily="34" charset="0"/>
                <a:cs typeface="Arial" panose="020B0604020202020204" pitchFamily="34" charset="0"/>
              </a:rPr>
              <a:t>This is a free sample of the Acts 18 presentation from the </a:t>
            </a:r>
            <a:r>
              <a:rPr lang="en-US" sz="2000" b="1" i="1" dirty="0">
                <a:latin typeface="Arial" panose="020B0604020202020204" pitchFamily="34" charset="0"/>
                <a:cs typeface="Arial" panose="020B0604020202020204" pitchFamily="34" charset="0"/>
              </a:rPr>
              <a:t>Photo Companion to the Bible.</a:t>
            </a:r>
            <a:r>
              <a:rPr lang="en-US" sz="2000" b="1" dirty="0">
                <a:latin typeface="Arial" panose="020B0604020202020204" pitchFamily="34" charset="0"/>
                <a:cs typeface="Arial" panose="020B0604020202020204" pitchFamily="34" charset="0"/>
              </a:rPr>
              <a:t> To purchase the full volume, visit https://www.bibleplaces.com/acts/</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Photo Companion to the Bible</a:t>
            </a:r>
            <a:r>
              <a:rPr lang="en-US" sz="2000" b="1" dirty="0">
                <a:latin typeface="Arial" panose="020B0604020202020204" pitchFamily="34" charset="0"/>
                <a:cs typeface="Arial" panose="020B0604020202020204" pitchFamily="34" charset="0"/>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For more details (for this and every slide), see the Notes section below.</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0DBCA196-81DF-4665-B2AA-D3008CDFA43B}"/>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648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Paul’s trip from Athens to Corinth</a:t>
            </a:r>
          </a:p>
        </p:txBody>
      </p:sp>
      <p:sp>
        <p:nvSpPr>
          <p:cNvPr id="3" name="Text Placeholder 2"/>
          <p:cNvSpPr>
            <a:spLocks noGrp="1"/>
          </p:cNvSpPr>
          <p:nvPr>
            <p:ph type="body" sz="quarter" idx="12"/>
          </p:nvPr>
        </p:nvSpPr>
        <p:spPr>
          <a:xfrm>
            <a:off x="8074152" y="6519672"/>
            <a:ext cx="1069848" cy="400110"/>
          </a:xfrm>
        </p:spPr>
        <p:txBody>
          <a:bodyPr/>
          <a:lstStyle/>
          <a:p>
            <a:pPr marL="342900" indent="-342900" defTabSz="914400" rtl="0" eaLnBrk="1" latinLnBrk="0" hangingPunct="1">
              <a:spcBef>
                <a:spcPts val="0"/>
              </a:spcBef>
              <a:buFont typeface="+mj-lt"/>
              <a:buNone/>
            </a:pPr>
            <a:r>
              <a:rPr lang="en-US" sz="2000" b="1" dirty="0">
                <a:latin typeface="Arial" panose="020B0604020202020204" pitchFamily="34" charset="0"/>
                <a:cs typeface="Arial" panose="020B0604020202020204" pitchFamily="34" charset="0"/>
              </a:rPr>
              <a:t>18:1</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After these things he departed from Athens and came to Corinth</a:t>
            </a:r>
          </a:p>
        </p:txBody>
      </p:sp>
      <p:sp>
        <p:nvSpPr>
          <p:cNvPr id="7" name="Text Box 13"/>
          <p:cNvSpPr txBox="1">
            <a:spLocks noChangeArrowheads="1"/>
          </p:cNvSpPr>
          <p:nvPr/>
        </p:nvSpPr>
        <p:spPr bwMode="auto">
          <a:xfrm>
            <a:off x="7994966" y="2819400"/>
            <a:ext cx="1228221"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Athens</a:t>
            </a:r>
          </a:p>
        </p:txBody>
      </p:sp>
      <p:sp>
        <p:nvSpPr>
          <p:cNvPr id="8" name="Text Box 13"/>
          <p:cNvSpPr txBox="1">
            <a:spLocks noChangeArrowheads="1"/>
          </p:cNvSpPr>
          <p:nvPr/>
        </p:nvSpPr>
        <p:spPr bwMode="auto">
          <a:xfrm>
            <a:off x="53725" y="3284984"/>
            <a:ext cx="1277915"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Corinth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6731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5250B-30D9-4D40-8454-DE7E80B154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The Acropolis in Athens</a:t>
            </a:r>
          </a:p>
        </p:txBody>
      </p:sp>
      <p:sp>
        <p:nvSpPr>
          <p:cNvPr id="10" name="Text Placeholder 2"/>
          <p:cNvSpPr>
            <a:spLocks noGrp="1"/>
          </p:cNvSpPr>
          <p:nvPr>
            <p:ph type="body" sz="quarter" idx="12"/>
          </p:nvPr>
        </p:nvSpPr>
        <p:spPr>
          <a:xfrm>
            <a:off x="8074152" y="6519672"/>
            <a:ext cx="1069848" cy="400110"/>
          </a:xfrm>
        </p:spPr>
        <p:txBody>
          <a:bodyPr/>
          <a:lstStyle/>
          <a:p>
            <a:r>
              <a:rPr lang="en-US" sz="2000" b="1" dirty="0">
                <a:latin typeface="Arial" panose="020B0604020202020204" pitchFamily="34" charset="0"/>
                <a:cs typeface="Arial" panose="020B0604020202020204" pitchFamily="34" charset="0"/>
              </a:rPr>
              <a:t>18:1</a:t>
            </a:r>
          </a:p>
        </p:txBody>
      </p:sp>
      <p:sp>
        <p:nvSpPr>
          <p:cNvPr id="11" name="Title 3"/>
          <p:cNvSpPr>
            <a:spLocks noGrp="1"/>
          </p:cNvSpPr>
          <p:nvPr>
            <p:ph type="title"/>
          </p:nvPr>
        </p:nvSpPr>
        <p:spPr>
          <a:xfrm>
            <a:off x="0" y="0"/>
            <a:ext cx="9144000" cy="461665"/>
          </a:xfrm>
        </p:spPr>
        <p:txBody>
          <a:bodyPr/>
          <a:lstStyle/>
          <a:p>
            <a:r>
              <a:rPr lang="en-US" sz="2400" b="1" dirty="0">
                <a:latin typeface="Arial" panose="020B0604020202020204" pitchFamily="34" charset="0"/>
                <a:cs typeface="Arial" panose="020B0604020202020204" pitchFamily="34" charset="0"/>
              </a:rPr>
              <a:t>After these things he departed from Athens</a:t>
            </a:r>
          </a:p>
        </p:txBody>
      </p:sp>
    </p:spTree>
    <p:extLst>
      <p:ext uri="{BB962C8B-B14F-4D97-AF65-F5344CB8AC3E}">
        <p14:creationId xmlns:p14="http://schemas.microsoft.com/office/powerpoint/2010/main" val="3663052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99656-73BA-604D-A820-4E9CEF4C8A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3700"/>
            <a:ext cx="9144000" cy="6070600"/>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Mars Hill, from the Acropolis of Athens</a:t>
            </a:r>
          </a:p>
        </p:txBody>
      </p:sp>
      <p:sp>
        <p:nvSpPr>
          <p:cNvPr id="10" name="Text Placeholder 2"/>
          <p:cNvSpPr>
            <a:spLocks noGrp="1"/>
          </p:cNvSpPr>
          <p:nvPr>
            <p:ph type="body" sz="quarter" idx="12"/>
          </p:nvPr>
        </p:nvSpPr>
        <p:spPr>
          <a:xfrm>
            <a:off x="8074152" y="6519672"/>
            <a:ext cx="1069848" cy="400110"/>
          </a:xfrm>
        </p:spPr>
        <p:txBody>
          <a:bodyPr/>
          <a:lstStyle/>
          <a:p>
            <a:r>
              <a:rPr lang="en-US" sz="2000" b="1">
                <a:latin typeface="Arial" panose="020B0604020202020204" pitchFamily="34" charset="0"/>
                <a:cs typeface="Arial" panose="020B0604020202020204" pitchFamily="34" charset="0"/>
              </a:rPr>
              <a:t>18:1</a:t>
            </a:r>
            <a:endParaRPr lang="en-US" sz="20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61665"/>
          </a:xfrm>
        </p:spPr>
        <p:txBody>
          <a:bodyPr/>
          <a:lstStyle/>
          <a:p>
            <a:r>
              <a:rPr lang="en-US" sz="2400" b="1" dirty="0">
                <a:latin typeface="Arial" panose="020B0604020202020204" pitchFamily="34" charset="0"/>
                <a:cs typeface="Arial" panose="020B0604020202020204" pitchFamily="34" charset="0"/>
              </a:rPr>
              <a:t>After these things he departed from Athens</a:t>
            </a:r>
          </a:p>
        </p:txBody>
      </p:sp>
    </p:spTree>
    <p:extLst>
      <p:ext uri="{BB962C8B-B14F-4D97-AF65-F5344CB8AC3E}">
        <p14:creationId xmlns:p14="http://schemas.microsoft.com/office/powerpoint/2010/main" val="503800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cond user.7DNW38V.001\Documents\Jobs\BiblePlaces project\p\Gulf of Corinth and isthmus panorama, tb0508034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5782"/>
            <a:ext cx="9144001" cy="3246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The gulf and isthmus of Corinth (from the north)</a:t>
            </a:r>
          </a:p>
        </p:txBody>
      </p:sp>
      <p:sp>
        <p:nvSpPr>
          <p:cNvPr id="10" name="Text Placeholder 2"/>
          <p:cNvSpPr>
            <a:spLocks noGrp="1"/>
          </p:cNvSpPr>
          <p:nvPr>
            <p:ph type="body" sz="quarter" idx="12"/>
          </p:nvPr>
        </p:nvSpPr>
        <p:spPr>
          <a:xfrm>
            <a:off x="8074152" y="6519672"/>
            <a:ext cx="1069848" cy="400110"/>
          </a:xfrm>
        </p:spPr>
        <p:txBody>
          <a:bodyPr/>
          <a:lstStyle/>
          <a:p>
            <a:r>
              <a:rPr lang="en-US" sz="2000" b="1">
                <a:latin typeface="Arial" panose="020B0604020202020204" pitchFamily="34" charset="0"/>
                <a:cs typeface="Arial" panose="020B0604020202020204" pitchFamily="34" charset="0"/>
              </a:rPr>
              <a:t>18:1</a:t>
            </a:r>
            <a:endParaRPr lang="en-US" sz="20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830997"/>
          </a:xfrm>
        </p:spPr>
        <p:txBody>
          <a:bodyPr/>
          <a:lstStyle/>
          <a:p>
            <a:r>
              <a:rPr lang="en-US" sz="2400" b="1" dirty="0">
                <a:latin typeface="Arial" panose="020B0604020202020204" pitchFamily="34" charset="0"/>
                <a:cs typeface="Arial" panose="020B0604020202020204" pitchFamily="34" charset="0"/>
              </a:rPr>
              <a:t>After these things he departed from Athens and came to Corinth</a:t>
            </a:r>
          </a:p>
        </p:txBody>
      </p:sp>
    </p:spTree>
    <p:extLst>
      <p:ext uri="{BB962C8B-B14F-4D97-AF65-F5344CB8AC3E}">
        <p14:creationId xmlns:p14="http://schemas.microsoft.com/office/powerpoint/2010/main" val="1857598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cond user.7DNW38V.001\Documents\Jobs\BiblePlaces project\p\Gulf of Corinth and isthmus panorama, tb0508034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5782"/>
            <a:ext cx="9144001" cy="3246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The gulf and isthmus of Corinth (from the north)</a:t>
            </a:r>
          </a:p>
        </p:txBody>
      </p:sp>
      <p:sp>
        <p:nvSpPr>
          <p:cNvPr id="22" name="Text Placeholder 2"/>
          <p:cNvSpPr>
            <a:spLocks noGrp="1"/>
          </p:cNvSpPr>
          <p:nvPr>
            <p:ph type="body" sz="quarter" idx="12"/>
          </p:nvPr>
        </p:nvSpPr>
        <p:spPr>
          <a:xfrm>
            <a:off x="8074152" y="6519672"/>
            <a:ext cx="1069848" cy="369332"/>
          </a:xfrm>
        </p:spPr>
        <p:txBody>
          <a:bodyPr/>
          <a:lstStyle/>
          <a:p>
            <a:r>
              <a:rPr lang="en-US" sz="1800" b="1">
                <a:latin typeface="Arial" panose="020B0604020202020204" pitchFamily="34" charset="0"/>
                <a:cs typeface="Arial" panose="020B0604020202020204" pitchFamily="34" charset="0"/>
              </a:rPr>
              <a:t>18:1</a:t>
            </a:r>
            <a:endParaRPr lang="en-US" sz="1800" b="1" dirty="0">
              <a:latin typeface="Arial" panose="020B0604020202020204" pitchFamily="34" charset="0"/>
              <a:cs typeface="Arial" panose="020B0604020202020204" pitchFamily="34" charset="0"/>
            </a:endParaRPr>
          </a:p>
        </p:txBody>
      </p:sp>
      <p:sp>
        <p:nvSpPr>
          <p:cNvPr id="23"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After these things he departed from Athens and came to Corinth</a:t>
            </a:r>
          </a:p>
        </p:txBody>
      </p:sp>
      <p:sp>
        <p:nvSpPr>
          <p:cNvPr id="9" name="Text Box 5"/>
          <p:cNvSpPr txBox="1">
            <a:spLocks noChangeArrowheads="1"/>
          </p:cNvSpPr>
          <p:nvPr/>
        </p:nvSpPr>
        <p:spPr bwMode="auto">
          <a:xfrm>
            <a:off x="5224448" y="2419290"/>
            <a:ext cx="1096775"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Corinth</a:t>
            </a:r>
          </a:p>
        </p:txBody>
      </p:sp>
      <p:sp>
        <p:nvSpPr>
          <p:cNvPr id="10" name="Oval 9"/>
          <p:cNvSpPr/>
          <p:nvPr/>
        </p:nvSpPr>
        <p:spPr>
          <a:xfrm>
            <a:off x="4853991" y="2807536"/>
            <a:ext cx="549376" cy="430129"/>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16"/>
          <p:cNvSpPr txBox="1">
            <a:spLocks noChangeArrowheads="1"/>
          </p:cNvSpPr>
          <p:nvPr/>
        </p:nvSpPr>
        <p:spPr bwMode="auto">
          <a:xfrm>
            <a:off x="5414624" y="3528032"/>
            <a:ext cx="199125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Gulf of Corinth</a:t>
            </a:r>
          </a:p>
        </p:txBody>
      </p:sp>
      <p:sp>
        <p:nvSpPr>
          <p:cNvPr id="13" name="Text Box 16"/>
          <p:cNvSpPr txBox="1">
            <a:spLocks noChangeArrowheads="1"/>
          </p:cNvSpPr>
          <p:nvPr/>
        </p:nvSpPr>
        <p:spPr bwMode="auto">
          <a:xfrm>
            <a:off x="5032359" y="4552890"/>
            <a:ext cx="2234907"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Mainland Greece</a:t>
            </a:r>
          </a:p>
        </p:txBody>
      </p:sp>
      <p:sp>
        <p:nvSpPr>
          <p:cNvPr id="11" name="Text Box 16"/>
          <p:cNvSpPr txBox="1">
            <a:spLocks noChangeArrowheads="1"/>
          </p:cNvSpPr>
          <p:nvPr/>
        </p:nvSpPr>
        <p:spPr bwMode="auto">
          <a:xfrm>
            <a:off x="3146918" y="3581400"/>
            <a:ext cx="1822935"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Corinth canal</a:t>
            </a:r>
          </a:p>
        </p:txBody>
      </p:sp>
      <p:sp>
        <p:nvSpPr>
          <p:cNvPr id="16" name="Text Box 5"/>
          <p:cNvSpPr txBox="1">
            <a:spLocks noChangeArrowheads="1"/>
          </p:cNvSpPr>
          <p:nvPr/>
        </p:nvSpPr>
        <p:spPr bwMode="auto">
          <a:xfrm>
            <a:off x="396240" y="2087880"/>
            <a:ext cx="1497526"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Cenchreae</a:t>
            </a:r>
            <a:endPar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7" name="Line 6"/>
          <p:cNvSpPr>
            <a:spLocks noChangeShapeType="1"/>
          </p:cNvSpPr>
          <p:nvPr/>
        </p:nvSpPr>
        <p:spPr bwMode="auto">
          <a:xfrm>
            <a:off x="1082040" y="2545080"/>
            <a:ext cx="1524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p:nvCxnSpPr>
        <p:spPr>
          <a:xfrm>
            <a:off x="685800" y="3357838"/>
            <a:ext cx="2819400" cy="71162"/>
          </a:xfrm>
          <a:prstGeom prst="line">
            <a:avLst/>
          </a:prstGeom>
          <a:noFill/>
          <a:ln w="22225" cap="flat" cmpd="sng" algn="ctr">
            <a:solidFill>
              <a:srgbClr val="FFFFFF"/>
            </a:solidFill>
            <a:prstDash val="sysDash"/>
            <a:round/>
            <a:headEnd type="none" w="med" len="med"/>
            <a:tailEnd type="none" w="med" len="med"/>
          </a:ln>
          <a:effectLst>
            <a:glow rad="50800">
              <a:srgbClr val="000000">
                <a:alpha val="60000"/>
              </a:srgbClr>
            </a:glow>
            <a:outerShdw blurRad="40000" dist="20000" dir="5400000" rotWithShape="0">
              <a:srgbClr val="000000">
                <a:alpha val="38000"/>
              </a:srgbClr>
            </a:outerShdw>
          </a:effectLst>
        </p:spPr>
      </p:cxnSp>
      <p:sp>
        <p:nvSpPr>
          <p:cNvPr id="21" name="Text Box 5"/>
          <p:cNvSpPr txBox="1">
            <a:spLocks noChangeArrowheads="1"/>
          </p:cNvSpPr>
          <p:nvPr/>
        </p:nvSpPr>
        <p:spPr bwMode="auto">
          <a:xfrm>
            <a:off x="2476531" y="2419290"/>
            <a:ext cx="1939955"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Peloponnesus</a:t>
            </a:r>
          </a:p>
        </p:txBody>
      </p:sp>
      <p:cxnSp>
        <p:nvCxnSpPr>
          <p:cNvPr id="6" name="Straight Arrow Connector 5"/>
          <p:cNvCxnSpPr/>
          <p:nvPr/>
        </p:nvCxnSpPr>
        <p:spPr>
          <a:xfrm flipH="1" flipV="1">
            <a:off x="3505200" y="3444240"/>
            <a:ext cx="229275" cy="200055"/>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641501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60E225-5621-45DE-81DC-4D26B46D4B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07777"/>
          </a:xfrm>
        </p:spPr>
        <p:txBody>
          <a:bodyPr/>
          <a:lstStyle/>
          <a:p>
            <a:r>
              <a:rPr lang="en-US" sz="1400" b="1" dirty="0">
                <a:latin typeface="Arial" panose="020B0604020202020204" pitchFamily="34" charset="0"/>
                <a:cs typeface="Arial" panose="020B0604020202020204" pitchFamily="34" charset="0"/>
              </a:rPr>
              <a:t>Excavations of Corinth, the harbor of </a:t>
            </a:r>
            <a:r>
              <a:rPr lang="en-US" sz="1400" b="1" dirty="0" err="1">
                <a:latin typeface="Arial" panose="020B0604020202020204" pitchFamily="34" charset="0"/>
                <a:cs typeface="Arial" panose="020B0604020202020204" pitchFamily="34" charset="0"/>
              </a:rPr>
              <a:t>Lechaion</a:t>
            </a:r>
            <a:r>
              <a:rPr lang="en-US" sz="1400" b="1" dirty="0">
                <a:latin typeface="Arial" panose="020B0604020202020204" pitchFamily="34" charset="0"/>
                <a:cs typeface="Arial" panose="020B0604020202020204" pitchFamily="34" charset="0"/>
              </a:rPr>
              <a:t>, and the Gulf of Corinth, from the </a:t>
            </a:r>
            <a:r>
              <a:rPr lang="en-US" sz="1400" b="1" dirty="0" err="1">
                <a:latin typeface="Arial" panose="020B0604020202020204" pitchFamily="34" charset="0"/>
                <a:cs typeface="Arial" panose="020B0604020202020204" pitchFamily="34" charset="0"/>
              </a:rPr>
              <a:t>Acrocorinth</a:t>
            </a:r>
            <a:endParaRPr lang="en-US" sz="1400" b="1" dirty="0">
              <a:latin typeface="Arial" panose="020B0604020202020204" pitchFamily="34" charset="0"/>
              <a:cs typeface="Arial" panose="020B0604020202020204" pitchFamily="34" charset="0"/>
            </a:endParaRPr>
          </a:p>
        </p:txBody>
      </p:sp>
      <p:sp>
        <p:nvSpPr>
          <p:cNvPr id="12" name="Text Placeholder 2"/>
          <p:cNvSpPr>
            <a:spLocks noGrp="1"/>
          </p:cNvSpPr>
          <p:nvPr>
            <p:ph type="body" sz="quarter" idx="12"/>
          </p:nvPr>
        </p:nvSpPr>
        <p:spPr>
          <a:xfrm>
            <a:off x="8074152" y="6519672"/>
            <a:ext cx="1069848" cy="369332"/>
          </a:xfrm>
        </p:spPr>
        <p:txBody>
          <a:bodyPr/>
          <a:lstStyle/>
          <a:p>
            <a:r>
              <a:rPr lang="en-US" sz="1800" b="1">
                <a:latin typeface="Arial" panose="020B0604020202020204" pitchFamily="34" charset="0"/>
                <a:cs typeface="Arial" panose="020B0604020202020204" pitchFamily="34" charset="0"/>
              </a:rPr>
              <a:t>18:1</a:t>
            </a:r>
            <a:endParaRPr lang="en-US" sz="1800" b="1" dirty="0">
              <a:latin typeface="Arial" panose="020B0604020202020204" pitchFamily="34" charset="0"/>
              <a:cs typeface="Arial" panose="020B0604020202020204" pitchFamily="34" charset="0"/>
            </a:endParaRPr>
          </a:p>
        </p:txBody>
      </p:sp>
      <p:sp>
        <p:nvSpPr>
          <p:cNvPr id="13" name="Title 3"/>
          <p:cNvSpPr>
            <a:spLocks noGrp="1"/>
          </p:cNvSpPr>
          <p:nvPr>
            <p:ph type="title"/>
          </p:nvPr>
        </p:nvSpPr>
        <p:spPr>
          <a:xfrm>
            <a:off x="0" y="0"/>
            <a:ext cx="9144000" cy="400110"/>
          </a:xfrm>
        </p:spPr>
        <p:txBody>
          <a:bodyPr/>
          <a:lstStyle/>
          <a:p>
            <a:r>
              <a:rPr lang="en-US" sz="2000" b="1">
                <a:latin typeface="Arial" panose="020B0604020202020204" pitchFamily="34" charset="0"/>
                <a:cs typeface="Arial" panose="020B0604020202020204" pitchFamily="34" charset="0"/>
              </a:rPr>
              <a:t>After these things he departed from Athens and came to Corinth</a:t>
            </a:r>
            <a:endParaRPr lang="en-US" sz="2000" b="1" dirty="0">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1589839" y="5631631"/>
            <a:ext cx="3126177"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Corinth excavations</a:t>
            </a:r>
          </a:p>
        </p:txBody>
      </p:sp>
      <p:sp>
        <p:nvSpPr>
          <p:cNvPr id="7" name="Oval 6"/>
          <p:cNvSpPr/>
          <p:nvPr/>
        </p:nvSpPr>
        <p:spPr>
          <a:xfrm rot="21044921">
            <a:off x="5546" y="5021957"/>
            <a:ext cx="1981200" cy="921606"/>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Oval 7"/>
          <p:cNvSpPr/>
          <p:nvPr/>
        </p:nvSpPr>
        <p:spPr>
          <a:xfrm>
            <a:off x="762000" y="3200400"/>
            <a:ext cx="1295400" cy="685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107504" y="2814916"/>
            <a:ext cx="2194833"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Lechaion</a:t>
            </a: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 harbor</a:t>
            </a:r>
          </a:p>
        </p:txBody>
      </p:sp>
      <p:sp>
        <p:nvSpPr>
          <p:cNvPr id="10" name="Text Box 5"/>
          <p:cNvSpPr txBox="1">
            <a:spLocks noChangeArrowheads="1"/>
          </p:cNvSpPr>
          <p:nvPr/>
        </p:nvSpPr>
        <p:spPr bwMode="auto">
          <a:xfrm>
            <a:off x="2636645" y="2695545"/>
            <a:ext cx="1991251"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Gulf of Corinth</a:t>
            </a:r>
          </a:p>
        </p:txBody>
      </p:sp>
    </p:spTree>
    <p:extLst>
      <p:ext uri="{BB962C8B-B14F-4D97-AF65-F5344CB8AC3E}">
        <p14:creationId xmlns:p14="http://schemas.microsoft.com/office/powerpoint/2010/main" val="833201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61938"/>
            <a:ext cx="9140952"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532440" cy="307777"/>
          </a:xfrm>
        </p:spPr>
        <p:txBody>
          <a:bodyPr/>
          <a:lstStyle/>
          <a:p>
            <a:r>
              <a:rPr lang="en-US" sz="1400" b="1" dirty="0">
                <a:latin typeface="Arial" panose="020B0604020202020204" pitchFamily="34" charset="0"/>
                <a:cs typeface="Arial" panose="020B0604020202020204" pitchFamily="34" charset="0"/>
              </a:rPr>
              <a:t>“Pontus” and “Aquila” on inscription at the Celsus Library in Ephesus, 2nd century AD</a:t>
            </a:r>
          </a:p>
        </p:txBody>
      </p:sp>
      <p:sp>
        <p:nvSpPr>
          <p:cNvPr id="10"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18:2</a:t>
            </a:r>
          </a:p>
        </p:txBody>
      </p:sp>
      <p:sp>
        <p:nvSpPr>
          <p:cNvPr id="11"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He found a certain Jew named Aquila, a native of Pontus</a:t>
            </a:r>
          </a:p>
        </p:txBody>
      </p:sp>
      <p:sp>
        <p:nvSpPr>
          <p:cNvPr id="3" name="Rectangle 2">
            <a:extLst>
              <a:ext uri="{FF2B5EF4-FFF2-40B4-BE49-F238E27FC236}">
                <a16:creationId xmlns:a16="http://schemas.microsoft.com/office/drawing/2014/main" id="{F05A30E5-F75A-3210-EBFA-40A36AF1516D}"/>
              </a:ext>
            </a:extLst>
          </p:cNvPr>
          <p:cNvSpPr/>
          <p:nvPr/>
        </p:nvSpPr>
        <p:spPr>
          <a:xfrm>
            <a:off x="6372200" y="3068960"/>
            <a:ext cx="2376264" cy="7200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268BCEB-9549-087A-D91B-8D7DCFAB3898}"/>
              </a:ext>
            </a:extLst>
          </p:cNvPr>
          <p:cNvSpPr/>
          <p:nvPr/>
        </p:nvSpPr>
        <p:spPr>
          <a:xfrm>
            <a:off x="2874620" y="5286380"/>
            <a:ext cx="1697380" cy="7200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477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695F4E-F59F-4C62-A9E4-443D816D15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1772"/>
            <a:ext cx="9144000" cy="5934456"/>
          </a:xfrm>
          <a:prstGeom prst="rect">
            <a:avLst/>
          </a:prstGeom>
        </p:spPr>
      </p:pic>
      <p:sp>
        <p:nvSpPr>
          <p:cNvPr id="3" name="Text Placeholder 2"/>
          <p:cNvSpPr>
            <a:spLocks noGrp="1"/>
          </p:cNvSpPr>
          <p:nvPr>
            <p:ph type="body" sz="quarter" idx="12"/>
          </p:nvPr>
        </p:nvSpPr>
        <p:spPr>
          <a:xfrm>
            <a:off x="8074152" y="6453336"/>
            <a:ext cx="1069848" cy="338328"/>
          </a:xfrm>
        </p:spPr>
        <p:txBody>
          <a:bodyPr/>
          <a:lstStyle/>
          <a:p>
            <a:r>
              <a:rPr lang="en-US" b="1" dirty="0">
                <a:latin typeface="Arial" panose="020B0604020202020204" pitchFamily="34" charset="0"/>
                <a:cs typeface="Arial" panose="020B0604020202020204" pitchFamily="34" charset="0"/>
              </a:rPr>
              <a:t>18:2</a:t>
            </a:r>
          </a:p>
        </p:txBody>
      </p:sp>
      <p:sp>
        <p:nvSpPr>
          <p:cNvPr id="4"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Claudius had commanded all the Jews to depart from Rome</a:t>
            </a:r>
          </a:p>
        </p:txBody>
      </p:sp>
      <p:sp>
        <p:nvSpPr>
          <p:cNvPr id="2" name="Text Placeholder 1"/>
          <p:cNvSpPr>
            <a:spLocks noGrp="1"/>
          </p:cNvSpPr>
          <p:nvPr>
            <p:ph type="body" sz="quarter" idx="10"/>
          </p:nvPr>
        </p:nvSpPr>
        <p:spPr>
          <a:xfrm>
            <a:off x="0" y="6453336"/>
            <a:ext cx="8964488" cy="584775"/>
          </a:xfrm>
          <a:noFill/>
        </p:spPr>
        <p:txBody>
          <a:bodyPr/>
          <a:lstStyle/>
          <a:p>
            <a:r>
              <a:rPr lang="en-US" b="1" dirty="0">
                <a:latin typeface="Arial" panose="020B0604020202020204" pitchFamily="34" charset="0"/>
                <a:cs typeface="Arial" panose="020B0604020202020204" pitchFamily="34" charset="0"/>
              </a:rPr>
              <a:t>Burial slab of a slave named </a:t>
            </a:r>
            <a:r>
              <a:rPr lang="en-US" b="1" dirty="0" err="1">
                <a:latin typeface="Arial" panose="020B0604020202020204" pitchFamily="34" charset="0"/>
                <a:cs typeface="Arial" panose="020B0604020202020204" pitchFamily="34" charset="0"/>
              </a:rPr>
              <a:t>Chrestus</a:t>
            </a:r>
            <a:r>
              <a:rPr lang="en-US" b="1" dirty="0">
                <a:latin typeface="Arial" panose="020B0604020202020204" pitchFamily="34" charset="0"/>
                <a:cs typeface="Arial" panose="020B0604020202020204" pitchFamily="34" charset="0"/>
              </a:rPr>
              <a:t>, from Via </a:t>
            </a:r>
            <a:r>
              <a:rPr lang="en-US" b="1" dirty="0" err="1">
                <a:latin typeface="Arial" panose="020B0604020202020204" pitchFamily="34" charset="0"/>
                <a:cs typeface="Arial" panose="020B0604020202020204" pitchFamily="34" charset="0"/>
              </a:rPr>
              <a:t>Salarina</a:t>
            </a:r>
            <a:r>
              <a:rPr lang="en-US" b="1" dirty="0">
                <a:latin typeface="Arial" panose="020B0604020202020204" pitchFamily="34" charset="0"/>
                <a:cs typeface="Arial" panose="020B0604020202020204" pitchFamily="34" charset="0"/>
              </a:rPr>
              <a:t> in Rome, early 1st century AD</a:t>
            </a:r>
          </a:p>
        </p:txBody>
      </p:sp>
    </p:spTree>
    <p:extLst>
      <p:ext uri="{BB962C8B-B14F-4D97-AF65-F5344CB8AC3E}">
        <p14:creationId xmlns:p14="http://schemas.microsoft.com/office/powerpoint/2010/main" val="282715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000000"/>
                </a:solidFill>
                <a:latin typeface="Arial"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eaLnBrk="1" hangingPunct="1"/>
            <a:r>
              <a:rPr lang="en-US" altLang="zh-CN" sz="2800" b="1" dirty="0">
                <a:solidFill>
                  <a:srgbClr val="FFFFFF"/>
                </a:solidFill>
                <a:latin typeface="Arial" charset="0"/>
                <a:cs typeface="Arial" charset="0"/>
              </a:rPr>
              <a:t>The reason to witness everywhere is because </a:t>
            </a:r>
            <a:r>
              <a:rPr lang="en-US" altLang="zh-CN" sz="2800" b="1" dirty="0">
                <a:solidFill>
                  <a:srgbClr val="FFFF00"/>
                </a:solidFill>
                <a:latin typeface="Arial" charset="0"/>
                <a:cs typeface="Arial" charset="0"/>
              </a:rPr>
              <a:t>God has directed the progress of the kingdom message </a:t>
            </a:r>
            <a:r>
              <a:rPr lang="en-US" altLang="zh-CN" sz="2800" b="1" dirty="0">
                <a:solidFill>
                  <a:srgbClr val="FFFFFF"/>
                </a:solidFill>
                <a:latin typeface="Arial" charset="0"/>
                <a:cs typeface="Arial" charset="0"/>
              </a:rPr>
              <a:t>to all people since early church history</a:t>
            </a:r>
            <a:endParaRPr lang="en-US" sz="2800" b="1" dirty="0">
              <a:solidFill>
                <a:srgbClr val="FFFFFF"/>
              </a:solidFill>
              <a:latin typeface="Arial"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000000"/>
                </a:solidFill>
                <a:latin typeface="Arial" charset="0"/>
                <a:cs typeface="Arial" charset="0"/>
              </a:rPr>
              <a:t>Application</a:t>
            </a:r>
            <a:endParaRPr lang="en-US" altLang="zh-CN" sz="2800" b="1" dirty="0">
              <a:solidFill>
                <a:srgbClr val="000000"/>
              </a:solidFill>
              <a:latin typeface="Arial" charset="0"/>
              <a:cs typeface="Arial" charset="0"/>
            </a:endParaRPr>
          </a:p>
          <a:p>
            <a:pPr eaLnBrk="1" hangingPunct="1">
              <a:lnSpc>
                <a:spcPct val="90000"/>
              </a:lnSpc>
            </a:pPr>
            <a:r>
              <a:rPr lang="en-US" altLang="zh-CN" sz="2800" b="1" dirty="0">
                <a:solidFill>
                  <a:srgbClr val="000000"/>
                </a:solidFill>
                <a:latin typeface="Arial" charset="0"/>
                <a:cs typeface="Arial" charset="0"/>
              </a:rPr>
              <a:t>How is God extending his kingdom message through you?</a:t>
            </a:r>
          </a:p>
          <a:p>
            <a:pPr eaLnBrk="1" hangingPunct="1"/>
            <a:r>
              <a:rPr lang="en-US" altLang="zh-CN" sz="2800" b="1" dirty="0">
                <a:solidFill>
                  <a:srgbClr val="000000"/>
                </a:solidFill>
                <a:latin typeface="Arial" charset="0"/>
                <a:cs typeface="Arial" charset="0"/>
              </a:rPr>
              <a:t> </a:t>
            </a:r>
          </a:p>
          <a:p>
            <a:pPr eaLnBrk="1" hangingPunct="1">
              <a:lnSpc>
                <a:spcPct val="90000"/>
              </a:lnSpc>
            </a:pPr>
            <a:r>
              <a:rPr lang="en-US" altLang="zh-CN" sz="2800" b="1" dirty="0">
                <a:solidFill>
                  <a:srgbClr val="000000"/>
                </a:solidFill>
                <a:latin typeface="Arial" charset="0"/>
                <a:cs typeface="Arial" charset="0"/>
              </a:rPr>
              <a:t>How are you fitting into His overall purpose to spread the gospel throughout the entire earth? </a:t>
            </a:r>
            <a:endParaRPr lang="en-US" sz="2800" b="1" dirty="0">
              <a:solidFill>
                <a:srgbClr val="000000"/>
              </a:solidFill>
              <a:latin typeface="Arial"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a:solidFill>
                  <a:srgbClr val="FFFFFF"/>
                </a:solidFill>
                <a:latin typeface="Arial" charset="0"/>
                <a:cs typeface="Arial" charset="0"/>
              </a:rPr>
              <a:t>Acts</a:t>
            </a:r>
            <a:endParaRPr lang="en-US" sz="320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5360" y="270511"/>
            <a:ext cx="6232612" cy="64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18:2</a:t>
            </a:r>
          </a:p>
        </p:txBody>
      </p:sp>
      <p:sp>
        <p:nvSpPr>
          <p:cNvPr id="4"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Claudius had commanded all the Jews to depart from Rome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1450" y="365760"/>
            <a:ext cx="2555585" cy="615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7797800" y="2711450"/>
            <a:ext cx="234950" cy="515938"/>
          </a:xfrm>
          <a:custGeom>
            <a:avLst/>
            <a:gdLst>
              <a:gd name="connsiteX0" fmla="*/ 234950 w 234950"/>
              <a:gd name="connsiteY0" fmla="*/ 6350 h 514350"/>
              <a:gd name="connsiteX1" fmla="*/ 0 w 234950"/>
              <a:gd name="connsiteY1" fmla="*/ 0 h 514350"/>
              <a:gd name="connsiteX2" fmla="*/ 12700 w 234950"/>
              <a:gd name="connsiteY2" fmla="*/ 273050 h 514350"/>
              <a:gd name="connsiteX3" fmla="*/ 171450 w 234950"/>
              <a:gd name="connsiteY3" fmla="*/ 273050 h 514350"/>
              <a:gd name="connsiteX4" fmla="*/ 12700 w 234950"/>
              <a:gd name="connsiteY4" fmla="*/ 260350 h 514350"/>
              <a:gd name="connsiteX5" fmla="*/ 19050 w 234950"/>
              <a:gd name="connsiteY5" fmla="*/ 514350 h 514350"/>
              <a:gd name="connsiteX6" fmla="*/ 222250 w 234950"/>
              <a:gd name="connsiteY6" fmla="*/ 501650 h 514350"/>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12725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27013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74638 h 515938"/>
              <a:gd name="connsiteX5" fmla="*/ 19050 w 234950"/>
              <a:gd name="connsiteY5" fmla="*/ 514350 h 515938"/>
              <a:gd name="connsiteX6" fmla="*/ 227013 w 234950"/>
              <a:gd name="connsiteY6"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515938">
                <a:moveTo>
                  <a:pt x="234950" y="6350"/>
                </a:moveTo>
                <a:lnTo>
                  <a:pt x="0" y="0"/>
                </a:lnTo>
                <a:lnTo>
                  <a:pt x="12700" y="273050"/>
                </a:lnTo>
                <a:lnTo>
                  <a:pt x="171450" y="273050"/>
                </a:lnTo>
                <a:lnTo>
                  <a:pt x="12700" y="274638"/>
                </a:lnTo>
                <a:lnTo>
                  <a:pt x="19050" y="514350"/>
                </a:lnTo>
                <a:lnTo>
                  <a:pt x="227013" y="515938"/>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Freeform 7"/>
          <p:cNvSpPr/>
          <p:nvPr/>
        </p:nvSpPr>
        <p:spPr>
          <a:xfrm>
            <a:off x="7245350" y="2730016"/>
            <a:ext cx="342900" cy="521183"/>
          </a:xfrm>
          <a:custGeom>
            <a:avLst/>
            <a:gdLst>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521183">
                <a:moveTo>
                  <a:pt x="25400" y="521183"/>
                </a:moveTo>
                <a:lnTo>
                  <a:pt x="0" y="6833"/>
                </a:lnTo>
                <a:cubicBezTo>
                  <a:pt x="155839" y="-15128"/>
                  <a:pt x="247386" y="12919"/>
                  <a:pt x="260350" y="133833"/>
                </a:cubicBezTo>
                <a:cubicBezTo>
                  <a:pt x="265112" y="221939"/>
                  <a:pt x="148431" y="279089"/>
                  <a:pt x="31750" y="305283"/>
                </a:cubicBezTo>
                <a:cubicBezTo>
                  <a:pt x="91017" y="313750"/>
                  <a:pt x="176478" y="293641"/>
                  <a:pt x="230982" y="368783"/>
                </a:cubicBezTo>
                <a:lnTo>
                  <a:pt x="342900" y="508483"/>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Freeform 8"/>
          <p:cNvSpPr/>
          <p:nvPr/>
        </p:nvSpPr>
        <p:spPr>
          <a:xfrm>
            <a:off x="6672262" y="2678906"/>
            <a:ext cx="325438" cy="572294"/>
          </a:xfrm>
          <a:custGeom>
            <a:avLst/>
            <a:gdLst>
              <a:gd name="connsiteX0" fmla="*/ 323850 w 330200"/>
              <a:gd name="connsiteY0" fmla="*/ 539750 h 539750"/>
              <a:gd name="connsiteX1" fmla="*/ 330200 w 330200"/>
              <a:gd name="connsiteY1" fmla="*/ 0 h 539750"/>
              <a:gd name="connsiteX2" fmla="*/ 330200 w 330200"/>
              <a:gd name="connsiteY2" fmla="*/ 228600 h 539750"/>
              <a:gd name="connsiteX3" fmla="*/ 12700 w 330200"/>
              <a:gd name="connsiteY3" fmla="*/ 209550 h 539750"/>
              <a:gd name="connsiteX4" fmla="*/ 19050 w 330200"/>
              <a:gd name="connsiteY4" fmla="*/ 31750 h 539750"/>
              <a:gd name="connsiteX5" fmla="*/ 0 w 330200"/>
              <a:gd name="connsiteY5" fmla="*/ 469900 h 539750"/>
              <a:gd name="connsiteX0" fmla="*/ 323850 w 330200"/>
              <a:gd name="connsiteY0" fmla="*/ 572294 h 572294"/>
              <a:gd name="connsiteX1" fmla="*/ 330200 w 330200"/>
              <a:gd name="connsiteY1" fmla="*/ 32544 h 572294"/>
              <a:gd name="connsiteX2" fmla="*/ 330200 w 330200"/>
              <a:gd name="connsiteY2" fmla="*/ 261144 h 572294"/>
              <a:gd name="connsiteX3" fmla="*/ 12700 w 330200"/>
              <a:gd name="connsiteY3" fmla="*/ 242094 h 572294"/>
              <a:gd name="connsiteX4" fmla="*/ 21431 w 330200"/>
              <a:gd name="connsiteY4" fmla="*/ 0 h 572294"/>
              <a:gd name="connsiteX5" fmla="*/ 0 w 330200"/>
              <a:gd name="connsiteY5" fmla="*/ 502444 h 572294"/>
              <a:gd name="connsiteX0" fmla="*/ 319088 w 325438"/>
              <a:gd name="connsiteY0" fmla="*/ 572294 h 572294"/>
              <a:gd name="connsiteX1" fmla="*/ 325438 w 325438"/>
              <a:gd name="connsiteY1" fmla="*/ 32544 h 572294"/>
              <a:gd name="connsiteX2" fmla="*/ 325438 w 325438"/>
              <a:gd name="connsiteY2" fmla="*/ 261144 h 572294"/>
              <a:gd name="connsiteX3" fmla="*/ 7938 w 325438"/>
              <a:gd name="connsiteY3" fmla="*/ 242094 h 572294"/>
              <a:gd name="connsiteX4" fmla="*/ 16669 w 325438"/>
              <a:gd name="connsiteY4" fmla="*/ 0 h 572294"/>
              <a:gd name="connsiteX5" fmla="*/ 0 w 325438"/>
              <a:gd name="connsiteY5" fmla="*/ 552450 h 5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438" h="572294">
                <a:moveTo>
                  <a:pt x="319088" y="572294"/>
                </a:moveTo>
                <a:cubicBezTo>
                  <a:pt x="321205" y="392377"/>
                  <a:pt x="323321" y="212461"/>
                  <a:pt x="325438" y="32544"/>
                </a:cubicBezTo>
                <a:lnTo>
                  <a:pt x="325438" y="261144"/>
                </a:lnTo>
                <a:lnTo>
                  <a:pt x="7938" y="242094"/>
                </a:lnTo>
                <a:lnTo>
                  <a:pt x="16669" y="0"/>
                </a:lnTo>
                <a:lnTo>
                  <a:pt x="0" y="552450"/>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6121390" y="2678905"/>
            <a:ext cx="355610" cy="515285"/>
          </a:xfrm>
          <a:custGeom>
            <a:avLst/>
            <a:gdLst>
              <a:gd name="connsiteX0" fmla="*/ 355600 w 355600"/>
              <a:gd name="connsiteY0" fmla="*/ 120650 h 571500"/>
              <a:gd name="connsiteX1" fmla="*/ 152400 w 355600"/>
              <a:gd name="connsiteY1" fmla="*/ 0 h 571500"/>
              <a:gd name="connsiteX2" fmla="*/ 0 w 355600"/>
              <a:gd name="connsiteY2" fmla="*/ 298450 h 571500"/>
              <a:gd name="connsiteX3" fmla="*/ 196850 w 355600"/>
              <a:gd name="connsiteY3" fmla="*/ 571500 h 571500"/>
              <a:gd name="connsiteX4" fmla="*/ 323850 w 355600"/>
              <a:gd name="connsiteY4" fmla="*/ 444500 h 571500"/>
              <a:gd name="connsiteX0" fmla="*/ 357062 w 357062"/>
              <a:gd name="connsiteY0" fmla="*/ 120650 h 571500"/>
              <a:gd name="connsiteX1" fmla="*/ 153862 w 357062"/>
              <a:gd name="connsiteY1" fmla="*/ 0 h 571500"/>
              <a:gd name="connsiteX2" fmla="*/ 1462 w 357062"/>
              <a:gd name="connsiteY2" fmla="*/ 298450 h 571500"/>
              <a:gd name="connsiteX3" fmla="*/ 198312 w 357062"/>
              <a:gd name="connsiteY3" fmla="*/ 571500 h 571500"/>
              <a:gd name="connsiteX4" fmla="*/ 325312 w 357062"/>
              <a:gd name="connsiteY4" fmla="*/ 444500 h 571500"/>
              <a:gd name="connsiteX0" fmla="*/ 357237 w 357237"/>
              <a:gd name="connsiteY0" fmla="*/ 120652 h 571502"/>
              <a:gd name="connsiteX1" fmla="*/ 154037 w 357237"/>
              <a:gd name="connsiteY1" fmla="*/ 2 h 571502"/>
              <a:gd name="connsiteX2" fmla="*/ 1637 w 357237"/>
              <a:gd name="connsiteY2" fmla="*/ 298452 h 571502"/>
              <a:gd name="connsiteX3" fmla="*/ 198487 w 357237"/>
              <a:gd name="connsiteY3" fmla="*/ 571502 h 571502"/>
              <a:gd name="connsiteX4" fmla="*/ 325487 w 357237"/>
              <a:gd name="connsiteY4" fmla="*/ 444502 h 571502"/>
              <a:gd name="connsiteX0" fmla="*/ 357237 w 357237"/>
              <a:gd name="connsiteY0" fmla="*/ 120711 h 571561"/>
              <a:gd name="connsiteX1" fmla="*/ 154037 w 357237"/>
              <a:gd name="connsiteY1" fmla="*/ 61 h 571561"/>
              <a:gd name="connsiteX2" fmla="*/ 1637 w 357237"/>
              <a:gd name="connsiteY2" fmla="*/ 298511 h 571561"/>
              <a:gd name="connsiteX3" fmla="*/ 198487 w 357237"/>
              <a:gd name="connsiteY3" fmla="*/ 571561 h 571561"/>
              <a:gd name="connsiteX4" fmla="*/ 325487 w 357237"/>
              <a:gd name="connsiteY4" fmla="*/ 444561 h 571561"/>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5780 w 355780"/>
              <a:gd name="connsiteY0" fmla="*/ 120735 h 571585"/>
              <a:gd name="connsiteX1" fmla="*/ 152580 w 355780"/>
              <a:gd name="connsiteY1" fmla="*/ 85 h 571585"/>
              <a:gd name="connsiteX2" fmla="*/ 180 w 355780"/>
              <a:gd name="connsiteY2" fmla="*/ 298535 h 571585"/>
              <a:gd name="connsiteX3" fmla="*/ 197030 w 355780"/>
              <a:gd name="connsiteY3" fmla="*/ 571585 h 571585"/>
              <a:gd name="connsiteX4" fmla="*/ 324030 w 355780"/>
              <a:gd name="connsiteY4" fmla="*/ 444585 h 571585"/>
              <a:gd name="connsiteX0" fmla="*/ 355607 w 355607"/>
              <a:gd name="connsiteY0" fmla="*/ 120735 h 571585"/>
              <a:gd name="connsiteX1" fmla="*/ 152407 w 355607"/>
              <a:gd name="connsiteY1" fmla="*/ 85 h 571585"/>
              <a:gd name="connsiteX2" fmla="*/ 7 w 355607"/>
              <a:gd name="connsiteY2" fmla="*/ 298535 h 571585"/>
              <a:gd name="connsiteX3" fmla="*/ 196857 w 355607"/>
              <a:gd name="connsiteY3" fmla="*/ 571585 h 571585"/>
              <a:gd name="connsiteX4" fmla="*/ 323857 w 355607"/>
              <a:gd name="connsiteY4" fmla="*/ 444585 h 571585"/>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10" h="571726">
                <a:moveTo>
                  <a:pt x="355610" y="120735"/>
                </a:moveTo>
                <a:cubicBezTo>
                  <a:pt x="325977" y="56706"/>
                  <a:pt x="293962" y="-2560"/>
                  <a:pt x="152410" y="85"/>
                </a:cubicBezTo>
                <a:cubicBezTo>
                  <a:pt x="87322" y="-445"/>
                  <a:pt x="804" y="91896"/>
                  <a:pt x="10" y="298535"/>
                </a:cubicBezTo>
                <a:cubicBezTo>
                  <a:pt x="-1048" y="484802"/>
                  <a:pt x="81237" y="575818"/>
                  <a:pt x="196860" y="571585"/>
                </a:cubicBezTo>
                <a:cubicBezTo>
                  <a:pt x="260624" y="572115"/>
                  <a:pt x="300577" y="522637"/>
                  <a:pt x="323860" y="444585"/>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Freeform 10"/>
          <p:cNvSpPr/>
          <p:nvPr/>
        </p:nvSpPr>
        <p:spPr>
          <a:xfrm>
            <a:off x="8115300" y="2698698"/>
            <a:ext cx="354271" cy="580041"/>
          </a:xfrm>
          <a:custGeom>
            <a:avLst/>
            <a:gdLst>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541203"/>
              <a:gd name="connsiteX1" fmla="*/ 336550 w 349250"/>
              <a:gd name="connsiteY1" fmla="*/ 469900 h 541203"/>
              <a:gd name="connsiteX2" fmla="*/ 82550 w 349250"/>
              <a:gd name="connsiteY2" fmla="*/ 215900 h 541203"/>
              <a:gd name="connsiteX3" fmla="*/ 209550 w 349250"/>
              <a:gd name="connsiteY3" fmla="*/ 0 h 541203"/>
              <a:gd name="connsiteX4" fmla="*/ 349250 w 349250"/>
              <a:gd name="connsiteY4" fmla="*/ 165100 h 541203"/>
              <a:gd name="connsiteX0" fmla="*/ 0 w 349250"/>
              <a:gd name="connsiteY0" fmla="*/ 495300 h 579989"/>
              <a:gd name="connsiteX1" fmla="*/ 336550 w 349250"/>
              <a:gd name="connsiteY1" fmla="*/ 469900 h 579989"/>
              <a:gd name="connsiteX2" fmla="*/ 82550 w 349250"/>
              <a:gd name="connsiteY2" fmla="*/ 215900 h 579989"/>
              <a:gd name="connsiteX3" fmla="*/ 209550 w 349250"/>
              <a:gd name="connsiteY3" fmla="*/ 0 h 579989"/>
              <a:gd name="connsiteX4" fmla="*/ 349250 w 349250"/>
              <a:gd name="connsiteY4" fmla="*/ 165100 h 579989"/>
              <a:gd name="connsiteX0" fmla="*/ 0 w 354423"/>
              <a:gd name="connsiteY0" fmla="*/ 495300 h 579989"/>
              <a:gd name="connsiteX1" fmla="*/ 336550 w 354423"/>
              <a:gd name="connsiteY1" fmla="*/ 469900 h 579989"/>
              <a:gd name="connsiteX2" fmla="*/ 82550 w 354423"/>
              <a:gd name="connsiteY2" fmla="*/ 215900 h 579989"/>
              <a:gd name="connsiteX3" fmla="*/ 209550 w 354423"/>
              <a:gd name="connsiteY3" fmla="*/ 0 h 579989"/>
              <a:gd name="connsiteX4" fmla="*/ 349250 w 354423"/>
              <a:gd name="connsiteY4" fmla="*/ 165100 h 579989"/>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4271"/>
              <a:gd name="connsiteY0" fmla="*/ 495352 h 580041"/>
              <a:gd name="connsiteX1" fmla="*/ 336550 w 354271"/>
              <a:gd name="connsiteY1" fmla="*/ 469952 h 580041"/>
              <a:gd name="connsiteX2" fmla="*/ 56357 w 354271"/>
              <a:gd name="connsiteY2" fmla="*/ 208808 h 580041"/>
              <a:gd name="connsiteX3" fmla="*/ 209550 w 354271"/>
              <a:gd name="connsiteY3" fmla="*/ 52 h 580041"/>
              <a:gd name="connsiteX4" fmla="*/ 349250 w 354271"/>
              <a:gd name="connsiteY4" fmla="*/ 165152 h 58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71" h="580041">
                <a:moveTo>
                  <a:pt x="0" y="495352"/>
                </a:moveTo>
                <a:cubicBezTo>
                  <a:pt x="76465" y="605947"/>
                  <a:pt x="324379" y="618913"/>
                  <a:pt x="336550" y="469952"/>
                </a:cubicBezTo>
                <a:cubicBezTo>
                  <a:pt x="309033" y="287654"/>
                  <a:pt x="57681" y="372055"/>
                  <a:pt x="56357" y="208808"/>
                </a:cubicBezTo>
                <a:cubicBezTo>
                  <a:pt x="58208" y="96359"/>
                  <a:pt x="91016" y="5345"/>
                  <a:pt x="209550" y="52"/>
                </a:cubicBezTo>
                <a:cubicBezTo>
                  <a:pt x="251355" y="-2065"/>
                  <a:pt x="381264" y="60113"/>
                  <a:pt x="349250" y="165152"/>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Freeform 11"/>
          <p:cNvSpPr/>
          <p:nvPr/>
        </p:nvSpPr>
        <p:spPr>
          <a:xfrm>
            <a:off x="4821236" y="3543459"/>
            <a:ext cx="328613" cy="552244"/>
          </a:xfrm>
          <a:custGeom>
            <a:avLst/>
            <a:gdLst>
              <a:gd name="connsiteX0" fmla="*/ 323850 w 323850"/>
              <a:gd name="connsiteY0" fmla="*/ 6350 h 400050"/>
              <a:gd name="connsiteX1" fmla="*/ 38100 w 323850"/>
              <a:gd name="connsiteY1" fmla="*/ 0 h 400050"/>
              <a:gd name="connsiteX2" fmla="*/ 260350 w 323850"/>
              <a:gd name="connsiteY2" fmla="*/ 336550 h 400050"/>
              <a:gd name="connsiteX3" fmla="*/ 0 w 323850"/>
              <a:gd name="connsiteY3" fmla="*/ 400050 h 400050"/>
              <a:gd name="connsiteX0" fmla="*/ 323850 w 323850"/>
              <a:gd name="connsiteY0" fmla="*/ 65640 h 459340"/>
              <a:gd name="connsiteX1" fmla="*/ 38100 w 323850"/>
              <a:gd name="connsiteY1" fmla="*/ 59290 h 459340"/>
              <a:gd name="connsiteX2" fmla="*/ 260350 w 323850"/>
              <a:gd name="connsiteY2" fmla="*/ 395840 h 459340"/>
              <a:gd name="connsiteX3" fmla="*/ 0 w 323850"/>
              <a:gd name="connsiteY3" fmla="*/ 459340 h 459340"/>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83328 h 477028"/>
              <a:gd name="connsiteX1" fmla="*/ 38100 w 323850"/>
              <a:gd name="connsiteY1" fmla="*/ 76978 h 477028"/>
              <a:gd name="connsiteX2" fmla="*/ 260350 w 323850"/>
              <a:gd name="connsiteY2" fmla="*/ 413528 h 477028"/>
              <a:gd name="connsiteX3" fmla="*/ 0 w 323850"/>
              <a:gd name="connsiteY3" fmla="*/ 477028 h 477028"/>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511842"/>
              <a:gd name="connsiteX1" fmla="*/ 38100 w 323850"/>
              <a:gd name="connsiteY1" fmla="*/ 95091 h 511842"/>
              <a:gd name="connsiteX2" fmla="*/ 260350 w 323850"/>
              <a:gd name="connsiteY2" fmla="*/ 431641 h 511842"/>
              <a:gd name="connsiteX3" fmla="*/ 0 w 323850"/>
              <a:gd name="connsiteY3" fmla="*/ 495141 h 511842"/>
              <a:gd name="connsiteX0" fmla="*/ 323850 w 323850"/>
              <a:gd name="connsiteY0" fmla="*/ 101441 h 541798"/>
              <a:gd name="connsiteX1" fmla="*/ 38100 w 323850"/>
              <a:gd name="connsiteY1" fmla="*/ 95091 h 541798"/>
              <a:gd name="connsiteX2" fmla="*/ 260350 w 323850"/>
              <a:gd name="connsiteY2" fmla="*/ 431641 h 541798"/>
              <a:gd name="connsiteX3" fmla="*/ 0 w 323850"/>
              <a:gd name="connsiteY3" fmla="*/ 495141 h 541798"/>
              <a:gd name="connsiteX0" fmla="*/ 328613 w 328613"/>
              <a:gd name="connsiteY0" fmla="*/ 101441 h 531555"/>
              <a:gd name="connsiteX1" fmla="*/ 42863 w 328613"/>
              <a:gd name="connsiteY1" fmla="*/ 95091 h 531555"/>
              <a:gd name="connsiteX2" fmla="*/ 265113 w 328613"/>
              <a:gd name="connsiteY2" fmla="*/ 431641 h 531555"/>
              <a:gd name="connsiteX3" fmla="*/ 0 w 328613"/>
              <a:gd name="connsiteY3" fmla="*/ 476091 h 531555"/>
              <a:gd name="connsiteX0" fmla="*/ 328613 w 328613"/>
              <a:gd name="connsiteY0" fmla="*/ 101441 h 552244"/>
              <a:gd name="connsiteX1" fmla="*/ 42863 w 328613"/>
              <a:gd name="connsiteY1" fmla="*/ 95091 h 552244"/>
              <a:gd name="connsiteX2" fmla="*/ 265113 w 328613"/>
              <a:gd name="connsiteY2" fmla="*/ 431641 h 552244"/>
              <a:gd name="connsiteX3" fmla="*/ 0 w 328613"/>
              <a:gd name="connsiteY3" fmla="*/ 476091 h 552244"/>
            </a:gdLst>
            <a:ahLst/>
            <a:cxnLst>
              <a:cxn ang="0">
                <a:pos x="connsiteX0" y="connsiteY0"/>
              </a:cxn>
              <a:cxn ang="0">
                <a:pos x="connsiteX1" y="connsiteY1"/>
              </a:cxn>
              <a:cxn ang="0">
                <a:pos x="connsiteX2" y="connsiteY2"/>
              </a:cxn>
              <a:cxn ang="0">
                <a:pos x="connsiteX3" y="connsiteY3"/>
              </a:cxn>
            </a:cxnLst>
            <a:rect l="l" t="t" r="r" b="b"/>
            <a:pathLst>
              <a:path w="328613" h="552244">
                <a:moveTo>
                  <a:pt x="328613" y="101441"/>
                </a:moveTo>
                <a:cubicBezTo>
                  <a:pt x="288132" y="-41169"/>
                  <a:pt x="57150" y="-24235"/>
                  <a:pt x="42863" y="95091"/>
                </a:cubicBezTo>
                <a:cubicBezTo>
                  <a:pt x="43127" y="252518"/>
                  <a:pt x="274374" y="269452"/>
                  <a:pt x="265113" y="431641"/>
                </a:cubicBezTo>
                <a:cubicBezTo>
                  <a:pt x="245005" y="579014"/>
                  <a:pt x="98688" y="588275"/>
                  <a:pt x="0" y="476091"/>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4286250" y="3549650"/>
            <a:ext cx="431800" cy="508000"/>
          </a:xfrm>
          <a:custGeom>
            <a:avLst/>
            <a:gdLst>
              <a:gd name="connsiteX0" fmla="*/ 431800 w 431800"/>
              <a:gd name="connsiteY0" fmla="*/ 0 h 508000"/>
              <a:gd name="connsiteX1" fmla="*/ 228600 w 431800"/>
              <a:gd name="connsiteY1" fmla="*/ 508000 h 508000"/>
              <a:gd name="connsiteX2" fmla="*/ 0 w 431800"/>
              <a:gd name="connsiteY2" fmla="*/ 6350 h 508000"/>
            </a:gdLst>
            <a:ahLst/>
            <a:cxnLst>
              <a:cxn ang="0">
                <a:pos x="connsiteX0" y="connsiteY0"/>
              </a:cxn>
              <a:cxn ang="0">
                <a:pos x="connsiteX1" y="connsiteY1"/>
              </a:cxn>
              <a:cxn ang="0">
                <a:pos x="connsiteX2" y="connsiteY2"/>
              </a:cxn>
            </a:cxnLst>
            <a:rect l="l" t="t" r="r" b="b"/>
            <a:pathLst>
              <a:path w="431800" h="508000">
                <a:moveTo>
                  <a:pt x="431800" y="0"/>
                </a:moveTo>
                <a:lnTo>
                  <a:pt x="228600" y="508000"/>
                </a:lnTo>
                <a:lnTo>
                  <a:pt x="0" y="6350"/>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Freeform 4"/>
          <p:cNvSpPr/>
          <p:nvPr/>
        </p:nvSpPr>
        <p:spPr>
          <a:xfrm>
            <a:off x="3638550" y="3524250"/>
            <a:ext cx="393700" cy="539750"/>
          </a:xfrm>
          <a:custGeom>
            <a:avLst/>
            <a:gdLst>
              <a:gd name="connsiteX0" fmla="*/ 393700 w 393700"/>
              <a:gd name="connsiteY0" fmla="*/ 12700 h 539750"/>
              <a:gd name="connsiteX1" fmla="*/ 0 w 393700"/>
              <a:gd name="connsiteY1" fmla="*/ 0 h 539750"/>
              <a:gd name="connsiteX2" fmla="*/ 203200 w 393700"/>
              <a:gd name="connsiteY2" fmla="*/ 12700 h 539750"/>
              <a:gd name="connsiteX3" fmla="*/ 196850 w 393700"/>
              <a:gd name="connsiteY3" fmla="*/ 539750 h 539750"/>
            </a:gdLst>
            <a:ahLst/>
            <a:cxnLst>
              <a:cxn ang="0">
                <a:pos x="connsiteX0" y="connsiteY0"/>
              </a:cxn>
              <a:cxn ang="0">
                <a:pos x="connsiteX1" y="connsiteY1"/>
              </a:cxn>
              <a:cxn ang="0">
                <a:pos x="connsiteX2" y="connsiteY2"/>
              </a:cxn>
              <a:cxn ang="0">
                <a:pos x="connsiteX3" y="connsiteY3"/>
              </a:cxn>
            </a:cxnLst>
            <a:rect l="l" t="t" r="r" b="b"/>
            <a:pathLst>
              <a:path w="393700" h="539750">
                <a:moveTo>
                  <a:pt x="393700" y="12700"/>
                </a:moveTo>
                <a:lnTo>
                  <a:pt x="0" y="0"/>
                </a:lnTo>
                <a:lnTo>
                  <a:pt x="203200" y="12700"/>
                </a:lnTo>
                <a:cubicBezTo>
                  <a:pt x="201083" y="188383"/>
                  <a:pt x="198967" y="364067"/>
                  <a:pt x="196850" y="539750"/>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826296" y="2506290"/>
            <a:ext cx="1362868" cy="408828"/>
            <a:chOff x="3790950" y="2831305"/>
            <a:chExt cx="4831021" cy="1416798"/>
          </a:xfrm>
        </p:grpSpPr>
        <p:sp>
          <p:nvSpPr>
            <p:cNvPr id="15" name="Freeform 14"/>
            <p:cNvSpPr/>
            <p:nvPr/>
          </p:nvSpPr>
          <p:spPr>
            <a:xfrm>
              <a:off x="7950200" y="2863850"/>
              <a:ext cx="234950" cy="515938"/>
            </a:xfrm>
            <a:custGeom>
              <a:avLst/>
              <a:gdLst>
                <a:gd name="connsiteX0" fmla="*/ 234950 w 234950"/>
                <a:gd name="connsiteY0" fmla="*/ 6350 h 514350"/>
                <a:gd name="connsiteX1" fmla="*/ 0 w 234950"/>
                <a:gd name="connsiteY1" fmla="*/ 0 h 514350"/>
                <a:gd name="connsiteX2" fmla="*/ 12700 w 234950"/>
                <a:gd name="connsiteY2" fmla="*/ 273050 h 514350"/>
                <a:gd name="connsiteX3" fmla="*/ 171450 w 234950"/>
                <a:gd name="connsiteY3" fmla="*/ 273050 h 514350"/>
                <a:gd name="connsiteX4" fmla="*/ 12700 w 234950"/>
                <a:gd name="connsiteY4" fmla="*/ 260350 h 514350"/>
                <a:gd name="connsiteX5" fmla="*/ 19050 w 234950"/>
                <a:gd name="connsiteY5" fmla="*/ 514350 h 514350"/>
                <a:gd name="connsiteX6" fmla="*/ 222250 w 234950"/>
                <a:gd name="connsiteY6" fmla="*/ 501650 h 514350"/>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12725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27013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74638 h 515938"/>
                <a:gd name="connsiteX5" fmla="*/ 19050 w 234950"/>
                <a:gd name="connsiteY5" fmla="*/ 514350 h 515938"/>
                <a:gd name="connsiteX6" fmla="*/ 227013 w 234950"/>
                <a:gd name="connsiteY6"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515938">
                  <a:moveTo>
                    <a:pt x="234950" y="6350"/>
                  </a:moveTo>
                  <a:lnTo>
                    <a:pt x="0" y="0"/>
                  </a:lnTo>
                  <a:lnTo>
                    <a:pt x="12700" y="273050"/>
                  </a:lnTo>
                  <a:lnTo>
                    <a:pt x="171450" y="273050"/>
                  </a:lnTo>
                  <a:lnTo>
                    <a:pt x="12700" y="274638"/>
                  </a:lnTo>
                  <a:lnTo>
                    <a:pt x="19050" y="514350"/>
                  </a:lnTo>
                  <a:lnTo>
                    <a:pt x="227013" y="515938"/>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Freeform 15"/>
            <p:cNvSpPr/>
            <p:nvPr/>
          </p:nvSpPr>
          <p:spPr>
            <a:xfrm>
              <a:off x="7397750" y="2882416"/>
              <a:ext cx="342900" cy="521183"/>
            </a:xfrm>
            <a:custGeom>
              <a:avLst/>
              <a:gdLst>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521183">
                  <a:moveTo>
                    <a:pt x="25400" y="521183"/>
                  </a:moveTo>
                  <a:lnTo>
                    <a:pt x="0" y="6833"/>
                  </a:lnTo>
                  <a:cubicBezTo>
                    <a:pt x="155839" y="-15128"/>
                    <a:pt x="247386" y="12919"/>
                    <a:pt x="260350" y="133833"/>
                  </a:cubicBezTo>
                  <a:cubicBezTo>
                    <a:pt x="265112" y="221939"/>
                    <a:pt x="148431" y="279089"/>
                    <a:pt x="31750" y="305283"/>
                  </a:cubicBezTo>
                  <a:cubicBezTo>
                    <a:pt x="91017" y="313750"/>
                    <a:pt x="176478" y="293641"/>
                    <a:pt x="230982" y="368783"/>
                  </a:cubicBezTo>
                  <a:lnTo>
                    <a:pt x="342900" y="508483"/>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Freeform 16"/>
            <p:cNvSpPr/>
            <p:nvPr/>
          </p:nvSpPr>
          <p:spPr>
            <a:xfrm>
              <a:off x="6824662" y="2831306"/>
              <a:ext cx="325438" cy="572294"/>
            </a:xfrm>
            <a:custGeom>
              <a:avLst/>
              <a:gdLst>
                <a:gd name="connsiteX0" fmla="*/ 323850 w 330200"/>
                <a:gd name="connsiteY0" fmla="*/ 539750 h 539750"/>
                <a:gd name="connsiteX1" fmla="*/ 330200 w 330200"/>
                <a:gd name="connsiteY1" fmla="*/ 0 h 539750"/>
                <a:gd name="connsiteX2" fmla="*/ 330200 w 330200"/>
                <a:gd name="connsiteY2" fmla="*/ 228600 h 539750"/>
                <a:gd name="connsiteX3" fmla="*/ 12700 w 330200"/>
                <a:gd name="connsiteY3" fmla="*/ 209550 h 539750"/>
                <a:gd name="connsiteX4" fmla="*/ 19050 w 330200"/>
                <a:gd name="connsiteY4" fmla="*/ 31750 h 539750"/>
                <a:gd name="connsiteX5" fmla="*/ 0 w 330200"/>
                <a:gd name="connsiteY5" fmla="*/ 469900 h 539750"/>
                <a:gd name="connsiteX0" fmla="*/ 323850 w 330200"/>
                <a:gd name="connsiteY0" fmla="*/ 572294 h 572294"/>
                <a:gd name="connsiteX1" fmla="*/ 330200 w 330200"/>
                <a:gd name="connsiteY1" fmla="*/ 32544 h 572294"/>
                <a:gd name="connsiteX2" fmla="*/ 330200 w 330200"/>
                <a:gd name="connsiteY2" fmla="*/ 261144 h 572294"/>
                <a:gd name="connsiteX3" fmla="*/ 12700 w 330200"/>
                <a:gd name="connsiteY3" fmla="*/ 242094 h 572294"/>
                <a:gd name="connsiteX4" fmla="*/ 21431 w 330200"/>
                <a:gd name="connsiteY4" fmla="*/ 0 h 572294"/>
                <a:gd name="connsiteX5" fmla="*/ 0 w 330200"/>
                <a:gd name="connsiteY5" fmla="*/ 502444 h 572294"/>
                <a:gd name="connsiteX0" fmla="*/ 319088 w 325438"/>
                <a:gd name="connsiteY0" fmla="*/ 572294 h 572294"/>
                <a:gd name="connsiteX1" fmla="*/ 325438 w 325438"/>
                <a:gd name="connsiteY1" fmla="*/ 32544 h 572294"/>
                <a:gd name="connsiteX2" fmla="*/ 325438 w 325438"/>
                <a:gd name="connsiteY2" fmla="*/ 261144 h 572294"/>
                <a:gd name="connsiteX3" fmla="*/ 7938 w 325438"/>
                <a:gd name="connsiteY3" fmla="*/ 242094 h 572294"/>
                <a:gd name="connsiteX4" fmla="*/ 16669 w 325438"/>
                <a:gd name="connsiteY4" fmla="*/ 0 h 572294"/>
                <a:gd name="connsiteX5" fmla="*/ 0 w 325438"/>
                <a:gd name="connsiteY5" fmla="*/ 552450 h 5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438" h="572294">
                  <a:moveTo>
                    <a:pt x="319088" y="572294"/>
                  </a:moveTo>
                  <a:cubicBezTo>
                    <a:pt x="321205" y="392377"/>
                    <a:pt x="323321" y="212461"/>
                    <a:pt x="325438" y="32544"/>
                  </a:cubicBezTo>
                  <a:lnTo>
                    <a:pt x="325438" y="261144"/>
                  </a:lnTo>
                  <a:lnTo>
                    <a:pt x="7938" y="242094"/>
                  </a:lnTo>
                  <a:lnTo>
                    <a:pt x="16669" y="0"/>
                  </a:lnTo>
                  <a:lnTo>
                    <a:pt x="0" y="552450"/>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Freeform 17"/>
            <p:cNvSpPr/>
            <p:nvPr/>
          </p:nvSpPr>
          <p:spPr>
            <a:xfrm>
              <a:off x="6273790" y="2831305"/>
              <a:ext cx="355610" cy="515285"/>
            </a:xfrm>
            <a:custGeom>
              <a:avLst/>
              <a:gdLst>
                <a:gd name="connsiteX0" fmla="*/ 355600 w 355600"/>
                <a:gd name="connsiteY0" fmla="*/ 120650 h 571500"/>
                <a:gd name="connsiteX1" fmla="*/ 152400 w 355600"/>
                <a:gd name="connsiteY1" fmla="*/ 0 h 571500"/>
                <a:gd name="connsiteX2" fmla="*/ 0 w 355600"/>
                <a:gd name="connsiteY2" fmla="*/ 298450 h 571500"/>
                <a:gd name="connsiteX3" fmla="*/ 196850 w 355600"/>
                <a:gd name="connsiteY3" fmla="*/ 571500 h 571500"/>
                <a:gd name="connsiteX4" fmla="*/ 323850 w 355600"/>
                <a:gd name="connsiteY4" fmla="*/ 444500 h 571500"/>
                <a:gd name="connsiteX0" fmla="*/ 357062 w 357062"/>
                <a:gd name="connsiteY0" fmla="*/ 120650 h 571500"/>
                <a:gd name="connsiteX1" fmla="*/ 153862 w 357062"/>
                <a:gd name="connsiteY1" fmla="*/ 0 h 571500"/>
                <a:gd name="connsiteX2" fmla="*/ 1462 w 357062"/>
                <a:gd name="connsiteY2" fmla="*/ 298450 h 571500"/>
                <a:gd name="connsiteX3" fmla="*/ 198312 w 357062"/>
                <a:gd name="connsiteY3" fmla="*/ 571500 h 571500"/>
                <a:gd name="connsiteX4" fmla="*/ 325312 w 357062"/>
                <a:gd name="connsiteY4" fmla="*/ 444500 h 571500"/>
                <a:gd name="connsiteX0" fmla="*/ 357237 w 357237"/>
                <a:gd name="connsiteY0" fmla="*/ 120652 h 571502"/>
                <a:gd name="connsiteX1" fmla="*/ 154037 w 357237"/>
                <a:gd name="connsiteY1" fmla="*/ 2 h 571502"/>
                <a:gd name="connsiteX2" fmla="*/ 1637 w 357237"/>
                <a:gd name="connsiteY2" fmla="*/ 298452 h 571502"/>
                <a:gd name="connsiteX3" fmla="*/ 198487 w 357237"/>
                <a:gd name="connsiteY3" fmla="*/ 571502 h 571502"/>
                <a:gd name="connsiteX4" fmla="*/ 325487 w 357237"/>
                <a:gd name="connsiteY4" fmla="*/ 444502 h 571502"/>
                <a:gd name="connsiteX0" fmla="*/ 357237 w 357237"/>
                <a:gd name="connsiteY0" fmla="*/ 120711 h 571561"/>
                <a:gd name="connsiteX1" fmla="*/ 154037 w 357237"/>
                <a:gd name="connsiteY1" fmla="*/ 61 h 571561"/>
                <a:gd name="connsiteX2" fmla="*/ 1637 w 357237"/>
                <a:gd name="connsiteY2" fmla="*/ 298511 h 571561"/>
                <a:gd name="connsiteX3" fmla="*/ 198487 w 357237"/>
                <a:gd name="connsiteY3" fmla="*/ 571561 h 571561"/>
                <a:gd name="connsiteX4" fmla="*/ 325487 w 357237"/>
                <a:gd name="connsiteY4" fmla="*/ 444561 h 571561"/>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5780 w 355780"/>
                <a:gd name="connsiteY0" fmla="*/ 120735 h 571585"/>
                <a:gd name="connsiteX1" fmla="*/ 152580 w 355780"/>
                <a:gd name="connsiteY1" fmla="*/ 85 h 571585"/>
                <a:gd name="connsiteX2" fmla="*/ 180 w 355780"/>
                <a:gd name="connsiteY2" fmla="*/ 298535 h 571585"/>
                <a:gd name="connsiteX3" fmla="*/ 197030 w 355780"/>
                <a:gd name="connsiteY3" fmla="*/ 571585 h 571585"/>
                <a:gd name="connsiteX4" fmla="*/ 324030 w 355780"/>
                <a:gd name="connsiteY4" fmla="*/ 444585 h 571585"/>
                <a:gd name="connsiteX0" fmla="*/ 355607 w 355607"/>
                <a:gd name="connsiteY0" fmla="*/ 120735 h 571585"/>
                <a:gd name="connsiteX1" fmla="*/ 152407 w 355607"/>
                <a:gd name="connsiteY1" fmla="*/ 85 h 571585"/>
                <a:gd name="connsiteX2" fmla="*/ 7 w 355607"/>
                <a:gd name="connsiteY2" fmla="*/ 298535 h 571585"/>
                <a:gd name="connsiteX3" fmla="*/ 196857 w 355607"/>
                <a:gd name="connsiteY3" fmla="*/ 571585 h 571585"/>
                <a:gd name="connsiteX4" fmla="*/ 323857 w 355607"/>
                <a:gd name="connsiteY4" fmla="*/ 444585 h 571585"/>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10" h="571726">
                  <a:moveTo>
                    <a:pt x="355610" y="120735"/>
                  </a:moveTo>
                  <a:cubicBezTo>
                    <a:pt x="325977" y="56706"/>
                    <a:pt x="293962" y="-2560"/>
                    <a:pt x="152410" y="85"/>
                  </a:cubicBezTo>
                  <a:cubicBezTo>
                    <a:pt x="87322" y="-445"/>
                    <a:pt x="804" y="91896"/>
                    <a:pt x="10" y="298535"/>
                  </a:cubicBezTo>
                  <a:cubicBezTo>
                    <a:pt x="-1048" y="484802"/>
                    <a:pt x="81237" y="575818"/>
                    <a:pt x="196860" y="571585"/>
                  </a:cubicBezTo>
                  <a:cubicBezTo>
                    <a:pt x="260624" y="572115"/>
                    <a:pt x="300577" y="522637"/>
                    <a:pt x="323860" y="444585"/>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Freeform 18"/>
            <p:cNvSpPr/>
            <p:nvPr/>
          </p:nvSpPr>
          <p:spPr>
            <a:xfrm>
              <a:off x="8267700" y="2851098"/>
              <a:ext cx="354271" cy="580041"/>
            </a:xfrm>
            <a:custGeom>
              <a:avLst/>
              <a:gdLst>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541203"/>
                <a:gd name="connsiteX1" fmla="*/ 336550 w 349250"/>
                <a:gd name="connsiteY1" fmla="*/ 469900 h 541203"/>
                <a:gd name="connsiteX2" fmla="*/ 82550 w 349250"/>
                <a:gd name="connsiteY2" fmla="*/ 215900 h 541203"/>
                <a:gd name="connsiteX3" fmla="*/ 209550 w 349250"/>
                <a:gd name="connsiteY3" fmla="*/ 0 h 541203"/>
                <a:gd name="connsiteX4" fmla="*/ 349250 w 349250"/>
                <a:gd name="connsiteY4" fmla="*/ 165100 h 541203"/>
                <a:gd name="connsiteX0" fmla="*/ 0 w 349250"/>
                <a:gd name="connsiteY0" fmla="*/ 495300 h 579989"/>
                <a:gd name="connsiteX1" fmla="*/ 336550 w 349250"/>
                <a:gd name="connsiteY1" fmla="*/ 469900 h 579989"/>
                <a:gd name="connsiteX2" fmla="*/ 82550 w 349250"/>
                <a:gd name="connsiteY2" fmla="*/ 215900 h 579989"/>
                <a:gd name="connsiteX3" fmla="*/ 209550 w 349250"/>
                <a:gd name="connsiteY3" fmla="*/ 0 h 579989"/>
                <a:gd name="connsiteX4" fmla="*/ 349250 w 349250"/>
                <a:gd name="connsiteY4" fmla="*/ 165100 h 579989"/>
                <a:gd name="connsiteX0" fmla="*/ 0 w 354423"/>
                <a:gd name="connsiteY0" fmla="*/ 495300 h 579989"/>
                <a:gd name="connsiteX1" fmla="*/ 336550 w 354423"/>
                <a:gd name="connsiteY1" fmla="*/ 469900 h 579989"/>
                <a:gd name="connsiteX2" fmla="*/ 82550 w 354423"/>
                <a:gd name="connsiteY2" fmla="*/ 215900 h 579989"/>
                <a:gd name="connsiteX3" fmla="*/ 209550 w 354423"/>
                <a:gd name="connsiteY3" fmla="*/ 0 h 579989"/>
                <a:gd name="connsiteX4" fmla="*/ 349250 w 354423"/>
                <a:gd name="connsiteY4" fmla="*/ 165100 h 579989"/>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4271"/>
                <a:gd name="connsiteY0" fmla="*/ 495352 h 580041"/>
                <a:gd name="connsiteX1" fmla="*/ 336550 w 354271"/>
                <a:gd name="connsiteY1" fmla="*/ 469952 h 580041"/>
                <a:gd name="connsiteX2" fmla="*/ 56357 w 354271"/>
                <a:gd name="connsiteY2" fmla="*/ 208808 h 580041"/>
                <a:gd name="connsiteX3" fmla="*/ 209550 w 354271"/>
                <a:gd name="connsiteY3" fmla="*/ 52 h 580041"/>
                <a:gd name="connsiteX4" fmla="*/ 349250 w 354271"/>
                <a:gd name="connsiteY4" fmla="*/ 165152 h 58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71" h="580041">
                  <a:moveTo>
                    <a:pt x="0" y="495352"/>
                  </a:moveTo>
                  <a:cubicBezTo>
                    <a:pt x="76465" y="605947"/>
                    <a:pt x="324379" y="618913"/>
                    <a:pt x="336550" y="469952"/>
                  </a:cubicBezTo>
                  <a:cubicBezTo>
                    <a:pt x="309033" y="287654"/>
                    <a:pt x="57681" y="372055"/>
                    <a:pt x="56357" y="208808"/>
                  </a:cubicBezTo>
                  <a:cubicBezTo>
                    <a:pt x="58208" y="96359"/>
                    <a:pt x="91016" y="5345"/>
                    <a:pt x="209550" y="52"/>
                  </a:cubicBezTo>
                  <a:cubicBezTo>
                    <a:pt x="251355" y="-2065"/>
                    <a:pt x="381264" y="60113"/>
                    <a:pt x="349250" y="165152"/>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Freeform 19"/>
            <p:cNvSpPr/>
            <p:nvPr/>
          </p:nvSpPr>
          <p:spPr>
            <a:xfrm>
              <a:off x="4973636" y="3695859"/>
              <a:ext cx="328613" cy="552244"/>
            </a:xfrm>
            <a:custGeom>
              <a:avLst/>
              <a:gdLst>
                <a:gd name="connsiteX0" fmla="*/ 323850 w 323850"/>
                <a:gd name="connsiteY0" fmla="*/ 6350 h 400050"/>
                <a:gd name="connsiteX1" fmla="*/ 38100 w 323850"/>
                <a:gd name="connsiteY1" fmla="*/ 0 h 400050"/>
                <a:gd name="connsiteX2" fmla="*/ 260350 w 323850"/>
                <a:gd name="connsiteY2" fmla="*/ 336550 h 400050"/>
                <a:gd name="connsiteX3" fmla="*/ 0 w 323850"/>
                <a:gd name="connsiteY3" fmla="*/ 400050 h 400050"/>
                <a:gd name="connsiteX0" fmla="*/ 323850 w 323850"/>
                <a:gd name="connsiteY0" fmla="*/ 65640 h 459340"/>
                <a:gd name="connsiteX1" fmla="*/ 38100 w 323850"/>
                <a:gd name="connsiteY1" fmla="*/ 59290 h 459340"/>
                <a:gd name="connsiteX2" fmla="*/ 260350 w 323850"/>
                <a:gd name="connsiteY2" fmla="*/ 395840 h 459340"/>
                <a:gd name="connsiteX3" fmla="*/ 0 w 323850"/>
                <a:gd name="connsiteY3" fmla="*/ 459340 h 459340"/>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83328 h 477028"/>
                <a:gd name="connsiteX1" fmla="*/ 38100 w 323850"/>
                <a:gd name="connsiteY1" fmla="*/ 76978 h 477028"/>
                <a:gd name="connsiteX2" fmla="*/ 260350 w 323850"/>
                <a:gd name="connsiteY2" fmla="*/ 413528 h 477028"/>
                <a:gd name="connsiteX3" fmla="*/ 0 w 323850"/>
                <a:gd name="connsiteY3" fmla="*/ 477028 h 477028"/>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511842"/>
                <a:gd name="connsiteX1" fmla="*/ 38100 w 323850"/>
                <a:gd name="connsiteY1" fmla="*/ 95091 h 511842"/>
                <a:gd name="connsiteX2" fmla="*/ 260350 w 323850"/>
                <a:gd name="connsiteY2" fmla="*/ 431641 h 511842"/>
                <a:gd name="connsiteX3" fmla="*/ 0 w 323850"/>
                <a:gd name="connsiteY3" fmla="*/ 495141 h 511842"/>
                <a:gd name="connsiteX0" fmla="*/ 323850 w 323850"/>
                <a:gd name="connsiteY0" fmla="*/ 101441 h 541798"/>
                <a:gd name="connsiteX1" fmla="*/ 38100 w 323850"/>
                <a:gd name="connsiteY1" fmla="*/ 95091 h 541798"/>
                <a:gd name="connsiteX2" fmla="*/ 260350 w 323850"/>
                <a:gd name="connsiteY2" fmla="*/ 431641 h 541798"/>
                <a:gd name="connsiteX3" fmla="*/ 0 w 323850"/>
                <a:gd name="connsiteY3" fmla="*/ 495141 h 541798"/>
                <a:gd name="connsiteX0" fmla="*/ 328613 w 328613"/>
                <a:gd name="connsiteY0" fmla="*/ 101441 h 531555"/>
                <a:gd name="connsiteX1" fmla="*/ 42863 w 328613"/>
                <a:gd name="connsiteY1" fmla="*/ 95091 h 531555"/>
                <a:gd name="connsiteX2" fmla="*/ 265113 w 328613"/>
                <a:gd name="connsiteY2" fmla="*/ 431641 h 531555"/>
                <a:gd name="connsiteX3" fmla="*/ 0 w 328613"/>
                <a:gd name="connsiteY3" fmla="*/ 476091 h 531555"/>
                <a:gd name="connsiteX0" fmla="*/ 328613 w 328613"/>
                <a:gd name="connsiteY0" fmla="*/ 101441 h 552244"/>
                <a:gd name="connsiteX1" fmla="*/ 42863 w 328613"/>
                <a:gd name="connsiteY1" fmla="*/ 95091 h 552244"/>
                <a:gd name="connsiteX2" fmla="*/ 265113 w 328613"/>
                <a:gd name="connsiteY2" fmla="*/ 431641 h 552244"/>
                <a:gd name="connsiteX3" fmla="*/ 0 w 328613"/>
                <a:gd name="connsiteY3" fmla="*/ 476091 h 552244"/>
              </a:gdLst>
              <a:ahLst/>
              <a:cxnLst>
                <a:cxn ang="0">
                  <a:pos x="connsiteX0" y="connsiteY0"/>
                </a:cxn>
                <a:cxn ang="0">
                  <a:pos x="connsiteX1" y="connsiteY1"/>
                </a:cxn>
                <a:cxn ang="0">
                  <a:pos x="connsiteX2" y="connsiteY2"/>
                </a:cxn>
                <a:cxn ang="0">
                  <a:pos x="connsiteX3" y="connsiteY3"/>
                </a:cxn>
              </a:cxnLst>
              <a:rect l="l" t="t" r="r" b="b"/>
              <a:pathLst>
                <a:path w="328613" h="552244">
                  <a:moveTo>
                    <a:pt x="328613" y="101441"/>
                  </a:moveTo>
                  <a:cubicBezTo>
                    <a:pt x="288132" y="-41169"/>
                    <a:pt x="57150" y="-24235"/>
                    <a:pt x="42863" y="95091"/>
                  </a:cubicBezTo>
                  <a:cubicBezTo>
                    <a:pt x="43127" y="252518"/>
                    <a:pt x="274374" y="269452"/>
                    <a:pt x="265113" y="431641"/>
                  </a:cubicBezTo>
                  <a:cubicBezTo>
                    <a:pt x="245005" y="579014"/>
                    <a:pt x="98688" y="588275"/>
                    <a:pt x="0" y="476091"/>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Freeform 20"/>
            <p:cNvSpPr/>
            <p:nvPr/>
          </p:nvSpPr>
          <p:spPr>
            <a:xfrm>
              <a:off x="4438650" y="3702050"/>
              <a:ext cx="431800" cy="508000"/>
            </a:xfrm>
            <a:custGeom>
              <a:avLst/>
              <a:gdLst>
                <a:gd name="connsiteX0" fmla="*/ 431800 w 431800"/>
                <a:gd name="connsiteY0" fmla="*/ 0 h 508000"/>
                <a:gd name="connsiteX1" fmla="*/ 228600 w 431800"/>
                <a:gd name="connsiteY1" fmla="*/ 508000 h 508000"/>
                <a:gd name="connsiteX2" fmla="*/ 0 w 431800"/>
                <a:gd name="connsiteY2" fmla="*/ 6350 h 508000"/>
              </a:gdLst>
              <a:ahLst/>
              <a:cxnLst>
                <a:cxn ang="0">
                  <a:pos x="connsiteX0" y="connsiteY0"/>
                </a:cxn>
                <a:cxn ang="0">
                  <a:pos x="connsiteX1" y="connsiteY1"/>
                </a:cxn>
                <a:cxn ang="0">
                  <a:pos x="connsiteX2" y="connsiteY2"/>
                </a:cxn>
              </a:cxnLst>
              <a:rect l="l" t="t" r="r" b="b"/>
              <a:pathLst>
                <a:path w="431800" h="508000">
                  <a:moveTo>
                    <a:pt x="431800" y="0"/>
                  </a:moveTo>
                  <a:lnTo>
                    <a:pt x="228600" y="508000"/>
                  </a:lnTo>
                  <a:lnTo>
                    <a:pt x="0" y="6350"/>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Freeform 21"/>
            <p:cNvSpPr/>
            <p:nvPr/>
          </p:nvSpPr>
          <p:spPr>
            <a:xfrm>
              <a:off x="3790950" y="3676650"/>
              <a:ext cx="393700" cy="539750"/>
            </a:xfrm>
            <a:custGeom>
              <a:avLst/>
              <a:gdLst>
                <a:gd name="connsiteX0" fmla="*/ 393700 w 393700"/>
                <a:gd name="connsiteY0" fmla="*/ 12700 h 539750"/>
                <a:gd name="connsiteX1" fmla="*/ 0 w 393700"/>
                <a:gd name="connsiteY1" fmla="*/ 0 h 539750"/>
                <a:gd name="connsiteX2" fmla="*/ 203200 w 393700"/>
                <a:gd name="connsiteY2" fmla="*/ 12700 h 539750"/>
                <a:gd name="connsiteX3" fmla="*/ 196850 w 393700"/>
                <a:gd name="connsiteY3" fmla="*/ 539750 h 539750"/>
              </a:gdLst>
              <a:ahLst/>
              <a:cxnLst>
                <a:cxn ang="0">
                  <a:pos x="connsiteX0" y="connsiteY0"/>
                </a:cxn>
                <a:cxn ang="0">
                  <a:pos x="connsiteX1" y="connsiteY1"/>
                </a:cxn>
                <a:cxn ang="0">
                  <a:pos x="connsiteX2" y="connsiteY2"/>
                </a:cxn>
                <a:cxn ang="0">
                  <a:pos x="connsiteX3" y="connsiteY3"/>
                </a:cxn>
              </a:cxnLst>
              <a:rect l="l" t="t" r="r" b="b"/>
              <a:pathLst>
                <a:path w="393700" h="539750">
                  <a:moveTo>
                    <a:pt x="393700" y="12700"/>
                  </a:moveTo>
                  <a:lnTo>
                    <a:pt x="0" y="0"/>
                  </a:lnTo>
                  <a:lnTo>
                    <a:pt x="203200" y="12700"/>
                  </a:lnTo>
                  <a:cubicBezTo>
                    <a:pt x="201083" y="188383"/>
                    <a:pt x="198967" y="364067"/>
                    <a:pt x="196850" y="539750"/>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 name="Text Placeholder 1"/>
          <p:cNvSpPr>
            <a:spLocks noGrp="1"/>
          </p:cNvSpPr>
          <p:nvPr>
            <p:ph type="body" sz="quarter" idx="10"/>
          </p:nvPr>
        </p:nvSpPr>
        <p:spPr>
          <a:xfrm>
            <a:off x="-1" y="6519672"/>
            <a:ext cx="8469571" cy="584775"/>
          </a:xfrm>
        </p:spPr>
        <p:txBody>
          <a:bodyPr/>
          <a:lstStyle/>
          <a:p>
            <a:r>
              <a:rPr lang="en-US" b="1" dirty="0">
                <a:latin typeface="Arial" panose="020B0604020202020204" pitchFamily="34" charset="0"/>
                <a:cs typeface="Arial" panose="020B0604020202020204" pitchFamily="34" charset="0"/>
              </a:rPr>
              <a:t>Altar base dedicated by Tiberius Claudius </a:t>
            </a:r>
            <a:r>
              <a:rPr lang="en-US" b="1" dirty="0" err="1">
                <a:latin typeface="Arial" panose="020B0604020202020204" pitchFamily="34" charset="0"/>
                <a:cs typeface="Arial" panose="020B0604020202020204" pitchFamily="34" charset="0"/>
              </a:rPr>
              <a:t>Chrestus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keyholder</a:t>
            </a:r>
            <a:r>
              <a:rPr lang="en-US" b="1" dirty="0">
                <a:latin typeface="Arial" panose="020B0604020202020204" pitchFamily="34" charset="0"/>
                <a:cs typeface="Arial" panose="020B0604020202020204" pitchFamily="34" charset="0"/>
              </a:rPr>
              <a:t> of the prison of Lyon</a:t>
            </a:r>
          </a:p>
        </p:txBody>
      </p:sp>
    </p:spTree>
    <p:extLst>
      <p:ext uri="{BB962C8B-B14F-4D97-AF65-F5344CB8AC3E}">
        <p14:creationId xmlns:p14="http://schemas.microsoft.com/office/powerpoint/2010/main" val="66196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Bedouin tent made of goat and sheep hair</a:t>
            </a:r>
          </a:p>
        </p:txBody>
      </p:sp>
      <p:sp>
        <p:nvSpPr>
          <p:cNvPr id="8" name="Text Placeholder 2"/>
          <p:cNvSpPr>
            <a:spLocks noGrp="1"/>
          </p:cNvSpPr>
          <p:nvPr>
            <p:ph type="body" sz="quarter" idx="12"/>
          </p:nvPr>
        </p:nvSpPr>
        <p:spPr>
          <a:xfrm>
            <a:off x="8074152" y="6519672"/>
            <a:ext cx="1069848" cy="400110"/>
          </a:xfrm>
        </p:spPr>
        <p:txBody>
          <a:bodyPr/>
          <a:lstStyle/>
          <a:p>
            <a:r>
              <a:rPr lang="en-US" sz="2000" b="1" dirty="0">
                <a:latin typeface="Arial" panose="020B0604020202020204" pitchFamily="34" charset="0"/>
                <a:cs typeface="Arial" panose="020B0604020202020204" pitchFamily="34" charset="0"/>
              </a:rPr>
              <a:t>18:3</a:t>
            </a:r>
          </a:p>
        </p:txBody>
      </p:sp>
      <p:sp>
        <p:nvSpPr>
          <p:cNvPr id="9" name="Title 3"/>
          <p:cNvSpPr>
            <a:spLocks noGrp="1"/>
          </p:cNvSpPr>
          <p:nvPr>
            <p:ph type="title"/>
          </p:nvPr>
        </p:nvSpPr>
        <p:spPr>
          <a:xfrm>
            <a:off x="0" y="0"/>
            <a:ext cx="9144000" cy="461665"/>
          </a:xfrm>
        </p:spPr>
        <p:txBody>
          <a:bodyPr/>
          <a:lstStyle/>
          <a:p>
            <a:r>
              <a:rPr lang="en-US" sz="2400" b="1" dirty="0">
                <a:latin typeface="Arial" panose="020B0604020202020204" pitchFamily="34" charset="0"/>
                <a:cs typeface="Arial" panose="020B0604020202020204" pitchFamily="34" charset="0"/>
              </a:rPr>
              <a:t>By their trade they were tentmakers</a:t>
            </a:r>
          </a:p>
        </p:txBody>
      </p:sp>
      <p:pic>
        <p:nvPicPr>
          <p:cNvPr id="4" name="Picture 3">
            <a:extLst>
              <a:ext uri="{FF2B5EF4-FFF2-40B4-BE49-F238E27FC236}">
                <a16:creationId xmlns:a16="http://schemas.microsoft.com/office/drawing/2014/main" id="{BEEC434F-F61A-9A41-BFFB-994BB4F657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29344"/>
            <a:ext cx="9144000" cy="6096000"/>
          </a:xfrm>
          <a:prstGeom prst="rect">
            <a:avLst/>
          </a:prstGeom>
        </p:spPr>
      </p:pic>
    </p:spTree>
    <p:extLst>
      <p:ext uri="{BB962C8B-B14F-4D97-AF65-F5344CB8AC3E}">
        <p14:creationId xmlns:p14="http://schemas.microsoft.com/office/powerpoint/2010/main" val="3523616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07777"/>
          </a:xfrm>
        </p:spPr>
        <p:txBody>
          <a:bodyPr/>
          <a:lstStyle/>
          <a:p>
            <a:r>
              <a:rPr lang="en-US" sz="1400" b="1" dirty="0">
                <a:latin typeface="Arial" panose="020B0604020202020204" pitchFamily="34" charset="0"/>
                <a:cs typeface="Arial" panose="020B0604020202020204" pitchFamily="34" charset="0"/>
              </a:rPr>
              <a:t>Sarcophagus relief of deceased couple discussing philosophy, from Via </a:t>
            </a:r>
            <a:r>
              <a:rPr lang="en-US" sz="1400" b="1" dirty="0" err="1">
                <a:latin typeface="Arial" panose="020B0604020202020204" pitchFamily="34" charset="0"/>
                <a:cs typeface="Arial" panose="020B0604020202020204" pitchFamily="34" charset="0"/>
              </a:rPr>
              <a:t>Salaria</a:t>
            </a:r>
            <a:r>
              <a:rPr lang="en-US" sz="1400" b="1" dirty="0">
                <a:latin typeface="Arial" panose="020B0604020202020204" pitchFamily="34" charset="0"/>
                <a:cs typeface="Arial" panose="020B0604020202020204" pitchFamily="34" charset="0"/>
              </a:rPr>
              <a:t>, AD 250–275</a:t>
            </a:r>
          </a:p>
        </p:txBody>
      </p:sp>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18:4</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He reasoned in the synagogue every Sabbath, trying to persuade Jews and Greeks</a:t>
            </a:r>
          </a:p>
        </p:txBody>
      </p:sp>
      <p:pic>
        <p:nvPicPr>
          <p:cNvPr id="7" name="Picture 6">
            <a:extLst>
              <a:ext uri="{FF2B5EF4-FFF2-40B4-BE49-F238E27FC236}">
                <a16:creationId xmlns:a16="http://schemas.microsoft.com/office/drawing/2014/main" id="{F1E63068-FA64-FF49-9EC5-790577B386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2750"/>
            <a:ext cx="9144000" cy="6032500"/>
          </a:xfrm>
          <a:prstGeom prst="rect">
            <a:avLst/>
          </a:prstGeom>
        </p:spPr>
      </p:pic>
    </p:spTree>
    <p:extLst>
      <p:ext uri="{BB962C8B-B14F-4D97-AF65-F5344CB8AC3E}">
        <p14:creationId xmlns:p14="http://schemas.microsoft.com/office/powerpoint/2010/main" val="893802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
            <a:ext cx="9144000" cy="6528816"/>
          </a:xfrm>
          <a:prstGeom prst="rect">
            <a:avLst/>
          </a:prstGeom>
        </p:spPr>
      </p:pic>
      <p:sp>
        <p:nvSpPr>
          <p:cNvPr id="3" name="Text Placeholder 2"/>
          <p:cNvSpPr>
            <a:spLocks noGrp="1"/>
          </p:cNvSpPr>
          <p:nvPr>
            <p:ph type="body" sz="quarter" idx="10"/>
          </p:nvPr>
        </p:nvSpPr>
        <p:spPr/>
        <p:txBody>
          <a:bodyPr/>
          <a:lstStyle/>
          <a:p>
            <a:r>
              <a:rPr lang="en-US" b="1" dirty="0" err="1">
                <a:latin typeface="Arial" panose="020B0604020202020204" pitchFamily="34" charset="0"/>
                <a:cs typeface="Arial" panose="020B0604020202020204" pitchFamily="34" charset="0"/>
              </a:rPr>
              <a:t>Theodotos</a:t>
            </a:r>
            <a:r>
              <a:rPr lang="en-US" b="1" dirty="0">
                <a:latin typeface="Arial" panose="020B0604020202020204" pitchFamily="34" charset="0"/>
                <a:cs typeface="Arial" panose="020B0604020202020204" pitchFamily="34" charset="0"/>
              </a:rPr>
              <a:t> Inscription, from a synagogue in Jerusalem, 1st century BC</a:t>
            </a:r>
          </a:p>
        </p:txBody>
      </p:sp>
      <p:sp>
        <p:nvSpPr>
          <p:cNvPr id="4" name="Text Placeholder 3"/>
          <p:cNvSpPr>
            <a:spLocks noGrp="1"/>
          </p:cNvSpPr>
          <p:nvPr>
            <p:ph type="body" sz="quarter" idx="12"/>
          </p:nvPr>
        </p:nvSpPr>
        <p:spPr/>
        <p:txBody>
          <a:bodyPr/>
          <a:lstStyle/>
          <a:p>
            <a:pPr>
              <a:defRPr/>
            </a:pPr>
            <a:r>
              <a:rPr lang="en-US" b="1" kern="0" dirty="0">
                <a:latin typeface="Arial" panose="020B0604020202020204" pitchFamily="34" charset="0"/>
                <a:cs typeface="Arial" panose="020B0604020202020204" pitchFamily="34" charset="0"/>
              </a:rPr>
              <a:t>18:8</a:t>
            </a:r>
          </a:p>
        </p:txBody>
      </p:sp>
      <p:sp>
        <p:nvSpPr>
          <p:cNvPr id="2" name="Title 1"/>
          <p:cNvSpPr>
            <a:spLocks noGrp="1"/>
          </p:cNvSpPr>
          <p:nvPr>
            <p:ph type="title"/>
          </p:nvPr>
        </p:nvSpPr>
        <p:spPr>
          <a:xfrm>
            <a:off x="0" y="0"/>
            <a:ext cx="9144000" cy="369332"/>
          </a:xfrm>
        </p:spPr>
        <p:txBody>
          <a:bodyPr/>
          <a:lstStyle/>
          <a:p>
            <a:pPr>
              <a:defRPr/>
            </a:pPr>
            <a:r>
              <a:rPr lang="en-US" b="1" dirty="0">
                <a:effectLst/>
                <a:latin typeface="Arial" panose="020B0604020202020204" pitchFamily="34" charset="0"/>
                <a:cs typeface="Arial" panose="020B0604020202020204" pitchFamily="34" charset="0"/>
              </a:rPr>
              <a:t>And Crispus, the ruler of the synagogue, believed in the Lord with all his house</a:t>
            </a:r>
            <a:endParaRPr lang="en-US" b="1" dirty="0">
              <a:latin typeface="Arial" panose="020B0604020202020204" pitchFamily="34" charset="0"/>
              <a:cs typeface="Arial" panose="020B0604020202020204" pitchFamily="34" charset="0"/>
            </a:endParaRPr>
          </a:p>
        </p:txBody>
      </p:sp>
      <p:sp>
        <p:nvSpPr>
          <p:cNvPr id="7" name="Freeform 6"/>
          <p:cNvSpPr/>
          <p:nvPr/>
        </p:nvSpPr>
        <p:spPr>
          <a:xfrm>
            <a:off x="1438275" y="2076450"/>
            <a:ext cx="3381375" cy="471488"/>
          </a:xfrm>
          <a:custGeom>
            <a:avLst/>
            <a:gdLst>
              <a:gd name="connsiteX0" fmla="*/ 38100 w 3381375"/>
              <a:gd name="connsiteY0" fmla="*/ 95250 h 471488"/>
              <a:gd name="connsiteX1" fmla="*/ 0 w 3381375"/>
              <a:gd name="connsiteY1" fmla="*/ 471488 h 471488"/>
              <a:gd name="connsiteX2" fmla="*/ 3381375 w 3381375"/>
              <a:gd name="connsiteY2" fmla="*/ 400050 h 471488"/>
              <a:gd name="connsiteX3" fmla="*/ 3362325 w 3381375"/>
              <a:gd name="connsiteY3" fmla="*/ 0 h 471488"/>
              <a:gd name="connsiteX4" fmla="*/ 38100 w 3381375"/>
              <a:gd name="connsiteY4" fmla="*/ 95250 h 47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471488">
                <a:moveTo>
                  <a:pt x="38100" y="95250"/>
                </a:moveTo>
                <a:lnTo>
                  <a:pt x="0" y="471488"/>
                </a:lnTo>
                <a:lnTo>
                  <a:pt x="3381375" y="400050"/>
                </a:lnTo>
                <a:lnTo>
                  <a:pt x="3362325" y="0"/>
                </a:lnTo>
                <a:lnTo>
                  <a:pt x="38100" y="95250"/>
                </a:lnTo>
                <a:close/>
              </a:path>
            </a:pathLst>
          </a:cu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778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7773E28-1B01-4352-9AD2-1269551DA0D1}"/>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Corinth</a:t>
            </a:r>
            <a:endPar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0187DC4-6396-4C28-B7F5-65FFDF002C49}"/>
              </a:ext>
            </a:extLst>
          </p:cNvPr>
          <p:cNvSpPr txBox="1">
            <a:spLocks noChangeArrowheads="1"/>
          </p:cNvSpPr>
          <p:nvPr/>
        </p:nvSpPr>
        <p:spPr bwMode="auto">
          <a:xfrm>
            <a:off x="763674" y="1253482"/>
            <a:ext cx="7385539" cy="44077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Preached in synagogue (18:4)</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How many believed? </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Opposed by Jews </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Preached to Gentiles</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Who was</a:t>
            </a:r>
            <a:r>
              <a:rPr kumimoji="0" lang="en-US" sz="3200" b="1" i="0" u="none" strike="noStrike" kern="0" cap="none" spc="0" normalizeH="0" noProof="0" dirty="0">
                <a:ln>
                  <a:noFill/>
                </a:ln>
                <a:solidFill>
                  <a:srgbClr val="FFFF00"/>
                </a:solidFill>
                <a:effectLst>
                  <a:glow rad="127000">
                    <a:prstClr val="black"/>
                  </a:glow>
                </a:effectLst>
                <a:uLnTx/>
                <a:uFillTx/>
                <a:latin typeface="Arial" charset="0"/>
                <a:ea typeface="ＭＳ Ｐゴシック" charset="0"/>
                <a:cs typeface="ＭＳ Ｐゴシック" charset="0"/>
              </a:rPr>
              <a:t> the</a:t>
            </a: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 first convert?</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God gave guidance via a dream</a:t>
            </a:r>
          </a:p>
        </p:txBody>
      </p:sp>
      <p:cxnSp>
        <p:nvCxnSpPr>
          <p:cNvPr id="15" name="Straight Connector 14">
            <a:extLst>
              <a:ext uri="{FF2B5EF4-FFF2-40B4-BE49-F238E27FC236}">
                <a16:creationId xmlns:a16="http://schemas.microsoft.com/office/drawing/2014/main" id="{0908CE30-3D11-4540-93D6-153B586605F4}"/>
              </a:ext>
            </a:extLst>
          </p:cNvPr>
          <p:cNvCxnSpPr/>
          <p:nvPr/>
        </p:nvCxnSpPr>
        <p:spPr>
          <a:xfrm>
            <a:off x="763674" y="3229580"/>
            <a:ext cx="7232462" cy="0"/>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7" end="7"/>
                                            </p:txEl>
                                          </p:spTgt>
                                        </p:tgtEl>
                                        <p:attrNameLst>
                                          <p:attrName>style.visibility</p:attrName>
                                        </p:attrNameLst>
                                      </p:cBhvr>
                                      <p:to>
                                        <p:strVal val="visible"/>
                                      </p:to>
                                    </p:set>
                                    <p:animEffect transition="in" filter="fade">
                                      <p:cBhvr>
                                        <p:cTn id="3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089498" y="2273030"/>
            <a:ext cx="6809362" cy="344197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When God reveals        his plans for you,</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a:t>
            </a:r>
            <a:r>
              <a:rPr kumimoji="0" lang="en-US" sz="4400" b="1" i="0" u="none" strike="noStrike" kern="0" cap="none" spc="0" normalizeH="0" baseline="0" noProof="0" dirty="0" err="1">
                <a:ln>
                  <a:noFill/>
                </a:ln>
                <a:solidFill>
                  <a:srgbClr val="FFFF00"/>
                </a:solidFill>
                <a:effectLst>
                  <a:glow rad="127000">
                    <a:srgbClr val="000000"/>
                  </a:glow>
                </a:effectLst>
                <a:uLnTx/>
                <a:uFillTx/>
                <a:latin typeface="Arial" charset="0"/>
                <a:ea typeface="ＭＳ Ｐゴシック" charset="0"/>
                <a:cs typeface="ＭＳ Ｐゴシック" charset="0"/>
              </a:rPr>
              <a:t>xpect</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him to                  fulfill those plans</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2375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18:12</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But when </a:t>
            </a:r>
            <a:r>
              <a:rPr lang="en-US" sz="2000" b="1" dirty="0" err="1">
                <a:latin typeface="Arial" panose="020B0604020202020204" pitchFamily="34" charset="0"/>
                <a:cs typeface="Arial" panose="020B0604020202020204" pitchFamily="34" charset="0"/>
              </a:rPr>
              <a:t>Gallio</a:t>
            </a:r>
            <a:r>
              <a:rPr lang="en-US" sz="2000" b="1" dirty="0">
                <a:latin typeface="Arial" panose="020B0604020202020204" pitchFamily="34" charset="0"/>
                <a:cs typeface="Arial" panose="020B0604020202020204" pitchFamily="34" charset="0"/>
              </a:rPr>
              <a:t> was proconsul of Achaia</a:t>
            </a:r>
          </a:p>
        </p:txBody>
      </p:sp>
      <p:pic>
        <p:nvPicPr>
          <p:cNvPr id="8" name="Picture 7">
            <a:extLst>
              <a:ext uri="{FF2B5EF4-FFF2-40B4-BE49-F238E27FC236}">
                <a16:creationId xmlns:a16="http://schemas.microsoft.com/office/drawing/2014/main" id="{EC691219-EDD9-4853-B28E-6D7783CE0E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1268"/>
            <a:ext cx="9144000" cy="4855464"/>
          </a:xfrm>
          <a:prstGeom prst="rect">
            <a:avLst/>
          </a:prstGeom>
        </p:spPr>
      </p:pic>
      <p:sp>
        <p:nvSpPr>
          <p:cNvPr id="5" name="Freeform 4"/>
          <p:cNvSpPr/>
          <p:nvPr/>
        </p:nvSpPr>
        <p:spPr>
          <a:xfrm>
            <a:off x="1076325" y="3895725"/>
            <a:ext cx="2647950" cy="504825"/>
          </a:xfrm>
          <a:custGeom>
            <a:avLst/>
            <a:gdLst>
              <a:gd name="connsiteX0" fmla="*/ 0 w 2647950"/>
              <a:gd name="connsiteY0" fmla="*/ 4763 h 504825"/>
              <a:gd name="connsiteX1" fmla="*/ 14288 w 2647950"/>
              <a:gd name="connsiteY1" fmla="*/ 504825 h 504825"/>
              <a:gd name="connsiteX2" fmla="*/ 2647950 w 2647950"/>
              <a:gd name="connsiteY2" fmla="*/ 500063 h 504825"/>
              <a:gd name="connsiteX3" fmla="*/ 2633663 w 2647950"/>
              <a:gd name="connsiteY3" fmla="*/ 0 h 504825"/>
              <a:gd name="connsiteX4" fmla="*/ 0 w 2647950"/>
              <a:gd name="connsiteY4" fmla="*/ 4763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504825">
                <a:moveTo>
                  <a:pt x="0" y="4763"/>
                </a:moveTo>
                <a:lnTo>
                  <a:pt x="14288" y="504825"/>
                </a:lnTo>
                <a:lnTo>
                  <a:pt x="2647950" y="500063"/>
                </a:lnTo>
                <a:lnTo>
                  <a:pt x="2633663" y="0"/>
                </a:lnTo>
                <a:lnTo>
                  <a:pt x="0" y="4763"/>
                </a:lnTo>
                <a:close/>
              </a:path>
            </a:pathLst>
          </a:cu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 Placeholder 1"/>
          <p:cNvSpPr>
            <a:spLocks noGrp="1"/>
          </p:cNvSpPr>
          <p:nvPr>
            <p:ph type="body" sz="quarter" idx="10"/>
          </p:nvPr>
        </p:nvSpPr>
        <p:spPr>
          <a:xfrm>
            <a:off x="0" y="6519672"/>
            <a:ext cx="8316416" cy="584775"/>
          </a:xfrm>
        </p:spPr>
        <p:txBody>
          <a:bodyPr/>
          <a:lstStyle/>
          <a:p>
            <a:r>
              <a:rPr lang="en-US" b="1" dirty="0">
                <a:latin typeface="Arial" panose="020B0604020202020204" pitchFamily="34" charset="0"/>
                <a:cs typeface="Arial" panose="020B0604020202020204" pitchFamily="34" charset="0"/>
              </a:rPr>
              <a:t>Tombstone likely of Publius </a:t>
            </a:r>
            <a:r>
              <a:rPr lang="en-US" b="1" dirty="0" err="1">
                <a:latin typeface="Arial" panose="020B0604020202020204" pitchFamily="34" charset="0"/>
                <a:cs typeface="Arial" panose="020B0604020202020204" pitchFamily="34" charset="0"/>
              </a:rPr>
              <a:t>Sulpicius</a:t>
            </a:r>
            <a:r>
              <a:rPr lang="en-US" b="1" dirty="0">
                <a:latin typeface="Arial" panose="020B0604020202020204" pitchFamily="34" charset="0"/>
                <a:cs typeface="Arial" panose="020B0604020202020204" pitchFamily="34" charset="0"/>
              </a:rPr>
              <a:t> Quirinius, proconsul of Asia, 1st century AD</a:t>
            </a:r>
          </a:p>
        </p:txBody>
      </p:sp>
    </p:spTree>
    <p:extLst>
      <p:ext uri="{BB962C8B-B14F-4D97-AF65-F5344CB8AC3E}">
        <p14:creationId xmlns:p14="http://schemas.microsoft.com/office/powerpoint/2010/main" val="3754299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Corinth bema, tb05080307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Bema (judgment seat) in Corinth</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18:12</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The Jews with one accord rose up against Paul and brought him before the judgment seat</a:t>
            </a:r>
          </a:p>
        </p:txBody>
      </p:sp>
    </p:spTree>
    <p:extLst>
      <p:ext uri="{BB962C8B-B14F-4D97-AF65-F5344CB8AC3E}">
        <p14:creationId xmlns:p14="http://schemas.microsoft.com/office/powerpoint/2010/main" val="597081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18 Signs of the Holy Land\Biblical Places\Sites\Bema, judgment seat, sign in Corinth, tb03170610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8451"/>
            <a:ext cx="9144741" cy="6081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b="1" dirty="0">
                <a:latin typeface="Arial" panose="020B0604020202020204" pitchFamily="34" charset="0"/>
                <a:cs typeface="Arial" panose="020B0604020202020204" pitchFamily="34" charset="0"/>
              </a:rPr>
              <a:t>Sign on the bema (judgment seat) in Corinth</a:t>
            </a:r>
          </a:p>
        </p:txBody>
      </p:sp>
      <p:sp>
        <p:nvSpPr>
          <p:cNvPr id="10" name="Text Placeholder 2"/>
          <p:cNvSpPr>
            <a:spLocks noGrp="1"/>
          </p:cNvSpPr>
          <p:nvPr>
            <p:ph type="body" sz="quarter" idx="12"/>
          </p:nvPr>
        </p:nvSpPr>
        <p:spPr>
          <a:xfrm>
            <a:off x="8074152" y="6519672"/>
            <a:ext cx="1069848" cy="338328"/>
          </a:xfrm>
        </p:spPr>
        <p:txBody>
          <a:bodyPr/>
          <a:lstStyle/>
          <a:p>
            <a:r>
              <a:rPr lang="en-US" b="1" dirty="0">
                <a:latin typeface="Arial" panose="020B0604020202020204" pitchFamily="34" charset="0"/>
                <a:cs typeface="Arial" panose="020B0604020202020204" pitchFamily="34" charset="0"/>
              </a:rPr>
              <a:t>18:12</a:t>
            </a:r>
          </a:p>
        </p:txBody>
      </p:sp>
      <p:sp>
        <p:nvSpPr>
          <p:cNvPr id="11"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The Jews with one accord rose up against Paul and brought him before the judgment seat</a:t>
            </a:r>
          </a:p>
        </p:txBody>
      </p:sp>
    </p:spTree>
    <p:extLst>
      <p:ext uri="{BB962C8B-B14F-4D97-AF65-F5344CB8AC3E}">
        <p14:creationId xmlns:p14="http://schemas.microsoft.com/office/powerpoint/2010/main" val="3639893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Marble façade on the bema (judgment seat) in Corinth</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18:12</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The Jews with one accord rose up against Paul and brought him before the judgment seat</a:t>
            </a:r>
          </a:p>
        </p:txBody>
      </p:sp>
    </p:spTree>
    <p:extLst>
      <p:ext uri="{BB962C8B-B14F-4D97-AF65-F5344CB8AC3E}">
        <p14:creationId xmlns:p14="http://schemas.microsoft.com/office/powerpoint/2010/main" val="3370984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E3662-8746-4B3C-9E06-3785AD5475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b="1" dirty="0">
                <a:latin typeface="Arial" panose="020B0604020202020204" pitchFamily="34" charset="0"/>
                <a:cs typeface="Arial" panose="020B0604020202020204" pitchFamily="34" charset="0"/>
              </a:rPr>
              <a:t>Torah scroll being lifted at the Western Wall during Sukkot</a:t>
            </a:r>
          </a:p>
        </p:txBody>
      </p:sp>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18:13</a:t>
            </a:r>
          </a:p>
        </p:txBody>
      </p:sp>
      <p:sp>
        <p:nvSpPr>
          <p:cNvPr id="4"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This man persuades people to worship God contrary to the Law</a:t>
            </a:r>
          </a:p>
        </p:txBody>
      </p:sp>
    </p:spTree>
    <p:extLst>
      <p:ext uri="{BB962C8B-B14F-4D97-AF65-F5344CB8AC3E}">
        <p14:creationId xmlns:p14="http://schemas.microsoft.com/office/powerpoint/2010/main" val="3220203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18:14</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If it were a matter of wrong or of crime, O Jews, I would have reason to hear your complaint</a:t>
            </a: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19188"/>
            <a:ext cx="91440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460432" cy="307777"/>
          </a:xfrm>
        </p:spPr>
        <p:txBody>
          <a:bodyPr/>
          <a:lstStyle/>
          <a:p>
            <a:r>
              <a:rPr lang="en-US" sz="1400" b="1" dirty="0">
                <a:latin typeface="Arial" panose="020B0604020202020204" pitchFamily="34" charset="0"/>
                <a:cs typeface="Arial" panose="020B0604020202020204" pitchFamily="34" charset="0"/>
              </a:rPr>
              <a:t>Fresco of a judgment scene, from triclinium C of Villa </a:t>
            </a:r>
            <a:r>
              <a:rPr lang="en-US" sz="1400" b="1" dirty="0" err="1">
                <a:latin typeface="Arial" panose="020B0604020202020204" pitchFamily="34" charset="0"/>
                <a:cs typeface="Arial" panose="020B0604020202020204" pitchFamily="34" charset="0"/>
              </a:rPr>
              <a:t>Farnesina</a:t>
            </a:r>
            <a:r>
              <a:rPr lang="en-US" sz="1400" b="1" dirty="0">
                <a:latin typeface="Arial" panose="020B0604020202020204" pitchFamily="34" charset="0"/>
                <a:cs typeface="Arial" panose="020B0604020202020204" pitchFamily="34" charset="0"/>
              </a:rPr>
              <a:t> in Rome, 1st century BC</a:t>
            </a:r>
          </a:p>
        </p:txBody>
      </p:sp>
    </p:spTree>
    <p:extLst>
      <p:ext uri="{BB962C8B-B14F-4D97-AF65-F5344CB8AC3E}">
        <p14:creationId xmlns:p14="http://schemas.microsoft.com/office/powerpoint/2010/main" val="3664718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38363" y="365760"/>
            <a:ext cx="4867275"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Statue of a Roman judge, from </a:t>
            </a:r>
            <a:r>
              <a:rPr lang="en-US" sz="1800" b="1" dirty="0" err="1">
                <a:latin typeface="Arial" panose="020B0604020202020204" pitchFamily="34" charset="0"/>
                <a:cs typeface="Arial" panose="020B0604020202020204" pitchFamily="34" charset="0"/>
              </a:rPr>
              <a:t>Aphrodisias</a:t>
            </a:r>
            <a:r>
              <a:rPr lang="en-US" sz="1800" b="1" dirty="0">
                <a:latin typeface="Arial" panose="020B0604020202020204" pitchFamily="34" charset="0"/>
                <a:cs typeface="Arial" panose="020B0604020202020204" pitchFamily="34" charset="0"/>
              </a:rPr>
              <a:t>, circa AD 450</a:t>
            </a:r>
          </a:p>
        </p:txBody>
      </p:sp>
      <p:sp>
        <p:nvSpPr>
          <p:cNvPr id="8"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18:15</a:t>
            </a:r>
          </a:p>
        </p:txBody>
      </p:sp>
      <p:sp>
        <p:nvSpPr>
          <p:cNvPr id="9"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I am unwilling to be a judge of these things</a:t>
            </a:r>
          </a:p>
        </p:txBody>
      </p:sp>
    </p:spTree>
    <p:extLst>
      <p:ext uri="{BB962C8B-B14F-4D97-AF65-F5344CB8AC3E}">
        <p14:creationId xmlns:p14="http://schemas.microsoft.com/office/powerpoint/2010/main" val="29395564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View from the top of the Corinth bema, looking toward the agora</a:t>
            </a:r>
          </a:p>
        </p:txBody>
      </p:sp>
      <p:sp>
        <p:nvSpPr>
          <p:cNvPr id="8"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18:16</a:t>
            </a:r>
          </a:p>
        </p:txBody>
      </p:sp>
      <p:sp>
        <p:nvSpPr>
          <p:cNvPr id="9"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And he drove them from the judgment seat</a:t>
            </a:r>
          </a:p>
        </p:txBody>
      </p:sp>
    </p:spTree>
    <p:extLst>
      <p:ext uri="{BB962C8B-B14F-4D97-AF65-F5344CB8AC3E}">
        <p14:creationId xmlns:p14="http://schemas.microsoft.com/office/powerpoint/2010/main" val="700681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p:txBody>
          <a:bodyPr/>
          <a:lstStyle/>
          <a:p>
            <a:r>
              <a:rPr lang="en-US" b="1" dirty="0">
                <a:latin typeface="Arial" panose="020B0604020202020204" pitchFamily="34" charset="0"/>
                <a:cs typeface="Arial" panose="020B0604020202020204" pitchFamily="34" charset="0"/>
              </a:rPr>
              <a:t>Paul journeyed east and south to </a:t>
            </a:r>
            <a:r>
              <a:rPr lang="en-US" b="1" dirty="0" err="1">
                <a:latin typeface="Arial" panose="020B0604020202020204" pitchFamily="34" charset="0"/>
                <a:cs typeface="Arial" panose="020B0604020202020204" pitchFamily="34" charset="0"/>
              </a:rPr>
              <a:t>Cenchreae</a:t>
            </a:r>
            <a:r>
              <a:rPr lang="en-US" b="1" dirty="0">
                <a:latin typeface="Arial" panose="020B0604020202020204" pitchFamily="34" charset="0"/>
                <a:cs typeface="Arial" panose="020B0604020202020204" pitchFamily="34" charset="0"/>
              </a:rPr>
              <a:t> before setting sail</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b="1" dirty="0">
                <a:latin typeface="Arial" panose="020B0604020202020204" pitchFamily="34" charset="0"/>
                <a:cs typeface="Arial" panose="020B0604020202020204" pitchFamily="34" charset="0"/>
              </a:rPr>
              <a:t>18:18</a:t>
            </a:r>
          </a:p>
        </p:txBody>
      </p:sp>
      <p:sp>
        <p:nvSpPr>
          <p:cNvPr id="4"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Paul . . . sailed from there for Syria . . . after shaving his head in </a:t>
            </a:r>
            <a:r>
              <a:rPr lang="en-US" b="1" dirty="0" err="1">
                <a:latin typeface="Arial" panose="020B0604020202020204" pitchFamily="34" charset="0"/>
                <a:cs typeface="Arial" panose="020B0604020202020204" pitchFamily="34" charset="0"/>
              </a:rPr>
              <a:t>Cenchreae</a:t>
            </a:r>
            <a:endParaRPr lang="en-US" b="1"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8081528" y="2819400"/>
            <a:ext cx="1055097"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Athens</a:t>
            </a:r>
            <a:endPar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6918" y="3352800"/>
            <a:ext cx="1096775"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Corinth</a:t>
            </a:r>
            <a:endPar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1955546" y="3733800"/>
            <a:ext cx="1497526"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Cenchreae</a:t>
            </a:r>
            <a:endPar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2420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Map showing Paul’s trip from </a:t>
            </a:r>
            <a:r>
              <a:rPr lang="en-US" sz="1800" b="1" dirty="0" err="1">
                <a:latin typeface="Arial" panose="020B0604020202020204" pitchFamily="34" charset="0"/>
                <a:cs typeface="Arial" panose="020B0604020202020204" pitchFamily="34" charset="0"/>
              </a:rPr>
              <a:t>Cenchreae</a:t>
            </a:r>
            <a:r>
              <a:rPr lang="en-US" sz="1800" b="1" dirty="0">
                <a:latin typeface="Arial" panose="020B0604020202020204" pitchFamily="34" charset="0"/>
                <a:cs typeface="Arial" panose="020B0604020202020204" pitchFamily="34" charset="0"/>
              </a:rPr>
              <a:t> to Ephesus and onward</a:t>
            </a: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en-US" sz="1800" b="1" dirty="0">
                <a:latin typeface="Arial" panose="020B0604020202020204" pitchFamily="34" charset="0"/>
                <a:cs typeface="Arial" panose="020B0604020202020204" pitchFamily="34" charset="0"/>
              </a:rPr>
              <a:t>18:19</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And they came to Ephesus</a:t>
            </a:r>
          </a:p>
        </p:txBody>
      </p:sp>
      <p:sp>
        <p:nvSpPr>
          <p:cNvPr id="7" name="Text Box 13"/>
          <p:cNvSpPr txBox="1">
            <a:spLocks noChangeArrowheads="1"/>
          </p:cNvSpPr>
          <p:nvPr/>
        </p:nvSpPr>
        <p:spPr bwMode="auto">
          <a:xfrm>
            <a:off x="86740" y="1444752"/>
            <a:ext cx="176041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Cenchreae</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2897365" y="1399032"/>
            <a:ext cx="146706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Ephesus</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6618942" y="5107512"/>
            <a:ext cx="1556836"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Caesarea</a:t>
            </a:r>
          </a:p>
        </p:txBody>
      </p:sp>
      <p:sp>
        <p:nvSpPr>
          <p:cNvPr id="10" name="Text Box 13"/>
          <p:cNvSpPr txBox="1">
            <a:spLocks noChangeArrowheads="1"/>
          </p:cNvSpPr>
          <p:nvPr/>
        </p:nvSpPr>
        <p:spPr bwMode="auto">
          <a:xfrm>
            <a:off x="7568832" y="2547192"/>
            <a:ext cx="1329210"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Antioch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9731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2524B9-09E7-45D0-8B96-AF6EA6A96B9F}"/>
              </a:ext>
            </a:extLst>
          </p:cNvPr>
          <p:cNvSpPr/>
          <p:nvPr/>
        </p:nvSpPr>
        <p:spPr>
          <a:xfrm>
            <a:off x="-1" y="1"/>
            <a:ext cx="9144000" cy="103909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white"/>
                </a:solidFill>
                <a:effectLst>
                  <a:glow rad="190500">
                    <a:srgbClr val="000000"/>
                  </a:glow>
                </a:effectLst>
                <a:uLnTx/>
                <a:uFillTx/>
                <a:latin typeface="Arial Black" panose="020B0A04020102020204" pitchFamily="34" charset="0"/>
                <a:ea typeface="ＭＳ Ｐゴシック" charset="0"/>
                <a:cs typeface="+mn-cs"/>
              </a:rPr>
              <a:t>The Return Trip</a:t>
            </a:r>
            <a:endParaRPr kumimoji="0" lang="en-US" sz="4400" b="0" i="0" u="none" strike="noStrike" kern="0" cap="none" spc="0" normalizeH="0" baseline="0" noProof="0" dirty="0">
              <a:ln>
                <a:noFill/>
              </a:ln>
              <a:solidFill>
                <a:prstClr val="white"/>
              </a:solidFill>
              <a:effectLst>
                <a:glow rad="190500">
                  <a:srgbClr val="000000"/>
                </a:glow>
              </a:effectLst>
              <a:uLnTx/>
              <a:uFillTx/>
              <a:latin typeface="Arial Black" panose="020B0A04020102020204" pitchFamily="34" charset="0"/>
              <a:ea typeface="ＭＳ Ｐゴシック"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7" name="Text Box 76">
            <a:extLst>
              <a:ext uri="{FF2B5EF4-FFF2-40B4-BE49-F238E27FC236}">
                <a16:creationId xmlns:a16="http://schemas.microsoft.com/office/drawing/2014/main" id="{80CBB613-8B08-4BE7-9279-099601B342DA}"/>
              </a:ext>
            </a:extLst>
          </p:cNvPr>
          <p:cNvSpPr txBox="1">
            <a:spLocks noChangeArrowheads="1"/>
          </p:cNvSpPr>
          <p:nvPr/>
        </p:nvSpPr>
        <p:spPr bwMode="auto">
          <a:xfrm>
            <a:off x="3557929" y="2235315"/>
            <a:ext cx="206955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Cenchreae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8" name="Oval 58">
            <a:extLst>
              <a:ext uri="{FF2B5EF4-FFF2-40B4-BE49-F238E27FC236}">
                <a16:creationId xmlns:a16="http://schemas.microsoft.com/office/drawing/2014/main" id="{60672CAC-B592-49D5-ABB6-94CB3C641032}"/>
              </a:ext>
            </a:extLst>
          </p:cNvPr>
          <p:cNvSpPr>
            <a:spLocks noChangeArrowheads="1"/>
          </p:cNvSpPr>
          <p:nvPr/>
        </p:nvSpPr>
        <p:spPr bwMode="auto">
          <a:xfrm>
            <a:off x="3871858" y="1978060"/>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9" name="Oval 58">
            <a:extLst>
              <a:ext uri="{FF2B5EF4-FFF2-40B4-BE49-F238E27FC236}">
                <a16:creationId xmlns:a16="http://schemas.microsoft.com/office/drawing/2014/main" id="{F600A14C-644B-4C4E-95F6-AA61C1C83679}"/>
              </a:ext>
            </a:extLst>
          </p:cNvPr>
          <p:cNvSpPr>
            <a:spLocks noChangeArrowheads="1"/>
          </p:cNvSpPr>
          <p:nvPr/>
        </p:nvSpPr>
        <p:spPr bwMode="auto">
          <a:xfrm>
            <a:off x="4005861" y="207102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1" name="Text Box 76">
            <a:extLst>
              <a:ext uri="{FF2B5EF4-FFF2-40B4-BE49-F238E27FC236}">
                <a16:creationId xmlns:a16="http://schemas.microsoft.com/office/drawing/2014/main" id="{E26DC227-E6FE-4664-9743-1DE8F67870E2}"/>
              </a:ext>
            </a:extLst>
          </p:cNvPr>
          <p:cNvSpPr txBox="1">
            <a:spLocks noChangeArrowheads="1"/>
          </p:cNvSpPr>
          <p:nvPr/>
        </p:nvSpPr>
        <p:spPr bwMode="auto">
          <a:xfrm>
            <a:off x="2411760" y="1844824"/>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nvGrpSpPr>
          <p:cNvPr id="17" name="Group 16">
            <a:extLst>
              <a:ext uri="{FF2B5EF4-FFF2-40B4-BE49-F238E27FC236}">
                <a16:creationId xmlns:a16="http://schemas.microsoft.com/office/drawing/2014/main" id="{0592DBB3-074E-4F78-9F14-4D486299887A}"/>
              </a:ext>
            </a:extLst>
          </p:cNvPr>
          <p:cNvGrpSpPr/>
          <p:nvPr/>
        </p:nvGrpSpPr>
        <p:grpSpPr>
          <a:xfrm>
            <a:off x="4200211" y="1479629"/>
            <a:ext cx="2556787" cy="820589"/>
            <a:chOff x="4200211" y="1479629"/>
            <a:chExt cx="2556787" cy="820589"/>
          </a:xfrm>
          <a:effectLst>
            <a:outerShdw blurRad="50800" dist="38100" dir="2700000" algn="tl" rotWithShape="0">
              <a:prstClr val="black">
                <a:alpha val="87302"/>
              </a:prstClr>
            </a:outerShdw>
          </a:effectLst>
        </p:grpSpPr>
        <p:sp>
          <p:nvSpPr>
            <p:cNvPr id="12" name="Text Box 76">
              <a:extLst>
                <a:ext uri="{FF2B5EF4-FFF2-40B4-BE49-F238E27FC236}">
                  <a16:creationId xmlns:a16="http://schemas.microsoft.com/office/drawing/2014/main" id="{A8494DB5-A3EE-4848-81A7-A0909F4FCF60}"/>
                </a:ext>
              </a:extLst>
            </p:cNvPr>
            <p:cNvSpPr txBox="1">
              <a:spLocks noChangeArrowheads="1"/>
            </p:cNvSpPr>
            <p:nvPr/>
          </p:nvSpPr>
          <p:spPr bwMode="auto">
            <a:xfrm>
              <a:off x="5339742" y="1479629"/>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3" name="Oval 58">
              <a:extLst>
                <a:ext uri="{FF2B5EF4-FFF2-40B4-BE49-F238E27FC236}">
                  <a16:creationId xmlns:a16="http://schemas.microsoft.com/office/drawing/2014/main" id="{61963229-BB26-4BC4-A46E-730915CBED8C}"/>
                </a:ext>
              </a:extLst>
            </p:cNvPr>
            <p:cNvSpPr>
              <a:spLocks noChangeArrowheads="1"/>
            </p:cNvSpPr>
            <p:nvPr/>
          </p:nvSpPr>
          <p:spPr bwMode="auto">
            <a:xfrm>
              <a:off x="5577150" y="1967243"/>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4" name="Freeform: Shape 3">
              <a:extLst>
                <a:ext uri="{FF2B5EF4-FFF2-40B4-BE49-F238E27FC236}">
                  <a16:creationId xmlns:a16="http://schemas.microsoft.com/office/drawing/2014/main" id="{2C7236F8-FD4C-4386-83CA-824228800D73}"/>
                </a:ext>
              </a:extLst>
            </p:cNvPr>
            <p:cNvSpPr/>
            <p:nvPr/>
          </p:nvSpPr>
          <p:spPr>
            <a:xfrm>
              <a:off x="4200211" y="2110154"/>
              <a:ext cx="1356527" cy="190064"/>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61BA2FFA-C30C-431C-B349-F6EF12FFDAFA}"/>
              </a:ext>
            </a:extLst>
          </p:cNvPr>
          <p:cNvGrpSpPr/>
          <p:nvPr/>
        </p:nvGrpSpPr>
        <p:grpSpPr>
          <a:xfrm>
            <a:off x="6155453" y="1971080"/>
            <a:ext cx="1734676" cy="2879100"/>
            <a:chOff x="6155453" y="1971080"/>
            <a:chExt cx="1734676" cy="2879100"/>
          </a:xfrm>
          <a:effectLst>
            <a:outerShdw blurRad="50800" dist="38100" dir="2700000" algn="tl" rotWithShape="0">
              <a:prstClr val="black">
                <a:alpha val="87302"/>
              </a:prstClr>
            </a:outerShdw>
          </a:effectLst>
        </p:grpSpPr>
        <p:sp>
          <p:nvSpPr>
            <p:cNvPr id="14" name="Oval 58">
              <a:extLst>
                <a:ext uri="{FF2B5EF4-FFF2-40B4-BE49-F238E27FC236}">
                  <a16:creationId xmlns:a16="http://schemas.microsoft.com/office/drawing/2014/main" id="{415EB3C5-98F4-4794-B894-AA5BDBB120DA}"/>
                </a:ext>
              </a:extLst>
            </p:cNvPr>
            <p:cNvSpPr>
              <a:spLocks noChangeArrowheads="1"/>
            </p:cNvSpPr>
            <p:nvPr/>
          </p:nvSpPr>
          <p:spPr bwMode="auto">
            <a:xfrm>
              <a:off x="7789466" y="4370476"/>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Text Box 76">
              <a:extLst>
                <a:ext uri="{FF2B5EF4-FFF2-40B4-BE49-F238E27FC236}">
                  <a16:creationId xmlns:a16="http://schemas.microsoft.com/office/drawing/2014/main" id="{B48060BE-F5A8-49B6-8A88-4C55A7FA22C1}"/>
                </a:ext>
              </a:extLst>
            </p:cNvPr>
            <p:cNvSpPr txBox="1">
              <a:spLocks noChangeArrowheads="1"/>
            </p:cNvSpPr>
            <p:nvPr/>
          </p:nvSpPr>
          <p:spPr bwMode="auto">
            <a:xfrm>
              <a:off x="6155453" y="4326960"/>
              <a:ext cx="1634013"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Caesarea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6" name="Freeform: Shape 15">
              <a:extLst>
                <a:ext uri="{FF2B5EF4-FFF2-40B4-BE49-F238E27FC236}">
                  <a16:creationId xmlns:a16="http://schemas.microsoft.com/office/drawing/2014/main" id="{803EAAC9-631E-4368-A882-484E44A228D8}"/>
                </a:ext>
              </a:extLst>
            </p:cNvPr>
            <p:cNvSpPr/>
            <p:nvPr/>
          </p:nvSpPr>
          <p:spPr>
            <a:xfrm rot="2907483">
              <a:off x="5127044" y="3169808"/>
              <a:ext cx="2868566" cy="471110"/>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6CBB1379-7507-4732-AF5B-1B9C2400B134}"/>
              </a:ext>
            </a:extLst>
          </p:cNvPr>
          <p:cNvGrpSpPr/>
          <p:nvPr/>
        </p:nvGrpSpPr>
        <p:grpSpPr>
          <a:xfrm>
            <a:off x="7104186" y="4503668"/>
            <a:ext cx="1830882" cy="958086"/>
            <a:chOff x="7104186" y="4503668"/>
            <a:chExt cx="1830882" cy="958086"/>
          </a:xfrm>
        </p:grpSpPr>
        <p:cxnSp>
          <p:nvCxnSpPr>
            <p:cNvPr id="20" name="Straight Connector 19">
              <a:extLst>
                <a:ext uri="{FF2B5EF4-FFF2-40B4-BE49-F238E27FC236}">
                  <a16:creationId xmlns:a16="http://schemas.microsoft.com/office/drawing/2014/main" id="{2C8EBC85-0892-44BF-878C-532393ED38A9}"/>
                </a:ext>
              </a:extLst>
            </p:cNvPr>
            <p:cNvCxnSpPr>
              <a:cxnSpLocks/>
            </p:cNvCxnSpPr>
            <p:nvPr/>
          </p:nvCxnSpPr>
          <p:spPr>
            <a:xfrm>
              <a:off x="7839797" y="4503668"/>
              <a:ext cx="100663" cy="375316"/>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58">
              <a:extLst>
                <a:ext uri="{FF2B5EF4-FFF2-40B4-BE49-F238E27FC236}">
                  <a16:creationId xmlns:a16="http://schemas.microsoft.com/office/drawing/2014/main" id="{2B912E52-891A-4C03-8A00-24BF89F521CF}"/>
                </a:ext>
              </a:extLst>
            </p:cNvPr>
            <p:cNvSpPr>
              <a:spLocks noChangeArrowheads="1"/>
            </p:cNvSpPr>
            <p:nvPr/>
          </p:nvSpPr>
          <p:spPr bwMode="auto">
            <a:xfrm>
              <a:off x="7839797" y="489369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76">
              <a:extLst>
                <a:ext uri="{FF2B5EF4-FFF2-40B4-BE49-F238E27FC236}">
                  <a16:creationId xmlns:a16="http://schemas.microsoft.com/office/drawing/2014/main" id="{9EF6B79A-CBD6-4466-AD50-4C272BA91C7B}"/>
                </a:ext>
              </a:extLst>
            </p:cNvPr>
            <p:cNvSpPr txBox="1">
              <a:spLocks noChangeArrowheads="1"/>
            </p:cNvSpPr>
            <p:nvPr/>
          </p:nvSpPr>
          <p:spPr bwMode="auto">
            <a:xfrm>
              <a:off x="7104186" y="4938534"/>
              <a:ext cx="183088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29" name="Group 28">
            <a:extLst>
              <a:ext uri="{FF2B5EF4-FFF2-40B4-BE49-F238E27FC236}">
                <a16:creationId xmlns:a16="http://schemas.microsoft.com/office/drawing/2014/main" id="{F73DCB4C-98E0-42BE-A8EE-67AF97F39DF4}"/>
              </a:ext>
            </a:extLst>
          </p:cNvPr>
          <p:cNvGrpSpPr/>
          <p:nvPr/>
        </p:nvGrpSpPr>
        <p:grpSpPr>
          <a:xfrm>
            <a:off x="7919437" y="2680181"/>
            <a:ext cx="1190543" cy="2329136"/>
            <a:chOff x="7919437" y="2680181"/>
            <a:chExt cx="1190543" cy="2329136"/>
          </a:xfrm>
          <a:effectLst>
            <a:outerShdw blurRad="50800" dist="38100" dir="2700000" algn="tl" rotWithShape="0">
              <a:prstClr val="black">
                <a:alpha val="87302"/>
              </a:prstClr>
            </a:outerShdw>
          </a:effectLst>
        </p:grpSpPr>
        <p:sp>
          <p:nvSpPr>
            <p:cNvPr id="26" name="Freeform: Shape 25">
              <a:extLst>
                <a:ext uri="{FF2B5EF4-FFF2-40B4-BE49-F238E27FC236}">
                  <a16:creationId xmlns:a16="http://schemas.microsoft.com/office/drawing/2014/main" id="{9F6EC393-92F4-45E9-BBFD-644C169CD8BB}"/>
                </a:ext>
              </a:extLst>
            </p:cNvPr>
            <p:cNvSpPr/>
            <p:nvPr/>
          </p:nvSpPr>
          <p:spPr>
            <a:xfrm rot="17294700">
              <a:off x="7615391" y="4170962"/>
              <a:ext cx="1585034" cy="91675"/>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7" name="Oval 58">
              <a:extLst>
                <a:ext uri="{FF2B5EF4-FFF2-40B4-BE49-F238E27FC236}">
                  <a16:creationId xmlns:a16="http://schemas.microsoft.com/office/drawing/2014/main" id="{24308F9B-1E54-42C3-84C7-C08CA19A3B0C}"/>
                </a:ext>
              </a:extLst>
            </p:cNvPr>
            <p:cNvSpPr>
              <a:spLocks noChangeArrowheads="1"/>
            </p:cNvSpPr>
            <p:nvPr/>
          </p:nvSpPr>
          <p:spPr bwMode="auto">
            <a:xfrm>
              <a:off x="8335888" y="3067333"/>
              <a:ext cx="234950" cy="233362"/>
            </a:xfrm>
            <a:prstGeom prst="ellipse">
              <a:avLst/>
            </a:prstGeom>
            <a:solidFill>
              <a:srgbClr val="FA0020"/>
            </a:solidFill>
            <a:ln w="38100">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Text Box 76">
              <a:extLst>
                <a:ext uri="{FF2B5EF4-FFF2-40B4-BE49-F238E27FC236}">
                  <a16:creationId xmlns:a16="http://schemas.microsoft.com/office/drawing/2014/main" id="{234F03E0-67FF-42DB-8CC1-01B8FC5B4182}"/>
                </a:ext>
              </a:extLst>
            </p:cNvPr>
            <p:cNvSpPr txBox="1">
              <a:spLocks noChangeArrowheads="1"/>
            </p:cNvSpPr>
            <p:nvPr/>
          </p:nvSpPr>
          <p:spPr bwMode="auto">
            <a:xfrm>
              <a:off x="7919437" y="2680181"/>
              <a:ext cx="1190543"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Antioch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sp>
        <p:nvSpPr>
          <p:cNvPr id="30" name="Rectangle 2">
            <a:extLst>
              <a:ext uri="{FF2B5EF4-FFF2-40B4-BE49-F238E27FC236}">
                <a16:creationId xmlns:a16="http://schemas.microsoft.com/office/drawing/2014/main" id="{2547216F-5057-49A6-8913-4D3522831815}"/>
              </a:ext>
            </a:extLst>
          </p:cNvPr>
          <p:cNvSpPr txBox="1">
            <a:spLocks noChangeArrowheads="1"/>
          </p:cNvSpPr>
          <p:nvPr/>
        </p:nvSpPr>
        <p:spPr bwMode="auto">
          <a:xfrm>
            <a:off x="440110" y="5631409"/>
            <a:ext cx="71455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Why did Paul go to Jerusalem?</a:t>
            </a:r>
          </a:p>
        </p:txBody>
      </p:sp>
      <p:sp>
        <p:nvSpPr>
          <p:cNvPr id="31" name="Rectangle 2">
            <a:extLst>
              <a:ext uri="{FF2B5EF4-FFF2-40B4-BE49-F238E27FC236}">
                <a16:creationId xmlns:a16="http://schemas.microsoft.com/office/drawing/2014/main" id="{1D05F1F9-4980-AC48-90E4-3E82563CC4C0}"/>
              </a:ext>
            </a:extLst>
          </p:cNvPr>
          <p:cNvSpPr txBox="1">
            <a:spLocks noChangeArrowheads="1"/>
          </p:cNvSpPr>
          <p:nvPr/>
        </p:nvSpPr>
        <p:spPr bwMode="auto">
          <a:xfrm>
            <a:off x="247605" y="723695"/>
            <a:ext cx="3672099"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Acts 18:18-22 </a:t>
            </a:r>
          </a:p>
        </p:txBody>
      </p:sp>
    </p:spTree>
    <p:extLst>
      <p:ext uri="{BB962C8B-B14F-4D97-AF65-F5344CB8AC3E}">
        <p14:creationId xmlns:p14="http://schemas.microsoft.com/office/powerpoint/2010/main" val="8048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Great Theater of Ephesus, with a view to the sea and the ancient harbor</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18:19</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And they came to Ephesus</a:t>
            </a:r>
          </a:p>
        </p:txBody>
      </p:sp>
    </p:spTree>
    <p:extLst>
      <p:ext uri="{BB962C8B-B14F-4D97-AF65-F5344CB8AC3E}">
        <p14:creationId xmlns:p14="http://schemas.microsoft.com/office/powerpoint/2010/main" val="2261718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66" name="Picture 1" descr="Caesarea aerial from west, tb121704931"/>
          <p:cNvPicPr>
            <a:picLocks noRot="1" noChangeAspect="1" noMove="1" noResize="1"/>
          </p:cNvPicPr>
          <p:nvPr isPhoto="1"/>
        </p:nvPicPr>
        <p:blipFill>
          <a:blip r:embed="rId3" cstate="print"/>
          <a:srcRect/>
          <a:stretch>
            <a:fillRect/>
          </a:stretch>
        </p:blipFill>
        <p:spPr bwMode="auto">
          <a:xfrm>
            <a:off x="0" y="233362"/>
            <a:ext cx="9144000" cy="6100171"/>
          </a:xfrm>
          <a:prstGeom prst="rect">
            <a:avLst/>
          </a:prstGeom>
          <a:noFill/>
          <a:ln w="9525">
            <a:noFill/>
            <a:miter lim="800000"/>
            <a:headEnd/>
            <a:tailEnd/>
          </a:ln>
        </p:spPr>
      </p:pic>
      <p:sp>
        <p:nvSpPr>
          <p:cNvPr id="6" name="Text Box 16"/>
          <p:cNvSpPr txBox="1">
            <a:spLocks noChangeArrowheads="1"/>
          </p:cNvSpPr>
          <p:nvPr/>
        </p:nvSpPr>
        <p:spPr bwMode="auto">
          <a:xfrm>
            <a:off x="1845134" y="3511065"/>
            <a:ext cx="2180405"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Herodian</a:t>
            </a: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 harbor</a:t>
            </a:r>
          </a:p>
        </p:txBody>
      </p:sp>
      <p:sp>
        <p:nvSpPr>
          <p:cNvPr id="7" name="Line 9"/>
          <p:cNvSpPr>
            <a:spLocks noChangeShapeType="1"/>
          </p:cNvSpPr>
          <p:nvPr/>
        </p:nvSpPr>
        <p:spPr bwMode="auto">
          <a:xfrm flipV="1">
            <a:off x="3962400" y="4191000"/>
            <a:ext cx="380999" cy="12192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 Box 16"/>
          <p:cNvSpPr txBox="1">
            <a:spLocks noChangeArrowheads="1"/>
          </p:cNvSpPr>
          <p:nvPr/>
        </p:nvSpPr>
        <p:spPr bwMode="auto">
          <a:xfrm>
            <a:off x="6802456" y="3025914"/>
            <a:ext cx="2521844"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Herod’s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Promontory Palace</a:t>
            </a:r>
          </a:p>
        </p:txBody>
      </p:sp>
      <p:sp>
        <p:nvSpPr>
          <p:cNvPr id="9" name="Line 9"/>
          <p:cNvSpPr>
            <a:spLocks noChangeShapeType="1"/>
          </p:cNvSpPr>
          <p:nvPr/>
        </p:nvSpPr>
        <p:spPr bwMode="auto">
          <a:xfrm flipH="1" flipV="1">
            <a:off x="7848599" y="2743200"/>
            <a:ext cx="152401" cy="3810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 Box 16"/>
          <p:cNvSpPr txBox="1">
            <a:spLocks noChangeArrowheads="1"/>
          </p:cNvSpPr>
          <p:nvPr/>
        </p:nvSpPr>
        <p:spPr bwMode="auto">
          <a:xfrm>
            <a:off x="2730691" y="5311914"/>
            <a:ext cx="2720618"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Herodian</a:t>
            </a: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 breakwater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(submerged)</a:t>
            </a:r>
          </a:p>
        </p:txBody>
      </p:sp>
      <p:sp>
        <p:nvSpPr>
          <p:cNvPr id="11" name="Line 9"/>
          <p:cNvSpPr>
            <a:spLocks noChangeShapeType="1"/>
          </p:cNvSpPr>
          <p:nvPr/>
        </p:nvSpPr>
        <p:spPr bwMode="auto">
          <a:xfrm flipH="1" flipV="1">
            <a:off x="3276599" y="4648200"/>
            <a:ext cx="685801" cy="7620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 Box 16"/>
          <p:cNvSpPr txBox="1">
            <a:spLocks noChangeArrowheads="1"/>
          </p:cNvSpPr>
          <p:nvPr/>
        </p:nvSpPr>
        <p:spPr bwMode="auto">
          <a:xfrm>
            <a:off x="4781421" y="3102114"/>
            <a:ext cx="1311578"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Crusader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castle</a:t>
            </a:r>
          </a:p>
        </p:txBody>
      </p:sp>
      <p:sp>
        <p:nvSpPr>
          <p:cNvPr id="13" name="Line 9"/>
          <p:cNvSpPr>
            <a:spLocks noChangeShapeType="1"/>
          </p:cNvSpPr>
          <p:nvPr/>
        </p:nvSpPr>
        <p:spPr bwMode="auto">
          <a:xfrm flipH="1" flipV="1">
            <a:off x="4190999" y="2971800"/>
            <a:ext cx="685800"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Line 9"/>
          <p:cNvSpPr>
            <a:spLocks noChangeShapeType="1"/>
          </p:cNvSpPr>
          <p:nvPr/>
        </p:nvSpPr>
        <p:spPr bwMode="auto">
          <a:xfrm flipH="1">
            <a:off x="7517255" y="1938512"/>
            <a:ext cx="404369" cy="195087"/>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 Box 16"/>
          <p:cNvSpPr txBox="1">
            <a:spLocks noChangeArrowheads="1"/>
          </p:cNvSpPr>
          <p:nvPr/>
        </p:nvSpPr>
        <p:spPr bwMode="auto">
          <a:xfrm>
            <a:off x="7845424" y="1621776"/>
            <a:ext cx="1030306" cy="40011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theater</a:t>
            </a:r>
          </a:p>
        </p:txBody>
      </p:sp>
      <p:sp>
        <p:nvSpPr>
          <p:cNvPr id="16" name="Line 9"/>
          <p:cNvSpPr>
            <a:spLocks noChangeShapeType="1"/>
          </p:cNvSpPr>
          <p:nvPr/>
        </p:nvSpPr>
        <p:spPr bwMode="auto">
          <a:xfrm flipH="1">
            <a:off x="6496079" y="1714500"/>
            <a:ext cx="80548" cy="70485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Text Box 16"/>
          <p:cNvSpPr txBox="1">
            <a:spLocks noChangeArrowheads="1"/>
          </p:cNvSpPr>
          <p:nvPr/>
        </p:nvSpPr>
        <p:spPr bwMode="auto">
          <a:xfrm>
            <a:off x="5662357" y="1352490"/>
            <a:ext cx="1667444"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hippodrome</a:t>
            </a:r>
          </a:p>
        </p:txBody>
      </p:sp>
      <p:sp>
        <p:nvSpPr>
          <p:cNvPr id="18" name="Line 9"/>
          <p:cNvSpPr>
            <a:spLocks noChangeShapeType="1"/>
          </p:cNvSpPr>
          <p:nvPr/>
        </p:nvSpPr>
        <p:spPr bwMode="auto">
          <a:xfrm>
            <a:off x="3352800" y="910530"/>
            <a:ext cx="0" cy="46107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Text Box 16"/>
          <p:cNvSpPr txBox="1">
            <a:spLocks noChangeArrowheads="1"/>
          </p:cNvSpPr>
          <p:nvPr/>
        </p:nvSpPr>
        <p:spPr bwMode="auto">
          <a:xfrm>
            <a:off x="2583687" y="531828"/>
            <a:ext cx="1667444"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hippodrome</a:t>
            </a:r>
          </a:p>
        </p:txBody>
      </p:sp>
      <p:sp>
        <p:nvSpPr>
          <p:cNvPr id="20" name="Line 9"/>
          <p:cNvSpPr>
            <a:spLocks noChangeShapeType="1"/>
          </p:cNvSpPr>
          <p:nvPr/>
        </p:nvSpPr>
        <p:spPr bwMode="auto">
          <a:xfrm>
            <a:off x="4876800" y="1752600"/>
            <a:ext cx="381000" cy="6096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Text Box 16"/>
          <p:cNvSpPr txBox="1">
            <a:spLocks noChangeArrowheads="1"/>
          </p:cNvSpPr>
          <p:nvPr/>
        </p:nvSpPr>
        <p:spPr bwMode="auto">
          <a:xfrm>
            <a:off x="3867473" y="1044714"/>
            <a:ext cx="1483099"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Byzantine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bathhouse</a:t>
            </a:r>
          </a:p>
        </p:txBody>
      </p:sp>
      <p:sp>
        <p:nvSpPr>
          <p:cNvPr id="22" name="Line 9"/>
          <p:cNvSpPr>
            <a:spLocks noChangeShapeType="1"/>
          </p:cNvSpPr>
          <p:nvPr/>
        </p:nvSpPr>
        <p:spPr bwMode="auto">
          <a:xfrm>
            <a:off x="3276600" y="1981200"/>
            <a:ext cx="457200"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 name="Text Box 16"/>
          <p:cNvSpPr txBox="1">
            <a:spLocks noChangeArrowheads="1"/>
          </p:cNvSpPr>
          <p:nvPr/>
        </p:nvSpPr>
        <p:spPr bwMode="auto">
          <a:xfrm>
            <a:off x="2317867" y="1657290"/>
            <a:ext cx="1010213"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temple</a:t>
            </a:r>
          </a:p>
        </p:txBody>
      </p:sp>
      <p:sp>
        <p:nvSpPr>
          <p:cNvPr id="24" name="Text Box 16"/>
          <p:cNvSpPr txBox="1">
            <a:spLocks noChangeArrowheads="1"/>
          </p:cNvSpPr>
          <p:nvPr/>
        </p:nvSpPr>
        <p:spPr bwMode="auto">
          <a:xfrm>
            <a:off x="-72736" y="4549914"/>
            <a:ext cx="1253869"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harbor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entrance</a:t>
            </a:r>
          </a:p>
        </p:txBody>
      </p:sp>
      <p:sp>
        <p:nvSpPr>
          <p:cNvPr id="25" name="Line 9"/>
          <p:cNvSpPr>
            <a:spLocks noChangeShapeType="1"/>
          </p:cNvSpPr>
          <p:nvPr/>
        </p:nvSpPr>
        <p:spPr bwMode="auto">
          <a:xfrm flipV="1">
            <a:off x="685800" y="4343400"/>
            <a:ext cx="380999"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9228AA3E-DE07-AE4B-AD09-335AC23557B5}"/>
              </a:ext>
            </a:extLst>
          </p:cNvPr>
          <p:cNvSpPr txBox="1">
            <a:spLocks/>
          </p:cNvSpPr>
          <p:nvPr/>
        </p:nvSpPr>
        <p:spPr>
          <a:xfrm>
            <a:off x="0" y="0"/>
            <a:ext cx="9144000" cy="400110"/>
          </a:xfrm>
          <a:prstGeom prst="rect">
            <a:avLst/>
          </a:prstGeom>
          <a:solidFill>
            <a:schemeClr val="bg1"/>
          </a:solidFill>
        </p:spPr>
        <p:txBody>
          <a:bodyPr vert="horz" lIns="91440" tIns="45720" rIns="91440" bIns="45720" rtlCol="0" anchor="t" anchorCtr="0">
            <a:spAutoFit/>
          </a:bodyPr>
          <a:lstStyle>
            <a:lvl1pPr marL="0" algn="l" defTabSz="914400" rtl="0" eaLnBrk="1" fontAlgn="base" latinLnBrk="0" hangingPunct="1">
              <a:spcBef>
                <a:spcPct val="0"/>
              </a:spcBef>
              <a:spcAft>
                <a:spcPct val="0"/>
              </a:spcAft>
              <a:buNone/>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cs typeface="Arial" panose="020B0604020202020204" pitchFamily="34" charset="0"/>
              </a:rPr>
              <a:t>When he had landed at Caesarea</a:t>
            </a:r>
          </a:p>
        </p:txBody>
      </p:sp>
      <p:sp>
        <p:nvSpPr>
          <p:cNvPr id="28" name="Text Placeholder 1">
            <a:extLst>
              <a:ext uri="{FF2B5EF4-FFF2-40B4-BE49-F238E27FC236}">
                <a16:creationId xmlns:a16="http://schemas.microsoft.com/office/drawing/2014/main" id="{10240DF9-92A1-7F4D-905F-9F3E304A4736}"/>
              </a:ext>
            </a:extLst>
          </p:cNvPr>
          <p:cNvSpPr txBox="1">
            <a:spLocks/>
          </p:cNvSpPr>
          <p:nvPr/>
        </p:nvSpPr>
        <p:spPr>
          <a:xfrm>
            <a:off x="0" y="6519446"/>
            <a:ext cx="8074152" cy="338554"/>
          </a:xfrm>
          <a:prstGeom prst="rect">
            <a:avLst/>
          </a:prstGeom>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rPr>
              <a:t>Caesarea (aerial view from the west)</a:t>
            </a:r>
          </a:p>
        </p:txBody>
      </p:sp>
      <p:sp>
        <p:nvSpPr>
          <p:cNvPr id="29" name="Text Placeholder 2">
            <a:extLst>
              <a:ext uri="{FF2B5EF4-FFF2-40B4-BE49-F238E27FC236}">
                <a16:creationId xmlns:a16="http://schemas.microsoft.com/office/drawing/2014/main" id="{6D023B8C-C154-454A-A7F8-CC2CAB63077A}"/>
              </a:ext>
            </a:extLst>
          </p:cNvPr>
          <p:cNvSpPr txBox="1">
            <a:spLocks/>
          </p:cNvSpPr>
          <p:nvPr/>
        </p:nvSpPr>
        <p:spPr>
          <a:xfrm>
            <a:off x="8074152" y="6519672"/>
            <a:ext cx="1069848" cy="338328"/>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rPr>
              <a:t>18:22</a:t>
            </a:r>
          </a:p>
        </p:txBody>
      </p:sp>
    </p:spTree>
    <p:extLst>
      <p:ext uri="{BB962C8B-B14F-4D97-AF65-F5344CB8AC3E}">
        <p14:creationId xmlns:p14="http://schemas.microsoft.com/office/powerpoint/2010/main" val="3929100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B42A57-ED66-4246-9603-EFDB957398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237101F3-4B6B-4BAC-8638-C4B44F3476CB}"/>
              </a:ext>
            </a:extLst>
          </p:cNvPr>
          <p:cNvSpPr>
            <a:spLocks noGrp="1"/>
          </p:cNvSpPr>
          <p:nvPr>
            <p:ph type="body" sz="quarter" idx="10"/>
          </p:nvPr>
        </p:nvSpPr>
        <p:spPr>
          <a:xfrm>
            <a:off x="0" y="6519672"/>
            <a:ext cx="8316416" cy="338314"/>
          </a:xfrm>
        </p:spPr>
        <p:txBody>
          <a:bodyPr/>
          <a:lstStyle/>
          <a:p>
            <a:r>
              <a:rPr lang="en-US" b="1" dirty="0">
                <a:latin typeface="Arial" panose="020B0604020202020204" pitchFamily="34" charset="0"/>
                <a:cs typeface="Arial" panose="020B0604020202020204" pitchFamily="34" charset="0"/>
              </a:rPr>
              <a:t>Harbor and Temple of Roma and Augustus in Caesarea (aerial view from the east)</a:t>
            </a:r>
          </a:p>
        </p:txBody>
      </p:sp>
      <p:sp>
        <p:nvSpPr>
          <p:cNvPr id="3" name="Text Placeholder 2">
            <a:extLst>
              <a:ext uri="{FF2B5EF4-FFF2-40B4-BE49-F238E27FC236}">
                <a16:creationId xmlns:a16="http://schemas.microsoft.com/office/drawing/2014/main" id="{0BE203DD-78AF-46A7-8871-723740C8BA81}"/>
              </a:ext>
            </a:extLst>
          </p:cNvPr>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18:22</a:t>
            </a:r>
          </a:p>
        </p:txBody>
      </p:sp>
      <p:sp>
        <p:nvSpPr>
          <p:cNvPr id="4" name="Title 3">
            <a:extLst>
              <a:ext uri="{FF2B5EF4-FFF2-40B4-BE49-F238E27FC236}">
                <a16:creationId xmlns:a16="http://schemas.microsoft.com/office/drawing/2014/main" id="{77F1816E-1729-44DD-99D8-2011140D7439}"/>
              </a:ext>
            </a:extLst>
          </p:cNvPr>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he had landed at Caesarea . . .</a:t>
            </a:r>
          </a:p>
        </p:txBody>
      </p:sp>
      <p:sp>
        <p:nvSpPr>
          <p:cNvPr id="6" name="Text Box 16">
            <a:extLst>
              <a:ext uri="{FF2B5EF4-FFF2-40B4-BE49-F238E27FC236}">
                <a16:creationId xmlns:a16="http://schemas.microsoft.com/office/drawing/2014/main" id="{152B2520-AD69-4B80-AFCE-A9E825672FF0}"/>
              </a:ext>
            </a:extLst>
          </p:cNvPr>
          <p:cNvSpPr txBox="1">
            <a:spLocks noChangeArrowheads="1"/>
          </p:cNvSpPr>
          <p:nvPr/>
        </p:nvSpPr>
        <p:spPr bwMode="auto">
          <a:xfrm>
            <a:off x="5959875" y="393076"/>
            <a:ext cx="2013693"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outer harbor</a:t>
            </a:r>
          </a:p>
        </p:txBody>
      </p:sp>
      <p:sp>
        <p:nvSpPr>
          <p:cNvPr id="8" name="Line 9">
            <a:extLst>
              <a:ext uri="{FF2B5EF4-FFF2-40B4-BE49-F238E27FC236}">
                <a16:creationId xmlns:a16="http://schemas.microsoft.com/office/drawing/2014/main" id="{AE89293A-B366-44F1-B379-04A0EF6192B5}"/>
              </a:ext>
            </a:extLst>
          </p:cNvPr>
          <p:cNvSpPr>
            <a:spLocks noChangeShapeType="1"/>
          </p:cNvSpPr>
          <p:nvPr/>
        </p:nvSpPr>
        <p:spPr bwMode="auto">
          <a:xfrm flipV="1">
            <a:off x="3862164" y="4228627"/>
            <a:ext cx="481826" cy="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 Box 16">
            <a:extLst>
              <a:ext uri="{FF2B5EF4-FFF2-40B4-BE49-F238E27FC236}">
                <a16:creationId xmlns:a16="http://schemas.microsoft.com/office/drawing/2014/main" id="{1CC60E09-B8C1-4A6F-95C1-B8BE74917452}"/>
              </a:ext>
            </a:extLst>
          </p:cNvPr>
          <p:cNvSpPr txBox="1">
            <a:spLocks noChangeArrowheads="1"/>
          </p:cNvSpPr>
          <p:nvPr/>
        </p:nvSpPr>
        <p:spPr bwMode="auto">
          <a:xfrm>
            <a:off x="4448276" y="2256695"/>
            <a:ext cx="1996060"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inner harbor</a:t>
            </a:r>
          </a:p>
        </p:txBody>
      </p:sp>
      <p:sp>
        <p:nvSpPr>
          <p:cNvPr id="10" name="Text Box 16">
            <a:extLst>
              <a:ext uri="{FF2B5EF4-FFF2-40B4-BE49-F238E27FC236}">
                <a16:creationId xmlns:a16="http://schemas.microsoft.com/office/drawing/2014/main" id="{A5D636DE-27B6-457D-AEBC-D604F48C3BB6}"/>
              </a:ext>
            </a:extLst>
          </p:cNvPr>
          <p:cNvSpPr txBox="1">
            <a:spLocks noChangeArrowheads="1"/>
          </p:cNvSpPr>
          <p:nvPr/>
        </p:nvSpPr>
        <p:spPr bwMode="auto">
          <a:xfrm>
            <a:off x="1650278" y="3874684"/>
            <a:ext cx="2555123" cy="83099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Temple of Roma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and Augusta</a:t>
            </a:r>
          </a:p>
        </p:txBody>
      </p:sp>
    </p:spTree>
    <p:extLst>
      <p:ext uri="{BB962C8B-B14F-4D97-AF65-F5344CB8AC3E}">
        <p14:creationId xmlns:p14="http://schemas.microsoft.com/office/powerpoint/2010/main" val="76594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5243C5-965B-2E40-A952-6CBA8396BB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 Placeholder 9"/>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18:22</a:t>
            </a:r>
            <a:endParaRPr lang="en-US" sz="1800" b="1" kern="0" dirty="0">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he had landed at Caesarea, he went up and greeted the church</a:t>
            </a:r>
          </a:p>
        </p:txBody>
      </p:sp>
      <p:sp>
        <p:nvSpPr>
          <p:cNvPr id="11" name="Text Placeholder 10"/>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Beth </a:t>
            </a:r>
            <a:r>
              <a:rPr lang="en-US" sz="1800" b="1" dirty="0" err="1">
                <a:latin typeface="Arial" panose="020B0604020202020204" pitchFamily="34" charset="0"/>
                <a:cs typeface="Arial" panose="020B0604020202020204" pitchFamily="34" charset="0"/>
              </a:rPr>
              <a:t>Horon</a:t>
            </a:r>
            <a:r>
              <a:rPr lang="en-US" sz="1800" b="1" dirty="0">
                <a:latin typeface="Arial" panose="020B0604020202020204" pitchFamily="34" charset="0"/>
                <a:cs typeface="Arial" panose="020B0604020202020204" pitchFamily="34" charset="0"/>
              </a:rPr>
              <a:t> ridge (aerial view from the west)</a:t>
            </a:r>
          </a:p>
        </p:txBody>
      </p:sp>
      <p:sp>
        <p:nvSpPr>
          <p:cNvPr id="2" name="Freeform 1"/>
          <p:cNvSpPr/>
          <p:nvPr/>
        </p:nvSpPr>
        <p:spPr>
          <a:xfrm>
            <a:off x="-9525" y="2790825"/>
            <a:ext cx="9020175" cy="1800225"/>
          </a:xfrm>
          <a:custGeom>
            <a:avLst/>
            <a:gdLst>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276725 w 9020175"/>
              <a:gd name="connsiteY2" fmla="*/ 952500 h 1800225"/>
              <a:gd name="connsiteX3" fmla="*/ 5038725 w 9020175"/>
              <a:gd name="connsiteY3" fmla="*/ 457200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305550 w 9020175"/>
              <a:gd name="connsiteY4" fmla="*/ 161925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334125 w 9020175"/>
              <a:gd name="connsiteY4" fmla="*/ 228600 h 1800225"/>
              <a:gd name="connsiteX5" fmla="*/ 7410450 w 9020175"/>
              <a:gd name="connsiteY5" fmla="*/ 209550 h 1800225"/>
              <a:gd name="connsiteX6" fmla="*/ 8305800 w 9020175"/>
              <a:gd name="connsiteY6" fmla="*/ 57150 h 1800225"/>
              <a:gd name="connsiteX7" fmla="*/ 9020175 w 9020175"/>
              <a:gd name="connsiteY7"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0175" h="1800225">
                <a:moveTo>
                  <a:pt x="0" y="1800225"/>
                </a:moveTo>
                <a:cubicBezTo>
                  <a:pt x="752475" y="1568450"/>
                  <a:pt x="1689100" y="1250950"/>
                  <a:pt x="2428875" y="1104900"/>
                </a:cubicBezTo>
                <a:cubicBezTo>
                  <a:pt x="3168650" y="958850"/>
                  <a:pt x="4003675" y="1031875"/>
                  <a:pt x="4438650" y="923925"/>
                </a:cubicBezTo>
                <a:cubicBezTo>
                  <a:pt x="4873625" y="815975"/>
                  <a:pt x="4722813" y="573088"/>
                  <a:pt x="5038725" y="457200"/>
                </a:cubicBezTo>
                <a:cubicBezTo>
                  <a:pt x="5354638" y="341313"/>
                  <a:pt x="5938838" y="269875"/>
                  <a:pt x="6334125" y="228600"/>
                </a:cubicBezTo>
                <a:cubicBezTo>
                  <a:pt x="6729412" y="187325"/>
                  <a:pt x="7081838" y="238125"/>
                  <a:pt x="7410450" y="209550"/>
                </a:cubicBezTo>
                <a:cubicBezTo>
                  <a:pt x="7739063" y="180975"/>
                  <a:pt x="8007350" y="107950"/>
                  <a:pt x="8305800" y="57150"/>
                </a:cubicBezTo>
                <a:cubicBezTo>
                  <a:pt x="8572516" y="11752"/>
                  <a:pt x="8782050" y="19050"/>
                  <a:pt x="9020175" y="0"/>
                </a:cubicBezTo>
              </a:path>
            </a:pathLst>
          </a:custGeom>
          <a:noFill/>
          <a:ln>
            <a:solidFill>
              <a:srgbClr val="FFFF00"/>
            </a:solidFill>
            <a:tailEnd type="arrow"/>
          </a:ln>
          <a:effectLst>
            <a:glow rad="508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Text Box 16">
            <a:extLst>
              <a:ext uri="{FF2B5EF4-FFF2-40B4-BE49-F238E27FC236}">
                <a16:creationId xmlns:a16="http://schemas.microsoft.com/office/drawing/2014/main" id="{DB3D9C09-4D77-384D-809C-AC31C4E39C3F}"/>
              </a:ext>
            </a:extLst>
          </p:cNvPr>
          <p:cNvSpPr txBox="1">
            <a:spLocks noChangeArrowheads="1"/>
          </p:cNvSpPr>
          <p:nvPr/>
        </p:nvSpPr>
        <p:spPr bwMode="auto">
          <a:xfrm>
            <a:off x="6156176" y="2371725"/>
            <a:ext cx="2730649" cy="40011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glow rad="76200">
                    <a:prstClr val="black">
                      <a:alpha val="60000"/>
                    </a:prstClr>
                  </a:glow>
                </a:effectLst>
                <a:uLnTx/>
                <a:uFillTx/>
                <a:latin typeface="Arial" panose="020B0604020202020204" pitchFamily="34" charset="0"/>
                <a:ea typeface="+mn-ea"/>
                <a:cs typeface="Arial" panose="020B0604020202020204" pitchFamily="34" charset="0"/>
              </a:rPr>
              <a:t>toward Jerusalem</a:t>
            </a:r>
          </a:p>
        </p:txBody>
      </p:sp>
    </p:spTree>
    <p:extLst>
      <p:ext uri="{BB962C8B-B14F-4D97-AF65-F5344CB8AC3E}">
        <p14:creationId xmlns:p14="http://schemas.microsoft.com/office/powerpoint/2010/main" val="2590300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en-US" sz="1800" b="1">
                <a:latin typeface="Arial" panose="020B0604020202020204" pitchFamily="34" charset="0"/>
                <a:cs typeface="Arial" panose="020B0604020202020204" pitchFamily="34" charset="0"/>
              </a:rPr>
              <a:t>Bronze dichalkon of Antioch, AD 62/63</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en-US" sz="1800" b="1">
                <a:latin typeface="Arial" panose="020B0604020202020204" pitchFamily="34" charset="0"/>
                <a:cs typeface="Arial" panose="020B0604020202020204" pitchFamily="34" charset="0"/>
              </a:rPr>
              <a:t>18:22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707886"/>
          </a:xfrm>
        </p:spPr>
        <p:txBody>
          <a:bodyPr/>
          <a:lstStyle/>
          <a:p>
            <a:r>
              <a:rPr lang="en-US" sz="2000" b="1">
                <a:latin typeface="Arial" panose="020B0604020202020204" pitchFamily="34" charset="0"/>
                <a:cs typeface="Arial" panose="020B0604020202020204" pitchFamily="34" charset="0"/>
              </a:rPr>
              <a:t>When he had landed at Caesarea, he went up and greeted the church, and went down to Antioch</a:t>
            </a:r>
            <a:endParaRPr lang="en-US" sz="2000" b="1" dirty="0">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605" y="1469231"/>
            <a:ext cx="4238515" cy="391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9150" y="1327508"/>
            <a:ext cx="4253810" cy="406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657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en-US" sz="1800" b="1" dirty="0" err="1">
                <a:latin typeface="Arial" panose="020B0604020202020204" pitchFamily="34" charset="0"/>
                <a:cs typeface="Arial" panose="020B0604020202020204" pitchFamily="34" charset="0"/>
              </a:rPr>
              <a:t>Amuq</a:t>
            </a:r>
            <a:r>
              <a:rPr lang="en-US" sz="1800" b="1" dirty="0">
                <a:latin typeface="Arial" panose="020B0604020202020204" pitchFamily="34" charset="0"/>
                <a:cs typeface="Arial" panose="020B0604020202020204" pitchFamily="34" charset="0"/>
              </a:rPr>
              <a:t> Plain from the Syrian Gates</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18:23</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After spending some time there, he departed</a:t>
            </a:r>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71550"/>
            <a:ext cx="91440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308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Paul’s route through modern Turkey for the Third Missionary Journey</a:t>
            </a: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en-US" sz="1800" b="1" dirty="0">
                <a:latin typeface="Arial" panose="020B0604020202020204" pitchFamily="34" charset="0"/>
                <a:cs typeface="Arial" panose="020B0604020202020204" pitchFamily="34" charset="0"/>
              </a:rPr>
              <a:t>18:23</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He went in order through the region of Galatia and Phrygia, strengthening all the disciples</a:t>
            </a:r>
          </a:p>
        </p:txBody>
      </p:sp>
      <p:sp>
        <p:nvSpPr>
          <p:cNvPr id="7" name="Text Box 13"/>
          <p:cNvSpPr txBox="1">
            <a:spLocks noChangeArrowheads="1"/>
          </p:cNvSpPr>
          <p:nvPr/>
        </p:nvSpPr>
        <p:spPr bwMode="auto">
          <a:xfrm rot="1904287">
            <a:off x="5036177" y="2956324"/>
            <a:ext cx="121058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Galatia</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rot="1212192">
            <a:off x="2974889" y="2821101"/>
            <a:ext cx="1313180"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Phrygia</a:t>
            </a:r>
          </a:p>
        </p:txBody>
      </p:sp>
      <p:sp>
        <p:nvSpPr>
          <p:cNvPr id="9" name="Text Box 13"/>
          <p:cNvSpPr txBox="1">
            <a:spLocks noChangeArrowheads="1"/>
          </p:cNvSpPr>
          <p:nvPr/>
        </p:nvSpPr>
        <p:spPr bwMode="auto">
          <a:xfrm>
            <a:off x="7409547" y="4926591"/>
            <a:ext cx="1329211"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Antioch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90417" y="3514350"/>
            <a:ext cx="146706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Ephesus</a:t>
            </a:r>
          </a:p>
        </p:txBody>
      </p:sp>
    </p:spTree>
    <p:extLst>
      <p:ext uri="{BB962C8B-B14F-4D97-AF65-F5344CB8AC3E}">
        <p14:creationId xmlns:p14="http://schemas.microsoft.com/office/powerpoint/2010/main" val="3407931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Latin inscription mentioning “Lystra,” 2nd century AD</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18:23</a:t>
            </a:r>
          </a:p>
        </p:txBody>
      </p:sp>
      <p:sp>
        <p:nvSpPr>
          <p:cNvPr id="4" name="Title 3"/>
          <p:cNvSpPr>
            <a:spLocks noGrp="1"/>
          </p:cNvSpPr>
          <p:nvPr>
            <p:ph type="title"/>
          </p:nvPr>
        </p:nvSpPr>
        <p:spPr>
          <a:xfrm>
            <a:off x="0" y="0"/>
            <a:ext cx="9144000" cy="707886"/>
          </a:xfrm>
        </p:spPr>
        <p:txBody>
          <a:bodyPr/>
          <a:lstStyle/>
          <a:p>
            <a:r>
              <a:rPr lang="en-US" sz="2000" b="1" dirty="0">
                <a:latin typeface="Arial" panose="020B0604020202020204" pitchFamily="34" charset="0"/>
                <a:cs typeface="Arial" panose="020B0604020202020204" pitchFamily="34" charset="0"/>
              </a:rPr>
              <a:t>He went in order through the region of Galatia and Phrygia, strengthening all the disciples</a:t>
            </a:r>
          </a:p>
        </p:txBody>
      </p:sp>
      <p:sp>
        <p:nvSpPr>
          <p:cNvPr id="6" name="Freeform 5"/>
          <p:cNvSpPr/>
          <p:nvPr/>
        </p:nvSpPr>
        <p:spPr>
          <a:xfrm>
            <a:off x="876300" y="2809875"/>
            <a:ext cx="438150" cy="1257300"/>
          </a:xfrm>
          <a:custGeom>
            <a:avLst/>
            <a:gdLst>
              <a:gd name="connsiteX0" fmla="*/ 57150 w 438150"/>
              <a:gd name="connsiteY0" fmla="*/ 0 h 1257300"/>
              <a:gd name="connsiteX1" fmla="*/ 0 w 438150"/>
              <a:gd name="connsiteY1" fmla="*/ 1257300 h 1257300"/>
              <a:gd name="connsiteX2" fmla="*/ 438150 w 438150"/>
              <a:gd name="connsiteY2" fmla="*/ 1247775 h 1257300"/>
            </a:gdLst>
            <a:ahLst/>
            <a:cxnLst>
              <a:cxn ang="0">
                <a:pos x="connsiteX0" y="connsiteY0"/>
              </a:cxn>
              <a:cxn ang="0">
                <a:pos x="connsiteX1" y="connsiteY1"/>
              </a:cxn>
              <a:cxn ang="0">
                <a:pos x="connsiteX2" y="connsiteY2"/>
              </a:cxn>
            </a:cxnLst>
            <a:rect l="l" t="t" r="r" b="b"/>
            <a:pathLst>
              <a:path w="438150" h="1257300">
                <a:moveTo>
                  <a:pt x="57150" y="0"/>
                </a:moveTo>
                <a:lnTo>
                  <a:pt x="0" y="1257300"/>
                </a:lnTo>
                <a:lnTo>
                  <a:pt x="438150" y="12477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reeform 6"/>
          <p:cNvSpPr/>
          <p:nvPr/>
        </p:nvSpPr>
        <p:spPr>
          <a:xfrm>
            <a:off x="1647825" y="2790825"/>
            <a:ext cx="923925" cy="1133475"/>
          </a:xfrm>
          <a:custGeom>
            <a:avLst/>
            <a:gdLst>
              <a:gd name="connsiteX0" fmla="*/ 0 w 923925"/>
              <a:gd name="connsiteY0" fmla="*/ 0 h 1133475"/>
              <a:gd name="connsiteX1" fmla="*/ 409575 w 923925"/>
              <a:gd name="connsiteY1" fmla="*/ 1133475 h 1133475"/>
              <a:gd name="connsiteX2" fmla="*/ 923925 w 923925"/>
              <a:gd name="connsiteY2" fmla="*/ 9525 h 1133475"/>
            </a:gdLst>
            <a:ahLst/>
            <a:cxnLst>
              <a:cxn ang="0">
                <a:pos x="connsiteX0" y="connsiteY0"/>
              </a:cxn>
              <a:cxn ang="0">
                <a:pos x="connsiteX1" y="connsiteY1"/>
              </a:cxn>
              <a:cxn ang="0">
                <a:pos x="connsiteX2" y="connsiteY2"/>
              </a:cxn>
            </a:cxnLst>
            <a:rect l="l" t="t" r="r" b="b"/>
            <a:pathLst>
              <a:path w="923925" h="1133475">
                <a:moveTo>
                  <a:pt x="0" y="0"/>
                </a:moveTo>
                <a:lnTo>
                  <a:pt x="409575" y="1133475"/>
                </a:lnTo>
                <a:lnTo>
                  <a:pt x="923925" y="952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Freeform 7"/>
          <p:cNvSpPr/>
          <p:nvPr/>
        </p:nvSpPr>
        <p:spPr>
          <a:xfrm>
            <a:off x="2981325" y="2881871"/>
            <a:ext cx="587239" cy="1166571"/>
          </a:xfrm>
          <a:custGeom>
            <a:avLst/>
            <a:gdLst>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44617 h 1016167"/>
              <a:gd name="connsiteX1" fmla="*/ 304800 w 552450"/>
              <a:gd name="connsiteY1" fmla="*/ 520867 h 1016167"/>
              <a:gd name="connsiteX2" fmla="*/ 0 w 552450"/>
              <a:gd name="connsiteY2" fmla="*/ 1016167 h 1016167"/>
              <a:gd name="connsiteX0" fmla="*/ 552450 w 552450"/>
              <a:gd name="connsiteY0" fmla="*/ 44617 h 1157549"/>
              <a:gd name="connsiteX1" fmla="*/ 304800 w 552450"/>
              <a:gd name="connsiteY1" fmla="*/ 520867 h 1157549"/>
              <a:gd name="connsiteX2" fmla="*/ 0 w 552450"/>
              <a:gd name="connsiteY2" fmla="*/ 1016167 h 1157549"/>
              <a:gd name="connsiteX0" fmla="*/ 552450 w 604638"/>
              <a:gd name="connsiteY0" fmla="*/ 42690 h 1163547"/>
              <a:gd name="connsiteX1" fmla="*/ 304800 w 604638"/>
              <a:gd name="connsiteY1" fmla="*/ 518940 h 1163547"/>
              <a:gd name="connsiteX2" fmla="*/ 0 w 604638"/>
              <a:gd name="connsiteY2" fmla="*/ 1014240 h 1163547"/>
              <a:gd name="connsiteX0" fmla="*/ 552450 w 596614"/>
              <a:gd name="connsiteY0" fmla="*/ 49713 h 1173938"/>
              <a:gd name="connsiteX1" fmla="*/ 304800 w 596614"/>
              <a:gd name="connsiteY1" fmla="*/ 525963 h 1173938"/>
              <a:gd name="connsiteX2" fmla="*/ 0 w 596614"/>
              <a:gd name="connsiteY2" fmla="*/ 1021263 h 1173938"/>
              <a:gd name="connsiteX0" fmla="*/ 552450 w 620727"/>
              <a:gd name="connsiteY0" fmla="*/ 42303 h 1150801"/>
              <a:gd name="connsiteX1" fmla="*/ 304800 w 620727"/>
              <a:gd name="connsiteY1" fmla="*/ 518553 h 1150801"/>
              <a:gd name="connsiteX2" fmla="*/ 0 w 620727"/>
              <a:gd name="connsiteY2" fmla="*/ 1013853 h 1150801"/>
              <a:gd name="connsiteX0" fmla="*/ 552450 w 603565"/>
              <a:gd name="connsiteY0" fmla="*/ 42303 h 1186465"/>
              <a:gd name="connsiteX1" fmla="*/ 304800 w 603565"/>
              <a:gd name="connsiteY1" fmla="*/ 518553 h 1186465"/>
              <a:gd name="connsiteX2" fmla="*/ 0 w 603565"/>
              <a:gd name="connsiteY2" fmla="*/ 1013853 h 1186465"/>
              <a:gd name="connsiteX0" fmla="*/ 552450 w 587239"/>
              <a:gd name="connsiteY0" fmla="*/ 42303 h 1166571"/>
              <a:gd name="connsiteX1" fmla="*/ 304800 w 587239"/>
              <a:gd name="connsiteY1" fmla="*/ 518553 h 1166571"/>
              <a:gd name="connsiteX2" fmla="*/ 0 w 587239"/>
              <a:gd name="connsiteY2" fmla="*/ 1013853 h 1166571"/>
            </a:gdLst>
            <a:ahLst/>
            <a:cxnLst>
              <a:cxn ang="0">
                <a:pos x="connsiteX0" y="connsiteY0"/>
              </a:cxn>
              <a:cxn ang="0">
                <a:pos x="connsiteX1" y="connsiteY1"/>
              </a:cxn>
              <a:cxn ang="0">
                <a:pos x="connsiteX2" y="connsiteY2"/>
              </a:cxn>
            </a:cxnLst>
            <a:rect l="l" t="t" r="r" b="b"/>
            <a:pathLst>
              <a:path w="587239" h="1166571">
                <a:moveTo>
                  <a:pt x="552450" y="42303"/>
                </a:moveTo>
                <a:cubicBezTo>
                  <a:pt x="-25400" y="-132322"/>
                  <a:pt x="-140476" y="274568"/>
                  <a:pt x="304800" y="518553"/>
                </a:cubicBezTo>
                <a:cubicBezTo>
                  <a:pt x="802241" y="791122"/>
                  <a:pt x="606425" y="1467878"/>
                  <a:pt x="0" y="1013853"/>
                </a:cubicBez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Freeform 8"/>
          <p:cNvSpPr/>
          <p:nvPr/>
        </p:nvSpPr>
        <p:spPr>
          <a:xfrm>
            <a:off x="4095750" y="2847975"/>
            <a:ext cx="1047750" cy="19050"/>
          </a:xfrm>
          <a:custGeom>
            <a:avLst/>
            <a:gdLst>
              <a:gd name="connsiteX0" fmla="*/ 0 w 1047750"/>
              <a:gd name="connsiteY0" fmla="*/ 0 h 152400"/>
              <a:gd name="connsiteX1" fmla="*/ 1047750 w 1047750"/>
              <a:gd name="connsiteY1" fmla="*/ 19050 h 152400"/>
              <a:gd name="connsiteX2" fmla="*/ 1047750 w 1047750"/>
              <a:gd name="connsiteY2" fmla="*/ 152400 h 152400"/>
              <a:gd name="connsiteX0" fmla="*/ 0 w 1047750"/>
              <a:gd name="connsiteY0" fmla="*/ 0 h 19050"/>
              <a:gd name="connsiteX1" fmla="*/ 1047750 w 1047750"/>
              <a:gd name="connsiteY1" fmla="*/ 19050 h 19050"/>
            </a:gdLst>
            <a:ahLst/>
            <a:cxnLst>
              <a:cxn ang="0">
                <a:pos x="connsiteX0" y="connsiteY0"/>
              </a:cxn>
              <a:cxn ang="0">
                <a:pos x="connsiteX1" y="connsiteY1"/>
              </a:cxn>
            </a:cxnLst>
            <a:rect l="l" t="t" r="r" b="b"/>
            <a:pathLst>
              <a:path w="1047750" h="19050">
                <a:moveTo>
                  <a:pt x="0" y="0"/>
                </a:moveTo>
                <a:lnTo>
                  <a:pt x="1047750" y="19050"/>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4610100" y="2867025"/>
            <a:ext cx="28575" cy="1209675"/>
          </a:xfrm>
          <a:custGeom>
            <a:avLst/>
            <a:gdLst>
              <a:gd name="connsiteX0" fmla="*/ 0 w 28575"/>
              <a:gd name="connsiteY0" fmla="*/ 0 h 1209675"/>
              <a:gd name="connsiteX1" fmla="*/ 28575 w 28575"/>
              <a:gd name="connsiteY1" fmla="*/ 1209675 h 1209675"/>
            </a:gdLst>
            <a:ahLst/>
            <a:cxnLst>
              <a:cxn ang="0">
                <a:pos x="connsiteX0" y="connsiteY0"/>
              </a:cxn>
              <a:cxn ang="0">
                <a:pos x="connsiteX1" y="connsiteY1"/>
              </a:cxn>
            </a:cxnLst>
            <a:rect l="l" t="t" r="r" b="b"/>
            <a:pathLst>
              <a:path w="28575" h="1209675">
                <a:moveTo>
                  <a:pt x="0" y="0"/>
                </a:moveTo>
                <a:lnTo>
                  <a:pt x="28575" y="12096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Freeform 10"/>
          <p:cNvSpPr/>
          <p:nvPr/>
        </p:nvSpPr>
        <p:spPr>
          <a:xfrm>
            <a:off x="5715000" y="2818282"/>
            <a:ext cx="666750" cy="1239368"/>
          </a:xfrm>
          <a:custGeom>
            <a:avLst/>
            <a:gdLst>
              <a:gd name="connsiteX0" fmla="*/ 0 w 628650"/>
              <a:gd name="connsiteY0" fmla="*/ 1238250 h 1238250"/>
              <a:gd name="connsiteX1" fmla="*/ 38100 w 628650"/>
              <a:gd name="connsiteY1" fmla="*/ 0 h 1238250"/>
              <a:gd name="connsiteX2" fmla="*/ 619125 w 628650"/>
              <a:gd name="connsiteY2" fmla="*/ 247650 h 1238250"/>
              <a:gd name="connsiteX3" fmla="*/ 104775 w 628650"/>
              <a:gd name="connsiteY3" fmla="*/ 466725 h 1238250"/>
              <a:gd name="connsiteX4" fmla="*/ 628650 w 628650"/>
              <a:gd name="connsiteY4" fmla="*/ 1219200 h 1238250"/>
              <a:gd name="connsiteX0" fmla="*/ 0 w 628650"/>
              <a:gd name="connsiteY0" fmla="*/ 1283406 h 1283406"/>
              <a:gd name="connsiteX1" fmla="*/ 38100 w 628650"/>
              <a:gd name="connsiteY1" fmla="*/ 45156 h 1283406"/>
              <a:gd name="connsiteX2" fmla="*/ 619125 w 628650"/>
              <a:gd name="connsiteY2" fmla="*/ 292806 h 1283406"/>
              <a:gd name="connsiteX3" fmla="*/ 104775 w 628650"/>
              <a:gd name="connsiteY3" fmla="*/ 511881 h 1283406"/>
              <a:gd name="connsiteX4" fmla="*/ 628650 w 628650"/>
              <a:gd name="connsiteY4" fmla="*/ 1264356 h 1283406"/>
              <a:gd name="connsiteX0" fmla="*/ 0 w 628650"/>
              <a:gd name="connsiteY0" fmla="*/ 1283470 h 1283470"/>
              <a:gd name="connsiteX1" fmla="*/ 38100 w 628650"/>
              <a:gd name="connsiteY1" fmla="*/ 45220 h 1283470"/>
              <a:gd name="connsiteX2" fmla="*/ 619125 w 628650"/>
              <a:gd name="connsiteY2" fmla="*/ 292870 h 1283470"/>
              <a:gd name="connsiteX3" fmla="*/ 104775 w 628650"/>
              <a:gd name="connsiteY3" fmla="*/ 511945 h 1283470"/>
              <a:gd name="connsiteX4" fmla="*/ 628650 w 628650"/>
              <a:gd name="connsiteY4" fmla="*/ 1264420 h 1283470"/>
              <a:gd name="connsiteX0" fmla="*/ 0 w 628650"/>
              <a:gd name="connsiteY0" fmla="*/ 1245782 h 1245782"/>
              <a:gd name="connsiteX1" fmla="*/ 38100 w 628650"/>
              <a:gd name="connsiteY1" fmla="*/ 7532 h 1245782"/>
              <a:gd name="connsiteX2" fmla="*/ 619125 w 628650"/>
              <a:gd name="connsiteY2" fmla="*/ 255182 h 1245782"/>
              <a:gd name="connsiteX3" fmla="*/ 104775 w 628650"/>
              <a:gd name="connsiteY3" fmla="*/ 474257 h 1245782"/>
              <a:gd name="connsiteX4" fmla="*/ 628650 w 628650"/>
              <a:gd name="connsiteY4" fmla="*/ 1226732 h 1245782"/>
              <a:gd name="connsiteX0" fmla="*/ 0 w 628650"/>
              <a:gd name="connsiteY0" fmla="*/ 1255553 h 1255553"/>
              <a:gd name="connsiteX1" fmla="*/ 38100 w 628650"/>
              <a:gd name="connsiteY1" fmla="*/ 17303 h 1255553"/>
              <a:gd name="connsiteX2" fmla="*/ 619125 w 628650"/>
              <a:gd name="connsiteY2" fmla="*/ 264953 h 1255553"/>
              <a:gd name="connsiteX3" fmla="*/ 104775 w 628650"/>
              <a:gd name="connsiteY3" fmla="*/ 484028 h 1255553"/>
              <a:gd name="connsiteX4" fmla="*/ 628650 w 628650"/>
              <a:gd name="connsiteY4" fmla="*/ 1236503 h 1255553"/>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55234 h 1255234"/>
              <a:gd name="connsiteX1" fmla="*/ 38100 w 628650"/>
              <a:gd name="connsiteY1" fmla="*/ 16984 h 1255234"/>
              <a:gd name="connsiteX2" fmla="*/ 619125 w 628650"/>
              <a:gd name="connsiteY2" fmla="*/ 264634 h 1255234"/>
              <a:gd name="connsiteX3" fmla="*/ 98425 w 628650"/>
              <a:gd name="connsiteY3" fmla="*/ 432909 h 1255234"/>
              <a:gd name="connsiteX4" fmla="*/ 628650 w 628650"/>
              <a:gd name="connsiteY4" fmla="*/ 1236184 h 1255234"/>
              <a:gd name="connsiteX0" fmla="*/ 0 w 628650"/>
              <a:gd name="connsiteY0" fmla="*/ 1255254 h 1255254"/>
              <a:gd name="connsiteX1" fmla="*/ 38100 w 628650"/>
              <a:gd name="connsiteY1" fmla="*/ 17004 h 1255254"/>
              <a:gd name="connsiteX2" fmla="*/ 619125 w 628650"/>
              <a:gd name="connsiteY2" fmla="*/ 264654 h 1255254"/>
              <a:gd name="connsiteX3" fmla="*/ 98425 w 628650"/>
              <a:gd name="connsiteY3" fmla="*/ 432929 h 1255254"/>
              <a:gd name="connsiteX4" fmla="*/ 628650 w 628650"/>
              <a:gd name="connsiteY4" fmla="*/ 1236204 h 1255254"/>
              <a:gd name="connsiteX0" fmla="*/ 0 w 666750"/>
              <a:gd name="connsiteY0" fmla="*/ 1255254 h 1255254"/>
              <a:gd name="connsiteX1" fmla="*/ 38100 w 666750"/>
              <a:gd name="connsiteY1" fmla="*/ 17004 h 1255254"/>
              <a:gd name="connsiteX2" fmla="*/ 619125 w 666750"/>
              <a:gd name="connsiteY2" fmla="*/ 264654 h 1255254"/>
              <a:gd name="connsiteX3" fmla="*/ 98425 w 666750"/>
              <a:gd name="connsiteY3" fmla="*/ 432929 h 1255254"/>
              <a:gd name="connsiteX4" fmla="*/ 666750 w 666750"/>
              <a:gd name="connsiteY4" fmla="*/ 1242554 h 1255254"/>
              <a:gd name="connsiteX0" fmla="*/ 0 w 666750"/>
              <a:gd name="connsiteY0" fmla="*/ 1239368 h 1239368"/>
              <a:gd name="connsiteX1" fmla="*/ 38100 w 666750"/>
              <a:gd name="connsiteY1" fmla="*/ 1118 h 1239368"/>
              <a:gd name="connsiteX2" fmla="*/ 619125 w 666750"/>
              <a:gd name="connsiteY2" fmla="*/ 248768 h 1239368"/>
              <a:gd name="connsiteX3" fmla="*/ 98425 w 666750"/>
              <a:gd name="connsiteY3" fmla="*/ 417043 h 1239368"/>
              <a:gd name="connsiteX4" fmla="*/ 666750 w 666750"/>
              <a:gd name="connsiteY4" fmla="*/ 1226668 h 123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1239368">
                <a:moveTo>
                  <a:pt x="0" y="1239368"/>
                </a:moveTo>
                <a:lnTo>
                  <a:pt x="38100" y="1118"/>
                </a:lnTo>
                <a:cubicBezTo>
                  <a:pt x="242888" y="-5232"/>
                  <a:pt x="622839" y="7816"/>
                  <a:pt x="619125" y="248768"/>
                </a:cubicBezTo>
                <a:cubicBezTo>
                  <a:pt x="615697" y="471153"/>
                  <a:pt x="293688" y="426568"/>
                  <a:pt x="98425" y="417043"/>
                </a:cubicBezTo>
                <a:lnTo>
                  <a:pt x="666750" y="1226668"/>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Freeform 11"/>
          <p:cNvSpPr/>
          <p:nvPr/>
        </p:nvSpPr>
        <p:spPr>
          <a:xfrm>
            <a:off x="6915150" y="2857500"/>
            <a:ext cx="923925" cy="1247775"/>
          </a:xfrm>
          <a:custGeom>
            <a:avLst/>
            <a:gdLst>
              <a:gd name="connsiteX0" fmla="*/ 0 w 923925"/>
              <a:gd name="connsiteY0" fmla="*/ 1219200 h 1247775"/>
              <a:gd name="connsiteX1" fmla="*/ 504825 w 923925"/>
              <a:gd name="connsiteY1" fmla="*/ 0 h 1247775"/>
              <a:gd name="connsiteX2" fmla="*/ 923925 w 923925"/>
              <a:gd name="connsiteY2" fmla="*/ 1247775 h 1247775"/>
            </a:gdLst>
            <a:ahLst/>
            <a:cxnLst>
              <a:cxn ang="0">
                <a:pos x="connsiteX0" y="connsiteY0"/>
              </a:cxn>
              <a:cxn ang="0">
                <a:pos x="connsiteX1" y="connsiteY1"/>
              </a:cxn>
              <a:cxn ang="0">
                <a:pos x="connsiteX2" y="connsiteY2"/>
              </a:cxn>
            </a:cxnLst>
            <a:rect l="l" t="t" r="r" b="b"/>
            <a:pathLst>
              <a:path w="923925" h="1247775">
                <a:moveTo>
                  <a:pt x="0" y="1219200"/>
                </a:moveTo>
                <a:lnTo>
                  <a:pt x="504825" y="0"/>
                </a:lnTo>
                <a:lnTo>
                  <a:pt x="923925" y="12477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7115175" y="3676650"/>
            <a:ext cx="590550" cy="28575"/>
          </a:xfrm>
          <a:custGeom>
            <a:avLst/>
            <a:gdLst>
              <a:gd name="connsiteX0" fmla="*/ 0 w 590550"/>
              <a:gd name="connsiteY0" fmla="*/ 0 h 28575"/>
              <a:gd name="connsiteX1" fmla="*/ 590550 w 590550"/>
              <a:gd name="connsiteY1" fmla="*/ 28575 h 28575"/>
            </a:gdLst>
            <a:ahLst/>
            <a:cxnLst>
              <a:cxn ang="0">
                <a:pos x="connsiteX0" y="connsiteY0"/>
              </a:cxn>
              <a:cxn ang="0">
                <a:pos x="connsiteX1" y="connsiteY1"/>
              </a:cxn>
            </a:cxnLst>
            <a:rect l="l" t="t" r="r" b="b"/>
            <a:pathLst>
              <a:path w="590550" h="28575">
                <a:moveTo>
                  <a:pt x="0" y="0"/>
                </a:moveTo>
                <a:lnTo>
                  <a:pt x="590550" y="285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253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Bronze </a:t>
            </a:r>
            <a:r>
              <a:rPr lang="en-US" sz="2000" b="1" dirty="0" err="1">
                <a:latin typeface="Arial" panose="020B0604020202020204" pitchFamily="34" charset="0"/>
                <a:cs typeface="Arial" panose="020B0604020202020204" pitchFamily="34" charset="0"/>
              </a:rPr>
              <a:t>diobol</a:t>
            </a:r>
            <a:r>
              <a:rPr lang="en-US" sz="2000" b="1" dirty="0">
                <a:latin typeface="Arial" panose="020B0604020202020204" pitchFamily="34" charset="0"/>
                <a:cs typeface="Arial" panose="020B0604020202020204" pitchFamily="34" charset="0"/>
              </a:rPr>
              <a:t> of Claudius from Alexandria, AD 49–50</a:t>
            </a:r>
          </a:p>
        </p:txBody>
      </p:sp>
      <p:sp>
        <p:nvSpPr>
          <p:cNvPr id="3" name="Text Placeholder 2"/>
          <p:cNvSpPr>
            <a:spLocks noGrp="1"/>
          </p:cNvSpPr>
          <p:nvPr>
            <p:ph type="body" sz="quarter" idx="12"/>
          </p:nvPr>
        </p:nvSpPr>
        <p:spPr>
          <a:xfrm>
            <a:off x="8074152" y="6519672"/>
            <a:ext cx="1069848" cy="400110"/>
          </a:xfrm>
        </p:spPr>
        <p:txBody>
          <a:bodyPr/>
          <a:lstStyle/>
          <a:p>
            <a:r>
              <a:rPr lang="en-US" sz="2000" b="1">
                <a:latin typeface="Arial" panose="020B0604020202020204" pitchFamily="34" charset="0"/>
                <a:cs typeface="Arial" panose="020B0604020202020204" pitchFamily="34" charset="0"/>
              </a:rPr>
              <a:t>18:24</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830997"/>
          </a:xfrm>
        </p:spPr>
        <p:txBody>
          <a:bodyPr/>
          <a:lstStyle/>
          <a:p>
            <a:r>
              <a:rPr lang="en-US" sz="2400" b="1" dirty="0">
                <a:latin typeface="Arial" panose="020B0604020202020204" pitchFamily="34" charset="0"/>
                <a:cs typeface="Arial" panose="020B0604020202020204" pitchFamily="34" charset="0"/>
              </a:rPr>
              <a:t>A certain Jew named Apollos, an Alexandrian by birth, came to Ephesus</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098" y="1418034"/>
            <a:ext cx="4126203" cy="402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9540" y="1418033"/>
            <a:ext cx="4133268" cy="402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9053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F9E2DF-8653-44BA-AA3B-7A73E2C3D2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2336"/>
            <a:ext cx="9144000" cy="6053328"/>
          </a:xfrm>
          <a:prstGeom prst="rect">
            <a:avLst/>
          </a:prstGeom>
        </p:spPr>
      </p:pic>
      <p:sp>
        <p:nvSpPr>
          <p:cNvPr id="3" name="Text Placeholder 2">
            <a:extLst>
              <a:ext uri="{FF2B5EF4-FFF2-40B4-BE49-F238E27FC236}">
                <a16:creationId xmlns:a16="http://schemas.microsoft.com/office/drawing/2014/main" id="{F91F35BB-CF8C-42DA-BDE0-11438C74CDB3}"/>
              </a:ext>
            </a:extLst>
          </p:cNvPr>
          <p:cNvSpPr>
            <a:spLocks noGrp="1"/>
          </p:cNvSpPr>
          <p:nvPr>
            <p:ph type="body" sz="quarter" idx="12"/>
          </p:nvPr>
        </p:nvSpPr>
        <p:spPr>
          <a:xfrm>
            <a:off x="8074152" y="6519672"/>
            <a:ext cx="1069848" cy="400110"/>
          </a:xfrm>
        </p:spPr>
        <p:txBody>
          <a:bodyPr/>
          <a:lstStyle/>
          <a:p>
            <a:r>
              <a:rPr lang="en-US" sz="2000" b="1" dirty="0">
                <a:latin typeface="Arial" panose="020B0604020202020204" pitchFamily="34" charset="0"/>
                <a:cs typeface="Arial" panose="020B0604020202020204" pitchFamily="34" charset="0"/>
              </a:rPr>
              <a:t>18:24</a:t>
            </a:r>
          </a:p>
        </p:txBody>
      </p:sp>
      <p:sp>
        <p:nvSpPr>
          <p:cNvPr id="4" name="Title 3">
            <a:extLst>
              <a:ext uri="{FF2B5EF4-FFF2-40B4-BE49-F238E27FC236}">
                <a16:creationId xmlns:a16="http://schemas.microsoft.com/office/drawing/2014/main" id="{602E8E31-EB5D-4133-9C94-15B450535609}"/>
              </a:ext>
            </a:extLst>
          </p:cNvPr>
          <p:cNvSpPr>
            <a:spLocks noGrp="1"/>
          </p:cNvSpPr>
          <p:nvPr>
            <p:ph type="title"/>
          </p:nvPr>
        </p:nvSpPr>
        <p:spPr>
          <a:xfrm>
            <a:off x="0" y="0"/>
            <a:ext cx="9144000" cy="461665"/>
          </a:xfrm>
        </p:spPr>
        <p:txBody>
          <a:bodyPr/>
          <a:lstStyle/>
          <a:p>
            <a:r>
              <a:rPr lang="en-US" sz="2400" b="1" dirty="0">
                <a:latin typeface="Arial" panose="020B0604020202020204" pitchFamily="34" charset="0"/>
                <a:cs typeface="Arial" panose="020B0604020202020204" pitchFamily="34" charset="0"/>
              </a:rPr>
              <a:t>An eloquent man</a:t>
            </a:r>
          </a:p>
        </p:txBody>
      </p:sp>
      <p:sp>
        <p:nvSpPr>
          <p:cNvPr id="2" name="Text Placeholder 1">
            <a:extLst>
              <a:ext uri="{FF2B5EF4-FFF2-40B4-BE49-F238E27FC236}">
                <a16:creationId xmlns:a16="http://schemas.microsoft.com/office/drawing/2014/main" id="{7F4834C2-42CE-4816-94AF-317357909872}"/>
              </a:ext>
            </a:extLst>
          </p:cNvPr>
          <p:cNvSpPr>
            <a:spLocks noGrp="1"/>
          </p:cNvSpPr>
          <p:nvPr>
            <p:ph type="body" sz="quarter" idx="10"/>
          </p:nvPr>
        </p:nvSpPr>
        <p:spPr>
          <a:xfrm>
            <a:off x="0" y="6519672"/>
            <a:ext cx="8244408" cy="338554"/>
          </a:xfrm>
        </p:spPr>
        <p:txBody>
          <a:bodyPr/>
          <a:lstStyle/>
          <a:p>
            <a:r>
              <a:rPr lang="en-US" b="1" dirty="0">
                <a:latin typeface="Arial" panose="020B0604020202020204" pitchFamily="34" charset="0"/>
                <a:cs typeface="Arial" panose="020B0604020202020204" pitchFamily="34" charset="0"/>
              </a:rPr>
              <a:t>Roman auditorium hall of a rhetoric school, with benches and dais, in Alexandria</a:t>
            </a:r>
          </a:p>
        </p:txBody>
      </p:sp>
    </p:spTree>
    <p:extLst>
      <p:ext uri="{BB962C8B-B14F-4D97-AF65-F5344CB8AC3E}">
        <p14:creationId xmlns:p14="http://schemas.microsoft.com/office/powerpoint/2010/main" val="630715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46303"/>
            <a:ext cx="9144000" cy="652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316416" cy="307777"/>
          </a:xfrm>
        </p:spPr>
        <p:txBody>
          <a:bodyPr/>
          <a:lstStyle/>
          <a:p>
            <a:r>
              <a:rPr lang="en-US" sz="1400" b="1" dirty="0">
                <a:latin typeface="Arial" panose="020B0604020202020204" pitchFamily="34" charset="0"/>
                <a:cs typeface="Arial" panose="020B0604020202020204" pitchFamily="34" charset="0"/>
              </a:rPr>
              <a:t>Slab placed by </a:t>
            </a:r>
            <a:r>
              <a:rPr lang="en-US" sz="1400" b="1" dirty="0" err="1">
                <a:latin typeface="Arial" panose="020B0604020202020204" pitchFamily="34" charset="0"/>
                <a:cs typeface="Arial" panose="020B0604020202020204" pitchFamily="34" charset="0"/>
              </a:rPr>
              <a:t>Ulpia</a:t>
            </a:r>
            <a:r>
              <a:rPr lang="en-US" sz="1400" b="1" dirty="0">
                <a:latin typeface="Arial" panose="020B0604020202020204" pitchFamily="34" charset="0"/>
                <a:cs typeface="Arial" panose="020B0604020202020204" pitchFamily="34" charset="0"/>
              </a:rPr>
              <a:t> Priscilla for husband </a:t>
            </a:r>
            <a:r>
              <a:rPr lang="en-US" sz="1400" b="1" dirty="0" err="1">
                <a:latin typeface="Arial" panose="020B0604020202020204" pitchFamily="34" charset="0"/>
                <a:cs typeface="Arial" panose="020B0604020202020204" pitchFamily="34" charset="0"/>
              </a:rPr>
              <a:t>Aphetus</a:t>
            </a:r>
            <a:r>
              <a:rPr lang="en-US" sz="1400" b="1" dirty="0">
                <a:latin typeface="Arial" panose="020B0604020202020204" pitchFamily="34" charset="0"/>
                <a:cs typeface="Arial" panose="020B0604020202020204" pitchFamily="34" charset="0"/>
              </a:rPr>
              <a:t>, from Rome, early 2nd century AD</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18:26</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Priscilla and Aquila heard him, they took him aside</a:t>
            </a:r>
          </a:p>
        </p:txBody>
      </p:sp>
      <p:sp>
        <p:nvSpPr>
          <p:cNvPr id="8" name="Rectangle 7">
            <a:extLst>
              <a:ext uri="{FF2B5EF4-FFF2-40B4-BE49-F238E27FC236}">
                <a16:creationId xmlns:a16="http://schemas.microsoft.com/office/drawing/2014/main" id="{A285EE2B-AF97-5D46-AABD-591300AD9176}"/>
              </a:ext>
            </a:extLst>
          </p:cNvPr>
          <p:cNvSpPr/>
          <p:nvPr/>
        </p:nvSpPr>
        <p:spPr>
          <a:xfrm>
            <a:off x="3386138" y="1700212"/>
            <a:ext cx="2575750" cy="466725"/>
          </a:xfrm>
          <a:prstGeom prst="rect">
            <a:avLst/>
          </a:prstGeom>
          <a:solidFill>
            <a:srgbClr val="C00000">
              <a:alpha val="20000"/>
            </a:srgbClr>
          </a:solidFill>
          <a:ln w="22225" cap="flat" cmpd="sng" algn="ctr">
            <a:noFill/>
            <a:prstDash val="solid"/>
            <a:round/>
            <a:headEnd type="none" w="med" len="med"/>
            <a:tailEnd type="triangl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459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18:26</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Priscilla and Aquila heard him, they took him aside</a:t>
            </a:r>
          </a:p>
        </p:txBody>
      </p:sp>
      <p:pic>
        <p:nvPicPr>
          <p:cNvPr id="6" name="Picture 5">
            <a:extLst>
              <a:ext uri="{FF2B5EF4-FFF2-40B4-BE49-F238E27FC236}">
                <a16:creationId xmlns:a16="http://schemas.microsoft.com/office/drawing/2014/main" id="{0CDB5204-0715-4D41-9D8D-AD6B94984A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7" name="Rectangle 6">
            <a:extLst>
              <a:ext uri="{FF2B5EF4-FFF2-40B4-BE49-F238E27FC236}">
                <a16:creationId xmlns:a16="http://schemas.microsoft.com/office/drawing/2014/main" id="{A285EE2B-AF97-5D46-AABD-591300AD9176}"/>
              </a:ext>
            </a:extLst>
          </p:cNvPr>
          <p:cNvSpPr/>
          <p:nvPr/>
        </p:nvSpPr>
        <p:spPr>
          <a:xfrm>
            <a:off x="650874" y="4216400"/>
            <a:ext cx="2221865" cy="571500"/>
          </a:xfrm>
          <a:prstGeom prst="rect">
            <a:avLst/>
          </a:prstGeom>
          <a:solidFill>
            <a:srgbClr val="C00000">
              <a:alpha val="20000"/>
            </a:srgbClr>
          </a:solidFill>
          <a:ln w="22225" cap="flat" cmpd="sng" algn="ctr">
            <a:noFill/>
            <a:prstDash val="solid"/>
            <a:round/>
            <a:headEnd type="none" w="med" len="med"/>
            <a:tailEnd type="triangl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 Placeholder 1"/>
          <p:cNvSpPr>
            <a:spLocks noGrp="1"/>
          </p:cNvSpPr>
          <p:nvPr>
            <p:ph type="body" sz="quarter" idx="10"/>
          </p:nvPr>
        </p:nvSpPr>
        <p:spPr>
          <a:xfrm>
            <a:off x="0" y="6519672"/>
            <a:ext cx="8460432" cy="338554"/>
          </a:xfrm>
        </p:spPr>
        <p:txBody>
          <a:bodyPr/>
          <a:lstStyle/>
          <a:p>
            <a:r>
              <a:rPr lang="en-US" b="1" dirty="0">
                <a:latin typeface="Arial" panose="020B0604020202020204" pitchFamily="34" charset="0"/>
                <a:cs typeface="Arial" panose="020B0604020202020204" pitchFamily="34" charset="0"/>
              </a:rPr>
              <a:t>Inscription mentioning “Aquila” at the Library of Celsus in Ephesus, 2nd </a:t>
            </a:r>
            <a:r>
              <a:rPr lang="en-US" b="1" dirty="0" err="1">
                <a:latin typeface="Arial" panose="020B0604020202020204" pitchFamily="34" charset="0"/>
                <a:cs typeface="Arial" panose="020B0604020202020204" pitchFamily="34" charset="0"/>
              </a:rPr>
              <a:t>centur</a:t>
            </a:r>
            <a:r>
              <a:rPr lang="en-US" b="1" dirty="0">
                <a:latin typeface="Arial" panose="020B0604020202020204" pitchFamily="34" charset="0"/>
                <a:cs typeface="Arial" panose="020B0604020202020204" pitchFamily="34" charset="0"/>
              </a:rPr>
              <a:t> AD</a:t>
            </a:r>
          </a:p>
        </p:txBody>
      </p:sp>
    </p:spTree>
    <p:extLst>
      <p:ext uri="{BB962C8B-B14F-4D97-AF65-F5344CB8AC3E}">
        <p14:creationId xmlns:p14="http://schemas.microsoft.com/office/powerpoint/2010/main" val="28612094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The journey of Apollos from Ephesus to Achaia</a:t>
            </a: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en-US" sz="1800" b="1" dirty="0">
                <a:latin typeface="Arial" panose="020B0604020202020204" pitchFamily="34" charset="0"/>
                <a:cs typeface="Arial" panose="020B0604020202020204" pitchFamily="34" charset="0"/>
              </a:rPr>
              <a:t>18:27</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he wanted to cross over to Achaia, the brothers encouraged him</a:t>
            </a:r>
          </a:p>
        </p:txBody>
      </p:sp>
      <p:sp>
        <p:nvSpPr>
          <p:cNvPr id="8" name="Text Box 13"/>
          <p:cNvSpPr txBox="1">
            <a:spLocks noChangeArrowheads="1"/>
          </p:cNvSpPr>
          <p:nvPr/>
        </p:nvSpPr>
        <p:spPr bwMode="auto">
          <a:xfrm rot="19254762">
            <a:off x="885081" y="3307575"/>
            <a:ext cx="119455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Achaia</a:t>
            </a:r>
          </a:p>
        </p:txBody>
      </p:sp>
      <p:sp>
        <p:nvSpPr>
          <p:cNvPr id="9" name="Text Box 13"/>
          <p:cNvSpPr txBox="1">
            <a:spLocks noChangeArrowheads="1"/>
          </p:cNvSpPr>
          <p:nvPr/>
        </p:nvSpPr>
        <p:spPr bwMode="auto">
          <a:xfrm>
            <a:off x="15503" y="3163178"/>
            <a:ext cx="1277915"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Corinth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7676932" y="2920732"/>
            <a:ext cx="146706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Ephesus</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1592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chemeClr val="bg1"/>
          </a:solidFill>
        </p:spPr>
        <p:txBody>
          <a:bodyPr/>
          <a:lstStyle/>
          <a:p>
            <a:r>
              <a:rPr lang="en-US" b="1" dirty="0">
                <a:latin typeface="Arial" panose="020B0604020202020204" pitchFamily="34" charset="0"/>
                <a:cs typeface="Arial" panose="020B0604020202020204" pitchFamily="34" charset="0"/>
              </a:rPr>
              <a:t>Isaiah 52:13–53:12 on the Great Isaiah Scroll</a:t>
            </a:r>
          </a:p>
        </p:txBody>
      </p:sp>
      <p:sp>
        <p:nvSpPr>
          <p:cNvPr id="3" name="Text Placeholder 2"/>
          <p:cNvSpPr>
            <a:spLocks noGrp="1"/>
          </p:cNvSpPr>
          <p:nvPr>
            <p:ph type="body" sz="quarter" idx="12"/>
          </p:nvPr>
        </p:nvSpPr>
        <p:spPr>
          <a:xfrm>
            <a:off x="8074152" y="6519672"/>
            <a:ext cx="1069848" cy="338328"/>
          </a:xfrm>
          <a:solidFill>
            <a:schemeClr val="bg1"/>
          </a:solidFill>
        </p:spPr>
        <p:txBody>
          <a:bodyPr/>
          <a:lstStyle/>
          <a:p>
            <a:r>
              <a:rPr lang="en-US" b="1" dirty="0">
                <a:latin typeface="Arial" panose="020B0604020202020204" pitchFamily="34" charset="0"/>
                <a:cs typeface="Arial" panose="020B0604020202020204" pitchFamily="34" charset="0"/>
              </a:rPr>
              <a:t>18:28</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9" y="365760"/>
            <a:ext cx="9144000" cy="6099048"/>
          </a:xfrm>
          <a:prstGeom prst="rect">
            <a:avLst/>
          </a:prstGeom>
        </p:spPr>
      </p:pic>
      <p:sp>
        <p:nvSpPr>
          <p:cNvPr id="5" name="Rectangle 4"/>
          <p:cNvSpPr/>
          <p:nvPr/>
        </p:nvSpPr>
        <p:spPr>
          <a:xfrm>
            <a:off x="2819400" y="406908"/>
            <a:ext cx="3505200" cy="5079492"/>
          </a:xfrm>
          <a:prstGeom prst="rect">
            <a:avLst/>
          </a:prstGeom>
          <a:noFill/>
          <a:ln w="22225">
            <a:solidFill>
              <a:schemeClr val="tx1"/>
            </a:solidFill>
          </a:ln>
          <a:effectLst>
            <a:glow rad="50800">
              <a:schemeClr val="bg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646331"/>
          </a:xfrm>
          <a:solidFill>
            <a:schemeClr val="bg1"/>
          </a:solidFill>
        </p:spPr>
        <p:txBody>
          <a:bodyPr/>
          <a:lstStyle/>
          <a:p>
            <a:r>
              <a:rPr lang="en-US" b="1" dirty="0">
                <a:latin typeface="Arial" panose="020B0604020202020204" pitchFamily="34" charset="0"/>
                <a:cs typeface="Arial" panose="020B0604020202020204" pitchFamily="34" charset="0"/>
              </a:rPr>
              <a:t>He powerfully refuted the Jews in public, proving by the Scriptures that Jesus is the Messiah</a:t>
            </a:r>
          </a:p>
        </p:txBody>
      </p:sp>
    </p:spTree>
    <p:extLst>
      <p:ext uri="{BB962C8B-B14F-4D97-AF65-F5344CB8AC3E}">
        <p14:creationId xmlns:p14="http://schemas.microsoft.com/office/powerpoint/2010/main" val="2544200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5AF42-E9EC-4D71-967F-A8AFFF2AA8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0440" y="-426720"/>
            <a:ext cx="6858000" cy="6858000"/>
          </a:xfrm>
          <a:prstGeom prst="rect">
            <a:avLst/>
          </a:prstGeom>
        </p:spPr>
      </p:pic>
      <p:sp>
        <p:nvSpPr>
          <p:cNvPr id="14" name="Rectangle 13">
            <a:extLst>
              <a:ext uri="{FF2B5EF4-FFF2-40B4-BE49-F238E27FC236}">
                <a16:creationId xmlns:a16="http://schemas.microsoft.com/office/drawing/2014/main" id="{EFDCEAB3-A878-4A9F-AFDB-D65614379016}"/>
              </a:ext>
            </a:extLst>
          </p:cNvPr>
          <p:cNvSpPr/>
          <p:nvPr/>
        </p:nvSpPr>
        <p:spPr>
          <a:xfrm>
            <a:off x="838200" y="6019800"/>
            <a:ext cx="77343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More than 4,000 slides in PowerPoint format. </a:t>
            </a:r>
            <a:br>
              <a:rPr kumimoji="0" lang="ar-S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Available now from BiblePlaces.com.</a:t>
            </a:r>
          </a:p>
        </p:txBody>
      </p:sp>
    </p:spTree>
    <p:extLst>
      <p:ext uri="{BB962C8B-B14F-4D97-AF65-F5344CB8AC3E}">
        <p14:creationId xmlns:p14="http://schemas.microsoft.com/office/powerpoint/2010/main" val="221031512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5E754AB-8739-45D0-8077-CD6C02CDA65D}"/>
              </a:ext>
            </a:extLst>
          </p:cNvPr>
          <p:cNvSpPr txBox="1">
            <a:spLocks noChangeArrowheads="1"/>
          </p:cNvSpPr>
          <p:nvPr/>
        </p:nvSpPr>
        <p:spPr bwMode="auto">
          <a:xfrm>
            <a:off x="541960" y="2159192"/>
            <a:ext cx="8060080"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CIC is an independent church body that shall not be accountable to any other ecclesiastical or denominational body.</a:t>
            </a: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The elders are a group of biblically qualified men who are charged with leading the church under the leadership of Christ Jesus.</a:t>
            </a: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The congregation shall have highest authority in the life of the church.</a:t>
            </a: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p:txBody>
      </p:sp>
      <p:grpSp>
        <p:nvGrpSpPr>
          <p:cNvPr id="11" name="Group 10">
            <a:extLst>
              <a:ext uri="{FF2B5EF4-FFF2-40B4-BE49-F238E27FC236}">
                <a16:creationId xmlns:a16="http://schemas.microsoft.com/office/drawing/2014/main" id="{AA9F05EE-69ED-45B3-9E1B-9C8661D7E8BE}"/>
              </a:ext>
            </a:extLst>
          </p:cNvPr>
          <p:cNvGrpSpPr/>
          <p:nvPr/>
        </p:nvGrpSpPr>
        <p:grpSpPr>
          <a:xfrm>
            <a:off x="770021" y="661735"/>
            <a:ext cx="6051884" cy="1130969"/>
            <a:chOff x="685800" y="673767"/>
            <a:chExt cx="6051884" cy="1130969"/>
          </a:xfrm>
        </p:grpSpPr>
        <p:sp>
          <p:nvSpPr>
            <p:cNvPr id="9" name="Rectangle 8">
              <a:extLst>
                <a:ext uri="{FF2B5EF4-FFF2-40B4-BE49-F238E27FC236}">
                  <a16:creationId xmlns:a16="http://schemas.microsoft.com/office/drawing/2014/main" id="{A38547DE-74E0-40CA-8268-EC2C092CBB3E}"/>
                </a:ext>
              </a:extLst>
            </p:cNvPr>
            <p:cNvSpPr/>
            <p:nvPr/>
          </p:nvSpPr>
          <p:spPr>
            <a:xfrm>
              <a:off x="685800" y="673768"/>
              <a:ext cx="6051884" cy="11309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E672A67-F689-48B0-B32D-0EEFF350D45D}"/>
                </a:ext>
              </a:extLst>
            </p:cNvPr>
            <p:cNvPicPr>
              <a:picLocks noChangeAspect="1"/>
            </p:cNvPicPr>
            <p:nvPr/>
          </p:nvPicPr>
          <p:blipFill rotWithShape="1">
            <a:blip r:embed="rId2"/>
            <a:srcRect t="23449" r="7892" b="22387"/>
            <a:stretch/>
          </p:blipFill>
          <p:spPr>
            <a:xfrm>
              <a:off x="685800" y="673767"/>
              <a:ext cx="6001671" cy="1130969"/>
            </a:xfrm>
            <a:prstGeom prst="rect">
              <a:avLst/>
            </a:prstGeom>
          </p:spPr>
        </p:pic>
      </p:grpSp>
    </p:spTree>
    <p:extLst>
      <p:ext uri="{BB962C8B-B14F-4D97-AF65-F5344CB8AC3E}">
        <p14:creationId xmlns:p14="http://schemas.microsoft.com/office/powerpoint/2010/main" val="19070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204280" y="463685"/>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 reveals himself</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to those who seek</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and worship him </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0490022E-836D-40CC-BE9C-190B75392947}"/>
              </a:ext>
            </a:extLst>
          </p:cNvPr>
          <p:cNvSpPr txBox="1">
            <a:spLocks noChangeArrowheads="1"/>
          </p:cNvSpPr>
          <p:nvPr/>
        </p:nvSpPr>
        <p:spPr bwMode="auto">
          <a:xfrm>
            <a:off x="408562" y="2695625"/>
            <a:ext cx="8365788" cy="295921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Paul and others called to minister</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through testimony of demons </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actions of his disciples</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his Word</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to Gentiles</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2125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19</a:t>
            </a:r>
          </a:p>
        </p:txBody>
      </p:sp>
    </p:spTree>
    <p:extLst>
      <p:ext uri="{BB962C8B-B14F-4D97-AF65-F5344CB8AC3E}">
        <p14:creationId xmlns:p14="http://schemas.microsoft.com/office/powerpoint/2010/main" val="1206724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ncomparable God - Devotion by Reuben Bredenhof">
            <a:extLst>
              <a:ext uri="{FF2B5EF4-FFF2-40B4-BE49-F238E27FC236}">
                <a16:creationId xmlns:a16="http://schemas.microsoft.com/office/drawing/2014/main" id="{A75A7CD0-49B5-0543-B3B6-C97C13FD5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08729E-94DC-3D4A-AB7F-A0D6E0DEA032}"/>
              </a:ext>
            </a:extLst>
          </p:cNvPr>
          <p:cNvSpPr>
            <a:spLocks noGrp="1"/>
          </p:cNvSpPr>
          <p:nvPr>
            <p:ph type="ctrTitle"/>
          </p:nvPr>
        </p:nvSpPr>
        <p:spPr>
          <a:xfrm>
            <a:off x="0" y="1025109"/>
            <a:ext cx="9144000" cy="1470025"/>
          </a:xfrm>
        </p:spPr>
        <p:txBody>
          <a:bodyPr/>
          <a:lstStyle/>
          <a:p>
            <a:r>
              <a:rPr lang="en-TH" sz="4800" b="1" dirty="0">
                <a:effectLst>
                  <a:glow rad="228600">
                    <a:schemeClr val="accent4">
                      <a:satMod val="175000"/>
                      <a:alpha val="76372"/>
                    </a:schemeClr>
                  </a:glow>
                </a:effectLst>
              </a:rPr>
              <a:t>An </a:t>
            </a:r>
            <a:r>
              <a:rPr lang="en-TH" sz="4800" b="1">
                <a:effectLst>
                  <a:glow rad="228600">
                    <a:schemeClr val="accent4">
                      <a:satMod val="175000"/>
                      <a:alpha val="76372"/>
                    </a:schemeClr>
                  </a:glow>
                </a:effectLst>
              </a:rPr>
              <a:t>Incomplete Go</a:t>
            </a:r>
            <a:r>
              <a:rPr lang="en-US" sz="4800" b="1" dirty="0" err="1">
                <a:effectLst>
                  <a:glow rad="228600">
                    <a:schemeClr val="accent4">
                      <a:satMod val="175000"/>
                      <a:alpha val="76372"/>
                    </a:schemeClr>
                  </a:glow>
                </a:effectLst>
              </a:rPr>
              <a:t>spel</a:t>
            </a:r>
            <a:r>
              <a:rPr lang="en-TH" sz="4800" b="1">
                <a:effectLst>
                  <a:glow rad="228600">
                    <a:schemeClr val="accent4">
                      <a:satMod val="175000"/>
                      <a:alpha val="76372"/>
                    </a:schemeClr>
                  </a:glow>
                </a:effectLst>
              </a:rPr>
              <a:t>, </a:t>
            </a:r>
            <a:br>
              <a:rPr lang="en-US" sz="4800" b="1" dirty="0">
                <a:effectLst>
                  <a:glow rad="228600">
                    <a:schemeClr val="accent4">
                      <a:satMod val="175000"/>
                      <a:alpha val="76372"/>
                    </a:schemeClr>
                  </a:glow>
                </a:effectLst>
              </a:rPr>
            </a:br>
            <a:r>
              <a:rPr lang="en-TH" sz="4800" b="1">
                <a:effectLst>
                  <a:glow rad="228600">
                    <a:schemeClr val="accent4">
                      <a:satMod val="175000"/>
                      <a:alpha val="76372"/>
                    </a:schemeClr>
                  </a:glow>
                </a:effectLst>
              </a:rPr>
              <a:t>an </a:t>
            </a:r>
            <a:r>
              <a:rPr lang="en-TH" sz="4800" b="1" dirty="0">
                <a:effectLst>
                  <a:glow rad="228600">
                    <a:schemeClr val="accent4">
                      <a:satMod val="175000"/>
                      <a:alpha val="76372"/>
                    </a:schemeClr>
                  </a:glow>
                </a:effectLst>
              </a:rPr>
              <a:t>Incomparable God</a:t>
            </a:r>
          </a:p>
        </p:txBody>
      </p:sp>
      <p:sp>
        <p:nvSpPr>
          <p:cNvPr id="4" name="Rectangle 3">
            <a:extLst>
              <a:ext uri="{FF2B5EF4-FFF2-40B4-BE49-F238E27FC236}">
                <a16:creationId xmlns:a16="http://schemas.microsoft.com/office/drawing/2014/main" id="{9427416A-0BDA-2048-AEB2-87F5B882F98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Manik Corea</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
        <p:nvSpPr>
          <p:cNvPr id="5" name="Title 1">
            <a:extLst>
              <a:ext uri="{FF2B5EF4-FFF2-40B4-BE49-F238E27FC236}">
                <a16:creationId xmlns:a16="http://schemas.microsoft.com/office/drawing/2014/main" id="{8A3AB751-A50C-954F-957E-35ECE7F2C3E7}"/>
              </a:ext>
            </a:extLst>
          </p:cNvPr>
          <p:cNvSpPr txBox="1">
            <a:spLocks/>
          </p:cNvSpPr>
          <p:nvPr/>
        </p:nvSpPr>
        <p:spPr bwMode="auto">
          <a:xfrm>
            <a:off x="23149" y="3062253"/>
            <a:ext cx="91440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a:ea typeface="ＭＳ Ｐゴシック" pitchFamily="-108" charset="-128"/>
                <a:cs typeface="Arial"/>
              </a:rPr>
              <a:t>Acts 18:23–19:20</a:t>
            </a:r>
            <a:endParaRPr kumimoji="0" lang="en-TH" sz="3600" b="1" i="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427160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F94C721-FF2B-384E-B7F3-3FE55B31797C}"/>
              </a:ext>
            </a:extLst>
          </p:cNvPr>
          <p:cNvSpPr>
            <a:spLocks noChangeArrowheads="1"/>
          </p:cNvSpPr>
          <p:nvPr/>
        </p:nvSpPr>
        <p:spPr bwMode="auto">
          <a:xfrm>
            <a:off x="1362075" y="-102399"/>
            <a:ext cx="203447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3073" name="Picture 3">
            <a:extLst>
              <a:ext uri="{FF2B5EF4-FFF2-40B4-BE49-F238E27FC236}">
                <a16:creationId xmlns:a16="http://schemas.microsoft.com/office/drawing/2014/main" id="{C293D8BD-F2D9-D543-98E4-270DB056FC1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62075" y="59408"/>
            <a:ext cx="6972300" cy="673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7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ord Cloud Summary of The Gospel Defines Christianity Article Stock Photo -  Alamy">
            <a:extLst>
              <a:ext uri="{FF2B5EF4-FFF2-40B4-BE49-F238E27FC236}">
                <a16:creationId xmlns:a16="http://schemas.microsoft.com/office/drawing/2014/main" id="{E8B388B8-EC33-074E-8321-126BD049C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45"/>
          <a:stretch/>
        </p:blipFill>
        <p:spPr bwMode="auto">
          <a:xfrm>
            <a:off x="-359629" y="1"/>
            <a:ext cx="950362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9C6FA0-C203-8E4C-9879-F1102C1D9E48}"/>
              </a:ext>
            </a:extLst>
          </p:cNvPr>
          <p:cNvSpPr txBox="1"/>
          <p:nvPr/>
        </p:nvSpPr>
        <p:spPr>
          <a:xfrm>
            <a:off x="261939" y="4657726"/>
            <a:ext cx="431006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54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What is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54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GOSPEL? </a:t>
            </a:r>
          </a:p>
        </p:txBody>
      </p:sp>
    </p:spTree>
    <p:extLst>
      <p:ext uri="{BB962C8B-B14F-4D97-AF65-F5344CB8AC3E}">
        <p14:creationId xmlns:p14="http://schemas.microsoft.com/office/powerpoint/2010/main" val="3980715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k's Gospel word cloud">
            <a:extLst>
              <a:ext uri="{FF2B5EF4-FFF2-40B4-BE49-F238E27FC236}">
                <a16:creationId xmlns:a16="http://schemas.microsoft.com/office/drawing/2014/main" id="{6F4EF94F-4B38-674D-80C3-308C64BFD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600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4FB26E-1100-42AD-8961-6862208CDC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3" name="Group 2">
            <a:extLst>
              <a:ext uri="{FF2B5EF4-FFF2-40B4-BE49-F238E27FC236}">
                <a16:creationId xmlns:a16="http://schemas.microsoft.com/office/drawing/2014/main" id="{F498DD93-10F7-408A-9F81-ADE336566AB5}"/>
              </a:ext>
            </a:extLst>
          </p:cNvPr>
          <p:cNvGrpSpPr/>
          <p:nvPr/>
        </p:nvGrpSpPr>
        <p:grpSpPr>
          <a:xfrm>
            <a:off x="6268749" y="1924440"/>
            <a:ext cx="834758" cy="676038"/>
            <a:chOff x="3453579" y="4038601"/>
            <a:chExt cx="834758" cy="676038"/>
          </a:xfrm>
        </p:grpSpPr>
        <p:sp>
          <p:nvSpPr>
            <p:cNvPr id="4" name="Arrow: Right 3">
              <a:extLst>
                <a:ext uri="{FF2B5EF4-FFF2-40B4-BE49-F238E27FC236}">
                  <a16:creationId xmlns:a16="http://schemas.microsoft.com/office/drawing/2014/main" id="{BB6E9467-CA6B-469D-922D-A03F1719D678}"/>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sp>
          <p:nvSpPr>
            <p:cNvPr id="5" name="Arrow: Right 4">
              <a:extLst>
                <a:ext uri="{FF2B5EF4-FFF2-40B4-BE49-F238E27FC236}">
                  <a16:creationId xmlns:a16="http://schemas.microsoft.com/office/drawing/2014/main" id="{981CBF73-5327-4DFA-B9AD-3B4A8EBD5408}"/>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grpSp>
      <p:sp>
        <p:nvSpPr>
          <p:cNvPr id="6" name="TextBox 5">
            <a:extLst>
              <a:ext uri="{FF2B5EF4-FFF2-40B4-BE49-F238E27FC236}">
                <a16:creationId xmlns:a16="http://schemas.microsoft.com/office/drawing/2014/main" id="{BA99DF39-671E-425F-891E-1765E32DACDF}"/>
              </a:ext>
            </a:extLst>
          </p:cNvPr>
          <p:cNvSpPr txBox="1"/>
          <p:nvPr/>
        </p:nvSpPr>
        <p:spPr>
          <a:xfrm>
            <a:off x="685800" y="1621407"/>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7" name="TextBox 6">
            <a:extLst>
              <a:ext uri="{FF2B5EF4-FFF2-40B4-BE49-F238E27FC236}">
                <a16:creationId xmlns:a16="http://schemas.microsoft.com/office/drawing/2014/main" id="{954F1407-03E7-42C6-A6AD-DE3EF3504F84}"/>
              </a:ext>
            </a:extLst>
          </p:cNvPr>
          <p:cNvSpPr txBox="1"/>
          <p:nvPr/>
        </p:nvSpPr>
        <p:spPr>
          <a:xfrm>
            <a:off x="399852" y="2764407"/>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8" name="Rectangle 7">
            <a:extLst>
              <a:ext uri="{FF2B5EF4-FFF2-40B4-BE49-F238E27FC236}">
                <a16:creationId xmlns:a16="http://schemas.microsoft.com/office/drawing/2014/main" id="{B889E20D-4F51-48C1-9CAE-FE1592B9BD5D}"/>
              </a:ext>
            </a:extLst>
          </p:cNvPr>
          <p:cNvSpPr/>
          <p:nvPr/>
        </p:nvSpPr>
        <p:spPr>
          <a:xfrm>
            <a:off x="0" y="2"/>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nvGrpSpPr>
          <p:cNvPr id="9" name="Group 8">
            <a:extLst>
              <a:ext uri="{FF2B5EF4-FFF2-40B4-BE49-F238E27FC236}">
                <a16:creationId xmlns:a16="http://schemas.microsoft.com/office/drawing/2014/main" id="{7FDFC49F-4864-4759-8913-28849C869648}"/>
              </a:ext>
            </a:extLst>
          </p:cNvPr>
          <p:cNvGrpSpPr/>
          <p:nvPr/>
        </p:nvGrpSpPr>
        <p:grpSpPr>
          <a:xfrm>
            <a:off x="6268749" y="2980090"/>
            <a:ext cx="834758" cy="676038"/>
            <a:chOff x="3453579" y="4038601"/>
            <a:chExt cx="834758" cy="676038"/>
          </a:xfrm>
        </p:grpSpPr>
        <p:sp>
          <p:nvSpPr>
            <p:cNvPr id="10" name="Arrow: Right 9">
              <a:extLst>
                <a:ext uri="{FF2B5EF4-FFF2-40B4-BE49-F238E27FC236}">
                  <a16:creationId xmlns:a16="http://schemas.microsoft.com/office/drawing/2014/main" id="{19A5B9F6-0C48-40FE-96BB-FFA0FA41D37B}"/>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sp>
          <p:nvSpPr>
            <p:cNvPr id="11" name="Arrow: Right 10">
              <a:extLst>
                <a:ext uri="{FF2B5EF4-FFF2-40B4-BE49-F238E27FC236}">
                  <a16:creationId xmlns:a16="http://schemas.microsoft.com/office/drawing/2014/main" id="{3B7C88E5-E639-414E-AFC8-5F25BBD3B60A}"/>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7F178CC-66C7-4188-9B90-3F5FA209B671}"/>
              </a:ext>
            </a:extLst>
          </p:cNvPr>
          <p:cNvSpPr txBox="1"/>
          <p:nvPr/>
        </p:nvSpPr>
        <p:spPr>
          <a:xfrm>
            <a:off x="2763299"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DF9BCD23-7E3B-46DF-AAC0-3875CD06A278}"/>
              </a:ext>
            </a:extLst>
          </p:cNvPr>
          <p:cNvSpPr txBox="1"/>
          <p:nvPr/>
        </p:nvSpPr>
        <p:spPr>
          <a:xfrm>
            <a:off x="2763299" y="4909693"/>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4109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s and Charts of Israel">
            <a:extLst>
              <a:ext uri="{FF2B5EF4-FFF2-40B4-BE49-F238E27FC236}">
                <a16:creationId xmlns:a16="http://schemas.microsoft.com/office/drawing/2014/main" id="{1ABF3536-8178-B447-9F60-1AA72A1D22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201" y="53591"/>
            <a:ext cx="4460668" cy="6804409"/>
          </a:xfrm>
          <a:prstGeom prst="rect">
            <a:avLst/>
          </a:prstGeom>
          <a:noFill/>
          <a:ln>
            <a:noFill/>
          </a:ln>
          <a:effectLst>
            <a:glow rad="127000">
              <a:srgbClr val="FFFF00"/>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reeform 5">
            <a:extLst>
              <a:ext uri="{FF2B5EF4-FFF2-40B4-BE49-F238E27FC236}">
                <a16:creationId xmlns:a16="http://schemas.microsoft.com/office/drawing/2014/main" id="{0F124026-FEFB-B341-B52D-A681E69D04F6}"/>
              </a:ext>
            </a:extLst>
          </p:cNvPr>
          <p:cNvSpPr>
            <a:spLocks/>
          </p:cNvSpPr>
          <p:nvPr/>
        </p:nvSpPr>
        <p:spPr bwMode="auto">
          <a:xfrm>
            <a:off x="6384927" y="2620965"/>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4" name="Freeform 9">
            <a:extLst>
              <a:ext uri="{FF2B5EF4-FFF2-40B4-BE49-F238E27FC236}">
                <a16:creationId xmlns:a16="http://schemas.microsoft.com/office/drawing/2014/main" id="{C2F2AEF6-3D41-1147-9FA7-3E368E3DBFB4}"/>
              </a:ext>
            </a:extLst>
          </p:cNvPr>
          <p:cNvSpPr>
            <a:spLocks/>
          </p:cNvSpPr>
          <p:nvPr/>
        </p:nvSpPr>
        <p:spPr bwMode="auto">
          <a:xfrm>
            <a:off x="7015181"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Text Box 11">
            <a:extLst>
              <a:ext uri="{FF2B5EF4-FFF2-40B4-BE49-F238E27FC236}">
                <a16:creationId xmlns:a16="http://schemas.microsoft.com/office/drawing/2014/main" id="{AE8B5EC4-B382-4640-80DB-04148690A3BB}"/>
              </a:ext>
            </a:extLst>
          </p:cNvPr>
          <p:cNvSpPr txBox="1">
            <a:spLocks noChangeArrowheads="1"/>
          </p:cNvSpPr>
          <p:nvPr/>
        </p:nvSpPr>
        <p:spPr bwMode="auto">
          <a:xfrm>
            <a:off x="5462649" y="2599342"/>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6" name="Freeform 8">
            <a:extLst>
              <a:ext uri="{FF2B5EF4-FFF2-40B4-BE49-F238E27FC236}">
                <a16:creationId xmlns:a16="http://schemas.microsoft.com/office/drawing/2014/main" id="{3812364E-0E86-BA44-B0CD-AC5C8BB9BCC5}"/>
              </a:ext>
            </a:extLst>
          </p:cNvPr>
          <p:cNvSpPr>
            <a:spLocks/>
          </p:cNvSpPr>
          <p:nvPr/>
        </p:nvSpPr>
        <p:spPr bwMode="auto">
          <a:xfrm>
            <a:off x="7899414" y="303166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Text Box 6">
            <a:extLst>
              <a:ext uri="{FF2B5EF4-FFF2-40B4-BE49-F238E27FC236}">
                <a16:creationId xmlns:a16="http://schemas.microsoft.com/office/drawing/2014/main" id="{AC668FA2-B6AD-DC4A-BEAF-1BB29ED3AE80}"/>
              </a:ext>
            </a:extLst>
          </p:cNvPr>
          <p:cNvSpPr txBox="1">
            <a:spLocks noChangeArrowheads="1"/>
          </p:cNvSpPr>
          <p:nvPr/>
        </p:nvSpPr>
        <p:spPr bwMode="auto">
          <a:xfrm>
            <a:off x="5454636" y="3414478"/>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Arial" charset="0"/>
                <a:ea typeface="+mn-ea"/>
                <a:cs typeface="+mn-cs"/>
              </a:rPr>
              <a:t>Judea</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endParaRPr>
          </a:p>
        </p:txBody>
      </p:sp>
      <p:sp>
        <p:nvSpPr>
          <p:cNvPr id="13" name="Text Box 10">
            <a:extLst>
              <a:ext uri="{FF2B5EF4-FFF2-40B4-BE49-F238E27FC236}">
                <a16:creationId xmlns:a16="http://schemas.microsoft.com/office/drawing/2014/main" id="{6C24F490-7D47-8D42-97E3-59A68678C9D8}"/>
              </a:ext>
            </a:extLst>
          </p:cNvPr>
          <p:cNvSpPr txBox="1">
            <a:spLocks noChangeArrowheads="1"/>
          </p:cNvSpPr>
          <p:nvPr/>
        </p:nvSpPr>
        <p:spPr bwMode="auto">
          <a:xfrm>
            <a:off x="5435944" y="1821056"/>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2D050"/>
                </a:solidFill>
                <a:effectLst/>
                <a:uLnTx/>
                <a:uFillTx/>
                <a:latin typeface="Arial" charset="0"/>
                <a:ea typeface="+mn-ea"/>
                <a:cs typeface="+mn-cs"/>
              </a:rPr>
              <a:t>Samaria</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endParaRPr>
          </a:p>
        </p:txBody>
      </p:sp>
      <p:sp>
        <p:nvSpPr>
          <p:cNvPr id="14" name="Text Box 4">
            <a:extLst>
              <a:ext uri="{FF2B5EF4-FFF2-40B4-BE49-F238E27FC236}">
                <a16:creationId xmlns:a16="http://schemas.microsoft.com/office/drawing/2014/main" id="{0F26782B-F0A4-7248-AF56-0E8F2BD8A134}"/>
              </a:ext>
            </a:extLst>
          </p:cNvPr>
          <p:cNvSpPr txBox="1">
            <a:spLocks noChangeArrowheads="1"/>
          </p:cNvSpPr>
          <p:nvPr/>
        </p:nvSpPr>
        <p:spPr bwMode="auto">
          <a:xfrm>
            <a:off x="34844" y="1495442"/>
            <a:ext cx="4648200" cy="501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But you will receive power when the Holy Spirit has come upon you, and you will be my witnesses in </a:t>
            </a:r>
            <a:r>
              <a:rPr kumimoji="0" lang="en-US" sz="3200" b="1" i="0" u="none" strike="noStrike" kern="1200" cap="none" spc="0" normalizeH="0" baseline="0" noProof="0" dirty="0">
                <a:ln>
                  <a:noFill/>
                </a:ln>
                <a:solidFill>
                  <a:srgbClr val="FFC000"/>
                </a:solidFill>
                <a:effectLst/>
                <a:uLnTx/>
                <a:uFillTx/>
                <a:latin typeface="Arial" charset="0"/>
                <a:ea typeface="ＭＳ Ｐゴシック" charset="0"/>
              </a:rPr>
              <a:t>Jerusalem</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rPr>
              <a:t>and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in all </a:t>
            </a:r>
            <a:r>
              <a:rPr kumimoji="0" lang="en-US" sz="3200" b="1" i="0" u="none" strike="noStrike" kern="1200" cap="none" spc="0" normalizeH="0" baseline="0" noProof="0" dirty="0">
                <a:ln>
                  <a:noFill/>
                </a:ln>
                <a:solidFill>
                  <a:srgbClr val="00B0F0"/>
                </a:solidFill>
                <a:effectLst/>
                <a:uLnTx/>
                <a:uFillTx/>
                <a:latin typeface="Arial" charset="0"/>
                <a:ea typeface="ＭＳ Ｐゴシック" charset="0"/>
              </a:rPr>
              <a:t>Judea</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rPr>
              <a:t>and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0" u="none" strike="noStrike" kern="1200" cap="none" spc="0" normalizeH="0" baseline="0" noProof="0" dirty="0">
                <a:ln>
                  <a:noFill/>
                </a:ln>
                <a:solidFill>
                  <a:srgbClr val="92D050"/>
                </a:solidFill>
                <a:effectLst/>
                <a:uLnTx/>
                <a:uFillTx/>
                <a:latin typeface="Arial" charset="0"/>
                <a:ea typeface="ＭＳ Ｐゴシック" charset="0"/>
              </a:rPr>
              <a:t>Samaria</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rPr>
              <a:t>and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to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the end of the earth</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p:txBody>
      </p:sp>
      <p:sp>
        <p:nvSpPr>
          <p:cNvPr id="15" name="Rectangle 2">
            <a:extLst>
              <a:ext uri="{FF2B5EF4-FFF2-40B4-BE49-F238E27FC236}">
                <a16:creationId xmlns:a16="http://schemas.microsoft.com/office/drawing/2014/main" id="{ED035AAD-0E1E-2D4E-B82A-C517AC784755}"/>
              </a:ext>
            </a:extLst>
          </p:cNvPr>
          <p:cNvSpPr txBox="1">
            <a:spLocks noChangeArrowheads="1"/>
          </p:cNvSpPr>
          <p:nvPr/>
        </p:nvSpPr>
        <p:spPr bwMode="auto">
          <a:xfrm>
            <a:off x="288758" y="345908"/>
            <a:ext cx="4049016"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1:8 </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ESV</a:t>
            </a:r>
            <a:endPar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F3EE8A35-CE32-E149-8B86-47469F1641B0}"/>
              </a:ext>
            </a:extLst>
          </p:cNvPr>
          <p:cNvSpPr txBox="1">
            <a:spLocks noChangeArrowheads="1"/>
          </p:cNvSpPr>
          <p:nvPr/>
        </p:nvSpPr>
        <p:spPr bwMode="auto">
          <a:xfrm>
            <a:off x="4800600" y="74029"/>
            <a:ext cx="2286000" cy="1077111"/>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The end of the earth</a:t>
            </a:r>
          </a:p>
        </p:txBody>
      </p:sp>
      <p:sp>
        <p:nvSpPr>
          <p:cNvPr id="18" name="Up-Down Arrow 17">
            <a:extLst>
              <a:ext uri="{FF2B5EF4-FFF2-40B4-BE49-F238E27FC236}">
                <a16:creationId xmlns:a16="http://schemas.microsoft.com/office/drawing/2014/main" id="{3AF69767-F038-D940-A2B0-1BE8B6269359}"/>
              </a:ext>
            </a:extLst>
          </p:cNvPr>
          <p:cNvSpPr/>
          <p:nvPr/>
        </p:nvSpPr>
        <p:spPr bwMode="auto">
          <a:xfrm rot="2560861">
            <a:off x="7445708" y="3133231"/>
            <a:ext cx="383912" cy="65225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TH"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6">
            <a:extLst>
              <a:ext uri="{FF2B5EF4-FFF2-40B4-BE49-F238E27FC236}">
                <a16:creationId xmlns:a16="http://schemas.microsoft.com/office/drawing/2014/main" id="{33BF0CEF-B51B-D74F-87DC-08C8F7B213BD}"/>
              </a:ext>
            </a:extLst>
          </p:cNvPr>
          <p:cNvSpPr>
            <a:spLocks noChangeArrowheads="1"/>
          </p:cNvSpPr>
          <p:nvPr/>
        </p:nvSpPr>
        <p:spPr bwMode="auto">
          <a:xfrm>
            <a:off x="-1140610" y="-935981"/>
            <a:ext cx="184731" cy="369332"/>
          </a:xfrm>
          <a:prstGeom prst="rect">
            <a:avLst/>
          </a:prstGeom>
          <a:noFill/>
          <a:ln>
            <a:noFill/>
          </a:ln>
          <a:effectLst>
            <a:glow rad="127000">
              <a:srgbClr val="FFFF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FFFF00"/>
              </a:solidFill>
              <a:effectLst/>
              <a:uLnTx/>
              <a:uFillTx/>
              <a:latin typeface="Times New Roman"/>
              <a:ea typeface="+mn-ea"/>
              <a:cs typeface="+mn-cs"/>
            </a:endParaRPr>
          </a:p>
        </p:txBody>
      </p:sp>
      <p:sp>
        <p:nvSpPr>
          <p:cNvPr id="31" name="Up-Down Arrow 30">
            <a:extLst>
              <a:ext uri="{FF2B5EF4-FFF2-40B4-BE49-F238E27FC236}">
                <a16:creationId xmlns:a16="http://schemas.microsoft.com/office/drawing/2014/main" id="{6746CB51-9987-5348-8C43-18A0B2D60F7D}"/>
              </a:ext>
            </a:extLst>
          </p:cNvPr>
          <p:cNvSpPr/>
          <p:nvPr/>
        </p:nvSpPr>
        <p:spPr bwMode="auto">
          <a:xfrm rot="21377123">
            <a:off x="7812673" y="2248854"/>
            <a:ext cx="383912" cy="65225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TH"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Up-Down Arrow 31">
            <a:extLst>
              <a:ext uri="{FF2B5EF4-FFF2-40B4-BE49-F238E27FC236}">
                <a16:creationId xmlns:a16="http://schemas.microsoft.com/office/drawing/2014/main" id="{53D76D60-C4CC-8D44-92D6-86615C60D877}"/>
              </a:ext>
            </a:extLst>
          </p:cNvPr>
          <p:cNvSpPr/>
          <p:nvPr/>
        </p:nvSpPr>
        <p:spPr bwMode="auto">
          <a:xfrm rot="19577012">
            <a:off x="5913710" y="1209797"/>
            <a:ext cx="343335" cy="634312"/>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TH"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8">
            <a:extLst>
              <a:ext uri="{FF2B5EF4-FFF2-40B4-BE49-F238E27FC236}">
                <a16:creationId xmlns:a16="http://schemas.microsoft.com/office/drawing/2014/main" id="{5EC84AE5-134B-F94D-AC1D-94AA440174A3}"/>
              </a:ext>
            </a:extLst>
          </p:cNvPr>
          <p:cNvSpPr>
            <a:spLocks noChangeArrowheads="1"/>
          </p:cNvSpPr>
          <p:nvPr/>
        </p:nvSpPr>
        <p:spPr bwMode="auto">
          <a:xfrm>
            <a:off x="5971679" y="7223580"/>
            <a:ext cx="184731" cy="369332"/>
          </a:xfrm>
          <a:prstGeom prst="rect">
            <a:avLst/>
          </a:prstGeom>
          <a:noFill/>
          <a:ln>
            <a:noFill/>
          </a:ln>
          <a:effectLst>
            <a:glow rad="127000">
              <a:srgbClr val="FFFF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2725575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 Testament History - PDF Free Download">
            <a:extLst>
              <a:ext uri="{FF2B5EF4-FFF2-40B4-BE49-F238E27FC236}">
                <a16:creationId xmlns:a16="http://schemas.microsoft.com/office/drawing/2014/main" id="{FF524B75-2199-3C44-A4BF-F117F02F9E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 r="1565"/>
          <a:stretch/>
        </p:blipFill>
        <p:spPr bwMode="auto">
          <a:xfrm>
            <a:off x="-1" y="756976"/>
            <a:ext cx="9143083" cy="5344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27CF12-F32C-2FE0-3623-6B543804D0E1}"/>
              </a:ext>
            </a:extLst>
          </p:cNvPr>
          <p:cNvSpPr>
            <a:spLocks noGrp="1"/>
          </p:cNvSpPr>
          <p:nvPr>
            <p:ph type="title" idx="4294967295"/>
          </p:nvPr>
        </p:nvSpPr>
        <p:spPr>
          <a:xfrm>
            <a:off x="28323" y="476672"/>
            <a:ext cx="4111629" cy="1303872"/>
          </a:xfrm>
          <a:solidFill>
            <a:schemeClr val="tx1"/>
          </a:solidFill>
          <a:ln>
            <a:solidFill>
              <a:schemeClr val="bg1"/>
            </a:solidFill>
          </a:ln>
        </p:spPr>
        <p:txBody>
          <a:bodyPr/>
          <a:lstStyle/>
          <a:p>
            <a:r>
              <a:rPr lang="en-US" sz="3600" dirty="0"/>
              <a:t>The Spread</a:t>
            </a:r>
            <a:r>
              <a:rPr lang="en-US" sz="3600" baseline="0" dirty="0"/>
              <a:t> of the Gospel by AD 100</a:t>
            </a:r>
            <a:endParaRPr lang="en-US" sz="3600" dirty="0"/>
          </a:p>
        </p:txBody>
      </p:sp>
    </p:spTree>
    <p:extLst>
      <p:ext uri="{BB962C8B-B14F-4D97-AF65-F5344CB8AC3E}">
        <p14:creationId xmlns:p14="http://schemas.microsoft.com/office/powerpoint/2010/main" val="29340546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3895285-2C3C-3648-862B-6B454D571E3C}"/>
              </a:ext>
            </a:extLst>
          </p:cNvPr>
          <p:cNvSpPr>
            <a:spLocks noChangeArrowheads="1"/>
          </p:cNvSpPr>
          <p:nvPr/>
        </p:nvSpPr>
        <p:spPr bwMode="auto">
          <a:xfrm flipV="1">
            <a:off x="1776413" y="1431585"/>
            <a:ext cx="176853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8193" name="Picture 1" descr="May be an image of text">
            <a:extLst>
              <a:ext uri="{FF2B5EF4-FFF2-40B4-BE49-F238E27FC236}">
                <a16:creationId xmlns:a16="http://schemas.microsoft.com/office/drawing/2014/main" id="{B36FF145-789C-5942-88E6-2E39BE3C674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04914" y="0"/>
            <a:ext cx="702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209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69,836 Long Line Stock Photos, Pictures &amp; Royalty-Free Images">
            <a:extLst>
              <a:ext uri="{FF2B5EF4-FFF2-40B4-BE49-F238E27FC236}">
                <a16:creationId xmlns:a16="http://schemas.microsoft.com/office/drawing/2014/main" id="{71C360A1-97F7-3F4C-B008-5074CF199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225" y="0"/>
            <a:ext cx="7554900" cy="6841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4519CE-BD5C-794D-99C5-5A25C4189B2E}"/>
              </a:ext>
            </a:extLst>
          </p:cNvPr>
          <p:cNvSpPr txBox="1"/>
          <p:nvPr/>
        </p:nvSpPr>
        <p:spPr>
          <a:xfrm>
            <a:off x="1763688" y="260648"/>
            <a:ext cx="47439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36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THE COMMUNION </a:t>
            </a:r>
            <a:r>
              <a:rPr kumimoji="0" lang="en-TH" sz="3600" b="1" i="0" u="none" strike="noStrike" kern="1200" cap="none" spc="0" normalizeH="0" baseline="0" noProof="0">
                <a:ln>
                  <a:noFill/>
                </a:ln>
                <a:solidFill>
                  <a:srgbClr val="000099"/>
                </a:solidFill>
                <a:effectLst/>
                <a:uLnTx/>
                <a:uFillTx/>
                <a:latin typeface="Arial" panose="020B0604020202020204" pitchFamily="34" charset="0"/>
                <a:ea typeface="ＭＳ Ｐゴシック" charset="0"/>
                <a:cs typeface="Arial" panose="020B0604020202020204" pitchFamily="34" charset="0"/>
              </a:rPr>
              <a:t>OF SA</a:t>
            </a:r>
            <a:r>
              <a:rPr kumimoji="0" lang="en-US" sz="36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I</a:t>
            </a:r>
            <a:r>
              <a:rPr kumimoji="0" lang="en-TH" sz="3600" b="1" i="0" u="none" strike="noStrike" kern="1200" cap="none" spc="0" normalizeH="0" baseline="0" noProof="0">
                <a:ln>
                  <a:noFill/>
                </a:ln>
                <a:solidFill>
                  <a:srgbClr val="000099"/>
                </a:solidFill>
                <a:effectLst/>
                <a:uLnTx/>
                <a:uFillTx/>
                <a:latin typeface="Arial" panose="020B0604020202020204" pitchFamily="34" charset="0"/>
                <a:ea typeface="ＭＳ Ｐゴシック" charset="0"/>
                <a:cs typeface="Arial" panose="020B0604020202020204" pitchFamily="34" charset="0"/>
              </a:rPr>
              <a:t>NTS</a:t>
            </a:r>
            <a:endParaRPr kumimoji="0" lang="en-TH" sz="36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46678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entecost Sunday 2020 Date And Significance: Know The Meaning of Whitsun;  Celebrations And Traditions Related to the Day Observed by Christians &amp;  Jews | 🙏🏻 LatestLY">
            <a:extLst>
              <a:ext uri="{FF2B5EF4-FFF2-40B4-BE49-F238E27FC236}">
                <a16:creationId xmlns:a16="http://schemas.microsoft.com/office/drawing/2014/main" id="{71DA0586-5EC4-CA48-B836-BEA001810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1" y="0"/>
            <a:ext cx="9144000" cy="68175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06FEC6-A1FC-BCE6-EFE6-9D69C61605C2}"/>
              </a:ext>
            </a:extLst>
          </p:cNvPr>
          <p:cNvSpPr>
            <a:spLocks noGrp="1"/>
          </p:cNvSpPr>
          <p:nvPr>
            <p:ph type="title" idx="4294967295"/>
          </p:nvPr>
        </p:nvSpPr>
        <p:spPr>
          <a:xfrm>
            <a:off x="-10750" y="4509120"/>
            <a:ext cx="9174528" cy="1800200"/>
          </a:xfrm>
          <a:solidFill>
            <a:schemeClr val="tx1"/>
          </a:solidFill>
        </p:spPr>
        <p:txBody>
          <a:bodyPr/>
          <a:lstStyle/>
          <a:p>
            <a:r>
              <a:rPr lang="en-US" sz="6600" b="1" dirty="0"/>
              <a:t>Happy Pentecost</a:t>
            </a:r>
          </a:p>
        </p:txBody>
      </p:sp>
    </p:spTree>
    <p:extLst>
      <p:ext uri="{BB962C8B-B14F-4D97-AF65-F5344CB8AC3E}">
        <p14:creationId xmlns:p14="http://schemas.microsoft.com/office/powerpoint/2010/main" val="6992345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3C5B9-A223-E145-B772-9981870D6497}"/>
              </a:ext>
            </a:extLst>
          </p:cNvPr>
          <p:cNvSpPr txBox="1"/>
          <p:nvPr/>
        </p:nvSpPr>
        <p:spPr>
          <a:xfrm>
            <a:off x="251520" y="3758"/>
            <a:ext cx="8568951" cy="6547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Holy Spirit in Luke/Acts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Gospel of Luke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Jesus anointed by Holy Spirit at his baptism (Luke 3:22)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Proclaimed at start of his ministry – “The Spirit of the Lord is upon me…. to proclaim good news to the poor” (Luke 4:17-21)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Post-Resurrection – “I am sending you the promise of my Father” (Luke 24:49)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Disciples will receive the Holy Spirt (Acts 1:8; 2:38-39) to proclaim the good news to all the earth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the Synoptic Gospels, the Holy Spirit is mentioned 34 times in 68 chapters. In John’s Gospel and his 3 letters, He is mentioned 21 times in 28 chapters.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in 28 chapters of Acts, Holy Spirit is mentioned 56 times. </a:t>
            </a:r>
            <a:endParaRPr kumimoji="0" lang="en-TH"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351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204282" y="463687"/>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 reveals himself</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to those who seek</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and worship him </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0490022E-836D-40CC-BE9C-190B75392947}"/>
              </a:ext>
            </a:extLst>
          </p:cNvPr>
          <p:cNvSpPr txBox="1">
            <a:spLocks noChangeArrowheads="1"/>
          </p:cNvSpPr>
          <p:nvPr/>
        </p:nvSpPr>
        <p:spPr bwMode="auto">
          <a:xfrm>
            <a:off x="408562" y="2695627"/>
            <a:ext cx="8365788"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Paul and others called to minister</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through testimony of demons </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actions of his disciples</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his word</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to Gentiles</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521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C97778-8E3B-0F01-1F73-0CC3C9934703}"/>
              </a:ext>
            </a:extLst>
          </p:cNvPr>
          <p:cNvSpPr/>
          <p:nvPr/>
        </p:nvSpPr>
        <p:spPr bwMode="auto">
          <a:xfrm>
            <a:off x="179512" y="404664"/>
            <a:ext cx="8712968" cy="1368152"/>
          </a:xfrm>
          <a:prstGeom prst="rect">
            <a:avLst/>
          </a:prstGeom>
          <a:solidFill>
            <a:srgbClr val="FFCA9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TextBox 1">
            <a:extLst>
              <a:ext uri="{FF2B5EF4-FFF2-40B4-BE49-F238E27FC236}">
                <a16:creationId xmlns:a16="http://schemas.microsoft.com/office/drawing/2014/main" id="{5A2C7524-47EF-094C-8043-3582E660E74C}"/>
              </a:ext>
            </a:extLst>
          </p:cNvPr>
          <p:cNvSpPr txBox="1"/>
          <p:nvPr/>
        </p:nvSpPr>
        <p:spPr>
          <a:xfrm>
            <a:off x="1304926" y="1114422"/>
            <a:ext cx="6000750" cy="861774"/>
          </a:xfrm>
          <a:prstGeom prst="rect">
            <a:avLst/>
          </a:prstGeom>
          <a:noFill/>
          <a:effectLst>
            <a:glow rad="127000">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5000" b="0" i="0" u="none" strike="noStrike" kern="1200" cap="none" spc="0" normalizeH="0" baseline="0" noProof="0" dirty="0">
                <a:ln>
                  <a:noFill/>
                </a:ln>
                <a:solidFill>
                  <a:srgbClr val="000000">
                    <a:alpha val="0"/>
                  </a:srgbClr>
                </a:solidFill>
                <a:effectLst/>
                <a:uLnTx/>
                <a:uFillTx/>
                <a:latin typeface="Times New Roman"/>
                <a:ea typeface="ＭＳ Ｐゴシック" charset="0"/>
                <a:cs typeface="+mn-cs"/>
              </a:rPr>
              <a:t>The Book </a:t>
            </a:r>
            <a:r>
              <a:rPr kumimoji="0" lang="en-TH" sz="5000" b="0" i="0" u="none" strike="noStrike" kern="1200" cap="none" spc="0" normalizeH="0" baseline="0" noProof="0">
                <a:ln>
                  <a:noFill/>
                </a:ln>
                <a:solidFill>
                  <a:srgbClr val="000000">
                    <a:alpha val="0"/>
                  </a:srgbClr>
                </a:solidFill>
                <a:effectLst/>
                <a:uLnTx/>
                <a:uFillTx/>
                <a:latin typeface="Times New Roman"/>
                <a:ea typeface="ＭＳ Ｐゴシック" charset="0"/>
                <a:cs typeface="+mn-cs"/>
              </a:rPr>
              <a:t>of </a:t>
            </a:r>
            <a:r>
              <a:rPr kumimoji="0" lang="ar-SA" sz="5000" b="0" i="0" u="none" strike="noStrike" kern="1200" cap="none" spc="0" normalizeH="0" baseline="0" noProof="0" dirty="0">
                <a:ln>
                  <a:noFill/>
                </a:ln>
                <a:solidFill>
                  <a:srgbClr val="000000">
                    <a:alpha val="0"/>
                  </a:srgbClr>
                </a:solidFill>
                <a:effectLst/>
                <a:uLnTx/>
                <a:uFillTx/>
                <a:latin typeface="Times New Roman"/>
                <a:ea typeface="ＭＳ Ｐゴシック" charset="0"/>
                <a:cs typeface="+mn-cs"/>
              </a:rPr>
              <a:t>اعمال</a:t>
            </a:r>
            <a:endParaRPr kumimoji="0" lang="en-TH" sz="5000" b="0" i="0" u="none" strike="noStrike" kern="1200" cap="none" spc="0" normalizeH="0" baseline="0" noProof="0" dirty="0">
              <a:ln>
                <a:noFill/>
              </a:ln>
              <a:solidFill>
                <a:srgbClr val="000000">
                  <a:alpha val="0"/>
                </a:srgbClr>
              </a:solidFill>
              <a:effectLst/>
              <a:uLnTx/>
              <a:uFillTx/>
              <a:latin typeface="Times New Roman"/>
              <a:ea typeface="ＭＳ Ｐゴシック" charset="0"/>
              <a:cs typeface="+mn-cs"/>
            </a:endParaRPr>
          </a:p>
        </p:txBody>
      </p:sp>
      <p:sp>
        <p:nvSpPr>
          <p:cNvPr id="3" name="Rectangle 2">
            <a:extLst>
              <a:ext uri="{FF2B5EF4-FFF2-40B4-BE49-F238E27FC236}">
                <a16:creationId xmlns:a16="http://schemas.microsoft.com/office/drawing/2014/main" id="{7E665902-2480-08AE-5FC0-53DF953E758F}"/>
              </a:ext>
            </a:extLst>
          </p:cNvPr>
          <p:cNvSpPr/>
          <p:nvPr/>
        </p:nvSpPr>
        <p:spPr bwMode="auto">
          <a:xfrm>
            <a:off x="179512" y="404664"/>
            <a:ext cx="8712968" cy="6120680"/>
          </a:xfrm>
          <a:prstGeom prst="rect">
            <a:avLst/>
          </a:prstGeom>
          <a:noFill/>
          <a:ln w="57150" cap="flat" cmpd="sng" algn="ctr">
            <a:solidFill>
              <a:srgbClr val="C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cxnSp>
        <p:nvCxnSpPr>
          <p:cNvPr id="5" name="Straight Connector 4">
            <a:extLst>
              <a:ext uri="{FF2B5EF4-FFF2-40B4-BE49-F238E27FC236}">
                <a16:creationId xmlns:a16="http://schemas.microsoft.com/office/drawing/2014/main" id="{EC5BDFD4-503A-0886-EFCC-B62E970D617F}"/>
              </a:ext>
            </a:extLst>
          </p:cNvPr>
          <p:cNvCxnSpPr/>
          <p:nvPr/>
        </p:nvCxnSpPr>
        <p:spPr bwMode="auto">
          <a:xfrm>
            <a:off x="467544" y="2564904"/>
            <a:ext cx="8208912" cy="0"/>
          </a:xfrm>
          <a:prstGeom prst="line">
            <a:avLst/>
          </a:prstGeom>
          <a:solidFill>
            <a:schemeClr val="accent1"/>
          </a:solidFill>
          <a:ln w="57150" cap="flat" cmpd="sng" algn="ctr">
            <a:solidFill>
              <a:srgbClr val="C00000"/>
            </a:solidFill>
            <a:prstDash val="solid"/>
            <a:round/>
            <a:headEnd type="none" w="med" len="med"/>
            <a:tailEnd type="stealth" w="lg" len="lg"/>
          </a:ln>
          <a:effectLst/>
        </p:spPr>
      </p:cxnSp>
      <p:cxnSp>
        <p:nvCxnSpPr>
          <p:cNvPr id="7" name="Straight Connector 6">
            <a:extLst>
              <a:ext uri="{FF2B5EF4-FFF2-40B4-BE49-F238E27FC236}">
                <a16:creationId xmlns:a16="http://schemas.microsoft.com/office/drawing/2014/main" id="{D694D79E-28B2-6091-39EC-B2249DE1D817}"/>
              </a:ext>
            </a:extLst>
          </p:cNvPr>
          <p:cNvCxnSpPr/>
          <p:nvPr/>
        </p:nvCxnSpPr>
        <p:spPr bwMode="auto">
          <a:xfrm>
            <a:off x="2843808" y="1772816"/>
            <a:ext cx="0" cy="4752528"/>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2516536B-642C-965C-2697-A04EBBCEC454}"/>
              </a:ext>
            </a:extLst>
          </p:cNvPr>
          <p:cNvCxnSpPr/>
          <p:nvPr/>
        </p:nvCxnSpPr>
        <p:spPr bwMode="auto">
          <a:xfrm>
            <a:off x="6106961" y="1772816"/>
            <a:ext cx="0" cy="4752528"/>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0158E745-B3CA-E964-53AB-D70A43FF9B37}"/>
              </a:ext>
            </a:extLst>
          </p:cNvPr>
          <p:cNvCxnSpPr/>
          <p:nvPr/>
        </p:nvCxnSpPr>
        <p:spPr bwMode="auto">
          <a:xfrm>
            <a:off x="179512" y="1772816"/>
            <a:ext cx="8712968" cy="0"/>
          </a:xfrm>
          <a:prstGeom prst="line">
            <a:avLst/>
          </a:prstGeom>
          <a:solidFill>
            <a:schemeClr val="accent1"/>
          </a:solidFill>
          <a:ln w="57150" cap="flat" cmpd="sng" algn="ctr">
            <a:solidFill>
              <a:srgbClr val="C000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5B766F9D-8218-3A51-1309-39DF8F5D7556}"/>
              </a:ext>
            </a:extLst>
          </p:cNvPr>
          <p:cNvSpPr txBox="1"/>
          <p:nvPr/>
        </p:nvSpPr>
        <p:spPr>
          <a:xfrm>
            <a:off x="179511" y="673286"/>
            <a:ext cx="8712968"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Acts of the Apostles</a:t>
            </a:r>
          </a:p>
        </p:txBody>
      </p:sp>
      <p:sp>
        <p:nvSpPr>
          <p:cNvPr id="14" name="TextBox 13">
            <a:extLst>
              <a:ext uri="{FF2B5EF4-FFF2-40B4-BE49-F238E27FC236}">
                <a16:creationId xmlns:a16="http://schemas.microsoft.com/office/drawing/2014/main" id="{5E9964DF-9186-ADE2-1BAE-5FA403804ED9}"/>
              </a:ext>
            </a:extLst>
          </p:cNvPr>
          <p:cNvSpPr txBox="1"/>
          <p:nvPr/>
        </p:nvSpPr>
        <p:spPr>
          <a:xfrm>
            <a:off x="1429890" y="3130515"/>
            <a:ext cx="141391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Stephen</a:t>
            </a:r>
          </a:p>
        </p:txBody>
      </p:sp>
      <p:sp>
        <p:nvSpPr>
          <p:cNvPr id="15" name="TextBox 14">
            <a:extLst>
              <a:ext uri="{FF2B5EF4-FFF2-40B4-BE49-F238E27FC236}">
                <a16:creationId xmlns:a16="http://schemas.microsoft.com/office/drawing/2014/main" id="{9351BC5C-BBAF-D8BE-989E-EFF81946CDDC}"/>
              </a:ext>
            </a:extLst>
          </p:cNvPr>
          <p:cNvSpPr txBox="1"/>
          <p:nvPr/>
        </p:nvSpPr>
        <p:spPr>
          <a:xfrm>
            <a:off x="7232079" y="5272034"/>
            <a:ext cx="176182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Silas</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Timothy</a:t>
            </a:r>
          </a:p>
        </p:txBody>
      </p:sp>
      <p:sp>
        <p:nvSpPr>
          <p:cNvPr id="16" name="TextBox 15">
            <a:extLst>
              <a:ext uri="{FF2B5EF4-FFF2-40B4-BE49-F238E27FC236}">
                <a16:creationId xmlns:a16="http://schemas.microsoft.com/office/drawing/2014/main" id="{642C1D05-3BA6-0A04-189D-F1F7937EE1BA}"/>
              </a:ext>
            </a:extLst>
          </p:cNvPr>
          <p:cNvSpPr txBox="1"/>
          <p:nvPr/>
        </p:nvSpPr>
        <p:spPr>
          <a:xfrm>
            <a:off x="3875039" y="2045277"/>
            <a:ext cx="118511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Saul</a:t>
            </a:r>
          </a:p>
        </p:txBody>
      </p:sp>
      <p:sp>
        <p:nvSpPr>
          <p:cNvPr id="17" name="TextBox 16">
            <a:extLst>
              <a:ext uri="{FF2B5EF4-FFF2-40B4-BE49-F238E27FC236}">
                <a16:creationId xmlns:a16="http://schemas.microsoft.com/office/drawing/2014/main" id="{BEED8047-F9E6-7B63-069B-0F11E2EB0DB6}"/>
              </a:ext>
            </a:extLst>
          </p:cNvPr>
          <p:cNvSpPr txBox="1"/>
          <p:nvPr/>
        </p:nvSpPr>
        <p:spPr>
          <a:xfrm>
            <a:off x="4888050" y="2045277"/>
            <a:ext cx="118511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Peter</a:t>
            </a:r>
          </a:p>
        </p:txBody>
      </p:sp>
      <p:sp>
        <p:nvSpPr>
          <p:cNvPr id="18" name="TextBox 17">
            <a:extLst>
              <a:ext uri="{FF2B5EF4-FFF2-40B4-BE49-F238E27FC236}">
                <a16:creationId xmlns:a16="http://schemas.microsoft.com/office/drawing/2014/main" id="{D64B9883-33B5-C639-34E3-1DD8B866D5E7}"/>
              </a:ext>
            </a:extLst>
          </p:cNvPr>
          <p:cNvSpPr txBox="1"/>
          <p:nvPr/>
        </p:nvSpPr>
        <p:spPr>
          <a:xfrm>
            <a:off x="2915816" y="2045277"/>
            <a:ext cx="118511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Philip</a:t>
            </a:r>
          </a:p>
        </p:txBody>
      </p:sp>
      <p:sp>
        <p:nvSpPr>
          <p:cNvPr id="20" name="TextBox 19">
            <a:extLst>
              <a:ext uri="{FF2B5EF4-FFF2-40B4-BE49-F238E27FC236}">
                <a16:creationId xmlns:a16="http://schemas.microsoft.com/office/drawing/2014/main" id="{CFE4D519-348A-46BF-0DDB-7061CE1B7472}"/>
              </a:ext>
            </a:extLst>
          </p:cNvPr>
          <p:cNvSpPr txBox="1"/>
          <p:nvPr/>
        </p:nvSpPr>
        <p:spPr>
          <a:xfrm>
            <a:off x="4427984" y="2564904"/>
            <a:ext cx="1683077"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Barnabas</a:t>
            </a:r>
          </a:p>
        </p:txBody>
      </p:sp>
      <p:sp>
        <p:nvSpPr>
          <p:cNvPr id="21" name="TextBox 20">
            <a:extLst>
              <a:ext uri="{FF2B5EF4-FFF2-40B4-BE49-F238E27FC236}">
                <a16:creationId xmlns:a16="http://schemas.microsoft.com/office/drawing/2014/main" id="{CF65D45A-35D0-209F-9906-C3F491F8CC04}"/>
              </a:ext>
            </a:extLst>
          </p:cNvPr>
          <p:cNvSpPr txBox="1"/>
          <p:nvPr/>
        </p:nvSpPr>
        <p:spPr>
          <a:xfrm>
            <a:off x="2771800" y="2564904"/>
            <a:ext cx="168307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Cornelius</a:t>
            </a:r>
          </a:p>
        </p:txBody>
      </p:sp>
      <p:sp>
        <p:nvSpPr>
          <p:cNvPr id="22" name="TextBox 21">
            <a:extLst>
              <a:ext uri="{FF2B5EF4-FFF2-40B4-BE49-F238E27FC236}">
                <a16:creationId xmlns:a16="http://schemas.microsoft.com/office/drawing/2014/main" id="{9403D7FD-078D-0754-3383-BA4AF33A352B}"/>
              </a:ext>
            </a:extLst>
          </p:cNvPr>
          <p:cNvSpPr txBox="1"/>
          <p:nvPr/>
        </p:nvSpPr>
        <p:spPr>
          <a:xfrm>
            <a:off x="179513" y="3068960"/>
            <a:ext cx="76911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1:8</a:t>
            </a:r>
          </a:p>
        </p:txBody>
      </p:sp>
      <p:sp>
        <p:nvSpPr>
          <p:cNvPr id="23" name="TextBox 22">
            <a:extLst>
              <a:ext uri="{FF2B5EF4-FFF2-40B4-BE49-F238E27FC236}">
                <a16:creationId xmlns:a16="http://schemas.microsoft.com/office/drawing/2014/main" id="{F5CB38C5-17D2-3B88-557D-1870C161B20A}"/>
              </a:ext>
            </a:extLst>
          </p:cNvPr>
          <p:cNvSpPr txBox="1"/>
          <p:nvPr/>
        </p:nvSpPr>
        <p:spPr>
          <a:xfrm>
            <a:off x="533304" y="1821388"/>
            <a:ext cx="176182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Peter</a:t>
            </a:r>
          </a:p>
        </p:txBody>
      </p:sp>
      <p:sp>
        <p:nvSpPr>
          <p:cNvPr id="24" name="TextBox 23">
            <a:extLst>
              <a:ext uri="{FF2B5EF4-FFF2-40B4-BE49-F238E27FC236}">
                <a16:creationId xmlns:a16="http://schemas.microsoft.com/office/drawing/2014/main" id="{4CF6BC3A-DF15-A8A5-814D-C13113DBFCA4}"/>
              </a:ext>
            </a:extLst>
          </p:cNvPr>
          <p:cNvSpPr txBox="1"/>
          <p:nvPr/>
        </p:nvSpPr>
        <p:spPr>
          <a:xfrm>
            <a:off x="6718951" y="1830352"/>
            <a:ext cx="176182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Paul</a:t>
            </a:r>
          </a:p>
        </p:txBody>
      </p:sp>
      <p:sp>
        <p:nvSpPr>
          <p:cNvPr id="27" name="TextBox 26">
            <a:extLst>
              <a:ext uri="{FF2B5EF4-FFF2-40B4-BE49-F238E27FC236}">
                <a16:creationId xmlns:a16="http://schemas.microsoft.com/office/drawing/2014/main" id="{AA3E2499-0915-4F16-9D3F-8A35244598A4}"/>
              </a:ext>
            </a:extLst>
          </p:cNvPr>
          <p:cNvSpPr txBox="1"/>
          <p:nvPr/>
        </p:nvSpPr>
        <p:spPr>
          <a:xfrm>
            <a:off x="152619" y="1719260"/>
            <a:ext cx="5106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p>
        </p:txBody>
      </p:sp>
      <p:sp>
        <p:nvSpPr>
          <p:cNvPr id="28" name="TextBox 27">
            <a:extLst>
              <a:ext uri="{FF2B5EF4-FFF2-40B4-BE49-F238E27FC236}">
                <a16:creationId xmlns:a16="http://schemas.microsoft.com/office/drawing/2014/main" id="{D17F02D2-34A6-55E1-6BFD-CDBC20AC0C11}"/>
              </a:ext>
            </a:extLst>
          </p:cNvPr>
          <p:cNvSpPr txBox="1"/>
          <p:nvPr/>
        </p:nvSpPr>
        <p:spPr>
          <a:xfrm>
            <a:off x="2725490" y="1737189"/>
            <a:ext cx="5106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p>
        </p:txBody>
      </p:sp>
      <p:sp>
        <p:nvSpPr>
          <p:cNvPr id="29" name="TextBox 28">
            <a:extLst>
              <a:ext uri="{FF2B5EF4-FFF2-40B4-BE49-F238E27FC236}">
                <a16:creationId xmlns:a16="http://schemas.microsoft.com/office/drawing/2014/main" id="{F891A6C8-AC5E-78FD-34C0-0E67AC52244B}"/>
              </a:ext>
            </a:extLst>
          </p:cNvPr>
          <p:cNvSpPr txBox="1"/>
          <p:nvPr/>
        </p:nvSpPr>
        <p:spPr>
          <a:xfrm>
            <a:off x="6015537" y="1764083"/>
            <a:ext cx="5106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a:t>
            </a:r>
          </a:p>
        </p:txBody>
      </p:sp>
      <p:sp>
        <p:nvSpPr>
          <p:cNvPr id="30" name="TextBox 29">
            <a:extLst>
              <a:ext uri="{FF2B5EF4-FFF2-40B4-BE49-F238E27FC236}">
                <a16:creationId xmlns:a16="http://schemas.microsoft.com/office/drawing/2014/main" id="{C038F322-0185-8E2C-388C-B2D90FDDDC18}"/>
              </a:ext>
            </a:extLst>
          </p:cNvPr>
          <p:cNvSpPr txBox="1"/>
          <p:nvPr/>
        </p:nvSpPr>
        <p:spPr>
          <a:xfrm>
            <a:off x="260549" y="5001544"/>
            <a:ext cx="2566964"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Jews first</a:t>
            </a:r>
          </a:p>
        </p:txBody>
      </p:sp>
      <p:sp>
        <p:nvSpPr>
          <p:cNvPr id="31" name="TextBox 30">
            <a:extLst>
              <a:ext uri="{FF2B5EF4-FFF2-40B4-BE49-F238E27FC236}">
                <a16:creationId xmlns:a16="http://schemas.microsoft.com/office/drawing/2014/main" id="{32BC6A70-874B-0AEA-26B6-2D58D81DEC2E}"/>
              </a:ext>
            </a:extLst>
          </p:cNvPr>
          <p:cNvSpPr txBox="1"/>
          <p:nvPr/>
        </p:nvSpPr>
        <p:spPr>
          <a:xfrm>
            <a:off x="4795058" y="5658969"/>
            <a:ext cx="2566964" cy="769441"/>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Gentiles</a:t>
            </a:r>
          </a:p>
        </p:txBody>
      </p:sp>
      <p:sp>
        <p:nvSpPr>
          <p:cNvPr id="32" name="TextBox 31">
            <a:extLst>
              <a:ext uri="{FF2B5EF4-FFF2-40B4-BE49-F238E27FC236}">
                <a16:creationId xmlns:a16="http://schemas.microsoft.com/office/drawing/2014/main" id="{26729B63-7601-339D-DE23-77B824DD39C8}"/>
              </a:ext>
            </a:extLst>
          </p:cNvPr>
          <p:cNvSpPr txBox="1"/>
          <p:nvPr/>
        </p:nvSpPr>
        <p:spPr>
          <a:xfrm>
            <a:off x="197796" y="5755053"/>
            <a:ext cx="2034015" cy="584775"/>
          </a:xfrm>
          <a:prstGeom prst="rect">
            <a:avLst/>
          </a:prstGeom>
          <a:noFill/>
        </p:spPr>
        <p:txBody>
          <a:bodyPr wrap="square" rtlCol="0">
            <a:spAutoFit/>
            <a:scene3d>
              <a:camera prst="orthographicFront">
                <a:rot lat="0" lon="18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Jerusalem</a:t>
            </a:r>
          </a:p>
        </p:txBody>
      </p:sp>
      <p:sp>
        <p:nvSpPr>
          <p:cNvPr id="33" name="TextBox 32">
            <a:extLst>
              <a:ext uri="{FF2B5EF4-FFF2-40B4-BE49-F238E27FC236}">
                <a16:creationId xmlns:a16="http://schemas.microsoft.com/office/drawing/2014/main" id="{D419BB54-E0B0-E64C-4573-3EE3886CD20D}"/>
              </a:ext>
            </a:extLst>
          </p:cNvPr>
          <p:cNvSpPr txBox="1"/>
          <p:nvPr/>
        </p:nvSpPr>
        <p:spPr>
          <a:xfrm>
            <a:off x="6894431" y="4419312"/>
            <a:ext cx="2034015" cy="584775"/>
          </a:xfrm>
          <a:prstGeom prst="rect">
            <a:avLst/>
          </a:prstGeom>
          <a:noFill/>
        </p:spPr>
        <p:txBody>
          <a:bodyPr wrap="square" rtlCol="0">
            <a:spAutoFit/>
            <a:scene3d>
              <a:camera prst="orthographicFront">
                <a:rot lat="0" lon="18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Rome</a:t>
            </a:r>
          </a:p>
        </p:txBody>
      </p:sp>
      <p:sp>
        <p:nvSpPr>
          <p:cNvPr id="34" name="TextBox 33">
            <a:extLst>
              <a:ext uri="{FF2B5EF4-FFF2-40B4-BE49-F238E27FC236}">
                <a16:creationId xmlns:a16="http://schemas.microsoft.com/office/drawing/2014/main" id="{B55A0BEB-FCE4-C009-8B6C-876FE61C3112}"/>
              </a:ext>
            </a:extLst>
          </p:cNvPr>
          <p:cNvSpPr txBox="1"/>
          <p:nvPr/>
        </p:nvSpPr>
        <p:spPr>
          <a:xfrm>
            <a:off x="2786771" y="5298573"/>
            <a:ext cx="2034015" cy="584775"/>
          </a:xfrm>
          <a:prstGeom prst="rect">
            <a:avLst/>
          </a:prstGeom>
          <a:noFill/>
        </p:spPr>
        <p:txBody>
          <a:bodyPr wrap="square" rtlCol="0">
            <a:spAutoFit/>
            <a:scene3d>
              <a:camera prst="orthographicFront">
                <a:rot lat="0" lon="18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Caesarea</a:t>
            </a:r>
          </a:p>
        </p:txBody>
      </p:sp>
      <p:sp>
        <p:nvSpPr>
          <p:cNvPr id="35" name="TextBox 34">
            <a:extLst>
              <a:ext uri="{FF2B5EF4-FFF2-40B4-BE49-F238E27FC236}">
                <a16:creationId xmlns:a16="http://schemas.microsoft.com/office/drawing/2014/main" id="{2C4E087A-4815-3AF3-7278-892FDF0D14E1}"/>
              </a:ext>
            </a:extLst>
          </p:cNvPr>
          <p:cNvSpPr txBox="1"/>
          <p:nvPr/>
        </p:nvSpPr>
        <p:spPr>
          <a:xfrm>
            <a:off x="5153454" y="4860449"/>
            <a:ext cx="2034015" cy="584775"/>
          </a:xfrm>
          <a:prstGeom prst="rect">
            <a:avLst/>
          </a:prstGeom>
          <a:noFill/>
        </p:spPr>
        <p:txBody>
          <a:bodyPr wrap="square" rtlCol="0">
            <a:spAutoFit/>
            <a:scene3d>
              <a:camera prst="orthographicFront">
                <a:rot lat="0" lon="18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Antioch</a:t>
            </a:r>
          </a:p>
        </p:txBody>
      </p:sp>
      <p:sp>
        <p:nvSpPr>
          <p:cNvPr id="36" name="TextBox 35">
            <a:extLst>
              <a:ext uri="{FF2B5EF4-FFF2-40B4-BE49-F238E27FC236}">
                <a16:creationId xmlns:a16="http://schemas.microsoft.com/office/drawing/2014/main" id="{12BAE4F9-6C06-B249-DD46-AD441DAC1C92}"/>
              </a:ext>
            </a:extLst>
          </p:cNvPr>
          <p:cNvSpPr txBox="1"/>
          <p:nvPr/>
        </p:nvSpPr>
        <p:spPr>
          <a:xfrm>
            <a:off x="6253508" y="2780928"/>
            <a:ext cx="2566964"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Uttermost Parts of the World</a:t>
            </a:r>
          </a:p>
        </p:txBody>
      </p:sp>
      <p:sp>
        <p:nvSpPr>
          <p:cNvPr id="12" name="Right Arrow 11">
            <a:extLst>
              <a:ext uri="{FF2B5EF4-FFF2-40B4-BE49-F238E27FC236}">
                <a16:creationId xmlns:a16="http://schemas.microsoft.com/office/drawing/2014/main" id="{FB5685A9-8385-E4CF-500B-CEBCCC47BDDF}"/>
              </a:ext>
            </a:extLst>
          </p:cNvPr>
          <p:cNvSpPr/>
          <p:nvPr/>
        </p:nvSpPr>
        <p:spPr bwMode="auto">
          <a:xfrm>
            <a:off x="179512" y="3002084"/>
            <a:ext cx="6408712" cy="2560320"/>
          </a:xfrm>
          <a:prstGeom prst="rightArrow">
            <a:avLst>
              <a:gd name="adj1" fmla="val 50000"/>
              <a:gd name="adj2" fmla="val 66457"/>
            </a:avLst>
          </a:prstGeom>
          <a:solidFill>
            <a:srgbClr val="FFCA96"/>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EB3972D0-8905-3714-74BA-385F2495F758}"/>
              </a:ext>
            </a:extLst>
          </p:cNvPr>
          <p:cNvSpPr txBox="1"/>
          <p:nvPr/>
        </p:nvSpPr>
        <p:spPr>
          <a:xfrm>
            <a:off x="197796" y="3922023"/>
            <a:ext cx="2566964"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Jerusalem</a:t>
            </a:r>
          </a:p>
        </p:txBody>
      </p:sp>
      <p:sp>
        <p:nvSpPr>
          <p:cNvPr id="26" name="TextBox 25">
            <a:extLst>
              <a:ext uri="{FF2B5EF4-FFF2-40B4-BE49-F238E27FC236}">
                <a16:creationId xmlns:a16="http://schemas.microsoft.com/office/drawing/2014/main" id="{082B01D3-B717-2D10-E2A0-265B713BA72A}"/>
              </a:ext>
            </a:extLst>
          </p:cNvPr>
          <p:cNvSpPr txBox="1"/>
          <p:nvPr/>
        </p:nvSpPr>
        <p:spPr>
          <a:xfrm>
            <a:off x="3191902" y="3645024"/>
            <a:ext cx="2566964"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Judea &amp; Samaria</a:t>
            </a:r>
          </a:p>
        </p:txBody>
      </p:sp>
    </p:spTree>
    <p:extLst>
      <p:ext uri="{BB962C8B-B14F-4D97-AF65-F5344CB8AC3E}">
        <p14:creationId xmlns:p14="http://schemas.microsoft.com/office/powerpoint/2010/main" val="26157344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ul’s third missionary journey.&lt;br/&gt;1. Paul sets out from Antioch in Syria with Timothy in 53AD, and revisits the believers in Galatia and Phrygia. (Acts 18:23)&lt;br/&gt;2. When Paul arrives in Ephesus, he prays with the new believers and they are filled with the Holy Spirit. Paul and Timothy make Ephesus their base for the next three years (53-56AD). (Acts 19:1-10)&lt;br/&gt;3. Paul falls foul of Demetrius – a silversmith who makes images of the goddess Artemis. (Acts 19:23-41) After a riot, Paul is forced to leave for Troas before sailing on to Macedonia. (Acts 20:1)&lt;br/&gt;4. After encouraging the believers in Philippi, Paul turns south and visits Achaia, where he stays over the winter of 56/57AD in Corinth. (Acts 20:2-3)&lt;br/&gt;5. Paul plans to sail from Corinth directly to Jerusalem, but he hears of a Jewish plot to kill him on board the ship, so he alters his plans and returns overland through Macedonia. (Acts 20:3-4)&lt;br/&gt;6. Paul’s travelling companions go on ahead to Troas. But Paul stays in Philippi for the Passover festival before sailing from Neapolis to join the others in Troas. (Acts 20:5-6)&lt;br/&gt;7. Paul walks overland to Assos, before continuing across the Aegean Sea to Mitylene on the island of Lesbos. The next evening they anchor off Chios. Then they cross over to Samos and arrive at Miletus, where Paul meets the elders from Ephesus. (Acts 20:13-16)&lt;br/&gt;8. Paul sails over to Cos, then on to Rhodes and Patara. (Acts 21:1)&lt;br/&gt;9. In Patara, Paul and his companions board a ship sailing to Phoenicia. They sail south of Cyprus and reach Tyre. (Acts 21:2-3)&lt;br/&gt;10. The believers in Tyre warn Paul of opposition in Jerusalem, but after praying with them on the beach, Paul sets sail for Ptolemais. (Acts 21:4-7) He then travels on to Caesarea, where he stays with Philip and receives a word of knowledge that he will be arrested in Jerusalem. (Acts  21:8-14)&lt;br/&gt;11. Paul sets off for Jerusalem, accompanied by Luke and some believers from Caesarea. They arrive in Jerusalem in the early autumn of 57AD. (Acts 21:15-19) – Slide 5">
            <a:extLst>
              <a:ext uri="{FF2B5EF4-FFF2-40B4-BE49-F238E27FC236}">
                <a16:creationId xmlns:a16="http://schemas.microsoft.com/office/drawing/2014/main" id="{B49DE77C-0BE0-844A-BE70-617DCD541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61558"/>
            <a:ext cx="9101137" cy="68258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8C08A1-4353-B8A5-90B8-AEA0B8F81564}"/>
              </a:ext>
            </a:extLst>
          </p:cNvPr>
          <p:cNvSpPr>
            <a:spLocks noGrp="1"/>
          </p:cNvSpPr>
          <p:nvPr>
            <p:ph type="title"/>
          </p:nvPr>
        </p:nvSpPr>
        <p:spPr>
          <a:xfrm>
            <a:off x="1" y="6237312"/>
            <a:ext cx="9174882" cy="648072"/>
          </a:xfrm>
          <a:solidFill>
            <a:schemeClr val="tx1"/>
          </a:solidFill>
        </p:spPr>
        <p:txBody>
          <a:bodyPr/>
          <a:lstStyle/>
          <a:p>
            <a:r>
              <a:rPr lang="en-US" sz="4000" b="1" dirty="0"/>
              <a:t>Third Missionary Journey</a:t>
            </a:r>
          </a:p>
        </p:txBody>
      </p:sp>
    </p:spTree>
    <p:extLst>
      <p:ext uri="{BB962C8B-B14F-4D97-AF65-F5344CB8AC3E}">
        <p14:creationId xmlns:p14="http://schemas.microsoft.com/office/powerpoint/2010/main" val="34263231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38101" y="-3175"/>
            <a:ext cx="9070975" cy="1143000"/>
          </a:xfrm>
          <a:solidFill>
            <a:schemeClr val="bg1"/>
          </a:solidFill>
        </p:spPr>
        <p:txBody>
          <a:bodyPr/>
          <a:lstStyle/>
          <a:p>
            <a:r>
              <a:rPr lang="en-TH" b="1" dirty="0">
                <a:solidFill>
                  <a:schemeClr val="tx1"/>
                </a:solidFill>
              </a:rPr>
              <a:t>Acts 18:23-28</a:t>
            </a: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833437"/>
            <a:ext cx="8850087" cy="4114800"/>
          </a:xfrm>
        </p:spPr>
        <p:txBody>
          <a:bodyPr/>
          <a:lstStyle/>
          <a:p>
            <a:pPr marL="0" indent="0" algn="just">
              <a:buNone/>
            </a:pPr>
            <a:r>
              <a:rPr lang="en-US" sz="2400" baseline="30000" dirty="0">
                <a:solidFill>
                  <a:schemeClr val="tx1"/>
                </a:solidFill>
              </a:rPr>
              <a:t>23 </a:t>
            </a:r>
            <a:r>
              <a:rPr lang="en-US" sz="2400" dirty="0">
                <a:solidFill>
                  <a:schemeClr val="tx1"/>
                </a:solidFill>
              </a:rPr>
              <a:t>After spending some time there, he departed and went from one place to the next through the region of Galatia and Phrygia, strengthening all the disciples.</a:t>
            </a:r>
          </a:p>
          <a:p>
            <a:pPr marL="0" indent="0" algn="just">
              <a:buNone/>
            </a:pPr>
            <a:r>
              <a:rPr lang="en-US" sz="2400" baseline="30000" dirty="0">
                <a:solidFill>
                  <a:schemeClr val="tx1"/>
                </a:solidFill>
              </a:rPr>
              <a:t>24 </a:t>
            </a:r>
            <a:r>
              <a:rPr lang="en-US" sz="2400" dirty="0">
                <a:solidFill>
                  <a:schemeClr val="tx1"/>
                </a:solidFill>
              </a:rPr>
              <a:t>Now a Jew named Apollos, a native of Alexandria, came to Ephesus. He was an eloquent man, competent in the Scriptures. </a:t>
            </a:r>
            <a:r>
              <a:rPr lang="en-US" sz="2400" baseline="30000" dirty="0">
                <a:solidFill>
                  <a:schemeClr val="tx1"/>
                </a:solidFill>
              </a:rPr>
              <a:t>25 </a:t>
            </a:r>
            <a:r>
              <a:rPr lang="en-US" sz="2400" dirty="0">
                <a:solidFill>
                  <a:schemeClr val="tx1"/>
                </a:solidFill>
              </a:rPr>
              <a:t>He had been instructed in the way of the Lord. And being fervent in spirit, he spoke and taught accurately the things concerning Jesus, though he knew only the baptism of John. </a:t>
            </a:r>
            <a:r>
              <a:rPr lang="en-US" sz="2400" baseline="30000" dirty="0">
                <a:solidFill>
                  <a:schemeClr val="tx1"/>
                </a:solidFill>
              </a:rPr>
              <a:t>26 </a:t>
            </a:r>
            <a:r>
              <a:rPr lang="en-US" sz="2400" dirty="0">
                <a:solidFill>
                  <a:schemeClr val="tx1"/>
                </a:solidFill>
              </a:rPr>
              <a:t>He began to speak boldly in the synagogue, but when Priscilla and Aquila heard him, they took him aside and explained to him the way of God more accurately. </a:t>
            </a:r>
            <a:r>
              <a:rPr lang="en-US" sz="2400" baseline="30000" dirty="0">
                <a:solidFill>
                  <a:schemeClr val="tx1"/>
                </a:solidFill>
              </a:rPr>
              <a:t>27 </a:t>
            </a:r>
            <a:r>
              <a:rPr lang="en-US" sz="2400" dirty="0">
                <a:solidFill>
                  <a:schemeClr val="tx1"/>
                </a:solidFill>
              </a:rPr>
              <a:t>And when he wished to cross to Achaia, the brothers encouraged him and wrote to the disciples to welcome him. When he arrived, he greatly helped those who through grace had believed, </a:t>
            </a:r>
            <a:r>
              <a:rPr lang="en-US" sz="2400" baseline="30000" dirty="0">
                <a:solidFill>
                  <a:schemeClr val="tx1"/>
                </a:solidFill>
              </a:rPr>
              <a:t>28 </a:t>
            </a:r>
            <a:r>
              <a:rPr lang="en-US" sz="2400" dirty="0">
                <a:solidFill>
                  <a:schemeClr val="tx1"/>
                </a:solidFill>
              </a:rPr>
              <a:t>for he powerfully refuted the Jews in public, showing by the Scriptures that the Christ was Jesus.</a:t>
            </a:r>
          </a:p>
        </p:txBody>
      </p:sp>
    </p:spTree>
    <p:extLst>
      <p:ext uri="{BB962C8B-B14F-4D97-AF65-F5344CB8AC3E}">
        <p14:creationId xmlns:p14="http://schemas.microsoft.com/office/powerpoint/2010/main" val="2345123668"/>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5BE8C40B-17BC-4E9D-9CE2-E0B7688F8EBD}" vid="{0FEFE8E6-F0AF-49A8-ABBE-92D8C6E4B0D9}"/>
    </a:ext>
  </a:extLst>
</a:theme>
</file>

<file path=ppt/theme/theme1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22869</TotalTime>
  <Words>13869</Words>
  <Application>Microsoft Macintosh PowerPoint</Application>
  <PresentationFormat>On-screen Show (4:3)</PresentationFormat>
  <Paragraphs>1205</Paragraphs>
  <Slides>179</Slides>
  <Notes>143</Notes>
  <HiddenSlides>3</HiddenSlides>
  <MMClips>2</MMClips>
  <ScaleCrop>false</ScaleCrop>
  <HeadingPairs>
    <vt:vector size="6" baseType="variant">
      <vt:variant>
        <vt:lpstr>Fonts Used</vt:lpstr>
      </vt:variant>
      <vt:variant>
        <vt:i4>22</vt:i4>
      </vt:variant>
      <vt:variant>
        <vt:lpstr>Theme</vt:lpstr>
      </vt:variant>
      <vt:variant>
        <vt:i4>34</vt:i4>
      </vt:variant>
      <vt:variant>
        <vt:lpstr>Slide Titles</vt:lpstr>
      </vt:variant>
      <vt:variant>
        <vt:i4>179</vt:i4>
      </vt:variant>
    </vt:vector>
  </HeadingPairs>
  <TitlesOfParts>
    <vt:vector size="235" baseType="lpstr">
      <vt:lpstr>26</vt:lpstr>
      <vt:lpstr>BONES</vt:lpstr>
      <vt:lpstr>MS Gothic</vt:lpstr>
      <vt:lpstr>ＭＳ Ｐゴシック</vt:lpstr>
      <vt:lpstr>Osaka</vt:lpstr>
      <vt:lpstr>Times</vt:lpstr>
      <vt:lpstr>Arial</vt:lpstr>
      <vt:lpstr>Arial Black</vt:lpstr>
      <vt:lpstr>Arial Narrow</vt:lpstr>
      <vt:lpstr>Calibri</vt:lpstr>
      <vt:lpstr>Candara</vt:lpstr>
      <vt:lpstr>Chalkduster</vt:lpstr>
      <vt:lpstr>Comic Sans MS</vt:lpstr>
      <vt:lpstr>Helvetica</vt:lpstr>
      <vt:lpstr>Monaco</vt:lpstr>
      <vt:lpstr>Monotype Sorts</vt:lpstr>
      <vt:lpstr>Symbol</vt:lpstr>
      <vt:lpstr>Tahoma</vt:lpstr>
      <vt:lpstr>Times New Roman</vt:lpstr>
      <vt:lpstr>Tw Cen MT</vt:lpstr>
      <vt:lpstr>Tw Cen MT Condensed Extra Bold</vt:lpstr>
      <vt:lpstr>Wingdings</vt:lpstr>
      <vt:lpstr>Strategic</vt:lpstr>
      <vt:lpstr>4_Default Design</vt:lpstr>
      <vt:lpstr>5_Default Design</vt:lpstr>
      <vt:lpstr>3_Beam</vt:lpstr>
      <vt:lpstr>4_Blank Presentation</vt:lpstr>
      <vt:lpstr>10_Custom Design</vt:lpstr>
      <vt:lpstr>11_Custom Design</vt:lpstr>
      <vt:lpstr>6_Blank Presentation</vt:lpstr>
      <vt:lpstr>49_Blank Presentation</vt:lpstr>
      <vt:lpstr>6_Strategic</vt:lpstr>
      <vt:lpstr>3_Office Theme</vt:lpstr>
      <vt:lpstr>7_Strategic</vt:lpstr>
      <vt:lpstr>50_Blank Presentation</vt:lpstr>
      <vt:lpstr>10_Office Theme</vt:lpstr>
      <vt:lpstr>Custom Design</vt:lpstr>
      <vt:lpstr>PhotoCompanion</vt:lpstr>
      <vt:lpstr>1_Custom Design</vt:lpstr>
      <vt:lpstr>2_Custom Design</vt:lpstr>
      <vt:lpstr>3_Custom Design</vt:lpstr>
      <vt:lpstr>51_Blank Presentation</vt:lpstr>
      <vt:lpstr>4_Custom Design</vt:lpstr>
      <vt:lpstr>Office Theme</vt:lpstr>
      <vt:lpstr>untitled 1</vt:lpstr>
      <vt:lpstr>11_Office Theme</vt:lpstr>
      <vt:lpstr>Default Design</vt:lpstr>
      <vt:lpstr>19_Blank Presentation</vt:lpstr>
      <vt:lpstr>4_Office Theme</vt:lpstr>
      <vt:lpstr>13_Default Design</vt:lpstr>
      <vt:lpstr>17_Blank Presentation</vt:lpstr>
      <vt:lpstr>5_Office Theme</vt:lpstr>
      <vt:lpstr>Textured</vt:lpstr>
      <vt:lpstr>Orbit</vt:lpstr>
      <vt:lpstr>6_Office Theme</vt:lpstr>
      <vt:lpstr>52_Blank Presentation</vt:lpstr>
      <vt:lpstr>PowerPoint Presentation</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Be Witnessing</vt:lpstr>
      <vt:lpstr>The Witness Stand</vt:lpstr>
      <vt:lpstr>Why should we be witnessing?</vt:lpstr>
      <vt:lpstr>I. God has gone ahead of us so we can begin where we are (Acts 1:1–6:7). </vt:lpstr>
      <vt:lpstr>II. God gets the glory when we witness outside our comfort zone (Acts 6:8–8:40). </vt:lpstr>
      <vt:lpstr>III. God will use us to spread the kingdom to the last unreached place (Acts 9–28). </vt:lpstr>
      <vt:lpstr>Main Idea of the Book</vt:lpstr>
      <vt:lpstr>What is your role in God’s plan that he started in early church history? </vt:lpstr>
      <vt:lpstr>PowerPoint Presentation</vt:lpstr>
      <vt:lpstr>Slides on  Acts 17</vt:lpstr>
      <vt:lpstr>Paul's First &amp; Second Missionary Journeys</vt:lpstr>
      <vt:lpstr>2. "The European Thrust"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Acts 18</vt:lpstr>
      <vt:lpstr>3."The Asian Thrust"</vt:lpstr>
      <vt:lpstr>ACTS 18</vt:lpstr>
      <vt:lpstr>This is a free sample of the Acts 18 presentation from the Photo Companion to the Bible. To purchase the full volume, visit https://www.bibleplaces.com/acts/  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For more details (for this and every slide), see the Notes section below.  </vt:lpstr>
      <vt:lpstr>After these things he departed from Athens and came to Corinth</vt:lpstr>
      <vt:lpstr>After these things he departed from Athens</vt:lpstr>
      <vt:lpstr>After these things he departed from Athens</vt:lpstr>
      <vt:lpstr>After these things he departed from Athens and came to Corinth</vt:lpstr>
      <vt:lpstr>After these things he departed from Athens and came to Corinth</vt:lpstr>
      <vt:lpstr>After these things he departed from Athens and came to Corinth</vt:lpstr>
      <vt:lpstr>He found a certain Jew named Aquila, a native of Pontus</vt:lpstr>
      <vt:lpstr>Claudius had commanded all the Jews to depart from Rome</vt:lpstr>
      <vt:lpstr>Claudius had commanded all the Jews to depart from Rome</vt:lpstr>
      <vt:lpstr>By their trade they were tentmakers</vt:lpstr>
      <vt:lpstr>He reasoned in the synagogue every Sabbath, trying to persuade Jews and Greeks</vt:lpstr>
      <vt:lpstr>And Crispus, the ruler of the synagogue, believed in the Lord with all his house</vt:lpstr>
      <vt:lpstr>PowerPoint Presentation</vt:lpstr>
      <vt:lpstr>PowerPoint Presentation</vt:lpstr>
      <vt:lpstr>But when Gallio was proconsul of Achaia</vt:lpstr>
      <vt:lpstr>The Jews with one accord rose up against Paul and brought him before the judgment seat</vt:lpstr>
      <vt:lpstr>The Jews with one accord rose up against Paul and brought him before the judgment seat</vt:lpstr>
      <vt:lpstr>The Jews with one accord rose up against Paul and brought him before the judgment seat</vt:lpstr>
      <vt:lpstr>This man persuades people to worship God contrary to the Law</vt:lpstr>
      <vt:lpstr>If it were a matter of wrong or of crime, O Jews, I would have reason to hear your complaint</vt:lpstr>
      <vt:lpstr>I am unwilling to be a judge of these things</vt:lpstr>
      <vt:lpstr>And he drove them from the judgment seat</vt:lpstr>
      <vt:lpstr>Paul . . . sailed from there for Syria . . . after shaving his head in Cenchreae</vt:lpstr>
      <vt:lpstr>And they came to Ephesus</vt:lpstr>
      <vt:lpstr>PowerPoint Presentation</vt:lpstr>
      <vt:lpstr>And they came to Ephesus</vt:lpstr>
      <vt:lpstr>PowerPoint Presentation</vt:lpstr>
      <vt:lpstr>When he had landed at Caesarea . . .</vt:lpstr>
      <vt:lpstr>When he had landed at Caesarea, he went up and greeted the church</vt:lpstr>
      <vt:lpstr>When he had landed at Caesarea, he went up and greeted the church, and went down to Antioch</vt:lpstr>
      <vt:lpstr>After spending some time there, he departed</vt:lpstr>
      <vt:lpstr>He went in order through the region of Galatia and Phrygia, strengthening all the disciples</vt:lpstr>
      <vt:lpstr>He went in order through the region of Galatia and Phrygia, strengthening all the disciples</vt:lpstr>
      <vt:lpstr>A certain Jew named Apollos, an Alexandrian by birth, came to Ephesus</vt:lpstr>
      <vt:lpstr>An eloquent man</vt:lpstr>
      <vt:lpstr>When Priscilla and Aquila heard him, they took him aside</vt:lpstr>
      <vt:lpstr>When Priscilla and Aquila heard him, they took him aside</vt:lpstr>
      <vt:lpstr>When he wanted to cross over to Achaia, the brothers encouraged him</vt:lpstr>
      <vt:lpstr>He powerfully refuted the Jews in public, proving by the Scriptures that Jesus is the Messiah</vt:lpstr>
      <vt:lpstr>PowerPoint Presentation</vt:lpstr>
      <vt:lpstr>PowerPoint Presentation</vt:lpstr>
      <vt:lpstr>PowerPoint Presentation</vt:lpstr>
      <vt:lpstr>Slides on  Acts 19</vt:lpstr>
      <vt:lpstr>An Incomplete Gospel,  an Incomparable God</vt:lpstr>
      <vt:lpstr>PowerPoint Presentation</vt:lpstr>
      <vt:lpstr>PowerPoint Presentation</vt:lpstr>
      <vt:lpstr>PowerPoint Presentation</vt:lpstr>
      <vt:lpstr>PowerPoint Presentation</vt:lpstr>
      <vt:lpstr>PowerPoint Presentation</vt:lpstr>
      <vt:lpstr>The Spread of the Gospel by AD 100</vt:lpstr>
      <vt:lpstr>PowerPoint Presentation</vt:lpstr>
      <vt:lpstr>PowerPoint Presentation</vt:lpstr>
      <vt:lpstr>Happy Pentecost</vt:lpstr>
      <vt:lpstr>PowerPoint Presentation</vt:lpstr>
      <vt:lpstr>PowerPoint Presentation</vt:lpstr>
      <vt:lpstr>PowerPoint Presentation</vt:lpstr>
      <vt:lpstr>Third Missionary Journey</vt:lpstr>
      <vt:lpstr>Acts 18:23-28</vt:lpstr>
      <vt:lpstr>An Incomplete Gospel</vt:lpstr>
      <vt:lpstr>An Incomplete Gospel</vt:lpstr>
      <vt:lpstr>When he wanted to cross over to Achaia, the brothers encouraged him</vt:lpstr>
      <vt:lpstr>Acts 19:1-10</vt:lpstr>
      <vt:lpstr>PowerPoint Presentation</vt:lpstr>
      <vt:lpstr>An Incomplete Gospel</vt:lpstr>
      <vt:lpstr>PowerPoint Presentation</vt:lpstr>
      <vt:lpstr>If I have been sprinkled before, should I now be immersed?</vt:lpstr>
      <vt:lpstr>If I have been sprinkled before, should I now be immersed?</vt:lpstr>
      <vt:lpstr>If I have been sprinkled before, should I now be immersed?</vt:lpstr>
      <vt:lpstr>PowerPoint Presentation</vt:lpstr>
      <vt:lpstr>Acts 19:11-20</vt:lpstr>
      <vt:lpstr>PowerPoint Presentation</vt:lpstr>
      <vt:lpstr>PowerPoint Presentation</vt:lpstr>
      <vt:lpstr>PowerPoint Presentation</vt:lpstr>
      <vt:lpstr>An Incomplete Gospel</vt:lpstr>
      <vt:lpstr>A Complete Gospel</vt:lpstr>
      <vt:lpstr>PowerPoint Presentation</vt:lpstr>
      <vt:lpstr>PowerPoint Presentation</vt:lpstr>
      <vt:lpstr>PowerPoint Presentation</vt:lpstr>
      <vt:lpstr>Black</vt:lpstr>
      <vt:lpstr>The Peaceful Riot</vt:lpstr>
      <vt:lpstr>6 Jan 2021 Capitol Riot</vt:lpstr>
      <vt:lpstr>6 Jan 2021 Capitol Riot</vt:lpstr>
      <vt:lpstr>Portland 2020 Riots</vt:lpstr>
      <vt:lpstr>USA 2020 Riots</vt:lpstr>
      <vt:lpstr>Minneapolis</vt:lpstr>
      <vt:lpstr>“Blessed are the peacemakers.”</vt:lpstr>
      <vt:lpstr>Who brings peace in society more—believers or unbelievers in Jesus?</vt:lpstr>
      <vt:lpstr>Acts Series</vt:lpstr>
      <vt:lpstr>2. "The European Thrust"</vt:lpstr>
      <vt:lpstr>3."The Asian Thrust"</vt:lpstr>
      <vt:lpstr>Apostles Opposed in Acts 16–19</vt:lpstr>
      <vt:lpstr>Slave Girl (Acts 16:16)</vt:lpstr>
      <vt:lpstr>Beaten &amp; Flogged  (Acts 16:22)</vt:lpstr>
      <vt:lpstr>Apostles Opposed in Acts 16–19</vt:lpstr>
      <vt:lpstr>Paul's Third Missionary Journey</vt:lpstr>
      <vt:lpstr>Paul's Third Missionary Journey</vt:lpstr>
      <vt:lpstr>Progress Reports</vt:lpstr>
      <vt:lpstr>The Setting: Peace</vt:lpstr>
      <vt:lpstr>PowerPoint Presentation</vt:lpstr>
      <vt:lpstr>Artemis (Diana) Video (Acts 19:23-41)</vt:lpstr>
      <vt:lpstr>The idol maker Demetrius began the Ephesus riot—not the peaceful Paul (Acts 19:23-41).</vt:lpstr>
      <vt:lpstr>Ephesus was the capital of Asia</vt:lpstr>
      <vt:lpstr>A Centre of Culture</vt:lpstr>
      <vt:lpstr>Marble Roads</vt:lpstr>
      <vt:lpstr>Artemis:  The Ancient Wonder Woman</vt:lpstr>
      <vt:lpstr>Artemis, Goddess of Fertility</vt:lpstr>
      <vt:lpstr>Seven Wonders of the Ancient World</vt:lpstr>
      <vt:lpstr>The Temple of Artemis at Ephesus</vt:lpstr>
      <vt:lpstr>The Temple of Diana (Artemis) in 2017</vt:lpstr>
      <vt:lpstr>Theater Seats 25,000</vt:lpstr>
      <vt:lpstr>The City Clerk (Acts 19:35-41):</vt:lpstr>
      <vt:lpstr>Christians = Riot Victims —Not Riot Instigators</vt:lpstr>
      <vt:lpstr>Believers bring peace in society.</vt:lpstr>
      <vt:lpstr>Idolatry leads to trouble.</vt:lpstr>
      <vt:lpstr>Diana (Artemis) of Ephesus</vt:lpstr>
      <vt:lpstr>How can you be faithful  to God in a world of idols?</vt:lpstr>
      <vt:lpstr>Not much has changed through the ages…</vt:lpstr>
      <vt:lpstr>Idolatry actually  worships self.</vt:lpstr>
      <vt:lpstr>IDOLATRY</vt:lpstr>
      <vt:lpstr>The gospel leads to peace.</vt:lpstr>
      <vt:lpstr>Let’s continue the peaceful proclamation of the gospel that characterized the early church </vt:lpstr>
      <vt:lpstr>Can we reconcile these?</vt:lpstr>
      <vt:lpstr>Who brings peace in society more—believers or unbelievers in Jesus?</vt:lpstr>
      <vt:lpstr>Main Idea of Acts 19:21-41</vt:lpstr>
      <vt:lpstr>Prince of Peace (Isa 9:6)</vt:lpstr>
      <vt:lpstr>The idol maker Demetrius began the Ephesus riot—not the peaceful Paul (Acts 19:23-41).</vt:lpstr>
      <vt:lpstr>The gospel leads to peace.</vt:lpstr>
      <vt:lpstr>Peace Painting Contest</vt:lpstr>
      <vt:lpstr>Peace Picture Contest</vt:lpstr>
      <vt:lpstr>The Winner</vt:lpstr>
      <vt:lpstr>How can you exchange idols for peace?</vt:lpstr>
      <vt:lpstr>He Is Our Peace</vt:lpstr>
      <vt:lpstr>He Is Our Peace</vt:lpstr>
      <vt:lpstr>He is Our Peace</vt:lpstr>
      <vt:lpstr>PowerPoint Presentation</vt:lpstr>
      <vt:lpstr>NT Preaching link at BibleStudyDownloads.org</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488</cp:revision>
  <dcterms:created xsi:type="dcterms:W3CDTF">2009-02-04T00:08:16Z</dcterms:created>
  <dcterms:modified xsi:type="dcterms:W3CDTF">2025-10-04T13:07:12Z</dcterms:modified>
</cp:coreProperties>
</file>