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4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1.xml" ContentType="application/vnd.openxmlformats-officedocument.theme+xml"/>
  <Override PartName="/ppt/slideLayouts/slideLayout25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88" r:id="rId32"/>
    <p:sldMasterId id="2147485712" r:id="rId33"/>
    <p:sldMasterId id="2147485715" r:id="rId34"/>
    <p:sldMasterId id="2147485728" r:id="rId35"/>
    <p:sldMasterId id="2147485742" r:id="rId36"/>
    <p:sldMasterId id="2147485756" r:id="rId37"/>
    <p:sldMasterId id="2147485768" r:id="rId38"/>
    <p:sldMasterId id="2147485780" r:id="rId39"/>
    <p:sldMasterId id="2147485792" r:id="rId40"/>
    <p:sldMasterId id="2147485804" r:id="rId41"/>
    <p:sldMasterId id="2147485816" r:id="rId42"/>
  </p:sldMasterIdLst>
  <p:notesMasterIdLst>
    <p:notesMasterId r:id="rId150"/>
  </p:notesMasterIdLst>
  <p:sldIdLst>
    <p:sldId id="257" r:id="rId43"/>
    <p:sldId id="287" r:id="rId44"/>
    <p:sldId id="371" r:id="rId45"/>
    <p:sldId id="386" r:id="rId46"/>
    <p:sldId id="387" r:id="rId47"/>
    <p:sldId id="388" r:id="rId48"/>
    <p:sldId id="395" r:id="rId49"/>
    <p:sldId id="289" r:id="rId50"/>
    <p:sldId id="281" r:id="rId51"/>
    <p:sldId id="3806" r:id="rId52"/>
    <p:sldId id="3807" r:id="rId53"/>
    <p:sldId id="326" r:id="rId54"/>
    <p:sldId id="327" r:id="rId55"/>
    <p:sldId id="328" r:id="rId56"/>
    <p:sldId id="329" r:id="rId57"/>
    <p:sldId id="379" r:id="rId58"/>
    <p:sldId id="380" r:id="rId59"/>
    <p:sldId id="381" r:id="rId60"/>
    <p:sldId id="382" r:id="rId61"/>
    <p:sldId id="383" r:id="rId62"/>
    <p:sldId id="384" r:id="rId63"/>
    <p:sldId id="385" r:id="rId64"/>
    <p:sldId id="330" r:id="rId65"/>
    <p:sldId id="331" r:id="rId66"/>
    <p:sldId id="332" r:id="rId67"/>
    <p:sldId id="391" r:id="rId68"/>
    <p:sldId id="333" r:id="rId69"/>
    <p:sldId id="334" r:id="rId70"/>
    <p:sldId id="335" r:id="rId71"/>
    <p:sldId id="336" r:id="rId72"/>
    <p:sldId id="337" r:id="rId73"/>
    <p:sldId id="338" r:id="rId74"/>
    <p:sldId id="339" r:id="rId75"/>
    <p:sldId id="340" r:id="rId76"/>
    <p:sldId id="356" r:id="rId77"/>
    <p:sldId id="357" r:id="rId78"/>
    <p:sldId id="358" r:id="rId79"/>
    <p:sldId id="359" r:id="rId80"/>
    <p:sldId id="360" r:id="rId81"/>
    <p:sldId id="361" r:id="rId82"/>
    <p:sldId id="362" r:id="rId83"/>
    <p:sldId id="363" r:id="rId84"/>
    <p:sldId id="374" r:id="rId85"/>
    <p:sldId id="375" r:id="rId86"/>
    <p:sldId id="376" r:id="rId87"/>
    <p:sldId id="367" r:id="rId88"/>
    <p:sldId id="292" r:id="rId89"/>
    <p:sldId id="308" r:id="rId90"/>
    <p:sldId id="309" r:id="rId91"/>
    <p:sldId id="310" r:id="rId92"/>
    <p:sldId id="390" r:id="rId93"/>
    <p:sldId id="263" r:id="rId94"/>
    <p:sldId id="264" r:id="rId95"/>
    <p:sldId id="265" r:id="rId96"/>
    <p:sldId id="266" r:id="rId97"/>
    <p:sldId id="267" r:id="rId98"/>
    <p:sldId id="268" r:id="rId99"/>
    <p:sldId id="269" r:id="rId100"/>
    <p:sldId id="270" r:id="rId101"/>
    <p:sldId id="271" r:id="rId102"/>
    <p:sldId id="272" r:id="rId103"/>
    <p:sldId id="275" r:id="rId104"/>
    <p:sldId id="393" r:id="rId105"/>
    <p:sldId id="277" r:id="rId106"/>
    <p:sldId id="321" r:id="rId107"/>
    <p:sldId id="322" r:id="rId108"/>
    <p:sldId id="323" r:id="rId109"/>
    <p:sldId id="324" r:id="rId110"/>
    <p:sldId id="325" r:id="rId111"/>
    <p:sldId id="586" r:id="rId112"/>
    <p:sldId id="587" r:id="rId113"/>
    <p:sldId id="3638" r:id="rId114"/>
    <p:sldId id="588" r:id="rId115"/>
    <p:sldId id="589" r:id="rId116"/>
    <p:sldId id="590" r:id="rId117"/>
    <p:sldId id="591" r:id="rId118"/>
    <p:sldId id="592" r:id="rId119"/>
    <p:sldId id="593" r:id="rId120"/>
    <p:sldId id="594" r:id="rId121"/>
    <p:sldId id="687" r:id="rId122"/>
    <p:sldId id="406" r:id="rId123"/>
    <p:sldId id="407" r:id="rId124"/>
    <p:sldId id="408" r:id="rId125"/>
    <p:sldId id="282" r:id="rId126"/>
    <p:sldId id="283" r:id="rId127"/>
    <p:sldId id="394" r:id="rId128"/>
    <p:sldId id="318" r:id="rId129"/>
    <p:sldId id="319" r:id="rId130"/>
    <p:sldId id="320" r:id="rId131"/>
    <p:sldId id="341" r:id="rId132"/>
    <p:sldId id="342" r:id="rId133"/>
    <p:sldId id="343" r:id="rId134"/>
    <p:sldId id="344" r:id="rId135"/>
    <p:sldId id="345" r:id="rId136"/>
    <p:sldId id="346" r:id="rId137"/>
    <p:sldId id="347" r:id="rId138"/>
    <p:sldId id="348" r:id="rId139"/>
    <p:sldId id="349" r:id="rId140"/>
    <p:sldId id="350" r:id="rId141"/>
    <p:sldId id="351" r:id="rId142"/>
    <p:sldId id="352" r:id="rId143"/>
    <p:sldId id="353" r:id="rId144"/>
    <p:sldId id="354" r:id="rId145"/>
    <p:sldId id="355" r:id="rId146"/>
    <p:sldId id="3805" r:id="rId147"/>
    <p:sldId id="377" r:id="rId148"/>
    <p:sldId id="392" r:id="rId1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00000"/>
    <a:srgbClr val="FFCCFF"/>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217"/>
    <p:restoredTop sz="64070" autoAdjust="0"/>
  </p:normalViewPr>
  <p:slideViewPr>
    <p:cSldViewPr>
      <p:cViewPr varScale="1">
        <p:scale>
          <a:sx n="80" d="100"/>
          <a:sy n="80" d="100"/>
        </p:scale>
        <p:origin x="320" y="488"/>
      </p:cViewPr>
      <p:guideLst>
        <p:guide orient="horz" pos="2352"/>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14565B-04F0-7E40-8077-EF119CC34E19}" type="slidenum">
              <a:rPr lang="en-US" sz="1200">
                <a:solidFill>
                  <a:srgbClr val="000000"/>
                </a:solidFill>
              </a:rPr>
              <a:pPr eaLnBrk="1" hangingPunct="1"/>
              <a:t>14</a:t>
            </a:fld>
            <a:endParaRPr lang="en-US" sz="1200">
              <a:solidFill>
                <a:srgbClr val="000000"/>
              </a:solidFill>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have some specific information about the purpose and function of each of the four Gospels.  The individual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sub-frames</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are designated 1 through 4.</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998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endParaRPr lang="en-US" b="0" dirty="0">
              <a:latin typeface="Times" charset="0"/>
              <a:ea typeface="ＭＳ Ｐゴシック" charset="0"/>
              <a:cs typeface="ＭＳ Ｐゴシック" charset="0"/>
            </a:endParaRPr>
          </a:p>
          <a:p>
            <a:r>
              <a:rPr lang="en-US" b="0" dirty="0">
                <a:latin typeface="Times" charset="0"/>
                <a:ea typeface="ＭＳ Ｐゴシック" charset="0"/>
                <a:cs typeface="ＭＳ Ｐゴシック" charset="0"/>
              </a:rPr>
              <a:t>Here is a last set of interesting ideas, with thanks to some anonymous believer who developed them years ago.  </a:t>
            </a:r>
          </a:p>
          <a:p>
            <a:r>
              <a:rPr lang="en-US" b="0" dirty="0">
                <a:latin typeface="Times" charset="0"/>
                <a:ea typeface="ＭＳ Ｐゴシック" charset="0"/>
                <a:cs typeface="ＭＳ Ｐゴシック" charset="0"/>
              </a:rPr>
              <a:t>////	Call it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the message in a nutshell.</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Question: what is the one single word that might characterize the message of each Gospel?</a:t>
            </a:r>
          </a:p>
          <a:p>
            <a:r>
              <a:rPr lang="en-US" b="0" dirty="0">
                <a:latin typeface="Times" charset="0"/>
                <a:ea typeface="ＭＳ Ｐゴシック" charset="0"/>
                <a:cs typeface="ＭＳ Ｐゴシック" charset="0"/>
              </a:rPr>
              <a:t>////	For MATTHEW...that book tells us what Jesus Christ SAID.</a:t>
            </a:r>
          </a:p>
          <a:p>
            <a:r>
              <a:rPr lang="en-US" b="0" dirty="0">
                <a:latin typeface="Times" charset="0"/>
                <a:ea typeface="ＭＳ Ｐゴシック" charset="0"/>
                <a:cs typeface="ＭＳ Ｐゴシック" charset="0"/>
              </a:rPr>
              <a:t>////	MARK tells us what He DID.</a:t>
            </a:r>
          </a:p>
          <a:p>
            <a:r>
              <a:rPr lang="en-US" b="0" dirty="0">
                <a:latin typeface="Times" charset="0"/>
                <a:ea typeface="ＭＳ Ｐゴシック" charset="0"/>
                <a:cs typeface="ＭＳ Ｐゴシック" charset="0"/>
              </a:rPr>
              <a:t>////	LUKE shows us clearly what the Messiah FELT.</a:t>
            </a:r>
          </a:p>
          <a:p>
            <a:r>
              <a:rPr lang="en-US" b="0" dirty="0">
                <a:latin typeface="Times" charset="0"/>
                <a:ea typeface="ＭＳ Ｐゴシック" charset="0"/>
                <a:cs typeface="ＭＳ Ｐゴシック" charset="0"/>
              </a:rPr>
              <a:t>////	And JOHN, with enormous clarity, tells us what Christ MEANT!</a:t>
            </a:r>
          </a:p>
          <a:p>
            <a:r>
              <a:rPr lang="en-US" b="0" dirty="0">
                <a:latin typeface="Times" charset="0"/>
                <a:ea typeface="ＭＳ Ｐゴシック" charset="0"/>
                <a:cs typeface="ＭＳ Ｐゴシック" charset="0"/>
              </a:rPr>
              <a:t>What he SAID...what He DID...what He FELT...and what He MEANT!</a:t>
            </a:r>
          </a:p>
          <a:p>
            <a:r>
              <a:rPr lang="en-US" b="0" dirty="0">
                <a:latin typeface="Times" charset="0"/>
                <a:ea typeface="ＭＳ Ｐゴシック" charset="0"/>
                <a:cs typeface="ＭＳ Ｐゴシック" charset="0"/>
              </a:rPr>
              <a:t>These single-word ideas help us to tightly focus on the remarkable differences that exist among the Gospel writings.  For many Bible readers, such </a:t>
            </a:r>
            <a:r>
              <a:rPr lang="en-US" b="0" dirty="0" err="1">
                <a:latin typeface="Times" charset="0"/>
                <a:ea typeface="ＭＳ Ｐゴシック" charset="0"/>
                <a:cs typeface="ＭＳ Ｐゴシック" charset="0"/>
              </a:rPr>
              <a:t>distinctives</a:t>
            </a:r>
            <a:r>
              <a:rPr lang="en-US" b="0" dirty="0">
                <a:latin typeface="Times" charset="0"/>
                <a:ea typeface="ＭＳ Ｐゴシック" charset="0"/>
                <a:cs typeface="ＭＳ Ｐゴシック" charset="0"/>
              </a:rPr>
              <a:t> are unfamiliar territory.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8F8DCA-8465-D148-9FE9-83F564ACE10A}" type="slidenum">
              <a:rPr lang="en-US" sz="1200">
                <a:solidFill>
                  <a:srgbClr val="000000"/>
                </a:solidFill>
              </a:rPr>
              <a:pPr eaLnBrk="1" hangingPunct="1"/>
              <a:t>4</a:t>
            </a:fld>
            <a:endParaRPr lang="en-US" sz="1200">
              <a:solidFill>
                <a:srgbClr val="000000"/>
              </a:solidFill>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Introduction-42</a:t>
            </a: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3F1B55-B33C-1C4E-96F3-5B3F67DC42E7}" type="slidenum">
              <a:rPr lang="en-US" sz="1200">
                <a:solidFill>
                  <a:srgbClr val="000000"/>
                </a:solidFill>
              </a:rPr>
              <a:pPr eaLnBrk="1" hangingPunct="1"/>
              <a:t>48</a:t>
            </a:fld>
            <a:endParaRPr lang="en-US" sz="1200">
              <a:solidFill>
                <a:srgbClr val="000000"/>
              </a:solidFill>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49</a:t>
            </a:fld>
            <a:endParaRPr lang="en-US" sz="1200">
              <a:solidFill>
                <a:srgbClr val="000000"/>
              </a:solidFill>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50</a:t>
            </a:fld>
            <a:endParaRPr lang="en-US" sz="1200">
              <a:solidFill>
                <a:srgbClr val="000000"/>
              </a:solidFill>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51</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52</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53</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54</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55</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56</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57</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58</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59</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60</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61</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62</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63</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64</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65</a:t>
            </a:fld>
            <a:endParaRPr lang="en-US"/>
          </a:p>
        </p:txBody>
      </p:sp>
    </p:spTree>
    <p:extLst>
      <p:ext uri="{BB962C8B-B14F-4D97-AF65-F5344CB8AC3E}">
        <p14:creationId xmlns:p14="http://schemas.microsoft.com/office/powerpoint/2010/main" val="130255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81</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84</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85</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86</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87</a:t>
            </a:fld>
            <a:endParaRPr lang="en-US" sz="120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Common-488</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100</a:t>
            </a:fld>
            <a:endParaRPr lang="en-US"/>
          </a:p>
        </p:txBody>
      </p:sp>
    </p:spTree>
    <p:extLst>
      <p:ext uri="{BB962C8B-B14F-4D97-AF65-F5344CB8AC3E}">
        <p14:creationId xmlns:p14="http://schemas.microsoft.com/office/powerpoint/2010/main" val="30920222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NT development chronologically in relation to the book of Acts, Paul's four journeys, and Paul's two imprisonments in Rome. See how many observations you can make here. For example:</a:t>
            </a:r>
          </a:p>
          <a:p>
            <a:pPr marL="228600" indent="-228600">
              <a:buAutoNum type="arabicPeriod"/>
            </a:pPr>
            <a:r>
              <a:rPr lang="en-US" dirty="0"/>
              <a:t>Acts was written in the middle of the gospels chronologically.</a:t>
            </a:r>
          </a:p>
          <a:p>
            <a:pPr marL="228600" indent="-228600">
              <a:buAutoNum type="arabicPeriod"/>
            </a:pPr>
            <a:r>
              <a:rPr lang="en-US" dirty="0"/>
              <a:t>Paul's letters came before the General Epistles almost 100%, except for James.</a:t>
            </a:r>
          </a:p>
          <a:p>
            <a:pPr marL="228600" indent="-228600">
              <a:buAutoNum type="arabicPeriod"/>
            </a:pPr>
            <a:r>
              <a:rPr lang="en-US" dirty="0"/>
              <a:t>Half of the NT was written in the AD 60s, which also was the most intensely persecuted decade.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other things do you observe?</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Common-487</a:t>
            </a:r>
          </a:p>
          <a:p>
            <a:pPr marL="0" indent="0">
              <a:buFont typeface="Arial" panose="020B0604020202020204" pitchFamily="34" charset="0"/>
              <a:buNone/>
            </a:pPr>
            <a:r>
              <a:rPr lang="en-US" dirty="0"/>
              <a:t>NS-00-NT Introduction-100</a:t>
            </a:r>
          </a:p>
          <a:p>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103</a:t>
            </a:fld>
            <a:endParaRPr lang="en-US"/>
          </a:p>
        </p:txBody>
      </p:sp>
    </p:spTree>
    <p:extLst>
      <p:ext uri="{BB962C8B-B14F-4D97-AF65-F5344CB8AC3E}">
        <p14:creationId xmlns:p14="http://schemas.microsoft.com/office/powerpoint/2010/main" val="163726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order follows the NT except Philemon is moved from the end of the Pauline Epistles after Titus to complete the Prison Epistles after Colossians.</a:t>
            </a:r>
          </a:p>
          <a:p>
            <a:r>
              <a:rPr lang="en-US" dirty="0"/>
              <a:t>But one could argue that Philemon was a pastoral letter since it deals with a pastoral situation that needed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Common-435</a:t>
            </a:r>
          </a:p>
          <a:p>
            <a:r>
              <a:rPr lang="en-US" dirty="0"/>
              <a:t>NS-00-NT Introduction-102</a:t>
            </a:r>
          </a:p>
          <a:p>
            <a:r>
              <a:rPr lang="en-US" dirty="0"/>
              <a:t>NS-06-Pauline Epistles-4</a:t>
            </a:r>
          </a:p>
          <a:p>
            <a:r>
              <a:rPr lang="en-US" dirty="0"/>
              <a:t>NS-10-Prison Epistles-3</a:t>
            </a:r>
          </a:p>
          <a:p>
            <a:r>
              <a:rPr lang="en-US" dirty="0"/>
              <a:t>NS-15-Pastoral Epistles-15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Times New Roman" charset="0"/>
            </a:endParaRPr>
          </a:p>
        </p:txBody>
      </p:sp>
    </p:spTree>
    <p:extLst>
      <p:ext uri="{BB962C8B-B14F-4D97-AF65-F5344CB8AC3E}">
        <p14:creationId xmlns:p14="http://schemas.microsoft.com/office/powerpoint/2010/main" val="14959076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8219499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78449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23326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44464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942070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391976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640886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53470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836563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786448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573007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47431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620366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182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235177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22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5123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07965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551051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103487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030460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392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04423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303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675042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788316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31806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9515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3345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4803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3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01459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70804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362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58035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45064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142269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30285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786046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84680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385192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513704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00280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244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2022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16406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4988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53575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70156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61881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02243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94600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1933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0196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79605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4714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39344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57129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86927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54866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1561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2918048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9005068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93748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40505696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4073489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84927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8095379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5292361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676502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7904815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42432281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25853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611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133721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2979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41748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5101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77606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60919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48588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37445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17020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942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33829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6761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37456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28064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89751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6050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91728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00006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33798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2773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309578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3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3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3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3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4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4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5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428" indent="-28554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428" indent="-285548"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l"/>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lgn="l">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328426"/>
      </p:ext>
    </p:extLst>
  </p:cSld>
  <p:clrMap bg1="dk2" tx1="lt1" bg2="dk1" tx2="lt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5946953"/>
      </p:ext>
    </p:extLst>
  </p:cSld>
  <p:clrMap bg1="lt1" tx1="dk1" bg2="lt2" tx2="dk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 id="2147485740" r:id="rId12"/>
    <p:sldLayoutId id="2147485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4894490"/>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 id="21474857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90991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1/28/25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684311970"/>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633703"/>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811446"/>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1/28/25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00296561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023391"/>
      </p:ext>
    </p:extLst>
  </p:cSld>
  <p:clrMap bg1="dk2" tx1="lt1" bg2="dk1" tx2="lt2" accent1="accent1" accent2="accent2" accent3="accent3" accent4="accent4" accent5="accent5" accent6="accent6" hlink="hlink" folHlink="folHlink"/>
  <p:sldLayoutIdLst>
    <p:sldLayoutId id="2147485817"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0842" indent="-283963" algn="l" rtl="0" eaLnBrk="0" fontAlgn="base" hangingPunct="0">
        <a:spcBef>
          <a:spcPct val="20000"/>
        </a:spcBef>
        <a:spcAft>
          <a:spcPct val="0"/>
        </a:spcAft>
        <a:buChar char="–"/>
        <a:defRPr sz="2800">
          <a:solidFill>
            <a:schemeClr val="tx1"/>
          </a:solidFill>
          <a:latin typeface="Arial"/>
          <a:ea typeface="+mn-ea"/>
          <a:cs typeface="Arial"/>
        </a:defRPr>
      </a:lvl2pPr>
      <a:lvl3pPr marL="1140612" indent="-226856" algn="l" rtl="0" eaLnBrk="0" fontAlgn="base" hangingPunct="0">
        <a:spcBef>
          <a:spcPct val="20000"/>
        </a:spcBef>
        <a:spcAft>
          <a:spcPct val="0"/>
        </a:spcAft>
        <a:buChar char="•"/>
        <a:defRPr sz="2400">
          <a:solidFill>
            <a:schemeClr val="tx1"/>
          </a:solidFill>
          <a:latin typeface="Arial"/>
          <a:ea typeface="+mn-ea"/>
          <a:cs typeface="Arial"/>
        </a:defRPr>
      </a:lvl3pPr>
      <a:lvl4pPr marL="1597492" indent="-226856" algn="l" rtl="0" eaLnBrk="0" fontAlgn="base" hangingPunct="0">
        <a:spcBef>
          <a:spcPct val="20000"/>
        </a:spcBef>
        <a:spcAft>
          <a:spcPct val="0"/>
        </a:spcAft>
        <a:buChar char="–"/>
        <a:defRPr sz="2000">
          <a:solidFill>
            <a:schemeClr val="tx1"/>
          </a:solidFill>
          <a:latin typeface="Arial"/>
          <a:ea typeface="+mn-ea"/>
          <a:cs typeface="Arial"/>
        </a:defRPr>
      </a:lvl4pPr>
      <a:lvl5pPr marL="2054372" indent="-226856" algn="l" rtl="0" eaLnBrk="0" fontAlgn="base" hangingPunct="0">
        <a:spcBef>
          <a:spcPct val="20000"/>
        </a:spcBef>
        <a:spcAft>
          <a:spcPct val="0"/>
        </a:spcAft>
        <a:buChar char="»"/>
        <a:defRPr sz="2000">
          <a:solidFill>
            <a:schemeClr val="tx1"/>
          </a:solidFill>
          <a:latin typeface="Arial"/>
          <a:ea typeface="+mn-ea"/>
          <a:cs typeface="Arial"/>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a:solidFill>
                  <a:srgbClr val="FFFFCC"/>
                </a:solidFill>
                <a:latin typeface="Arial"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93.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9.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1.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6.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06.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jpeg"/><Relationship Id="rId1" Type="http://schemas.openxmlformats.org/officeDocument/2006/relationships/slideLayout" Target="../slideLayouts/slideLayout206.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20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34.xml"/><Relationship Id="rId4" Type="http://schemas.openxmlformats.org/officeDocument/2006/relationships/image" Target="../media/image44.jpeg"/></Relationships>
</file>

<file path=ppt/slides/_rels/slide8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5.png"/><Relationship Id="rId5" Type="http://schemas.openxmlformats.org/officeDocument/2006/relationships/notesSlide" Target="../notesSlides/notesSlide69.xml"/><Relationship Id="rId4" Type="http://schemas.openxmlformats.org/officeDocument/2006/relationships/slideLayout" Target="../slideLayouts/slideLayout15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4890120" cy="2643188"/>
          </a:xfrm>
        </p:spPr>
        <p:txBody>
          <a:bodyPr anchor="t"/>
          <a:lstStyle/>
          <a:p>
            <a:pPr eaLnBrk="1" hangingPunct="1"/>
            <a:r>
              <a:rPr lang="en-US" sz="4800" dirty="0">
                <a:latin typeface="Arial" charset="0"/>
                <a:ea typeface="ＭＳ Ｐゴシック" charset="0"/>
                <a:cs typeface="ＭＳ Ｐゴシック" charset="0"/>
              </a:rPr>
              <a:t>New </a:t>
            </a:r>
            <a:br>
              <a:rPr lang="en-US" sz="4800" dirty="0">
                <a:latin typeface="Arial" charset="0"/>
                <a:ea typeface="ＭＳ Ｐゴシック" charset="0"/>
                <a:cs typeface="ＭＳ Ｐゴシック" charset="0"/>
              </a:rPr>
            </a:br>
            <a:r>
              <a:rPr lang="en-US" sz="4800" dirty="0">
                <a:latin typeface="Arial" charset="0"/>
                <a:ea typeface="ＭＳ Ｐゴシック" charset="0"/>
                <a:cs typeface="ＭＳ Ｐゴシック" charset="0"/>
              </a:rPr>
              <a:t>Testament Introduction</a:t>
            </a:r>
          </a:p>
        </p:txBody>
      </p:sp>
      <p:sp>
        <p:nvSpPr>
          <p:cNvPr id="7" name="Rectangle 6">
            <a:extLst>
              <a:ext uri="{FF2B5EF4-FFF2-40B4-BE49-F238E27FC236}">
                <a16:creationId xmlns:a16="http://schemas.microsoft.com/office/drawing/2014/main" id="{6CFC6005-D996-1F4F-8C94-EB4F42AB5EB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6354" name="Group 34"/>
          <p:cNvGraphicFramePr>
            <a:graphicFrameLocks noGrp="1"/>
          </p:cNvGraphicFramePr>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905000">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Paul</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Tarsus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Tentmaker</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Apostle of Jesus Christ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87</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(100)*</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2,033</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(2,336)*</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Romans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Corinthians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Corinthians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Galatians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Ephesians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Philippians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Colossians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Philemon</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Thessalonians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Thessalonians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Timothy</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Timothy</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Titus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(Hebrews?)</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
        <p:nvSpPr>
          <p:cNvPr id="56353" name="Text Box 33"/>
          <p:cNvSpPr txBox="1">
            <a:spLocks noChangeArrowheads="1"/>
          </p:cNvSpPr>
          <p:nvPr/>
        </p:nvSpPr>
        <p:spPr bwMode="auto">
          <a:xfrm>
            <a:off x="76200" y="6248400"/>
            <a:ext cx="49307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Arial" charset="0"/>
                <a:ea typeface="ＭＳ Ｐゴシック" charset="0"/>
                <a:cs typeface="Arial" charset="0"/>
              </a:rPr>
              <a:t>*Indicates total if Hebrews is assigned to Paul.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95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95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95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955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95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956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956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956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956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uk-UA"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958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
        <p:nvSpPr>
          <p:cNvPr id="27959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4"/>
            <a:ext cx="3886200" cy="1452563"/>
            <a:chOff x="144" y="2736"/>
            <a:chExt cx="2544" cy="1104"/>
          </a:xfrm>
        </p:grpSpPr>
        <p:sp>
          <p:nvSpPr>
            <p:cNvPr id="2796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27960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796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795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0"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2795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95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959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95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058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48"/>
            <a:ext cx="7772400"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(General Epistles)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062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
        <p:nvSpPr>
          <p:cNvPr id="28062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2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0629"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16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16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16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160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16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160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160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1612"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8161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
        <p:nvSpPr>
          <p:cNvPr id="281617"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1648"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81650"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81651"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81652"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81653"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81656"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8165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81661"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81662"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281674"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816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16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16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16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1680"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81"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u="sng">
                <a:solidFill>
                  <a:srgbClr val="000000"/>
                </a:solidFill>
                <a:latin typeface="Arial" charset="0"/>
                <a:cs typeface="Times New Roman" charset="0"/>
              </a:rPr>
              <a:t>The General Epistles</a:t>
            </a: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Unto the uttermost part of the earth …</a:t>
            </a: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 (Acts 13-28)</a:t>
            </a:r>
          </a:p>
          <a:p>
            <a:pPr eaLnBrk="1" hangingPunct="1"/>
            <a:r>
              <a:rPr lang="en-US" sz="2000" b="1" dirty="0">
                <a:solidFill>
                  <a:srgbClr val="000000"/>
                </a:solidFill>
                <a:latin typeface="Arial" charset="0"/>
                <a:cs typeface="Times New Roman" charset="0"/>
              </a:rPr>
              <a:t>13       14    15    16            18  19        21          22          28</a:t>
            </a:r>
          </a:p>
        </p:txBody>
      </p:sp>
      <p:sp>
        <p:nvSpPr>
          <p:cNvPr id="283651" name="Text Box 4"/>
          <p:cNvSpPr txBox="1">
            <a:spLocks noChangeArrowheads="1"/>
          </p:cNvSpPr>
          <p:nvPr/>
        </p:nvSpPr>
        <p:spPr bwMode="auto">
          <a:xfrm>
            <a:off x="76200" y="1447804"/>
            <a:ext cx="990600" cy="1431096"/>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48-Sep 49</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Galatia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397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Apr 50-Sep 52</a:t>
            </a:r>
          </a:p>
          <a:p>
            <a:pPr algn="ctr" eaLnBrk="1" hangingPunct="1"/>
            <a:r>
              <a:rPr lang="en-US" b="1" dirty="0">
                <a:solidFill>
                  <a:srgbClr val="000000"/>
                </a:solidFill>
                <a:latin typeface="Arial Narrow" charset="0"/>
                <a:cs typeface="Times New Roman" charset="0"/>
              </a:rPr>
              <a:t>2</a:t>
            </a:r>
          </a:p>
          <a:p>
            <a:pPr algn="ctr" eaLnBrk="1" hangingPunct="1">
              <a:spcBef>
                <a:spcPct val="50000"/>
              </a:spcBef>
            </a:pPr>
            <a:r>
              <a:rPr lang="en-US" sz="1400" b="1" dirty="0">
                <a:solidFill>
                  <a:srgbClr val="000000"/>
                </a:solidFill>
                <a:latin typeface="Arial Narrow" charset="0"/>
                <a:cs typeface="Times New Roman" charset="0"/>
              </a:rPr>
              <a:t>Macedonia</a:t>
            </a:r>
          </a:p>
          <a:p>
            <a:pPr algn="ctr" eaLnBrk="1" hangingPunct="1"/>
            <a:r>
              <a:rPr lang="en-US" sz="1400" b="1" dirty="0">
                <a:solidFill>
                  <a:srgbClr val="000000"/>
                </a:solidFill>
                <a:latin typeface="Arial Narrow" charset="0"/>
                <a:cs typeface="Times New Roman" charset="0"/>
              </a:rPr>
              <a:t>Achaia</a:t>
            </a:r>
          </a:p>
          <a:p>
            <a:pPr algn="ctr" eaLnBrk="1" hangingPunct="1"/>
            <a:r>
              <a:rPr lang="en-US" sz="1400" b="1" dirty="0">
                <a:solidFill>
                  <a:srgbClr val="000000"/>
                </a:solidFill>
                <a:latin typeface="Arial Narrow" charset="0"/>
                <a:cs typeface="Times New Roman" charset="0"/>
              </a:rPr>
              <a:t>Greece</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53-May 57</a:t>
            </a:r>
          </a:p>
          <a:p>
            <a:pPr algn="ctr" eaLnBrk="1" hangingPunct="1"/>
            <a:r>
              <a:rPr lang="en-US" b="1">
                <a:solidFill>
                  <a:srgbClr val="000000"/>
                </a:solidFill>
                <a:latin typeface="Arial Narrow" charset="0"/>
                <a:cs typeface="Times New Roman" charset="0"/>
              </a:rPr>
              <a:t>3</a:t>
            </a:r>
          </a:p>
          <a:p>
            <a:pPr algn="ctr" eaLnBrk="1" hangingPunct="1">
              <a:spcBef>
                <a:spcPct val="50000"/>
              </a:spcBef>
            </a:pPr>
            <a:r>
              <a:rPr lang="en-US" b="1">
                <a:solidFill>
                  <a:srgbClr val="000000"/>
                </a:solidFill>
                <a:latin typeface="Arial Narrow" charset="0"/>
                <a:cs typeface="Times New Roman" charset="0"/>
              </a:rPr>
              <a:t>Asia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Feb 60-Mar 62</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Aut 67-Spr 68</a:t>
            </a:r>
          </a:p>
          <a:p>
            <a:pPr algn="ctr" eaLnBrk="1" hangingPunct="1"/>
            <a:r>
              <a:rPr lang="en-US" b="1">
                <a:solidFill>
                  <a:srgbClr val="000000"/>
                </a:solidFill>
                <a:latin typeface="Arial Narrow" charset="0"/>
                <a:cs typeface="Times New Roman" charset="0"/>
              </a:rPr>
              <a:t>2</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102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Autumn 49</a:t>
            </a:r>
          </a:p>
          <a:p>
            <a:pPr algn="ctr" eaLnBrk="1" hangingPunct="1">
              <a:spcBef>
                <a:spcPct val="50000"/>
              </a:spcBef>
            </a:pPr>
            <a:r>
              <a:rPr lang="en-US" sz="1800" b="1">
                <a:solidFill>
                  <a:srgbClr val="000000"/>
                </a:solidFill>
                <a:latin typeface="Arial Narrow" charset="0"/>
                <a:cs typeface="Times New Roman" charset="0"/>
              </a:rPr>
              <a:t>Jerusalem</a:t>
            </a:r>
          </a:p>
          <a:p>
            <a:pPr algn="ctr" eaLnBrk="1" hangingPunct="1"/>
            <a:r>
              <a:rPr lang="en-US" sz="1800" b="1">
                <a:solidFill>
                  <a:srgbClr val="000000"/>
                </a:solidFill>
                <a:latin typeface="Arial Narrow" charset="0"/>
                <a:cs typeface="Times New Roman" charset="0"/>
              </a:rPr>
              <a:t>Council</a:t>
            </a: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May 57-Aug 59</a:t>
            </a:r>
          </a:p>
          <a:p>
            <a:pPr algn="ctr" eaLnBrk="1" hangingPunct="1">
              <a:spcBef>
                <a:spcPct val="50000"/>
              </a:spcBef>
            </a:pPr>
            <a:r>
              <a:rPr lang="en-US" sz="1800" b="1">
                <a:solidFill>
                  <a:srgbClr val="000000"/>
                </a:solidFill>
                <a:latin typeface="Arial Narrow" charset="0"/>
                <a:cs typeface="Times New Roman" charset="0"/>
              </a:rPr>
              <a:t>Trials</a:t>
            </a:r>
          </a:p>
        </p:txBody>
      </p:sp>
      <p:sp>
        <p:nvSpPr>
          <p:cNvPr id="283662" name="Text Box 15"/>
          <p:cNvSpPr txBox="1">
            <a:spLocks noChangeArrowheads="1"/>
          </p:cNvSpPr>
          <p:nvPr/>
        </p:nvSpPr>
        <p:spPr bwMode="auto">
          <a:xfrm>
            <a:off x="6200778" y="1752606"/>
            <a:ext cx="1419225" cy="123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62-Aut 67</a:t>
            </a:r>
          </a:p>
          <a:p>
            <a:pPr algn="ctr" eaLnBrk="1" hangingPunct="1">
              <a:spcBef>
                <a:spcPct val="50000"/>
              </a:spcBef>
            </a:pPr>
            <a:r>
              <a:rPr lang="en-US" sz="1800" b="1">
                <a:solidFill>
                  <a:srgbClr val="000000"/>
                </a:solidFill>
                <a:latin typeface="Arial Narrow" charset="0"/>
                <a:cs typeface="Times New Roman" charset="0"/>
              </a:rPr>
              <a:t>Freedom from</a:t>
            </a:r>
          </a:p>
          <a:p>
            <a:pPr algn="ctr" eaLnBrk="1" hangingPunct="1"/>
            <a:r>
              <a:rPr lang="en-US" sz="1800" b="1">
                <a:solidFill>
                  <a:srgbClr val="000000"/>
                </a:solidFill>
                <a:latin typeface="Arial Narrow" charset="0"/>
                <a:cs typeface="Times New Roman" charset="0"/>
              </a:rPr>
              <a:t>Bonds</a:t>
            </a: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Spring 68</a:t>
            </a:r>
          </a:p>
          <a:p>
            <a:pPr algn="ctr" eaLnBrk="1" hangingPunct="1">
              <a:spcBef>
                <a:spcPct val="50000"/>
              </a:spcBef>
            </a:pPr>
            <a:r>
              <a:rPr lang="en-US" sz="1600" b="1">
                <a:solidFill>
                  <a:srgbClr val="000000"/>
                </a:solidFill>
                <a:latin typeface="Arial Narrow" charset="0"/>
                <a:cs typeface="Times New Roman" charset="0"/>
              </a:rPr>
              <a:t>Expansion</a:t>
            </a:r>
            <a:r>
              <a:rPr lang="en-US" sz="1800" b="1">
                <a:solidFill>
                  <a:srgbClr val="000000"/>
                </a:solidFill>
                <a:latin typeface="Arial Narrow" charset="0"/>
                <a:cs typeface="Times New Roman" charset="0"/>
              </a:rPr>
              <a:t> of Church</a:t>
            </a:r>
          </a:p>
        </p:txBody>
      </p:sp>
      <p:sp>
        <p:nvSpPr>
          <p:cNvPr id="283665"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endParaRPr lang="en-US" sz="160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Corinth</a:t>
            </a:r>
            <a:endParaRPr lang="en-US" sz="160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Corinth</a:t>
            </a:r>
            <a:endParaRPr lang="en-US" sz="160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Ephesians</a:t>
            </a:r>
            <a:endParaRPr lang="en-US" sz="160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Colossians</a:t>
            </a:r>
            <a:endParaRPr lang="en-US" sz="160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Philemon</a:t>
            </a:r>
            <a:endParaRPr lang="en-US" sz="160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Philippians</a:t>
            </a:r>
            <a:endParaRPr lang="en-US" sz="160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a:solidFill>
                  <a:schemeClr val="bg1"/>
                </a:solidFill>
                <a:latin typeface="Arial Narrow" charset="0"/>
                <a:cs typeface="Times New Roman" charset="0"/>
              </a:rPr>
              <a:t>James</a:t>
            </a:r>
          </a:p>
          <a:p>
            <a:pPr algn="ctr" eaLnBrk="1" hangingPunct="1"/>
            <a:r>
              <a:rPr lang="en-US" sz="1600" dirty="0">
                <a:solidFill>
                  <a:schemeClr val="bg1"/>
                </a:solidFill>
                <a:latin typeface="Arial Narrow" charset="0"/>
                <a:cs typeface="Times New Roman" charset="0"/>
              </a:rPr>
              <a:t>Jerusalem?</a:t>
            </a:r>
          </a:p>
          <a:p>
            <a:pPr algn="ctr" eaLnBrk="1" hangingPunct="1"/>
            <a:r>
              <a:rPr lang="en-US" sz="1600" dirty="0">
                <a:solidFill>
                  <a:schemeClr val="bg1"/>
                </a:solidFill>
                <a:latin typeface="Arial Narrow" charset="0"/>
                <a:cs typeface="Times New Roman" charset="0"/>
              </a:rPr>
              <a:t>45-50?</a:t>
            </a: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Hebrews</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a:t>
              </a: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Jude</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67-68</a:t>
              </a: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3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Rev</a:t>
              </a:r>
            </a:p>
            <a:p>
              <a:pPr algn="ctr" eaLnBrk="1" hangingPunct="1"/>
              <a:r>
                <a:rPr lang="en-US" sz="1600">
                  <a:solidFill>
                    <a:schemeClr val="bg1"/>
                  </a:solidFill>
                  <a:latin typeface="Arial Narrow" charset="0"/>
                  <a:cs typeface="Times New Roman" charset="0"/>
                </a:rPr>
                <a:t>Patmos</a:t>
              </a:r>
            </a:p>
            <a:p>
              <a:pPr algn="ctr" eaLnBrk="1" hangingPunct="1"/>
              <a:r>
                <a:rPr lang="en-US" sz="1600">
                  <a:solidFill>
                    <a:schemeClr val="bg1"/>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July 64</a:t>
            </a:r>
          </a:p>
        </p:txBody>
      </p:sp>
      <p:sp>
        <p:nvSpPr>
          <p:cNvPr id="4141" name="Text Box 45"/>
          <p:cNvSpPr txBox="1">
            <a:spLocks noChangeArrowheads="1"/>
          </p:cNvSpPr>
          <p:nvPr/>
        </p:nvSpPr>
        <p:spPr bwMode="auto">
          <a:xfrm>
            <a:off x="7467600" y="6096005"/>
            <a:ext cx="1066800" cy="400097"/>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2 Sep 70</a:t>
            </a: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27384"/>
            <a:ext cx="9162651" cy="1057238"/>
          </a:xfrm>
          <a:solidFill>
            <a:schemeClr val="tx1"/>
          </a:solidFill>
        </p:spPr>
        <p:txBody>
          <a:bodyPr/>
          <a:lstStyle/>
          <a:p>
            <a:r>
              <a:rPr lang="en-US" sz="3200" b="1" dirty="0">
                <a:solidFill>
                  <a:schemeClr val="bg1"/>
                </a:solidFill>
                <a:effectLst>
                  <a:glow rad="101600">
                    <a:schemeClr val="tx1">
                      <a:alpha val="99000"/>
                    </a:schemeClr>
                  </a:glow>
                </a:effectLst>
                <a:latin typeface="Arial"/>
                <a:cs typeface="Arial"/>
              </a:rPr>
              <a:t>Paul's Epistles in Mostly Scriptural Order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531896" y="1602007"/>
            <a:ext cx="1375808" cy="132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sp>
        <p:nvSpPr>
          <p:cNvPr id="6" name="TextBox 5">
            <a:extLst>
              <a:ext uri="{FF2B5EF4-FFF2-40B4-BE49-F238E27FC236}">
                <a16:creationId xmlns:a16="http://schemas.microsoft.com/office/drawing/2014/main" id="{43AD213A-E023-3049-B2DF-595C9BBECCCC}"/>
              </a:ext>
            </a:extLst>
          </p:cNvPr>
          <p:cNvSpPr txBox="1"/>
          <p:nvPr/>
        </p:nvSpPr>
        <p:spPr>
          <a:xfrm>
            <a:off x="-18654" y="6577607"/>
            <a:ext cx="9199165" cy="30777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9" name="Table 9">
            <a:extLst>
              <a:ext uri="{FF2B5EF4-FFF2-40B4-BE49-F238E27FC236}">
                <a16:creationId xmlns:a16="http://schemas.microsoft.com/office/drawing/2014/main" id="{2585CE94-A6F5-0340-A474-705B70EC1BF3}"/>
              </a:ext>
            </a:extLst>
          </p:cNvPr>
          <p:cNvGraphicFramePr>
            <a:graphicFrameLocks noGrp="1"/>
          </p:cNvGraphicFramePr>
          <p:nvPr/>
        </p:nvGraphicFramePr>
        <p:xfrm>
          <a:off x="14766" y="980728"/>
          <a:ext cx="9114468" cy="5547754"/>
        </p:xfrm>
        <a:graphic>
          <a:graphicData uri="http://schemas.openxmlformats.org/drawingml/2006/table">
            <a:tbl>
              <a:tblPr firstRow="1" bandRow="1">
                <a:tableStyleId>{073A0DAA-6AF3-43AB-8588-CEC1D06C72B9}</a:tableStyleId>
              </a:tblPr>
              <a:tblGrid>
                <a:gridCol w="2278617">
                  <a:extLst>
                    <a:ext uri="{9D8B030D-6E8A-4147-A177-3AD203B41FA5}">
                      <a16:colId xmlns:a16="http://schemas.microsoft.com/office/drawing/2014/main" val="924203666"/>
                    </a:ext>
                  </a:extLst>
                </a:gridCol>
                <a:gridCol w="2278617">
                  <a:extLst>
                    <a:ext uri="{9D8B030D-6E8A-4147-A177-3AD203B41FA5}">
                      <a16:colId xmlns:a16="http://schemas.microsoft.com/office/drawing/2014/main" val="4032518857"/>
                    </a:ext>
                  </a:extLst>
                </a:gridCol>
                <a:gridCol w="2278617">
                  <a:extLst>
                    <a:ext uri="{9D8B030D-6E8A-4147-A177-3AD203B41FA5}">
                      <a16:colId xmlns:a16="http://schemas.microsoft.com/office/drawing/2014/main" val="4269621205"/>
                    </a:ext>
                  </a:extLst>
                </a:gridCol>
                <a:gridCol w="2278617">
                  <a:extLst>
                    <a:ext uri="{9D8B030D-6E8A-4147-A177-3AD203B41FA5}">
                      <a16:colId xmlns:a16="http://schemas.microsoft.com/office/drawing/2014/main" val="4075494368"/>
                    </a:ext>
                  </a:extLst>
                </a:gridCol>
              </a:tblGrid>
              <a:tr h="1175258">
                <a:tc>
                  <a:txBody>
                    <a:bodyPr/>
                    <a:lstStyle/>
                    <a:p>
                      <a:pPr algn="ctr"/>
                      <a:r>
                        <a:rPr lang="en-US" sz="2000" dirty="0">
                          <a:solidFill>
                            <a:schemeClr val="bg1"/>
                          </a:solidFill>
                          <a:latin typeface="Arial" panose="020B0604020202020204" pitchFamily="34" charset="0"/>
                          <a:cs typeface="Arial" panose="020B0604020202020204" pitchFamily="34" charset="0"/>
                        </a:rPr>
                        <a:t>Foundational</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Prison</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Prophetic</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Pastoral</a:t>
                      </a:r>
                    </a:p>
                  </a:txBody>
                  <a:tcPr anchor="ctr">
                    <a:gradFill flip="none" rotWithShape="1">
                      <a:gsLst>
                        <a:gs pos="0">
                          <a:schemeClr val="tx2"/>
                        </a:gs>
                        <a:gs pos="97000">
                          <a:schemeClr val="tx1"/>
                        </a:gs>
                      </a:gsLst>
                      <a:path path="rect">
                        <a:fillToRect l="50000" t="50000" r="50000" b="50000"/>
                      </a:path>
                      <a:tileRect/>
                    </a:gradFill>
                  </a:tcPr>
                </a:tc>
                <a:extLst>
                  <a:ext uri="{0D108BD9-81ED-4DB2-BD59-A6C34878D82A}">
                    <a16:rowId xmlns:a16="http://schemas.microsoft.com/office/drawing/2014/main" val="2532585487"/>
                  </a:ext>
                </a:extLst>
              </a:tr>
              <a:tr h="2021980">
                <a:tc>
                  <a:txBody>
                    <a:bodyPr/>
                    <a:lstStyle/>
                    <a:p>
                      <a:pPr algn="ctr"/>
                      <a:r>
                        <a:rPr lang="en-US" sz="2000" b="1" dirty="0">
                          <a:solidFill>
                            <a:schemeClr val="bg1"/>
                          </a:solidFill>
                          <a:latin typeface="Arial" panose="020B0604020202020204" pitchFamily="34" charset="0"/>
                          <a:cs typeface="Arial" panose="020B0604020202020204" pitchFamily="34" charset="0"/>
                        </a:rPr>
                        <a:t>Romans</a:t>
                      </a:r>
                    </a:p>
                    <a:p>
                      <a:pPr algn="ctr"/>
                      <a:r>
                        <a:rPr lang="en-US" sz="2000" b="1" dirty="0">
                          <a:solidFill>
                            <a:schemeClr val="bg1"/>
                          </a:solidFill>
                          <a:latin typeface="Arial" panose="020B0604020202020204" pitchFamily="34" charset="0"/>
                          <a:cs typeface="Arial" panose="020B0604020202020204" pitchFamily="34" charset="0"/>
                        </a:rPr>
                        <a:t>1 Corinthians</a:t>
                      </a:r>
                    </a:p>
                    <a:p>
                      <a:pPr algn="ctr"/>
                      <a:r>
                        <a:rPr lang="en-US" sz="2000" b="1" dirty="0">
                          <a:solidFill>
                            <a:schemeClr val="bg1"/>
                          </a:solidFill>
                          <a:latin typeface="Arial" panose="020B0604020202020204" pitchFamily="34" charset="0"/>
                          <a:cs typeface="Arial" panose="020B0604020202020204" pitchFamily="34" charset="0"/>
                        </a:rPr>
                        <a:t>2 Corinthians</a:t>
                      </a:r>
                    </a:p>
                    <a:p>
                      <a:pPr algn="ctr"/>
                      <a:r>
                        <a:rPr lang="en-US" sz="2000" b="1" dirty="0">
                          <a:solidFill>
                            <a:schemeClr val="bg1"/>
                          </a:solidFill>
                          <a:latin typeface="Arial" panose="020B0604020202020204" pitchFamily="34" charset="0"/>
                          <a:cs typeface="Arial" panose="020B0604020202020204" pitchFamily="34" charset="0"/>
                        </a:rPr>
                        <a:t>Galatians</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Ephesians</a:t>
                      </a:r>
                    </a:p>
                    <a:p>
                      <a:pPr algn="ctr"/>
                      <a:r>
                        <a:rPr lang="en-US" sz="2000" b="1" dirty="0">
                          <a:solidFill>
                            <a:schemeClr val="bg1"/>
                          </a:solidFill>
                          <a:latin typeface="Arial" panose="020B0604020202020204" pitchFamily="34" charset="0"/>
                          <a:cs typeface="Arial" panose="020B0604020202020204" pitchFamily="34" charset="0"/>
                        </a:rPr>
                        <a:t>Philippians</a:t>
                      </a:r>
                    </a:p>
                    <a:p>
                      <a:pPr algn="ctr"/>
                      <a:r>
                        <a:rPr lang="en-US" sz="2000" b="1" dirty="0">
                          <a:solidFill>
                            <a:schemeClr val="bg1"/>
                          </a:solidFill>
                          <a:latin typeface="Arial" panose="020B0604020202020204" pitchFamily="34" charset="0"/>
                          <a:cs typeface="Arial" panose="020B0604020202020204" pitchFamily="34" charset="0"/>
                        </a:rPr>
                        <a:t>Colossians</a:t>
                      </a:r>
                    </a:p>
                    <a:p>
                      <a:pPr algn="ctr"/>
                      <a:r>
                        <a:rPr lang="en-US" sz="2000" b="1" dirty="0">
                          <a:solidFill>
                            <a:schemeClr val="bg1"/>
                          </a:solidFill>
                          <a:latin typeface="Arial" panose="020B0604020202020204" pitchFamily="34" charset="0"/>
                          <a:cs typeface="Arial" panose="020B0604020202020204" pitchFamily="34" charset="0"/>
                        </a:rPr>
                        <a:t>Philemon</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1 Thessalonians</a:t>
                      </a:r>
                    </a:p>
                    <a:p>
                      <a:pPr algn="ctr"/>
                      <a:r>
                        <a:rPr lang="en-US" sz="2000" b="1" dirty="0">
                          <a:solidFill>
                            <a:schemeClr val="bg1"/>
                          </a:solidFill>
                          <a:latin typeface="Arial" panose="020B0604020202020204" pitchFamily="34" charset="0"/>
                          <a:cs typeface="Arial" panose="020B0604020202020204" pitchFamily="34" charset="0"/>
                        </a:rPr>
                        <a:t>2 Thessalonians</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1 Timothy</a:t>
                      </a:r>
                    </a:p>
                    <a:p>
                      <a:pPr algn="ctr"/>
                      <a:r>
                        <a:rPr lang="en-US" sz="2000" b="1" dirty="0">
                          <a:solidFill>
                            <a:schemeClr val="bg1"/>
                          </a:solidFill>
                          <a:latin typeface="Arial" panose="020B0604020202020204" pitchFamily="34" charset="0"/>
                          <a:cs typeface="Arial" panose="020B0604020202020204" pitchFamily="34" charset="0"/>
                        </a:rPr>
                        <a:t>2 Timothy</a:t>
                      </a:r>
                    </a:p>
                    <a:p>
                      <a:pPr algn="ctr"/>
                      <a:r>
                        <a:rPr lang="en-US" sz="2000" b="1" dirty="0">
                          <a:solidFill>
                            <a:schemeClr val="bg1"/>
                          </a:solidFill>
                          <a:latin typeface="Arial" panose="020B0604020202020204" pitchFamily="34" charset="0"/>
                          <a:cs typeface="Arial" panose="020B0604020202020204" pitchFamily="34" charset="0"/>
                        </a:rPr>
                        <a:t>Titus</a:t>
                      </a:r>
                    </a:p>
                  </a:txBody>
                  <a:tcPr anchor="ctr">
                    <a:gradFill>
                      <a:gsLst>
                        <a:gs pos="0">
                          <a:srgbClr val="C00000"/>
                        </a:gs>
                        <a:gs pos="97000">
                          <a:schemeClr val="tx1"/>
                        </a:gs>
                      </a:gsLst>
                      <a:path path="rect">
                        <a:fillToRect l="50000" t="50000" r="50000" b="50000"/>
                      </a:path>
                    </a:gradFill>
                  </a:tcPr>
                </a:tc>
                <a:extLst>
                  <a:ext uri="{0D108BD9-81ED-4DB2-BD59-A6C34878D82A}">
                    <a16:rowId xmlns:a16="http://schemas.microsoft.com/office/drawing/2014/main" val="1792722809"/>
                  </a:ext>
                </a:extLst>
              </a:tr>
              <a:tr h="1175258">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Cross</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Church</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Second Coming</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Congregation</a:t>
                      </a:r>
                    </a:p>
                  </a:txBody>
                  <a:tcPr anchor="ctr"/>
                </a:tc>
                <a:extLst>
                  <a:ext uri="{0D108BD9-81ED-4DB2-BD59-A6C34878D82A}">
                    <a16:rowId xmlns:a16="http://schemas.microsoft.com/office/drawing/2014/main" val="3065756197"/>
                  </a:ext>
                </a:extLst>
              </a:tr>
              <a:tr h="1175258">
                <a:tc>
                  <a:txBody>
                    <a:bodyPr/>
                    <a:lstStyle/>
                    <a:p>
                      <a:pPr algn="ctr"/>
                      <a:r>
                        <a:rPr lang="en-US" sz="2000" b="1" dirty="0">
                          <a:solidFill>
                            <a:schemeClr val="tx1"/>
                          </a:solidFill>
                          <a:latin typeface="Arial" panose="020B0604020202020204" pitchFamily="34" charset="0"/>
                          <a:cs typeface="Arial" panose="020B0604020202020204" pitchFamily="34" charset="0"/>
                        </a:rPr>
                        <a:t>Soteriology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Christology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Eschatology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Ecclesiology</a:t>
                      </a:r>
                    </a:p>
                  </a:txBody>
                  <a:tcPr anchor="ctr">
                    <a:solidFill>
                      <a:schemeClr val="bg1">
                        <a:lumMod val="75000"/>
                      </a:schemeClr>
                    </a:solidFill>
                  </a:tcPr>
                </a:tc>
                <a:extLst>
                  <a:ext uri="{0D108BD9-81ED-4DB2-BD59-A6C34878D82A}">
                    <a16:rowId xmlns:a16="http://schemas.microsoft.com/office/drawing/2014/main" val="662822788"/>
                  </a:ext>
                </a:extLst>
              </a:tr>
            </a:tbl>
          </a:graphicData>
        </a:graphic>
      </p:graphicFrame>
    </p:spTree>
    <p:extLst>
      <p:ext uri="{BB962C8B-B14F-4D97-AF65-F5344CB8AC3E}">
        <p14:creationId xmlns:p14="http://schemas.microsoft.com/office/powerpoint/2010/main" val="30618638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7396" name="Group 52"/>
          <p:cNvGraphicFramePr>
            <a:graphicFrameLocks noGrp="1"/>
          </p:cNvGraphicFramePr>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James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108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James</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Peter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Bethsaida</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Fisherman</a:t>
                      </a:r>
                      <a:endParaRPr kumimoji="0" lang="en-US"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Apostle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166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Peter</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Peter</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Jude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Jude</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213"/>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Arial" charset="0"/>
                <a:ea typeface="ＭＳ Ｐゴシック" charset="0"/>
                <a:cs typeface="Arial" charset="0"/>
              </a:rPr>
              <a:t>New Testament Chronology </a:t>
            </a:r>
            <a:endParaRPr lang="en-US" b="1">
              <a:solidFill>
                <a:schemeClr val="bg1"/>
              </a:solidFill>
              <a:effectLst/>
              <a:latin typeface="Arial" charset="0"/>
              <a:ea typeface="ＭＳ Ｐゴシック"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150530" name="Group 5"/>
          <p:cNvGrpSpPr>
            <a:grpSpLocks/>
          </p:cNvGrpSpPr>
          <p:nvPr/>
        </p:nvGrpSpPr>
        <p:grpSpPr bwMode="auto">
          <a:xfrm>
            <a:off x="4611691" y="28577"/>
            <a:ext cx="2460623" cy="1222373"/>
            <a:chOff x="313" y="546"/>
            <a:chExt cx="1550" cy="770"/>
          </a:xfrm>
        </p:grpSpPr>
        <p:sp>
          <p:nvSpPr>
            <p:cNvPr id="150534" name="Text Box 6"/>
            <p:cNvSpPr txBox="1">
              <a:spLocks noChangeArrowheads="1"/>
            </p:cNvSpPr>
            <p:nvPr/>
          </p:nvSpPr>
          <p:spPr bwMode="auto">
            <a:xfrm rot="-5400000">
              <a:off x="57"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0535" name="Text Box 7"/>
            <p:cNvSpPr txBox="1">
              <a:spLocks noChangeArrowheads="1"/>
            </p:cNvSpPr>
            <p:nvPr/>
          </p:nvSpPr>
          <p:spPr bwMode="auto">
            <a:xfrm rot="16200000">
              <a:off x="628"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0536"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0537" name="Text Box 9"/>
            <p:cNvSpPr txBox="1">
              <a:spLocks noChangeArrowheads="1"/>
            </p:cNvSpPr>
            <p:nvPr/>
          </p:nvSpPr>
          <p:spPr bwMode="auto">
            <a:xfrm rot="16200000">
              <a:off x="1486"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en-US" dirty="0">
                <a:solidFill>
                  <a:schemeClr val="tx1"/>
                </a:solidFill>
                <a:effectLst/>
                <a:latin typeface="Arial" charset="0"/>
                <a:ea typeface="ＭＳ Ｐゴシック" charset="0"/>
                <a:cs typeface="Arial" charset="0"/>
              </a:rPr>
              <a:t>The Gospels</a:t>
            </a:r>
          </a:p>
        </p:txBody>
      </p:sp>
      <p:sp>
        <p:nvSpPr>
          <p:cNvPr id="150532" name="Text Box 11"/>
          <p:cNvSpPr txBox="1">
            <a:spLocks noChangeArrowheads="1"/>
          </p:cNvSpPr>
          <p:nvPr/>
        </p:nvSpPr>
        <p:spPr bwMode="auto">
          <a:xfrm>
            <a:off x="6" y="762000"/>
            <a:ext cx="4571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nSpc>
                <a:spcPct val="90000"/>
              </a:lnSpc>
              <a:spcBef>
                <a:spcPct val="20000"/>
              </a:spcBef>
              <a:buClr>
                <a:srgbClr val="FFFFCC"/>
              </a:buClr>
              <a:buSzPct val="75000"/>
              <a:buFont typeface="Wingdings" charset="0"/>
              <a:buChar char="§"/>
              <a:defRPr/>
            </a:pPr>
            <a:r>
              <a:rPr lang="en-US" altLang="ja-JP" sz="2800" b="1" dirty="0">
                <a:solidFill>
                  <a:srgbClr val="FFFFFF"/>
                </a:solidFill>
                <a:latin typeface="Arial Narrow"/>
                <a:cs typeface="Arial Narrow"/>
              </a:rPr>
              <a:t>The word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Gospel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comes from the Old English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God-spell.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It translates the Greek word for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good news.</a:t>
            </a:r>
            <a:r>
              <a:rPr lang="ru-RU" altLang="ja-JP" sz="2800" b="1" dirty="0">
                <a:solidFill>
                  <a:srgbClr val="FFFFFF"/>
                </a:solidFill>
                <a:latin typeface="Arial Narrow"/>
                <a:cs typeface="Arial Narrow"/>
              </a:rPr>
              <a:t>"</a:t>
            </a:r>
            <a:endParaRPr lang="en-US" altLang="ja-JP" sz="2800" b="1" dirty="0">
              <a:solidFill>
                <a:srgbClr val="FFFFFF"/>
              </a:solidFill>
              <a:latin typeface="Arial Narrow"/>
              <a:cs typeface="Arial Narrow"/>
            </a:endParaRP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In antiquity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heralds announced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glad tidings</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of the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birthday throughout the cities of the realm.</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It has the same meaning in our New Testament. The four Gospels announce the glad tidings about Jesus.</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The ancient world knew of history, poetry, prophecy and letters. But a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gospel</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was new to them. </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Here, inspired writers gave more than just history. They also created faith (John 20:30-31) by proclaiming the good news that, just as the OT had promised, God had sent His Messiah to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152578" name="Text Box 5"/>
          <p:cNvSpPr txBox="1">
            <a:spLocks noChangeArrowheads="1"/>
          </p:cNvSpPr>
          <p:nvPr/>
        </p:nvSpPr>
        <p:spPr bwMode="auto">
          <a:xfrm rot="-5400000">
            <a:off x="4359281" y="446089"/>
            <a:ext cx="1209675"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2579" name="Text Box 6"/>
          <p:cNvSpPr txBox="1">
            <a:spLocks noChangeArrowheads="1"/>
          </p:cNvSpPr>
          <p:nvPr/>
        </p:nvSpPr>
        <p:spPr bwMode="auto">
          <a:xfrm rot="-5400000">
            <a:off x="5256227" y="642126"/>
            <a:ext cx="787373" cy="400097"/>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2580" name="Text Box 7"/>
          <p:cNvSpPr txBox="1">
            <a:spLocks noChangeArrowheads="1"/>
          </p:cNvSpPr>
          <p:nvPr/>
        </p:nvSpPr>
        <p:spPr bwMode="auto">
          <a:xfrm rot="-5400000">
            <a:off x="5960275" y="659607"/>
            <a:ext cx="782637"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2581" name="Text Box 8"/>
          <p:cNvSpPr txBox="1">
            <a:spLocks noChangeArrowheads="1"/>
          </p:cNvSpPr>
          <p:nvPr/>
        </p:nvSpPr>
        <p:spPr bwMode="auto">
          <a:xfrm rot="-5400000">
            <a:off x="6635750" y="652466"/>
            <a:ext cx="796925" cy="400050"/>
          </a:xfrm>
          <a:prstGeom prst="rect">
            <a:avLst/>
          </a:prstGeom>
          <a:solidFill>
            <a:schemeClr val="tx2"/>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sp>
        <p:nvSpPr>
          <p:cNvPr id="67595" name="Text Box 11"/>
          <p:cNvSpPr txBox="1">
            <a:spLocks noChangeArrowheads="1"/>
          </p:cNvSpPr>
          <p:nvPr/>
        </p:nvSpPr>
        <p:spPr bwMode="auto">
          <a:xfrm>
            <a:off x="2411760" y="1268760"/>
            <a:ext cx="6656040" cy="2814104"/>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r>
              <a:rPr lang="en-US" dirty="0"/>
              <a:t>These three Gospels are so much alike that they are called </a:t>
            </a:r>
            <a:r>
              <a:rPr lang="en-US" i="1" dirty="0"/>
              <a:t>Synoptic</a:t>
            </a:r>
            <a:r>
              <a:rPr lang="en-US" dirty="0"/>
              <a:t> (</a:t>
            </a:r>
            <a:r>
              <a:rPr lang="en-US" i="1" dirty="0" err="1"/>
              <a:t>syn</a:t>
            </a:r>
            <a:r>
              <a:rPr lang="en-US" i="1" dirty="0"/>
              <a:t>, </a:t>
            </a:r>
            <a:r>
              <a:rPr lang="ru-RU" dirty="0"/>
              <a:t>"</a:t>
            </a:r>
            <a:r>
              <a:rPr lang="en-US" dirty="0"/>
              <a:t>together with</a:t>
            </a:r>
            <a:r>
              <a:rPr lang="ru-RU" dirty="0"/>
              <a:t>"</a:t>
            </a:r>
            <a:r>
              <a:rPr lang="en-US" dirty="0"/>
              <a:t>; </a:t>
            </a:r>
            <a:r>
              <a:rPr lang="en-US" i="1" dirty="0"/>
              <a:t>optic</a:t>
            </a:r>
            <a:r>
              <a:rPr lang="en-US" dirty="0"/>
              <a:t>, </a:t>
            </a:r>
            <a:r>
              <a:rPr lang="ru-RU" dirty="0"/>
              <a:t>"</a:t>
            </a:r>
            <a:r>
              <a:rPr lang="en-US" dirty="0"/>
              <a:t>seeing</a:t>
            </a:r>
            <a:r>
              <a:rPr lang="ru-RU" dirty="0"/>
              <a:t>"</a:t>
            </a:r>
            <a:r>
              <a:rPr lang="en-US" dirty="0"/>
              <a:t>; thus </a:t>
            </a:r>
            <a:r>
              <a:rPr lang="ru-RU" dirty="0"/>
              <a:t>"</a:t>
            </a:r>
            <a:r>
              <a:rPr lang="en-US" dirty="0"/>
              <a:t>see together</a:t>
            </a:r>
            <a:r>
              <a:rPr lang="ru-RU" dirty="0"/>
              <a:t>"</a:t>
            </a:r>
            <a:r>
              <a:rPr lang="en-US" dirty="0"/>
              <a:t>). They all view Christ</a:t>
            </a:r>
            <a:r>
              <a:rPr lang="uk-UA" altLang="ja-JP" dirty="0"/>
              <a:t>'</a:t>
            </a:r>
            <a:r>
              <a:rPr lang="en-US" altLang="ja-JP" dirty="0"/>
              <a:t>s life from an historical lens while John dwells more on the inner meaning of Jesus</a:t>
            </a:r>
            <a:r>
              <a:rPr lang="uk-UA" altLang="ja-JP" dirty="0"/>
              <a:t>'</a:t>
            </a:r>
            <a:r>
              <a:rPr lang="en-US" altLang="ja-JP" dirty="0"/>
              <a:t> life and teachings.</a:t>
            </a:r>
            <a:endParaRPr lang="en-US" dirty="0"/>
          </a:p>
        </p:txBody>
      </p:sp>
      <p:sp>
        <p:nvSpPr>
          <p:cNvPr id="67596" name="Rectangle 12"/>
          <p:cNvSpPr>
            <a:spLocks noGrp="1" noChangeArrowheads="1"/>
          </p:cNvSpPr>
          <p:nvPr>
            <p:ph type="title"/>
          </p:nvPr>
        </p:nvSpPr>
        <p:spPr>
          <a:xfrm>
            <a:off x="2286000" y="228600"/>
            <a:ext cx="2362200" cy="1077218"/>
          </a:xfrm>
          <a:solidFill>
            <a:schemeClr val="bg1"/>
          </a:solidFill>
        </p:spPr>
        <p:txBody>
          <a:bodyPr anchor="t" anchorCtr="0">
            <a:spAutoFit/>
          </a:bodyPr>
          <a:lstStyle/>
          <a:p>
            <a:pPr eaLnBrk="1" hangingPunct="1">
              <a:defRPr/>
            </a:pPr>
            <a:r>
              <a:rPr lang="en-US" sz="3200" b="1" dirty="0">
                <a:solidFill>
                  <a:srgbClr val="FFFF00"/>
                </a:solidFill>
                <a:effectLst/>
                <a:latin typeface="Arial" charset="0"/>
                <a:ea typeface="SimSun" charset="0"/>
                <a:cs typeface="SimSun" charset="0"/>
              </a:rPr>
              <a:t>The Synoptics</a:t>
            </a:r>
            <a:endParaRPr lang="en-US" sz="3600" b="1" dirty="0">
              <a:solidFill>
                <a:srgbClr val="FFFF00"/>
              </a:solidFill>
              <a:effectLst/>
              <a:latin typeface="Arial" charset="0"/>
              <a:ea typeface="SimSun" charset="0"/>
              <a:cs typeface="SimSun" charset="0"/>
            </a:endParaRPr>
          </a:p>
        </p:txBody>
      </p:sp>
      <p:sp>
        <p:nvSpPr>
          <p:cNvPr id="67597" name="Rectangle 13"/>
          <p:cNvSpPr>
            <a:spLocks noChangeArrowheads="1"/>
          </p:cNvSpPr>
          <p:nvPr/>
        </p:nvSpPr>
        <p:spPr bwMode="auto">
          <a:xfrm>
            <a:off x="0" y="4"/>
            <a:ext cx="2590800" cy="6413997"/>
          </a:xfrm>
          <a:prstGeom prst="rect">
            <a:avLst/>
          </a:prstGeom>
          <a:noFill/>
          <a:ln w="9525">
            <a:noFill/>
            <a:miter lim="800000"/>
            <a:headEnd/>
            <a:tailEnd/>
          </a:ln>
          <a:effectLst/>
        </p:spPr>
        <p:txBody>
          <a:bodyPr lIns="91376" tIns="45688" rIns="91376" bIns="45688">
            <a:spAutoFit/>
          </a:bodyPr>
          <a:lstStyle/>
          <a:p>
            <a:pPr marL="176091" indent="-176091">
              <a:lnSpc>
                <a:spcPct val="90000"/>
              </a:lnSpc>
              <a:spcBef>
                <a:spcPct val="20000"/>
              </a:spcBef>
              <a:buClr>
                <a:srgbClr val="FFFFCC"/>
              </a:buClr>
              <a:buSzPct val="75000"/>
              <a:buFont typeface="Wingdings" charset="0"/>
              <a:buChar char="§"/>
              <a:defRPr/>
            </a:pPr>
            <a:r>
              <a:rPr lang="en-US" b="1" dirty="0">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dirty="0">
                <a:solidFill>
                  <a:srgbClr val="FFFFFF"/>
                </a:solidFill>
                <a:effectLst>
                  <a:outerShdw blurRad="38100" dist="38100" dir="2700000" algn="tl">
                    <a:srgbClr val="010199"/>
                  </a:outerShdw>
                </a:effectLst>
                <a:latin typeface="Arial" charset="0"/>
                <a:cs typeface="Arial" charset="0"/>
              </a:rPr>
              <a:t>Matthew </a:t>
            </a:r>
            <a:r>
              <a:rPr lang="en-US" b="1" dirty="0">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dirty="0">
                <a:solidFill>
                  <a:srgbClr val="FFFFFF"/>
                </a:solidFill>
                <a:effectLst>
                  <a:outerShdw blurRad="38100" dist="38100" dir="2700000" algn="tl">
                    <a:srgbClr val="010199"/>
                  </a:outerShdw>
                </a:effectLst>
                <a:latin typeface="Arial" charset="0"/>
                <a:cs typeface="Arial" charset="0"/>
              </a:rPr>
              <a:t>Mark </a:t>
            </a:r>
            <a:r>
              <a:rPr lang="en-US" b="1" dirty="0">
                <a:solidFill>
                  <a:srgbClr val="FFFFFF"/>
                </a:solidFill>
                <a:effectLst>
                  <a:outerShdw blurRad="38100" dist="38100" dir="2700000" algn="tl">
                    <a:srgbClr val="010199"/>
                  </a:outerShdw>
                </a:effectLst>
                <a:latin typeface="Arial" charset="0"/>
                <a:cs typeface="Arial" charset="0"/>
              </a:rPr>
              <a:t>another, </a:t>
            </a:r>
            <a:r>
              <a:rPr lang="en-US" b="1" i="1" dirty="0">
                <a:solidFill>
                  <a:srgbClr val="FFFFFF"/>
                </a:solidFill>
                <a:effectLst>
                  <a:outerShdw blurRad="38100" dist="38100" dir="2700000" algn="tl">
                    <a:srgbClr val="010199"/>
                  </a:outerShdw>
                </a:effectLst>
                <a:latin typeface="Arial" charset="0"/>
                <a:cs typeface="Arial" charset="0"/>
              </a:rPr>
              <a:t>Luke </a:t>
            </a:r>
            <a:r>
              <a:rPr lang="en-US" b="1" dirty="0">
                <a:solidFill>
                  <a:srgbClr val="FFFFFF"/>
                </a:solidFill>
                <a:effectLst>
                  <a:outerShdw blurRad="38100" dist="38100" dir="2700000" algn="tl">
                    <a:srgbClr val="010199"/>
                  </a:outerShdw>
                </a:effectLst>
                <a:latin typeface="Arial" charset="0"/>
                <a:cs typeface="Arial" charset="0"/>
              </a:rPr>
              <a:t>a third, and </a:t>
            </a:r>
            <a:r>
              <a:rPr lang="en-US" b="1" i="1" dirty="0">
                <a:solidFill>
                  <a:srgbClr val="FFFFFF"/>
                </a:solidFill>
                <a:effectLst>
                  <a:outerShdw blurRad="38100" dist="38100" dir="2700000" algn="tl">
                    <a:srgbClr val="010199"/>
                  </a:outerShdw>
                </a:effectLst>
                <a:latin typeface="Arial" charset="0"/>
                <a:cs typeface="Arial" charset="0"/>
              </a:rPr>
              <a:t>John</a:t>
            </a:r>
            <a:r>
              <a:rPr lang="en-US" b="1" dirty="0">
                <a:solidFill>
                  <a:srgbClr val="FFFFFF"/>
                </a:solidFill>
                <a:effectLst>
                  <a:outerShdw blurRad="38100" dist="38100" dir="2700000" algn="tl">
                    <a:srgbClr val="010199"/>
                  </a:outerShdw>
                </a:effectLst>
                <a:latin typeface="Arial" charset="0"/>
                <a:cs typeface="Arial" charset="0"/>
              </a:rPr>
              <a:t> completes the picture.</a:t>
            </a:r>
            <a:endParaRPr lang="en-US" b="1" dirty="0">
              <a:solidFill>
                <a:srgbClr val="FFFFFF"/>
              </a:solidFill>
              <a:effectLst>
                <a:outerShdw blurRad="38100" dist="38100" dir="2700000" algn="tl">
                  <a:srgbClr val="010199"/>
                </a:outerShdw>
              </a:effectLst>
              <a:latin typeface="Arial" charset="0"/>
              <a:cs typeface="Times New Roman" charset="0"/>
            </a:endParaRPr>
          </a:p>
        </p:txBody>
      </p:sp>
      <p:sp>
        <p:nvSpPr>
          <p:cNvPr id="11" name="Text Box 11"/>
          <p:cNvSpPr txBox="1">
            <a:spLocks noChangeArrowheads="1"/>
          </p:cNvSpPr>
          <p:nvPr/>
        </p:nvSpPr>
        <p:spPr bwMode="auto">
          <a:xfrm>
            <a:off x="4067950" y="6457890"/>
            <a:ext cx="4571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287999"/>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chemeClr val="bg1"/>
                  </a:solidFill>
                  <a:latin typeface="Arial" charset="0"/>
                  <a:cs typeface="Arial" charset="0"/>
                </a:rPr>
                <a:t>When Events Happened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376" tIns="45688" rIns="91376" bIns="45688" anchor="ctr"/>
          <a:lstStyle/>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How do the first three Gospels agree?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Language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Material they include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General order of the events and sayings from Christ</a:t>
            </a:r>
            <a:r>
              <a:rPr lang="uk-UA" sz="2200" b="1" dirty="0">
                <a:solidFill>
                  <a:srgbClr val="FFFFFF"/>
                </a:solidFill>
                <a:effectLst>
                  <a:outerShdw blurRad="38100" dist="38100" dir="2700000" algn="tl">
                    <a:srgbClr val="010199"/>
                  </a:outerShdw>
                </a:effectLst>
                <a:latin typeface="Arial"/>
                <a:cs typeface="Arial"/>
              </a:rPr>
              <a:t>'</a:t>
            </a:r>
            <a:r>
              <a:rPr lang="en-US" sz="2200" b="1" dirty="0">
                <a:solidFill>
                  <a:srgbClr val="FFFFFF"/>
                </a:solidFill>
                <a:effectLst>
                  <a:outerShdw blurRad="38100" dist="38100" dir="2700000" algn="tl">
                    <a:srgbClr val="010199"/>
                  </a:outerShdw>
                </a:effectLst>
                <a:latin typeface="Arial"/>
                <a:cs typeface="Arial"/>
              </a:rPr>
              <a:t>s life</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The math facts: </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91 percent of Mark is found in Matthew</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53 percent of Mark is found in Luke</a:t>
            </a:r>
          </a:p>
          <a:p>
            <a:pPr marL="342659" indent="-342659">
              <a:spcBef>
                <a:spcPct val="20000"/>
              </a:spcBef>
              <a:buClr>
                <a:srgbClr val="FFFFCC"/>
              </a:buClr>
              <a:buSzPct val="75000"/>
              <a:buFont typeface="Wingdings" charset="0"/>
              <a:buChar char="l"/>
              <a:defRPr/>
            </a:pPr>
            <a:r>
              <a:rPr lang="en-US" sz="2700" b="1" dirty="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NIV Study Bible,</a:t>
            </a:r>
            <a:r>
              <a:rPr lang="en-US" sz="2000" dirty="0">
                <a:solidFill>
                  <a:srgbClr val="FFFFFF"/>
                </a:solidFill>
                <a:latin typeface="Arial" charset="0"/>
                <a:cs typeface="Arial" charset="0"/>
              </a:rPr>
              <a:t> 1471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85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en-GB" sz="2500" b="1">
                <a:solidFill>
                  <a:srgbClr val="FFFF00"/>
                </a:solidFill>
                <a:latin typeface="Helvetica" charset="0"/>
                <a:ea typeface="MS Gothic" charset="0"/>
                <a:cs typeface="MS Gothic" charset="0"/>
              </a:rPr>
              <a:t>AS SEEN THROUGH             FOUR DIFFERENT LENSES</a:t>
            </a:r>
          </a:p>
        </p:txBody>
      </p:sp>
      <p:sp>
        <p:nvSpPr>
          <p:cNvPr id="15371" name="Text Box 11"/>
          <p:cNvSpPr txBox="1">
            <a:spLocks noChangeArrowheads="1"/>
          </p:cNvSpPr>
          <p:nvPr/>
        </p:nvSpPr>
        <p:spPr bwMode="auto">
          <a:xfrm>
            <a:off x="2139951" y="6154315"/>
            <a:ext cx="4027488" cy="53107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Comic Sans MS" charset="0"/>
                <a:ea typeface="MS Gothic" charset="0"/>
                <a:cs typeface="MS Gothic" charset="0"/>
              </a:rPr>
              <a:t>STUDY HELP #21</a:t>
            </a: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ru-RU" altLang="ja-JP" sz="3900" b="1" i="1" dirty="0">
                <a:solidFill>
                  <a:srgbClr val="FFFFFF"/>
                </a:solidFill>
                <a:latin typeface="Arial" charset="0"/>
                <a:cs typeface="MS Gothic" charset="0"/>
              </a:rPr>
              <a:t>"</a:t>
            </a:r>
            <a:r>
              <a:rPr lang="en-US" altLang="ja-JP" sz="3900" b="1" i="1" dirty="0">
                <a:solidFill>
                  <a:srgbClr val="FFFFFF"/>
                </a:solidFill>
                <a:latin typeface="Arial" charset="0"/>
                <a:cs typeface="MS Gothic" charset="0"/>
              </a:rPr>
              <a:t>A FINISHED PORTRAIT OF THE </a:t>
            </a:r>
            <a:br>
              <a:rPr lang="en-US" altLang="ja-JP" sz="3900" b="1" i="1" dirty="0">
                <a:solidFill>
                  <a:srgbClr val="FFFFFF"/>
                </a:solidFill>
                <a:latin typeface="Arial" charset="0"/>
                <a:cs typeface="MS Gothic" charset="0"/>
              </a:rPr>
            </a:br>
            <a:r>
              <a:rPr lang="en-US" altLang="ja-JP" sz="3900" b="1" i="1" dirty="0">
                <a:solidFill>
                  <a:srgbClr val="FFFFFF"/>
                </a:solidFill>
                <a:latin typeface="Arial" charset="0"/>
                <a:cs typeface="MS Gothic" charset="0"/>
              </a:rPr>
              <a:t>LORD JESUS CHRIST</a:t>
            </a:r>
            <a:r>
              <a:rPr lang="ru-RU" altLang="ja-JP" sz="3900" b="1" i="1" dirty="0">
                <a:solidFill>
                  <a:srgbClr val="FFFFFF"/>
                </a:solidFill>
                <a:latin typeface="Arial" charset="0"/>
                <a:cs typeface="MS Gothic" charset="0"/>
              </a:rPr>
              <a:t>"</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Comic Sans MS" charset="0"/>
                <a:ea typeface="MS Gothic" charset="0"/>
                <a:cs typeface="MS Gothic" charset="0"/>
              </a:rPr>
              <a:t>From </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The Bible…Basically</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 Seminar…</a:t>
            </a:r>
          </a:p>
        </p:txBody>
      </p:sp>
      <p:sp>
        <p:nvSpPr>
          <p:cNvPr id="17" name="TextBox 16"/>
          <p:cNvSpPr txBox="1"/>
          <p:nvPr/>
        </p:nvSpPr>
        <p:spPr>
          <a:xfrm>
            <a:off x="8459792" y="14291"/>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7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specific </a:t>
            </a:r>
            <a:r>
              <a:rPr lang="en-GB" sz="2900" b="1" i="1" u="sng">
                <a:solidFill>
                  <a:srgbClr val="FFFFFF"/>
                </a:solidFill>
                <a:latin typeface="Arial" charset="0"/>
                <a:ea typeface="MS Gothic" charset="0"/>
                <a:cs typeface="MS Gothic" charset="0"/>
              </a:rPr>
              <a:t>audience</a:t>
            </a:r>
          </a:p>
        </p:txBody>
      </p:sp>
      <p:sp>
        <p:nvSpPr>
          <p:cNvPr id="16392" name="Text Box 8"/>
          <p:cNvSpPr txBox="1">
            <a:spLocks noChangeArrowheads="1"/>
          </p:cNvSpPr>
          <p:nvPr/>
        </p:nvSpPr>
        <p:spPr bwMode="auto">
          <a:xfrm>
            <a:off x="1398588" y="2622555"/>
            <a:ext cx="6270625" cy="97734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unique </a:t>
            </a:r>
            <a:r>
              <a:rPr lang="en-GB" sz="2900" b="1" u="sng">
                <a:solidFill>
                  <a:srgbClr val="FFFFFF"/>
                </a:solidFill>
                <a:latin typeface="Arial" charset="0"/>
                <a:ea typeface="MS Gothic" charset="0"/>
                <a:cs typeface="MS Gothic" charset="0"/>
              </a:rPr>
              <a:t>presentation</a:t>
            </a:r>
            <a:r>
              <a:rPr lang="en-GB" sz="2900" b="1">
                <a:solidFill>
                  <a:srgbClr val="FFFF00"/>
                </a:solidFill>
                <a:latin typeface="Arial" charset="0"/>
                <a:ea typeface="MS Gothic" charset="0"/>
                <a:cs typeface="MS Gothic" charset="0"/>
              </a:rPr>
              <a:t> of the person of Jesus Christ</a:t>
            </a:r>
          </a:p>
        </p:txBody>
      </p:sp>
      <p:sp>
        <p:nvSpPr>
          <p:cNvPr id="16393" name="Text Box 9"/>
          <p:cNvSpPr txBox="1">
            <a:spLocks noChangeArrowheads="1"/>
          </p:cNvSpPr>
          <p:nvPr/>
        </p:nvSpPr>
        <p:spPr bwMode="auto">
          <a:xfrm>
            <a:off x="1509713" y="3935416"/>
            <a:ext cx="6088062" cy="9779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foundational </a:t>
            </a:r>
            <a:r>
              <a:rPr lang="en-GB" sz="2900" b="1" i="1" u="sng">
                <a:solidFill>
                  <a:srgbClr val="FFFFFF"/>
                </a:solidFill>
                <a:latin typeface="Arial" charset="0"/>
                <a:ea typeface="MS Gothic" charset="0"/>
                <a:cs typeface="MS Gothic" charset="0"/>
              </a:rPr>
              <a:t>purpose</a:t>
            </a:r>
            <a:r>
              <a:rPr lang="en-GB" sz="2900" b="1">
                <a:solidFill>
                  <a:srgbClr val="FFFF00"/>
                </a:solidFill>
                <a:latin typeface="Arial" charset="0"/>
                <a:ea typeface="MS Gothic" charset="0"/>
                <a:cs typeface="MS Gothic" charset="0"/>
              </a:rPr>
              <a:t> for writing his Gospel</a:t>
            </a:r>
          </a:p>
        </p:txBody>
      </p:sp>
      <p:sp>
        <p:nvSpPr>
          <p:cNvPr id="16394" name="Text Box 10"/>
          <p:cNvSpPr txBox="1">
            <a:spLocks noChangeArrowheads="1"/>
          </p:cNvSpPr>
          <p:nvPr/>
        </p:nvSpPr>
        <p:spPr bwMode="auto">
          <a:xfrm>
            <a:off x="1508131" y="5259388"/>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own </a:t>
            </a:r>
            <a:r>
              <a:rPr lang="en-GB" sz="2900" b="1" i="1" u="sng">
                <a:solidFill>
                  <a:srgbClr val="FFFFFF"/>
                </a:solidFill>
                <a:latin typeface="Arial" charset="0"/>
                <a:ea typeface="MS Gothic" charset="0"/>
                <a:cs typeface="MS Gothic" charset="0"/>
              </a:rPr>
              <a:t>date</a:t>
            </a:r>
            <a:r>
              <a:rPr lang="en-GB" sz="2900" b="1">
                <a:solidFill>
                  <a:srgbClr val="FFFF00"/>
                </a:solidFill>
                <a:latin typeface="Arial" charset="0"/>
                <a:ea typeface="MS Gothic" charset="0"/>
                <a:cs typeface="MS Gothic" charset="0"/>
              </a:rPr>
              <a:t> of writing</a:t>
            </a: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en-GB" sz="3600" b="1" i="1" cap="all" dirty="0">
                <a:solidFill>
                  <a:srgbClr val="66FFFF"/>
                </a:solidFill>
                <a:latin typeface="Arial" charset="0"/>
                <a:cs typeface="MS Gothic" charset="0"/>
              </a:rPr>
              <a:t>Each Gospel Writer Had:</a:t>
            </a:r>
          </a:p>
        </p:txBody>
      </p:sp>
      <p:sp>
        <p:nvSpPr>
          <p:cNvPr id="15" name="TextBox 1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US" sz="2900" b="1">
                <a:solidFill>
                  <a:srgbClr val="FFEA18"/>
                </a:solidFill>
                <a:latin typeface="Comic Sans MS" charset="0"/>
                <a:cs typeface="MS Gothic" charset="0"/>
              </a:rPr>
              <a:t>FOUR INDIVIDUAL PORTRAITS…</a:t>
            </a:r>
          </a:p>
        </p:txBody>
      </p:sp>
      <p:sp>
        <p:nvSpPr>
          <p:cNvPr id="41" name="TextBox 4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6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6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8446"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8448" name="Rectangle 16"/>
          <p:cNvSpPr>
            <a:spLocks noChangeArrowheads="1"/>
          </p:cNvSpPr>
          <p:nvPr/>
        </p:nvSpPr>
        <p:spPr bwMode="auto">
          <a:xfrm>
            <a:off x="5762631"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en-GB" sz="2900" b="1">
                <a:solidFill>
                  <a:srgbClr val="FFEA18"/>
                </a:solidFill>
                <a:latin typeface="Comic Sans MS" charset="0"/>
                <a:cs typeface="MS Gothic" charset="0"/>
              </a:rPr>
              <a:t>FRAMING THE GOSPELS…</a:t>
            </a:r>
            <a:endParaRPr lang="en-US">
              <a:latin typeface="Times New Roman" charset="0"/>
              <a:cs typeface="MS Gothic" charset="0"/>
            </a:endParaRPr>
          </a:p>
        </p:txBody>
      </p:sp>
      <p:sp>
        <p:nvSpPr>
          <p:cNvPr id="25" name="TextBox 2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56225" y="1479551"/>
            <a:ext cx="739775" cy="400050"/>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Acts</a:t>
            </a:r>
          </a:p>
        </p:txBody>
      </p:sp>
      <p:grpSp>
        <p:nvGrpSpPr>
          <p:cNvPr id="2" name="Group 4"/>
          <p:cNvGrpSpPr>
            <a:grpSpLocks/>
          </p:cNvGrpSpPr>
          <p:nvPr/>
        </p:nvGrpSpPr>
        <p:grpSpPr bwMode="auto">
          <a:xfrm>
            <a:off x="496891" y="838206"/>
            <a:ext cx="2460623" cy="1211263"/>
            <a:chOff x="313" y="553"/>
            <a:chExt cx="1550" cy="763"/>
          </a:xfrm>
        </p:grpSpPr>
        <p:sp>
          <p:nvSpPr>
            <p:cNvPr id="139285" name="Text Box 5"/>
            <p:cNvSpPr txBox="1">
              <a:spLocks noChangeArrowheads="1"/>
            </p:cNvSpPr>
            <p:nvPr/>
          </p:nvSpPr>
          <p:spPr bwMode="auto">
            <a:xfrm rot="-5400000">
              <a:off x="57" y="809"/>
              <a:ext cx="76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Matthew</a:t>
              </a:r>
            </a:p>
          </p:txBody>
        </p:sp>
        <p:sp>
          <p:nvSpPr>
            <p:cNvPr id="139286" name="Text Box 6"/>
            <p:cNvSpPr txBox="1">
              <a:spLocks noChangeArrowheads="1"/>
            </p:cNvSpPr>
            <p:nvPr/>
          </p:nvSpPr>
          <p:spPr bwMode="auto">
            <a:xfrm rot="16200000">
              <a:off x="628" y="932"/>
              <a:ext cx="496"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Mark</a:t>
              </a:r>
            </a:p>
          </p:txBody>
        </p:sp>
        <p:sp>
          <p:nvSpPr>
            <p:cNvPr id="139287" name="Text Box 7"/>
            <p:cNvSpPr txBox="1">
              <a:spLocks noChangeArrowheads="1"/>
            </p:cNvSpPr>
            <p:nvPr/>
          </p:nvSpPr>
          <p:spPr bwMode="auto">
            <a:xfrm rot="16200000">
              <a:off x="1066" y="943"/>
              <a:ext cx="49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Luke</a:t>
              </a:r>
            </a:p>
          </p:txBody>
        </p:sp>
        <p:sp>
          <p:nvSpPr>
            <p:cNvPr id="139288" name="Text Box 8"/>
            <p:cNvSpPr txBox="1">
              <a:spLocks noChangeArrowheads="1"/>
            </p:cNvSpPr>
            <p:nvPr/>
          </p:nvSpPr>
          <p:spPr bwMode="auto">
            <a:xfrm rot="16200000">
              <a:off x="1486" y="939"/>
              <a:ext cx="502"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John</a:t>
              </a:r>
            </a:p>
          </p:txBody>
        </p:sp>
      </p:grpSp>
      <p:sp>
        <p:nvSpPr>
          <p:cNvPr id="4105" name="Text Box 9"/>
          <p:cNvSpPr txBox="1">
            <a:spLocks noChangeArrowheads="1"/>
          </p:cNvSpPr>
          <p:nvPr/>
        </p:nvSpPr>
        <p:spPr bwMode="auto">
          <a:xfrm>
            <a:off x="901972" y="762002"/>
            <a:ext cx="1936206" cy="430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The Gospels</a:t>
            </a: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History</a:t>
            </a: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Letters by Paul</a:t>
            </a:r>
          </a:p>
        </p:txBody>
      </p:sp>
      <p:grpSp>
        <p:nvGrpSpPr>
          <p:cNvPr id="3" name="Group 12"/>
          <p:cNvGrpSpPr>
            <a:grpSpLocks/>
          </p:cNvGrpSpPr>
          <p:nvPr/>
        </p:nvGrpSpPr>
        <p:grpSpPr bwMode="auto">
          <a:xfrm>
            <a:off x="271465" y="2665424"/>
            <a:ext cx="8623299" cy="2181227"/>
            <a:chOff x="171" y="1588"/>
            <a:chExt cx="5432" cy="1374"/>
          </a:xfrm>
          <a:solidFill>
            <a:srgbClr val="CCFFCC"/>
          </a:solidFill>
        </p:grpSpPr>
        <p:sp>
          <p:nvSpPr>
            <p:cNvPr id="18454" name="Text Box 13"/>
            <p:cNvSpPr txBox="1">
              <a:spLocks noChangeArrowheads="1"/>
            </p:cNvSpPr>
            <p:nvPr/>
          </p:nvSpPr>
          <p:spPr bwMode="auto">
            <a:xfrm rot="16200000">
              <a:off x="-80" y="2459"/>
              <a:ext cx="75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Romans</a:t>
              </a:r>
            </a:p>
          </p:txBody>
        </p:sp>
        <p:sp>
          <p:nvSpPr>
            <p:cNvPr id="18455" name="Text Box 14"/>
            <p:cNvSpPr txBox="1">
              <a:spLocks noChangeArrowheads="1"/>
            </p:cNvSpPr>
            <p:nvPr/>
          </p:nvSpPr>
          <p:spPr bwMode="auto">
            <a:xfrm rot="16200000">
              <a:off x="14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Corinthians</a:t>
              </a:r>
            </a:p>
          </p:txBody>
        </p:sp>
        <p:sp>
          <p:nvSpPr>
            <p:cNvPr id="18456" name="Text Box 15"/>
            <p:cNvSpPr txBox="1">
              <a:spLocks noChangeArrowheads="1"/>
            </p:cNvSpPr>
            <p:nvPr/>
          </p:nvSpPr>
          <p:spPr bwMode="auto">
            <a:xfrm rot="16200000">
              <a:off x="56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Corinthians</a:t>
              </a:r>
            </a:p>
          </p:txBody>
        </p:sp>
        <p:sp>
          <p:nvSpPr>
            <p:cNvPr id="18457" name="Text Box 16"/>
            <p:cNvSpPr txBox="1">
              <a:spLocks noChangeArrowheads="1"/>
            </p:cNvSpPr>
            <p:nvPr/>
          </p:nvSpPr>
          <p:spPr bwMode="auto">
            <a:xfrm rot="16200000">
              <a:off x="1168" y="2414"/>
              <a:ext cx="84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Galatians</a:t>
              </a:r>
            </a:p>
          </p:txBody>
        </p:sp>
        <p:sp>
          <p:nvSpPr>
            <p:cNvPr id="18458" name="Text Box 17"/>
            <p:cNvSpPr txBox="1">
              <a:spLocks noChangeArrowheads="1"/>
            </p:cNvSpPr>
            <p:nvPr/>
          </p:nvSpPr>
          <p:spPr bwMode="auto">
            <a:xfrm rot="16200000">
              <a:off x="1554" y="2374"/>
              <a:ext cx="92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Ephesians</a:t>
              </a:r>
            </a:p>
          </p:txBody>
        </p:sp>
        <p:sp>
          <p:nvSpPr>
            <p:cNvPr id="18459" name="Text Box 18"/>
            <p:cNvSpPr txBox="1">
              <a:spLocks noChangeArrowheads="1"/>
            </p:cNvSpPr>
            <p:nvPr/>
          </p:nvSpPr>
          <p:spPr bwMode="auto">
            <a:xfrm rot="16200000">
              <a:off x="1953"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Philippians</a:t>
              </a:r>
            </a:p>
          </p:txBody>
        </p:sp>
        <p:sp>
          <p:nvSpPr>
            <p:cNvPr id="18460" name="Text Box 19"/>
            <p:cNvSpPr txBox="1">
              <a:spLocks noChangeArrowheads="1"/>
            </p:cNvSpPr>
            <p:nvPr/>
          </p:nvSpPr>
          <p:spPr bwMode="auto">
            <a:xfrm rot="16200000">
              <a:off x="2339"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Colossians</a:t>
              </a:r>
            </a:p>
          </p:txBody>
        </p:sp>
        <p:sp>
          <p:nvSpPr>
            <p:cNvPr id="18461" name="Text Box 20"/>
            <p:cNvSpPr txBox="1">
              <a:spLocks noChangeArrowheads="1"/>
            </p:cNvSpPr>
            <p:nvPr/>
          </p:nvSpPr>
          <p:spPr bwMode="auto">
            <a:xfrm rot="16200000">
              <a:off x="2577" y="2149"/>
              <a:ext cx="1373"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Thessalonians</a:t>
              </a:r>
            </a:p>
          </p:txBody>
        </p:sp>
        <p:sp>
          <p:nvSpPr>
            <p:cNvPr id="18462" name="Text Box 21"/>
            <p:cNvSpPr txBox="1">
              <a:spLocks noChangeArrowheads="1"/>
            </p:cNvSpPr>
            <p:nvPr/>
          </p:nvSpPr>
          <p:spPr bwMode="auto">
            <a:xfrm rot="16200000">
              <a:off x="3057" y="2149"/>
              <a:ext cx="137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Thessalonians</a:t>
              </a:r>
            </a:p>
          </p:txBody>
        </p:sp>
        <p:sp>
          <p:nvSpPr>
            <p:cNvPr id="18463" name="Text Box 22"/>
            <p:cNvSpPr txBox="1">
              <a:spLocks noChangeArrowheads="1"/>
            </p:cNvSpPr>
            <p:nvPr/>
          </p:nvSpPr>
          <p:spPr bwMode="auto">
            <a:xfrm rot="16200000">
              <a:off x="3734"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Timothy</a:t>
              </a:r>
            </a:p>
          </p:txBody>
        </p:sp>
        <p:sp>
          <p:nvSpPr>
            <p:cNvPr id="18464" name="Text Box 23"/>
            <p:cNvSpPr txBox="1">
              <a:spLocks noChangeArrowheads="1"/>
            </p:cNvSpPr>
            <p:nvPr/>
          </p:nvSpPr>
          <p:spPr bwMode="auto">
            <a:xfrm rot="16200000">
              <a:off x="4166"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Timothy</a:t>
              </a:r>
            </a:p>
          </p:txBody>
        </p:sp>
        <p:sp>
          <p:nvSpPr>
            <p:cNvPr id="18465" name="Text Box 24"/>
            <p:cNvSpPr txBox="1">
              <a:spLocks noChangeArrowheads="1"/>
            </p:cNvSpPr>
            <p:nvPr/>
          </p:nvSpPr>
          <p:spPr bwMode="auto">
            <a:xfrm rot="16200000">
              <a:off x="4786" y="2586"/>
              <a:ext cx="49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Titus</a:t>
              </a:r>
            </a:p>
          </p:txBody>
        </p:sp>
        <p:sp>
          <p:nvSpPr>
            <p:cNvPr id="18466" name="Text Box 25"/>
            <p:cNvSpPr txBox="1">
              <a:spLocks noChangeArrowheads="1"/>
            </p:cNvSpPr>
            <p:nvPr/>
          </p:nvSpPr>
          <p:spPr bwMode="auto">
            <a:xfrm rot="16200000">
              <a:off x="5055" y="2414"/>
              <a:ext cx="84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Philemon</a:t>
              </a: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General Letters</a:t>
            </a:r>
          </a:p>
        </p:txBody>
      </p:sp>
      <p:sp>
        <p:nvSpPr>
          <p:cNvPr id="4123" name="Text Box 27"/>
          <p:cNvSpPr txBox="1">
            <a:spLocks noChangeArrowheads="1"/>
          </p:cNvSpPr>
          <p:nvPr/>
        </p:nvSpPr>
        <p:spPr bwMode="auto">
          <a:xfrm>
            <a:off x="6588909" y="4876802"/>
            <a:ext cx="1516085" cy="430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Prophecy</a:t>
            </a:r>
          </a:p>
        </p:txBody>
      </p:sp>
      <p:sp>
        <p:nvSpPr>
          <p:cNvPr id="4124" name="Text Box 28"/>
          <p:cNvSpPr txBox="1">
            <a:spLocks noChangeArrowheads="1"/>
          </p:cNvSpPr>
          <p:nvPr/>
        </p:nvSpPr>
        <p:spPr bwMode="auto">
          <a:xfrm rot="-5400000">
            <a:off x="6625432" y="5901532"/>
            <a:ext cx="1481137" cy="400050"/>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Revelation</a:t>
            </a:r>
          </a:p>
        </p:txBody>
      </p:sp>
      <p:grpSp>
        <p:nvGrpSpPr>
          <p:cNvPr id="4" name="Group 29"/>
          <p:cNvGrpSpPr>
            <a:grpSpLocks/>
          </p:cNvGrpSpPr>
          <p:nvPr/>
        </p:nvGrpSpPr>
        <p:grpSpPr bwMode="auto">
          <a:xfrm>
            <a:off x="260350" y="5257806"/>
            <a:ext cx="4997451" cy="1254125"/>
            <a:chOff x="164" y="3312"/>
            <a:chExt cx="3148" cy="790"/>
          </a:xfrm>
        </p:grpSpPr>
        <p:sp>
          <p:nvSpPr>
            <p:cNvPr id="139277" name="Text Box 30"/>
            <p:cNvSpPr txBox="1">
              <a:spLocks noChangeArrowheads="1"/>
            </p:cNvSpPr>
            <p:nvPr/>
          </p:nvSpPr>
          <p:spPr bwMode="auto">
            <a:xfrm rot="16200000">
              <a:off x="-105" y="3581"/>
              <a:ext cx="790"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Hebrews</a:t>
              </a:r>
            </a:p>
          </p:txBody>
        </p:sp>
        <p:sp>
          <p:nvSpPr>
            <p:cNvPr id="139278" name="Text Box 31"/>
            <p:cNvSpPr txBox="1">
              <a:spLocks noChangeArrowheads="1"/>
            </p:cNvSpPr>
            <p:nvPr/>
          </p:nvSpPr>
          <p:spPr bwMode="auto">
            <a:xfrm rot="16200000">
              <a:off x="361" y="3666"/>
              <a:ext cx="61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James</a:t>
              </a:r>
            </a:p>
          </p:txBody>
        </p:sp>
        <p:sp>
          <p:nvSpPr>
            <p:cNvPr id="139279" name="Text Box 32"/>
            <p:cNvSpPr txBox="1">
              <a:spLocks noChangeArrowheads="1"/>
            </p:cNvSpPr>
            <p:nvPr/>
          </p:nvSpPr>
          <p:spPr bwMode="auto">
            <a:xfrm rot="16200000">
              <a:off x="774"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Peter</a:t>
              </a:r>
            </a:p>
          </p:txBody>
        </p:sp>
        <p:sp>
          <p:nvSpPr>
            <p:cNvPr id="139280" name="Text Box 33"/>
            <p:cNvSpPr txBox="1">
              <a:spLocks noChangeArrowheads="1"/>
            </p:cNvSpPr>
            <p:nvPr/>
          </p:nvSpPr>
          <p:spPr bwMode="auto">
            <a:xfrm rot="16200000">
              <a:off x="1177"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Peter</a:t>
              </a:r>
            </a:p>
          </p:txBody>
        </p:sp>
        <p:sp>
          <p:nvSpPr>
            <p:cNvPr id="139281" name="Text Box 34"/>
            <p:cNvSpPr txBox="1">
              <a:spLocks noChangeArrowheads="1"/>
            </p:cNvSpPr>
            <p:nvPr/>
          </p:nvSpPr>
          <p:spPr bwMode="auto">
            <a:xfrm rot="16200000">
              <a:off x="1608"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John</a:t>
              </a:r>
            </a:p>
          </p:txBody>
        </p:sp>
        <p:sp>
          <p:nvSpPr>
            <p:cNvPr id="139282" name="Text Box 35"/>
            <p:cNvSpPr txBox="1">
              <a:spLocks noChangeArrowheads="1"/>
            </p:cNvSpPr>
            <p:nvPr/>
          </p:nvSpPr>
          <p:spPr bwMode="auto">
            <a:xfrm rot="16200000">
              <a:off x="2040"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John</a:t>
              </a:r>
            </a:p>
          </p:txBody>
        </p:sp>
        <p:sp>
          <p:nvSpPr>
            <p:cNvPr id="139283" name="Text Box 36"/>
            <p:cNvSpPr txBox="1">
              <a:spLocks noChangeArrowheads="1"/>
            </p:cNvSpPr>
            <p:nvPr/>
          </p:nvSpPr>
          <p:spPr bwMode="auto">
            <a:xfrm rot="16200000">
              <a:off x="2473"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 John</a:t>
              </a:r>
            </a:p>
          </p:txBody>
        </p:sp>
        <p:sp>
          <p:nvSpPr>
            <p:cNvPr id="139284" name="Text Box 37"/>
            <p:cNvSpPr txBox="1">
              <a:spLocks noChangeArrowheads="1"/>
            </p:cNvSpPr>
            <p:nvPr/>
          </p:nvSpPr>
          <p:spPr bwMode="auto">
            <a:xfrm rot="16200000">
              <a:off x="2939" y="3729"/>
              <a:ext cx="493"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Jude</a:t>
              </a:r>
            </a:p>
          </p:txBody>
        </p:sp>
      </p:grpSp>
      <p:sp>
        <p:nvSpPr>
          <p:cNvPr id="24589" name="Rectangle 38"/>
          <p:cNvSpPr>
            <a:spLocks noGrp="1" noChangeArrowheads="1"/>
          </p:cNvSpPr>
          <p:nvPr>
            <p:ph type="title" idx="4294967295"/>
          </p:nvPr>
        </p:nvSpPr>
        <p:spPr>
          <a:xfrm>
            <a:off x="0" y="6"/>
            <a:ext cx="9144000" cy="487248"/>
          </a:xfrm>
          <a:solidFill>
            <a:srgbClr val="800000"/>
          </a:solidFill>
        </p:spPr>
        <p:txBody>
          <a:bodyPr anchor="t">
            <a:spAutoFit/>
          </a:bodyPr>
          <a:lstStyle/>
          <a:p>
            <a:pPr algn="ctr" eaLnBrk="1" hangingPunct="1">
              <a:defRPr/>
            </a:pPr>
            <a:r>
              <a:rPr lang="en-US" sz="2800">
                <a:solidFill>
                  <a:srgbClr val="FFFFFF"/>
                </a:solidFill>
                <a:effectLst>
                  <a:outerShdw blurRad="38100" dist="38100" dir="2700000" algn="tl">
                    <a:srgbClr val="000000"/>
                  </a:outerShdw>
                </a:effectLst>
                <a:latin typeface="Arial"/>
                <a:ea typeface="ＭＳ Ｐゴシック" charset="0"/>
                <a:cs typeface="Arial"/>
              </a:rPr>
              <a:t>List in order all the books of the New Testament</a:t>
            </a:r>
          </a:p>
        </p:txBody>
      </p:sp>
      <p:sp>
        <p:nvSpPr>
          <p:cNvPr id="139276" name="Text Box 5"/>
          <p:cNvSpPr txBox="1">
            <a:spLocks noChangeArrowheads="1"/>
          </p:cNvSpPr>
          <p:nvPr/>
        </p:nvSpPr>
        <p:spPr bwMode="auto">
          <a:xfrm>
            <a:off x="8638950" y="54868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3" name="Group 17"/>
          <p:cNvGrpSpPr>
            <a:grpSpLocks/>
          </p:cNvGrpSpPr>
          <p:nvPr/>
        </p:nvGrpSpPr>
        <p:grpSpPr bwMode="auto">
          <a:xfrm>
            <a:off x="1652588" y="1560513"/>
            <a:ext cx="2273300" cy="1181100"/>
            <a:chOff x="1145" y="1114"/>
            <a:chExt cx="1575" cy="843"/>
          </a:xfrm>
        </p:grpSpPr>
        <p:grpSp>
          <p:nvGrpSpPr>
            <p:cNvPr id="164903" name="Group 18"/>
            <p:cNvGrpSpPr>
              <a:grpSpLocks/>
            </p:cNvGrpSpPr>
            <p:nvPr/>
          </p:nvGrpSpPr>
          <p:grpSpPr bwMode="auto">
            <a:xfrm>
              <a:off x="1145" y="1176"/>
              <a:ext cx="617" cy="781"/>
              <a:chOff x="1145" y="1176"/>
              <a:chExt cx="617" cy="781"/>
            </a:xfrm>
          </p:grpSpPr>
          <p:sp>
            <p:nvSpPr>
              <p:cNvPr id="164905"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496" y="1114"/>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   JEWS</a:t>
              </a: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184"/>
              <a:ext cx="617" cy="781"/>
              <a:chOff x="3513" y="1184"/>
              <a:chExt cx="617" cy="781"/>
            </a:xfrm>
          </p:grpSpPr>
          <p:sp>
            <p:nvSpPr>
              <p:cNvPr id="164900"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ROMANS</a:t>
              </a:r>
            </a:p>
          </p:txBody>
        </p:sp>
      </p:grpSp>
      <p:grpSp>
        <p:nvGrpSpPr>
          <p:cNvPr id="7" name="Group 29"/>
          <p:cNvGrpSpPr>
            <a:grpSpLocks/>
          </p:cNvGrpSpPr>
          <p:nvPr/>
        </p:nvGrpSpPr>
        <p:grpSpPr bwMode="auto">
          <a:xfrm>
            <a:off x="1674817" y="4237044"/>
            <a:ext cx="2554287" cy="1182687"/>
            <a:chOff x="1161" y="3025"/>
            <a:chExt cx="1769" cy="844"/>
          </a:xfrm>
        </p:grpSpPr>
        <p:grpSp>
          <p:nvGrpSpPr>
            <p:cNvPr id="164893" name="Group 30"/>
            <p:cNvGrpSpPr>
              <a:grpSpLocks/>
            </p:cNvGrpSpPr>
            <p:nvPr/>
          </p:nvGrpSpPr>
          <p:grpSpPr bwMode="auto">
            <a:xfrm>
              <a:off x="1161" y="3088"/>
              <a:ext cx="617" cy="781"/>
              <a:chOff x="1161" y="3088"/>
              <a:chExt cx="617" cy="781"/>
            </a:xfrm>
          </p:grpSpPr>
          <p:sp>
            <p:nvSpPr>
              <p:cNvPr id="164895"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GREEKS</a:t>
              </a: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088"/>
              <a:ext cx="710" cy="781"/>
              <a:chOff x="3473" y="3088"/>
              <a:chExt cx="617" cy="781"/>
            </a:xfrm>
          </p:grpSpPr>
          <p:sp>
            <p:nvSpPr>
              <p:cNvPr id="164890"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CHURCH</a:t>
              </a: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AUDIENCES FOR THE GOSPELS…</a:t>
            </a:r>
            <a:endParaRPr lang="en-US">
              <a:latin typeface="Times New Roman" charset="0"/>
              <a:cs typeface="MS Gothic" charset="0"/>
            </a:endParaRPr>
          </a:p>
        </p:txBody>
      </p:sp>
      <p:sp>
        <p:nvSpPr>
          <p:cNvPr id="50" name="TextBox 49"/>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6926" name="Rectangle 18"/>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6927" name="Rectangle 19"/>
          <p:cNvSpPr>
            <a:spLocks noChangeArrowheads="1"/>
          </p:cNvSpPr>
          <p:nvPr/>
        </p:nvSpPr>
        <p:spPr bwMode="auto">
          <a:xfrm>
            <a:off x="2462217" y="42370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29" name="Rectangle 21"/>
          <p:cNvSpPr>
            <a:spLocks noChangeArrowheads="1"/>
          </p:cNvSpPr>
          <p:nvPr/>
        </p:nvSpPr>
        <p:spPr bwMode="auto">
          <a:xfrm>
            <a:off x="1652588" y="1647831"/>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1"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25"/>
          <p:cNvGrpSpPr>
            <a:grpSpLocks/>
          </p:cNvGrpSpPr>
          <p:nvPr/>
        </p:nvGrpSpPr>
        <p:grpSpPr bwMode="auto">
          <a:xfrm>
            <a:off x="1652589" y="2070104"/>
            <a:ext cx="2538412" cy="469900"/>
            <a:chOff x="1145" y="1478"/>
            <a:chExt cx="1759" cy="336"/>
          </a:xfrm>
        </p:grpSpPr>
        <p:sp>
          <p:nvSpPr>
            <p:cNvPr id="166971" name="Rectangle 26"/>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2"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KING</a:t>
              </a:r>
            </a:p>
          </p:txBody>
        </p:sp>
      </p:grpSp>
      <p:grpSp>
        <p:nvGrpSpPr>
          <p:cNvPr id="4" name="Group 28"/>
          <p:cNvGrpSpPr>
            <a:grpSpLocks/>
          </p:cNvGrpSpPr>
          <p:nvPr/>
        </p:nvGrpSpPr>
        <p:grpSpPr bwMode="auto">
          <a:xfrm>
            <a:off x="5070475" y="2065341"/>
            <a:ext cx="2578100" cy="469900"/>
            <a:chOff x="3513" y="1474"/>
            <a:chExt cx="1787" cy="336"/>
          </a:xfrm>
        </p:grpSpPr>
        <p:sp>
          <p:nvSpPr>
            <p:cNvPr id="166969" name="Rectangle 29"/>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0"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SERVANT</a:t>
              </a:r>
            </a:p>
          </p:txBody>
        </p:sp>
      </p:grpSp>
      <p:sp>
        <p:nvSpPr>
          <p:cNvPr id="166935" name="Rectangle 31"/>
          <p:cNvSpPr>
            <a:spLocks noChangeArrowheads="1"/>
          </p:cNvSpPr>
          <p:nvPr/>
        </p:nvSpPr>
        <p:spPr bwMode="auto">
          <a:xfrm>
            <a:off x="167481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33"/>
          <p:cNvGrpSpPr>
            <a:grpSpLocks/>
          </p:cNvGrpSpPr>
          <p:nvPr/>
        </p:nvGrpSpPr>
        <p:grpSpPr bwMode="auto">
          <a:xfrm>
            <a:off x="1674813" y="4735514"/>
            <a:ext cx="2532062" cy="469900"/>
            <a:chOff x="1161" y="3381"/>
            <a:chExt cx="1754" cy="336"/>
          </a:xfrm>
        </p:grpSpPr>
        <p:sp>
          <p:nvSpPr>
            <p:cNvPr id="166967" name="Rectangle 34"/>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68" name="Rectangle 35"/>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GOD/MAN</a:t>
              </a:r>
            </a:p>
          </p:txBody>
        </p:sp>
      </p:gr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088"/>
              <a:ext cx="881" cy="781"/>
              <a:chOff x="3473" y="3088"/>
              <a:chExt cx="617" cy="781"/>
            </a:xfrm>
          </p:grpSpPr>
          <p:sp>
            <p:nvSpPr>
              <p:cNvPr id="166957"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CECECE"/>
                    </a:solidFill>
                    <a:latin typeface="Helvetica" charset="0"/>
                    <a:ea typeface="MS Gothic" charset="0"/>
                    <a:cs typeface="MS Gothic" charset="0"/>
                  </a:rPr>
                  <a:t>TO:</a:t>
                </a:r>
              </a:p>
            </p:txBody>
          </p:sp>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grpSp>
      <p:grpSp>
        <p:nvGrpSpPr>
          <p:cNvPr id="10" name="Group 55"/>
          <p:cNvGrpSpPr>
            <a:grpSpLocks/>
          </p:cNvGrpSpPr>
          <p:nvPr/>
        </p:nvGrpSpPr>
        <p:grpSpPr bwMode="auto">
          <a:xfrm>
            <a:off x="5011738" y="4729163"/>
            <a:ext cx="1965325" cy="469900"/>
            <a:chOff x="3473" y="3376"/>
            <a:chExt cx="1362" cy="336"/>
          </a:xfrm>
        </p:grpSpPr>
        <p:sp>
          <p:nvSpPr>
            <p:cNvPr id="166953" name="Rectangle 56"/>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54"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a:t>
              </a:r>
            </a:p>
          </p:txBody>
        </p:sp>
      </p:gr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…PORTRAYING JESUS AS…</a:t>
            </a:r>
            <a:endParaRPr lang="en-US">
              <a:latin typeface="Times New Roman" charset="0"/>
              <a:cs typeface="MS Gothic" charset="0"/>
            </a:endParaRPr>
          </a:p>
        </p:txBody>
      </p:sp>
      <p:sp>
        <p:nvSpPr>
          <p:cNvPr id="67" name="TextBox 66"/>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89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6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8964"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5"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6"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7" name="Rectangle 7"/>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8968" name="Rectangle 8"/>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8969" name="Rectangle 9"/>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8970"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8971"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8972"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8973"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4"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75"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6"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77" name="Group 17"/>
          <p:cNvGrpSpPr>
            <a:grpSpLocks/>
          </p:cNvGrpSpPr>
          <p:nvPr/>
        </p:nvGrpSpPr>
        <p:grpSpPr bwMode="auto">
          <a:xfrm>
            <a:off x="1652589" y="2070104"/>
            <a:ext cx="2538412" cy="469900"/>
            <a:chOff x="1145" y="1478"/>
            <a:chExt cx="1759" cy="336"/>
          </a:xfrm>
        </p:grpSpPr>
        <p:sp>
          <p:nvSpPr>
            <p:cNvPr id="169017"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8"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KING</a:t>
              </a:r>
            </a:p>
          </p:txBody>
        </p:sp>
      </p:grpSp>
      <p:grpSp>
        <p:nvGrpSpPr>
          <p:cNvPr id="168978" name="Group 20"/>
          <p:cNvGrpSpPr>
            <a:grpSpLocks/>
          </p:cNvGrpSpPr>
          <p:nvPr/>
        </p:nvGrpSpPr>
        <p:grpSpPr bwMode="auto">
          <a:xfrm>
            <a:off x="5070475" y="2065341"/>
            <a:ext cx="2578100" cy="469900"/>
            <a:chOff x="3513" y="1474"/>
            <a:chExt cx="1787" cy="336"/>
          </a:xfrm>
        </p:grpSpPr>
        <p:sp>
          <p:nvSpPr>
            <p:cNvPr id="169015"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6"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SERVANT</a:t>
              </a:r>
            </a:p>
          </p:txBody>
        </p:sp>
      </p:grpSp>
      <p:sp>
        <p:nvSpPr>
          <p:cNvPr id="168979"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80"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1" name="Group 25"/>
          <p:cNvGrpSpPr>
            <a:grpSpLocks/>
          </p:cNvGrpSpPr>
          <p:nvPr/>
        </p:nvGrpSpPr>
        <p:grpSpPr bwMode="auto">
          <a:xfrm>
            <a:off x="1674813" y="4735514"/>
            <a:ext cx="2532062" cy="469900"/>
            <a:chOff x="1161" y="3381"/>
            <a:chExt cx="1754" cy="336"/>
          </a:xfrm>
        </p:grpSpPr>
        <p:sp>
          <p:nvSpPr>
            <p:cNvPr id="169013"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4"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GOD/MAN</a:t>
              </a:r>
            </a:p>
          </p:txBody>
        </p:sp>
      </p:grpSp>
      <p:sp>
        <p:nvSpPr>
          <p:cNvPr id="168982"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169011" name="Rectangle 30"/>
            <p:cNvSpPr>
              <a:spLocks noChangeArrowheads="1"/>
            </p:cNvSpPr>
            <p:nvPr/>
          </p:nvSpPr>
          <p:spPr bwMode="auto">
            <a:xfrm>
              <a:off x="1145"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12"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SAID</a:t>
              </a:r>
            </a:p>
          </p:txBody>
        </p:sp>
      </p:grpSp>
      <p:grpSp>
        <p:nvGrpSpPr>
          <p:cNvPr id="6" name="Group 32"/>
          <p:cNvGrpSpPr>
            <a:grpSpLocks/>
          </p:cNvGrpSpPr>
          <p:nvPr/>
        </p:nvGrpSpPr>
        <p:grpSpPr bwMode="auto">
          <a:xfrm>
            <a:off x="1674813" y="5205417"/>
            <a:ext cx="2070100" cy="661987"/>
            <a:chOff x="1161" y="3716"/>
            <a:chExt cx="1434" cy="473"/>
          </a:xfrm>
        </p:grpSpPr>
        <p:sp>
          <p:nvSpPr>
            <p:cNvPr id="169009"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FELT</a:t>
              </a:r>
            </a:p>
          </p:txBody>
        </p:sp>
        <p:sp>
          <p:nvSpPr>
            <p:cNvPr id="169010" name="Rectangle 34"/>
            <p:cNvSpPr>
              <a:spLocks noChangeArrowheads="1"/>
            </p:cNvSpPr>
            <p:nvPr/>
          </p:nvSpPr>
          <p:spPr bwMode="auto">
            <a:xfrm>
              <a:off x="1161" y="3716"/>
              <a:ext cx="617"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grpSp>
        <p:nvGrpSpPr>
          <p:cNvPr id="7" name="Group 35"/>
          <p:cNvGrpSpPr>
            <a:grpSpLocks/>
          </p:cNvGrpSpPr>
          <p:nvPr/>
        </p:nvGrpSpPr>
        <p:grpSpPr bwMode="auto">
          <a:xfrm>
            <a:off x="5070481" y="2557465"/>
            <a:ext cx="1998663" cy="659840"/>
            <a:chOff x="3513" y="1826"/>
            <a:chExt cx="1385" cy="471"/>
          </a:xfrm>
        </p:grpSpPr>
        <p:sp>
          <p:nvSpPr>
            <p:cNvPr id="169007" name="Rectangle 36"/>
            <p:cNvSpPr>
              <a:spLocks noChangeArrowheads="1"/>
            </p:cNvSpPr>
            <p:nvPr/>
          </p:nvSpPr>
          <p:spPr bwMode="auto">
            <a:xfrm>
              <a:off x="3513"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08"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DID</a:t>
              </a:r>
            </a:p>
          </p:txBody>
        </p:sp>
      </p:grpSp>
      <p:sp>
        <p:nvSpPr>
          <p:cNvPr id="168986"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7" name="Group 39"/>
          <p:cNvGrpSpPr>
            <a:grpSpLocks/>
          </p:cNvGrpSpPr>
          <p:nvPr/>
        </p:nvGrpSpPr>
        <p:grpSpPr bwMode="auto">
          <a:xfrm>
            <a:off x="1412875" y="946156"/>
            <a:ext cx="3860800" cy="3332163"/>
            <a:chOff x="979" y="675"/>
            <a:chExt cx="2675" cy="2379"/>
          </a:xfrm>
        </p:grpSpPr>
        <p:sp>
          <p:nvSpPr>
            <p:cNvPr id="169003"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9004"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9005"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9006"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8988" name="Rectangle 44"/>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8989" name="Rectangle 45"/>
          <p:cNvSpPr>
            <a:spLocks noChangeArrowheads="1"/>
          </p:cNvSpPr>
          <p:nvPr/>
        </p:nvSpPr>
        <p:spPr bwMode="auto">
          <a:xfrm>
            <a:off x="5895975" y="4241800"/>
            <a:ext cx="26939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8990"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grpSp>
        <p:nvGrpSpPr>
          <p:cNvPr id="168991" name="Group 47"/>
          <p:cNvGrpSpPr>
            <a:grpSpLocks/>
          </p:cNvGrpSpPr>
          <p:nvPr/>
        </p:nvGrpSpPr>
        <p:grpSpPr bwMode="auto">
          <a:xfrm>
            <a:off x="5011738" y="4729163"/>
            <a:ext cx="1965325" cy="469900"/>
            <a:chOff x="3473" y="3376"/>
            <a:chExt cx="1362" cy="336"/>
          </a:xfrm>
        </p:grpSpPr>
        <p:sp>
          <p:nvSpPr>
            <p:cNvPr id="169001"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02"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a:t>
              </a:r>
            </a:p>
          </p:txBody>
        </p:sp>
      </p:grpSp>
      <p:grpSp>
        <p:nvGrpSpPr>
          <p:cNvPr id="10" name="Group 50"/>
          <p:cNvGrpSpPr>
            <a:grpSpLocks/>
          </p:cNvGrpSpPr>
          <p:nvPr/>
        </p:nvGrpSpPr>
        <p:grpSpPr bwMode="auto">
          <a:xfrm>
            <a:off x="4992688" y="5203829"/>
            <a:ext cx="2681287" cy="679450"/>
            <a:chOff x="3460" y="3715"/>
            <a:chExt cx="1857" cy="485"/>
          </a:xfrm>
        </p:grpSpPr>
        <p:sp>
          <p:nvSpPr>
            <p:cNvPr id="168999"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MEANT</a:t>
              </a:r>
            </a:p>
          </p:txBody>
        </p:sp>
        <p:sp>
          <p:nvSpPr>
            <p:cNvPr id="169000" name="Rectangle 52"/>
            <p:cNvSpPr>
              <a:spLocks noChangeArrowheads="1"/>
            </p:cNvSpPr>
            <p:nvPr/>
          </p:nvSpPr>
          <p:spPr bwMode="auto">
            <a:xfrm>
              <a:off x="3460" y="3715"/>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sp>
        <p:nvSpPr>
          <p:cNvPr id="168993"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8994"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8995" name="Text Box 55"/>
          <p:cNvSpPr txBox="1">
            <a:spLocks noChangeArrowheads="1"/>
          </p:cNvSpPr>
          <p:nvPr/>
        </p:nvSpPr>
        <p:spPr bwMode="auto">
          <a:xfrm>
            <a:off x="8358659"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168996" name="Text Box 56"/>
          <p:cNvSpPr txBox="1">
            <a:spLocks noChangeArrowheads="1"/>
          </p:cNvSpPr>
          <p:nvPr/>
        </p:nvSpPr>
        <p:spPr bwMode="auto">
          <a:xfrm>
            <a:off x="8702869" y="6498913"/>
            <a:ext cx="264729" cy="2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MESSAGE IN A NUTSHELL…</a:t>
            </a:r>
            <a:endParaRPr lang="en-US">
              <a:latin typeface="Times New Roman" charset="0"/>
              <a:cs typeface="MS Gothic" charset="0"/>
            </a:endParaRPr>
          </a:p>
        </p:txBody>
      </p:sp>
      <p:sp>
        <p:nvSpPr>
          <p:cNvPr id="61" name="TextBox 6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2</a:t>
            </a: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3</a:t>
            </a: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1</a:t>
            </a:r>
          </a:p>
        </p:txBody>
      </p:sp>
      <p:grpSp>
        <p:nvGrpSpPr>
          <p:cNvPr id="171020" name="Group 12"/>
          <p:cNvGrpSpPr>
            <a:grpSpLocks/>
          </p:cNvGrpSpPr>
          <p:nvPr/>
        </p:nvGrpSpPr>
        <p:grpSpPr bwMode="auto">
          <a:xfrm>
            <a:off x="1652588" y="1647827"/>
            <a:ext cx="890587" cy="1378386"/>
            <a:chOff x="1145" y="1176"/>
            <a:chExt cx="617" cy="985"/>
          </a:xfrm>
        </p:grpSpPr>
        <p:sp>
          <p:nvSpPr>
            <p:cNvPr id="17105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8"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9"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1" name="Group 16"/>
          <p:cNvGrpSpPr>
            <a:grpSpLocks/>
          </p:cNvGrpSpPr>
          <p:nvPr/>
        </p:nvGrpSpPr>
        <p:grpSpPr bwMode="auto">
          <a:xfrm>
            <a:off x="5070475" y="1658941"/>
            <a:ext cx="890588" cy="1378386"/>
            <a:chOff x="3513" y="1184"/>
            <a:chExt cx="617" cy="985"/>
          </a:xfrm>
        </p:grpSpPr>
        <p:sp>
          <p:nvSpPr>
            <p:cNvPr id="17105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2" name="Group 20"/>
          <p:cNvGrpSpPr>
            <a:grpSpLocks/>
          </p:cNvGrpSpPr>
          <p:nvPr/>
        </p:nvGrpSpPr>
        <p:grpSpPr bwMode="auto">
          <a:xfrm>
            <a:off x="1674817" y="4325942"/>
            <a:ext cx="890587" cy="1378386"/>
            <a:chOff x="1161" y="3088"/>
            <a:chExt cx="617" cy="985"/>
          </a:xfrm>
        </p:grpSpPr>
        <p:sp>
          <p:nvSpPr>
            <p:cNvPr id="17105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2"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3"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MATTHEW</a:t>
            </a: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MARK</a:t>
            </a: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LUKE</a:t>
            </a:r>
          </a:p>
        </p:txBody>
      </p:sp>
      <p:sp>
        <p:nvSpPr>
          <p:cNvPr id="171026" name="Rectangle 2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   JEWS</a:t>
            </a: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ROMANS</a:t>
            </a:r>
          </a:p>
        </p:txBody>
      </p:sp>
      <p:sp>
        <p:nvSpPr>
          <p:cNvPr id="171028" name="Rectangle 29"/>
          <p:cNvSpPr>
            <a:spLocks noChangeArrowheads="1"/>
          </p:cNvSpPr>
          <p:nvPr/>
        </p:nvSpPr>
        <p:spPr bwMode="auto">
          <a:xfrm>
            <a:off x="2462217" y="42370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GREEKS</a:t>
            </a: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KING</a:t>
            </a: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SERVANT</a:t>
            </a:r>
          </a:p>
        </p:txBody>
      </p:sp>
      <p:sp>
        <p:nvSpPr>
          <p:cNvPr id="171031" name="Rectangle 32"/>
          <p:cNvSpPr>
            <a:spLocks noChangeArrowheads="1"/>
          </p:cNvSpPr>
          <p:nvPr/>
        </p:nvSpPr>
        <p:spPr bwMode="auto">
          <a:xfrm>
            <a:off x="2439988" y="4735517"/>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GOD/MAN</a:t>
            </a: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SAID</a:t>
            </a:r>
          </a:p>
        </p:txBody>
      </p:sp>
      <p:sp>
        <p:nvSpPr>
          <p:cNvPr id="171033" name="Rectangle 34"/>
          <p:cNvSpPr>
            <a:spLocks noChangeArrowheads="1"/>
          </p:cNvSpPr>
          <p:nvPr/>
        </p:nvSpPr>
        <p:spPr bwMode="auto">
          <a:xfrm>
            <a:off x="5905503" y="2584450"/>
            <a:ext cx="1154113"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DID</a:t>
            </a:r>
          </a:p>
        </p:txBody>
      </p:sp>
      <p:sp>
        <p:nvSpPr>
          <p:cNvPr id="171034" name="Rectangle 35"/>
          <p:cNvSpPr>
            <a:spLocks noChangeArrowheads="1"/>
          </p:cNvSpPr>
          <p:nvPr/>
        </p:nvSpPr>
        <p:spPr bwMode="auto">
          <a:xfrm>
            <a:off x="2439994" y="5251450"/>
            <a:ext cx="124777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FELT</a:t>
            </a: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71239"/>
            <a:ext cx="4516438" cy="848204"/>
            <a:chOff x="1523" y="1978"/>
            <a:chExt cx="3129" cy="605"/>
          </a:xfrm>
        </p:grpSpPr>
        <p:sp>
          <p:nvSpPr>
            <p:cNvPr id="171046" name="Text Box 42"/>
            <p:cNvSpPr txBox="1">
              <a:spLocks noChangeArrowheads="1"/>
            </p:cNvSpPr>
            <p:nvPr/>
          </p:nvSpPr>
          <p:spPr bwMode="auto">
            <a:xfrm rot="18900000">
              <a:off x="1523" y="2252"/>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1978"/>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9"/>
            <a:ext cx="5126038" cy="2300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19" y="815978"/>
            <a:ext cx="5718175" cy="1192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THAT STRANGE SOUNDING WORD…</a:t>
            </a:r>
            <a:endParaRPr lang="en-US">
              <a:latin typeface="Times New Roman" charset="0"/>
              <a:cs typeface="MS Gothic" charset="0"/>
            </a:endParaRPr>
          </a:p>
        </p:txBody>
      </p:sp>
      <p:sp>
        <p:nvSpPr>
          <p:cNvPr id="171045" name="TextBox 52"/>
          <p:cNvSpPr txBox="1">
            <a:spLocks noChangeArrowheads="1"/>
          </p:cNvSpPr>
          <p:nvPr/>
        </p:nvSpPr>
        <p:spPr bwMode="auto">
          <a:xfrm>
            <a:off x="8388354" y="5"/>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nvGrpSpPr>
          <p:cNvPr id="173068" name="Group 12"/>
          <p:cNvGrpSpPr>
            <a:grpSpLocks/>
          </p:cNvGrpSpPr>
          <p:nvPr/>
        </p:nvGrpSpPr>
        <p:grpSpPr bwMode="auto">
          <a:xfrm>
            <a:off x="1652588" y="1647827"/>
            <a:ext cx="890587" cy="1378386"/>
            <a:chOff x="1145" y="1176"/>
            <a:chExt cx="617" cy="985"/>
          </a:xfrm>
        </p:grpSpPr>
        <p:sp>
          <p:nvSpPr>
            <p:cNvPr id="173110"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11"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12"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69" name="Group 16"/>
          <p:cNvGrpSpPr>
            <a:grpSpLocks/>
          </p:cNvGrpSpPr>
          <p:nvPr/>
        </p:nvGrpSpPr>
        <p:grpSpPr bwMode="auto">
          <a:xfrm>
            <a:off x="5070475" y="1658941"/>
            <a:ext cx="890588" cy="1378386"/>
            <a:chOff x="3513" y="1184"/>
            <a:chExt cx="617" cy="985"/>
          </a:xfrm>
        </p:grpSpPr>
        <p:sp>
          <p:nvSpPr>
            <p:cNvPr id="173107"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8"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9"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0" name="Group 20"/>
          <p:cNvGrpSpPr>
            <a:grpSpLocks/>
          </p:cNvGrpSpPr>
          <p:nvPr/>
        </p:nvGrpSpPr>
        <p:grpSpPr bwMode="auto">
          <a:xfrm>
            <a:off x="1674817" y="4325942"/>
            <a:ext cx="890587" cy="1378386"/>
            <a:chOff x="1161" y="3088"/>
            <a:chExt cx="617" cy="985"/>
          </a:xfrm>
        </p:grpSpPr>
        <p:sp>
          <p:nvSpPr>
            <p:cNvPr id="173104"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5"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6"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1" name="Group 24"/>
          <p:cNvGrpSpPr>
            <a:grpSpLocks/>
          </p:cNvGrpSpPr>
          <p:nvPr/>
        </p:nvGrpSpPr>
        <p:grpSpPr bwMode="auto">
          <a:xfrm>
            <a:off x="5011738" y="4325942"/>
            <a:ext cx="890587" cy="1378386"/>
            <a:chOff x="3473" y="3088"/>
            <a:chExt cx="617" cy="985"/>
          </a:xfrm>
        </p:grpSpPr>
        <p:sp>
          <p:nvSpPr>
            <p:cNvPr id="173101"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3102"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3103" name="Rectangle 27"/>
            <p:cNvSpPr>
              <a:spLocks noChangeArrowheads="1"/>
            </p:cNvSpPr>
            <p:nvPr/>
          </p:nvSpPr>
          <p:spPr bwMode="auto">
            <a:xfrm>
              <a:off x="3473"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17" y="42370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39988" y="4735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03" y="2584456"/>
            <a:ext cx="1154113"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39994" y="5251456"/>
            <a:ext cx="1247775"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30" y="3349625"/>
            <a:ext cx="1771650" cy="242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9"/>
            <a:ext cx="4419600"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en-GB"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OVERLAPS IN THE GOSPELS</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877" y="2646363"/>
            <a:ext cx="3290887"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9"/>
            <a:ext cx="2895600" cy="941387"/>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6"/>
            <a:ext cx="2133600" cy="1065213"/>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71488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193545" name="Rectangle 9"/>
          <p:cNvSpPr>
            <a:spLocks noChangeArrowheads="1"/>
          </p:cNvSpPr>
          <p:nvPr/>
        </p:nvSpPr>
        <p:spPr bwMode="auto">
          <a:xfrm>
            <a:off x="1427309" y="3639111"/>
            <a:ext cx="412750" cy="634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p>
        </p:txBody>
      </p:sp>
      <p:grpSp>
        <p:nvGrpSpPr>
          <p:cNvPr id="50188" name="Group 12"/>
          <p:cNvGrpSpPr>
            <a:grpSpLocks/>
          </p:cNvGrpSpPr>
          <p:nvPr/>
        </p:nvGrpSpPr>
        <p:grpSpPr bwMode="auto">
          <a:xfrm>
            <a:off x="1652445" y="1647266"/>
            <a:ext cx="890443" cy="1378305"/>
            <a:chOff x="1145" y="1176"/>
            <a:chExt cx="617" cy="985"/>
          </a:xfrm>
        </p:grpSpPr>
        <p:sp>
          <p:nvSpPr>
            <p:cNvPr id="193583"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4"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5"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89" name="Group 16"/>
          <p:cNvGrpSpPr>
            <a:grpSpLocks/>
          </p:cNvGrpSpPr>
          <p:nvPr/>
        </p:nvGrpSpPr>
        <p:grpSpPr bwMode="auto">
          <a:xfrm>
            <a:off x="5069900" y="1658472"/>
            <a:ext cx="891886" cy="1378305"/>
            <a:chOff x="3513" y="1184"/>
            <a:chExt cx="617" cy="985"/>
          </a:xfrm>
        </p:grpSpPr>
        <p:sp>
          <p:nvSpPr>
            <p:cNvPr id="193580"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1"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2"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0" name="Group 20"/>
          <p:cNvGrpSpPr>
            <a:grpSpLocks/>
          </p:cNvGrpSpPr>
          <p:nvPr/>
        </p:nvGrpSpPr>
        <p:grpSpPr bwMode="auto">
          <a:xfrm>
            <a:off x="1675536" y="4325475"/>
            <a:ext cx="890443" cy="1378305"/>
            <a:chOff x="1161" y="3088"/>
            <a:chExt cx="617" cy="985"/>
          </a:xfrm>
        </p:grpSpPr>
        <p:sp>
          <p:nvSpPr>
            <p:cNvPr id="193577"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8"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9"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1" name="Group 24"/>
          <p:cNvGrpSpPr>
            <a:grpSpLocks/>
          </p:cNvGrpSpPr>
          <p:nvPr/>
        </p:nvGrpSpPr>
        <p:grpSpPr bwMode="auto">
          <a:xfrm>
            <a:off x="5012172" y="4325475"/>
            <a:ext cx="890443" cy="1378305"/>
            <a:chOff x="3473" y="3088"/>
            <a:chExt cx="617" cy="985"/>
          </a:xfrm>
        </p:grpSpPr>
        <p:sp>
          <p:nvSpPr>
            <p:cNvPr id="193574"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5"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6" name="Rectangle 27"/>
            <p:cNvSpPr>
              <a:spLocks noChangeArrowheads="1"/>
            </p:cNvSpPr>
            <p:nvPr/>
          </p:nvSpPr>
          <p:spPr bwMode="auto">
            <a:xfrm>
              <a:off x="3473"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HE:</a:t>
              </a:r>
            </a:p>
          </p:txBody>
        </p:sp>
      </p:gr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193556" name="Rectangle 32"/>
          <p:cNvSpPr>
            <a:spLocks noChangeArrowheads="1"/>
          </p:cNvSpPr>
          <p:nvPr/>
        </p:nvSpPr>
        <p:spPr bwMode="auto">
          <a:xfrm>
            <a:off x="2159001" y="1560421"/>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   JEWS</a:t>
            </a:r>
          </a:p>
        </p:txBody>
      </p:sp>
      <p:sp>
        <p:nvSpPr>
          <p:cNvPr id="193557" name="Rectangle 33"/>
          <p:cNvSpPr>
            <a:spLocks noChangeArrowheads="1"/>
          </p:cNvSpPr>
          <p:nvPr/>
        </p:nvSpPr>
        <p:spPr bwMode="auto">
          <a:xfrm>
            <a:off x="5899728" y="1570226"/>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193558" name="Rectangle 34"/>
          <p:cNvSpPr>
            <a:spLocks noChangeArrowheads="1"/>
          </p:cNvSpPr>
          <p:nvPr/>
        </p:nvSpPr>
        <p:spPr bwMode="auto">
          <a:xfrm>
            <a:off x="2462069" y="4237226"/>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CHURCH</a:t>
            </a: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GOD</a:t>
            </a: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193565" name="Rectangle 41"/>
          <p:cNvSpPr>
            <a:spLocks noChangeArrowheads="1"/>
          </p:cNvSpPr>
          <p:nvPr/>
        </p:nvSpPr>
        <p:spPr bwMode="auto">
          <a:xfrm>
            <a:off x="5905500" y="2584357"/>
            <a:ext cx="1154545" cy="418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MEANT</a:t>
            </a:r>
          </a:p>
        </p:txBody>
      </p:sp>
      <p:sp>
        <p:nvSpPr>
          <p:cNvPr id="193567" name="Rectangle 43"/>
          <p:cNvSpPr>
            <a:spLocks noChangeArrowheads="1"/>
          </p:cNvSpPr>
          <p:nvPr/>
        </p:nvSpPr>
        <p:spPr bwMode="auto">
          <a:xfrm>
            <a:off x="2440422" y="5251357"/>
            <a:ext cx="1246909" cy="418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4" tIns="45678" rIns="91354" bIns="45678"/>
          <a:lstStyle/>
          <a:p>
            <a:pPr>
              <a:defRPr/>
            </a:pPr>
            <a:r>
              <a:rPr lang="en-US" sz="2900" b="1">
                <a:solidFill>
                  <a:srgbClr val="FAFD00"/>
                </a:solidFill>
                <a:effectLst>
                  <a:outerShdw blurRad="38100" dist="38100" dir="2700000" algn="tl">
                    <a:srgbClr val="000000">
                      <a:alpha val="43137"/>
                    </a:srgbClr>
                  </a:outerShdw>
                </a:effectLst>
                <a:latin typeface="Comic Sans MS" charset="0"/>
              </a:rPr>
              <a:t>JOHN: SUMMING UP THE MESSAGE</a:t>
            </a:r>
            <a:endParaRPr lang="en-US">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98004"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6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79202" name="Text Box 5"/>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31"/>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79207" name="Text Box 19"/>
          <p:cNvSpPr txBox="1">
            <a:spLocks noChangeArrowheads="1"/>
          </p:cNvSpPr>
          <p:nvPr/>
        </p:nvSpPr>
        <p:spPr bwMode="auto">
          <a:xfrm>
            <a:off x="6553200" y="4343400"/>
            <a:ext cx="2286000"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105" y="5199065"/>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9" name="Text Box 23"/>
            <p:cNvSpPr txBox="1">
              <a:spLocks noChangeArrowheads="1"/>
            </p:cNvSpPr>
            <p:nvPr/>
          </p:nvSpPr>
          <p:spPr bwMode="auto">
            <a:xfrm>
              <a:off x="51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1"/>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179237" name="Text Box 18"/>
            <p:cNvSpPr txBox="1">
              <a:spLocks noChangeArrowheads="1"/>
            </p:cNvSpPr>
            <p:nvPr/>
          </p:nvSpPr>
          <p:spPr bwMode="auto">
            <a:xfrm>
              <a:off x="1786" y="528"/>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179235" name="Text Box 24"/>
            <p:cNvSpPr txBox="1">
              <a:spLocks noChangeArrowheads="1"/>
            </p:cNvSpPr>
            <p:nvPr/>
          </p:nvSpPr>
          <p:spPr bwMode="auto">
            <a:xfrm>
              <a:off x="2430"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179233" name="Text Box 25"/>
            <p:cNvSpPr txBox="1">
              <a:spLocks noChangeArrowheads="1"/>
            </p:cNvSpPr>
            <p:nvPr/>
          </p:nvSpPr>
          <p:spPr bwMode="auto">
            <a:xfrm>
              <a:off x="1038"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1" name="Text Box 26"/>
            <p:cNvSpPr txBox="1">
              <a:spLocks noChangeArrowheads="1"/>
            </p:cNvSpPr>
            <p:nvPr/>
          </p:nvSpPr>
          <p:spPr bwMode="auto">
            <a:xfrm>
              <a:off x="289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5" y="1872"/>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9" y="1872"/>
              <a:ext cx="51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1760528" y="228603"/>
            <a:ext cx="6469085" cy="646266"/>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9" y="1084263"/>
            <a:ext cx="92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17" name="TextBox 16"/>
          <p:cNvSpPr txBox="1">
            <a:spLocks noChangeArrowheads="1"/>
          </p:cNvSpPr>
          <p:nvPr/>
        </p:nvSpPr>
        <p:spPr bwMode="auto">
          <a:xfrm>
            <a:off x="1636713" y="1444625"/>
            <a:ext cx="146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18" name="TextBox 17"/>
          <p:cNvSpPr txBox="1">
            <a:spLocks noChangeArrowheads="1"/>
          </p:cNvSpPr>
          <p:nvPr/>
        </p:nvSpPr>
        <p:spPr bwMode="auto">
          <a:xfrm>
            <a:off x="3292481" y="1444625"/>
            <a:ext cx="854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19" name="TextBox 18"/>
          <p:cNvSpPr txBox="1">
            <a:spLocks noChangeArrowheads="1"/>
          </p:cNvSpPr>
          <p:nvPr/>
        </p:nvSpPr>
        <p:spPr bwMode="auto">
          <a:xfrm>
            <a:off x="700088" y="1916119"/>
            <a:ext cx="1993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A:</a:t>
            </a:r>
          </a:p>
        </p:txBody>
      </p:sp>
      <p:sp>
        <p:nvSpPr>
          <p:cNvPr id="20" name="TextBox 19"/>
          <p:cNvSpPr txBox="1">
            <a:spLocks noChangeArrowheads="1"/>
          </p:cNvSpPr>
          <p:nvPr/>
        </p:nvSpPr>
        <p:spPr bwMode="auto">
          <a:xfrm>
            <a:off x="700090" y="2205038"/>
            <a:ext cx="27368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089" y="2924175"/>
            <a:ext cx="10144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29" name="TextBox 28"/>
          <p:cNvSpPr txBox="1">
            <a:spLocks noChangeArrowheads="1"/>
          </p:cNvSpPr>
          <p:nvPr/>
        </p:nvSpPr>
        <p:spPr bwMode="auto">
          <a:xfrm>
            <a:off x="700090" y="3213106"/>
            <a:ext cx="27368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in the 50s or early 60s</a:t>
            </a:r>
          </a:p>
        </p:txBody>
      </p:sp>
      <p:sp>
        <p:nvSpPr>
          <p:cNvPr id="30" name="TextBox 29"/>
          <p:cNvSpPr txBox="1">
            <a:spLocks noChangeArrowheads="1"/>
          </p:cNvSpPr>
          <p:nvPr/>
        </p:nvSpPr>
        <p:spPr bwMode="auto">
          <a:xfrm>
            <a:off x="900118" y="3789363"/>
            <a:ext cx="26638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late 50s or the 60s</a:t>
            </a: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a:t>
            </a:r>
          </a:p>
        </p:txBody>
      </p:sp>
      <p:sp>
        <p:nvSpPr>
          <p:cNvPr id="35" name="TextBox 34"/>
          <p:cNvSpPr txBox="1">
            <a:spLocks noChangeArrowheads="1"/>
          </p:cNvSpPr>
          <p:nvPr/>
        </p:nvSpPr>
        <p:spPr bwMode="auto">
          <a:xfrm>
            <a:off x="700089" y="4868869"/>
            <a:ext cx="10144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37" name="TextBox 36"/>
          <p:cNvSpPr txBox="1">
            <a:spLocks noChangeArrowheads="1"/>
          </p:cNvSpPr>
          <p:nvPr/>
        </p:nvSpPr>
        <p:spPr bwMode="auto">
          <a:xfrm>
            <a:off x="900118" y="5516569"/>
            <a:ext cx="2663825"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the 70s</a:t>
            </a:r>
          </a:p>
        </p:txBody>
      </p:sp>
      <p:sp>
        <p:nvSpPr>
          <p:cNvPr id="38" name="TextBox 37"/>
          <p:cNvSpPr txBox="1">
            <a:spLocks noChangeArrowheads="1"/>
          </p:cNvSpPr>
          <p:nvPr/>
        </p:nvSpPr>
        <p:spPr bwMode="auto">
          <a:xfrm>
            <a:off x="900113" y="6156331"/>
            <a:ext cx="27352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92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43" name="TextBox 42"/>
          <p:cNvSpPr txBox="1">
            <a:spLocks noChangeArrowheads="1"/>
          </p:cNvSpPr>
          <p:nvPr/>
        </p:nvSpPr>
        <p:spPr bwMode="auto">
          <a:xfrm>
            <a:off x="7821619" y="1412875"/>
            <a:ext cx="854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44" name="TextBox 43"/>
          <p:cNvSpPr txBox="1">
            <a:spLocks noChangeArrowheads="1"/>
          </p:cNvSpPr>
          <p:nvPr/>
        </p:nvSpPr>
        <p:spPr bwMode="auto">
          <a:xfrm>
            <a:off x="4787900" y="1884369"/>
            <a:ext cx="2006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B:</a:t>
            </a:r>
          </a:p>
        </p:txBody>
      </p:sp>
      <p:sp>
        <p:nvSpPr>
          <p:cNvPr id="45" name="TextBox 44"/>
          <p:cNvSpPr txBox="1">
            <a:spLocks noChangeArrowheads="1"/>
          </p:cNvSpPr>
          <p:nvPr/>
        </p:nvSpPr>
        <p:spPr bwMode="auto">
          <a:xfrm>
            <a:off x="4787900" y="2173288"/>
            <a:ext cx="33845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did not use Mark as a source</a:t>
            </a:r>
          </a:p>
        </p:txBody>
      </p:sp>
      <p:sp>
        <p:nvSpPr>
          <p:cNvPr id="48" name="TextBox 47"/>
          <p:cNvSpPr txBox="1">
            <a:spLocks noChangeArrowheads="1"/>
          </p:cNvSpPr>
          <p:nvPr/>
        </p:nvSpPr>
        <p:spPr bwMode="auto">
          <a:xfrm>
            <a:off x="4787904" y="2892425"/>
            <a:ext cx="10144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49" name="TextBox 48"/>
          <p:cNvSpPr txBox="1">
            <a:spLocks noChangeArrowheads="1"/>
          </p:cNvSpPr>
          <p:nvPr/>
        </p:nvSpPr>
        <p:spPr bwMode="auto">
          <a:xfrm>
            <a:off x="4787903" y="3181356"/>
            <a:ext cx="39608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04" y="4221169"/>
            <a:ext cx="1014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53" name="TextBox 52"/>
          <p:cNvSpPr txBox="1">
            <a:spLocks noChangeArrowheads="1"/>
          </p:cNvSpPr>
          <p:nvPr/>
        </p:nvSpPr>
        <p:spPr bwMode="auto">
          <a:xfrm>
            <a:off x="4787900" y="4508500"/>
            <a:ext cx="2736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54" name="TextBox 53"/>
          <p:cNvSpPr txBox="1">
            <a:spLocks noChangeArrowheads="1"/>
          </p:cNvSpPr>
          <p:nvPr/>
        </p:nvSpPr>
        <p:spPr bwMode="auto">
          <a:xfrm>
            <a:off x="4987931" y="4868863"/>
            <a:ext cx="36877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3"/>
            <a:ext cx="3600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181284" name="TextBox 58"/>
          <p:cNvSpPr txBox="1">
            <a:spLocks noChangeArrowheads="1"/>
          </p:cNvSpPr>
          <p:nvPr/>
        </p:nvSpPr>
        <p:spPr bwMode="auto">
          <a:xfrm>
            <a:off x="2916240" y="796929"/>
            <a:ext cx="4334215"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Adapted from the </a:t>
            </a:r>
            <a:r>
              <a:rPr lang="en-US" sz="1800" i="1">
                <a:solidFill>
                  <a:srgbClr val="FFFFFF"/>
                </a:solidFill>
                <a:latin typeface="Arial" charset="0"/>
                <a:cs typeface="Arial" charset="0"/>
              </a:rPr>
              <a:t>NIV Study Bible, </a:t>
            </a:r>
            <a:r>
              <a:rPr lang="en-US" sz="1800">
                <a:solidFill>
                  <a:srgbClr val="FFFFFF"/>
                </a:solidFill>
                <a:latin typeface="Arial" charset="0"/>
                <a:cs typeface="Arial" charset="0"/>
              </a:rPr>
              <a:t>1431</a:t>
            </a:r>
            <a:endParaRPr lang="en-US" sz="1800" i="1">
              <a:solidFill>
                <a:srgbClr val="FFFFFF"/>
              </a:solidFill>
              <a:latin typeface="Arial" charset="0"/>
              <a:cs typeface="Arial"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42"/>
            <a:ext cx="754062"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Present</a:t>
            </a: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Future</a:t>
            </a:r>
          </a:p>
        </p:txBody>
      </p:sp>
      <p:sp>
        <p:nvSpPr>
          <p:cNvPr id="9" name="Text Box 2"/>
          <p:cNvSpPr txBox="1">
            <a:spLocks noChangeArrowheads="1"/>
          </p:cNvSpPr>
          <p:nvPr/>
        </p:nvSpPr>
        <p:spPr bwMode="auto">
          <a:xfrm>
            <a:off x="755656" y="3357563"/>
            <a:ext cx="132174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Torah</a:t>
            </a:r>
          </a:p>
        </p:txBody>
      </p:sp>
      <p:sp>
        <p:nvSpPr>
          <p:cNvPr id="10" name="Text Box 2"/>
          <p:cNvSpPr txBox="1">
            <a:spLocks noChangeArrowheads="1"/>
          </p:cNvSpPr>
          <p:nvPr/>
        </p:nvSpPr>
        <p:spPr bwMode="auto">
          <a:xfrm>
            <a:off x="3203578" y="3357563"/>
            <a:ext cx="164432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History</a:t>
            </a:r>
          </a:p>
        </p:txBody>
      </p:sp>
      <p:sp>
        <p:nvSpPr>
          <p:cNvPr id="11" name="Text Box 2"/>
          <p:cNvSpPr txBox="1">
            <a:spLocks noChangeArrowheads="1"/>
          </p:cNvSpPr>
          <p:nvPr/>
        </p:nvSpPr>
        <p:spPr bwMode="auto">
          <a:xfrm>
            <a:off x="5076831" y="3357563"/>
            <a:ext cx="1815417"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Wisdom</a:t>
            </a:r>
          </a:p>
        </p:txBody>
      </p:sp>
      <p:sp>
        <p:nvSpPr>
          <p:cNvPr id="12" name="Text Box 2"/>
          <p:cNvSpPr txBox="1">
            <a:spLocks noChangeArrowheads="1"/>
          </p:cNvSpPr>
          <p:nvPr/>
        </p:nvSpPr>
        <p:spPr bwMode="auto">
          <a:xfrm>
            <a:off x="6919913" y="3357563"/>
            <a:ext cx="211065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Prophecy</a:t>
            </a:r>
          </a:p>
        </p:txBody>
      </p:sp>
      <p:sp>
        <p:nvSpPr>
          <p:cNvPr id="13" name="Text Box 2"/>
          <p:cNvSpPr txBox="1">
            <a:spLocks noChangeArrowheads="1"/>
          </p:cNvSpPr>
          <p:nvPr/>
        </p:nvSpPr>
        <p:spPr bwMode="auto">
          <a:xfrm>
            <a:off x="1594" y="4581529"/>
            <a:ext cx="731837"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NT</a:t>
            </a:r>
          </a:p>
        </p:txBody>
      </p:sp>
      <p:sp>
        <p:nvSpPr>
          <p:cNvPr id="14" name="Text Box 2"/>
          <p:cNvSpPr txBox="1">
            <a:spLocks noChangeArrowheads="1"/>
          </p:cNvSpPr>
          <p:nvPr/>
        </p:nvSpPr>
        <p:spPr bwMode="auto">
          <a:xfrm>
            <a:off x="755655" y="4581525"/>
            <a:ext cx="184308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Gospels</a:t>
            </a:r>
          </a:p>
        </p:txBody>
      </p:sp>
      <p:sp>
        <p:nvSpPr>
          <p:cNvPr id="15" name="Text Box 2"/>
          <p:cNvSpPr txBox="1">
            <a:spLocks noChangeArrowheads="1"/>
          </p:cNvSpPr>
          <p:nvPr/>
        </p:nvSpPr>
        <p:spPr bwMode="auto">
          <a:xfrm>
            <a:off x="3203580" y="4581525"/>
            <a:ext cx="1096730"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Acts</a:t>
            </a:r>
          </a:p>
        </p:txBody>
      </p:sp>
      <p:sp>
        <p:nvSpPr>
          <p:cNvPr id="16" name="Text Box 2"/>
          <p:cNvSpPr txBox="1">
            <a:spLocks noChangeArrowheads="1"/>
          </p:cNvSpPr>
          <p:nvPr/>
        </p:nvSpPr>
        <p:spPr bwMode="auto">
          <a:xfrm>
            <a:off x="5076828" y="4581525"/>
            <a:ext cx="179656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Epistles</a:t>
            </a:r>
          </a:p>
        </p:txBody>
      </p:sp>
      <p:sp>
        <p:nvSpPr>
          <p:cNvPr id="17" name="Text Box 2"/>
          <p:cNvSpPr txBox="1">
            <a:spLocks noChangeArrowheads="1"/>
          </p:cNvSpPr>
          <p:nvPr/>
        </p:nvSpPr>
        <p:spPr bwMode="auto">
          <a:xfrm>
            <a:off x="6919913" y="4581525"/>
            <a:ext cx="2309502"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Revelation</a:t>
            </a:r>
          </a:p>
        </p:txBody>
      </p:sp>
      <p:sp>
        <p:nvSpPr>
          <p:cNvPr id="18" name="Text Box 2"/>
          <p:cNvSpPr txBox="1">
            <a:spLocks noChangeArrowheads="1"/>
          </p:cNvSpPr>
          <p:nvPr/>
        </p:nvSpPr>
        <p:spPr bwMode="auto">
          <a:xfrm>
            <a:off x="0" y="6054731"/>
            <a:ext cx="9144000" cy="830263"/>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Two Testaments in Parallel: The Influence of the Old Testament on the Structuring of the New Testament Canon,</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316416" y="44454"/>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183299" name="Text Box 5"/>
          <p:cNvSpPr txBox="1">
            <a:spLocks noChangeArrowheads="1"/>
          </p:cNvSpPr>
          <p:nvPr/>
        </p:nvSpPr>
        <p:spPr bwMode="auto">
          <a:xfrm>
            <a:off x="5867403" y="6400805"/>
            <a:ext cx="3212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3027" indent="-533027">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185347" name="Text Box 5"/>
          <p:cNvSpPr txBox="1">
            <a:spLocks noChangeArrowheads="1"/>
          </p:cNvSpPr>
          <p:nvPr/>
        </p:nvSpPr>
        <p:spPr bwMode="auto">
          <a:xfrm>
            <a:off x="5867403" y="6392867"/>
            <a:ext cx="3212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en-US" sz="2800">
                <a:solidFill>
                  <a:srgbClr val="FFFFFF"/>
                </a:solidFill>
                <a:latin typeface="Arial"/>
                <a:cs typeface="Arial"/>
              </a:rPr>
              <a:t>Mark</a:t>
            </a:r>
            <a:br>
              <a:rPr lang="en-US" sz="2800">
                <a:solidFill>
                  <a:srgbClr val="FFFFFF"/>
                </a:solidFill>
                <a:latin typeface="Arial"/>
                <a:cs typeface="Arial"/>
              </a:rPr>
            </a:br>
            <a:r>
              <a:rPr lang="en-US" sz="2800">
                <a:solidFill>
                  <a:srgbClr val="FFFFFF"/>
                </a:solidFill>
                <a:latin typeface="Arial"/>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en-US">
                <a:solidFill>
                  <a:srgbClr val="FFFFFF"/>
                </a:solidFill>
                <a:latin typeface="Arial"/>
                <a:cs typeface="Arial"/>
              </a:rPr>
              <a:t>Mark</a:t>
            </a:r>
            <a:br>
              <a:rPr lang="en-US">
                <a:solidFill>
                  <a:srgbClr val="FFFFFF"/>
                </a:solidFill>
                <a:latin typeface="Arial"/>
                <a:cs typeface="Arial"/>
              </a:rPr>
            </a:br>
            <a:r>
              <a:rPr lang="en-US">
                <a:solidFill>
                  <a:srgbClr val="FFFFFF"/>
                </a:solidFill>
                <a:latin typeface="Arial"/>
                <a:cs typeface="Arial"/>
              </a:rPr>
              <a:t>Rome</a:t>
            </a:r>
            <a:br>
              <a:rPr lang="en-US">
                <a:solidFill>
                  <a:srgbClr val="FFFFFF"/>
                </a:solidFill>
                <a:latin typeface="Arial"/>
                <a:cs typeface="Arial"/>
              </a:rPr>
            </a:br>
            <a:r>
              <a:rPr lang="en-US">
                <a:solidFill>
                  <a:srgbClr val="FFFFFF"/>
                </a:solidFill>
                <a:latin typeface="Arial"/>
                <a:cs typeface="Arial"/>
              </a:rPr>
              <a:t>AD 65</a:t>
            </a: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MARK</a:t>
            </a:r>
          </a:p>
        </p:txBody>
      </p:sp>
      <p:sp>
        <p:nvSpPr>
          <p:cNvPr id="191498"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   JEWS</a:t>
            </a:r>
          </a:p>
        </p:txBody>
      </p:sp>
      <p:sp>
        <p:nvSpPr>
          <p:cNvPr id="191499"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ROMANS</a:t>
            </a:r>
          </a:p>
        </p:txBody>
      </p:sp>
      <p:sp>
        <p:nvSpPr>
          <p:cNvPr id="191500"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GREEKS</a:t>
            </a:r>
          </a:p>
        </p:txBody>
      </p:sp>
      <p:sp>
        <p:nvSpPr>
          <p:cNvPr id="191501"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5" name="Group 17"/>
          <p:cNvGrpSpPr>
            <a:grpSpLocks/>
          </p:cNvGrpSpPr>
          <p:nvPr/>
        </p:nvGrpSpPr>
        <p:grpSpPr bwMode="auto">
          <a:xfrm>
            <a:off x="1652589" y="2070104"/>
            <a:ext cx="2538412" cy="469900"/>
            <a:chOff x="1145" y="1478"/>
            <a:chExt cx="1759" cy="336"/>
          </a:xfrm>
        </p:grpSpPr>
        <p:sp>
          <p:nvSpPr>
            <p:cNvPr id="191550"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5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KING</a:t>
              </a:r>
            </a:p>
          </p:txBody>
        </p:sp>
      </p:grpSp>
      <p:grpSp>
        <p:nvGrpSpPr>
          <p:cNvPr id="191506" name="Group 20"/>
          <p:cNvGrpSpPr>
            <a:grpSpLocks/>
          </p:cNvGrpSpPr>
          <p:nvPr/>
        </p:nvGrpSpPr>
        <p:grpSpPr bwMode="auto">
          <a:xfrm>
            <a:off x="5070475" y="2065341"/>
            <a:ext cx="2578100" cy="469900"/>
            <a:chOff x="3513" y="1474"/>
            <a:chExt cx="1787" cy="336"/>
          </a:xfrm>
        </p:grpSpPr>
        <p:sp>
          <p:nvSpPr>
            <p:cNvPr id="191548"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SERVANT</a:t>
              </a:r>
            </a:p>
          </p:txBody>
        </p:sp>
      </p:grpSp>
      <p:sp>
        <p:nvSpPr>
          <p:cNvPr id="191507"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9" name="Group 25"/>
          <p:cNvGrpSpPr>
            <a:grpSpLocks/>
          </p:cNvGrpSpPr>
          <p:nvPr/>
        </p:nvGrpSpPr>
        <p:grpSpPr bwMode="auto">
          <a:xfrm>
            <a:off x="1674813" y="4735514"/>
            <a:ext cx="2532062" cy="469900"/>
            <a:chOff x="1161" y="3381"/>
            <a:chExt cx="1754" cy="336"/>
          </a:xfrm>
        </p:grpSpPr>
        <p:sp>
          <p:nvSpPr>
            <p:cNvPr id="191546"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GOD/MAN</a:t>
              </a:r>
            </a:p>
          </p:txBody>
        </p:sp>
      </p:gr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11" name="Group 29"/>
          <p:cNvGrpSpPr>
            <a:grpSpLocks/>
          </p:cNvGrpSpPr>
          <p:nvPr/>
        </p:nvGrpSpPr>
        <p:grpSpPr bwMode="auto">
          <a:xfrm>
            <a:off x="1652588" y="2557463"/>
            <a:ext cx="2541587" cy="677862"/>
            <a:chOff x="1145" y="1826"/>
            <a:chExt cx="1761" cy="484"/>
          </a:xfrm>
        </p:grpSpPr>
        <p:sp>
          <p:nvSpPr>
            <p:cNvPr id="191544" name="Rectangle 30"/>
            <p:cNvSpPr>
              <a:spLocks noChangeArrowheads="1"/>
            </p:cNvSpPr>
            <p:nvPr/>
          </p:nvSpPr>
          <p:spPr bwMode="auto">
            <a:xfrm>
              <a:off x="1145"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5"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SAID</a:t>
              </a:r>
            </a:p>
          </p:txBody>
        </p:sp>
      </p:grpSp>
      <p:grpSp>
        <p:nvGrpSpPr>
          <p:cNvPr id="191512" name="Group 32"/>
          <p:cNvGrpSpPr>
            <a:grpSpLocks/>
          </p:cNvGrpSpPr>
          <p:nvPr/>
        </p:nvGrpSpPr>
        <p:grpSpPr bwMode="auto">
          <a:xfrm>
            <a:off x="1674813" y="5205417"/>
            <a:ext cx="2070100" cy="661987"/>
            <a:chOff x="1161" y="3716"/>
            <a:chExt cx="1434" cy="473"/>
          </a:xfrm>
        </p:grpSpPr>
        <p:sp>
          <p:nvSpPr>
            <p:cNvPr id="19154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FELT</a:t>
              </a:r>
            </a:p>
          </p:txBody>
        </p:sp>
        <p:sp>
          <p:nvSpPr>
            <p:cNvPr id="191543" name="Rectangle 34"/>
            <p:cNvSpPr>
              <a:spLocks noChangeArrowheads="1"/>
            </p:cNvSpPr>
            <p:nvPr/>
          </p:nvSpPr>
          <p:spPr bwMode="auto">
            <a:xfrm>
              <a:off x="1161" y="3716"/>
              <a:ext cx="617"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grpSp>
        <p:nvGrpSpPr>
          <p:cNvPr id="191513" name="Group 35"/>
          <p:cNvGrpSpPr>
            <a:grpSpLocks/>
          </p:cNvGrpSpPr>
          <p:nvPr/>
        </p:nvGrpSpPr>
        <p:grpSpPr bwMode="auto">
          <a:xfrm>
            <a:off x="5070481" y="2557465"/>
            <a:ext cx="1998663" cy="659840"/>
            <a:chOff x="3513" y="1826"/>
            <a:chExt cx="1385" cy="471"/>
          </a:xfrm>
        </p:grpSpPr>
        <p:sp>
          <p:nvSpPr>
            <p:cNvPr id="191540" name="Rectangle 36"/>
            <p:cNvSpPr>
              <a:spLocks noChangeArrowheads="1"/>
            </p:cNvSpPr>
            <p:nvPr/>
          </p:nvSpPr>
          <p:spPr bwMode="auto">
            <a:xfrm>
              <a:off x="3513"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1"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JOHN</a:t>
            </a:r>
          </a:p>
        </p:txBody>
      </p:sp>
      <p:sp>
        <p:nvSpPr>
          <p:cNvPr id="191517" name="Rectangle 45"/>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CHURCH</a:t>
            </a:r>
          </a:p>
        </p:txBody>
      </p:sp>
      <p:sp>
        <p:nvSpPr>
          <p:cNvPr id="19151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grpSp>
        <p:nvGrpSpPr>
          <p:cNvPr id="191519" name="Group 47"/>
          <p:cNvGrpSpPr>
            <a:grpSpLocks/>
          </p:cNvGrpSpPr>
          <p:nvPr/>
        </p:nvGrpSpPr>
        <p:grpSpPr bwMode="auto">
          <a:xfrm>
            <a:off x="5011738" y="4729163"/>
            <a:ext cx="1965325" cy="469900"/>
            <a:chOff x="3473" y="3376"/>
            <a:chExt cx="1362" cy="336"/>
          </a:xfrm>
        </p:grpSpPr>
        <p:sp>
          <p:nvSpPr>
            <p:cNvPr id="191534"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3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a:t>
              </a:r>
            </a:p>
          </p:txBody>
        </p:sp>
      </p:grpSp>
      <p:grpSp>
        <p:nvGrpSpPr>
          <p:cNvPr id="191520" name="Group 50"/>
          <p:cNvGrpSpPr>
            <a:grpSpLocks/>
          </p:cNvGrpSpPr>
          <p:nvPr/>
        </p:nvGrpSpPr>
        <p:grpSpPr bwMode="auto">
          <a:xfrm>
            <a:off x="4992688" y="5203829"/>
            <a:ext cx="2681287" cy="679450"/>
            <a:chOff x="3460" y="3715"/>
            <a:chExt cx="1857" cy="485"/>
          </a:xfrm>
        </p:grpSpPr>
        <p:sp>
          <p:nvSpPr>
            <p:cNvPr id="191532"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MEANT</a:t>
              </a:r>
            </a:p>
          </p:txBody>
        </p:sp>
        <p:sp>
          <p:nvSpPr>
            <p:cNvPr id="191533" name="Rectangle 52"/>
            <p:cNvSpPr>
              <a:spLocks noChangeArrowheads="1"/>
            </p:cNvSpPr>
            <p:nvPr/>
          </p:nvSpPr>
          <p:spPr bwMode="auto">
            <a:xfrm>
              <a:off x="3460" y="3715"/>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2"/>
            <a:ext cx="2589212"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00" y="4264027"/>
            <a:ext cx="289242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31" y="1665292"/>
            <a:ext cx="220027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25" y="1706563"/>
            <a:ext cx="2589213" cy="1408235"/>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When I Think They Were Written…</a:t>
            </a:r>
            <a:endParaRPr lang="en-US">
              <a:latin typeface="Times New Roman" charset="0"/>
              <a:cs typeface="MS Gothic" charset="0"/>
            </a:endParaRPr>
          </a:p>
        </p:txBody>
      </p:sp>
      <p:sp>
        <p:nvSpPr>
          <p:cNvPr id="65" name="TextBox 64"/>
          <p:cNvSpPr txBox="1"/>
          <p:nvPr/>
        </p:nvSpPr>
        <p:spPr>
          <a:xfrm>
            <a:off x="8610604" y="5"/>
            <a:ext cx="526878"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Text Box 2"/>
          <p:cNvSpPr txBox="1">
            <a:spLocks noChangeArrowheads="1"/>
          </p:cNvSpPr>
          <p:nvPr/>
        </p:nvSpPr>
        <p:spPr bwMode="auto">
          <a:xfrm>
            <a:off x="5748509" y="5149851"/>
            <a:ext cx="1653839"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95</a:t>
            </a:r>
          </a:p>
          <a:p>
            <a:pPr algn="ctr" eaLnBrk="1" hangingPunct="1">
              <a:defRPr/>
            </a:pPr>
            <a:r>
              <a:rPr lang="en-US" sz="3600" b="1" dirty="0">
                <a:solidFill>
                  <a:srgbClr val="FFFFFF"/>
                </a:solidFill>
                <a:latin typeface="Arial" charset="0"/>
                <a:cs typeface="Arial" charset="0"/>
              </a:rPr>
              <a:t>John</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93539" name="Text Box 3"/>
          <p:cNvSpPr txBox="1">
            <a:spLocks noChangeArrowheads="1"/>
          </p:cNvSpPr>
          <p:nvPr/>
        </p:nvSpPr>
        <p:spPr bwMode="auto">
          <a:xfrm>
            <a:off x="8382004" y="5"/>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109</a:t>
            </a:r>
          </a:p>
        </p:txBody>
      </p:sp>
      <p:sp>
        <p:nvSpPr>
          <p:cNvPr id="161796" name="Text Box 4"/>
          <p:cNvSpPr txBox="1">
            <a:spLocks noChangeArrowheads="1"/>
          </p:cNvSpPr>
          <p:nvPr/>
        </p:nvSpPr>
        <p:spPr bwMode="auto">
          <a:xfrm rot="-4202986">
            <a:off x="6589916" y="3050258"/>
            <a:ext cx="3315889" cy="59715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Second Century </a:t>
            </a:r>
            <a:endParaRPr lang="en-US" sz="3200" b="1">
              <a:solidFill>
                <a:srgbClr val="FFFFFF"/>
              </a:solidFill>
              <a:latin typeface="Arial" charset="0"/>
              <a:cs typeface="Arial" charset="0"/>
            </a:endParaRPr>
          </a:p>
        </p:txBody>
      </p:sp>
      <p:sp>
        <p:nvSpPr>
          <p:cNvPr id="161797" name="Text Box 5"/>
          <p:cNvSpPr txBox="1">
            <a:spLocks noChangeArrowheads="1"/>
          </p:cNvSpPr>
          <p:nvPr/>
        </p:nvSpPr>
        <p:spPr bwMode="auto">
          <a:xfrm rot="-4030363">
            <a:off x="4730879" y="2841501"/>
            <a:ext cx="3677980" cy="59715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Late First Century </a:t>
            </a:r>
            <a:endParaRPr lang="en-US" sz="3200" b="1">
              <a:solidFill>
                <a:srgbClr val="FFFFFF"/>
              </a:solidFill>
              <a:latin typeface="Arial" charset="0"/>
              <a:cs typeface="Arial" charset="0"/>
            </a:endParaRPr>
          </a:p>
        </p:txBody>
      </p:sp>
      <p:sp>
        <p:nvSpPr>
          <p:cNvPr id="161798" name="Text Box 6"/>
          <p:cNvSpPr txBox="1">
            <a:spLocks noChangeArrowheads="1"/>
          </p:cNvSpPr>
          <p:nvPr/>
        </p:nvSpPr>
        <p:spPr bwMode="auto">
          <a:xfrm rot="-4037095">
            <a:off x="1526202" y="3291558"/>
            <a:ext cx="2724510" cy="59715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Before AD 70 </a:t>
            </a:r>
            <a:endParaRPr lang="en-US" sz="3200" b="1">
              <a:solidFill>
                <a:srgbClr val="FFFFFF"/>
              </a:solidFill>
              <a:latin typeface="Arial" charset="0"/>
              <a:cs typeface="Arial"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cs typeface="Arial" charset="0"/>
              </a:rPr>
              <a:t>Authorship is easier to determine than </a:t>
            </a:r>
            <a:r>
              <a:rPr lang="en-US" altLang="zh-CN" b="1">
                <a:solidFill>
                  <a:srgbClr val="800000"/>
                </a:solidFill>
                <a:latin typeface="Arial" charset="0"/>
                <a:cs typeface="Arial" charset="0"/>
              </a:rPr>
              <a:t>when </a:t>
            </a:r>
            <a:r>
              <a:rPr lang="en-US" altLang="zh-CN" b="1">
                <a:solidFill>
                  <a:srgbClr val="000000"/>
                </a:solidFill>
                <a:latin typeface="Arial" charset="0"/>
                <a:cs typeface="Arial" charset="0"/>
              </a:rPr>
              <a:t>John wrote.  Three periods have been proposed for the date of the Gospel: </a:t>
            </a:r>
            <a:endParaRPr lang="en-US" b="1">
              <a:solidFill>
                <a:srgbClr val="000000"/>
              </a:solidFill>
              <a:latin typeface="Arial" charset="0"/>
              <a:cs typeface="Arial" charset="0"/>
            </a:endParaRPr>
          </a:p>
        </p:txBody>
      </p:sp>
      <p:sp>
        <p:nvSpPr>
          <p:cNvPr id="193544" name="Rectangle 8"/>
          <p:cNvSpPr>
            <a:spLocks noGrp="1" noChangeArrowheads="1"/>
          </p:cNvSpPr>
          <p:nvPr>
            <p:ph type="title" idx="4294967295"/>
          </p:nvPr>
        </p:nvSpPr>
        <p:spPr>
          <a:xfrm>
            <a:off x="1792294" y="76206"/>
            <a:ext cx="5557837"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en-US" sz="2800" b="1" dirty="0">
                <a:solidFill>
                  <a:schemeClr val="bg2"/>
                </a:solidFill>
                <a:effectLst/>
                <a:latin typeface="Arial" charset="0"/>
                <a:ea typeface="SimSun" charset="0"/>
                <a:cs typeface="SimSun" charset="0"/>
              </a:rPr>
              <a:t>Date Options for John</a:t>
            </a:r>
            <a:r>
              <a:rPr lang="uk-UA" sz="2800" b="1" dirty="0">
                <a:solidFill>
                  <a:schemeClr val="bg2"/>
                </a:solidFill>
                <a:effectLst/>
                <a:latin typeface="Arial" charset="0"/>
                <a:ea typeface="SimSun" charset="0"/>
                <a:cs typeface="SimSun" charset="0"/>
              </a:rPr>
              <a:t>'</a:t>
            </a:r>
            <a:r>
              <a:rPr lang="en-US" sz="2800" b="1" dirty="0">
                <a:solidFill>
                  <a:schemeClr val="bg2"/>
                </a:solidFill>
                <a:effectLst/>
                <a:latin typeface="Arial" charset="0"/>
                <a:ea typeface="SimSun" charset="0"/>
                <a:cs typeface="SimSun" charset="0"/>
              </a:rPr>
              <a:t>s Gospel</a:t>
            </a: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a:solidFill>
                <a:srgbClr val="FFFFFF"/>
              </a:solidFill>
              <a:latin typeface="Arial" charset="0"/>
              <a:cs typeface="Arial" charset="0"/>
            </a:endParaRPr>
          </a:p>
        </p:txBody>
      </p:sp>
      <p:sp>
        <p:nvSpPr>
          <p:cNvPr id="161802" name="Text Box 10"/>
          <p:cNvSpPr txBox="1">
            <a:spLocks noChangeArrowheads="1"/>
          </p:cNvSpPr>
          <p:nvPr/>
        </p:nvSpPr>
        <p:spPr bwMode="auto">
          <a:xfrm>
            <a:off x="-37574" y="5149851"/>
            <a:ext cx="1884897"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33</a:t>
            </a:r>
          </a:p>
          <a:p>
            <a:pPr algn="ctr" eaLnBrk="1" hangingPunct="1">
              <a:defRPr/>
            </a:pPr>
            <a:r>
              <a:rPr lang="en-US" sz="3600" b="1" dirty="0">
                <a:solidFill>
                  <a:srgbClr val="FFFFFF"/>
                </a:solidFill>
                <a:latin typeface="Arial" charset="0"/>
                <a:cs typeface="Arial" charset="0"/>
              </a:rPr>
              <a:t>Christ</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61803" name="Text Box 11"/>
          <p:cNvSpPr txBox="1">
            <a:spLocks noChangeArrowheads="1"/>
          </p:cNvSpPr>
          <p:nvPr/>
        </p:nvSpPr>
        <p:spPr bwMode="auto">
          <a:xfrm>
            <a:off x="2223700" y="5149851"/>
            <a:ext cx="2442366"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rgbClr val="FFFFFF"/>
                </a:solidFill>
                <a:latin typeface="Arial" charset="0"/>
                <a:cs typeface="Arial" charset="0"/>
              </a:rPr>
              <a:t>70</a:t>
            </a:r>
          </a:p>
          <a:p>
            <a:pPr algn="ctr" eaLnBrk="1" hangingPunct="1">
              <a:defRPr/>
            </a:pPr>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algn="l" eaLnBrk="1" hangingPunct="1">
              <a:defRPr/>
            </a:pPr>
            <a:r>
              <a:rPr lang="en-US" sz="3600" b="1" dirty="0">
                <a:solidFill>
                  <a:schemeClr val="hlink"/>
                </a:solidFill>
                <a:latin typeface="Arial" charset="0"/>
                <a:ea typeface="ＭＳ Ｐゴシック" charset="0"/>
                <a:cs typeface="ＭＳ Ｐゴシック" charset="0"/>
              </a:rPr>
              <a:t>Temple Assault </a:t>
            </a:r>
            <a:endParaRPr lang="en-US" dirty="0">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629493" cy="4616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Sheep Pool</a:t>
            </a: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defRPr/>
            </a:pPr>
            <a:r>
              <a:rPr lang="en-US" sz="3600" b="1">
                <a:solidFill>
                  <a:srgbClr val="FF0033"/>
                </a:solidFill>
                <a:effectLst>
                  <a:outerShdw blurRad="38100" dist="38100" dir="2700000" algn="tl">
                    <a:srgbClr val="000000"/>
                  </a:outerShdw>
                </a:effectLst>
                <a:latin typeface="Arial" charset="0"/>
              </a:rPr>
              <a:t>Sept AD 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en-US">
                <a:solidFill>
                  <a:schemeClr val="bg1"/>
                </a:solidFill>
                <a:latin typeface="Arial" charset="0"/>
                <a:ea typeface="ＭＳ Ｐゴシック" charset="0"/>
                <a:cs typeface="ＭＳ Ｐゴシック" charset="0"/>
              </a:rPr>
              <a:t>The Pool of Israel</a:t>
            </a: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rPr>
              <a:t>(Sheep Pool south of Pool of Bethesda)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26F3F8-BFED-1E42-8CE1-F839B76FB968}" type="slidenum">
              <a:rPr lang="en-US" sz="1400">
                <a:solidFill>
                  <a:srgbClr val="000000"/>
                </a:solidFill>
              </a:rPr>
              <a:pPr eaLnBrk="1" hangingPunct="1"/>
              <a:t>4</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sz="1800" dirty="0">
                          <a:solidFill>
                            <a:schemeClr val="bg1"/>
                          </a:solidFill>
                          <a:effectLst>
                            <a:outerShdw blurRad="38100" dist="38100" dir="2700000" algn="tl">
                              <a:srgbClr val="000000">
                                <a:alpha val="43137"/>
                              </a:srgbClr>
                            </a:outerShdw>
                          </a:effectLst>
                        </a:rPr>
                        <a:t>Paul</a:t>
                      </a:r>
                      <a:r>
                        <a:rPr lang="fr-FR" sz="1800" dirty="0">
                          <a:solidFill>
                            <a:schemeClr val="bg1"/>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s Letters</a:t>
                      </a:r>
                      <a:r>
                        <a:rPr lang="en-US" sz="1800" baseline="0" dirty="0">
                          <a:solidFill>
                            <a:schemeClr val="bg1"/>
                          </a:solidFill>
                          <a:effectLst>
                            <a:outerShdw blurRad="38100" dist="38100" dir="2700000" algn="tl">
                              <a:srgbClr val="000000">
                                <a:alpha val="43137"/>
                              </a:srgbClr>
                            </a:outerShdw>
                          </a:effectLst>
                        </a:rPr>
                        <a:t> to Pastors</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sz="1800"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sz="1800"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sz="1800"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sz="1800" b="1" dirty="0"/>
                        <a:t>Paul</a:t>
                      </a:r>
                      <a:r>
                        <a:rPr lang="fr-FR" sz="1800" b="1" dirty="0"/>
                        <a:t>'</a:t>
                      </a:r>
                      <a:r>
                        <a:rPr lang="en-US" sz="1800" b="1" dirty="0"/>
                        <a:t>s Letters</a:t>
                      </a:r>
                      <a:r>
                        <a:rPr lang="en-US" sz="1800" b="1" baseline="0" dirty="0"/>
                        <a:t> to Churches</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sz="1800" b="1" dirty="0">
                          <a:effectLst>
                            <a:outerShdw blurRad="38100" dist="38100" dir="2700000" algn="tl">
                              <a:srgbClr val="000000">
                                <a:alpha val="43137"/>
                              </a:srgbClr>
                            </a:outerShdw>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sz="1800"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sz="1800"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sz="1800" b="1" dirty="0">
                          <a:solidFill>
                            <a:schemeClr val="tx1"/>
                          </a:solidFill>
                          <a:effectLst>
                            <a:outerShdw blurRad="38100" dist="38100" dir="2700000" algn="tl">
                              <a:srgbClr val="000000">
                                <a:alpha val="43137"/>
                              </a:srgbClr>
                            </a:outerShdw>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sz="1800" b="1" dirty="0">
                          <a:solidFill>
                            <a:schemeClr val="tx1"/>
                          </a:solidFill>
                          <a:effectLst>
                            <a:outerShdw blurRad="38100" dist="38100" dir="2700000" algn="tl">
                              <a:srgbClr val="000000">
                                <a:alpha val="43137"/>
                              </a:srgbClr>
                            </a:outerShdw>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sz="1800"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202610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67945">
                                            <p:txEl>
                                              <p:pRg st="1" end="1"/>
                                            </p:txEl>
                                          </p:spTgt>
                                        </p:tgtEl>
                                        <p:attrNameLst>
                                          <p:attrName>style.visibility</p:attrName>
                                        </p:attrNameLst>
                                      </p:cBhvr>
                                      <p:to>
                                        <p:strVal val="visible"/>
                                      </p:to>
                                    </p:set>
                                    <p:anim calcmode="lin" valueType="num">
                                      <p:cBhvr>
                                        <p:cTn id="25"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1" end="1"/>
                                            </p:txEl>
                                          </p:spTgt>
                                        </p:tgtEl>
                                        <p:attrNameLst>
                                          <p:attrName>style.visibility</p:attrName>
                                        </p:attrNameLst>
                                      </p:cBhvr>
                                      <p:to>
                                        <p:strVal val="visible"/>
                                      </p:to>
                                    </p:set>
                                    <p:anim calcmode="lin" valueType="num">
                                      <p:cBhvr>
                                        <p:cTn id="31"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ＭＳ Ｐゴシック" charset="0"/>
              </a:rPr>
              <a:t>Pool of Bethesda Ruins</a:t>
            </a: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2160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88" y="427355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216082" name="TextBox 17"/>
          <p:cNvSpPr txBox="1">
            <a:spLocks noChangeArrowheads="1"/>
          </p:cNvSpPr>
          <p:nvPr/>
        </p:nvSpPr>
        <p:spPr bwMode="auto">
          <a:xfrm>
            <a:off x="2987678" y="1284294"/>
            <a:ext cx="4594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216083" name="TextBox 18"/>
          <p:cNvSpPr txBox="1">
            <a:spLocks noChangeArrowheads="1"/>
          </p:cNvSpPr>
          <p:nvPr/>
        </p:nvSpPr>
        <p:spPr bwMode="auto">
          <a:xfrm>
            <a:off x="2987681" y="692156"/>
            <a:ext cx="32305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216084" name="TextBox 19"/>
          <p:cNvSpPr txBox="1">
            <a:spLocks noChangeArrowheads="1"/>
          </p:cNvSpPr>
          <p:nvPr/>
        </p:nvSpPr>
        <p:spPr bwMode="auto">
          <a:xfrm>
            <a:off x="2987675" y="6021394"/>
            <a:ext cx="30305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216085" name="TextBox 20"/>
          <p:cNvSpPr txBox="1">
            <a:spLocks noChangeArrowheads="1"/>
          </p:cNvSpPr>
          <p:nvPr/>
        </p:nvSpPr>
        <p:spPr bwMode="auto">
          <a:xfrm>
            <a:off x="2987681" y="5429256"/>
            <a:ext cx="3916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216086" name="TextBox 21"/>
          <p:cNvSpPr txBox="1">
            <a:spLocks noChangeArrowheads="1"/>
          </p:cNvSpPr>
          <p:nvPr/>
        </p:nvSpPr>
        <p:spPr bwMode="auto">
          <a:xfrm>
            <a:off x="2987681" y="4837119"/>
            <a:ext cx="3776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216087" name="TextBox 22"/>
          <p:cNvSpPr txBox="1">
            <a:spLocks noChangeArrowheads="1"/>
          </p:cNvSpPr>
          <p:nvPr/>
        </p:nvSpPr>
        <p:spPr bwMode="auto">
          <a:xfrm>
            <a:off x="2987675" y="3060706"/>
            <a:ext cx="337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216088" name="TextBox 23"/>
          <p:cNvSpPr txBox="1">
            <a:spLocks noChangeArrowheads="1"/>
          </p:cNvSpPr>
          <p:nvPr/>
        </p:nvSpPr>
        <p:spPr bwMode="auto">
          <a:xfrm>
            <a:off x="2987675" y="4244981"/>
            <a:ext cx="4267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Washing Disciples</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 Feet</a:t>
            </a:r>
          </a:p>
        </p:txBody>
      </p:sp>
      <p:sp>
        <p:nvSpPr>
          <p:cNvPr id="216089" name="TextBox 24"/>
          <p:cNvSpPr txBox="1">
            <a:spLocks noChangeArrowheads="1"/>
          </p:cNvSpPr>
          <p:nvPr/>
        </p:nvSpPr>
        <p:spPr bwMode="auto">
          <a:xfrm>
            <a:off x="2987675" y="3652844"/>
            <a:ext cx="6297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216090" name="TextBox 25"/>
          <p:cNvSpPr txBox="1">
            <a:spLocks noChangeArrowheads="1"/>
          </p:cNvSpPr>
          <p:nvPr/>
        </p:nvSpPr>
        <p:spPr bwMode="auto">
          <a:xfrm>
            <a:off x="2987675" y="2468569"/>
            <a:ext cx="34163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216091" name="TextBox 26"/>
          <p:cNvSpPr txBox="1">
            <a:spLocks noChangeArrowheads="1"/>
          </p:cNvSpPr>
          <p:nvPr/>
        </p:nvSpPr>
        <p:spPr bwMode="auto">
          <a:xfrm>
            <a:off x="2987675" y="1876431"/>
            <a:ext cx="4154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Enemy</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s 3 Temptations</a:t>
            </a:r>
          </a:p>
        </p:txBody>
      </p:sp>
      <p:sp>
        <p:nvSpPr>
          <p:cNvPr id="216092" name="TextBox 27"/>
          <p:cNvSpPr txBox="1">
            <a:spLocks noChangeArrowheads="1"/>
          </p:cNvSpPr>
          <p:nvPr/>
        </p:nvSpPr>
        <p:spPr bwMode="auto">
          <a:xfrm>
            <a:off x="250825" y="1006481"/>
            <a:ext cx="2017713"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1709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1709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1709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1709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09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40s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44-47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James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Works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Luke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754802" y="76201"/>
            <a:ext cx="3635984" cy="523208"/>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en-US" altLang="zh-CN" sz="2800" b="1">
                <a:solidFill>
                  <a:schemeClr val="tx1"/>
                </a:solidFill>
                <a:effectLst/>
                <a:latin typeface="Arial" charset="0"/>
                <a:ea typeface="ＭＳ Ｐゴシック" charset="0"/>
                <a:cs typeface="Arial" charset="0"/>
              </a:rPr>
              <a:t>NT Book Key Words</a:t>
            </a:r>
            <a:endParaRPr lang="en-US" sz="2800" b="1">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598527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60</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(Head)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Colossians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(God)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Philemon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Forgiveness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(Reconciler)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Philippians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Attitude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(Example)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Acts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Order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Suffering</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Knowledge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Mark</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Discipleship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754802" y="1"/>
            <a:ext cx="3635984" cy="523208"/>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Key Words</a:t>
            </a:r>
          </a:p>
        </p:txBody>
      </p:sp>
      <p:sp>
        <p:nvSpPr>
          <p:cNvPr id="220230"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6514"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Gospels and Acts are the primary and secondary historical and theological foundations of the NT.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four gospels are named after their authors.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historical/theological foundation has two pillars built on it that comprise 9 books each.</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Paul’s letters to churches in the left pillar all fit into Acts chronologically.</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 wrote no letters to churches after Acts.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Pauline letters are named after recipients while General letters after authors (except Hebrews)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Every book that ends in "</a:t>
            </a:r>
            <a:r>
              <a:rPr lang="en-US" sz="2800" b="1" dirty="0" err="1">
                <a:solidFill>
                  <a:srgbClr val="FFFFFF"/>
                </a:solidFill>
                <a:effectLst>
                  <a:glow rad="114300">
                    <a:srgbClr val="000000">
                      <a:alpha val="88000"/>
                    </a:srgbClr>
                  </a:glow>
                </a:effectLst>
                <a:latin typeface="Arial"/>
                <a:cs typeface="Arial"/>
              </a:rPr>
              <a:t>ans</a:t>
            </a:r>
            <a:r>
              <a:rPr lang="en-US" sz="2800" b="1" dirty="0">
                <a:solidFill>
                  <a:srgbClr val="FFFFFF"/>
                </a:solidFill>
                <a:effectLst>
                  <a:glow rad="114300">
                    <a:srgbClr val="000000">
                      <a:alpha val="88000"/>
                    </a:srgbClr>
                  </a:glow>
                </a:effectLst>
                <a:latin typeface="Arial"/>
                <a:cs typeface="Arial"/>
              </a:rPr>
              <a:t>" is Pauline.</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All Pastoral Epistles begin with "T" (1-2 Tim.; Tit.)</a:t>
            </a:r>
          </a:p>
        </p:txBody>
      </p:sp>
      <p:pic>
        <p:nvPicPr>
          <p:cNvPr id="576516"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6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Date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Key Word</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tx1"/>
                          </a:solidFill>
                          <a:effectLst/>
                          <a:latin typeface="Arial" charset="0"/>
                          <a:ea typeface="ＭＳ Ｐゴシック" charset="0"/>
                          <a:cs typeface="Arial" charset="0"/>
                        </a:rPr>
                        <a:t>s Life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Titus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Conduct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Doctrine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Hebrews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Superiority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 69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John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Belief</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75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Pretenders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Love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Limits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Missionaries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95-96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Revelation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Triumph</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754802" y="76201"/>
            <a:ext cx="3635984" cy="523208"/>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Key Words</a:t>
            </a:r>
          </a:p>
        </p:txBody>
      </p:sp>
      <p:sp>
        <p:nvSpPr>
          <p:cNvPr id="222278"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600" b="1">
                <a:solidFill>
                  <a:srgbClr val="003366"/>
                </a:solidFill>
                <a:ea typeface="SimSun" charset="0"/>
                <a:cs typeface="SimSun" charset="0"/>
              </a:rPr>
              <a:t>Message Statements for the New Testament Books </a:t>
            </a:r>
            <a:endParaRPr lang="en-US" sz="2600" b="1">
              <a:solidFill>
                <a:srgbClr val="003366"/>
              </a:solidFill>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3366"/>
                </a:solidFill>
                <a:cs typeface="Arial" charset="0"/>
              </a:rPr>
              <a:t>25</a:t>
            </a:r>
            <a:br>
              <a:rPr lang="en-US" b="1" dirty="0">
                <a:solidFill>
                  <a:srgbClr val="003366"/>
                </a:solidFill>
                <a:cs typeface="Arial" charset="0"/>
              </a:rPr>
            </a:br>
            <a:r>
              <a:rPr lang="en-US" b="1" dirty="0">
                <a:solidFill>
                  <a:srgbClr val="003366"/>
                </a:solidFill>
                <a:cs typeface="Arial" charset="0"/>
              </a:rPr>
              <a:t>67</a:t>
            </a: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Subject	+	Purpose	=	Message</a:t>
            </a:r>
          </a:p>
          <a:p>
            <a:pPr>
              <a:tabLst>
                <a:tab pos="1965533" algn="ctr"/>
                <a:tab pos="4486300" algn="ctr"/>
                <a:tab pos="7400493" algn="ctr"/>
              </a:tabLst>
            </a:pPr>
            <a:r>
              <a:rPr lang="en-US" altLang="zh-CN" sz="2200" b="1" i="1" dirty="0">
                <a:solidFill>
                  <a:srgbClr val="000000"/>
                </a:solidFill>
                <a:ea typeface="SimSun" charset="0"/>
                <a:cs typeface="SimSun" charset="0"/>
              </a:rPr>
              <a:t>	What the book says	Why it says it	Main (Big) Idea	(Theme)	(Reason)	(Summary Statement)</a:t>
            </a:r>
            <a:endParaRPr lang="en-US" sz="2200" b="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eaLnBrk="1" hangingPunct="1">
              <a:buNone/>
              <a:defRPr/>
            </a:pPr>
            <a:r>
              <a:rPr lang="en-US" altLang="zh-CN" b="1" u="sng" dirty="0">
                <a:solidFill>
                  <a:srgbClr val="000000"/>
                </a:solidFill>
                <a:ea typeface="SimSun" charset="0"/>
                <a:cs typeface="Arial"/>
              </a:rPr>
              <a:t>Matthew</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Matthew proves Jesus is the </a:t>
            </a:r>
            <a:r>
              <a:rPr lang="en-US" altLang="zh-CN" b="1" dirty="0">
                <a:solidFill>
                  <a:srgbClr val="800000"/>
                </a:solidFill>
                <a:ea typeface="SimSun" charset="0"/>
                <a:cs typeface="Arial"/>
              </a:rPr>
              <a:t>Messiah</a:t>
            </a:r>
            <a:r>
              <a:rPr lang="en-US" altLang="zh-CN" b="1" dirty="0">
                <a:solidFill>
                  <a:srgbClr val="000000"/>
                </a:solidFill>
                <a:ea typeface="SimSun" charset="0"/>
                <a:cs typeface="Arial"/>
              </a:rPr>
              <a:t> so that the </a:t>
            </a:r>
            <a:r>
              <a:rPr lang="en-US" altLang="zh-CN" b="1" dirty="0">
                <a:solidFill>
                  <a:srgbClr val="800000"/>
                </a:solidFill>
                <a:ea typeface="SimSun" charset="0"/>
                <a:cs typeface="Arial"/>
              </a:rPr>
              <a:t>unbelieving Jews will trust Him</a:t>
            </a:r>
            <a:r>
              <a:rPr lang="en-US" altLang="zh-CN" b="1" dirty="0">
                <a:solidFill>
                  <a:srgbClr val="000000"/>
                </a:solidFill>
                <a:ea typeface="SimSun" charset="0"/>
                <a:cs typeface="Arial"/>
              </a:rPr>
              <a:t>. </a:t>
            </a:r>
          </a:p>
          <a:p>
            <a:pPr eaLnBrk="1" hangingPunct="1">
              <a:defRPr/>
            </a:pPr>
            <a:r>
              <a:rPr lang="en-US" altLang="zh-CN" b="1" dirty="0">
                <a:solidFill>
                  <a:srgbClr val="000000"/>
                </a:solidFill>
                <a:ea typeface="SimSun" charset="0"/>
                <a:cs typeface="Arial"/>
              </a:rPr>
              <a:t>Matthew also explains that the </a:t>
            </a:r>
            <a:r>
              <a:rPr lang="en-US" altLang="zh-CN" b="1" dirty="0">
                <a:solidFill>
                  <a:srgbClr val="800000"/>
                </a:solidFill>
                <a:ea typeface="SimSun" charset="0"/>
                <a:cs typeface="Arial"/>
              </a:rPr>
              <a:t>earthly kingdom is delayed</a:t>
            </a:r>
            <a:r>
              <a:rPr lang="en-US" altLang="zh-CN" b="1" dirty="0">
                <a:solidFill>
                  <a:srgbClr val="000000"/>
                </a:solidFill>
                <a:ea typeface="SimSun" charset="0"/>
                <a:cs typeface="Arial"/>
              </a:rPr>
              <a:t> because Israel rejected Christ as their king. </a:t>
            </a:r>
          </a:p>
          <a:p>
            <a:pPr eaLnBrk="1" hangingPunct="1">
              <a:defRPr/>
            </a:pPr>
            <a:r>
              <a:rPr lang="en-US" altLang="zh-CN" b="1" dirty="0">
                <a:solidFill>
                  <a:srgbClr val="000000"/>
                </a:solidFill>
                <a:ea typeface="SimSun" charset="0"/>
                <a:cs typeface="Arial"/>
              </a:rPr>
              <a:t>This explanation is to convince the </a:t>
            </a:r>
            <a:r>
              <a:rPr lang="en-US" altLang="zh-CN" b="1" dirty="0">
                <a:solidFill>
                  <a:srgbClr val="800000"/>
                </a:solidFill>
                <a:ea typeface="SimSun" charset="0"/>
                <a:cs typeface="Arial"/>
              </a:rPr>
              <a:t>believing Jews</a:t>
            </a:r>
            <a:r>
              <a:rPr lang="en-US" altLang="zh-CN" b="1" dirty="0">
                <a:solidFill>
                  <a:srgbClr val="000000"/>
                </a:solidFill>
                <a:ea typeface="SimSun" charset="0"/>
                <a:cs typeface="Arial"/>
              </a:rPr>
              <a:t> that Christ</a:t>
            </a:r>
            <a:r>
              <a:rPr lang="uk-UA" altLang="zh-CN" b="1" dirty="0">
                <a:solidFill>
                  <a:srgbClr val="000000"/>
                </a:solidFill>
                <a:ea typeface="SimSun" charset="0"/>
                <a:cs typeface="Arial"/>
              </a:rPr>
              <a:t>'</a:t>
            </a:r>
            <a:r>
              <a:rPr lang="en-US" altLang="zh-CN" b="1" dirty="0">
                <a:solidFill>
                  <a:srgbClr val="000000"/>
                </a:solidFill>
                <a:ea typeface="SimSun" charset="0"/>
                <a:cs typeface="Arial"/>
              </a:rPr>
              <a:t>s present kingdom authority resides in the </a:t>
            </a:r>
            <a:r>
              <a:rPr lang="en-US" altLang="zh-CN" b="1" dirty="0">
                <a:solidFill>
                  <a:srgbClr val="800000"/>
                </a:solidFill>
                <a:ea typeface="SimSun" charset="0"/>
                <a:cs typeface="Arial"/>
              </a:rPr>
              <a:t>church</a:t>
            </a:r>
            <a:r>
              <a:rPr lang="en-US" altLang="zh-CN" b="1" dirty="0">
                <a:solidFill>
                  <a:srgbClr val="000000"/>
                </a:solidFill>
                <a:ea typeface="SimSun" charset="0"/>
                <a:cs typeface="Arial"/>
              </a:rPr>
              <a:t>.</a:t>
            </a: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600" b="1">
                <a:latin typeface="Arial" charset="0"/>
                <a:ea typeface="SimSun" charset="0"/>
                <a:cs typeface="SimSun" charset="0"/>
              </a:rPr>
              <a:t>Message Statements for the New Testament Books </a:t>
            </a:r>
            <a:endParaRPr lang="en-US" sz="2600" b="1">
              <a:latin typeface="Arial" charset="0"/>
              <a:ea typeface="SimSun" charset="0"/>
              <a:cs typeface="SimSun" charset="0"/>
            </a:endParaRPr>
          </a:p>
        </p:txBody>
      </p:sp>
      <p:sp>
        <p:nvSpPr>
          <p:cNvPr id="224258" name="Text Box 3"/>
          <p:cNvSpPr txBox="1">
            <a:spLocks noChangeArrowheads="1"/>
          </p:cNvSpPr>
          <p:nvPr/>
        </p:nvSpPr>
        <p:spPr bwMode="auto">
          <a:xfrm>
            <a:off x="8610604" y="87317"/>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b="1" dirty="0">
              <a:solidFill>
                <a:srgbClr val="000000"/>
              </a:solidFill>
              <a:ea typeface="SimSun" charset="0"/>
              <a:cs typeface="Arial"/>
            </a:endParaRPr>
          </a:p>
          <a:p>
            <a:pPr marL="0" indent="0" eaLnBrk="1" hangingPunct="1">
              <a:buNone/>
              <a:defRPr/>
            </a:pPr>
            <a:r>
              <a:rPr lang="en-US" altLang="zh-CN" b="1" u="sng" dirty="0">
                <a:solidFill>
                  <a:srgbClr val="000000"/>
                </a:solidFill>
                <a:ea typeface="SimSun" charset="0"/>
                <a:cs typeface="Arial"/>
              </a:rPr>
              <a:t>Mark</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Mark presents in a pastoral concern selected events about Christ, the Son of God (deity) who serves as the model </a:t>
            </a:r>
            <a:r>
              <a:rPr lang="en-US" altLang="zh-CN" b="1" i="1" dirty="0">
                <a:solidFill>
                  <a:srgbClr val="800000"/>
                </a:solidFill>
                <a:ea typeface="SimSun" charset="0"/>
                <a:cs typeface="Arial"/>
              </a:rPr>
              <a:t>Suffering Servant</a:t>
            </a:r>
            <a:r>
              <a:rPr lang="en-US" altLang="zh-CN" b="1" dirty="0">
                <a:solidFill>
                  <a:srgbClr val="000000"/>
                </a:solidFill>
                <a:ea typeface="SimSun" charset="0"/>
                <a:cs typeface="Arial"/>
              </a:rPr>
              <a:t>, to exhort persecuted Roman believers to true </a:t>
            </a:r>
            <a:r>
              <a:rPr lang="en-US" altLang="zh-CN" b="1" i="1" dirty="0">
                <a:solidFill>
                  <a:srgbClr val="800000"/>
                </a:solidFill>
                <a:ea typeface="SimSun" charset="0"/>
                <a:cs typeface="Arial"/>
              </a:rPr>
              <a:t>discipleship</a:t>
            </a:r>
            <a:r>
              <a:rPr lang="en-US" altLang="zh-CN" b="1" dirty="0">
                <a:solidFill>
                  <a:srgbClr val="000000"/>
                </a:solidFill>
                <a:ea typeface="SimSun" charset="0"/>
                <a:cs typeface="Arial"/>
              </a:rPr>
              <a:t> for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784027" y="152405"/>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630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Luke</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the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the Jewish rejection of Christ as Messiah to Gentile acceptance to confirm the faith of Gentile believers by affirming Him as </a:t>
            </a:r>
            <a:r>
              <a:rPr lang="en-US" altLang="zh-CN" sz="2200" b="1" i="1" dirty="0">
                <a:solidFill>
                  <a:schemeClr val="bg2"/>
                </a:solidFill>
                <a:latin typeface="Arial" charset="0"/>
                <a:ea typeface="ＭＳ Ｐゴシック" charset="0"/>
                <a:cs typeface="Arial" charset="0"/>
              </a:rPr>
              <a:t>Savior of believing Gentiles</a:t>
            </a:r>
            <a:r>
              <a:rPr lang="en-US" altLang="zh-CN" sz="2200" b="1" dirty="0">
                <a:solidFill>
                  <a:srgbClr val="000000"/>
                </a:solidFill>
                <a:latin typeface="Arial" charset="0"/>
                <a:ea typeface="ＭＳ Ｐゴシック" charset="0"/>
                <a:cs typeface="Arial" charset="0"/>
              </a:rPr>
              <a:t> as well as Jews.</a:t>
            </a:r>
          </a:p>
          <a:p>
            <a:pPr eaLnBrk="1" hangingPunct="1">
              <a:lnSpc>
                <a:spcPct val="90000"/>
              </a:lnSpc>
              <a:buFont typeface="Wingdings" charset="0"/>
              <a:buNone/>
            </a:pPr>
            <a:endParaRPr lang="en-US" altLang="zh-CN" sz="700" b="1" dirty="0">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John</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proves Jesus to be the </a:t>
            </a:r>
            <a:r>
              <a:rPr lang="en-US" altLang="zh-CN" sz="2200" b="1" i="1" dirty="0">
                <a:solidFill>
                  <a:schemeClr val="bg2"/>
                </a:solidFill>
                <a:latin typeface="Arial" charset="0"/>
                <a:ea typeface="ＭＳ Ｐゴシック" charset="0"/>
                <a:cs typeface="Arial" charset="0"/>
              </a:rPr>
              <a:t>Son of God</a:t>
            </a:r>
            <a:r>
              <a:rPr lang="en-US" altLang="zh-CN" sz="2200" b="1" dirty="0">
                <a:solidFill>
                  <a:srgbClr val="000000"/>
                </a:solidFill>
                <a:latin typeface="Arial" charset="0"/>
                <a:ea typeface="ＭＳ Ｐゴシック" charset="0"/>
                <a:cs typeface="Arial" charset="0"/>
              </a:rPr>
              <a:t> (deity) made man through selected signs and discourses of Christ to convince unbelieving Gentiles to </a:t>
            </a:r>
            <a:r>
              <a:rPr lang="en-US" altLang="zh-CN" sz="2200" b="1" i="1" dirty="0">
                <a:solidFill>
                  <a:schemeClr val="bg2"/>
                </a:solidFill>
                <a:latin typeface="Arial" charset="0"/>
                <a:ea typeface="ＭＳ Ｐゴシック" charset="0"/>
                <a:cs typeface="Arial" charset="0"/>
              </a:rPr>
              <a:t>believe</a:t>
            </a:r>
            <a:r>
              <a:rPr lang="en-US" altLang="zh-CN" sz="2200" b="1" dirty="0">
                <a:solidFill>
                  <a:srgbClr val="000000"/>
                </a:solidFill>
                <a:latin typeface="Arial" charset="0"/>
                <a:ea typeface="ＭＳ Ｐゴシック" charset="0"/>
                <a:cs typeface="Arial" charset="0"/>
              </a:rPr>
              <a:t> in Him and receive eternal life.</a:t>
            </a:r>
          </a:p>
          <a:p>
            <a:pPr eaLnBrk="1" hangingPunct="1">
              <a:lnSpc>
                <a:spcPct val="90000"/>
              </a:lnSpc>
              <a:buFont typeface="Wingdings" charset="0"/>
              <a:buNone/>
            </a:pPr>
            <a:endParaRPr lang="en-US" sz="105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Acts</a:t>
            </a: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God</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Jerusalem Jews to Roman Gentiles in early church history in order to prove </a:t>
            </a:r>
            <a:r>
              <a:rPr lang="en-US" altLang="zh-CN" sz="2200" b="1" i="1" dirty="0">
                <a:solidFill>
                  <a:schemeClr val="bg2"/>
                </a:solidFill>
                <a:latin typeface="Arial" charset="0"/>
                <a:ea typeface="ＭＳ Ｐゴシック" charset="0"/>
                <a:cs typeface="Arial" charset="0"/>
              </a:rPr>
              <a:t>God as responsible</a:t>
            </a:r>
            <a:r>
              <a:rPr lang="en-US" altLang="zh-CN" sz="2200" b="1" dirty="0">
                <a:solidFill>
                  <a:srgbClr val="000000"/>
                </a:solidFill>
                <a:latin typeface="Arial" charset="0"/>
                <a:ea typeface="ＭＳ Ｐゴシック" charset="0"/>
                <a:cs typeface="Arial" charset="0"/>
              </a:rPr>
              <a:t> for His Church and to exhort believers to </a:t>
            </a:r>
            <a:r>
              <a:rPr lang="en-US" altLang="zh-CN" sz="2200" b="1" i="1" dirty="0">
                <a:solidFill>
                  <a:schemeClr val="bg2"/>
                </a:solidFill>
                <a:latin typeface="Arial" charset="0"/>
                <a:ea typeface="ＭＳ Ｐゴシック" charset="0"/>
                <a:cs typeface="Arial" charset="0"/>
              </a:rPr>
              <a:t>witness everywhere</a:t>
            </a:r>
            <a:r>
              <a:rPr lang="en-US" altLang="zh-CN" sz="2200" b="1" dirty="0">
                <a:solidFill>
                  <a:srgbClr val="000000"/>
                </a:solidFill>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 calcmode="lin" valueType="num">
                                      <p:cBhvr additive="base">
                                        <p:cTn id="12"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9">
                                            <p:txEl>
                                              <p:pRg st="3" end="3"/>
                                            </p:txEl>
                                          </p:spTgt>
                                        </p:tgtEl>
                                        <p:attrNameLst>
                                          <p:attrName>style.visibility</p:attrName>
                                        </p:attrNameLst>
                                      </p:cBhvr>
                                      <p:to>
                                        <p:strVal val="visible"/>
                                      </p:to>
                                    </p:set>
                                    <p:anim calcmode="lin" valueType="num">
                                      <p:cBhvr additive="base">
                                        <p:cTn id="18"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par>
                          <p:cTn id="20" fill="hold" nodeType="with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6389">
                                            <p:txEl>
                                              <p:pRg st="4" end="4"/>
                                            </p:txEl>
                                          </p:spTgt>
                                        </p:tgtEl>
                                        <p:attrNameLst>
                                          <p:attrName>style.visibility</p:attrName>
                                        </p:attrNameLst>
                                      </p:cBhvr>
                                      <p:to>
                                        <p:strVal val="visible"/>
                                      </p:to>
                                    </p:set>
                                    <p:anim calcmode="lin" valueType="num">
                                      <p:cBhvr additive="base">
                                        <p:cTn id="23"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6389">
                                            <p:txEl>
                                              <p:pRg st="6" end="6"/>
                                            </p:txEl>
                                          </p:spTgt>
                                        </p:tgtEl>
                                        <p:attrNameLst>
                                          <p:attrName>style.visibility</p:attrName>
                                        </p:attrNameLst>
                                      </p:cBhvr>
                                      <p:to>
                                        <p:strVal val="visible"/>
                                      </p:to>
                                    </p:set>
                                    <p:anim calcmode="lin" valueType="num">
                                      <p:cBhvr additive="base">
                                        <p:cTn id="29"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par>
                          <p:cTn id="31" fill="hold" nodeType="with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16389">
                                            <p:txEl>
                                              <p:pRg st="7" end="7"/>
                                            </p:txEl>
                                          </p:spTgt>
                                        </p:tgtEl>
                                        <p:attrNameLst>
                                          <p:attrName>style.visibility</p:attrName>
                                        </p:attrNameLst>
                                      </p:cBhvr>
                                      <p:to>
                                        <p:strVal val="visible"/>
                                      </p:to>
                                    </p:set>
                                    <p:anim calcmode="lin" valueType="num">
                                      <p:cBhvr additive="base">
                                        <p:cTn id="34"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835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Romans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expounds the </a:t>
            </a:r>
            <a:r>
              <a:rPr lang="en-US" altLang="zh-CN" sz="2200" b="1" i="1" dirty="0">
                <a:solidFill>
                  <a:srgbClr val="800000"/>
                </a:solidFill>
                <a:latin typeface="Arial" charset="0"/>
                <a:ea typeface="ＭＳ Ｐゴシック" charset="0"/>
                <a:cs typeface="Arial" charset="0"/>
              </a:rPr>
              <a:t>righteousness of God</a:t>
            </a:r>
            <a:r>
              <a:rPr lang="en-US" altLang="zh-CN" sz="2200" b="1" dirty="0">
                <a:solidFill>
                  <a:srgbClr val="000000"/>
                </a:solidFill>
                <a:latin typeface="Arial" charset="0"/>
                <a:ea typeface="ＭＳ Ｐゴシック" charset="0"/>
                <a:cs typeface="Arial" charset="0"/>
              </a:rPr>
              <a:t> which requires that justification be only by faith in Christ and not by works of the Law in order to solve </a:t>
            </a:r>
            <a:r>
              <a:rPr lang="en-US" altLang="zh-CN" sz="2200" b="1" i="1" dirty="0">
                <a:solidFill>
                  <a:srgbClr val="800000"/>
                </a:solidFill>
                <a:latin typeface="Arial" charset="0"/>
                <a:ea typeface="ＭＳ Ｐゴシック" charset="0"/>
                <a:cs typeface="Arial" charset="0"/>
              </a:rPr>
              <a:t>conflicts between Jewish and Gentile</a:t>
            </a:r>
            <a:r>
              <a:rPr lang="en-US" altLang="zh-CN" sz="2200" b="1" dirty="0">
                <a:solidFill>
                  <a:srgbClr val="000000"/>
                </a:solidFill>
                <a:latin typeface="Arial" charset="0"/>
                <a:ea typeface="ＭＳ Ｐゴシック" charset="0"/>
                <a:cs typeface="Arial" charset="0"/>
              </a:rPr>
              <a:t> believers at Rome before his soon arrival.</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explains the </a:t>
            </a:r>
            <a:r>
              <a:rPr lang="en-US" altLang="zh-CN" sz="2200" b="1" i="1" dirty="0">
                <a:solidFill>
                  <a:srgbClr val="800000"/>
                </a:solidFill>
                <a:latin typeface="Arial" charset="0"/>
                <a:ea typeface="ＭＳ Ｐゴシック" charset="0"/>
                <a:cs typeface="Arial" charset="0"/>
              </a:rPr>
              <a:t>proper functioning of the church</a:t>
            </a:r>
            <a:r>
              <a:rPr lang="en-US" altLang="zh-CN" sz="2200" b="1" dirty="0">
                <a:solidFill>
                  <a:srgbClr val="000000"/>
                </a:solidFill>
                <a:latin typeface="Arial" charset="0"/>
                <a:ea typeface="ＭＳ Ｐゴシック" charset="0"/>
                <a:cs typeface="Arial" charset="0"/>
              </a:rPr>
              <a:t> in response to reports about the Corinthians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divisions, disorders, and doctrinal difficulties to assure that the church makes its </a:t>
            </a:r>
            <a:r>
              <a:rPr lang="en-US" altLang="zh-CN" sz="2200" b="1" i="1" dirty="0">
                <a:solidFill>
                  <a:srgbClr val="800000"/>
                </a:solidFill>
                <a:latin typeface="Arial" charset="0"/>
                <a:ea typeface="ＭＳ Ｐゴシック" charset="0"/>
                <a:cs typeface="Arial" charset="0"/>
              </a:rPr>
              <a:t>positional sanctification practical</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a:t>
            </a:r>
            <a:r>
              <a:rPr lang="en-US" altLang="zh-CN" sz="2200" b="1" i="1" dirty="0">
                <a:solidFill>
                  <a:srgbClr val="800000"/>
                </a:solidFill>
                <a:latin typeface="Arial" charset="0"/>
                <a:ea typeface="ＭＳ Ｐゴシック" charset="0"/>
                <a:cs typeface="Arial" charset="0"/>
              </a:rPr>
              <a:t>defends his apostleship</a:t>
            </a:r>
            <a:r>
              <a:rPr lang="en-US" altLang="zh-CN" sz="2200" b="1" dirty="0">
                <a:solidFill>
                  <a:srgbClr val="000000"/>
                </a:solidFill>
                <a:latin typeface="Arial" charset="0"/>
                <a:ea typeface="ＭＳ Ｐゴシック" charset="0"/>
                <a:cs typeface="Arial" charset="0"/>
              </a:rPr>
              <a:t> against attacking false teachers to assure both the Corinthians</a:t>
            </a:r>
            <a:r>
              <a:rPr lang="uk-UA" altLang="zh-CN" sz="2200" b="1" dirty="0">
                <a:solidFill>
                  <a:srgbClr val="000000"/>
                </a:solidFill>
                <a:latin typeface="Arial" charset="0"/>
                <a:ea typeface="ＭＳ Ｐゴシック" charset="0"/>
                <a:cs typeface="Arial" charset="0"/>
              </a:rPr>
              <a:t>'</a:t>
            </a:r>
            <a:r>
              <a:rPr lang="en-US" altLang="zh-CN" sz="2200" b="1" i="1" dirty="0">
                <a:solidFill>
                  <a:srgbClr val="000000"/>
                </a:solidFill>
                <a:latin typeface="Arial" charset="0"/>
                <a:ea typeface="ＭＳ Ｐゴシック" charset="0"/>
                <a:cs typeface="Arial" charset="0"/>
              </a:rPr>
              <a:t> </a:t>
            </a:r>
            <a:r>
              <a:rPr lang="en-US" altLang="zh-CN" sz="2200" b="1" i="1" dirty="0">
                <a:solidFill>
                  <a:srgbClr val="800000"/>
                </a:solidFill>
                <a:latin typeface="Arial" charset="0"/>
                <a:ea typeface="ＭＳ Ｐゴシック" charset="0"/>
                <a:cs typeface="Arial" charset="0"/>
              </a:rPr>
              <a:t>doctrinal foundation</a:t>
            </a:r>
            <a:r>
              <a:rPr lang="en-US" altLang="zh-CN" sz="2200" b="1" dirty="0">
                <a:solidFill>
                  <a:srgbClr val="000000"/>
                </a:solidFill>
                <a:latin typeface="Arial" charset="0"/>
                <a:ea typeface="ＭＳ Ｐゴシック" charset="0"/>
                <a:cs typeface="Arial" charset="0"/>
              </a:rPr>
              <a:t> and their promise to give to Jerusalem saints, thus providing an example of respect for and giving to church leaders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7412">
                                            <p:txEl>
                                              <p:pRg st="3" end="3"/>
                                            </p:txEl>
                                          </p:spTgt>
                                        </p:tgtEl>
                                        <p:attrNameLst>
                                          <p:attrName>style.visibility</p:attrName>
                                        </p:attrNameLst>
                                      </p:cBhvr>
                                      <p:to>
                                        <p:strVal val="visible"/>
                                      </p:to>
                                    </p:set>
                                    <p:anim calcmode="lin" valueType="num">
                                      <p:cBhvr additive="base">
                                        <p:cTn id="18"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7412">
                                            <p:txEl>
                                              <p:pRg st="4" end="4"/>
                                            </p:txEl>
                                          </p:spTgt>
                                        </p:tgtEl>
                                        <p:attrNameLst>
                                          <p:attrName>style.visibility</p:attrName>
                                        </p:attrNameLst>
                                      </p:cBhvr>
                                      <p:to>
                                        <p:strVal val="visible"/>
                                      </p:to>
                                    </p:set>
                                    <p:anim calcmode="lin" valueType="num">
                                      <p:cBhvr additive="base">
                                        <p:cTn id="24"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412">
                                            <p:txEl>
                                              <p:pRg st="6" end="6"/>
                                            </p:txEl>
                                          </p:spTgt>
                                        </p:tgtEl>
                                        <p:attrNameLst>
                                          <p:attrName>style.visibility</p:attrName>
                                        </p:attrNameLst>
                                      </p:cBhvr>
                                      <p:to>
                                        <p:strVal val="visible"/>
                                      </p:to>
                                    </p:set>
                                    <p:anim calcmode="lin" valueType="num">
                                      <p:cBhvr additive="base">
                                        <p:cTn id="30"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412">
                                            <p:txEl>
                                              <p:pRg st="7" end="7"/>
                                            </p:txEl>
                                          </p:spTgt>
                                        </p:tgtEl>
                                        <p:attrNameLst>
                                          <p:attrName>style.visibility</p:attrName>
                                        </p:attrNameLst>
                                      </p:cBhvr>
                                      <p:to>
                                        <p:strVal val="visible"/>
                                      </p:to>
                                    </p:set>
                                    <p:anim calcmode="lin" valueType="num">
                                      <p:cBhvr additive="base">
                                        <p:cTn id="36"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ail" charset="0"/>
                <a:cs typeface="Arail" charset="0"/>
              </a:rPr>
              <a:t>Message Statements for the New Testament Books </a:t>
            </a:r>
            <a:endParaRPr lang="en-US" b="1">
              <a:latin typeface="Arail" charset="0"/>
              <a:cs typeface="Arail" charset="0"/>
            </a:endParaRPr>
          </a:p>
        </p:txBody>
      </p:sp>
      <p:sp>
        <p:nvSpPr>
          <p:cNvPr id="23040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cs typeface="Arail" charset="0"/>
              </a:rPr>
              <a:t>26</a:t>
            </a: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Galatians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defends his apostleship and </a:t>
            </a:r>
            <a:r>
              <a:rPr lang="en-US" altLang="zh-CN" sz="2200" b="1" i="1" dirty="0">
                <a:solidFill>
                  <a:srgbClr val="800000"/>
                </a:solidFill>
                <a:latin typeface="Arail"/>
                <a:ea typeface="SimSun" charset="0"/>
                <a:cs typeface="Arail"/>
              </a:rPr>
              <a:t>justification by faith</a:t>
            </a:r>
            <a:r>
              <a:rPr lang="en-US" altLang="zh-CN" sz="2200" b="1" dirty="0">
                <a:solidFill>
                  <a:srgbClr val="000000"/>
                </a:solidFill>
                <a:latin typeface="Arail"/>
                <a:ea typeface="SimSun" charset="0"/>
                <a:cs typeface="Arail"/>
              </a:rPr>
              <a:t> to the South Galatian churches to </a:t>
            </a:r>
            <a:r>
              <a:rPr lang="en-US" altLang="zh-CN" sz="2200" b="1" i="1" dirty="0">
                <a:solidFill>
                  <a:srgbClr val="800000"/>
                </a:solidFill>
                <a:latin typeface="Arail"/>
                <a:ea typeface="SimSun" charset="0"/>
                <a:cs typeface="Arail"/>
              </a:rPr>
              <a:t>counter false teaching</a:t>
            </a:r>
            <a:r>
              <a:rPr lang="en-US" altLang="zh-CN" sz="2200" b="1" dirty="0">
                <a:solidFill>
                  <a:srgbClr val="000000"/>
                </a:solidFill>
                <a:latin typeface="Arail"/>
                <a:ea typeface="SimSun" charset="0"/>
                <a:cs typeface="Arail"/>
              </a:rPr>
              <a:t> by </a:t>
            </a:r>
            <a:r>
              <a:rPr lang="en-US" altLang="zh-CN" sz="2200" b="1" dirty="0" err="1">
                <a:solidFill>
                  <a:srgbClr val="000000"/>
                </a:solidFill>
                <a:latin typeface="Arail"/>
                <a:ea typeface="SimSun" charset="0"/>
                <a:cs typeface="Arail"/>
              </a:rPr>
              <a:t>Judaizers</a:t>
            </a:r>
            <a:r>
              <a:rPr lang="en-US" altLang="zh-CN" sz="2200" b="1" dirty="0">
                <a:solidFill>
                  <a:srgbClr val="000000"/>
                </a:solidFill>
                <a:latin typeface="Arail"/>
                <a:ea typeface="SimSun" charset="0"/>
                <a:cs typeface="Arail"/>
              </a:rPr>
              <a:t> so that the Galatians would not live by a legalistic system based upon the Law.</a:t>
            </a: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Ephesians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explains God</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mystery—the </a:t>
            </a:r>
            <a:r>
              <a:rPr lang="en-US" altLang="zh-CN" sz="2200" b="1" i="1" dirty="0">
                <a:solidFill>
                  <a:srgbClr val="800000"/>
                </a:solidFill>
                <a:latin typeface="Arail"/>
                <a:ea typeface="SimSun" charset="0"/>
                <a:cs typeface="Arail"/>
              </a:rPr>
              <a:t>unity of Jews and Gentiles</a:t>
            </a:r>
            <a:r>
              <a:rPr lang="en-US" altLang="zh-CN" sz="2200" b="1" dirty="0">
                <a:solidFill>
                  <a:srgbClr val="000000"/>
                </a:solidFill>
                <a:latin typeface="Arail"/>
                <a:ea typeface="SimSun" charset="0"/>
                <a:cs typeface="Arail"/>
              </a:rPr>
              <a:t> in the Church who are equal </a:t>
            </a:r>
            <a:r>
              <a:rPr lang="en-US" altLang="zh-CN" sz="2200" b="1" dirty="0" err="1">
                <a:solidFill>
                  <a:srgbClr val="000000"/>
                </a:solidFill>
                <a:latin typeface="Arail"/>
                <a:ea typeface="SimSun" charset="0"/>
                <a:cs typeface="Arail"/>
              </a:rPr>
              <a:t>positionally</a:t>
            </a:r>
            <a:r>
              <a:rPr lang="en-US" altLang="zh-CN" sz="2200" b="1" dirty="0">
                <a:solidFill>
                  <a:srgbClr val="000000"/>
                </a:solidFill>
                <a:latin typeface="Arail"/>
                <a:ea typeface="SimSun" charset="0"/>
                <a:cs typeface="Arail"/>
              </a:rPr>
              <a:t>—to exhort these two groups at Ephesus to live worthy of this calling through a </a:t>
            </a:r>
            <a:r>
              <a:rPr lang="en-US" altLang="zh-CN" sz="2200" b="1" i="1" dirty="0">
                <a:solidFill>
                  <a:srgbClr val="800000"/>
                </a:solidFill>
                <a:latin typeface="Arail"/>
                <a:ea typeface="SimSun" charset="0"/>
                <a:cs typeface="Arail"/>
              </a:rPr>
              <a:t>unified love</a:t>
            </a:r>
            <a:r>
              <a:rPr lang="en-US" altLang="zh-CN" sz="2200" b="1" dirty="0">
                <a:solidFill>
                  <a:srgbClr val="000000"/>
                </a:solidFill>
                <a:latin typeface="Arail"/>
                <a:ea typeface="SimSun" charset="0"/>
                <a:cs typeface="Arail"/>
              </a:rPr>
              <a:t> for one another as a testimony to the world.</a:t>
            </a: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eaLnBrk="1" hangingPunct="1">
              <a:lnSpc>
                <a:spcPct val="90000"/>
              </a:lnSpc>
              <a:buNone/>
              <a:defRPr/>
            </a:pPr>
            <a:r>
              <a:rPr lang="en-US" altLang="zh-CN" sz="2000" b="1" u="sng" dirty="0">
                <a:solidFill>
                  <a:srgbClr val="000000"/>
                </a:solidFill>
                <a:latin typeface="Arail"/>
                <a:ea typeface="SimSun" charset="0"/>
                <a:cs typeface="Arail"/>
              </a:rPr>
              <a:t>Philippians</a:t>
            </a:r>
          </a:p>
          <a:p>
            <a:pPr eaLnBrk="1" hangingPunct="1">
              <a:lnSpc>
                <a:spcPct val="90000"/>
              </a:lnSpc>
              <a:defRPr/>
            </a:pPr>
            <a:r>
              <a:rPr lang="en-US" altLang="zh-CN" sz="2200" b="1" dirty="0">
                <a:solidFill>
                  <a:srgbClr val="000000"/>
                </a:solidFill>
                <a:latin typeface="Arail"/>
                <a:ea typeface="SimSun" charset="0"/>
                <a:cs typeface="Arail"/>
              </a:rPr>
              <a:t>Paul exhorts the believers at Philippi to </a:t>
            </a:r>
            <a:r>
              <a:rPr lang="en-US" altLang="zh-CN" sz="2200" b="1" i="1" dirty="0">
                <a:solidFill>
                  <a:srgbClr val="800000"/>
                </a:solidFill>
                <a:latin typeface="Arail"/>
                <a:ea typeface="SimSun" charset="0"/>
                <a:cs typeface="Arail"/>
              </a:rPr>
              <a:t>imitate Christ</a:t>
            </a:r>
            <a:r>
              <a:rPr lang="uk-UA" altLang="zh-CN" sz="2200" b="1" i="1" dirty="0">
                <a:solidFill>
                  <a:srgbClr val="800000"/>
                </a:solidFill>
                <a:latin typeface="Arail"/>
                <a:ea typeface="SimSun" charset="0"/>
                <a:cs typeface="Arail"/>
              </a:rPr>
              <a:t>'</a:t>
            </a:r>
            <a:r>
              <a:rPr lang="en-US" altLang="zh-CN" sz="2200" b="1" i="1" dirty="0">
                <a:solidFill>
                  <a:srgbClr val="800000"/>
                </a:solidFill>
                <a:latin typeface="Arail"/>
                <a:ea typeface="SimSun" charset="0"/>
                <a:cs typeface="Arail"/>
              </a:rPr>
              <a:t>s attitude</a:t>
            </a:r>
            <a:r>
              <a:rPr lang="en-US" altLang="zh-CN" sz="2200" b="1" dirty="0">
                <a:solidFill>
                  <a:srgbClr val="000000"/>
                </a:solidFill>
                <a:latin typeface="Arail"/>
                <a:ea typeface="SimSun" charset="0"/>
                <a:cs typeface="Arail"/>
              </a:rPr>
              <a:t> that they might stand firm in a joyful, humble, and peaceful dependence upon Christ</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adequacy to combat problems with </a:t>
            </a:r>
            <a:r>
              <a:rPr lang="en-US" altLang="zh-CN" sz="2200" b="1" i="1" dirty="0">
                <a:solidFill>
                  <a:srgbClr val="800000"/>
                </a:solidFill>
                <a:latin typeface="Arail"/>
                <a:ea typeface="SimSun" charset="0"/>
                <a:cs typeface="Arail"/>
              </a:rPr>
              <a:t>disunity and false teaching</a:t>
            </a:r>
            <a:r>
              <a:rPr lang="en-US" altLang="zh-CN" sz="2200" b="1" dirty="0">
                <a:solidFill>
                  <a:srgbClr val="000000"/>
                </a:solidFill>
                <a:latin typeface="Arail"/>
                <a:ea typeface="SimSun" charset="0"/>
                <a:cs typeface="Arail"/>
              </a:rPr>
              <a:t> in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436">
                                            <p:txEl>
                                              <p:pRg st="2" end="2"/>
                                            </p:txEl>
                                          </p:spTgt>
                                        </p:tgtEl>
                                        <p:attrNameLst>
                                          <p:attrName>style.visibility</p:attrName>
                                        </p:attrNameLst>
                                      </p:cBhvr>
                                      <p:to>
                                        <p:strVal val="visible"/>
                                      </p:to>
                                    </p:set>
                                    <p:anim calcmode="lin" valueType="num">
                                      <p:cBhvr additive="base">
                                        <p:cTn id="18"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436">
                                            <p:txEl>
                                              <p:pRg st="3" end="3"/>
                                            </p:txEl>
                                          </p:spTgt>
                                        </p:tgtEl>
                                        <p:attrNameLst>
                                          <p:attrName>style.visibility</p:attrName>
                                        </p:attrNameLst>
                                      </p:cBhvr>
                                      <p:to>
                                        <p:strVal val="visible"/>
                                      </p:to>
                                    </p:set>
                                    <p:anim calcmode="lin" valueType="num">
                                      <p:cBhvr additive="base">
                                        <p:cTn id="22"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436">
                                            <p:txEl>
                                              <p:pRg st="4" end="4"/>
                                            </p:txEl>
                                          </p:spTgt>
                                        </p:tgtEl>
                                        <p:attrNameLst>
                                          <p:attrName>style.visibility</p:attrName>
                                        </p:attrNameLst>
                                      </p:cBhvr>
                                      <p:to>
                                        <p:strVal val="visible"/>
                                      </p:to>
                                    </p:set>
                                    <p:anim calcmode="lin" valueType="num">
                                      <p:cBhvr additive="base">
                                        <p:cTn id="28"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8436">
                                            <p:txEl>
                                              <p:pRg st="6" end="6"/>
                                            </p:txEl>
                                          </p:spTgt>
                                        </p:tgtEl>
                                        <p:attrNameLst>
                                          <p:attrName>style.visibility</p:attrName>
                                        </p:attrNameLst>
                                      </p:cBhvr>
                                      <p:to>
                                        <p:strVal val="visible"/>
                                      </p:to>
                                    </p:set>
                                    <p:anim calcmode="lin" valueType="num">
                                      <p:cBhvr additive="base">
                                        <p:cTn id="34"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8436">
                                            <p:txEl>
                                              <p:pRg st="7" end="7"/>
                                            </p:txEl>
                                          </p:spTgt>
                                        </p:tgtEl>
                                        <p:attrNameLst>
                                          <p:attrName>style.visibility</p:attrName>
                                        </p:attrNameLst>
                                      </p:cBhvr>
                                      <p:to>
                                        <p:strVal val="visible"/>
                                      </p:to>
                                    </p:set>
                                    <p:anim calcmode="lin" valueType="num">
                                      <p:cBhvr additive="base">
                                        <p:cTn id="40"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245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Colossians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instructs the Colossian church in the supremacy and </a:t>
            </a:r>
            <a:r>
              <a:rPr lang="en-US" altLang="zh-CN" sz="2200" b="1" i="1" dirty="0">
                <a:solidFill>
                  <a:srgbClr val="800000"/>
                </a:solidFill>
                <a:latin typeface="Arial" charset="0"/>
                <a:ea typeface="ＭＳ Ｐゴシック" charset="0"/>
                <a:cs typeface="Arial" charset="0"/>
              </a:rPr>
              <a:t>deity of Christ</a:t>
            </a:r>
            <a:r>
              <a:rPr lang="en-US" altLang="zh-CN" sz="2200" b="1" dirty="0">
                <a:solidFill>
                  <a:srgbClr val="000000"/>
                </a:solidFill>
                <a:latin typeface="Arial" charset="0"/>
                <a:ea typeface="ＭＳ Ｐゴシック" charset="0"/>
                <a:cs typeface="Arial" charset="0"/>
              </a:rPr>
              <a:t> and exhorts practical outworking of this doctrine in order to fight a </a:t>
            </a:r>
            <a:r>
              <a:rPr lang="en-US" altLang="zh-CN" sz="2200" b="1" i="1" dirty="0">
                <a:solidFill>
                  <a:srgbClr val="800000"/>
                </a:solidFill>
                <a:latin typeface="Arial" charset="0"/>
                <a:ea typeface="ＭＳ Ｐゴシック" charset="0"/>
                <a:cs typeface="Arial" charset="0"/>
              </a:rPr>
              <a:t>syncretistic heresy</a:t>
            </a:r>
            <a:r>
              <a:rPr lang="en-US" altLang="zh-CN" sz="2200" b="1" dirty="0">
                <a:solidFill>
                  <a:srgbClr val="000000"/>
                </a:solidFill>
                <a:latin typeface="Arial" charset="0"/>
                <a:ea typeface="ＭＳ Ｐゴシック" charset="0"/>
                <a:cs typeface="Arial" charset="0"/>
              </a:rPr>
              <a:t> threatening the life and ministry of the church.</a:t>
            </a: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Thessalonians</a:t>
            </a:r>
          </a:p>
          <a:p>
            <a:pPr eaLnBrk="1" hangingPunct="1">
              <a:lnSpc>
                <a:spcPct val="90000"/>
              </a:lnSpc>
            </a:pPr>
            <a:r>
              <a:rPr lang="en-US" altLang="zh-CN" sz="2200" b="1" dirty="0">
                <a:solidFill>
                  <a:srgbClr val="000000"/>
                </a:solidFill>
                <a:latin typeface="Arial" charset="0"/>
                <a:ea typeface="ＭＳ Ｐゴシック" charset="0"/>
                <a:cs typeface="Arial" charset="0"/>
              </a:rPr>
              <a:t>Paul prepares the Thessalonians for the </a:t>
            </a:r>
            <a:r>
              <a:rPr lang="en-US" altLang="zh-CN" sz="2200" b="1" i="1" dirty="0">
                <a:solidFill>
                  <a:srgbClr val="800000"/>
                </a:solidFill>
                <a:latin typeface="Arial" charset="0"/>
                <a:ea typeface="ＭＳ Ｐゴシック" charset="0"/>
                <a:cs typeface="Arial" charset="0"/>
              </a:rPr>
              <a:t>rapture</a:t>
            </a:r>
            <a:r>
              <a:rPr lang="en-US" altLang="zh-CN" sz="2200" b="1" dirty="0">
                <a:solidFill>
                  <a:srgbClr val="000000"/>
                </a:solidFill>
                <a:latin typeface="Arial" charset="0"/>
                <a:ea typeface="ＭＳ Ｐゴシック" charset="0"/>
                <a:cs typeface="Arial" charset="0"/>
              </a:rPr>
              <a:t> by defending his motives for starting the church (to silence accusations of greed) and instructing the believers (to strengthen the church</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doctrinal and relational foundation so it can continue to grow).</a:t>
            </a:r>
          </a:p>
          <a:p>
            <a:pPr eaLnBrk="1" hangingPunct="1">
              <a:lnSpc>
                <a:spcPct val="90000"/>
              </a:lnSpc>
              <a:buFont typeface="Wingdings" charset="0"/>
              <a:buNone/>
            </a:pPr>
            <a:r>
              <a:rPr lang="en-US" altLang="zh-CN" sz="2200" b="1" dirty="0">
                <a:solidFill>
                  <a:srgbClr val="000000"/>
                </a:solidFill>
                <a:latin typeface="Arial" charset="0"/>
                <a:ea typeface="ＭＳ Ｐゴシック" charset="0"/>
                <a:cs typeface="Arial" charset="0"/>
              </a:rPr>
              <a:t> </a:t>
            </a: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Thessalonians </a:t>
            </a:r>
          </a:p>
          <a:p>
            <a:pPr eaLnBrk="1" hangingPunct="1">
              <a:lnSpc>
                <a:spcPct val="90000"/>
              </a:lnSpc>
            </a:pPr>
            <a:r>
              <a:rPr lang="en-US" altLang="zh-CN" sz="2200" b="1" dirty="0">
                <a:solidFill>
                  <a:srgbClr val="000000"/>
                </a:solidFill>
                <a:latin typeface="Arial" charset="0"/>
                <a:ea typeface="ＭＳ Ｐゴシック" charset="0"/>
                <a:cs typeface="Arial" charset="0"/>
              </a:rPr>
              <a:t>Paul corrects the persecuted Thessalonians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misconception that the </a:t>
            </a:r>
            <a:r>
              <a:rPr lang="en-US" altLang="zh-CN" sz="2200" b="1" i="1" dirty="0">
                <a:solidFill>
                  <a:srgbClr val="800000"/>
                </a:solidFill>
                <a:latin typeface="Arial" charset="0"/>
                <a:ea typeface="ＭＳ Ｐゴシック" charset="0"/>
                <a:cs typeface="Arial" charset="0"/>
              </a:rPr>
              <a:t>day of the Lord</a:t>
            </a:r>
            <a:r>
              <a:rPr lang="en-US" altLang="zh-CN" sz="2200" b="1" dirty="0">
                <a:solidFill>
                  <a:srgbClr val="000000"/>
                </a:solidFill>
                <a:latin typeface="Arial" charset="0"/>
                <a:ea typeface="ＭＳ Ｐゴシック" charset="0"/>
                <a:cs typeface="Arial" charset="0"/>
              </a:rPr>
              <a:t> (Tribulation) had already begun to exhort perseverance among the disheartened and industry among the idle to help them stand firm in correct doctrine despite </a:t>
            </a:r>
            <a:r>
              <a:rPr lang="en-US" altLang="zh-CN" sz="2200" b="1" i="1" dirty="0">
                <a:solidFill>
                  <a:srgbClr val="800000"/>
                </a:solidFill>
                <a:latin typeface="Arial" charset="0"/>
                <a:ea typeface="ＭＳ Ｐゴシック" charset="0"/>
                <a:cs typeface="Arial" charset="0"/>
              </a:rPr>
              <a:t>false teachers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9460">
                                            <p:txEl>
                                              <p:pRg st="3" end="3"/>
                                            </p:txEl>
                                          </p:spTgt>
                                        </p:tgtEl>
                                        <p:attrNameLst>
                                          <p:attrName>style.visibility</p:attrName>
                                        </p:attrNameLst>
                                      </p:cBhvr>
                                      <p:to>
                                        <p:strVal val="visible"/>
                                      </p:to>
                                    </p:set>
                                    <p:anim calcmode="lin" valueType="num">
                                      <p:cBhvr additive="base">
                                        <p:cTn id="18"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460">
                                            <p:txEl>
                                              <p:pRg st="4" end="4"/>
                                            </p:txEl>
                                          </p:spTgt>
                                        </p:tgtEl>
                                        <p:attrNameLst>
                                          <p:attrName>style.visibility</p:attrName>
                                        </p:attrNameLst>
                                      </p:cBhvr>
                                      <p:to>
                                        <p:strVal val="visible"/>
                                      </p:to>
                                    </p:set>
                                    <p:anim calcmode="lin" valueType="num">
                                      <p:cBhvr additive="base">
                                        <p:cTn id="24"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460">
                                            <p:txEl>
                                              <p:pRg st="5" end="5"/>
                                            </p:txEl>
                                          </p:spTgt>
                                        </p:tgtEl>
                                        <p:attrNameLst>
                                          <p:attrName>style.visibility</p:attrName>
                                        </p:attrNameLst>
                                      </p:cBhvr>
                                      <p:to>
                                        <p:strVal val="visible"/>
                                      </p:to>
                                    </p:set>
                                    <p:anim calcmode="lin" valueType="num">
                                      <p:cBhvr additive="base">
                                        <p:cTn id="30"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9460">
                                            <p:txEl>
                                              <p:pRg st="6" end="6"/>
                                            </p:txEl>
                                          </p:spTgt>
                                        </p:tgtEl>
                                        <p:attrNameLst>
                                          <p:attrName>style.visibility</p:attrName>
                                        </p:attrNameLst>
                                      </p:cBhvr>
                                      <p:to>
                                        <p:strVal val="visible"/>
                                      </p:to>
                                    </p:set>
                                    <p:anim calcmode="lin" valueType="num">
                                      <p:cBhvr additive="base">
                                        <p:cTn id="36"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460">
                                            <p:txEl>
                                              <p:pRg st="7" end="7"/>
                                            </p:txEl>
                                          </p:spTgt>
                                        </p:tgtEl>
                                        <p:attrNameLst>
                                          <p:attrName>style.visibility</p:attrName>
                                        </p:attrNameLst>
                                      </p:cBhvr>
                                      <p:to>
                                        <p:strVal val="visible"/>
                                      </p:to>
                                    </p:set>
                                    <p:anim calcmode="lin" valueType="num">
                                      <p:cBhvr additive="base">
                                        <p:cTn id="4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4498"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1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courageously guard his personal </a:t>
            </a:r>
            <a:r>
              <a:rPr lang="en-US" altLang="zh-CN" sz="2200" b="1" i="1">
                <a:solidFill>
                  <a:srgbClr val="800000"/>
                </a:solidFill>
                <a:latin typeface="Arial" charset="0"/>
                <a:ea typeface="ＭＳ Ｐゴシック" charset="0"/>
                <a:cs typeface="Arial" charset="0"/>
              </a:rPr>
              <a:t>life, doctrine, and local church order</a:t>
            </a:r>
            <a:r>
              <a:rPr lang="en-US" altLang="zh-CN" sz="2200" b="1">
                <a:solidFill>
                  <a:srgbClr val="000000"/>
                </a:solidFill>
                <a:latin typeface="Arial" charset="0"/>
                <a:ea typeface="ＭＳ Ｐゴシック" charset="0"/>
                <a:cs typeface="Arial" charset="0"/>
              </a:rPr>
              <a:t> in order to preserve the ministry of the Ephesian church against ascetic and speculative </a:t>
            </a:r>
            <a:r>
              <a:rPr lang="en-US" altLang="zh-CN" sz="2200" b="1" i="1">
                <a:solidFill>
                  <a:srgbClr val="800000"/>
                </a:solidFill>
                <a:latin typeface="Arial" charset="0"/>
                <a:ea typeface="ＭＳ Ｐゴシック" charset="0"/>
                <a:cs typeface="Arial" charset="0"/>
              </a:rPr>
              <a:t>false teachers.</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2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faithfully practice and </a:t>
            </a:r>
            <a:r>
              <a:rPr lang="en-US" altLang="zh-CN" sz="2200" b="1" i="1">
                <a:solidFill>
                  <a:srgbClr val="800000"/>
                </a:solidFill>
                <a:latin typeface="Arial" charset="0"/>
                <a:ea typeface="ＭＳ Ｐゴシック" charset="0"/>
                <a:cs typeface="Arial" charset="0"/>
              </a:rPr>
              <a:t>preach the Word</a:t>
            </a:r>
            <a:r>
              <a:rPr lang="en-US" altLang="zh-CN" sz="2200" b="1">
                <a:solidFill>
                  <a:srgbClr val="000000"/>
                </a:solidFill>
                <a:latin typeface="Arial" charset="0"/>
                <a:ea typeface="ＭＳ Ｐゴシック" charset="0"/>
                <a:cs typeface="Arial" charset="0"/>
              </a:rPr>
              <a:t> despite hardship in order to encourage him to persevere against </a:t>
            </a:r>
            <a:r>
              <a:rPr lang="en-US" altLang="zh-CN" sz="2200" b="1" i="1">
                <a:solidFill>
                  <a:srgbClr val="800000"/>
                </a:solidFill>
                <a:latin typeface="Arial" charset="0"/>
                <a:ea typeface="ＭＳ Ｐゴシック" charset="0"/>
                <a:cs typeface="Arial" charset="0"/>
              </a:rPr>
              <a:t>false teaching</a:t>
            </a:r>
            <a:r>
              <a:rPr lang="en-US" altLang="zh-CN" sz="2200" b="1">
                <a:solidFill>
                  <a:srgbClr val="000000"/>
                </a:solidFill>
                <a:latin typeface="Arial" charset="0"/>
                <a:ea typeface="ＭＳ Ｐゴシック" charset="0"/>
                <a:cs typeface="Arial" charset="0"/>
              </a:rPr>
              <a:t> and apostasy.</a:t>
            </a:r>
          </a:p>
          <a:p>
            <a:pPr eaLnBrk="1" hangingPunct="1">
              <a:lnSpc>
                <a:spcPct val="90000"/>
              </a:lnSpc>
              <a:buFont typeface="Wingdings" charset="0"/>
              <a:buNone/>
            </a:pPr>
            <a:endParaRPr lang="en-US" altLang="zh-CN" sz="2200" b="1" u="sng">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Titus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Titus to </a:t>
            </a:r>
            <a:r>
              <a:rPr lang="en-US" altLang="zh-CN" sz="2200" b="1" i="1">
                <a:solidFill>
                  <a:srgbClr val="800000"/>
                </a:solidFill>
                <a:latin typeface="Arial" charset="0"/>
                <a:ea typeface="ＭＳ Ｐゴシック" charset="0"/>
                <a:cs typeface="Arial" charset="0"/>
              </a:rPr>
              <a:t>organize the Cretan churches</a:t>
            </a:r>
            <a:r>
              <a:rPr lang="en-US" altLang="zh-CN" sz="2200" b="1">
                <a:solidFill>
                  <a:srgbClr val="000000"/>
                </a:solidFill>
                <a:latin typeface="Arial" charset="0"/>
                <a:ea typeface="ＭＳ Ｐゴシック" charset="0"/>
                <a:cs typeface="Arial" charset="0"/>
              </a:rPr>
              <a:t> by appointing qualified elders and teaching respectable behavior as the natural result of salvation by grace in order to</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defeat opposers by word and deed</a:t>
            </a:r>
            <a:r>
              <a:rPr lang="en-US" altLang="zh-CN" sz="2200" b="1" i="1">
                <a:solidFill>
                  <a:srgbClr val="000000"/>
                </a:solidFill>
                <a:latin typeface="Arial" charset="0"/>
                <a:ea typeface="ＭＳ Ｐゴシック" charset="0"/>
                <a:cs typeface="Arial" charset="0"/>
              </a:rPr>
              <a:t> (conduct).</a:t>
            </a: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484">
                                            <p:txEl>
                                              <p:pRg st="3" end="3"/>
                                            </p:txEl>
                                          </p:spTgt>
                                        </p:tgtEl>
                                        <p:attrNameLst>
                                          <p:attrName>style.visibility</p:attrName>
                                        </p:attrNameLst>
                                      </p:cBhvr>
                                      <p:to>
                                        <p:strVal val="visible"/>
                                      </p:to>
                                    </p:set>
                                    <p:anim calcmode="lin" valueType="num">
                                      <p:cBhvr additive="base">
                                        <p:cTn id="18"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84">
                                            <p:txEl>
                                              <p:pRg st="4" end="4"/>
                                            </p:txEl>
                                          </p:spTgt>
                                        </p:tgtEl>
                                        <p:attrNameLst>
                                          <p:attrName>style.visibility</p:attrName>
                                        </p:attrNameLst>
                                      </p:cBhvr>
                                      <p:to>
                                        <p:strVal val="visible"/>
                                      </p:to>
                                    </p:set>
                                    <p:anim calcmode="lin" valueType="num">
                                      <p:cBhvr additive="base">
                                        <p:cTn id="24"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484">
                                            <p:txEl>
                                              <p:pRg st="6" end="6"/>
                                            </p:txEl>
                                          </p:spTgt>
                                        </p:tgtEl>
                                        <p:attrNameLst>
                                          <p:attrName>style.visibility</p:attrName>
                                        </p:attrNameLst>
                                      </p:cBhvr>
                                      <p:to>
                                        <p:strVal val="visible"/>
                                      </p:to>
                                    </p:set>
                                    <p:anim calcmode="lin" valueType="num">
                                      <p:cBhvr additive="base">
                                        <p:cTn id="30"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484">
                                            <p:txEl>
                                              <p:pRg st="7" end="7"/>
                                            </p:txEl>
                                          </p:spTgt>
                                        </p:tgtEl>
                                        <p:attrNameLst>
                                          <p:attrName>style.visibility</p:attrName>
                                        </p:attrNameLst>
                                      </p:cBhvr>
                                      <p:to>
                                        <p:strVal val="visible"/>
                                      </p:to>
                                    </p:set>
                                    <p:anim calcmode="lin" valueType="num">
                                      <p:cBhvr additive="base">
                                        <p:cTn id="36"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654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Philemon</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requests the Christian slave owner, Philemon, for </a:t>
            </a:r>
            <a:r>
              <a:rPr lang="en-US" altLang="zh-CN" sz="2200" b="1" i="1">
                <a:solidFill>
                  <a:srgbClr val="800000"/>
                </a:solidFill>
                <a:latin typeface="Arial" charset="0"/>
                <a:ea typeface="ＭＳ Ｐゴシック" charset="0"/>
                <a:cs typeface="Arial" charset="0"/>
              </a:rPr>
              <a:t>forgiveness</a:t>
            </a:r>
            <a:r>
              <a:rPr lang="en-US" altLang="zh-CN" sz="2200" b="1">
                <a:solidFill>
                  <a:srgbClr val="000000"/>
                </a:solidFill>
                <a:latin typeface="Arial" charset="0"/>
                <a:ea typeface="ＭＳ Ｐゴシック" charset="0"/>
                <a:cs typeface="Arial" charset="0"/>
              </a:rPr>
              <a:t> for his runaway but repentant slave, Onesimus, whom Paul lead to Christ and sent back to Philemon for restatement as Christian brother to teach </a:t>
            </a:r>
            <a:r>
              <a:rPr lang="en-US" altLang="zh-CN" sz="2200" b="1" i="1">
                <a:solidFill>
                  <a:srgbClr val="800000"/>
                </a:solidFill>
                <a:latin typeface="Arial" charset="0"/>
                <a:ea typeface="ＭＳ Ｐゴシック" charset="0"/>
                <a:cs typeface="Arial" charset="0"/>
              </a:rPr>
              <a:t>how to forgive and be forgiven</a:t>
            </a:r>
            <a:r>
              <a:rPr lang="en-US" altLang="zh-CN" sz="2200" b="1" i="1">
                <a:solidFill>
                  <a:srgbClr val="000000"/>
                </a:solidFill>
                <a:latin typeface="Arial" charset="0"/>
                <a:ea typeface="ＭＳ Ｐゴシック" charset="0"/>
                <a:cs typeface="Arial" charset="0"/>
              </a:rPr>
              <a:t>.</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Hebrews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An unknown author shows Hebrew believers the </a:t>
            </a:r>
            <a:r>
              <a:rPr lang="en-US" altLang="zh-CN" sz="2200" b="1" i="1">
                <a:solidFill>
                  <a:srgbClr val="800000"/>
                </a:solidFill>
                <a:latin typeface="Arial" charset="0"/>
                <a:ea typeface="ＭＳ Ｐゴシック" charset="0"/>
                <a:cs typeface="Arial" charset="0"/>
              </a:rPr>
              <a:t>superiority of Christ as High Priest</a:t>
            </a:r>
            <a:r>
              <a:rPr lang="en-US" altLang="zh-CN" sz="2200" b="1">
                <a:solidFill>
                  <a:srgbClr val="000000"/>
                </a:solidFill>
                <a:latin typeface="Arial" charset="0"/>
                <a:ea typeface="ＭＳ Ｐゴシック" charset="0"/>
                <a:cs typeface="Arial" charset="0"/>
              </a:rPr>
              <a:t> and the superiority of Christianity over Judaism to exhort them to endure persecution rather than</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return to their former life</a:t>
            </a:r>
            <a:r>
              <a:rPr lang="en-US" altLang="zh-CN" sz="2200" b="1">
                <a:solidFill>
                  <a:srgbClr val="000000"/>
                </a:solidFill>
                <a:latin typeface="Arial" charset="0"/>
                <a:ea typeface="ＭＳ Ｐゴシック" charset="0"/>
                <a:cs typeface="Arial" charset="0"/>
              </a:rPr>
              <a:t> under Judaism.</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James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James exhorts early Jewish believers throughout the Roman Empire that Christian </a:t>
            </a:r>
            <a:r>
              <a:rPr lang="en-US" altLang="zh-CN" sz="2200" b="1" i="1">
                <a:solidFill>
                  <a:srgbClr val="800000"/>
                </a:solidFill>
                <a:latin typeface="Arial" charset="0"/>
                <a:ea typeface="ＭＳ Ｐゴシック" charset="0"/>
                <a:cs typeface="Arial" charset="0"/>
              </a:rPr>
              <a:t>faith is shown through works</a:t>
            </a:r>
            <a:r>
              <a:rPr lang="en-US" altLang="zh-CN" sz="2200" b="1">
                <a:solidFill>
                  <a:srgbClr val="000000"/>
                </a:solidFill>
                <a:latin typeface="Arial" charset="0"/>
                <a:ea typeface="ＭＳ Ｐゴシック" charset="0"/>
                <a:cs typeface="Arial" charset="0"/>
              </a:rPr>
              <a:t> that they might replace their </a:t>
            </a:r>
            <a:r>
              <a:rPr lang="en-US" altLang="zh-CN" sz="2200" b="1" i="1">
                <a:solidFill>
                  <a:srgbClr val="800000"/>
                </a:solidFill>
                <a:latin typeface="Arial" charset="0"/>
                <a:ea typeface="ＭＳ Ｐゴシック" charset="0"/>
                <a:cs typeface="Arial" charset="0"/>
              </a:rPr>
              <a:t>hypocrisy</a:t>
            </a:r>
            <a:r>
              <a:rPr lang="en-US" altLang="zh-CN" sz="2200" b="1">
                <a:solidFill>
                  <a:srgbClr val="000000"/>
                </a:solidFill>
                <a:latin typeface="Arial" charset="0"/>
                <a:ea typeface="ＭＳ Ｐゴシック" charset="0"/>
                <a:cs typeface="Arial" charset="0"/>
              </a:rPr>
              <a:t> with good deeds in maturity and holiness.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8">
                                            <p:txEl>
                                              <p:pRg st="3" end="3"/>
                                            </p:txEl>
                                          </p:spTgt>
                                        </p:tgtEl>
                                        <p:attrNameLst>
                                          <p:attrName>style.visibility</p:attrName>
                                        </p:attrNameLst>
                                      </p:cBhvr>
                                      <p:to>
                                        <p:strVal val="visible"/>
                                      </p:to>
                                    </p:set>
                                    <p:anim calcmode="lin" valueType="num">
                                      <p:cBhvr additive="base">
                                        <p:cTn id="18"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508">
                                            <p:txEl>
                                              <p:pRg st="4" end="4"/>
                                            </p:txEl>
                                          </p:spTgt>
                                        </p:tgtEl>
                                        <p:attrNameLst>
                                          <p:attrName>style.visibility</p:attrName>
                                        </p:attrNameLst>
                                      </p:cBhvr>
                                      <p:to>
                                        <p:strVal val="visible"/>
                                      </p:to>
                                    </p:set>
                                    <p:anim calcmode="lin" valueType="num">
                                      <p:cBhvr additive="base">
                                        <p:cTn id="24"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1508">
                                            <p:txEl>
                                              <p:pRg st="6" end="6"/>
                                            </p:txEl>
                                          </p:spTgt>
                                        </p:tgtEl>
                                        <p:attrNameLst>
                                          <p:attrName>style.visibility</p:attrName>
                                        </p:attrNameLst>
                                      </p:cBhvr>
                                      <p:to>
                                        <p:strVal val="visible"/>
                                      </p:to>
                                    </p:set>
                                    <p:anim calcmode="lin" valueType="num">
                                      <p:cBhvr additive="base">
                                        <p:cTn id="30"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1508">
                                            <p:txEl>
                                              <p:pRg st="7" end="7"/>
                                            </p:txEl>
                                          </p:spTgt>
                                        </p:tgtEl>
                                        <p:attrNameLst>
                                          <p:attrName>style.visibility</p:attrName>
                                        </p:attrNameLst>
                                      </p:cBhvr>
                                      <p:to>
                                        <p:strVal val="visible"/>
                                      </p:to>
                                    </p:set>
                                    <p:anim calcmode="lin" valueType="num">
                                      <p:cBhvr additive="base">
                                        <p:cTn id="36"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859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encourages north Asia Minor believers to </a:t>
            </a:r>
            <a:r>
              <a:rPr lang="en-US" altLang="zh-CN" sz="2200" b="1" i="1" dirty="0">
                <a:solidFill>
                  <a:srgbClr val="800000"/>
                </a:solidFill>
                <a:latin typeface="Arial" charset="0"/>
                <a:ea typeface="ＭＳ Ｐゴシック" charset="0"/>
                <a:cs typeface="Arial" charset="0"/>
              </a:rPr>
              <a:t>suffer properly for Christ</a:t>
            </a:r>
            <a:r>
              <a:rPr lang="en-US" altLang="zh-CN" sz="2200" b="1" dirty="0">
                <a:solidFill>
                  <a:srgbClr val="000000"/>
                </a:solidFill>
                <a:latin typeface="Arial" charset="0"/>
                <a:ea typeface="ＭＳ Ｐゴシック" charset="0"/>
                <a:cs typeface="Arial" charset="0"/>
              </a:rPr>
              <a:t> as holy, submissive, and selfless witnesses motivated by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example and the hope of future glory to help them be people who </a:t>
            </a:r>
            <a:r>
              <a:rPr lang="en-US" altLang="zh-CN" sz="2200" b="1" i="1" dirty="0">
                <a:solidFill>
                  <a:srgbClr val="800000"/>
                </a:solidFill>
                <a:latin typeface="Arial" charset="0"/>
                <a:ea typeface="ＭＳ Ｐゴシック" charset="0"/>
                <a:cs typeface="Arial" charset="0"/>
              </a:rPr>
              <a:t>attract others</a:t>
            </a:r>
            <a:r>
              <a:rPr lang="en-US" altLang="zh-CN" sz="2200" b="1" dirty="0">
                <a:solidFill>
                  <a:srgbClr val="000000"/>
                </a:solidFill>
                <a:latin typeface="Arial" charset="0"/>
                <a:ea typeface="ＭＳ Ｐゴシック" charset="0"/>
                <a:cs typeface="Arial" charset="0"/>
              </a:rPr>
              <a:t> to hear their message.</a:t>
            </a:r>
            <a:endParaRPr lang="en-US" altLang="zh-CN" sz="2200" b="1" i="1" dirty="0">
              <a:solidFill>
                <a:srgbClr val="8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reminds north Asian believers of their </a:t>
            </a:r>
            <a:r>
              <a:rPr lang="en-US" altLang="zh-CN" sz="2200" b="1" i="1" dirty="0">
                <a:solidFill>
                  <a:srgbClr val="800000"/>
                </a:solidFill>
                <a:latin typeface="Arial" charset="0"/>
                <a:ea typeface="ＭＳ Ｐゴシック" charset="0"/>
                <a:cs typeface="Arial" charset="0"/>
              </a:rPr>
              <a:t>knowledge</a:t>
            </a:r>
            <a:r>
              <a:rPr lang="en-US" altLang="zh-CN" sz="2200" b="1" dirty="0">
                <a:solidFill>
                  <a:srgbClr val="000000"/>
                </a:solidFill>
                <a:latin typeface="Arial" charset="0"/>
                <a:ea typeface="ＭＳ Ｐゴシック" charset="0"/>
                <a:cs typeface="Arial" charset="0"/>
              </a:rPr>
              <a:t> of the characteristics and future destruction of false teachers and of the grace of Jesus Christ in order to combat </a:t>
            </a:r>
            <a:r>
              <a:rPr lang="en-US" altLang="zh-CN" sz="2200" b="1" i="1" dirty="0">
                <a:solidFill>
                  <a:srgbClr val="800000"/>
                </a:solidFill>
                <a:latin typeface="Arial" charset="0"/>
                <a:ea typeface="ＭＳ Ｐゴシック" charset="0"/>
                <a:cs typeface="Arial" charset="0"/>
              </a:rPr>
              <a:t>false teaching</a:t>
            </a:r>
            <a:r>
              <a:rPr lang="en-US" altLang="zh-CN" sz="2200" b="1" dirty="0">
                <a:solidFill>
                  <a:srgbClr val="000000"/>
                </a:solidFill>
                <a:latin typeface="Arial" charset="0"/>
                <a:ea typeface="ＭＳ Ｐゴシック" charset="0"/>
                <a:cs typeface="Arial" charset="0"/>
              </a:rPr>
              <a:t> and stimulate </a:t>
            </a:r>
            <a:r>
              <a:rPr lang="en-US" altLang="zh-CN" sz="2200" b="1" i="1" dirty="0">
                <a:solidFill>
                  <a:srgbClr val="800000"/>
                </a:solidFill>
                <a:latin typeface="Arial" charset="0"/>
                <a:ea typeface="ＭＳ Ｐゴシック" charset="0"/>
                <a:cs typeface="Arial" charset="0"/>
              </a:rPr>
              <a:t>growth in godliness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writes a general letter encouraging his readers to </a:t>
            </a:r>
            <a:r>
              <a:rPr lang="en-US" altLang="zh-CN" sz="2200" b="1" i="1" dirty="0">
                <a:solidFill>
                  <a:srgbClr val="800000"/>
                </a:solidFill>
                <a:latin typeface="Arial" charset="0"/>
                <a:ea typeface="ＭＳ Ｐゴシック" charset="0"/>
                <a:cs typeface="Arial" charset="0"/>
              </a:rPr>
              <a:t>obey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commands by loving others</a:t>
            </a:r>
            <a:r>
              <a:rPr lang="en-US" altLang="zh-CN" sz="2200" b="1" dirty="0">
                <a:solidFill>
                  <a:srgbClr val="000000"/>
                </a:solidFill>
                <a:latin typeface="Arial" charset="0"/>
                <a:ea typeface="ＭＳ Ｐゴシック" charset="0"/>
                <a:cs typeface="Arial" charset="0"/>
              </a:rPr>
              <a:t> in order to protect them from </a:t>
            </a:r>
            <a:r>
              <a:rPr lang="en-US" altLang="zh-CN" sz="2200" b="1" i="1" dirty="0">
                <a:solidFill>
                  <a:srgbClr val="800000"/>
                </a:solidFill>
                <a:latin typeface="Arial" charset="0"/>
                <a:ea typeface="ＭＳ Ｐゴシック" charset="0"/>
                <a:cs typeface="Arial" charset="0"/>
              </a:rPr>
              <a:t>early Gnosticism</a:t>
            </a:r>
            <a:r>
              <a:rPr lang="en-US" altLang="zh-CN" sz="2200" b="1" i="1" dirty="0">
                <a:solidFill>
                  <a:srgbClr val="000000"/>
                </a:solidFill>
                <a:latin typeface="Arial" charset="0"/>
                <a:ea typeface="ＭＳ Ｐゴシック" charset="0"/>
                <a:cs typeface="Arial" charset="0"/>
              </a:rPr>
              <a:t> </a:t>
            </a:r>
            <a:r>
              <a:rPr lang="en-US" altLang="zh-CN" sz="2200" b="1" dirty="0">
                <a:solidFill>
                  <a:srgbClr val="000000"/>
                </a:solidFill>
                <a:latin typeface="Arial" charset="0"/>
                <a:ea typeface="ＭＳ Ｐゴシック" charset="0"/>
                <a:cs typeface="Arial" charset="0"/>
              </a:rPr>
              <a:t>which denied either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deity or humanity.</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2">
                                            <p:txEl>
                                              <p:pRg st="3" end="3"/>
                                            </p:txEl>
                                          </p:spTgt>
                                        </p:tgtEl>
                                        <p:attrNameLst>
                                          <p:attrName>style.visibility</p:attrName>
                                        </p:attrNameLst>
                                      </p:cBhvr>
                                      <p:to>
                                        <p:strVal val="visible"/>
                                      </p:to>
                                    </p:set>
                                    <p:anim calcmode="lin" valueType="num">
                                      <p:cBhvr additive="base">
                                        <p:cTn id="18"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532">
                                            <p:txEl>
                                              <p:pRg st="4" end="4"/>
                                            </p:txEl>
                                          </p:spTgt>
                                        </p:tgtEl>
                                        <p:attrNameLst>
                                          <p:attrName>style.visibility</p:attrName>
                                        </p:attrNameLst>
                                      </p:cBhvr>
                                      <p:to>
                                        <p:strVal val="visible"/>
                                      </p:to>
                                    </p:set>
                                    <p:anim calcmode="lin" valueType="num">
                                      <p:cBhvr additive="base">
                                        <p:cTn id="24"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2">
                                            <p:txEl>
                                              <p:pRg st="6" end="6"/>
                                            </p:txEl>
                                          </p:spTgt>
                                        </p:tgtEl>
                                        <p:attrNameLst>
                                          <p:attrName>style.visibility</p:attrName>
                                        </p:attrNameLst>
                                      </p:cBhvr>
                                      <p:to>
                                        <p:strVal val="visible"/>
                                      </p:to>
                                    </p:set>
                                    <p:anim calcmode="lin" valueType="num">
                                      <p:cBhvr additive="base">
                                        <p:cTn id="30"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32">
                                            <p:txEl>
                                              <p:pRg st="7" end="7"/>
                                            </p:txEl>
                                          </p:spTgt>
                                        </p:tgtEl>
                                        <p:attrNameLst>
                                          <p:attrName>style.visibility</p:attrName>
                                        </p:attrNameLst>
                                      </p:cBhvr>
                                      <p:to>
                                        <p:strVal val="visible"/>
                                      </p:to>
                                    </p:set>
                                    <p:anim calcmode="lin" valueType="num">
                                      <p:cBhvr additive="base">
                                        <p:cTn id="36"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General Epistles came after Acts (except James).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of the 2 pillars begin with a foundational book: Romans &amp; Hebrews (also their longest).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Both pillars also end up in books that primarily deal with eschatology: 2 Thess and Revelation.</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Instruction to the leaders comprise only 4 books (i.e., the NT addresses the average Christian).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Only 4 NT books are written to an individual (i.e., the NT is corporate, not individualistic).</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1</a:t>
            </a:r>
            <a:r>
              <a:rPr lang="en-US" sz="2800" b="1" baseline="30000" dirty="0">
                <a:solidFill>
                  <a:srgbClr val="FFFFFF"/>
                </a:solidFill>
                <a:effectLst>
                  <a:glow rad="114300">
                    <a:srgbClr val="000000">
                      <a:alpha val="88000"/>
                    </a:srgbClr>
                  </a:glow>
                </a:effectLst>
                <a:latin typeface="Arial"/>
                <a:cs typeface="Arial"/>
              </a:rPr>
              <a:t>st</a:t>
            </a:r>
            <a:r>
              <a:rPr lang="en-US" sz="2800" b="1" dirty="0">
                <a:solidFill>
                  <a:srgbClr val="FFFFFF"/>
                </a:solidFill>
                <a:effectLst>
                  <a:glow rad="114300">
                    <a:srgbClr val="000000">
                      <a:alpha val="88000"/>
                    </a:srgbClr>
                  </a:glow>
                </a:effectLst>
                <a:latin typeface="Arial"/>
                <a:cs typeface="Arial"/>
              </a:rPr>
              <a:t> of multiple letters (1-2 Cor., 1-2 Thess., etc.) is longer &amp; more theologically significant.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“building” is chronologically clockwise.</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92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064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exhorts </a:t>
            </a:r>
            <a:r>
              <a:rPr lang="en-US" altLang="zh-CN" sz="2200" b="1" i="1" dirty="0">
                <a:solidFill>
                  <a:srgbClr val="800000"/>
                </a:solidFill>
                <a:latin typeface="Arial" charset="0"/>
                <a:ea typeface="ＭＳ Ｐゴシック" charset="0"/>
                <a:cs typeface="Arial" charset="0"/>
              </a:rPr>
              <a:t>limitations</a:t>
            </a:r>
            <a:r>
              <a:rPr lang="en-US" altLang="zh-CN" sz="2200" b="1" i="1" dirty="0">
                <a:solidFill>
                  <a:srgbClr val="000000"/>
                </a:solidFill>
                <a:latin typeface="Arial" charset="0"/>
                <a:ea typeface="ＭＳ Ｐゴシック" charset="0"/>
                <a:cs typeface="Arial" charset="0"/>
              </a:rPr>
              <a:t> to love</a:t>
            </a:r>
            <a:r>
              <a:rPr lang="en-US" altLang="zh-CN" sz="2200" b="1" dirty="0">
                <a:solidFill>
                  <a:srgbClr val="000000"/>
                </a:solidFill>
                <a:latin typeface="Arial" charset="0"/>
                <a:ea typeface="ＭＳ Ｐゴシック" charset="0"/>
                <a:cs typeface="Arial" charset="0"/>
              </a:rPr>
              <a:t> for a Christian woman and her children who show hospitality to missionaries but need warning not to extend the same to false teachers to warn against </a:t>
            </a:r>
            <a:r>
              <a:rPr lang="en-US" altLang="zh-CN" sz="2200" b="1" i="1" dirty="0">
                <a:solidFill>
                  <a:srgbClr val="800000"/>
                </a:solidFill>
                <a:latin typeface="Arial" charset="0"/>
                <a:ea typeface="ＭＳ Ｐゴシック" charset="0"/>
                <a:cs typeface="Arial" charset="0"/>
              </a:rPr>
              <a:t>aiding the spread of destructive heresies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3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encourages Gaius to continue </a:t>
            </a:r>
            <a:r>
              <a:rPr lang="en-US" altLang="zh-CN" sz="2200" b="1" i="1" dirty="0">
                <a:solidFill>
                  <a:srgbClr val="800000"/>
                </a:solidFill>
                <a:latin typeface="Arial" charset="0"/>
                <a:ea typeface="ＭＳ Ｐゴシック" charset="0"/>
                <a:cs typeface="Arial" charset="0"/>
              </a:rPr>
              <a:t>supporting missionaries</a:t>
            </a:r>
            <a:r>
              <a:rPr lang="en-US" altLang="zh-CN" sz="2200" b="1" dirty="0">
                <a:solidFill>
                  <a:srgbClr val="000000"/>
                </a:solidFill>
                <a:latin typeface="Arial" charset="0"/>
                <a:ea typeface="ＭＳ Ｐゴシック" charset="0"/>
                <a:cs typeface="Arial" charset="0"/>
              </a:rPr>
              <a:t> such as Demetrius despite opposition from Diotrephes (a godless leader who opposes supporting them) to help the church to see its </a:t>
            </a:r>
            <a:r>
              <a:rPr lang="en-US" altLang="zh-CN" sz="2200" b="1" i="1" dirty="0">
                <a:solidFill>
                  <a:srgbClr val="800000"/>
                </a:solidFill>
                <a:latin typeface="Arial" charset="0"/>
                <a:ea typeface="ＭＳ Ｐゴシック" charset="0"/>
                <a:cs typeface="Arial" charset="0"/>
              </a:rPr>
              <a:t>responsibility to finance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work.</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Jude</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Jude warns Christians at large of </a:t>
            </a:r>
            <a:r>
              <a:rPr lang="en-US" altLang="zh-CN" sz="2200" b="1" i="1" dirty="0">
                <a:solidFill>
                  <a:srgbClr val="800000"/>
                </a:solidFill>
                <a:latin typeface="Arial" charset="0"/>
                <a:ea typeface="ＭＳ Ｐゴシック" charset="0"/>
                <a:cs typeface="Arial" charset="0"/>
              </a:rPr>
              <a:t>pretenders</a:t>
            </a:r>
            <a:r>
              <a:rPr lang="en-US" altLang="zh-CN" sz="2200" b="1" dirty="0">
                <a:solidFill>
                  <a:srgbClr val="000000"/>
                </a:solidFill>
                <a:latin typeface="Arial" charset="0"/>
                <a:ea typeface="ＭＳ Ｐゴシック" charset="0"/>
                <a:cs typeface="Arial" charset="0"/>
              </a:rPr>
              <a:t>—unbelievers who have infiltrated their churches masking themselves as Christians but perverting the truth by their lifestyles of license—in order to defend the </a:t>
            </a:r>
            <a:r>
              <a:rPr lang="en-US" altLang="zh-CN" sz="2200" b="1" i="1" dirty="0">
                <a:solidFill>
                  <a:srgbClr val="800000"/>
                </a:solidFill>
                <a:latin typeface="Arial" charset="0"/>
                <a:ea typeface="ＭＳ Ｐゴシック" charset="0"/>
                <a:cs typeface="Arial" charset="0"/>
              </a:rPr>
              <a:t>holiness</a:t>
            </a:r>
            <a:r>
              <a:rPr lang="en-US" altLang="zh-CN" sz="2200" b="1" dirty="0">
                <a:solidFill>
                  <a:srgbClr val="000000"/>
                </a:solidFill>
                <a:latin typeface="Arial" charset="0"/>
                <a:ea typeface="ＭＳ Ｐゴシック" charset="0"/>
                <a:cs typeface="Arial" charset="0"/>
              </a:rPr>
              <a:t> of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3556">
                                            <p:txEl>
                                              <p:pRg st="3" end="3"/>
                                            </p:txEl>
                                          </p:spTgt>
                                        </p:tgtEl>
                                        <p:attrNameLst>
                                          <p:attrName>style.visibility</p:attrName>
                                        </p:attrNameLst>
                                      </p:cBhvr>
                                      <p:to>
                                        <p:strVal val="visible"/>
                                      </p:to>
                                    </p:set>
                                    <p:anim calcmode="lin" valueType="num">
                                      <p:cBhvr additive="base">
                                        <p:cTn id="18"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3556">
                                            <p:txEl>
                                              <p:pRg st="4" end="4"/>
                                            </p:txEl>
                                          </p:spTgt>
                                        </p:tgtEl>
                                        <p:attrNameLst>
                                          <p:attrName>style.visibility</p:attrName>
                                        </p:attrNameLst>
                                      </p:cBhvr>
                                      <p:to>
                                        <p:strVal val="visible"/>
                                      </p:to>
                                    </p:set>
                                    <p:anim calcmode="lin" valueType="num">
                                      <p:cBhvr additive="base">
                                        <p:cTn id="24"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556">
                                            <p:txEl>
                                              <p:pRg st="6" end="6"/>
                                            </p:txEl>
                                          </p:spTgt>
                                        </p:tgtEl>
                                        <p:attrNameLst>
                                          <p:attrName>style.visibility</p:attrName>
                                        </p:attrNameLst>
                                      </p:cBhvr>
                                      <p:to>
                                        <p:strVal val="visible"/>
                                      </p:to>
                                    </p:set>
                                    <p:anim calcmode="lin" valueType="num">
                                      <p:cBhvr additive="base">
                                        <p:cTn id="30"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3556">
                                            <p:txEl>
                                              <p:pRg st="7" end="7"/>
                                            </p:txEl>
                                          </p:spTgt>
                                        </p:tgtEl>
                                        <p:attrNameLst>
                                          <p:attrName>style.visibility</p:attrName>
                                        </p:attrNameLst>
                                      </p:cBhvr>
                                      <p:to>
                                        <p:strVal val="visible"/>
                                      </p:to>
                                    </p:set>
                                    <p:anim calcmode="lin" valueType="num">
                                      <p:cBhvr additive="base">
                                        <p:cTn id="36"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269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Font typeface="Wingdings" charset="0"/>
              <a:buNone/>
            </a:pPr>
            <a:r>
              <a:rPr lang="en-US" altLang="zh-CN" sz="2200" b="1" u="sng">
                <a:solidFill>
                  <a:srgbClr val="000000"/>
                </a:solidFill>
                <a:latin typeface="Arial" charset="0"/>
                <a:ea typeface="ＭＳ Ｐゴシック" charset="0"/>
                <a:cs typeface="Arial" charset="0"/>
              </a:rPr>
              <a:t>Revelation</a:t>
            </a:r>
            <a:endParaRPr lang="en-US" altLang="zh-CN" sz="2200" b="1">
              <a:solidFill>
                <a:srgbClr val="000000"/>
              </a:solidFill>
              <a:latin typeface="Arial" charset="0"/>
              <a:ea typeface="ＭＳ Ｐゴシック" charset="0"/>
              <a:cs typeface="Arial" charset="0"/>
            </a:endParaRPr>
          </a:p>
          <a:p>
            <a:pPr eaLnBrk="1" hangingPunct="1"/>
            <a:r>
              <a:rPr lang="en-US" altLang="zh-CN" sz="2200" b="1">
                <a:solidFill>
                  <a:srgbClr val="000000"/>
                </a:solidFill>
                <a:latin typeface="Arial" charset="0"/>
                <a:ea typeface="ＭＳ Ｐゴシック" charset="0"/>
                <a:cs typeface="Arial" charset="0"/>
              </a:rPr>
              <a:t>God discloses through John the </a:t>
            </a:r>
            <a:r>
              <a:rPr lang="en-US" altLang="zh-CN" sz="2200" b="1" i="1">
                <a:solidFill>
                  <a:srgbClr val="800000"/>
                </a:solidFill>
                <a:latin typeface="Arial" charset="0"/>
                <a:ea typeface="ＭＳ Ｐゴシック" charset="0"/>
                <a:cs typeface="Arial" charset="0"/>
              </a:rPr>
              <a:t>sovereignty of Jesus Christ</a:t>
            </a:r>
            <a:r>
              <a:rPr lang="en-US" altLang="zh-CN" sz="2200" b="1">
                <a:solidFill>
                  <a:srgbClr val="000000"/>
                </a:solidFill>
                <a:latin typeface="Arial" charset="0"/>
                <a:ea typeface="ＭＳ Ｐゴシック" charset="0"/>
                <a:cs typeface="Arial" charset="0"/>
              </a:rPr>
              <a:t> in His ultimate future triumph to encourage believers to </a:t>
            </a:r>
            <a:r>
              <a:rPr lang="en-US" altLang="zh-CN" sz="2200" b="1" i="1">
                <a:solidFill>
                  <a:srgbClr val="800000"/>
                </a:solidFill>
                <a:latin typeface="Arial" charset="0"/>
                <a:ea typeface="ＭＳ Ｐゴシック" charset="0"/>
                <a:cs typeface="Arial" charset="0"/>
              </a:rPr>
              <a:t>persevere despite internal compromise and external opposition</a:t>
            </a:r>
            <a:r>
              <a:rPr lang="en-US" altLang="zh-CN" sz="2200" b="1" i="1">
                <a:solidFill>
                  <a:srgbClr val="000000"/>
                </a:solidFill>
                <a:latin typeface="Arial" charset="0"/>
                <a:ea typeface="ＭＳ Ｐゴシック" charset="0"/>
                <a:cs typeface="Arial" charset="0"/>
              </a:rPr>
              <a:t>.</a:t>
            </a: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5" y="228603"/>
            <a:ext cx="5941071" cy="461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THEMES OF NEW TESTAMENT BOOKS</a:t>
            </a:r>
            <a:r>
              <a:rPr lang="en-US">
                <a:cs typeface="Arial" charset="0"/>
              </a:rPr>
              <a:t> </a:t>
            </a:r>
          </a:p>
        </p:txBody>
      </p:sp>
      <p:graphicFrame>
        <p:nvGraphicFramePr>
          <p:cNvPr id="27703" name="Group 55"/>
          <p:cNvGraphicFramePr>
            <a:graphicFrameLocks noGrp="1"/>
          </p:cNvGraphicFramePr>
          <p:nvPr/>
        </p:nvGraphicFramePr>
        <p:xfrm>
          <a:off x="0" y="685804"/>
          <a:ext cx="9144000" cy="5870317"/>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Matthew tells of Christ the King;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Mark shows Jesus serving.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Luke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the Son of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in John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God plus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Acts records the church witness;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Romans tells God</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righteousness.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Corinth church needs correction;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Paul defends his position.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Free from Law, says Galatians;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Saved by grace, says Ephesians.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Rejoice, says Philippians;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Head in Colossians.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Thessalonians both say,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coming any day.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Two times Paul wrote Timothy,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Be faithful in ministry. </a:t>
                      </a: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Teach the truth, Paul told Titus;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Philemon: treat slave like 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Hebrews Christ is better,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James a practical letter.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Peter says to be patient;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Of falsehood not tolerant.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first writes of fellowship;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to falsehood do not slip.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Third John says help true preachers;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Jude warns of false teachers.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saw Christ in a vision,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Which gave him Revelation.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CHORUS: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It</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all about Jesus!</a:t>
                      </a: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0" i="0" u="none" strike="noStrike" cap="none" normalizeH="0" baseline="0" dirty="0">
                          <a:ln>
                            <a:noFill/>
                          </a:ln>
                          <a:solidFill>
                            <a:schemeClr val="bg1"/>
                          </a:solidFill>
                          <a:effectLst/>
                          <a:latin typeface="Arial Narrow" charset="0"/>
                          <a:ea typeface="Arial" charset="0"/>
                          <a:cs typeface="Arial" charset="0"/>
                        </a:rPr>
                        <a:t>(This may be sung to the tune of </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Jesus Loves Me.</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a:t>
                      </a: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4923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1st Cent.</a:t>
            </a: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AD 325</a:t>
            </a: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Matthew</a:t>
            </a:r>
          </a:p>
          <a:p>
            <a:pPr algn="ctr" eaLnBrk="0" hangingPunct="0"/>
            <a:r>
              <a:rPr lang="en-US" b="1">
                <a:solidFill>
                  <a:srgbClr val="FFFFFF"/>
                </a:solidFill>
                <a:latin typeface="Arial" charset="0"/>
              </a:rPr>
              <a:t>Mark</a:t>
            </a:r>
          </a:p>
          <a:p>
            <a:pPr algn="ctr" eaLnBrk="0" hangingPunct="0"/>
            <a:r>
              <a:rPr lang="en-US" b="1">
                <a:solidFill>
                  <a:srgbClr val="FFFFFF"/>
                </a:solidFill>
                <a:latin typeface="Arial" charset="0"/>
              </a:rPr>
              <a:t>Luke</a:t>
            </a:r>
          </a:p>
          <a:p>
            <a:pPr algn="ctr" eaLnBrk="0" hangingPunct="0"/>
            <a:r>
              <a:rPr lang="en-US" b="1">
                <a:solidFill>
                  <a:srgbClr val="FFFFFF"/>
                </a:solidFill>
                <a:latin typeface="Arial" charset="0"/>
              </a:rPr>
              <a:t>John</a:t>
            </a: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Council of Nicaea</a:t>
            </a: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Individuals</a:t>
            </a: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Pseudo-Barnabas (70-130)</a:t>
            </a: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15759"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Clement of Rome (95-97)</a:t>
            </a: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Polycarp (110-150)</a:t>
            </a: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Hermas (115-140)</a:t>
            </a: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Didache (120-150)</a:t>
            </a: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Papias (130-140)</a:t>
            </a: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Irenaeus (130-202)</a:t>
            </a: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0E500"/>
                </a:solidFill>
                <a:latin typeface="Arial" charset="0"/>
              </a:rPr>
              <a:t>Canons</a:t>
            </a:r>
            <a:endParaRPr lang="en-US" b="1">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66CCFF"/>
                </a:solidFill>
                <a:latin typeface="Arial" charset="0"/>
              </a:rPr>
              <a:t>Translations</a:t>
            </a: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en-US" sz="2000" b="1" dirty="0">
                <a:solidFill>
                  <a:srgbClr val="FFFFFF"/>
                </a:solidFill>
                <a:latin typeface="Arial" pitchFamily="-105" charset="0"/>
              </a:rPr>
              <a:t>Acceptance of the Four Gospels Before Nicaea</a:t>
            </a: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415835" name="Group 92"/>
          <p:cNvGrpSpPr>
            <a:grpSpLocks/>
          </p:cNvGrpSpPr>
          <p:nvPr/>
        </p:nvGrpSpPr>
        <p:grpSpPr bwMode="auto">
          <a:xfrm>
            <a:off x="990600" y="4995863"/>
            <a:ext cx="1600200" cy="1481137"/>
            <a:chOff x="720" y="3168"/>
            <a:chExt cx="1008" cy="933"/>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415836" name="Group 95"/>
          <p:cNvGrpSpPr>
            <a:grpSpLocks/>
          </p:cNvGrpSpPr>
          <p:nvPr/>
        </p:nvGrpSpPr>
        <p:grpSpPr bwMode="auto">
          <a:xfrm>
            <a:off x="2590800" y="4995863"/>
            <a:ext cx="1600200" cy="1481137"/>
            <a:chOff x="1728" y="3195"/>
            <a:chExt cx="1008" cy="933"/>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latin typeface="Arial" charset="0"/>
                <a:cs typeface="Arial" charset="0"/>
              </a:rPr>
              <a:t>The New Testament Canon During the First Four Centuries</a:t>
            </a:r>
          </a:p>
          <a:p>
            <a:pPr algn="ctr" eaLnBrk="1" hangingPunct="1"/>
            <a:r>
              <a:rPr lang="en-US" altLang="zh-CN" sz="1800" dirty="0">
                <a:latin typeface="Arial" charset="0"/>
                <a:cs typeface="Arial" charset="0"/>
              </a:rPr>
              <a:t>H. Wayne House</a:t>
            </a:r>
            <a:endParaRPr lang="en-US" sz="1800" dirty="0">
              <a:latin typeface="Arial" charset="0"/>
              <a:cs typeface="Arial" charset="0"/>
            </a:endParaRPr>
          </a:p>
        </p:txBody>
      </p:sp>
      <p:sp>
        <p:nvSpPr>
          <p:cNvPr id="100" name="Rectangle 3"/>
          <p:cNvSpPr>
            <a:spLocks noChangeArrowheads="1"/>
          </p:cNvSpPr>
          <p:nvPr/>
        </p:nvSpPr>
        <p:spPr bwMode="auto">
          <a:xfrm>
            <a:off x="8653465" y="44451"/>
            <a:ext cx="537171"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r>
              <a:rPr lang="en-US">
                <a:latin typeface="Arial" charset="0"/>
                <a:cs typeface="Arial" charset="0"/>
              </a:rPr>
              <a:t>36</a:t>
            </a: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362281" y="2165353"/>
            <a:ext cx="4069690" cy="2585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5400" b="1">
                <a:latin typeface="Arial" charset="0"/>
                <a:cs typeface="Arial" charset="0"/>
              </a:rPr>
              <a:t>New </a:t>
            </a:r>
          </a:p>
          <a:p>
            <a:pPr algn="ctr" eaLnBrk="1" hangingPunct="1"/>
            <a:r>
              <a:rPr lang="en-US" altLang="zh-CN" sz="5400" b="1">
                <a:latin typeface="Arial" charset="0"/>
                <a:cs typeface="Arial" charset="0"/>
              </a:rPr>
              <a:t>Testament</a:t>
            </a:r>
          </a:p>
          <a:p>
            <a:pPr algn="ctr" eaLnBrk="1" hangingPunct="1"/>
            <a:r>
              <a:rPr lang="en-US" altLang="zh-CN" sz="5400" b="1">
                <a:latin typeface="Arial" charset="0"/>
                <a:cs typeface="Arial" charset="0"/>
              </a:rPr>
              <a:t>Chronology</a:t>
            </a:r>
            <a:r>
              <a:rPr lang="en-US" altLang="zh-CN">
                <a:latin typeface="Arial" charset="0"/>
                <a:cs typeface="Arial" charset="0"/>
              </a:rPr>
              <a:t> </a:t>
            </a:r>
            <a:endParaRPr lang="en-US">
              <a:latin typeface="Arial"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was born between these two dates:</a:t>
            </a: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6 BC</a:t>
            </a: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29 March-11 April</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Census of </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Quirinius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Cyrenius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 (Luke 2:1-5)</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Death of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Herod the Great</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uk-UA"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probably began his ministry between these two dates:</a:t>
            </a: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15</a:t>
            </a:r>
            <a:r>
              <a:rPr lang="en-US" sz="2400" b="1" i="0" baseline="30000" dirty="0">
                <a:solidFill>
                  <a:srgbClr val="F2FCFF"/>
                </a:solidFill>
                <a:effectLst>
                  <a:outerShdw blurRad="38100" dist="38100" dir="2700000" algn="tl">
                    <a:srgbClr val="000000">
                      <a:alpha val="43137"/>
                    </a:srgbClr>
                  </a:outerShdw>
                </a:effectLst>
                <a:latin typeface="Arial" charset="0"/>
                <a:cs typeface="Arial" charset="0"/>
              </a:rPr>
              <a:t>th</a:t>
            </a:r>
            <a:r>
              <a:rPr lang="en-US" sz="2400" b="1" i="0" dirty="0">
                <a:solidFill>
                  <a:srgbClr val="F2FCFF"/>
                </a:solidFill>
                <a:effectLst>
                  <a:outerShdw blurRad="38100" dist="38100" dir="2700000" algn="tl">
                    <a:srgbClr val="000000">
                      <a:alpha val="43137"/>
                    </a:srgbClr>
                  </a:outerShdw>
                </a:effectLst>
                <a:latin typeface="Arial" charset="0"/>
                <a:cs typeface="Arial" charset="0"/>
              </a:rPr>
              <a:t> YEAR OF THE REIGN OF TIBERIUS*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(Luke 3:1-3)</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19 August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28</a:t>
            </a: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31 December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29</a:t>
            </a: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000" b="1" i="0" dirty="0">
                <a:solidFill>
                  <a:srgbClr val="F2FCFF"/>
                </a:solidFill>
                <a:effectLst>
                  <a:outerShdw blurRad="38100" dist="38100" dir="2700000" algn="tl">
                    <a:srgbClr val="000000">
                      <a:alpha val="43137"/>
                    </a:srgbClr>
                  </a:outerShdw>
                </a:effectLst>
                <a:latin typeface="Arial"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en-US" altLang="zh-CN" sz="4400" dirty="0">
                <a:latin typeface="Arial" charset="0"/>
                <a:cs typeface="Arial" charset="0"/>
              </a:rPr>
              <a:t>The Duration of Christ</a:t>
            </a:r>
            <a:r>
              <a:rPr lang="uk-UA" altLang="zh-CN" sz="4400" dirty="0">
                <a:latin typeface="Arial" charset="0"/>
                <a:cs typeface="Arial" charset="0"/>
              </a:rPr>
              <a:t>'</a:t>
            </a:r>
            <a:r>
              <a:rPr lang="en-US" altLang="zh-CN" sz="4400" dirty="0">
                <a:latin typeface="Arial" charset="0"/>
                <a:cs typeface="Arial" charset="0"/>
              </a:rPr>
              <a:t>s Ministry</a:t>
            </a:r>
            <a:endParaRPr lang="en-US" altLang="zh-CN" sz="4000" dirty="0">
              <a:latin typeface="Arial" charset="0"/>
              <a:cs typeface="Arial" charset="0"/>
            </a:endParaRPr>
          </a:p>
        </p:txBody>
      </p:sp>
      <p:sp>
        <p:nvSpPr>
          <p:cNvPr id="252932" name="Text Box 9"/>
          <p:cNvSpPr txBox="1">
            <a:spLocks noChangeArrowheads="1"/>
          </p:cNvSpPr>
          <p:nvPr/>
        </p:nvSpPr>
        <p:spPr bwMode="auto">
          <a:xfrm>
            <a:off x="-47625" y="838206"/>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ea typeface="MS Gothic" charset="0"/>
                <a:cs typeface="MS Gothic" charset="0"/>
              </a:rPr>
              <a:t>Autumn AD 29 – 3 April AD 33 (3.5 Years)</a:t>
            </a:r>
          </a:p>
        </p:txBody>
      </p:sp>
      <p:sp>
        <p:nvSpPr>
          <p:cNvPr id="252933" name="Text Box 9"/>
          <p:cNvSpPr txBox="1">
            <a:spLocks noChangeArrowheads="1"/>
          </p:cNvSpPr>
          <p:nvPr/>
        </p:nvSpPr>
        <p:spPr bwMode="auto">
          <a:xfrm>
            <a:off x="0" y="2743206"/>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FFFFFF"/>
                </a:solidFill>
                <a:latin typeface="Arial" charset="0"/>
                <a:ea typeface="MS Gothic" charset="0"/>
                <a:cs typeface="MS Gothic" charset="0"/>
              </a:rPr>
              <a:t>Commencement of Christ</a:t>
            </a:r>
            <a:r>
              <a:rPr lang="uk-UA" altLang="ja-JP" sz="1600" b="1" dirty="0">
                <a:solidFill>
                  <a:srgbClr val="FFFFFF"/>
                </a:solidFill>
                <a:latin typeface="Arial" charset="0"/>
                <a:ea typeface="MS Gothic" charset="0"/>
                <a:cs typeface="MS Gothic" charset="0"/>
              </a:rPr>
              <a:t>'</a:t>
            </a:r>
            <a:r>
              <a:rPr lang="en-US" sz="1600" b="1" dirty="0">
                <a:solidFill>
                  <a:srgbClr val="FFFFFF"/>
                </a:solidFill>
                <a:latin typeface="Arial" charset="0"/>
                <a:ea typeface="MS Gothic" charset="0"/>
                <a:cs typeface="MS Gothic" charset="0"/>
              </a:rPr>
              <a:t>s Ministry</a:t>
            </a:r>
          </a:p>
        </p:txBody>
      </p:sp>
      <p:sp>
        <p:nvSpPr>
          <p:cNvPr id="252934"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Autumn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29</a:t>
            </a: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#1</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7,</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30</a:t>
            </a:r>
          </a:p>
        </p:txBody>
      </p:sp>
      <p:sp>
        <p:nvSpPr>
          <p:cNvPr id="252942"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2:13, 23</a:t>
            </a:r>
          </a:p>
        </p:txBody>
      </p:sp>
      <p:sp>
        <p:nvSpPr>
          <p:cNvPr id="252943"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Passover #2</a:t>
            </a:r>
            <a:br>
              <a:rPr lang="en-US" sz="1600" b="1">
                <a:solidFill>
                  <a:srgbClr val="FFFFFF"/>
                </a:solidFill>
                <a:latin typeface="Arial" charset="0"/>
                <a:ea typeface="MS Gothic" charset="0"/>
                <a:cs typeface="MS Gothic" charset="0"/>
              </a:rPr>
            </a:br>
            <a:endParaRPr lang="en-US" sz="1600" b="1">
              <a:solidFill>
                <a:srgbClr val="FFFFFF"/>
              </a:solidFill>
              <a:latin typeface="Arial" charset="0"/>
              <a:ea typeface="MS Gothic" charset="0"/>
              <a:cs typeface="MS Gothic" charset="0"/>
            </a:endParaRPr>
          </a:p>
        </p:txBody>
      </p:sp>
      <p:sp>
        <p:nvSpPr>
          <p:cNvPr id="252944" name="Text Box 9"/>
          <p:cNvSpPr txBox="1">
            <a:spLocks noChangeArrowheads="1"/>
          </p:cNvSpPr>
          <p:nvPr/>
        </p:nvSpPr>
        <p:spPr bwMode="auto">
          <a:xfrm>
            <a:off x="3429000" y="4648206"/>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Unstated by John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Mark 2:23-28</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Luke 6:1-5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Matthew 12:1-8</a:t>
            </a:r>
          </a:p>
        </p:txBody>
      </p:sp>
      <p:sp>
        <p:nvSpPr>
          <p:cNvPr id="252945" name="Text Box 9"/>
          <p:cNvSpPr txBox="1">
            <a:spLocks noChangeArrowheads="1"/>
          </p:cNvSpPr>
          <p:nvPr/>
        </p:nvSpPr>
        <p:spPr bwMode="auto">
          <a:xfrm>
            <a:off x="561975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25,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32</a:t>
            </a: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6:4</a:t>
            </a:r>
          </a:p>
        </p:txBody>
      </p:sp>
      <p:sp>
        <p:nvSpPr>
          <p:cNvPr id="252947" name="Text Box 9"/>
          <p:cNvSpPr txBox="1">
            <a:spLocks noChangeArrowheads="1"/>
          </p:cNvSpPr>
          <p:nvPr/>
        </p:nvSpPr>
        <p:spPr bwMode="auto">
          <a:xfrm>
            <a:off x="74676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#4</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33</a:t>
            </a:r>
          </a:p>
        </p:txBody>
      </p:sp>
      <p:sp>
        <p:nvSpPr>
          <p:cNvPr id="25294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11:55–12:1</a:t>
            </a: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i="1">
                <a:solidFill>
                  <a:srgbClr val="FFFF00"/>
                </a:solidFill>
                <a:latin typeface="Arial" charset="0"/>
                <a:ea typeface="MS Gothic" charset="0"/>
                <a:cs typeface="MS Gothic" charset="0"/>
              </a:rPr>
              <a:t>John </a:t>
            </a:r>
            <a:r>
              <a:rPr lang="en-US" sz="2800" b="1" i="1">
                <a:solidFill>
                  <a:srgbClr val="FFFFFF"/>
                </a:solidFill>
                <a:latin typeface="Arial" charset="0"/>
                <a:ea typeface="MS Gothic" charset="0"/>
                <a:cs typeface="MS Gothic" charset="0"/>
              </a:rPr>
              <a:t>alone notes three Passovers</a:t>
            </a:r>
          </a:p>
        </p:txBody>
      </p:sp>
      <p:sp>
        <p:nvSpPr>
          <p:cNvPr id="36" name="TextBox 35"/>
          <p:cNvSpPr txBox="1"/>
          <p:nvPr/>
        </p:nvSpPr>
        <p:spPr>
          <a:xfrm>
            <a:off x="8616954" y="71441"/>
            <a:ext cx="526878"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ea typeface="MS Gothic" charset="0"/>
              </a:rPr>
              <a:t>56</a:t>
            </a: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Harold W. Hoehner, </a:t>
            </a:r>
            <a:r>
              <a:rPr lang="en-US" sz="1600" b="1" i="1">
                <a:solidFill>
                  <a:srgbClr val="FFFFFF"/>
                </a:solidFill>
                <a:latin typeface="Arial" charset="0"/>
                <a:ea typeface="MS Gothic" charset="0"/>
                <a:cs typeface="MS Gothic" charset="0"/>
              </a:rPr>
              <a:t>Chronological Aspects of the Life of Christ </a:t>
            </a:r>
            <a:r>
              <a:rPr lang="en-US" sz="1600" b="1">
                <a:solidFill>
                  <a:srgbClr val="FFFFFF"/>
                </a:solidFill>
                <a:latin typeface="Arial" charset="0"/>
                <a:ea typeface="MS Gothic" charset="0"/>
                <a:cs typeface="MS Gothic" charset="0"/>
              </a:rPr>
              <a:t>(Zondervan, 1977), 114</a:t>
            </a: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2FCFF"/>
                </a:solidFill>
                <a:latin typeface="Arial" charset="0"/>
                <a:ea typeface="MS Gothic" charset="0"/>
                <a:cs typeface="MS Gothic" charset="0"/>
              </a:rPr>
              <a:t>Therefore, Christ</a:t>
            </a:r>
            <a:r>
              <a:rPr lang="uk-UA" sz="2000" b="1" dirty="0">
                <a:solidFill>
                  <a:srgbClr val="F2FCFF"/>
                </a:solidFill>
                <a:latin typeface="Arial" charset="0"/>
                <a:ea typeface="MS Gothic" charset="0"/>
                <a:cs typeface="MS Gothic" charset="0"/>
              </a:rPr>
              <a:t>'</a:t>
            </a:r>
            <a:r>
              <a:rPr lang="en-US" sz="2000" b="1" dirty="0">
                <a:solidFill>
                  <a:srgbClr val="F2FCFF"/>
                </a:solidFill>
                <a:latin typeface="Arial" charset="0"/>
                <a:ea typeface="MS Gothic" charset="0"/>
                <a:cs typeface="MS Gothic" charset="0"/>
              </a:rPr>
              <a:t>s ministry was at least 2.5 years</a:t>
            </a:r>
          </a:p>
        </p:txBody>
      </p:sp>
    </p:spTree>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73" y="1219203"/>
            <a:ext cx="88575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4 BC</a:t>
            </a:r>
          </a:p>
        </p:txBody>
      </p:sp>
      <p:sp>
        <p:nvSpPr>
          <p:cNvPr id="84996" name="Text Box 4"/>
          <p:cNvSpPr txBox="1">
            <a:spLocks noChangeArrowheads="1"/>
          </p:cNvSpPr>
          <p:nvPr/>
        </p:nvSpPr>
        <p:spPr bwMode="auto">
          <a:xfrm>
            <a:off x="1367673" y="1219203"/>
            <a:ext cx="88575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BC</a:t>
            </a:r>
          </a:p>
        </p:txBody>
      </p:sp>
      <p:sp>
        <p:nvSpPr>
          <p:cNvPr id="84997" name="Text Box 5"/>
          <p:cNvSpPr txBox="1">
            <a:spLocks noChangeArrowheads="1"/>
          </p:cNvSpPr>
          <p:nvPr/>
        </p:nvSpPr>
        <p:spPr bwMode="auto">
          <a:xfrm>
            <a:off x="2510673" y="1219203"/>
            <a:ext cx="88575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AD 1</a:t>
            </a:r>
          </a:p>
        </p:txBody>
      </p:sp>
      <p:sp>
        <p:nvSpPr>
          <p:cNvPr id="84998" name="Text Box 6"/>
          <p:cNvSpPr txBox="1">
            <a:spLocks noChangeArrowheads="1"/>
          </p:cNvSpPr>
          <p:nvPr/>
        </p:nvSpPr>
        <p:spPr bwMode="auto">
          <a:xfrm>
            <a:off x="5262652" y="1219203"/>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29</a:t>
            </a:r>
          </a:p>
        </p:txBody>
      </p:sp>
      <p:sp>
        <p:nvSpPr>
          <p:cNvPr id="84999" name="Text Box 7"/>
          <p:cNvSpPr txBox="1">
            <a:spLocks noChangeArrowheads="1"/>
          </p:cNvSpPr>
          <p:nvPr/>
        </p:nvSpPr>
        <p:spPr bwMode="auto">
          <a:xfrm>
            <a:off x="6170702" y="1219203"/>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30</a:t>
            </a:r>
          </a:p>
        </p:txBody>
      </p:sp>
      <p:sp>
        <p:nvSpPr>
          <p:cNvPr id="85000" name="Text Box 8"/>
          <p:cNvSpPr txBox="1">
            <a:spLocks noChangeArrowheads="1"/>
          </p:cNvSpPr>
          <p:nvPr/>
        </p:nvSpPr>
        <p:spPr bwMode="auto">
          <a:xfrm>
            <a:off x="6778716" y="1219203"/>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33</a:t>
            </a:r>
          </a:p>
        </p:txBody>
      </p:sp>
      <p:sp>
        <p:nvSpPr>
          <p:cNvPr id="85001" name="Text Box 9"/>
          <p:cNvSpPr txBox="1">
            <a:spLocks noChangeArrowheads="1"/>
          </p:cNvSpPr>
          <p:nvPr/>
        </p:nvSpPr>
        <p:spPr bwMode="auto">
          <a:xfrm>
            <a:off x="8067766" y="1219203"/>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35</a:t>
            </a:r>
          </a:p>
        </p:txBody>
      </p:sp>
      <p:sp>
        <p:nvSpPr>
          <p:cNvPr id="85002" name="Text Box 10"/>
          <p:cNvSpPr txBox="1">
            <a:spLocks noChangeArrowheads="1"/>
          </p:cNvSpPr>
          <p:nvPr/>
        </p:nvSpPr>
        <p:spPr bwMode="auto">
          <a:xfrm>
            <a:off x="3679916" y="1219203"/>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14</a:t>
            </a:r>
          </a:p>
        </p:txBody>
      </p:sp>
      <p:sp>
        <p:nvSpPr>
          <p:cNvPr id="85003" name="Text Box 11"/>
          <p:cNvSpPr txBox="1">
            <a:spLocks noChangeArrowheads="1"/>
          </p:cNvSpPr>
          <p:nvPr/>
        </p:nvSpPr>
        <p:spPr bwMode="auto">
          <a:xfrm>
            <a:off x="371503" y="1905004"/>
            <a:ext cx="105722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Born</a:t>
            </a:r>
          </a:p>
        </p:txBody>
      </p:sp>
      <p:sp>
        <p:nvSpPr>
          <p:cNvPr id="85004" name="Text Box 12"/>
          <p:cNvSpPr txBox="1">
            <a:spLocks noChangeArrowheads="1"/>
          </p:cNvSpPr>
          <p:nvPr/>
        </p:nvSpPr>
        <p:spPr bwMode="auto">
          <a:xfrm>
            <a:off x="1487885" y="1905003"/>
            <a:ext cx="141684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year–</a:t>
            </a:r>
          </a:p>
        </p:txBody>
      </p:sp>
      <p:sp>
        <p:nvSpPr>
          <p:cNvPr id="85005" name="Text Box 13"/>
          <p:cNvSpPr txBox="1">
            <a:spLocks noChangeArrowheads="1"/>
          </p:cNvSpPr>
          <p:nvPr/>
        </p:nvSpPr>
        <p:spPr bwMode="auto">
          <a:xfrm>
            <a:off x="4840411" y="1905000"/>
            <a:ext cx="1376119"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15th Yr.</a:t>
            </a:r>
            <a:br>
              <a:rPr lang="en-US" b="1">
                <a:solidFill>
                  <a:srgbClr val="212164"/>
                </a:solidFill>
                <a:latin typeface="Arial" charset="0"/>
              </a:rPr>
            </a:br>
            <a:r>
              <a:rPr lang="en-US" b="1">
                <a:solidFill>
                  <a:srgbClr val="212164"/>
                </a:solidFill>
                <a:latin typeface="Arial" charset="0"/>
              </a:rPr>
              <a:t>Tiberius</a:t>
            </a:r>
          </a:p>
          <a:p>
            <a:pPr algn="ctr" eaLnBrk="1" hangingPunct="1"/>
            <a:r>
              <a:rPr lang="en-US" b="1">
                <a:solidFill>
                  <a:srgbClr val="212164"/>
                </a:solidFill>
                <a:latin typeface="Arial" charset="0"/>
              </a:rPr>
              <a:t>–</a:t>
            </a:r>
            <a:br>
              <a:rPr lang="en-US" b="1">
                <a:solidFill>
                  <a:srgbClr val="212164"/>
                </a:solidFill>
                <a:latin typeface="Arial" charset="0"/>
              </a:rPr>
            </a:br>
            <a:r>
              <a:rPr lang="en-US" b="1">
                <a:solidFill>
                  <a:srgbClr val="212164"/>
                </a:solidFill>
                <a:latin typeface="Arial" charset="0"/>
              </a:rPr>
              <a:t>John &amp; </a:t>
            </a:r>
            <a:br>
              <a:rPr lang="en-US" b="1">
                <a:solidFill>
                  <a:srgbClr val="212164"/>
                </a:solidFill>
                <a:latin typeface="Arial" charset="0"/>
              </a:rPr>
            </a:br>
            <a:r>
              <a:rPr lang="en-US" b="1">
                <a:solidFill>
                  <a:srgbClr val="212164"/>
                </a:solidFill>
                <a:latin typeface="Arial" charset="0"/>
              </a:rPr>
              <a:t>Jesus</a:t>
            </a:r>
          </a:p>
        </p:txBody>
      </p:sp>
      <p:sp>
        <p:nvSpPr>
          <p:cNvPr id="85006" name="Text Box 14"/>
          <p:cNvSpPr txBox="1">
            <a:spLocks noChangeArrowheads="1"/>
          </p:cNvSpPr>
          <p:nvPr/>
        </p:nvSpPr>
        <p:spPr bwMode="auto">
          <a:xfrm>
            <a:off x="6515130" y="1905004"/>
            <a:ext cx="105722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Died</a:t>
            </a:r>
          </a:p>
        </p:txBody>
      </p:sp>
      <p:sp>
        <p:nvSpPr>
          <p:cNvPr id="85007" name="Text Box 15"/>
          <p:cNvSpPr txBox="1">
            <a:spLocks noChangeArrowheads="1"/>
          </p:cNvSpPr>
          <p:nvPr/>
        </p:nvSpPr>
        <p:spPr bwMode="auto">
          <a:xfrm>
            <a:off x="7605952" y="1905004"/>
            <a:ext cx="145050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Paul</a:t>
            </a:r>
            <a:br>
              <a:rPr lang="en-US" b="1">
                <a:solidFill>
                  <a:srgbClr val="212164"/>
                </a:solidFill>
                <a:latin typeface="Arial" charset="0"/>
              </a:rPr>
            </a:br>
            <a:r>
              <a:rPr lang="en-US" b="1">
                <a:solidFill>
                  <a:srgbClr val="212164"/>
                </a:solidFill>
                <a:latin typeface="Arial" charset="0"/>
              </a:rPr>
              <a:t>Believed</a:t>
            </a:r>
          </a:p>
        </p:txBody>
      </p:sp>
      <p:sp>
        <p:nvSpPr>
          <p:cNvPr id="85008" name="Text Box 16"/>
          <p:cNvSpPr txBox="1">
            <a:spLocks noChangeArrowheads="1"/>
          </p:cNvSpPr>
          <p:nvPr/>
        </p:nvSpPr>
        <p:spPr bwMode="auto">
          <a:xfrm>
            <a:off x="3193569" y="1905004"/>
            <a:ext cx="150115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Tiberius</a:t>
            </a:r>
            <a:br>
              <a:rPr lang="en-US" b="1">
                <a:solidFill>
                  <a:srgbClr val="212164"/>
                </a:solidFill>
                <a:latin typeface="Arial" charset="0"/>
              </a:rPr>
            </a:br>
            <a:r>
              <a:rPr lang="en-US" b="1">
                <a:solidFill>
                  <a:srgbClr val="212164"/>
                </a:solidFill>
                <a:latin typeface="Arial" charset="0"/>
              </a:rPr>
              <a:t>Crowned</a:t>
            </a:r>
          </a:p>
        </p:txBody>
      </p:sp>
      <p:sp>
        <p:nvSpPr>
          <p:cNvPr id="85009" name="Text Box 17"/>
          <p:cNvSpPr txBox="1">
            <a:spLocks noChangeArrowheads="1"/>
          </p:cNvSpPr>
          <p:nvPr/>
        </p:nvSpPr>
        <p:spPr bwMode="auto">
          <a:xfrm>
            <a:off x="2247340" y="4191003"/>
            <a:ext cx="18616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12002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Now Jesus himself was about 30 years old when he began his ministry</a:t>
            </a:r>
            <a:r>
              <a:rPr lang="ru-RU" altLang="ja-JP" b="1" dirty="0">
                <a:solidFill>
                  <a:srgbClr val="FFFFFF"/>
                </a:solidFill>
                <a:latin typeface="Arial" charset="0"/>
              </a:rPr>
              <a:t>"</a:t>
            </a:r>
            <a:r>
              <a:rPr lang="en-US" altLang="ja-JP" b="1" dirty="0">
                <a:solidFill>
                  <a:srgbClr val="FFFFFF"/>
                </a:solidFill>
                <a:latin typeface="Arial" charset="0"/>
              </a:rPr>
              <a:t> (Luke 3:23)</a:t>
            </a:r>
            <a:endParaRPr lang="en-US" b="1" dirty="0">
              <a:solidFill>
                <a:srgbClr val="FFFFFF"/>
              </a:solidFill>
              <a:latin typeface="Arial"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In the 15th year of Tiberius… John preached</a:t>
            </a:r>
            <a:r>
              <a:rPr lang="ru-RU" altLang="ja-JP" b="1" dirty="0">
                <a:solidFill>
                  <a:srgbClr val="FFFFFF"/>
                </a:solidFill>
                <a:latin typeface="Arial" charset="0"/>
              </a:rPr>
              <a:t>"</a:t>
            </a:r>
            <a:r>
              <a:rPr lang="en-US" altLang="ja-JP" b="1" dirty="0">
                <a:solidFill>
                  <a:srgbClr val="FFFFFF"/>
                </a:solidFill>
                <a:latin typeface="Arial" charset="0"/>
              </a:rPr>
              <a:t> (Luke 3:1)</a:t>
            </a:r>
            <a:endParaRPr lang="en-US" b="1" dirty="0">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rPr>
              <a:t>38a</a:t>
            </a:r>
            <a:endParaRPr lang="en-US" sz="2000">
              <a:solidFill>
                <a:srgbClr val="212164"/>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charset="0"/>
                <a:cs typeface="Arial" charset="0"/>
              </a:rPr>
              <a:t>  4      3     2     1     </a:t>
            </a:r>
            <a:r>
              <a:rPr lang="en-US" sz="1200" b="1">
                <a:solidFill>
                  <a:srgbClr val="000099"/>
                </a:solidFill>
                <a:latin typeface="Arial" charset="0"/>
                <a:cs typeface="Arial" charset="0"/>
              </a:rPr>
              <a:t>1     2      3     4      5     6     7     8 ………………………………</a:t>
            </a:r>
            <a:r>
              <a:rPr lang="mr-IN" sz="1200" b="1">
                <a:solidFill>
                  <a:srgbClr val="000099"/>
                </a:solidFill>
                <a:latin typeface="Arial" charset="0"/>
                <a:cs typeface="Arial" charset="0"/>
              </a:rPr>
              <a:t>……</a:t>
            </a:r>
            <a:r>
              <a:rPr lang="en-US" sz="1200" b="1">
                <a:solidFill>
                  <a:srgbClr val="000099"/>
                </a:solidFill>
                <a:latin typeface="Arial" charset="0"/>
                <a:cs typeface="Arial" charset="0"/>
              </a:rPr>
              <a:t>.……………….…………………… 26  27  28   29</a:t>
            </a: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066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  3 yrs</a:t>
            </a: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000000"/>
                </a:solidFill>
                <a:latin typeface="Arial" charset="0"/>
                <a:cs typeface="Arial" charset="0"/>
              </a:rPr>
              <a:t>1yr</a:t>
            </a: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000000"/>
                </a:solidFill>
                <a:latin typeface="Arial" charset="0"/>
                <a:cs typeface="Arial" charset="0"/>
              </a:rPr>
              <a:t>28 / 29 years</a:t>
            </a: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BC	      </a:t>
            </a:r>
            <a:r>
              <a:rPr lang="en-US">
                <a:solidFill>
                  <a:srgbClr val="000099"/>
                </a:solidFill>
                <a:latin typeface="Arial" charset="0"/>
                <a:cs typeface="Arial" charset="0"/>
              </a:rPr>
              <a:t>AD</a:t>
            </a:r>
            <a:r>
              <a:rPr lang="en-US">
                <a:solidFill>
                  <a:srgbClr val="000000"/>
                </a:solidFill>
                <a:latin typeface="Arial" charset="0"/>
                <a:cs typeface="Arial"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3 + 1 + 28 = 32 years (Non-inclusive of AD 29)</a:t>
            </a:r>
          </a:p>
          <a:p>
            <a:pPr eaLnBrk="1" hangingPunct="1">
              <a:spcBef>
                <a:spcPct val="50000"/>
              </a:spcBef>
            </a:pPr>
            <a:r>
              <a:rPr lang="en-US">
                <a:solidFill>
                  <a:srgbClr val="000000"/>
                </a:solidFill>
                <a:latin typeface="Arial" charset="0"/>
                <a:cs typeface="Arial" charset="0"/>
              </a:rPr>
              <a:t>3 + 1 + 29 = 33 years (Inclusive of AD 29)</a:t>
            </a:r>
          </a:p>
        </p:txBody>
      </p:sp>
      <p:sp>
        <p:nvSpPr>
          <p:cNvPr id="257067" name="Rectangle 44"/>
          <p:cNvSpPr>
            <a:spLocks noGrp="1" noChangeArrowheads="1"/>
          </p:cNvSpPr>
          <p:nvPr>
            <p:ph type="title" idx="4294967295"/>
          </p:nvPr>
        </p:nvSpPr>
        <p:spPr>
          <a:xfrm>
            <a:off x="1150944"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57068" name="Text Box 45"/>
          <p:cNvSpPr txBox="1">
            <a:spLocks noChangeArrowheads="1"/>
          </p:cNvSpPr>
          <p:nvPr/>
        </p:nvSpPr>
        <p:spPr bwMode="auto">
          <a:xfrm>
            <a:off x="4" y="6373813"/>
            <a:ext cx="8990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000" i="1">
                <a:solidFill>
                  <a:srgbClr val="000000"/>
                </a:solidFill>
                <a:latin typeface="Arial"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2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Now Jesus himself was about 30 years old when he began his ministry</a:t>
            </a:r>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 (Luke 3:23)</a:t>
            </a:r>
            <a:endParaRPr lang="en-US" b="1" dirty="0">
              <a:solidFill>
                <a:srgbClr val="FFFFFF"/>
              </a:solidFill>
              <a:latin typeface="Arial" charset="0"/>
              <a:cs typeface="Arial"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a:t>
            </a:r>
            <a:endParaRPr lang="en-US" sz="2000">
              <a:solidFill>
                <a:srgbClr val="212164"/>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4832093"/>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Paul's audiences were both Jews &amp; Gentiles but the General letters had Jews alone in Hebrews &amp; James though the church was more Gentile then.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Acts bridges the gospels to the epistles.</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1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en-US" sz="8800" b="1" dirty="0">
                <a:solidFill>
                  <a:srgbClr val="FFFFFF"/>
                </a:solidFill>
                <a:effectLst>
                  <a:glow rad="228600">
                    <a:schemeClr val="bg2"/>
                  </a:glow>
                </a:effectLst>
                <a:latin typeface="Arial"/>
                <a:ea typeface="ＭＳ Ｐゴシック" charset="0"/>
                <a:cs typeface="Arial"/>
              </a:rPr>
              <a:t>Acts</a:t>
            </a:r>
          </a:p>
        </p:txBody>
      </p:sp>
      <p:sp>
        <p:nvSpPr>
          <p:cNvPr id="5" name="Title 4">
            <a:extLst>
              <a:ext uri="{FF2B5EF4-FFF2-40B4-BE49-F238E27FC236}">
                <a16:creationId xmlns:a16="http://schemas.microsoft.com/office/drawing/2014/main" id="{F6487254-5731-1441-BEEB-10C6FC11D0B1}"/>
              </a:ext>
            </a:extLst>
          </p:cNvPr>
          <p:cNvSpPr txBox="1">
            <a:spLocks/>
          </p:cNvSpPr>
          <p:nvPr/>
        </p:nvSpPr>
        <p:spPr bwMode="auto">
          <a:xfrm>
            <a:off x="4211960" y="4933360"/>
            <a:ext cx="4752528"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The Start of Church History</a:t>
            </a:r>
          </a:p>
        </p:txBody>
      </p:sp>
      <p:sp>
        <p:nvSpPr>
          <p:cNvPr id="6" name="Rectangle 5">
            <a:extLst>
              <a:ext uri="{FF2B5EF4-FFF2-40B4-BE49-F238E27FC236}">
                <a16:creationId xmlns:a16="http://schemas.microsoft.com/office/drawing/2014/main" id="{C38675D1-1B1B-564E-9801-E5CD4C9FD1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16947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reason to witness everywhere is because </a:t>
            </a:r>
            <a:r>
              <a:rPr kumimoji="0" lang="en-US" altLang="zh-CN"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God has directed the progress of the kingdom message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to all people since early church history</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is God extending his kingdom message through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are you fitting into His overall purpose to spread the gospel throughout the entire earth?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Arial" charset="0"/>
                <a:cs typeface="Arial" charset="0"/>
              </a:rPr>
              <a:t>Acts</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Universal Savior Proclaimed in Sovereign Kingdom Progress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Jerusalem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Judea and Samaria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Uttermost Part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1:1–6:7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6:8–8:40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Chapters 9–28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Jews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Samaritans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(mixed breeds)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33-35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 few months)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(27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a:latin typeface="Arial" pitchFamily="-112"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chemeClr val="bg1"/>
                </a:solidFill>
                <a:latin typeface="Arial" charset="0"/>
                <a:cs typeface="Arial" charset="0"/>
              </a:rPr>
              <a:t>EACH NT BOOK</a:t>
            </a:r>
            <a:r>
              <a:rPr lang="en-US" sz="2000">
                <a:solidFill>
                  <a:schemeClr val="bg1"/>
                </a:solidFill>
                <a:latin typeface="Arial" charset="0"/>
                <a:cs typeface="Arial" charset="0"/>
              </a:rPr>
              <a:t> </a:t>
            </a:r>
            <a:r>
              <a:rPr lang="en-US" sz="2000" b="1">
                <a:solidFill>
                  <a:schemeClr val="bg1"/>
                </a:solidFill>
                <a:latin typeface="Arial" charset="0"/>
                <a:cs typeface="Arial" charset="0"/>
              </a:rPr>
              <a:t>IN THREE WORDS</a:t>
            </a:r>
            <a:r>
              <a:rPr lang="en-US" sz="2000">
                <a:solidFill>
                  <a:schemeClr val="bg1"/>
                </a:solidFill>
                <a:latin typeface="Arial" charset="0"/>
                <a:cs typeface="Arial" charset="0"/>
              </a:rPr>
              <a:t> </a:t>
            </a:r>
          </a:p>
        </p:txBody>
      </p:sp>
      <p:sp>
        <p:nvSpPr>
          <p:cNvPr id="22532" name="Text Box 4"/>
          <p:cNvSpPr txBox="1">
            <a:spLocks noChangeArrowheads="1"/>
          </p:cNvSpPr>
          <p:nvPr/>
        </p:nvSpPr>
        <p:spPr bwMode="auto">
          <a:xfrm>
            <a:off x="319088" y="488950"/>
            <a:ext cx="2160587" cy="70802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HISTORY </a:t>
            </a:r>
            <a:br>
              <a:rPr lang="en-US" sz="2000" b="1">
                <a:latin typeface="Arial" charset="0"/>
                <a:cs typeface="Arial" charset="0"/>
              </a:rPr>
            </a:br>
            <a:r>
              <a:rPr lang="en-US" sz="2000" b="1">
                <a:latin typeface="Arial" charset="0"/>
                <a:cs typeface="Arial" charset="0"/>
              </a:rPr>
              <a:t>of Christ</a:t>
            </a:r>
            <a:endParaRPr lang="en-US" sz="2000">
              <a:latin typeface="Arial" charset="0"/>
              <a:cs typeface="Arial" charset="0"/>
            </a:endParaRPr>
          </a:p>
        </p:txBody>
      </p:sp>
      <p:sp>
        <p:nvSpPr>
          <p:cNvPr id="22533" name="Text Box 5"/>
          <p:cNvSpPr txBox="1">
            <a:spLocks noChangeArrowheads="1"/>
          </p:cNvSpPr>
          <p:nvPr/>
        </p:nvSpPr>
        <p:spPr bwMode="auto">
          <a:xfrm>
            <a:off x="3567118" y="488950"/>
            <a:ext cx="1838325" cy="70802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EXPERIENCE </a:t>
            </a:r>
            <a:br>
              <a:rPr lang="en-US" sz="2000" b="1">
                <a:latin typeface="Arial" charset="0"/>
                <a:cs typeface="Arial" charset="0"/>
              </a:rPr>
            </a:br>
            <a:r>
              <a:rPr lang="en-US" sz="2000" b="1">
                <a:latin typeface="Arial" charset="0"/>
                <a:cs typeface="Arial" charset="0"/>
              </a:rPr>
              <a:t>of Church</a:t>
            </a:r>
          </a:p>
        </p:txBody>
      </p:sp>
      <p:sp>
        <p:nvSpPr>
          <p:cNvPr id="22534" name="Text Box 6"/>
          <p:cNvSpPr txBox="1">
            <a:spLocks noChangeArrowheads="1"/>
          </p:cNvSpPr>
          <p:nvPr/>
        </p:nvSpPr>
        <p:spPr bwMode="auto">
          <a:xfrm>
            <a:off x="6564313" y="488950"/>
            <a:ext cx="2292350" cy="70802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PROPHECY </a:t>
            </a:r>
            <a:br>
              <a:rPr lang="en-US" sz="2000" b="1">
                <a:latin typeface="Arial" charset="0"/>
                <a:cs typeface="Arial" charset="0"/>
              </a:rPr>
            </a:br>
            <a:r>
              <a:rPr lang="en-US" sz="2000" b="1">
                <a:latin typeface="Arial" charset="0"/>
                <a:cs typeface="Arial" charset="0"/>
              </a:rPr>
              <a:t>of Future</a:t>
            </a:r>
          </a:p>
        </p:txBody>
      </p:sp>
      <p:sp>
        <p:nvSpPr>
          <p:cNvPr id="22535" name="Text Box 7"/>
          <p:cNvSpPr txBox="1">
            <a:spLocks noChangeArrowheads="1"/>
          </p:cNvSpPr>
          <p:nvPr/>
        </p:nvSpPr>
        <p:spPr bwMode="auto">
          <a:xfrm>
            <a:off x="179388" y="1296990"/>
            <a:ext cx="2438400" cy="108330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latin typeface="Arial" charset="0"/>
                <a:cs typeface="Arial" charset="0"/>
              </a:rPr>
              <a:t>M</a:t>
            </a:r>
            <a:r>
              <a:rPr lang="en-US" sz="1400">
                <a:latin typeface="Arial" charset="0"/>
                <a:cs typeface="Arial" charset="0"/>
              </a:rPr>
              <a:t>atthew – </a:t>
            </a:r>
            <a:r>
              <a:rPr lang="en-US" sz="1400" b="1">
                <a:latin typeface="Arial" charset="0"/>
                <a:cs typeface="Arial" charset="0"/>
              </a:rPr>
              <a:t>M</a:t>
            </a:r>
            <a:r>
              <a:rPr lang="en-US" sz="1400">
                <a:latin typeface="Arial" charset="0"/>
                <a:cs typeface="Arial" charset="0"/>
              </a:rPr>
              <a:t>essiah for Jews</a:t>
            </a:r>
          </a:p>
          <a:p>
            <a:pPr>
              <a:spcBef>
                <a:spcPct val="20000"/>
              </a:spcBef>
            </a:pPr>
            <a:r>
              <a:rPr lang="en-US" sz="1400" b="1">
                <a:latin typeface="Arial" charset="0"/>
                <a:cs typeface="Arial" charset="0"/>
              </a:rPr>
              <a:t>M</a:t>
            </a:r>
            <a:r>
              <a:rPr lang="en-US" sz="1400">
                <a:latin typeface="Arial" charset="0"/>
                <a:cs typeface="Arial" charset="0"/>
              </a:rPr>
              <a:t>ark – </a:t>
            </a:r>
            <a:r>
              <a:rPr lang="en-US" sz="1400" b="1">
                <a:latin typeface="Arial" charset="0"/>
                <a:cs typeface="Arial" charset="0"/>
              </a:rPr>
              <a:t>M</a:t>
            </a:r>
            <a:r>
              <a:rPr lang="en-US" sz="1400">
                <a:latin typeface="Arial" charset="0"/>
                <a:cs typeface="Arial" charset="0"/>
              </a:rPr>
              <a:t>essiah Is Servant</a:t>
            </a:r>
          </a:p>
          <a:p>
            <a:pPr>
              <a:spcBef>
                <a:spcPct val="20000"/>
              </a:spcBef>
            </a:pPr>
            <a:r>
              <a:rPr lang="en-US" sz="1400" b="1">
                <a:latin typeface="Arial" charset="0"/>
                <a:cs typeface="Arial" charset="0"/>
              </a:rPr>
              <a:t>L</a:t>
            </a:r>
            <a:r>
              <a:rPr lang="en-US" sz="1400">
                <a:latin typeface="Arial" charset="0"/>
                <a:cs typeface="Arial" charset="0"/>
              </a:rPr>
              <a:t>uke – </a:t>
            </a:r>
            <a:r>
              <a:rPr lang="en-US" sz="1400" b="1">
                <a:latin typeface="Arial" charset="0"/>
                <a:cs typeface="Arial" charset="0"/>
              </a:rPr>
              <a:t>L</a:t>
            </a:r>
            <a:r>
              <a:rPr lang="en-US" sz="1400">
                <a:latin typeface="Arial" charset="0"/>
                <a:cs typeface="Arial" charset="0"/>
              </a:rPr>
              <a:t>ikeness of Man</a:t>
            </a:r>
          </a:p>
          <a:p>
            <a:pPr>
              <a:spcBef>
                <a:spcPct val="20000"/>
              </a:spcBef>
            </a:pPr>
            <a:r>
              <a:rPr lang="en-US" sz="1400" b="1">
                <a:latin typeface="Arial" charset="0"/>
                <a:cs typeface="Arial" charset="0"/>
              </a:rPr>
              <a:t>J</a:t>
            </a:r>
            <a:r>
              <a:rPr lang="en-US" sz="1400">
                <a:latin typeface="Arial" charset="0"/>
                <a:cs typeface="Arial" charset="0"/>
              </a:rPr>
              <a:t>ohn – </a:t>
            </a:r>
            <a:r>
              <a:rPr lang="en-US" sz="1400" b="1">
                <a:latin typeface="Arial" charset="0"/>
                <a:cs typeface="Arial" charset="0"/>
              </a:rPr>
              <a:t>J</a:t>
            </a:r>
            <a:r>
              <a:rPr lang="en-US" sz="1400">
                <a:latin typeface="Arial" charset="0"/>
                <a:cs typeface="Arial" charset="0"/>
              </a:rPr>
              <a:t>esus Is God</a:t>
            </a: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om. –</a:t>
            </a: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ighteousness of God</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 Problems Solved</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learing Paul</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Reputation</a:t>
            </a:r>
          </a:p>
          <a:p>
            <a:pPr>
              <a:spcBef>
                <a:spcPct val="20000"/>
              </a:spcBef>
            </a:pP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al. – </a:t>
            </a: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ospel of Liberty</a:t>
            </a:r>
          </a:p>
          <a:p>
            <a:pPr>
              <a:spcBef>
                <a:spcPct val="20000"/>
              </a:spcBef>
            </a:pP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ph. – </a:t>
            </a: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xaltation in Christ</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riority of Unity</a:t>
            </a:r>
          </a:p>
          <a:p>
            <a:pPr>
              <a:spcBef>
                <a:spcPct val="20000"/>
              </a:spcBef>
            </a:pP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ol.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Ascended Head</a:t>
            </a:r>
          </a:p>
          <a:p>
            <a:pPr>
              <a:spcBef>
                <a:spcPct val="20000"/>
              </a:spcBef>
            </a:pPr>
            <a:r>
              <a:rPr lang="en-US" sz="1400" dirty="0">
                <a:solidFill>
                  <a:srgbClr val="FFFFFF"/>
                </a:solidFill>
                <a:latin typeface="Arial" charset="0"/>
                <a:cs typeface="Arial" charset="0"/>
              </a:rPr>
              <a:t>1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riumph before Return</a:t>
            </a:r>
          </a:p>
          <a:p>
            <a:pPr>
              <a:spcBef>
                <a:spcPct val="20000"/>
              </a:spcBef>
            </a:pPr>
            <a:r>
              <a:rPr lang="en-US" sz="1400" dirty="0">
                <a:solidFill>
                  <a:srgbClr val="FFFFFF"/>
                </a:solidFill>
                <a:latin typeface="Arial" charset="0"/>
                <a:cs typeface="Arial" charset="0"/>
              </a:rPr>
              <a:t>2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ribulation before Return</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rust in Timothy</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each the Church</a:t>
            </a:r>
          </a:p>
          <a:p>
            <a:pPr>
              <a:spcBef>
                <a:spcPct val="20000"/>
              </a:spcBef>
            </a:pP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itus –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ruthless</a:t>
            </a:r>
            <a:r>
              <a:rPr lang="en-US" sz="1400" dirty="0">
                <a:solidFill>
                  <a:srgbClr val="FFFFFF"/>
                </a:solidFill>
                <a:latin typeface="Arial" charset="0"/>
                <a:cs typeface="Arial" charset="0"/>
              </a:rPr>
              <a:t> Teachers Denounced</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hile.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ardon of Onesimus</a:t>
            </a: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1"/>
              </a:buClr>
              <a:buSzPct val="75000"/>
              <a:buFont typeface="Wingdings" charset="0"/>
              <a:buNone/>
            </a:pPr>
            <a:r>
              <a:rPr lang="en-US" sz="1400" b="1">
                <a:latin typeface="Arial" charset="0"/>
                <a:cs typeface="Arial" charset="0"/>
              </a:rPr>
              <a:t>R</a:t>
            </a:r>
            <a:r>
              <a:rPr lang="en-US" sz="1400">
                <a:latin typeface="Arial" charset="0"/>
                <a:cs typeface="Arial" charset="0"/>
              </a:rPr>
              <a:t>evelation – </a:t>
            </a:r>
            <a:r>
              <a:rPr lang="en-US" sz="1400" b="1">
                <a:latin typeface="Arial" charset="0"/>
                <a:cs typeface="Arial" charset="0"/>
              </a:rPr>
              <a:t>R</a:t>
            </a:r>
            <a:r>
              <a:rPr lang="en-US" sz="1400">
                <a:latin typeface="Arial" charset="0"/>
                <a:cs typeface="Arial" charset="0"/>
              </a:rPr>
              <a:t>evelation of Future </a:t>
            </a:r>
          </a:p>
        </p:txBody>
      </p:sp>
      <p:sp>
        <p:nvSpPr>
          <p:cNvPr id="22538" name="Text Box 10"/>
          <p:cNvSpPr txBox="1">
            <a:spLocks noChangeArrowheads="1"/>
          </p:cNvSpPr>
          <p:nvPr/>
        </p:nvSpPr>
        <p:spPr bwMode="auto">
          <a:xfrm>
            <a:off x="280988" y="3886200"/>
            <a:ext cx="2235200" cy="400050"/>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History</a:t>
            </a:r>
            <a:r>
              <a:rPr lang="en-US" sz="1400" b="1">
                <a:latin typeface="Arial" charset="0"/>
                <a:cs typeface="Arial" charset="0"/>
              </a:rPr>
              <a:t> of </a:t>
            </a:r>
            <a:r>
              <a:rPr lang="en-US" sz="2000" b="1">
                <a:latin typeface="Arial" charset="0"/>
                <a:cs typeface="Arial" charset="0"/>
              </a:rPr>
              <a:t>Church</a:t>
            </a:r>
            <a:endParaRPr lang="en-US" sz="2000">
              <a:latin typeface="Arial" charset="0"/>
              <a:cs typeface="Arial" charset="0"/>
            </a:endParaRPr>
          </a:p>
        </p:txBody>
      </p:sp>
      <p:sp>
        <p:nvSpPr>
          <p:cNvPr id="22539" name="Text Box 11"/>
          <p:cNvSpPr txBox="1">
            <a:spLocks noChangeArrowheads="1"/>
          </p:cNvSpPr>
          <p:nvPr/>
        </p:nvSpPr>
        <p:spPr bwMode="auto">
          <a:xfrm>
            <a:off x="3133728" y="4840288"/>
            <a:ext cx="2806865" cy="2132961"/>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latin typeface="Arial" charset="0"/>
                <a:cs typeface="Arial" charset="0"/>
              </a:rPr>
              <a:t>H</a:t>
            </a:r>
            <a:r>
              <a:rPr lang="en-US" sz="1400" dirty="0">
                <a:latin typeface="Arial" charset="0"/>
                <a:cs typeface="Arial" charset="0"/>
              </a:rPr>
              <a:t>eb. – </a:t>
            </a:r>
            <a:r>
              <a:rPr lang="en-US" sz="1400" b="1" dirty="0">
                <a:latin typeface="Arial" charset="0"/>
                <a:cs typeface="Arial" charset="0"/>
              </a:rPr>
              <a:t>H</a:t>
            </a:r>
            <a:r>
              <a:rPr lang="en-US" sz="1400" dirty="0">
                <a:latin typeface="Arial" charset="0"/>
                <a:cs typeface="Arial" charset="0"/>
              </a:rPr>
              <a:t>asten to Maturity</a:t>
            </a:r>
          </a:p>
          <a:p>
            <a:pPr>
              <a:spcBef>
                <a:spcPct val="20000"/>
              </a:spcBef>
            </a:pPr>
            <a:r>
              <a:rPr lang="en-US" sz="1400" b="1" dirty="0">
                <a:latin typeface="Arial" charset="0"/>
                <a:cs typeface="Arial" charset="0"/>
              </a:rPr>
              <a:t>J</a:t>
            </a:r>
            <a:r>
              <a:rPr lang="en-US" sz="1400" dirty="0">
                <a:latin typeface="Arial" charset="0"/>
                <a:cs typeface="Arial" charset="0"/>
              </a:rPr>
              <a:t>ames – </a:t>
            </a:r>
            <a:r>
              <a:rPr lang="en-US" sz="1400" b="1" dirty="0">
                <a:latin typeface="Arial" charset="0"/>
                <a:cs typeface="Arial" charset="0"/>
              </a:rPr>
              <a:t>J</a:t>
            </a:r>
            <a:r>
              <a:rPr lang="en-US" sz="1400" dirty="0">
                <a:latin typeface="Arial" charset="0"/>
                <a:cs typeface="Arial" charset="0"/>
              </a:rPr>
              <a:t>ews</a:t>
            </a:r>
            <a:r>
              <a:rPr lang="uk-UA" sz="1400" dirty="0">
                <a:latin typeface="Arial" charset="0"/>
                <a:cs typeface="Arial" charset="0"/>
              </a:rPr>
              <a:t>'</a:t>
            </a:r>
            <a:r>
              <a:rPr lang="en-US" sz="1400" dirty="0">
                <a:latin typeface="Arial" charset="0"/>
                <a:cs typeface="Arial" charset="0"/>
              </a:rPr>
              <a:t> Belief Behaves</a:t>
            </a:r>
          </a:p>
          <a:p>
            <a:pPr>
              <a:spcBef>
                <a:spcPct val="20000"/>
              </a:spcBef>
            </a:pPr>
            <a:r>
              <a:rPr lang="en-US" sz="1400" dirty="0">
                <a:latin typeface="Arial" charset="0"/>
                <a:cs typeface="Arial" charset="0"/>
              </a:rPr>
              <a:t>1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atience in Trials</a:t>
            </a:r>
          </a:p>
          <a:p>
            <a:pPr>
              <a:spcBef>
                <a:spcPct val="20000"/>
              </a:spcBef>
            </a:pPr>
            <a:r>
              <a:rPr lang="en-US" sz="1400" dirty="0">
                <a:latin typeface="Arial" charset="0"/>
                <a:cs typeface="Arial" charset="0"/>
              </a:rPr>
              <a:t>2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urge False Teachers</a:t>
            </a:r>
          </a:p>
          <a:p>
            <a:pPr>
              <a:spcBef>
                <a:spcPct val="20000"/>
              </a:spcBef>
            </a:pPr>
            <a:r>
              <a:rPr lang="en-US" sz="1400" dirty="0">
                <a:latin typeface="Arial" charset="0"/>
                <a:cs typeface="Arial" charset="0"/>
              </a:rPr>
              <a:t>1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in Fellowship</a:t>
            </a:r>
          </a:p>
          <a:p>
            <a:pPr>
              <a:spcBef>
                <a:spcPct val="20000"/>
              </a:spcBef>
            </a:pPr>
            <a:r>
              <a:rPr lang="en-US" sz="1400" dirty="0">
                <a:latin typeface="Arial" charset="0"/>
                <a:cs typeface="Arial" charset="0"/>
              </a:rPr>
              <a:t>2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udge False Teachers</a:t>
            </a:r>
          </a:p>
          <a:p>
            <a:pPr>
              <a:spcBef>
                <a:spcPct val="20000"/>
              </a:spcBef>
            </a:pPr>
            <a:r>
              <a:rPr lang="en-US" sz="1400" dirty="0">
                <a:latin typeface="Arial" charset="0"/>
                <a:cs typeface="Arial" charset="0"/>
              </a:rPr>
              <a:t>3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of Hospitality</a:t>
            </a:r>
          </a:p>
          <a:p>
            <a:pPr>
              <a:spcBef>
                <a:spcPct val="20000"/>
              </a:spcBef>
            </a:pPr>
            <a:r>
              <a:rPr lang="en-US" sz="1400" b="1" dirty="0">
                <a:latin typeface="Arial" charset="0"/>
                <a:cs typeface="Arial" charset="0"/>
              </a:rPr>
              <a:t>J</a:t>
            </a:r>
            <a:r>
              <a:rPr lang="en-US" sz="1400" dirty="0">
                <a:latin typeface="Arial" charset="0"/>
                <a:cs typeface="Arial" charset="0"/>
              </a:rPr>
              <a:t>ude – </a:t>
            </a:r>
            <a:r>
              <a:rPr lang="en-US" sz="1400" b="1" dirty="0">
                <a:latin typeface="Arial" charset="0"/>
                <a:cs typeface="Arial" charset="0"/>
              </a:rPr>
              <a:t>J</a:t>
            </a:r>
            <a:r>
              <a:rPr lang="en-US" sz="1400" dirty="0">
                <a:latin typeface="Arial" charset="0"/>
                <a:cs typeface="Arial" charset="0"/>
              </a:rPr>
              <a:t>udgment on Apostates </a:t>
            </a:r>
          </a:p>
        </p:txBody>
      </p:sp>
      <p:sp>
        <p:nvSpPr>
          <p:cNvPr id="22540" name="Text Box 12"/>
          <p:cNvSpPr txBox="1">
            <a:spLocks noChangeArrowheads="1"/>
          </p:cNvSpPr>
          <p:nvPr/>
        </p:nvSpPr>
        <p:spPr bwMode="auto">
          <a:xfrm>
            <a:off x="263528" y="4387850"/>
            <a:ext cx="2353745" cy="30802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A</a:t>
            </a:r>
            <a:r>
              <a:rPr lang="en-US" sz="1400">
                <a:latin typeface="Arial" charset="0"/>
                <a:cs typeface="Arial" charset="0"/>
              </a:rPr>
              <a:t>cts – </a:t>
            </a:r>
            <a:r>
              <a:rPr lang="en-US" sz="1400" b="1">
                <a:latin typeface="Arial" charset="0"/>
                <a:cs typeface="Arial" charset="0"/>
              </a:rPr>
              <a:t>A</a:t>
            </a:r>
            <a:r>
              <a:rPr lang="en-US" sz="1400">
                <a:latin typeface="Arial" charset="0"/>
                <a:cs typeface="Arial" charset="0"/>
              </a:rPr>
              <a:t>postles of Church</a:t>
            </a:r>
          </a:p>
        </p:txBody>
      </p:sp>
      <p:sp>
        <p:nvSpPr>
          <p:cNvPr id="146446" name="Text Box 5"/>
          <p:cNvSpPr txBox="1">
            <a:spLocks noChangeArrowheads="1"/>
          </p:cNvSpPr>
          <p:nvPr/>
        </p:nvSpPr>
        <p:spPr bwMode="auto">
          <a:xfrm>
            <a:off x="8578854" y="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33</a:t>
            </a:r>
            <a:endParaRPr lang="en-US" sz="2000" b="1">
              <a:solidFill>
                <a:srgbClr val="FFFFFF"/>
              </a:solidFill>
              <a:latin typeface="Arial" charset="0"/>
              <a:cs typeface="Arial" charset="0"/>
            </a:endParaRPr>
          </a:p>
        </p:txBody>
      </p:sp>
      <p:sp>
        <p:nvSpPr>
          <p:cNvPr id="146447" name="TextBox 5"/>
          <p:cNvSpPr txBox="1">
            <a:spLocks noChangeArrowheads="1"/>
          </p:cNvSpPr>
          <p:nvPr/>
        </p:nvSpPr>
        <p:spPr bwMode="auto">
          <a:xfrm>
            <a:off x="5940425" y="6524625"/>
            <a:ext cx="32083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Arial" charset="0"/>
                <a:cs typeface="Arial" charset="0"/>
              </a:rPr>
              <a:t>Terry Hall,</a:t>
            </a:r>
            <a:r>
              <a:rPr lang="en-US" sz="1600" i="1">
                <a:solidFill>
                  <a:srgbClr val="FFFFFF"/>
                </a:solidFill>
                <a:latin typeface="Arial" charset="0"/>
                <a:cs typeface="Arial" charset="0"/>
              </a:rPr>
              <a:t> Bible Panorama,</a:t>
            </a:r>
            <a:r>
              <a:rPr lang="en-US" sz="1600">
                <a:solidFill>
                  <a:srgbClr val="FFFFFF"/>
                </a:solidFill>
                <a:latin typeface="Arial" charset="0"/>
                <a:cs typeface="Arial" charset="0"/>
              </a:rPr>
              <a:t> 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基督被接升天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圣灵的浇灌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瘸腿的人得治愈</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群众讲道的结果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撒非拉和亚拿尼亚被审判</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拣选执事解决不义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司提反强烈的申辩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8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教会受逼迫而分散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扫罗接受福音</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辩解与外族人同赞美</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逃出监狱</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福音传到安提阿</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慈爱与混乱混合了</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耶路撒冷会议调查</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对提摩太的割礼的需要</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在雅典的宣教</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18</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采访与亚居拉，百基拉</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在以弗所的新信徒</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21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圣灵警告保罗</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22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保罗见证带来的后果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23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公议会的会议</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24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在腓力斯前受审</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25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向凯撒的迫切上诉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26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与亚基帕王辩解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27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从该撒利亚到马尔他岛</a:t>
            </a:r>
            <a:endPar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28 Translation</a:t>
            </a:r>
            <a:endPar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a:solidFill>
                  <a:srgbClr val="504818"/>
                </a:solidFill>
                <a:latin typeface="Arial" charset="0"/>
                <a:ea typeface="ＭＳ Ｐゴシック" charset="0"/>
                <a:cs typeface="Arial" charset="0"/>
              </a:rPr>
              <a:t>What to Do?</a:t>
            </a:r>
            <a:endParaRPr lang="en-US" sz="3600" i="1">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AutoNum type="arabicPeriod"/>
            </a:pPr>
            <a:r>
              <a:rPr lang="en-US" sz="3600" b="1" dirty="0">
                <a:solidFill>
                  <a:srgbClr val="000000"/>
                </a:solidFill>
                <a:latin typeface="Arial" charset="0"/>
                <a:cs typeface="Arial" charset="0"/>
              </a:rPr>
              <a:t>Which practices in Acts and the rest of the NT should we do today?  Please take the quiz.</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131e</a:t>
            </a: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Now for the hard part…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620719" y="-1588"/>
            <a:ext cx="7534275" cy="5222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FFFFFF"/>
                </a:solidFill>
                <a:latin typeface="Arial" charset="0"/>
                <a:cs typeface="Arial" charset="0"/>
              </a:rPr>
              <a:t>Paul</a:t>
            </a:r>
            <a:r>
              <a:rPr lang="uk-UA"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s First &amp; Second Missionary Journeys</a:t>
            </a:r>
            <a:endParaRPr lang="en-US" sz="2800" b="1" dirty="0">
              <a:solidFill>
                <a:srgbClr val="FFFFFF"/>
              </a:solidFill>
              <a:latin typeface="Arial" charset="0"/>
              <a:cs typeface="Arial" charset="0"/>
            </a:endParaRPr>
          </a:p>
        </p:txBody>
      </p:sp>
      <p:sp>
        <p:nvSpPr>
          <p:cNvPr id="259075" name="Text Box 4"/>
          <p:cNvSpPr txBox="1">
            <a:spLocks noChangeArrowheads="1"/>
          </p:cNvSpPr>
          <p:nvPr/>
        </p:nvSpPr>
        <p:spPr bwMode="auto">
          <a:xfrm>
            <a:off x="8096254" y="76205"/>
            <a:ext cx="11428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261123" name="Text Box 4"/>
          <p:cNvSpPr txBox="1">
            <a:spLocks noChangeArrowheads="1"/>
          </p:cNvSpPr>
          <p:nvPr/>
        </p:nvSpPr>
        <p:spPr bwMode="auto">
          <a:xfrm>
            <a:off x="8458204" y="76205"/>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Fourth Missionary Journey</a:t>
            </a:r>
            <a:endParaRPr lang="en-US" sz="3200" b="1">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458634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869197"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sp>
        <p:nvSpPr>
          <p:cNvPr id="265218" name="Title 112"/>
          <p:cNvSpPr>
            <a:spLocks noGrp="1"/>
          </p:cNvSpPr>
          <p:nvPr>
            <p:ph type="title" idx="4294967295"/>
          </p:nvPr>
        </p:nvSpPr>
        <p:spPr>
          <a:xfrm>
            <a:off x="914400" y="0"/>
            <a:ext cx="7239000" cy="585788"/>
          </a:xfrm>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Reconcile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(vv. 17-18)</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980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5358" name="Group 1086"/>
          <p:cNvGraphicFramePr>
            <a:graphicFrameLocks noGrp="1"/>
          </p:cNvGraphicFramePr>
          <p:nvPr/>
        </p:nvGraphicFramePr>
        <p:xfrm>
          <a:off x="0" y="1371600"/>
          <a:ext cx="9144000" cy="5327790"/>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Name</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Nationality</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Home Town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Occupation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Relation-ships</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Matthew</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Tax Collector</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 Jesus Christ</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1,071</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Matthew</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Mark</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 / Roman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Jerusalem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Missionary</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Peter</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16</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678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Mark</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Luke</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Greek</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Antioch</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Physician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Paul</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Arial"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52</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2,158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Luke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Acts</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John</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Bethsaida or </a:t>
                      </a:r>
                      <a:r>
                        <a:rPr kumimoji="0" lang="en-US" sz="16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Fisherman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Jesus Christ</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50</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1,414</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3 John </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Revelation</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6931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93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93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6931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93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932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2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932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932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328"/>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(Books &amp; Key Words)</a:t>
            </a:r>
          </a:p>
        </p:txBody>
      </p:sp>
      <p:sp>
        <p:nvSpPr>
          <p:cNvPr id="26932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
        <p:nvSpPr>
          <p:cNvPr id="26933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95"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96"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108"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938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11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939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939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939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7"/>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0"/>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5"/>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033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034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charset="0"/>
                <a:cs typeface="Times New Roman" charset="0"/>
              </a:rPr>
              <a:t>NT Overview (Pauline Books + Key Words)</a:t>
            </a:r>
          </a:p>
        </p:txBody>
      </p:sp>
      <p:sp>
        <p:nvSpPr>
          <p:cNvPr id="270353"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27035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0388"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0389"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0392"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039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9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9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9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13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1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1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136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1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136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36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137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137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1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143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43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143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143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144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2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2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2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239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2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239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39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239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239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(History Key Words)</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2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241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41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241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241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241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341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341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34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341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34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341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1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342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342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(Pauline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344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345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346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346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346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6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7"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346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346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346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4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4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4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443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4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444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4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444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444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446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446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447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447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447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44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44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44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545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546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546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546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546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546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6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546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546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106"/>
            <a:ext cx="7772400" cy="58471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548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5493"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5494"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5497"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5498"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9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550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5502"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5503"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648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64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64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648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64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648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48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649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649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652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655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55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655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655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656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750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75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75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751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75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751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1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751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751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(by Category)</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7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
        <p:nvSpPr>
          <p:cNvPr id="277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7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7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7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85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85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85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7853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85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853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3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854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854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(History)</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8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
        <p:nvSpPr>
          <p:cNvPr id="278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6"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8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8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8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10830</TotalTime>
  <Words>11617</Words>
  <Application>Microsoft Macintosh PowerPoint</Application>
  <PresentationFormat>On-screen Show (4:3)</PresentationFormat>
  <Paragraphs>2908</Paragraphs>
  <Slides>107</Slides>
  <Notes>81</Notes>
  <HiddenSlides>0</HiddenSlides>
  <MMClips>1</MMClips>
  <ScaleCrop>false</ScaleCrop>
  <HeadingPairs>
    <vt:vector size="6" baseType="variant">
      <vt:variant>
        <vt:lpstr>Fonts Used</vt:lpstr>
      </vt:variant>
      <vt:variant>
        <vt:i4>19</vt:i4>
      </vt:variant>
      <vt:variant>
        <vt:lpstr>Theme</vt:lpstr>
      </vt:variant>
      <vt:variant>
        <vt:i4>42</vt:i4>
      </vt:variant>
      <vt:variant>
        <vt:lpstr>Slide Titles</vt:lpstr>
      </vt:variant>
      <vt:variant>
        <vt:i4>107</vt:i4>
      </vt:variant>
    </vt:vector>
  </HeadingPairs>
  <TitlesOfParts>
    <vt:vector size="168" baseType="lpstr">
      <vt:lpstr>26</vt:lpstr>
      <vt:lpstr>Arail</vt:lpstr>
      <vt:lpstr>BONES</vt:lpstr>
      <vt:lpstr>MS Gothic</vt:lpstr>
      <vt:lpstr>ＭＳ Ｐゴシック</vt:lpstr>
      <vt:lpstr>SimSun</vt:lpstr>
      <vt:lpstr>Times</vt:lpstr>
      <vt:lpstr>Arial</vt:lpstr>
      <vt:lpstr>Arial Black</vt:lpstr>
      <vt:lpstr>Arial Narrow</vt:lpstr>
      <vt:lpstr>Calibri</vt:lpstr>
      <vt:lpstr>Comic Sans MS</vt:lpstr>
      <vt:lpstr>Engravers MT</vt:lpstr>
      <vt:lpstr>Garamond</vt:lpstr>
      <vt:lpstr>Helvetica</vt:lpstr>
      <vt:lpstr>Lucida Handwriting</vt:lpstr>
      <vt:lpstr>Tahoma</vt:lpstr>
      <vt:lpstr>Times New Roman</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3_Strategic</vt:lpstr>
      <vt:lpstr>6_Blank Presentation</vt:lpstr>
      <vt:lpstr>2_Soaring</vt:lpstr>
      <vt:lpstr>49_Blank Presentation</vt:lpstr>
      <vt:lpstr>50_Blank Presentation</vt:lpstr>
      <vt:lpstr>6_Strategic</vt:lpstr>
      <vt:lpstr>3_Office Theme</vt:lpstr>
      <vt:lpstr>4_Strategic</vt:lpstr>
      <vt:lpstr>7_Strategic</vt:lpstr>
      <vt:lpstr>6_Office Theme</vt:lpstr>
      <vt:lpstr>Stream</vt:lpstr>
      <vt:lpstr>New  Testament Introduction</vt:lpstr>
      <vt:lpstr>List in order all the books of the New Testament</vt:lpstr>
      <vt:lpstr>Parallel OT &amp; NT Structure</vt:lpstr>
      <vt:lpstr>The New Testament “Building”</vt:lpstr>
      <vt:lpstr>Observations on NT Structure</vt:lpstr>
      <vt:lpstr>Observations on NT Structure</vt:lpstr>
      <vt:lpstr>Observations on NT Structure</vt:lpstr>
      <vt:lpstr>PowerPoint Presentation</vt:lpstr>
      <vt:lpstr>Authors of the New Testament </vt:lpstr>
      <vt:lpstr>Authors of the New Testament </vt:lpstr>
      <vt:lpstr>Authors of the New Testament </vt:lpstr>
      <vt:lpstr>New Testament Chronology </vt:lpstr>
      <vt:lpstr>The Gospels</vt:lpstr>
      <vt:lpstr>The Synoptics</vt:lpstr>
      <vt:lpstr>Synoptic Similarities</vt:lpstr>
      <vt:lpstr>"A FINISHED PORTRAIT OF THE  LORD JESUS CHRIST"</vt:lpstr>
      <vt:lpstr>Each Gospel Writer Had:</vt:lpstr>
      <vt:lpstr>FOUR INDIVIDUAL PORTRAITS…</vt:lpstr>
      <vt:lpstr>FRAMING THE GOSPELS…</vt:lpstr>
      <vt:lpstr>THE AUDIENCES FOR THE GOSPELS…</vt:lpstr>
      <vt:lpstr>…PORTRAYING JESUS AS…</vt:lpstr>
      <vt:lpstr>THE MESSAGE IN A NUTSHELL…</vt:lpstr>
      <vt:lpstr>THAT STRANGE SOUNDING WORD…</vt:lpstr>
      <vt:lpstr>THE SYNOPTICS: "TO SEE TOGETHER"</vt:lpstr>
      <vt:lpstr>OVERLAPS IN THE GOSPELS</vt:lpstr>
      <vt:lpstr>JOHN: SUMMING UP THE MESSAGE</vt:lpstr>
      <vt:lpstr>The Synoptic Problem</vt:lpstr>
      <vt:lpstr>Marcan Priority Diagrammed</vt:lpstr>
      <vt:lpstr>Dating the Synoptic Gospels</vt:lpstr>
      <vt:lpstr>Solutions to the Synoptic Problem</vt:lpstr>
      <vt:lpstr>Solutions to the Synoptic Problem</vt:lpstr>
      <vt:lpstr>Two-Source Hypothesis</vt:lpstr>
      <vt:lpstr>Four-Source Hypothesis</vt:lpstr>
      <vt:lpstr>When I Think They Were Written…</vt:lpstr>
      <vt:lpstr>Date Options for John's Gospel</vt:lpstr>
      <vt:lpstr>The Temple Stood Until AD 70</vt:lpstr>
      <vt:lpstr>Antonia Fortress</vt:lpstr>
      <vt:lpstr>Temple Assault </vt:lpstr>
      <vt:lpstr>The Pool of Israel</vt:lpstr>
      <vt:lpstr>Pool of Bethesda</vt:lpstr>
      <vt:lpstr>Pool of Bethesda</vt:lpstr>
      <vt:lpstr>Pool of Bethesda Ruins</vt:lpstr>
      <vt:lpstr>The Fours Gospels Compared</vt:lpstr>
      <vt:lpstr>The Four Gospels Compared</vt:lpstr>
      <vt:lpstr>The Four Gospels Compared</vt:lpstr>
      <vt:lpstr>How Well Do You Know the Life of Christ?</vt:lpstr>
      <vt:lpstr>NT Overview</vt:lpstr>
      <vt:lpstr>NT Book Key Words</vt:lpstr>
      <vt:lpstr>NT Book Key Words</vt:lpstr>
      <vt:lpstr>NT Book Key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Dating the Birth of Christ</vt:lpstr>
      <vt:lpstr>Dating the Start of Christ's Ministry</vt:lpstr>
      <vt:lpstr>The Duration of Christ's Ministry</vt:lpstr>
      <vt:lpstr>Chronology of Jesus &amp; Acts</vt:lpstr>
      <vt:lpstr>Age of Jesus  When He Began His Ministry</vt:lpstr>
      <vt:lpstr>Acts</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The Book of Acts in 3 Minutes  (TheChurchatBrookHills.mp4)</vt:lpstr>
      <vt:lpstr>What to Do?</vt:lpstr>
      <vt:lpstr>What to Do?</vt:lpstr>
      <vt:lpstr>PowerPoint Presentation</vt:lpstr>
      <vt:lpstr>Paul's Third Missionary Journey</vt:lpstr>
      <vt:lpstr>Paul's Fourth Missionary Journey</vt:lpstr>
      <vt:lpstr>Prison Epistle Christology</vt:lpstr>
      <vt:lpstr>Applying the Prison Epistles</vt:lpstr>
      <vt:lpstr>How Do You Respond to Trials?</vt:lpstr>
      <vt:lpstr>NT Overview (Books &amp; Key Words)</vt:lpstr>
      <vt:lpstr>NT Overview (Pauline Books + Key Words)</vt:lpstr>
      <vt:lpstr>NT Overview (Key Words)</vt:lpstr>
      <vt:lpstr>NT Overview (History Key Words)</vt:lpstr>
      <vt:lpstr>NT Overview (Pauline Key Words)</vt:lpstr>
      <vt:lpstr>NT Overview (Missionary Key Words)</vt:lpstr>
      <vt:lpstr>NT Overview (Missionary + Key Words)</vt:lpstr>
      <vt:lpstr>NT Overview (Key Words)</vt:lpstr>
      <vt:lpstr>NT Overview (by Category)</vt:lpstr>
      <vt:lpstr>NT Overview (History)</vt:lpstr>
      <vt:lpstr>NT Overview (Paul's Letters)</vt:lpstr>
      <vt:lpstr>NT Overview (General Epistles)</vt:lpstr>
      <vt:lpstr>NT Overview (General + Key Words)</vt:lpstr>
      <vt:lpstr>NT Overview (Chronological)</vt:lpstr>
      <vt:lpstr>PowerPoint Presentation</vt:lpstr>
      <vt:lpstr>Paul's Epistles in Mostly Scriptural Order</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147</cp:revision>
  <dcterms:created xsi:type="dcterms:W3CDTF">2002-12-23T16:16:03Z</dcterms:created>
  <dcterms:modified xsi:type="dcterms:W3CDTF">2025-01-28T13:08:00Z</dcterms:modified>
</cp:coreProperties>
</file>