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3"/>
  </p:notesMasterIdLst>
  <p:sldIdLst>
    <p:sldId id="4676"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476"/>
    <p:restoredTop sz="79888"/>
  </p:normalViewPr>
  <p:slideViewPr>
    <p:cSldViewPr snapToObjects="1">
      <p:cViewPr varScale="1">
        <p:scale>
          <a:sx n="89" d="100"/>
          <a:sy n="89" d="100"/>
        </p:scale>
        <p:origin x="160" y="9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4" d="100"/>
        <a:sy n="64"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51B211E8-E5A7-2648-9AD6-7AE9356C131D}" type="datetime1">
              <a:rPr lang="en-US"/>
              <a:pPr>
                <a:defRPr/>
              </a:pPr>
              <a:t>2/15/24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6222A541-7E25-7444-9C81-8E2569A18FD4}" type="slidenum">
              <a:rPr lang="en-US"/>
              <a:pPr>
                <a:defRPr/>
              </a:pPr>
              <a:t>‹#›</a:t>
            </a:fld>
            <a:endParaRPr lang="en-US"/>
          </a:p>
        </p:txBody>
      </p:sp>
    </p:spTree>
    <p:extLst>
      <p:ext uri="{BB962C8B-B14F-4D97-AF65-F5344CB8AC3E}">
        <p14:creationId xmlns:p14="http://schemas.microsoft.com/office/powerpoint/2010/main" val="311944046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lg" len="lg"/>
              </a14:hiddenLine>
            </a:ext>
          </a:extLst>
        </p:spPr>
        <p:txBody>
          <a:bodyPr/>
          <a:lstStyle>
            <a:lvl1pPr>
              <a:defRPr sz="1000">
                <a:solidFill>
                  <a:schemeClr val="tx1"/>
                </a:solidFill>
                <a:latin typeface="Arial" charset="0"/>
                <a:ea typeface="ＭＳ Ｐゴシック" charset="0"/>
                <a:cs typeface="ＭＳ Ｐゴシック" charset="0"/>
              </a:defRPr>
            </a:lvl1pPr>
            <a:lvl2pPr marL="742950" indent="-285750">
              <a:defRPr sz="1000">
                <a:solidFill>
                  <a:schemeClr val="tx1"/>
                </a:solidFill>
                <a:latin typeface="Arial" charset="0"/>
                <a:ea typeface="ＭＳ Ｐゴシック" charset="0"/>
              </a:defRPr>
            </a:lvl2pPr>
            <a:lvl3pPr marL="1143000" indent="-228600">
              <a:defRPr sz="1000">
                <a:solidFill>
                  <a:schemeClr val="tx1"/>
                </a:solidFill>
                <a:latin typeface="Arial" charset="0"/>
                <a:ea typeface="ＭＳ Ｐゴシック" charset="0"/>
              </a:defRPr>
            </a:lvl3pPr>
            <a:lvl4pPr marL="1600200" indent="-228600">
              <a:defRPr sz="1000">
                <a:solidFill>
                  <a:schemeClr val="tx1"/>
                </a:solidFill>
                <a:latin typeface="Arial" charset="0"/>
                <a:ea typeface="ＭＳ Ｐゴシック" charset="0"/>
              </a:defRPr>
            </a:lvl4pPr>
            <a:lvl5pPr marL="2057400" indent="-228600">
              <a:defRPr sz="1000">
                <a:solidFill>
                  <a:schemeClr val="tx1"/>
                </a:solidFill>
                <a:latin typeface="Arial" charset="0"/>
                <a:ea typeface="ＭＳ Ｐゴシック" charset="0"/>
              </a:defRPr>
            </a:lvl5pPr>
            <a:lvl6pPr marL="2514600" indent="-228600" eaLnBrk="0" fontAlgn="base" hangingPunct="0">
              <a:spcBef>
                <a:spcPct val="0"/>
              </a:spcBef>
              <a:spcAft>
                <a:spcPct val="0"/>
              </a:spcAft>
              <a:defRPr sz="1000">
                <a:solidFill>
                  <a:schemeClr val="tx1"/>
                </a:solidFill>
                <a:latin typeface="Arial" charset="0"/>
                <a:ea typeface="ＭＳ Ｐゴシック" charset="0"/>
              </a:defRPr>
            </a:lvl6pPr>
            <a:lvl7pPr marL="2971800" indent="-228600" eaLnBrk="0" fontAlgn="base" hangingPunct="0">
              <a:spcBef>
                <a:spcPct val="0"/>
              </a:spcBef>
              <a:spcAft>
                <a:spcPct val="0"/>
              </a:spcAft>
              <a:defRPr sz="1000">
                <a:solidFill>
                  <a:schemeClr val="tx1"/>
                </a:solidFill>
                <a:latin typeface="Arial" charset="0"/>
                <a:ea typeface="ＭＳ Ｐゴシック" charset="0"/>
              </a:defRPr>
            </a:lvl7pPr>
            <a:lvl8pPr marL="3429000" indent="-228600" eaLnBrk="0" fontAlgn="base" hangingPunct="0">
              <a:spcBef>
                <a:spcPct val="0"/>
              </a:spcBef>
              <a:spcAft>
                <a:spcPct val="0"/>
              </a:spcAft>
              <a:defRPr sz="1000">
                <a:solidFill>
                  <a:schemeClr val="tx1"/>
                </a:solidFill>
                <a:latin typeface="Arial" charset="0"/>
                <a:ea typeface="ＭＳ Ｐゴシック" charset="0"/>
              </a:defRPr>
            </a:lvl8pPr>
            <a:lvl9pPr marL="3886200" indent="-228600" eaLnBrk="0" fontAlgn="base" hangingPunct="0">
              <a:spcBef>
                <a:spcPct val="0"/>
              </a:spcBef>
              <a:spcAft>
                <a:spcPct val="0"/>
              </a:spcAft>
              <a:defRPr sz="10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CD65513B-9E42-FC43-A579-BAF2DFE3FBB3}" type="slidenum">
              <a:rPr kumimoji="0" lang="en-US" sz="1200" b="0" i="0" u="none" strike="noStrike" kern="1200" cap="none" spc="0" normalizeH="0" baseline="0" noProof="0">
                <a:ln>
                  <a:noFill/>
                </a:ln>
                <a:solidFill>
                  <a:srgbClr val="000000"/>
                </a:solidFill>
                <a:effectLst/>
                <a:uLnTx/>
                <a:uFillTx/>
                <a:latin typeface="Comic Sans MS" charset="0"/>
                <a:ea typeface="ＭＳ Ｐゴシック" charset="0"/>
              </a:rPr>
              <a:pPr marL="0" marR="0" lvl="0" indent="0" algn="l"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122" name="Rectangle 2"/>
          <p:cNvSpPr>
            <a:spLocks noGrp="1" noRot="1" noChangeAspect="1" noChangeArrowheads="1"/>
          </p:cNvSpPr>
          <p:nvPr>
            <p:ph type="sldImg"/>
          </p:nvPr>
        </p:nvSpPr>
        <p:spPr>
          <a:xfrm>
            <a:off x="1150938" y="692150"/>
            <a:ext cx="4556125" cy="3416300"/>
          </a:xfrm>
          <a:solidFill>
            <a:srgbClr val="FFFFFF"/>
          </a:solidFill>
          <a:ln/>
        </p:spPr>
      </p:sp>
      <p:sp>
        <p:nvSpPr>
          <p:cNvPr id="5123" name="Rectangle 3"/>
          <p:cNvSpPr>
            <a:spLocks noGrp="1" noChangeArrowheads="1"/>
          </p:cNvSpPr>
          <p:nvPr>
            <p:ph type="body" idx="1"/>
          </p:nvPr>
        </p:nvSpPr>
        <p:spPr>
          <a:solidFill>
            <a:srgbClr val="FFFFFF"/>
          </a:solidFill>
          <a:ln>
            <a:solidFill>
              <a:srgbClr val="000000"/>
            </a:solidFill>
          </a:ln>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This complicated chart combines the two themes of Kingdom and Covenants. God's kingdom rule extends to humanity across the ages at the top. But the major part shows the unfolding of the Abrahamic Covenant in its Land Covenant, Davidic Covenant, and New Covenant promises—partially fulfilled in the present, but fully completed in the Messianic Kingdom. This will happen in the Millennial Age and especially in the Eternal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 This chart also shows that the Old (Mosaic) Covenant was replaced by the New Covenant.</a:t>
            </a:r>
            <a:endParaRPr lang="en-US" b="0" dirty="0">
              <a:latin typeface="Arial" panose="020B0604020202020204" pitchFamily="34" charset="0"/>
              <a:ea typeface="ＭＳ Ｐゴシック" charset="0"/>
              <a:cs typeface="Arial" panose="020B0604020202020204" pitchFamily="34" charset="0"/>
            </a:endParaRPr>
          </a:p>
          <a:p>
            <a:r>
              <a:rPr lang="en-US" b="0" dirty="0">
                <a:latin typeface="Arial" panose="020B0604020202020204" pitchFamily="34" charset="0"/>
                <a:ea typeface="ＭＳ Ｐゴシック" charset="0"/>
                <a:cs typeface="Arial" panose="020B0604020202020204" pitchFamily="34" charset="0"/>
              </a:rPr>
              <a:t>All agree that a partial fulfillment of the covenant to Abraham exists now to the Church in the indwelling Holy Spirit and forgiveness of sins (Jer 31:31-34)—and the ultimate fulfillment will be in the eternal state.</a:t>
            </a:r>
          </a:p>
          <a:p>
            <a:r>
              <a:rPr lang="en-US" b="0" dirty="0">
                <a:latin typeface="Arial" panose="020B0604020202020204" pitchFamily="34" charset="0"/>
                <a:ea typeface="ＭＳ Ｐゴシック" charset="0"/>
                <a:cs typeface="Arial" panose="020B0604020202020204" pitchFamily="34" charset="0"/>
              </a:rPr>
              <a:t>The main area of disagreement relates to the time from now to eternity. Will there be a literal land, throne, and worldwide blessing to national (ethnic) Israel before the eternal kingdom? This chart shows verses giving a resounding YES to that question in a present partial fulfillment and a future full fulfillment in the normal sense of language in the verses cited. But the messianic kingdom will be in two stages—first in a millennial fulfillment to last 1000 years, but then, after that, the eternal stage in the new Jerusalem after the destruction of our present heavens and earth (Rev 21–22). What an amazing future remains for those who trust Jesus!</a:t>
            </a:r>
          </a:p>
          <a:p>
            <a:r>
              <a:rPr lang="en-US" b="0" dirty="0">
                <a:latin typeface="Arial" panose="020B0604020202020204" pitchFamily="34" charset="0"/>
                <a:ea typeface="ＭＳ Ｐゴシック" charset="0"/>
                <a:cs typeface="Arial" panose="020B0604020202020204" pitchFamily="34" charset="0"/>
              </a:rPr>
              <a:t>____________</a:t>
            </a:r>
          </a:p>
          <a:p>
            <a:pPr eaLnBrk="1" hangingPunct="1"/>
            <a:r>
              <a:rPr lang="en-US" altLang="zh-CN" b="0" dirty="0">
                <a:latin typeface="Arial" charset="0"/>
                <a:ea typeface="SimSun" charset="0"/>
                <a:cs typeface="SimSun" charset="0"/>
              </a:rPr>
              <a:t>Common-151</a:t>
            </a:r>
          </a:p>
          <a:p>
            <a:pPr eaLnBrk="1" hangingPunct="1"/>
            <a:r>
              <a:rPr lang="en-US" altLang="zh-CN" b="0" dirty="0">
                <a:latin typeface="Arial" charset="0"/>
                <a:ea typeface="SimSun" charset="0"/>
                <a:cs typeface="SimSun" charset="0"/>
              </a:rPr>
              <a:t>BG-13-Present &amp; Future Geog-74</a:t>
            </a:r>
          </a:p>
          <a:p>
            <a:pPr eaLnBrk="1" hangingPunct="1"/>
            <a:r>
              <a:rPr lang="en-US" altLang="zh-CN" b="0" dirty="0">
                <a:latin typeface="Arial" charset="0"/>
                <a:ea typeface="SimSun" charset="0"/>
                <a:cs typeface="SimSun" charset="0"/>
              </a:rPr>
              <a:t>BT-01-OT Biblical Theology-25</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OC-10-Chronology-42</a:t>
            </a:r>
          </a:p>
          <a:p>
            <a:pPr eaLnBrk="1" hangingPunct="1"/>
            <a:r>
              <a:rPr lang="en-US" altLang="zh-CN" b="0" dirty="0">
                <a:latin typeface="Arial" charset="0"/>
                <a:ea typeface="SimSun" charset="0"/>
                <a:cs typeface="SimSun" charset="0"/>
              </a:rPr>
              <a:t>OS-00-Intro &amp; Biblical Theology-40 &amp; 103</a:t>
            </a:r>
          </a:p>
          <a:p>
            <a:pPr eaLnBrk="1" hangingPunct="1"/>
            <a:r>
              <a:rPr lang="en-US" altLang="zh-CN" b="0" dirty="0">
                <a:latin typeface="Arial" charset="0"/>
                <a:ea typeface="SimSun" charset="0"/>
                <a:cs typeface="SimSun" charset="0"/>
              </a:rPr>
              <a:t>OS-02-Exodus-267-p22</a:t>
            </a:r>
          </a:p>
          <a:p>
            <a:pPr eaLnBrk="1" hangingPunct="1"/>
            <a:r>
              <a:rPr lang="en-US" altLang="zh-CN" b="0" dirty="0">
                <a:latin typeface="Arial" charset="0"/>
                <a:ea typeface="SimSun" charset="0"/>
                <a:cs typeface="SimSun" charset="0"/>
              </a:rPr>
              <a:t>OS-05-Deut-279, 300</a:t>
            </a:r>
          </a:p>
          <a:p>
            <a:pPr eaLnBrk="1" hangingPunct="1"/>
            <a:r>
              <a:rPr lang="en-US" altLang="zh-CN" b="0" dirty="0">
                <a:latin typeface="Arial" charset="0"/>
                <a:ea typeface="SimSun" charset="0"/>
                <a:cs typeface="SimSun" charset="0"/>
              </a:rPr>
              <a:t>OS-10-2Sam-96-p22</a:t>
            </a:r>
          </a:p>
          <a:p>
            <a:pPr eaLnBrk="1" hangingPunct="1"/>
            <a:r>
              <a:rPr lang="en-US" altLang="zh-CN" b="0" dirty="0">
                <a:latin typeface="Arial" charset="0"/>
                <a:ea typeface="SimSun" charset="0"/>
                <a:cs typeface="SimSun" charset="0"/>
              </a:rPr>
              <a:t>OS-10-Davidic Covenant-29, 79</a:t>
            </a:r>
          </a:p>
          <a:p>
            <a:pPr eaLnBrk="1" hangingPunct="1"/>
            <a:r>
              <a:rPr lang="en-US" b="0" dirty="0">
                <a:latin typeface="Times New Roman" charset="0"/>
                <a:ea typeface="ＭＳ Ｐゴシック" charset="0"/>
                <a:cs typeface="ＭＳ Ｐゴシック" charset="0"/>
              </a:rPr>
              <a:t>OS-12-Kings &amp; Prophets Charts-25</a:t>
            </a:r>
            <a:endParaRPr lang="en-US" altLang="zh-CN" b="0" dirty="0">
              <a:latin typeface="Arial" charset="0"/>
              <a:ea typeface="SimSun" charset="0"/>
              <a:cs typeface="SimSun" charset="0"/>
            </a:endParaRPr>
          </a:p>
          <a:p>
            <a:pPr eaLnBrk="1" hangingPunct="1"/>
            <a:r>
              <a:rPr lang="en-US" altLang="zh-CN" b="0" dirty="0">
                <a:latin typeface="Arial" charset="0"/>
                <a:ea typeface="SimSun" charset="0"/>
                <a:cs typeface="SimSun" charset="0"/>
              </a:rPr>
              <a:t>OS-13-1 Chron-46</a:t>
            </a:r>
          </a:p>
          <a:p>
            <a:pPr eaLnBrk="1" hangingPunct="1"/>
            <a:r>
              <a:rPr lang="en-US" altLang="zh-CN" b="0" dirty="0">
                <a:latin typeface="Arial" charset="0"/>
                <a:ea typeface="SimSun" charset="0"/>
                <a:cs typeface="SimSun" charset="0"/>
              </a:rPr>
              <a:t>OS-17-Kingdom &amp; Covenants Timeline-01</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OS-24-Jeremiah-174-p337</a:t>
            </a:r>
          </a:p>
          <a:p>
            <a:pPr eaLnBrk="1" hangingPunct="1"/>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OS-28-Hosea-49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OS-31-Obadiah-164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05-Acts1-2-slide 45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NS-00-00-Kingdom &amp; Covenants Timeline-English-1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NS-09-Gal-143-p9g</a:t>
            </a:r>
          </a:p>
          <a:p>
            <a:pPr eaLnBrk="1" hangingPunct="1"/>
            <a:r>
              <a:rPr lang="en-US" altLang="zh-CN" b="0" dirty="0">
                <a:latin typeface="Arial" charset="0"/>
                <a:ea typeface="SimSun" charset="0"/>
                <a:cs typeface="SimSun" charset="0"/>
              </a:rPr>
              <a:t>NS-19-Hebrews-342-p9g</a:t>
            </a:r>
          </a:p>
          <a:p>
            <a:pPr eaLnBrk="1" hangingPunct="1"/>
            <a:r>
              <a:rPr lang="en-US" altLang="zh-CN" b="0" dirty="0">
                <a:latin typeface="Arial" charset="0"/>
                <a:ea typeface="SimSun" charset="0"/>
                <a:cs typeface="SimSun" charset="0"/>
              </a:rPr>
              <a:t>NS-27-Rev20-22-slide 189</a:t>
            </a:r>
          </a:p>
          <a:p>
            <a:pPr eaLnBrk="1" hangingPunct="1"/>
            <a:r>
              <a:rPr lang="en-US" altLang="zh-CN" b="0" dirty="0">
                <a:latin typeface="Arial" charset="0"/>
                <a:ea typeface="SimSun" charset="0"/>
                <a:cs typeface="SimSun" charset="0"/>
              </a:rPr>
              <a:t>SA-08-Mosaic Law-19-p38a</a:t>
            </a:r>
            <a:endParaRPr lang="zh-CN" altLang="en-US" b="0" dirty="0">
              <a:latin typeface="Arial" charset="0"/>
              <a:ea typeface="SimSun" charset="0"/>
              <a:cs typeface="SimSun" charset="0"/>
            </a:endParaRPr>
          </a:p>
        </p:txBody>
      </p:sp>
    </p:spTree>
    <p:extLst>
      <p:ext uri="{BB962C8B-B14F-4D97-AF65-F5344CB8AC3E}">
        <p14:creationId xmlns:p14="http://schemas.microsoft.com/office/powerpoint/2010/main" val="164682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6337217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8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5588" cy="6845300"/>
            <a:chOff x="0" y="0"/>
            <a:chExt cx="5761" cy="4312"/>
          </a:xfrm>
        </p:grpSpPr>
        <p:sp>
          <p:nvSpPr>
            <p:cNvPr id="1029" name="Rectangle 3"/>
            <p:cNvSpPr>
              <a:spLocks noChangeArrowheads="1"/>
            </p:cNvSpPr>
            <p:nvPr/>
          </p:nvSpPr>
          <p:spPr bwMode="auto">
            <a:xfrm>
              <a:off x="0" y="0"/>
              <a:ext cx="5753" cy="4312"/>
            </a:xfrm>
            <a:prstGeom prst="rect">
              <a:avLst/>
            </a:prstGeom>
            <a:gradFill rotWithShape="0">
              <a:gsLst>
                <a:gs pos="0">
                  <a:srgbClr val="000080"/>
                </a:gs>
                <a:gs pos="100000">
                  <a:srgbClr val="000026"/>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eaLnBrk="1" hangingPunct="1"/>
              <a:endParaRPr lang="en-US" sz="2400">
                <a:solidFill>
                  <a:srgbClr val="FFFFFF"/>
                </a:solidFill>
                <a:latin typeface="Times New Roman" charset="0"/>
              </a:endParaRPr>
            </a:p>
          </p:txBody>
        </p:sp>
        <p:sp useBgFill="1">
          <p:nvSpPr>
            <p:cNvPr id="1030" name="Freeform 4"/>
            <p:cNvSpPr>
              <a:spLocks/>
            </p:cNvSpPr>
            <p:nvPr/>
          </p:nvSpPr>
          <p:spPr bwMode="auto">
            <a:xfrm>
              <a:off x="0" y="73"/>
              <a:ext cx="5761" cy="4166"/>
            </a:xfrm>
            <a:custGeom>
              <a:avLst/>
              <a:gdLst>
                <a:gd name="T0" fmla="*/ 1 w 5761"/>
                <a:gd name="T1" fmla="*/ 3948 h 4166"/>
                <a:gd name="T2" fmla="*/ 1 w 5761"/>
                <a:gd name="T3" fmla="*/ 3997 h 4166"/>
                <a:gd name="T4" fmla="*/ 5760 w 5761"/>
                <a:gd name="T5" fmla="*/ 4105 h 4166"/>
                <a:gd name="T6" fmla="*/ 5760 w 5761"/>
                <a:gd name="T7" fmla="*/ 4165 h 4166"/>
                <a:gd name="T8" fmla="*/ 1 w 5761"/>
                <a:gd name="T9" fmla="*/ 61 h 4166"/>
                <a:gd name="T10" fmla="*/ 1 w 5761"/>
                <a:gd name="T11" fmla="*/ 108 h 4166"/>
                <a:gd name="T12" fmla="*/ 5760 w 5761"/>
                <a:gd name="T13" fmla="*/ 216 h 4166"/>
                <a:gd name="T14" fmla="*/ 5760 w 5761"/>
                <a:gd name="T15" fmla="*/ 277 h 4166"/>
                <a:gd name="T16" fmla="*/ 1 w 5761"/>
                <a:gd name="T17" fmla="*/ 384 h 4166"/>
                <a:gd name="T18" fmla="*/ 1 w 5761"/>
                <a:gd name="T19" fmla="*/ 432 h 4166"/>
                <a:gd name="T20" fmla="*/ 5760 w 5761"/>
                <a:gd name="T21" fmla="*/ 540 h 4166"/>
                <a:gd name="T22" fmla="*/ 5760 w 5761"/>
                <a:gd name="T23" fmla="*/ 600 h 4166"/>
                <a:gd name="T24" fmla="*/ 1 w 5761"/>
                <a:gd name="T25" fmla="*/ 708 h 4166"/>
                <a:gd name="T26" fmla="*/ 1 w 5761"/>
                <a:gd name="T27" fmla="*/ 756 h 4166"/>
                <a:gd name="T28" fmla="*/ 5760 w 5761"/>
                <a:gd name="T29" fmla="*/ 865 h 4166"/>
                <a:gd name="T30" fmla="*/ 5760 w 5761"/>
                <a:gd name="T31" fmla="*/ 925 h 4166"/>
                <a:gd name="T32" fmla="*/ 1 w 5761"/>
                <a:gd name="T33" fmla="*/ 1032 h 4166"/>
                <a:gd name="T34" fmla="*/ 1 w 5761"/>
                <a:gd name="T35" fmla="*/ 1080 h 4166"/>
                <a:gd name="T36" fmla="*/ 5760 w 5761"/>
                <a:gd name="T37" fmla="*/ 1188 h 4166"/>
                <a:gd name="T38" fmla="*/ 5760 w 5761"/>
                <a:gd name="T39" fmla="*/ 1248 h 4166"/>
                <a:gd name="T40" fmla="*/ 1 w 5761"/>
                <a:gd name="T41" fmla="*/ 1357 h 4166"/>
                <a:gd name="T42" fmla="*/ 1 w 5761"/>
                <a:gd name="T43" fmla="*/ 1404 h 4166"/>
                <a:gd name="T44" fmla="*/ 5760 w 5761"/>
                <a:gd name="T45" fmla="*/ 1512 h 4166"/>
                <a:gd name="T46" fmla="*/ 5760 w 5761"/>
                <a:gd name="T47" fmla="*/ 1572 h 4166"/>
                <a:gd name="T48" fmla="*/ 1 w 5761"/>
                <a:gd name="T49" fmla="*/ 1680 h 4166"/>
                <a:gd name="T50" fmla="*/ 1 w 5761"/>
                <a:gd name="T51" fmla="*/ 1728 h 4166"/>
                <a:gd name="T52" fmla="*/ 5760 w 5761"/>
                <a:gd name="T53" fmla="*/ 1836 h 4166"/>
                <a:gd name="T54" fmla="*/ 5760 w 5761"/>
                <a:gd name="T55" fmla="*/ 1896 h 4166"/>
                <a:gd name="T56" fmla="*/ 1 w 5761"/>
                <a:gd name="T57" fmla="*/ 2005 h 4166"/>
                <a:gd name="T58" fmla="*/ 1 w 5761"/>
                <a:gd name="T59" fmla="*/ 2052 h 4166"/>
                <a:gd name="T60" fmla="*/ 5760 w 5761"/>
                <a:gd name="T61" fmla="*/ 2161 h 4166"/>
                <a:gd name="T62" fmla="*/ 5760 w 5761"/>
                <a:gd name="T63" fmla="*/ 2220 h 4166"/>
                <a:gd name="T64" fmla="*/ 1 w 5761"/>
                <a:gd name="T65" fmla="*/ 2328 h 4166"/>
                <a:gd name="T66" fmla="*/ 1 w 5761"/>
                <a:gd name="T67" fmla="*/ 2376 h 4166"/>
                <a:gd name="T68" fmla="*/ 5760 w 5761"/>
                <a:gd name="T69" fmla="*/ 2484 h 4166"/>
                <a:gd name="T70" fmla="*/ 5760 w 5761"/>
                <a:gd name="T71" fmla="*/ 2545 h 4166"/>
                <a:gd name="T72" fmla="*/ 1 w 5761"/>
                <a:gd name="T73" fmla="*/ 2652 h 4166"/>
                <a:gd name="T74" fmla="*/ 1 w 5761"/>
                <a:gd name="T75" fmla="*/ 2700 h 4166"/>
                <a:gd name="T76" fmla="*/ 5760 w 5761"/>
                <a:gd name="T77" fmla="*/ 2808 h 4166"/>
                <a:gd name="T78" fmla="*/ 5760 w 5761"/>
                <a:gd name="T79" fmla="*/ 2868 h 4166"/>
                <a:gd name="T80" fmla="*/ 1 w 5761"/>
                <a:gd name="T81" fmla="*/ 2977 h 4166"/>
                <a:gd name="T82" fmla="*/ 1 w 5761"/>
                <a:gd name="T83" fmla="*/ 3024 h 4166"/>
                <a:gd name="T84" fmla="*/ 5760 w 5761"/>
                <a:gd name="T85" fmla="*/ 3132 h 4166"/>
                <a:gd name="T86" fmla="*/ 5760 w 5761"/>
                <a:gd name="T87" fmla="*/ 3192 h 4166"/>
                <a:gd name="T88" fmla="*/ 1 w 5761"/>
                <a:gd name="T89" fmla="*/ 3301 h 4166"/>
                <a:gd name="T90" fmla="*/ 1 w 5761"/>
                <a:gd name="T91" fmla="*/ 3348 h 4166"/>
                <a:gd name="T92" fmla="*/ 5760 w 5761"/>
                <a:gd name="T93" fmla="*/ 3457 h 4166"/>
                <a:gd name="T94" fmla="*/ 5760 w 5761"/>
                <a:gd name="T95" fmla="*/ 3516 h 4166"/>
                <a:gd name="T96" fmla="*/ 1 w 5761"/>
                <a:gd name="T97" fmla="*/ 3624 h 4166"/>
                <a:gd name="T98" fmla="*/ 1 w 5761"/>
                <a:gd name="T99" fmla="*/ 3672 h 4166"/>
                <a:gd name="T100" fmla="*/ 5760 w 5761"/>
                <a:gd name="T101" fmla="*/ 3781 h 4166"/>
                <a:gd name="T102" fmla="*/ 5760 w 5761"/>
                <a:gd name="T103" fmla="*/ 3841 h 4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1" h="4166">
                  <a:moveTo>
                    <a:pt x="5760" y="3889"/>
                  </a:moveTo>
                  <a:lnTo>
                    <a:pt x="1" y="3888"/>
                  </a:lnTo>
                  <a:lnTo>
                    <a:pt x="1" y="3948"/>
                  </a:lnTo>
                  <a:lnTo>
                    <a:pt x="5760" y="3948"/>
                  </a:lnTo>
                  <a:lnTo>
                    <a:pt x="5760" y="3996"/>
                  </a:lnTo>
                  <a:lnTo>
                    <a:pt x="1" y="3997"/>
                  </a:lnTo>
                  <a:lnTo>
                    <a:pt x="1" y="4056"/>
                  </a:lnTo>
                  <a:lnTo>
                    <a:pt x="5760" y="4056"/>
                  </a:lnTo>
                  <a:lnTo>
                    <a:pt x="5760" y="4105"/>
                  </a:lnTo>
                  <a:lnTo>
                    <a:pt x="1" y="4104"/>
                  </a:lnTo>
                  <a:lnTo>
                    <a:pt x="1" y="4165"/>
                  </a:lnTo>
                  <a:lnTo>
                    <a:pt x="5760" y="4165"/>
                  </a:lnTo>
                  <a:lnTo>
                    <a:pt x="5760" y="0"/>
                  </a:lnTo>
                  <a:lnTo>
                    <a:pt x="1" y="0"/>
                  </a:lnTo>
                  <a:lnTo>
                    <a:pt x="1" y="61"/>
                  </a:lnTo>
                  <a:lnTo>
                    <a:pt x="5760" y="60"/>
                  </a:lnTo>
                  <a:lnTo>
                    <a:pt x="5760" y="108"/>
                  </a:lnTo>
                  <a:lnTo>
                    <a:pt x="1" y="108"/>
                  </a:lnTo>
                  <a:lnTo>
                    <a:pt x="1" y="168"/>
                  </a:lnTo>
                  <a:lnTo>
                    <a:pt x="5760" y="169"/>
                  </a:lnTo>
                  <a:lnTo>
                    <a:pt x="5760" y="216"/>
                  </a:lnTo>
                  <a:lnTo>
                    <a:pt x="1" y="216"/>
                  </a:lnTo>
                  <a:lnTo>
                    <a:pt x="1" y="276"/>
                  </a:lnTo>
                  <a:lnTo>
                    <a:pt x="5760" y="277"/>
                  </a:lnTo>
                  <a:lnTo>
                    <a:pt x="5760" y="324"/>
                  </a:lnTo>
                  <a:lnTo>
                    <a:pt x="1" y="324"/>
                  </a:lnTo>
                  <a:lnTo>
                    <a:pt x="1" y="384"/>
                  </a:lnTo>
                  <a:lnTo>
                    <a:pt x="5760" y="384"/>
                  </a:lnTo>
                  <a:lnTo>
                    <a:pt x="5760" y="432"/>
                  </a:lnTo>
                  <a:lnTo>
                    <a:pt x="1" y="432"/>
                  </a:lnTo>
                  <a:lnTo>
                    <a:pt x="1" y="492"/>
                  </a:lnTo>
                  <a:lnTo>
                    <a:pt x="5760" y="493"/>
                  </a:lnTo>
                  <a:lnTo>
                    <a:pt x="5760" y="540"/>
                  </a:lnTo>
                  <a:lnTo>
                    <a:pt x="1" y="540"/>
                  </a:lnTo>
                  <a:lnTo>
                    <a:pt x="1" y="600"/>
                  </a:lnTo>
                  <a:lnTo>
                    <a:pt x="5760" y="600"/>
                  </a:lnTo>
                  <a:lnTo>
                    <a:pt x="5760" y="648"/>
                  </a:lnTo>
                  <a:lnTo>
                    <a:pt x="1" y="648"/>
                  </a:lnTo>
                  <a:lnTo>
                    <a:pt x="1" y="708"/>
                  </a:lnTo>
                  <a:lnTo>
                    <a:pt x="5760" y="709"/>
                  </a:lnTo>
                  <a:lnTo>
                    <a:pt x="5760" y="756"/>
                  </a:lnTo>
                  <a:lnTo>
                    <a:pt x="1" y="756"/>
                  </a:lnTo>
                  <a:lnTo>
                    <a:pt x="1" y="816"/>
                  </a:lnTo>
                  <a:lnTo>
                    <a:pt x="5760" y="817"/>
                  </a:lnTo>
                  <a:lnTo>
                    <a:pt x="5760" y="865"/>
                  </a:lnTo>
                  <a:lnTo>
                    <a:pt x="1" y="864"/>
                  </a:lnTo>
                  <a:lnTo>
                    <a:pt x="1" y="925"/>
                  </a:lnTo>
                  <a:lnTo>
                    <a:pt x="5760" y="925"/>
                  </a:lnTo>
                  <a:lnTo>
                    <a:pt x="5760" y="973"/>
                  </a:lnTo>
                  <a:lnTo>
                    <a:pt x="1" y="972"/>
                  </a:lnTo>
                  <a:lnTo>
                    <a:pt x="1" y="1032"/>
                  </a:lnTo>
                  <a:lnTo>
                    <a:pt x="5760" y="1033"/>
                  </a:lnTo>
                  <a:lnTo>
                    <a:pt x="5760" y="1080"/>
                  </a:lnTo>
                  <a:lnTo>
                    <a:pt x="1" y="1080"/>
                  </a:lnTo>
                  <a:lnTo>
                    <a:pt x="1" y="1140"/>
                  </a:lnTo>
                  <a:lnTo>
                    <a:pt x="5760" y="1140"/>
                  </a:lnTo>
                  <a:lnTo>
                    <a:pt x="5760" y="1188"/>
                  </a:lnTo>
                  <a:lnTo>
                    <a:pt x="1" y="1188"/>
                  </a:lnTo>
                  <a:lnTo>
                    <a:pt x="1" y="1248"/>
                  </a:lnTo>
                  <a:lnTo>
                    <a:pt x="5760" y="1248"/>
                  </a:lnTo>
                  <a:lnTo>
                    <a:pt x="5760" y="1296"/>
                  </a:lnTo>
                  <a:lnTo>
                    <a:pt x="1" y="1297"/>
                  </a:lnTo>
                  <a:lnTo>
                    <a:pt x="1" y="1357"/>
                  </a:lnTo>
                  <a:lnTo>
                    <a:pt x="5760" y="1356"/>
                  </a:lnTo>
                  <a:lnTo>
                    <a:pt x="5760" y="1404"/>
                  </a:lnTo>
                  <a:lnTo>
                    <a:pt x="1" y="1404"/>
                  </a:lnTo>
                  <a:lnTo>
                    <a:pt x="1" y="1465"/>
                  </a:lnTo>
                  <a:lnTo>
                    <a:pt x="5760" y="1464"/>
                  </a:lnTo>
                  <a:lnTo>
                    <a:pt x="5760" y="1512"/>
                  </a:lnTo>
                  <a:lnTo>
                    <a:pt x="1" y="1512"/>
                  </a:lnTo>
                  <a:lnTo>
                    <a:pt x="1" y="1572"/>
                  </a:lnTo>
                  <a:lnTo>
                    <a:pt x="5760" y="1572"/>
                  </a:lnTo>
                  <a:lnTo>
                    <a:pt x="5760" y="1620"/>
                  </a:lnTo>
                  <a:lnTo>
                    <a:pt x="1" y="1620"/>
                  </a:lnTo>
                  <a:lnTo>
                    <a:pt x="1" y="1680"/>
                  </a:lnTo>
                  <a:lnTo>
                    <a:pt x="5760" y="1681"/>
                  </a:lnTo>
                  <a:lnTo>
                    <a:pt x="5760" y="1728"/>
                  </a:lnTo>
                  <a:lnTo>
                    <a:pt x="1" y="1728"/>
                  </a:lnTo>
                  <a:lnTo>
                    <a:pt x="1" y="1789"/>
                  </a:lnTo>
                  <a:lnTo>
                    <a:pt x="5760" y="1789"/>
                  </a:lnTo>
                  <a:lnTo>
                    <a:pt x="5760" y="1836"/>
                  </a:lnTo>
                  <a:lnTo>
                    <a:pt x="1" y="1836"/>
                  </a:lnTo>
                  <a:lnTo>
                    <a:pt x="1" y="1896"/>
                  </a:lnTo>
                  <a:lnTo>
                    <a:pt x="5760" y="1896"/>
                  </a:lnTo>
                  <a:lnTo>
                    <a:pt x="5760" y="1944"/>
                  </a:lnTo>
                  <a:lnTo>
                    <a:pt x="1" y="1944"/>
                  </a:lnTo>
                  <a:lnTo>
                    <a:pt x="1" y="2005"/>
                  </a:lnTo>
                  <a:lnTo>
                    <a:pt x="5760" y="2004"/>
                  </a:lnTo>
                  <a:lnTo>
                    <a:pt x="5760" y="2052"/>
                  </a:lnTo>
                  <a:lnTo>
                    <a:pt x="1" y="2052"/>
                  </a:lnTo>
                  <a:lnTo>
                    <a:pt x="1" y="2113"/>
                  </a:lnTo>
                  <a:lnTo>
                    <a:pt x="5760" y="2112"/>
                  </a:lnTo>
                  <a:lnTo>
                    <a:pt x="5760" y="2161"/>
                  </a:lnTo>
                  <a:lnTo>
                    <a:pt x="1" y="2160"/>
                  </a:lnTo>
                  <a:lnTo>
                    <a:pt x="1" y="2220"/>
                  </a:lnTo>
                  <a:lnTo>
                    <a:pt x="5760" y="2220"/>
                  </a:lnTo>
                  <a:lnTo>
                    <a:pt x="5760" y="2268"/>
                  </a:lnTo>
                  <a:lnTo>
                    <a:pt x="1" y="2268"/>
                  </a:lnTo>
                  <a:lnTo>
                    <a:pt x="1" y="2328"/>
                  </a:lnTo>
                  <a:lnTo>
                    <a:pt x="5760" y="2328"/>
                  </a:lnTo>
                  <a:lnTo>
                    <a:pt x="5760" y="2376"/>
                  </a:lnTo>
                  <a:lnTo>
                    <a:pt x="1" y="2376"/>
                  </a:lnTo>
                  <a:lnTo>
                    <a:pt x="1" y="2437"/>
                  </a:lnTo>
                  <a:lnTo>
                    <a:pt x="5760" y="2436"/>
                  </a:lnTo>
                  <a:lnTo>
                    <a:pt x="5760" y="2484"/>
                  </a:lnTo>
                  <a:lnTo>
                    <a:pt x="1" y="2484"/>
                  </a:lnTo>
                  <a:lnTo>
                    <a:pt x="1" y="2545"/>
                  </a:lnTo>
                  <a:lnTo>
                    <a:pt x="5760" y="2545"/>
                  </a:lnTo>
                  <a:lnTo>
                    <a:pt x="5760" y="2592"/>
                  </a:lnTo>
                  <a:lnTo>
                    <a:pt x="1" y="2592"/>
                  </a:lnTo>
                  <a:lnTo>
                    <a:pt x="1" y="2652"/>
                  </a:lnTo>
                  <a:lnTo>
                    <a:pt x="5760" y="2652"/>
                  </a:lnTo>
                  <a:lnTo>
                    <a:pt x="5760" y="2700"/>
                  </a:lnTo>
                  <a:lnTo>
                    <a:pt x="1" y="2700"/>
                  </a:lnTo>
                  <a:lnTo>
                    <a:pt x="1" y="2761"/>
                  </a:lnTo>
                  <a:lnTo>
                    <a:pt x="5760" y="2760"/>
                  </a:lnTo>
                  <a:lnTo>
                    <a:pt x="5760" y="2808"/>
                  </a:lnTo>
                  <a:lnTo>
                    <a:pt x="1" y="2808"/>
                  </a:lnTo>
                  <a:lnTo>
                    <a:pt x="1" y="2868"/>
                  </a:lnTo>
                  <a:lnTo>
                    <a:pt x="5760" y="2868"/>
                  </a:lnTo>
                  <a:lnTo>
                    <a:pt x="5760" y="2917"/>
                  </a:lnTo>
                  <a:lnTo>
                    <a:pt x="0" y="2917"/>
                  </a:lnTo>
                  <a:lnTo>
                    <a:pt x="1" y="2977"/>
                  </a:lnTo>
                  <a:lnTo>
                    <a:pt x="5760" y="2976"/>
                  </a:lnTo>
                  <a:lnTo>
                    <a:pt x="5760" y="3024"/>
                  </a:lnTo>
                  <a:lnTo>
                    <a:pt x="1" y="3024"/>
                  </a:lnTo>
                  <a:lnTo>
                    <a:pt x="1" y="3084"/>
                  </a:lnTo>
                  <a:lnTo>
                    <a:pt x="5760" y="3084"/>
                  </a:lnTo>
                  <a:lnTo>
                    <a:pt x="5760" y="3132"/>
                  </a:lnTo>
                  <a:lnTo>
                    <a:pt x="1" y="3132"/>
                  </a:lnTo>
                  <a:lnTo>
                    <a:pt x="1" y="3192"/>
                  </a:lnTo>
                  <a:lnTo>
                    <a:pt x="5760" y="3192"/>
                  </a:lnTo>
                  <a:lnTo>
                    <a:pt x="5760" y="3240"/>
                  </a:lnTo>
                  <a:lnTo>
                    <a:pt x="1" y="3240"/>
                  </a:lnTo>
                  <a:lnTo>
                    <a:pt x="1" y="3301"/>
                  </a:lnTo>
                  <a:lnTo>
                    <a:pt x="5760" y="3300"/>
                  </a:lnTo>
                  <a:lnTo>
                    <a:pt x="5760" y="3348"/>
                  </a:lnTo>
                  <a:lnTo>
                    <a:pt x="1" y="3348"/>
                  </a:lnTo>
                  <a:lnTo>
                    <a:pt x="1" y="3408"/>
                  </a:lnTo>
                  <a:lnTo>
                    <a:pt x="5760" y="3409"/>
                  </a:lnTo>
                  <a:lnTo>
                    <a:pt x="5760" y="3457"/>
                  </a:lnTo>
                  <a:lnTo>
                    <a:pt x="1" y="3456"/>
                  </a:lnTo>
                  <a:lnTo>
                    <a:pt x="1" y="3517"/>
                  </a:lnTo>
                  <a:lnTo>
                    <a:pt x="5760" y="3516"/>
                  </a:lnTo>
                  <a:lnTo>
                    <a:pt x="5760" y="3565"/>
                  </a:lnTo>
                  <a:lnTo>
                    <a:pt x="1" y="3565"/>
                  </a:lnTo>
                  <a:lnTo>
                    <a:pt x="1" y="3624"/>
                  </a:lnTo>
                  <a:lnTo>
                    <a:pt x="5760" y="3625"/>
                  </a:lnTo>
                  <a:lnTo>
                    <a:pt x="5760" y="3673"/>
                  </a:lnTo>
                  <a:lnTo>
                    <a:pt x="1" y="3672"/>
                  </a:lnTo>
                  <a:lnTo>
                    <a:pt x="1" y="3733"/>
                  </a:lnTo>
                  <a:lnTo>
                    <a:pt x="5760" y="3733"/>
                  </a:lnTo>
                  <a:lnTo>
                    <a:pt x="5760" y="3781"/>
                  </a:lnTo>
                  <a:lnTo>
                    <a:pt x="1" y="3781"/>
                  </a:lnTo>
                  <a:lnTo>
                    <a:pt x="1" y="3841"/>
                  </a:lnTo>
                  <a:lnTo>
                    <a:pt x="5760" y="3841"/>
                  </a:lnTo>
                  <a:lnTo>
                    <a:pt x="5760" y="3889"/>
                  </a:lnTo>
                </a:path>
              </a:pathLst>
            </a:custGeom>
            <a:ln>
              <a:noFill/>
            </a:ln>
            <a:extLs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n-US"/>
            </a:p>
          </p:txBody>
        </p:sp>
      </p:grpSp>
      <p:sp>
        <p:nvSpPr>
          <p:cNvPr id="1027" name="Rectangle 5"/>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8" name="Rectangle 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1885414"/>
      </p:ext>
    </p:extLst>
  </p:cSld>
  <p:clrMap bg1="dk2" tx1="lt1" bg2="dk1" tx2="lt2" accent1="accent1" accent2="accent2" accent3="accent3" accent4="accent4" accent5="accent5" accent6="accent6" hlink="hlink" folHlink="folHlink"/>
  <p:sldLayoutIdLst>
    <p:sldLayoutId id="2147483732" r:id="rId1"/>
  </p:sldLayoutIdLst>
  <p:txStyles>
    <p:titleStyle>
      <a:lvl1pPr algn="ctr" rtl="0" eaLnBrk="0" fontAlgn="base" hangingPunct="0">
        <a:spcBef>
          <a:spcPct val="0"/>
        </a:spcBef>
        <a:spcAft>
          <a:spcPct val="0"/>
        </a:spcAft>
        <a:defRPr sz="4400">
          <a:solidFill>
            <a:schemeClr val="tx2"/>
          </a:solidFill>
          <a:latin typeface="+mj-lt"/>
          <a:ea typeface="ＭＳ Ｐゴシック" pitchFamily="24" charset="-128"/>
          <a:cs typeface="ＭＳ Ｐゴシック" pitchFamily="24" charset="-128"/>
        </a:defRPr>
      </a:lvl1pPr>
      <a:lvl2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5pPr>
      <a:lvl6pPr marL="457200" algn="ctr" rtl="0" eaLnBrk="0" fontAlgn="base" hangingPunct="0">
        <a:spcBef>
          <a:spcPct val="0"/>
        </a:spcBef>
        <a:spcAft>
          <a:spcPct val="0"/>
        </a:spcAft>
        <a:defRPr sz="4400">
          <a:solidFill>
            <a:schemeClr val="tx2"/>
          </a:solidFill>
          <a:latin typeface="Arial" pitchFamily="-112" charset="0"/>
        </a:defRPr>
      </a:lvl6pPr>
      <a:lvl7pPr marL="914400" algn="ctr" rtl="0" eaLnBrk="0" fontAlgn="base" hangingPunct="0">
        <a:spcBef>
          <a:spcPct val="0"/>
        </a:spcBef>
        <a:spcAft>
          <a:spcPct val="0"/>
        </a:spcAft>
        <a:defRPr sz="4400">
          <a:solidFill>
            <a:schemeClr val="tx2"/>
          </a:solidFill>
          <a:latin typeface="Arial" pitchFamily="-112" charset="0"/>
        </a:defRPr>
      </a:lvl7pPr>
      <a:lvl8pPr marL="1371600" algn="ctr" rtl="0" eaLnBrk="0" fontAlgn="base" hangingPunct="0">
        <a:spcBef>
          <a:spcPct val="0"/>
        </a:spcBef>
        <a:spcAft>
          <a:spcPct val="0"/>
        </a:spcAft>
        <a:defRPr sz="4400">
          <a:solidFill>
            <a:schemeClr val="tx2"/>
          </a:solidFill>
          <a:latin typeface="Arial" pitchFamily="-112" charset="0"/>
        </a:defRPr>
      </a:lvl8pPr>
      <a:lvl9pPr marL="1828800" algn="ctr" rtl="0" eaLnBrk="0" fontAlgn="base" hangingPunct="0">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0"/>
        <a:buChar char="n"/>
        <a:defRPr sz="3200">
          <a:solidFill>
            <a:schemeClr val="tx1"/>
          </a:solidFill>
          <a:latin typeface="+mn-lt"/>
          <a:ea typeface="ＭＳ Ｐゴシック" pitchFamily="24" charset="-128"/>
          <a:cs typeface="ＭＳ Ｐゴシック" pitchFamily="24" charset="-128"/>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ＭＳ Ｐゴシック" charset="0"/>
          <a:cs typeface="Geneva"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107"/>
          <p:cNvSpPr>
            <a:spLocks noChangeArrowheads="1"/>
          </p:cNvSpPr>
          <p:nvPr/>
        </p:nvSpPr>
        <p:spPr bwMode="auto">
          <a:xfrm>
            <a:off x="755576" y="564930"/>
            <a:ext cx="6624736" cy="343790"/>
          </a:xfrm>
          <a:prstGeom prst="rect">
            <a:avLst/>
          </a:prstGeom>
          <a:noFill/>
          <a:ln w="9525">
            <a:noFill/>
            <a:miter lim="800000"/>
            <a:headEnd/>
            <a:tailEnd/>
          </a:ln>
          <a:effectLst>
            <a:outerShdw blurRad="63500" dist="35921" dir="2700000" algn="ctr" rotWithShape="0">
              <a:srgbClr val="000514">
                <a:alpha val="74998"/>
              </a:srgbClr>
            </a:outerShdw>
          </a:effectLst>
        </p:spPr>
        <p:txBody>
          <a:bodyPr anchor="ctr"/>
          <a:lstStyle/>
          <a:p>
            <a:pPr marL="0" marR="0" lvl="0" indent="0" algn="ctr" defTabSz="914400" rtl="0" eaLnBrk="0" fontAlgn="base" latinLnBrk="0" hangingPunct="0">
              <a:lnSpc>
                <a:spcPct val="100000"/>
              </a:lnSpc>
              <a:spcBef>
                <a:spcPct val="20000"/>
              </a:spcBef>
              <a:spcAft>
                <a:spcPts val="0"/>
              </a:spcAft>
              <a:buClr>
                <a:srgbClr val="FFCC00"/>
              </a:buClr>
              <a:buSzPct val="70000"/>
              <a:buFont typeface="Wingdings" charset="0"/>
              <a:buNone/>
              <a:tabLst/>
              <a:defRPr/>
            </a:pPr>
            <a:r>
              <a:rPr kumimoji="0" lang="en-US" sz="1100" b="1"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ＭＳ Ｐゴシック" charset="0"/>
                <a:cs typeface="Arial"/>
              </a:rPr>
              <a:t>Dr. Rick Griffith • BibleStudyDownloads.org</a:t>
            </a:r>
          </a:p>
        </p:txBody>
      </p:sp>
      <p:sp>
        <p:nvSpPr>
          <p:cNvPr id="4099" name="Rectangle 4"/>
          <p:cNvSpPr>
            <a:spLocks noChangeArrowheads="1"/>
          </p:cNvSpPr>
          <p:nvPr/>
        </p:nvSpPr>
        <p:spPr bwMode="auto">
          <a:xfrm>
            <a:off x="1492250" y="2068513"/>
            <a:ext cx="1574800" cy="3568700"/>
          </a:xfrm>
          <a:prstGeom prst="rect">
            <a:avLst/>
          </a:prstGeom>
          <a:gradFill rotWithShape="0">
            <a:gsLst>
              <a:gs pos="0">
                <a:srgbClr val="4C3013"/>
              </a:gs>
              <a:gs pos="100000">
                <a:srgbClr val="FFA040"/>
              </a:gs>
            </a:gsLst>
            <a:lin ang="0" scaled="1"/>
          </a:gradFill>
          <a:ln w="254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123332" name="Rectangle 5"/>
          <p:cNvSpPr>
            <a:spLocks noChangeArrowheads="1"/>
          </p:cNvSpPr>
          <p:nvPr/>
        </p:nvSpPr>
        <p:spPr bwMode="auto">
          <a:xfrm>
            <a:off x="1167960" y="1643063"/>
            <a:ext cx="7988300" cy="406400"/>
          </a:xfrm>
          <a:prstGeom prst="rect">
            <a:avLst/>
          </a:prstGeom>
          <a:gradFill rotWithShape="0">
            <a:gsLst>
              <a:gs pos="22000">
                <a:schemeClr val="bg1">
                  <a:lumMod val="75000"/>
                </a:schemeClr>
              </a:gs>
              <a:gs pos="50000">
                <a:srgbClr val="010201"/>
              </a:gs>
              <a:gs pos="100000">
                <a:schemeClr val="bg1">
                  <a:lumMod val="75000"/>
                </a:schemeClr>
              </a:gs>
            </a:gsLst>
            <a:lin ang="5400000" scaled="1"/>
          </a:gradFill>
          <a:ln w="12700">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54" name="Rectangle 6"/>
          <p:cNvSpPr>
            <a:spLocks noChangeArrowheads="1"/>
          </p:cNvSpPr>
          <p:nvPr/>
        </p:nvSpPr>
        <p:spPr bwMode="auto">
          <a:xfrm>
            <a:off x="1158875" y="1690688"/>
            <a:ext cx="2338388"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Noahic Covenant</a:t>
            </a:r>
          </a:p>
        </p:txBody>
      </p:sp>
      <p:sp>
        <p:nvSpPr>
          <p:cNvPr id="104455" name="Rectangle 7"/>
          <p:cNvSpPr>
            <a:spLocks noChangeArrowheads="1"/>
          </p:cNvSpPr>
          <p:nvPr/>
        </p:nvSpPr>
        <p:spPr bwMode="auto">
          <a:xfrm>
            <a:off x="0" y="947738"/>
            <a:ext cx="762000" cy="5969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Adam rules with God (Gen. 1:26, 28; 2:19)</a:t>
            </a:r>
            <a:r>
              <a:rPr kumimoji="0" lang="en-US" sz="9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 </a:t>
            </a:r>
          </a:p>
        </p:txBody>
      </p:sp>
      <p:sp>
        <p:nvSpPr>
          <p:cNvPr id="104456" name="Rectangle 8"/>
          <p:cNvSpPr>
            <a:spLocks noChangeArrowheads="1"/>
          </p:cNvSpPr>
          <p:nvPr/>
        </p:nvSpPr>
        <p:spPr bwMode="auto">
          <a:xfrm>
            <a:off x="685800" y="947738"/>
            <a:ext cx="876300"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Satan begins rule as god of this world (Gen. 3:15;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2 Cor. 4:4)</a:t>
            </a:r>
          </a:p>
        </p:txBody>
      </p:sp>
      <p:sp>
        <p:nvSpPr>
          <p:cNvPr id="104457" name="Rectangle 9"/>
          <p:cNvSpPr>
            <a:spLocks noChangeArrowheads="1"/>
          </p:cNvSpPr>
          <p:nvPr/>
        </p:nvSpPr>
        <p:spPr bwMode="auto">
          <a:xfrm rot="16200000" flipH="1">
            <a:off x="-1072358" y="3744716"/>
            <a:ext cx="4608515" cy="5207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Kosher-Normal" pitchFamily="24" charset="0"/>
                <a:ea typeface="ＭＳ Ｐゴシック" charset="-128"/>
                <a:cs typeface="ＭＳ Ｐゴシック" charset="-128"/>
              </a:rPr>
              <a:t>Abrahamic Covenant</a:t>
            </a:r>
          </a:p>
        </p:txBody>
      </p:sp>
      <p:sp>
        <p:nvSpPr>
          <p:cNvPr id="4105" name="Rectangle 10"/>
          <p:cNvSpPr>
            <a:spLocks noChangeArrowheads="1"/>
          </p:cNvSpPr>
          <p:nvPr/>
        </p:nvSpPr>
        <p:spPr bwMode="auto">
          <a:xfrm>
            <a:off x="2019300" y="2062163"/>
            <a:ext cx="3886200" cy="1244600"/>
          </a:xfrm>
          <a:prstGeom prst="rect">
            <a:avLst/>
          </a:prstGeom>
          <a:gradFill rotWithShape="0">
            <a:gsLst>
              <a:gs pos="0">
                <a:srgbClr val="CF0E30"/>
              </a:gs>
              <a:gs pos="100000">
                <a:srgbClr val="3E040E"/>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06" name="Rectangle 11"/>
          <p:cNvSpPr>
            <a:spLocks noChangeArrowheads="1"/>
          </p:cNvSpPr>
          <p:nvPr/>
        </p:nvSpPr>
        <p:spPr bwMode="auto">
          <a:xfrm>
            <a:off x="3048000" y="4462463"/>
            <a:ext cx="2857500" cy="1181100"/>
          </a:xfrm>
          <a:prstGeom prst="rect">
            <a:avLst/>
          </a:prstGeom>
          <a:gradFill rotWithShape="0">
            <a:gsLst>
              <a:gs pos="0">
                <a:srgbClr val="1B3900"/>
              </a:gs>
              <a:gs pos="100000">
                <a:srgbClr val="438E00"/>
              </a:gs>
            </a:gsLst>
            <a:lin ang="21180000"/>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07" name="Rectangle 12"/>
          <p:cNvSpPr>
            <a:spLocks noChangeArrowheads="1"/>
          </p:cNvSpPr>
          <p:nvPr/>
        </p:nvSpPr>
        <p:spPr bwMode="auto">
          <a:xfrm>
            <a:off x="1879600" y="5656263"/>
            <a:ext cx="3949700" cy="609600"/>
          </a:xfrm>
          <a:prstGeom prst="rect">
            <a:avLst/>
          </a:prstGeom>
          <a:gradFill rotWithShape="0">
            <a:gsLst>
              <a:gs pos="0">
                <a:srgbClr val="474747"/>
              </a:gs>
              <a:gs pos="100000">
                <a:srgbClr val="000000"/>
              </a:gs>
            </a:gsLst>
            <a:lin ang="0" scaled="1"/>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61" name="Rectangle 13"/>
          <p:cNvSpPr>
            <a:spLocks noChangeArrowheads="1"/>
          </p:cNvSpPr>
          <p:nvPr/>
        </p:nvSpPr>
        <p:spPr bwMode="auto">
          <a:xfrm>
            <a:off x="2035175" y="2166938"/>
            <a:ext cx="2663825"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Land Covenant</a:t>
            </a:r>
          </a:p>
        </p:txBody>
      </p:sp>
      <p:sp>
        <p:nvSpPr>
          <p:cNvPr id="1123341" name="Rectangle 14"/>
          <p:cNvSpPr>
            <a:spLocks noChangeArrowheads="1"/>
          </p:cNvSpPr>
          <p:nvPr/>
        </p:nvSpPr>
        <p:spPr bwMode="auto">
          <a:xfrm>
            <a:off x="2400300" y="3268663"/>
            <a:ext cx="3505200" cy="1181100"/>
          </a:xfrm>
          <a:prstGeom prst="rect">
            <a:avLst/>
          </a:prstGeom>
          <a:solidFill>
            <a:schemeClr val="accent5">
              <a:lumMod val="25000"/>
            </a:schemeClr>
          </a:soli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63" name="Rectangle 15"/>
          <p:cNvSpPr>
            <a:spLocks noChangeArrowheads="1"/>
          </p:cNvSpPr>
          <p:nvPr/>
        </p:nvSpPr>
        <p:spPr bwMode="auto">
          <a:xfrm>
            <a:off x="2581275" y="3335338"/>
            <a:ext cx="3065463"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Davidic Covenant</a:t>
            </a:r>
          </a:p>
        </p:txBody>
      </p:sp>
      <p:sp>
        <p:nvSpPr>
          <p:cNvPr id="104464" name="Rectangle 16"/>
          <p:cNvSpPr>
            <a:spLocks noChangeArrowheads="1"/>
          </p:cNvSpPr>
          <p:nvPr/>
        </p:nvSpPr>
        <p:spPr bwMode="auto">
          <a:xfrm>
            <a:off x="3140075" y="4443413"/>
            <a:ext cx="2513013"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New Covenant</a:t>
            </a:r>
          </a:p>
        </p:txBody>
      </p:sp>
      <p:sp>
        <p:nvSpPr>
          <p:cNvPr id="104465" name="Rectangle 17"/>
          <p:cNvSpPr>
            <a:spLocks noChangeArrowheads="1"/>
          </p:cNvSpPr>
          <p:nvPr/>
        </p:nvSpPr>
        <p:spPr bwMode="auto">
          <a:xfrm>
            <a:off x="1958975" y="5662613"/>
            <a:ext cx="3503613" cy="3667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Kosher-Normal"/>
                <a:ea typeface="ＭＳ Ｐゴシック" charset="-128"/>
                <a:cs typeface="Kosher-Normal"/>
              </a:rPr>
              <a:t>Mosaic Covenant</a:t>
            </a:r>
          </a:p>
        </p:txBody>
      </p:sp>
      <p:grpSp>
        <p:nvGrpSpPr>
          <p:cNvPr id="4113" name="Group 18"/>
          <p:cNvGrpSpPr>
            <a:grpSpLocks/>
          </p:cNvGrpSpPr>
          <p:nvPr/>
        </p:nvGrpSpPr>
        <p:grpSpPr bwMode="auto">
          <a:xfrm>
            <a:off x="5721350" y="1336675"/>
            <a:ext cx="165100" cy="279400"/>
            <a:chOff x="3584" y="867"/>
            <a:chExt cx="104" cy="176"/>
          </a:xfrm>
        </p:grpSpPr>
        <p:sp>
          <p:nvSpPr>
            <p:cNvPr id="4201" name="Line 19"/>
            <p:cNvSpPr>
              <a:spLocks noChangeShapeType="1"/>
            </p:cNvSpPr>
            <p:nvPr/>
          </p:nvSpPr>
          <p:spPr bwMode="auto">
            <a:xfrm>
              <a:off x="3640" y="867"/>
              <a:ext cx="0" cy="176"/>
            </a:xfrm>
            <a:prstGeom prst="line">
              <a:avLst/>
            </a:prstGeom>
            <a:noFill/>
            <a:ln w="50800">
              <a:solidFill>
                <a:srgbClr val="CF0E30"/>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202" name="Line 20"/>
            <p:cNvSpPr>
              <a:spLocks noChangeShapeType="1"/>
            </p:cNvSpPr>
            <p:nvPr/>
          </p:nvSpPr>
          <p:spPr bwMode="auto">
            <a:xfrm>
              <a:off x="3584" y="923"/>
              <a:ext cx="104" cy="0"/>
            </a:xfrm>
            <a:prstGeom prst="line">
              <a:avLst/>
            </a:prstGeom>
            <a:noFill/>
            <a:ln w="50800">
              <a:solidFill>
                <a:srgbClr val="CF0E30"/>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sp>
        <p:nvSpPr>
          <p:cNvPr id="104469" name="Rectangle 21"/>
          <p:cNvSpPr>
            <a:spLocks noChangeArrowheads="1"/>
          </p:cNvSpPr>
          <p:nvPr/>
        </p:nvSpPr>
        <p:spPr bwMode="auto">
          <a:xfrm>
            <a:off x="1699260" y="947738"/>
            <a:ext cx="1806575" cy="577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God covenants with Abraham to reestablish man</a:t>
            </a:r>
            <a:r>
              <a:rPr kumimoji="0" lang="fr-FR"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rule via Israel as a "kingdom of priests" (Gen. 12:1-3; Exod. 19:6)</a:t>
            </a:r>
          </a:p>
        </p:txBody>
      </p:sp>
      <p:sp>
        <p:nvSpPr>
          <p:cNvPr id="104470" name="Rectangle 22"/>
          <p:cNvSpPr>
            <a:spLocks noChangeArrowheads="1"/>
          </p:cNvSpPr>
          <p:nvPr/>
        </p:nvSpPr>
        <p:spPr bwMode="auto">
          <a:xfrm>
            <a:off x="79375" y="730250"/>
            <a:ext cx="1684338" cy="274638"/>
          </a:xfrm>
          <a:prstGeom prst="rect">
            <a:avLst/>
          </a:prstGeom>
          <a:noFill/>
          <a:ln w="12700">
            <a:noFill/>
            <a:miter lim="800000"/>
            <a:headEnd/>
            <a:tailEnd/>
          </a:ln>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A040"/>
                </a:solidFill>
                <a:effectLst>
                  <a:outerShdw blurRad="38100" dist="38100" dir="2700000" algn="tl">
                    <a:srgbClr val="000000"/>
                  </a:outerShdw>
                </a:effectLst>
                <a:uLnTx/>
                <a:uFillTx/>
                <a:latin typeface="Arial" charset="0"/>
                <a:ea typeface="ＭＳ Ｐゴシック" charset="0"/>
                <a:cs typeface="Arial" charset="0"/>
              </a:rPr>
              <a:t>Kingdom Teaching...</a:t>
            </a:r>
          </a:p>
        </p:txBody>
      </p:sp>
      <p:sp>
        <p:nvSpPr>
          <p:cNvPr id="4116" name="Line 23"/>
          <p:cNvSpPr>
            <a:spLocks noChangeShapeType="1"/>
          </p:cNvSpPr>
          <p:nvPr/>
        </p:nvSpPr>
        <p:spPr bwMode="auto">
          <a:xfrm>
            <a:off x="695325" y="1109663"/>
            <a:ext cx="0" cy="406400"/>
          </a:xfrm>
          <a:prstGeom prst="line">
            <a:avLst/>
          </a:prstGeom>
          <a:noFill/>
          <a:ln w="12700">
            <a:solidFill>
              <a:schemeClr val="accent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17" name="Freeform 24"/>
          <p:cNvSpPr>
            <a:spLocks/>
          </p:cNvSpPr>
          <p:nvPr/>
        </p:nvSpPr>
        <p:spPr bwMode="auto">
          <a:xfrm>
            <a:off x="635000" y="1449388"/>
            <a:ext cx="122238" cy="179387"/>
          </a:xfrm>
          <a:custGeom>
            <a:avLst/>
            <a:gdLst>
              <a:gd name="T0" fmla="*/ 2147483647 w 77"/>
              <a:gd name="T1" fmla="*/ 2147483647 h 113"/>
              <a:gd name="T2" fmla="*/ 0 w 77"/>
              <a:gd name="T3" fmla="*/ 0 h 113"/>
              <a:gd name="T4" fmla="*/ 2147483647 w 77"/>
              <a:gd name="T5" fmla="*/ 2147483647 h 113"/>
              <a:gd name="T6" fmla="*/ 2147483647 w 77"/>
              <a:gd name="T7" fmla="*/ 0 h 113"/>
              <a:gd name="T8" fmla="*/ 2147483647 w 77"/>
              <a:gd name="T9" fmla="*/ 2147483647 h 113"/>
              <a:gd name="T10" fmla="*/ 0 60000 65536"/>
              <a:gd name="T11" fmla="*/ 0 60000 65536"/>
              <a:gd name="T12" fmla="*/ 0 60000 65536"/>
              <a:gd name="T13" fmla="*/ 0 60000 65536"/>
              <a:gd name="T14" fmla="*/ 0 60000 65536"/>
              <a:gd name="T15" fmla="*/ 0 w 77"/>
              <a:gd name="T16" fmla="*/ 0 h 113"/>
              <a:gd name="T17" fmla="*/ 77 w 77"/>
              <a:gd name="T18" fmla="*/ 113 h 113"/>
            </a:gdLst>
            <a:ahLst/>
            <a:cxnLst>
              <a:cxn ang="T10">
                <a:pos x="T0" y="T1"/>
              </a:cxn>
              <a:cxn ang="T11">
                <a:pos x="T2" y="T3"/>
              </a:cxn>
              <a:cxn ang="T12">
                <a:pos x="T4" y="T5"/>
              </a:cxn>
              <a:cxn ang="T13">
                <a:pos x="T6" y="T7"/>
              </a:cxn>
              <a:cxn ang="T14">
                <a:pos x="T8" y="T9"/>
              </a:cxn>
            </a:cxnLst>
            <a:rect l="T15" t="T16" r="T17" b="T18"/>
            <a:pathLst>
              <a:path w="77" h="113">
                <a:moveTo>
                  <a:pt x="38" y="37"/>
                </a:moveTo>
                <a:lnTo>
                  <a:pt x="0" y="0"/>
                </a:lnTo>
                <a:lnTo>
                  <a:pt x="38" y="112"/>
                </a:lnTo>
                <a:lnTo>
                  <a:pt x="76" y="0"/>
                </a:lnTo>
                <a:lnTo>
                  <a:pt x="38" y="37"/>
                </a:lnTo>
              </a:path>
            </a:pathLst>
          </a:custGeom>
          <a:solidFill>
            <a:schemeClr val="accent1"/>
          </a:solidFill>
          <a:ln w="12700" cap="rnd">
            <a:solidFill>
              <a:schemeClr val="accent1"/>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473" name="Rectangle 25"/>
          <p:cNvSpPr>
            <a:spLocks noChangeArrowheads="1"/>
          </p:cNvSpPr>
          <p:nvPr/>
        </p:nvSpPr>
        <p:spPr bwMode="auto">
          <a:xfrm>
            <a:off x="222250" y="1614488"/>
            <a:ext cx="881063"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Fall of Man (Gen. 3)</a:t>
            </a:r>
          </a:p>
        </p:txBody>
      </p:sp>
      <p:sp>
        <p:nvSpPr>
          <p:cNvPr id="104474" name="Rectangle 26"/>
          <p:cNvSpPr>
            <a:spLocks noChangeArrowheads="1"/>
          </p:cNvSpPr>
          <p:nvPr/>
        </p:nvSpPr>
        <p:spPr bwMode="auto">
          <a:xfrm>
            <a:off x="3433128" y="947738"/>
            <a:ext cx="13049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Israel</a:t>
            </a:r>
            <a:r>
              <a:rPr kumimoji="0" lang="fr-FR" altLang="ja-JP"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failure to witness to nations as a kingdom of priests is judged via exile under foreign rule</a:t>
            </a:r>
          </a:p>
        </p:txBody>
      </p:sp>
      <p:sp>
        <p:nvSpPr>
          <p:cNvPr id="104475" name="Rectangle 27"/>
          <p:cNvSpPr>
            <a:spLocks noChangeArrowheads="1"/>
          </p:cNvSpPr>
          <p:nvPr/>
        </p:nvSpPr>
        <p:spPr bwMode="auto">
          <a:xfrm>
            <a:off x="3216275" y="4740275"/>
            <a:ext cx="1812925" cy="82232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Jeremiah 31:31-34 promises: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Forgiveness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Indwelling Spirit</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New heart, nature, mind</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Reunification of Israel and Judah</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No need for evangelism</a:t>
            </a:r>
          </a:p>
        </p:txBody>
      </p:sp>
      <p:sp>
        <p:nvSpPr>
          <p:cNvPr id="104476" name="Rectangle 28"/>
          <p:cNvSpPr>
            <a:spLocks noChangeArrowheads="1"/>
          </p:cNvSpPr>
          <p:nvPr/>
        </p:nvSpPr>
        <p:spPr bwMode="auto">
          <a:xfrm>
            <a:off x="2682875" y="3632200"/>
            <a:ext cx="20415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2 Samuel 7:12-16 promises: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Sons ("house" never wiped out)</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Kingdom (political dynasty)</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Throne (right to rule by descendants)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Temple (son to build it)</a:t>
            </a:r>
          </a:p>
        </p:txBody>
      </p:sp>
      <p:sp>
        <p:nvSpPr>
          <p:cNvPr id="104477" name="Rectangle 29"/>
          <p:cNvSpPr>
            <a:spLocks noChangeArrowheads="1"/>
          </p:cNvSpPr>
          <p:nvPr/>
        </p:nvSpPr>
        <p:spPr bwMode="auto">
          <a:xfrm>
            <a:off x="2301875" y="2479675"/>
            <a:ext cx="3200400" cy="577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Genesis 15:18 (cf. Deut. 30:1-10) promises: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Land from Wadi of Egypt to Euphrates River (Isa. 27:12)</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Eternal possession of land (Gen. 17:8) after exile/restoration</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Whole world blessed via the land (Isa. 14:1-2)</a:t>
            </a:r>
          </a:p>
        </p:txBody>
      </p:sp>
      <p:sp>
        <p:nvSpPr>
          <p:cNvPr id="104478" name="Rectangle 30"/>
          <p:cNvSpPr>
            <a:spLocks noChangeArrowheads="1"/>
          </p:cNvSpPr>
          <p:nvPr/>
        </p:nvSpPr>
        <p:spPr bwMode="auto">
          <a:xfrm>
            <a:off x="5867400" y="955675"/>
            <a:ext cx="1011238"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Jesus extends His kingdom in mystery form to the Church (Matt. 13)</a:t>
            </a:r>
          </a:p>
        </p:txBody>
      </p:sp>
      <p:sp>
        <p:nvSpPr>
          <p:cNvPr id="104479" name="Rectangle 31"/>
          <p:cNvSpPr>
            <a:spLocks noChangeArrowheads="1"/>
          </p:cNvSpPr>
          <p:nvPr/>
        </p:nvSpPr>
        <p:spPr bwMode="auto">
          <a:xfrm>
            <a:off x="4675188" y="947738"/>
            <a:ext cx="10763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Israel rejects Messiah</a:t>
            </a:r>
            <a:r>
              <a:rPr kumimoji="0" lang="fr-FR" altLang="ja-JP"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offer of kingdom (Matt. 12:41-42; 23:37-39)</a:t>
            </a:r>
          </a:p>
        </p:txBody>
      </p:sp>
      <p:sp>
        <p:nvSpPr>
          <p:cNvPr id="104480" name="Rectangle 32"/>
          <p:cNvSpPr>
            <a:spLocks noChangeArrowheads="1"/>
          </p:cNvSpPr>
          <p:nvPr/>
        </p:nvSpPr>
        <p:spPr bwMode="auto">
          <a:xfrm>
            <a:off x="6732588" y="949325"/>
            <a:ext cx="10763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Christ subdues Israel</a:t>
            </a:r>
            <a:r>
              <a:rPr kumimoji="0" lang="fr-FR" altLang="ja-JP"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enemies and nation believes (Rom. 11:26-27)</a:t>
            </a:r>
          </a:p>
        </p:txBody>
      </p:sp>
      <p:sp>
        <p:nvSpPr>
          <p:cNvPr id="4126" name="AutoShape 33"/>
          <p:cNvSpPr>
            <a:spLocks noChangeArrowheads="1"/>
          </p:cNvSpPr>
          <p:nvPr/>
        </p:nvSpPr>
        <p:spPr bwMode="auto">
          <a:xfrm rot="-5400000">
            <a:off x="5881688" y="1463675"/>
            <a:ext cx="228600" cy="76200"/>
          </a:xfrm>
          <a:prstGeom prst="rightArrow">
            <a:avLst>
              <a:gd name="adj1" fmla="val 50000"/>
              <a:gd name="adj2" fmla="val 150014"/>
            </a:avLst>
          </a:prstGeom>
          <a:solidFill>
            <a:schemeClr val="accent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27" name="Rectangle 34"/>
          <p:cNvSpPr>
            <a:spLocks noChangeArrowheads="1"/>
          </p:cNvSpPr>
          <p:nvPr/>
        </p:nvSpPr>
        <p:spPr bwMode="auto">
          <a:xfrm>
            <a:off x="5810250" y="4456113"/>
            <a:ext cx="3297238" cy="1193800"/>
          </a:xfrm>
          <a:prstGeom prst="rect">
            <a:avLst/>
          </a:prstGeom>
          <a:gradFill rotWithShape="0">
            <a:gsLst>
              <a:gs pos="0">
                <a:srgbClr val="438E00"/>
              </a:gs>
              <a:gs pos="100000">
                <a:srgbClr val="D9E8CC"/>
              </a:gs>
            </a:gsLst>
            <a:lin ang="0" scaled="1"/>
          </a:gra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28" name="Rectangle 35"/>
          <p:cNvSpPr>
            <a:spLocks noChangeArrowheads="1"/>
          </p:cNvSpPr>
          <p:nvPr/>
        </p:nvSpPr>
        <p:spPr bwMode="auto">
          <a:xfrm>
            <a:off x="5816600" y="2062163"/>
            <a:ext cx="1981200" cy="1244600"/>
          </a:xfrm>
          <a:prstGeom prst="rect">
            <a:avLst/>
          </a:prstGeom>
          <a:gradFill rotWithShape="0">
            <a:gsLst>
              <a:gs pos="0">
                <a:srgbClr val="3E040E"/>
              </a:gs>
              <a:gs pos="100000">
                <a:srgbClr val="CF0E30"/>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29" name="Rectangle 36"/>
          <p:cNvSpPr>
            <a:spLocks noChangeArrowheads="1"/>
          </p:cNvSpPr>
          <p:nvPr/>
        </p:nvSpPr>
        <p:spPr bwMode="auto">
          <a:xfrm>
            <a:off x="7720013" y="2063750"/>
            <a:ext cx="1384300" cy="1211263"/>
          </a:xfrm>
          <a:prstGeom prst="rect">
            <a:avLst/>
          </a:prstGeom>
          <a:solidFill>
            <a:srgbClr val="CF0E30"/>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30" name="Rectangle 37"/>
          <p:cNvSpPr>
            <a:spLocks noChangeArrowheads="1"/>
          </p:cNvSpPr>
          <p:nvPr/>
        </p:nvSpPr>
        <p:spPr bwMode="auto">
          <a:xfrm>
            <a:off x="5810250" y="3271838"/>
            <a:ext cx="3289300" cy="1312862"/>
          </a:xfrm>
          <a:prstGeom prst="rect">
            <a:avLst/>
          </a:prstGeom>
          <a:gradFill rotWithShape="0">
            <a:gsLst>
              <a:gs pos="0">
                <a:srgbClr val="CFC630"/>
              </a:gs>
              <a:gs pos="100000">
                <a:srgbClr val="FFFFFF"/>
              </a:gs>
            </a:gsLst>
            <a:lin ang="0" scaled="1"/>
          </a:gra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86" name="Rectangle 38"/>
          <p:cNvSpPr>
            <a:spLocks noChangeArrowheads="1"/>
          </p:cNvSpPr>
          <p:nvPr/>
        </p:nvSpPr>
        <p:spPr bwMode="auto">
          <a:xfrm>
            <a:off x="5818188" y="2479675"/>
            <a:ext cx="1719262" cy="700088"/>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Israel judged for rejecting Messiah by dispersion away from land for 19 centuries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a:t>
            </a:r>
            <a:r>
              <a:rPr kumimoji="0" lang="en-US" sz="6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AD</a:t>
            </a: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70–</a:t>
            </a:r>
            <a:r>
              <a:rPr kumimoji="0" lang="en-US" sz="6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AD</a:t>
            </a: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1948) but now partially restored (Ezek. 37:1-7)</a:t>
            </a:r>
          </a:p>
        </p:txBody>
      </p:sp>
      <p:sp>
        <p:nvSpPr>
          <p:cNvPr id="104487" name="Rectangle 39"/>
          <p:cNvSpPr>
            <a:spLocks noChangeArrowheads="1"/>
          </p:cNvSpPr>
          <p:nvPr/>
        </p:nvSpPr>
        <p:spPr bwMode="auto">
          <a:xfrm>
            <a:off x="6054725" y="3389313"/>
            <a:ext cx="1336675" cy="57785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Christ is Head over his Church, which is a spiritual temple (Eph. 2:19-22; 2 Cor. 6:16)</a:t>
            </a:r>
          </a:p>
        </p:txBody>
      </p:sp>
      <p:sp>
        <p:nvSpPr>
          <p:cNvPr id="104488" name="Rectangle 40"/>
          <p:cNvSpPr>
            <a:spLocks noChangeArrowheads="1"/>
          </p:cNvSpPr>
          <p:nvPr/>
        </p:nvSpPr>
        <p:spPr bwMode="auto">
          <a:xfrm>
            <a:off x="5935663" y="4740275"/>
            <a:ext cx="1397000" cy="57785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Mosaic Law is replaced with first three elements of the New Covenant (Luke 22:20; 2 Cor. 3:6)</a:t>
            </a:r>
          </a:p>
        </p:txBody>
      </p:sp>
      <p:sp>
        <p:nvSpPr>
          <p:cNvPr id="4134" name="AutoShape 41"/>
          <p:cNvSpPr>
            <a:spLocks noChangeArrowheads="1"/>
          </p:cNvSpPr>
          <p:nvPr/>
        </p:nvSpPr>
        <p:spPr bwMode="auto">
          <a:xfrm rot="16200000" flipH="1">
            <a:off x="7583488" y="1476375"/>
            <a:ext cx="228600" cy="76200"/>
          </a:xfrm>
          <a:prstGeom prst="rightArrow">
            <a:avLst>
              <a:gd name="adj1" fmla="val 50000"/>
              <a:gd name="adj2" fmla="val 150014"/>
            </a:avLst>
          </a:prstGeom>
          <a:solidFill>
            <a:schemeClr val="accent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35" name="Line 42"/>
          <p:cNvSpPr>
            <a:spLocks noChangeShapeType="1"/>
          </p:cNvSpPr>
          <p:nvPr/>
        </p:nvSpPr>
        <p:spPr bwMode="auto">
          <a:xfrm>
            <a:off x="7675783" y="1649413"/>
            <a:ext cx="0" cy="40386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491" name="Rectangle 43"/>
          <p:cNvSpPr>
            <a:spLocks noChangeArrowheads="1"/>
          </p:cNvSpPr>
          <p:nvPr/>
        </p:nvSpPr>
        <p:spPr bwMode="auto">
          <a:xfrm>
            <a:off x="7620000" y="2057400"/>
            <a:ext cx="1546225" cy="2286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MESSIANIC     KINGDOM</a:t>
            </a:r>
          </a:p>
        </p:txBody>
      </p:sp>
      <p:sp>
        <p:nvSpPr>
          <p:cNvPr id="4137" name="Line 44"/>
          <p:cNvSpPr>
            <a:spLocks noChangeShapeType="1"/>
          </p:cNvSpPr>
          <p:nvPr/>
        </p:nvSpPr>
        <p:spPr bwMode="auto">
          <a:xfrm>
            <a:off x="8489950" y="2017713"/>
            <a:ext cx="0" cy="3657600"/>
          </a:xfrm>
          <a:prstGeom prst="line">
            <a:avLst/>
          </a:prstGeom>
          <a:noFill/>
          <a:ln w="12700">
            <a:solidFill>
              <a:srgbClr val="6E0043"/>
            </a:solidFill>
            <a:prstDash val="sysDot"/>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493" name="Rectangle 45"/>
          <p:cNvSpPr>
            <a:spLocks noChangeArrowheads="1"/>
          </p:cNvSpPr>
          <p:nvPr/>
        </p:nvSpPr>
        <p:spPr bwMode="auto">
          <a:xfrm>
            <a:off x="7696200" y="2192338"/>
            <a:ext cx="1414463" cy="2413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Millennial      Eternal</a:t>
            </a:r>
          </a:p>
        </p:txBody>
      </p:sp>
      <p:sp>
        <p:nvSpPr>
          <p:cNvPr id="104494" name="Rectangle 46"/>
          <p:cNvSpPr>
            <a:spLocks noChangeArrowheads="1"/>
          </p:cNvSpPr>
          <p:nvPr/>
        </p:nvSpPr>
        <p:spPr bwMode="auto">
          <a:xfrm>
            <a:off x="7638668" y="2411413"/>
            <a:ext cx="911225" cy="82232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Full restoration (Ezek. 37:8-28) Jerusalem world capital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(Isa. 2:1-5)</a:t>
            </a:r>
          </a:p>
        </p:txBody>
      </p:sp>
      <p:sp>
        <p:nvSpPr>
          <p:cNvPr id="104495" name="Rectangle 47"/>
          <p:cNvSpPr>
            <a:spLocks noChangeArrowheads="1"/>
          </p:cNvSpPr>
          <p:nvPr/>
        </p:nvSpPr>
        <p:spPr bwMode="auto">
          <a:xfrm>
            <a:off x="8412163" y="2411413"/>
            <a:ext cx="730250" cy="5826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New Jerusalem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(Rev. 21–22)</a:t>
            </a:r>
          </a:p>
        </p:txBody>
      </p:sp>
      <p:sp>
        <p:nvSpPr>
          <p:cNvPr id="104496" name="Rectangle 48"/>
          <p:cNvSpPr>
            <a:spLocks noChangeArrowheads="1"/>
          </p:cNvSpPr>
          <p:nvPr/>
        </p:nvSpPr>
        <p:spPr bwMode="auto">
          <a:xfrm>
            <a:off x="7703755" y="3389313"/>
            <a:ext cx="803275" cy="950912"/>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Christ reigns over the world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(Isa. 11)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with saints (Rev. 5:10; 20:4-6)</a:t>
            </a:r>
          </a:p>
        </p:txBody>
      </p:sp>
      <p:sp>
        <p:nvSpPr>
          <p:cNvPr id="104497" name="Rectangle 49"/>
          <p:cNvSpPr>
            <a:spLocks noChangeArrowheads="1"/>
          </p:cNvSpPr>
          <p:nvPr/>
        </p:nvSpPr>
        <p:spPr bwMode="auto">
          <a:xfrm>
            <a:off x="7818658" y="947738"/>
            <a:ext cx="1268412"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Christ rules over everything with saints (Eph. 1:9-10; Rev. 20:1-6; 22:5b)</a:t>
            </a:r>
          </a:p>
        </p:txBody>
      </p:sp>
      <p:grpSp>
        <p:nvGrpSpPr>
          <p:cNvPr id="4143" name="Group 50"/>
          <p:cNvGrpSpPr>
            <a:grpSpLocks/>
          </p:cNvGrpSpPr>
          <p:nvPr/>
        </p:nvGrpSpPr>
        <p:grpSpPr bwMode="auto">
          <a:xfrm>
            <a:off x="4679950" y="4954588"/>
            <a:ext cx="76200" cy="304800"/>
            <a:chOff x="2928" y="3216"/>
            <a:chExt cx="48" cy="192"/>
          </a:xfrm>
        </p:grpSpPr>
        <p:sp>
          <p:nvSpPr>
            <p:cNvPr id="4198" name="Line 51"/>
            <p:cNvSpPr>
              <a:spLocks noChangeShapeType="1"/>
            </p:cNvSpPr>
            <p:nvPr/>
          </p:nvSpPr>
          <p:spPr bwMode="auto">
            <a:xfrm>
              <a:off x="2928" y="3216"/>
              <a:ext cx="4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99" name="Line 52"/>
            <p:cNvSpPr>
              <a:spLocks noChangeShapeType="1"/>
            </p:cNvSpPr>
            <p:nvPr/>
          </p:nvSpPr>
          <p:spPr bwMode="auto">
            <a:xfrm>
              <a:off x="2928" y="3408"/>
              <a:ext cx="4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200" name="Line 53"/>
            <p:cNvSpPr>
              <a:spLocks noChangeShapeType="1"/>
            </p:cNvSpPr>
            <p:nvPr/>
          </p:nvSpPr>
          <p:spPr bwMode="auto">
            <a:xfrm>
              <a:off x="2976" y="3216"/>
              <a:ext cx="0" cy="19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grpSp>
        <p:nvGrpSpPr>
          <p:cNvPr id="4144" name="Group 54"/>
          <p:cNvGrpSpPr>
            <a:grpSpLocks/>
          </p:cNvGrpSpPr>
          <p:nvPr/>
        </p:nvGrpSpPr>
        <p:grpSpPr bwMode="auto">
          <a:xfrm>
            <a:off x="4946650" y="5311775"/>
            <a:ext cx="76200" cy="212725"/>
            <a:chOff x="3072" y="3418"/>
            <a:chExt cx="48" cy="134"/>
          </a:xfrm>
        </p:grpSpPr>
        <p:sp>
          <p:nvSpPr>
            <p:cNvPr id="4195" name="Line 55"/>
            <p:cNvSpPr>
              <a:spLocks noChangeShapeType="1"/>
            </p:cNvSpPr>
            <p:nvPr/>
          </p:nvSpPr>
          <p:spPr bwMode="auto">
            <a:xfrm>
              <a:off x="3072" y="3418"/>
              <a:ext cx="4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96" name="Line 56"/>
            <p:cNvSpPr>
              <a:spLocks noChangeShapeType="1"/>
            </p:cNvSpPr>
            <p:nvPr/>
          </p:nvSpPr>
          <p:spPr bwMode="auto">
            <a:xfrm>
              <a:off x="3072" y="3552"/>
              <a:ext cx="4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97" name="Line 57"/>
            <p:cNvSpPr>
              <a:spLocks noChangeShapeType="1"/>
            </p:cNvSpPr>
            <p:nvPr/>
          </p:nvSpPr>
          <p:spPr bwMode="auto">
            <a:xfrm>
              <a:off x="3120" y="3418"/>
              <a:ext cx="0" cy="13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sp>
        <p:nvSpPr>
          <p:cNvPr id="104506" name="Rectangle 58"/>
          <p:cNvSpPr>
            <a:spLocks noChangeArrowheads="1"/>
          </p:cNvSpPr>
          <p:nvPr/>
        </p:nvSpPr>
        <p:spPr bwMode="auto">
          <a:xfrm rot="16200000">
            <a:off x="1532732" y="2543969"/>
            <a:ext cx="598487"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Nadianne" charset="0"/>
                <a:ea typeface="ＭＳ Ｐゴシック" charset="-128"/>
                <a:cs typeface="ＭＳ Ｐゴシック" charset="-128"/>
              </a:rPr>
              <a:t>land</a:t>
            </a:r>
          </a:p>
        </p:txBody>
      </p:sp>
      <p:sp>
        <p:nvSpPr>
          <p:cNvPr id="104507" name="Rectangle 59"/>
          <p:cNvSpPr>
            <a:spLocks noChangeArrowheads="1"/>
          </p:cNvSpPr>
          <p:nvPr/>
        </p:nvSpPr>
        <p:spPr bwMode="auto">
          <a:xfrm rot="16200000">
            <a:off x="1893888" y="3694113"/>
            <a:ext cx="644525"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Nadianne" charset="0"/>
                <a:ea typeface="ＭＳ Ｐゴシック" charset="-128"/>
                <a:cs typeface="ＭＳ Ｐゴシック" charset="-128"/>
              </a:rPr>
              <a:t>seed</a:t>
            </a:r>
          </a:p>
        </p:txBody>
      </p:sp>
      <p:sp>
        <p:nvSpPr>
          <p:cNvPr id="104508" name="Rectangle 60"/>
          <p:cNvSpPr>
            <a:spLocks noChangeArrowheads="1"/>
          </p:cNvSpPr>
          <p:nvPr/>
        </p:nvSpPr>
        <p:spPr bwMode="auto">
          <a:xfrm rot="16200000">
            <a:off x="2378869" y="4898231"/>
            <a:ext cx="1004888"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Nadianne" charset="0"/>
                <a:ea typeface="ＭＳ Ｐゴシック" charset="-128"/>
                <a:cs typeface="ＭＳ Ｐゴシック" charset="-128"/>
              </a:rPr>
              <a:t>blessing</a:t>
            </a:r>
          </a:p>
        </p:txBody>
      </p:sp>
      <p:sp>
        <p:nvSpPr>
          <p:cNvPr id="104509" name="Rectangle 61"/>
          <p:cNvSpPr>
            <a:spLocks noChangeArrowheads="1"/>
          </p:cNvSpPr>
          <p:nvPr/>
        </p:nvSpPr>
        <p:spPr bwMode="auto">
          <a:xfrm rot="16200000">
            <a:off x="904081" y="3653632"/>
            <a:ext cx="1449387" cy="3048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Genesis 12:1-3</a:t>
            </a:r>
          </a:p>
        </p:txBody>
      </p:sp>
      <p:sp>
        <p:nvSpPr>
          <p:cNvPr id="104510" name="Rectangle 62"/>
          <p:cNvSpPr>
            <a:spLocks noChangeArrowheads="1"/>
          </p:cNvSpPr>
          <p:nvPr/>
        </p:nvSpPr>
        <p:spPr bwMode="auto">
          <a:xfrm>
            <a:off x="8416925" y="3389313"/>
            <a:ext cx="750888" cy="822325"/>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Christ hands kingdom over to Father (1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 Cor. 15:24)</a:t>
            </a:r>
          </a:p>
        </p:txBody>
      </p:sp>
      <p:grpSp>
        <p:nvGrpSpPr>
          <p:cNvPr id="4150" name="Group 63"/>
          <p:cNvGrpSpPr>
            <a:grpSpLocks/>
          </p:cNvGrpSpPr>
          <p:nvPr/>
        </p:nvGrpSpPr>
        <p:grpSpPr bwMode="auto">
          <a:xfrm>
            <a:off x="7770870" y="1594673"/>
            <a:ext cx="611188" cy="450850"/>
            <a:chOff x="4928" y="1056"/>
            <a:chExt cx="385" cy="284"/>
          </a:xfrm>
        </p:grpSpPr>
        <p:sp>
          <p:nvSpPr>
            <p:cNvPr id="104512" name="Freeform 64"/>
            <p:cNvSpPr>
              <a:spLocks/>
            </p:cNvSpPr>
            <p:nvPr/>
          </p:nvSpPr>
          <p:spPr bwMode="auto">
            <a:xfrm>
              <a:off x="4928" y="1056"/>
              <a:ext cx="385" cy="193"/>
            </a:xfrm>
            <a:custGeom>
              <a:avLst/>
              <a:gdLst/>
              <a:ahLst/>
              <a:cxnLst>
                <a:cxn ang="0">
                  <a:pos x="0" y="192"/>
                </a:cxn>
                <a:cxn ang="0">
                  <a:pos x="48" y="0"/>
                </a:cxn>
                <a:cxn ang="0">
                  <a:pos x="96" y="96"/>
                </a:cxn>
                <a:cxn ang="0">
                  <a:pos x="100" y="98"/>
                </a:cxn>
                <a:cxn ang="0">
                  <a:pos x="144" y="0"/>
                </a:cxn>
                <a:cxn ang="0">
                  <a:pos x="192" y="96"/>
                </a:cxn>
                <a:cxn ang="0">
                  <a:pos x="240" y="0"/>
                </a:cxn>
                <a:cxn ang="0">
                  <a:pos x="288" y="96"/>
                </a:cxn>
                <a:cxn ang="0">
                  <a:pos x="336" y="0"/>
                </a:cxn>
                <a:cxn ang="0">
                  <a:pos x="384" y="192"/>
                </a:cxn>
              </a:cxnLst>
              <a:rect l="0" t="0" r="r" b="b"/>
              <a:pathLst>
                <a:path w="385" h="193">
                  <a:moveTo>
                    <a:pt x="0" y="192"/>
                  </a:moveTo>
                  <a:lnTo>
                    <a:pt x="48" y="0"/>
                  </a:lnTo>
                  <a:lnTo>
                    <a:pt x="96" y="96"/>
                  </a:lnTo>
                  <a:lnTo>
                    <a:pt x="100" y="98"/>
                  </a:lnTo>
                  <a:lnTo>
                    <a:pt x="144" y="0"/>
                  </a:lnTo>
                  <a:lnTo>
                    <a:pt x="192" y="96"/>
                  </a:lnTo>
                  <a:lnTo>
                    <a:pt x="240" y="0"/>
                  </a:lnTo>
                  <a:lnTo>
                    <a:pt x="288" y="96"/>
                  </a:lnTo>
                  <a:lnTo>
                    <a:pt x="336" y="0"/>
                  </a:lnTo>
                  <a:lnTo>
                    <a:pt x="384" y="192"/>
                  </a:lnTo>
                </a:path>
              </a:pathLst>
            </a:custGeom>
            <a:solidFill>
              <a:schemeClr val="folHlink"/>
            </a:solidFill>
            <a:ln w="12700" cap="rnd" cmpd="sng">
              <a:solidFill>
                <a:schemeClr val="tx1"/>
              </a:solidFill>
              <a:prstDash val="solid"/>
              <a:round/>
              <a:headEnd type="none" w="med" len="med"/>
              <a:tailEnd type="none" w="med" len="me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3" name="Rectangle 65"/>
            <p:cNvSpPr>
              <a:spLocks noChangeArrowheads="1"/>
            </p:cNvSpPr>
            <p:nvPr/>
          </p:nvSpPr>
          <p:spPr bwMode="auto">
            <a:xfrm>
              <a:off x="4928" y="1248"/>
              <a:ext cx="384" cy="48"/>
            </a:xfrm>
            <a:prstGeom prst="rect">
              <a:avLst/>
            </a:prstGeom>
            <a:solidFill>
              <a:schemeClr val="folHlink"/>
            </a:solidFill>
            <a:ln w="12700">
              <a:noFill/>
              <a:miter lim="800000"/>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4" name="Oval 66"/>
            <p:cNvSpPr>
              <a:spLocks noChangeArrowheads="1"/>
            </p:cNvSpPr>
            <p:nvPr/>
          </p:nvSpPr>
          <p:spPr bwMode="auto">
            <a:xfrm>
              <a:off x="4932" y="1252"/>
              <a:ext cx="376" cy="88"/>
            </a:xfrm>
            <a:prstGeom prst="ellipse">
              <a:avLst/>
            </a:prstGeom>
            <a:solidFill>
              <a:schemeClr val="hlink"/>
            </a:solidFill>
            <a:ln w="12700">
              <a:solidFill>
                <a:schemeClr val="tx1"/>
              </a:solidFill>
              <a:round/>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5" name="Line 67"/>
            <p:cNvSpPr>
              <a:spLocks noChangeShapeType="1"/>
            </p:cNvSpPr>
            <p:nvPr/>
          </p:nvSpPr>
          <p:spPr bwMode="auto">
            <a:xfrm>
              <a:off x="4928"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128"/>
                <a:cs typeface="ＭＳ Ｐゴシック" charset="-128"/>
              </a:endParaRPr>
            </a:p>
          </p:txBody>
        </p:sp>
        <p:sp>
          <p:nvSpPr>
            <p:cNvPr id="104516" name="Line 68"/>
            <p:cNvSpPr>
              <a:spLocks noChangeShapeType="1"/>
            </p:cNvSpPr>
            <p:nvPr/>
          </p:nvSpPr>
          <p:spPr bwMode="auto">
            <a:xfrm>
              <a:off x="5312"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128"/>
                <a:cs typeface="ＭＳ Ｐゴシック" charset="-128"/>
              </a:endParaRPr>
            </a:p>
          </p:txBody>
        </p:sp>
      </p:grpSp>
      <p:grpSp>
        <p:nvGrpSpPr>
          <p:cNvPr id="4151" name="Group 69"/>
          <p:cNvGrpSpPr>
            <a:grpSpLocks/>
          </p:cNvGrpSpPr>
          <p:nvPr/>
        </p:nvGrpSpPr>
        <p:grpSpPr bwMode="auto">
          <a:xfrm>
            <a:off x="4832350" y="5053013"/>
            <a:ext cx="1184275" cy="104775"/>
            <a:chOff x="3024" y="3278"/>
            <a:chExt cx="746" cy="66"/>
          </a:xfrm>
        </p:grpSpPr>
        <p:sp>
          <p:nvSpPr>
            <p:cNvPr id="4188" name="Line 70"/>
            <p:cNvSpPr>
              <a:spLocks noChangeShapeType="1"/>
            </p:cNvSpPr>
            <p:nvPr/>
          </p:nvSpPr>
          <p:spPr bwMode="auto">
            <a:xfrm>
              <a:off x="3024" y="3312"/>
              <a:ext cx="672" cy="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9" name="AutoShape 71"/>
            <p:cNvSpPr>
              <a:spLocks noChangeArrowheads="1"/>
            </p:cNvSpPr>
            <p:nvPr/>
          </p:nvSpPr>
          <p:spPr bwMode="auto">
            <a:xfrm rot="5400000">
              <a:off x="3717" y="3291"/>
              <a:ext cx="66" cy="40"/>
            </a:xfrm>
            <a:prstGeom prst="triangle">
              <a:avLst>
                <a:gd name="adj" fmla="val 49995"/>
              </a:avLst>
            </a:prstGeom>
            <a:solidFill>
              <a:schemeClr val="tx1"/>
            </a:solidFill>
            <a:ln w="12700">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grpSp>
      <p:grpSp>
        <p:nvGrpSpPr>
          <p:cNvPr id="4152" name="Group 72"/>
          <p:cNvGrpSpPr>
            <a:grpSpLocks/>
          </p:cNvGrpSpPr>
          <p:nvPr/>
        </p:nvGrpSpPr>
        <p:grpSpPr bwMode="auto">
          <a:xfrm>
            <a:off x="5060950" y="5364163"/>
            <a:ext cx="3001963" cy="104775"/>
            <a:chOff x="3168" y="3458"/>
            <a:chExt cx="1891" cy="66"/>
          </a:xfrm>
        </p:grpSpPr>
        <p:sp>
          <p:nvSpPr>
            <p:cNvPr id="4186" name="Line 73"/>
            <p:cNvSpPr>
              <a:spLocks noChangeShapeType="1"/>
            </p:cNvSpPr>
            <p:nvPr/>
          </p:nvSpPr>
          <p:spPr bwMode="auto">
            <a:xfrm>
              <a:off x="3168" y="3493"/>
              <a:ext cx="1812" cy="6"/>
            </a:xfrm>
            <a:prstGeom prst="line">
              <a:avLst/>
            </a:prstGeom>
            <a:noFill/>
            <a:ln w="12700">
              <a:solidFill>
                <a:srgbClr val="010201"/>
              </a:solidFill>
              <a:prstDash val="sysDot"/>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7" name="AutoShape 74"/>
            <p:cNvSpPr>
              <a:spLocks noChangeArrowheads="1"/>
            </p:cNvSpPr>
            <p:nvPr/>
          </p:nvSpPr>
          <p:spPr bwMode="auto">
            <a:xfrm rot="5400000">
              <a:off x="5006" y="3471"/>
              <a:ext cx="66" cy="40"/>
            </a:xfrm>
            <a:prstGeom prst="triangle">
              <a:avLst>
                <a:gd name="adj" fmla="val 49995"/>
              </a:avLst>
            </a:prstGeom>
            <a:solidFill>
              <a:schemeClr val="tx1"/>
            </a:solidFill>
            <a:ln w="12700">
              <a:solidFill>
                <a:srgbClr val="01020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grpSp>
      <p:sp>
        <p:nvSpPr>
          <p:cNvPr id="104524" name="Rectangle 76"/>
          <p:cNvSpPr>
            <a:spLocks noChangeArrowheads="1"/>
          </p:cNvSpPr>
          <p:nvPr/>
        </p:nvSpPr>
        <p:spPr bwMode="auto">
          <a:xfrm>
            <a:off x="0" y="6384971"/>
            <a:ext cx="9144000" cy="39687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Scripture has a dual kingdom-covenant theme.  Israel</a:t>
            </a:r>
            <a:r>
              <a:rPr kumimoji="0" lang="fr-FR"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role from Abraham to Christ expands to include the Church (continuity) yet the Church never replaces the nation as the "new Israel" (discontinuity).  Israel will enjoy world prominence after trusting Christ at His second coming.</a:t>
            </a:r>
          </a:p>
        </p:txBody>
      </p:sp>
      <p:sp>
        <p:nvSpPr>
          <p:cNvPr id="104525" name="Rectangle 77"/>
          <p:cNvSpPr>
            <a:spLocks noChangeArrowheads="1"/>
          </p:cNvSpPr>
          <p:nvPr/>
        </p:nvSpPr>
        <p:spPr bwMode="auto">
          <a:xfrm>
            <a:off x="5030788" y="2055813"/>
            <a:ext cx="600075" cy="22542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ISRAEL</a:t>
            </a:r>
          </a:p>
        </p:txBody>
      </p:sp>
      <p:sp>
        <p:nvSpPr>
          <p:cNvPr id="104526" name="Rectangle 78"/>
          <p:cNvSpPr>
            <a:spLocks noChangeArrowheads="1"/>
          </p:cNvSpPr>
          <p:nvPr/>
        </p:nvSpPr>
        <p:spPr bwMode="auto">
          <a:xfrm>
            <a:off x="6334125" y="2055813"/>
            <a:ext cx="676275" cy="22542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CHURCH</a:t>
            </a:r>
          </a:p>
        </p:txBody>
      </p:sp>
      <p:sp>
        <p:nvSpPr>
          <p:cNvPr id="104527" name="Rectangle 79"/>
          <p:cNvSpPr>
            <a:spLocks noChangeArrowheads="1"/>
          </p:cNvSpPr>
          <p:nvPr/>
        </p:nvSpPr>
        <p:spPr bwMode="auto">
          <a:xfrm>
            <a:off x="4800600" y="2200275"/>
            <a:ext cx="976313" cy="21113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(National Focus)</a:t>
            </a:r>
          </a:p>
        </p:txBody>
      </p:sp>
      <p:graphicFrame>
        <p:nvGraphicFramePr>
          <p:cNvPr id="4157" name="Object 2"/>
          <p:cNvGraphicFramePr>
            <a:graphicFrameLocks/>
          </p:cNvGraphicFramePr>
          <p:nvPr/>
        </p:nvGraphicFramePr>
        <p:xfrm>
          <a:off x="7423150" y="85725"/>
          <a:ext cx="665163" cy="636588"/>
        </p:xfrm>
        <a:graphic>
          <a:graphicData uri="http://schemas.openxmlformats.org/presentationml/2006/ole">
            <mc:AlternateContent xmlns:mc="http://schemas.openxmlformats.org/markup-compatibility/2006">
              <mc:Choice xmlns:v="urn:schemas-microsoft-com:vml" Requires="v">
                <p:oleObj name="Microsoft ClipArt Gallery" r:id="rId3" imgW="2120900" imgH="2108200" progId="">
                  <p:embed/>
                </p:oleObj>
              </mc:Choice>
              <mc:Fallback>
                <p:oleObj name="Microsoft ClipArt Gallery" r:id="rId3" imgW="2120900" imgH="2108200" progId="">
                  <p:embed/>
                  <p:pic>
                    <p:nvPicPr>
                      <p:cNvPr id="4157"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3150" y="85725"/>
                        <a:ext cx="665163" cy="636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04529" name="Rectangle 81"/>
          <p:cNvSpPr>
            <a:spLocks noChangeArrowheads="1"/>
          </p:cNvSpPr>
          <p:nvPr/>
        </p:nvSpPr>
        <p:spPr bwMode="auto">
          <a:xfrm>
            <a:off x="5932488" y="2200275"/>
            <a:ext cx="1479550" cy="21113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The "New Man" (Eph. 2:15)</a:t>
            </a:r>
          </a:p>
        </p:txBody>
      </p:sp>
      <p:sp>
        <p:nvSpPr>
          <p:cNvPr id="4159" name="Line 82"/>
          <p:cNvSpPr>
            <a:spLocks noChangeShapeType="1"/>
          </p:cNvSpPr>
          <p:nvPr/>
        </p:nvSpPr>
        <p:spPr bwMode="auto">
          <a:xfrm>
            <a:off x="5815013" y="2076450"/>
            <a:ext cx="0" cy="11858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531" name="Rectangle 83"/>
          <p:cNvSpPr>
            <a:spLocks noChangeArrowheads="1"/>
          </p:cNvSpPr>
          <p:nvPr/>
        </p:nvSpPr>
        <p:spPr bwMode="auto">
          <a:xfrm>
            <a:off x="8192925" y="5731258"/>
            <a:ext cx="863600" cy="3052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13h Edition</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1 Dec 2023</a:t>
            </a:r>
          </a:p>
        </p:txBody>
      </p:sp>
      <p:grpSp>
        <p:nvGrpSpPr>
          <p:cNvPr id="4162" name="Group 87"/>
          <p:cNvGrpSpPr>
            <a:grpSpLocks/>
          </p:cNvGrpSpPr>
          <p:nvPr/>
        </p:nvGrpSpPr>
        <p:grpSpPr bwMode="auto">
          <a:xfrm>
            <a:off x="2336800" y="3294063"/>
            <a:ext cx="288925" cy="222250"/>
            <a:chOff x="1452" y="2100"/>
            <a:chExt cx="182" cy="140"/>
          </a:xfrm>
        </p:grpSpPr>
        <p:sp>
          <p:nvSpPr>
            <p:cNvPr id="4179" name="Freeform 88"/>
            <p:cNvSpPr>
              <a:spLocks/>
            </p:cNvSpPr>
            <p:nvPr/>
          </p:nvSpPr>
          <p:spPr bwMode="auto">
            <a:xfrm>
              <a:off x="1452" y="2100"/>
              <a:ext cx="182" cy="97"/>
            </a:xfrm>
            <a:custGeom>
              <a:avLst/>
              <a:gdLst>
                <a:gd name="T0" fmla="*/ 0 w 182"/>
                <a:gd name="T1" fmla="*/ 96 h 97"/>
                <a:gd name="T2" fmla="*/ 23 w 182"/>
                <a:gd name="T3" fmla="*/ 0 h 97"/>
                <a:gd name="T4" fmla="*/ 45 w 182"/>
                <a:gd name="T5" fmla="*/ 48 h 97"/>
                <a:gd name="T6" fmla="*/ 47 w 182"/>
                <a:gd name="T7" fmla="*/ 49 h 97"/>
                <a:gd name="T8" fmla="*/ 68 w 182"/>
                <a:gd name="T9" fmla="*/ 0 h 97"/>
                <a:gd name="T10" fmla="*/ 91 w 182"/>
                <a:gd name="T11" fmla="*/ 48 h 97"/>
                <a:gd name="T12" fmla="*/ 113 w 182"/>
                <a:gd name="T13" fmla="*/ 0 h 97"/>
                <a:gd name="T14" fmla="*/ 136 w 182"/>
                <a:gd name="T15" fmla="*/ 48 h 97"/>
                <a:gd name="T16" fmla="*/ 158 w 182"/>
                <a:gd name="T17" fmla="*/ 0 h 97"/>
                <a:gd name="T18" fmla="*/ 181 w 182"/>
                <a:gd name="T19" fmla="*/ 96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97"/>
                <a:gd name="T32" fmla="*/ 182 w 182"/>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97">
                  <a:moveTo>
                    <a:pt x="0" y="96"/>
                  </a:moveTo>
                  <a:lnTo>
                    <a:pt x="23" y="0"/>
                  </a:lnTo>
                  <a:lnTo>
                    <a:pt x="45" y="48"/>
                  </a:lnTo>
                  <a:lnTo>
                    <a:pt x="47" y="49"/>
                  </a:lnTo>
                  <a:lnTo>
                    <a:pt x="68" y="0"/>
                  </a:lnTo>
                  <a:lnTo>
                    <a:pt x="91" y="48"/>
                  </a:lnTo>
                  <a:lnTo>
                    <a:pt x="113" y="0"/>
                  </a:lnTo>
                  <a:lnTo>
                    <a:pt x="136" y="48"/>
                  </a:lnTo>
                  <a:lnTo>
                    <a:pt x="158" y="0"/>
                  </a:lnTo>
                  <a:lnTo>
                    <a:pt x="181" y="96"/>
                  </a:lnTo>
                </a:path>
              </a:pathLst>
            </a:custGeom>
            <a:solidFill>
              <a:schemeClr val="folHlink"/>
            </a:solidFill>
            <a:ln w="12700" cap="rnd">
              <a:solidFill>
                <a:schemeClr val="tx1"/>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0" name="Rectangle 89"/>
            <p:cNvSpPr>
              <a:spLocks noChangeArrowheads="1"/>
            </p:cNvSpPr>
            <p:nvPr/>
          </p:nvSpPr>
          <p:spPr bwMode="auto">
            <a:xfrm>
              <a:off x="1452" y="2196"/>
              <a:ext cx="181" cy="24"/>
            </a:xfrm>
            <a:prstGeom prst="rect">
              <a:avLst/>
            </a:prstGeom>
            <a:solidFill>
              <a:schemeClr val="folHlink"/>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81" name="Oval 90"/>
            <p:cNvSpPr>
              <a:spLocks noChangeArrowheads="1"/>
            </p:cNvSpPr>
            <p:nvPr/>
          </p:nvSpPr>
          <p:spPr bwMode="auto">
            <a:xfrm>
              <a:off x="1456" y="2200"/>
              <a:ext cx="173" cy="40"/>
            </a:xfrm>
            <a:prstGeom prst="ellipse">
              <a:avLst/>
            </a:prstGeom>
            <a:solidFill>
              <a:schemeClr val="hlink"/>
            </a:solidFill>
            <a:ln w="127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82" name="Line 91"/>
            <p:cNvSpPr>
              <a:spLocks noChangeShapeType="1"/>
            </p:cNvSpPr>
            <p:nvPr/>
          </p:nvSpPr>
          <p:spPr bwMode="auto">
            <a:xfrm>
              <a:off x="1452" y="2196"/>
              <a:ext cx="0" cy="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3" name="Line 92"/>
            <p:cNvSpPr>
              <a:spLocks noChangeShapeType="1"/>
            </p:cNvSpPr>
            <p:nvPr/>
          </p:nvSpPr>
          <p:spPr bwMode="auto">
            <a:xfrm>
              <a:off x="1633" y="2196"/>
              <a:ext cx="0" cy="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grpSp>
        <p:nvGrpSpPr>
          <p:cNvPr id="4163" name="Group 93"/>
          <p:cNvGrpSpPr>
            <a:grpSpLocks/>
          </p:cNvGrpSpPr>
          <p:nvPr/>
        </p:nvGrpSpPr>
        <p:grpSpPr bwMode="auto">
          <a:xfrm>
            <a:off x="1806575" y="1389063"/>
            <a:ext cx="298450" cy="238125"/>
            <a:chOff x="1118" y="900"/>
            <a:chExt cx="188" cy="150"/>
          </a:xfrm>
        </p:grpSpPr>
        <p:grpSp>
          <p:nvGrpSpPr>
            <p:cNvPr id="4173" name="Group 94"/>
            <p:cNvGrpSpPr>
              <a:grpSpLocks/>
            </p:cNvGrpSpPr>
            <p:nvPr/>
          </p:nvGrpSpPr>
          <p:grpSpPr bwMode="auto">
            <a:xfrm>
              <a:off x="1118" y="900"/>
              <a:ext cx="84" cy="150"/>
              <a:chOff x="1118" y="900"/>
              <a:chExt cx="84" cy="150"/>
            </a:xfrm>
          </p:grpSpPr>
          <p:sp>
            <p:nvSpPr>
              <p:cNvPr id="4177" name="Rectangle 95"/>
              <p:cNvSpPr>
                <a:spLocks noChangeArrowheads="1"/>
              </p:cNvSpPr>
              <p:nvPr/>
            </p:nvSpPr>
            <p:spPr bwMode="auto">
              <a:xfrm>
                <a:off x="1118" y="935"/>
                <a:ext cx="84" cy="115"/>
              </a:xfrm>
              <a:prstGeom prst="rect">
                <a:avLst/>
              </a:prstGeom>
              <a:solidFill>
                <a:schemeClr val="accent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78" name="Oval 96"/>
              <p:cNvSpPr>
                <a:spLocks noChangeArrowheads="1"/>
              </p:cNvSpPr>
              <p:nvPr/>
            </p:nvSpPr>
            <p:spPr bwMode="auto">
              <a:xfrm>
                <a:off x="1118" y="900"/>
                <a:ext cx="84" cy="56"/>
              </a:xfrm>
              <a:prstGeom prst="ellipse">
                <a:avLst/>
              </a:prstGeom>
              <a:solidFill>
                <a:schemeClr val="accent2"/>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grpSp>
        <p:grpSp>
          <p:nvGrpSpPr>
            <p:cNvPr id="4174" name="Group 97"/>
            <p:cNvGrpSpPr>
              <a:grpSpLocks/>
            </p:cNvGrpSpPr>
            <p:nvPr/>
          </p:nvGrpSpPr>
          <p:grpSpPr bwMode="auto">
            <a:xfrm>
              <a:off x="1222" y="900"/>
              <a:ext cx="84" cy="150"/>
              <a:chOff x="1222" y="900"/>
              <a:chExt cx="84" cy="150"/>
            </a:xfrm>
          </p:grpSpPr>
          <p:sp>
            <p:nvSpPr>
              <p:cNvPr id="4175" name="Rectangle 98"/>
              <p:cNvSpPr>
                <a:spLocks noChangeArrowheads="1"/>
              </p:cNvSpPr>
              <p:nvPr/>
            </p:nvSpPr>
            <p:spPr bwMode="auto">
              <a:xfrm>
                <a:off x="1222" y="935"/>
                <a:ext cx="84" cy="115"/>
              </a:xfrm>
              <a:prstGeom prst="rect">
                <a:avLst/>
              </a:prstGeom>
              <a:solidFill>
                <a:schemeClr val="accent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76" name="Oval 99"/>
              <p:cNvSpPr>
                <a:spLocks noChangeArrowheads="1"/>
              </p:cNvSpPr>
              <p:nvPr/>
            </p:nvSpPr>
            <p:spPr bwMode="auto">
              <a:xfrm>
                <a:off x="1222" y="900"/>
                <a:ext cx="84" cy="56"/>
              </a:xfrm>
              <a:prstGeom prst="ellipse">
                <a:avLst/>
              </a:prstGeom>
              <a:solidFill>
                <a:schemeClr val="accent2"/>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grpSp>
      </p:grpSp>
      <p:sp>
        <p:nvSpPr>
          <p:cNvPr id="104548" name="Rectangle 100"/>
          <p:cNvSpPr>
            <a:spLocks noChangeArrowheads="1"/>
          </p:cNvSpPr>
          <p:nvPr/>
        </p:nvSpPr>
        <p:spPr bwMode="auto">
          <a:xfrm>
            <a:off x="7740268" y="4587875"/>
            <a:ext cx="771525" cy="822325"/>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All 5 elements fulfilled in national restoration (Zech. 8)</a:t>
            </a:r>
          </a:p>
        </p:txBody>
      </p:sp>
      <p:sp>
        <p:nvSpPr>
          <p:cNvPr id="104549" name="Rectangle 101"/>
          <p:cNvSpPr>
            <a:spLocks noChangeArrowheads="1"/>
          </p:cNvSpPr>
          <p:nvPr/>
        </p:nvSpPr>
        <p:spPr bwMode="auto">
          <a:xfrm>
            <a:off x="8448675" y="4572000"/>
            <a:ext cx="669925" cy="822325"/>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All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things made new!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(Rev. 21:5)</a:t>
            </a:r>
          </a:p>
        </p:txBody>
      </p:sp>
      <p:sp>
        <p:nvSpPr>
          <p:cNvPr id="104550" name="Rectangle 102"/>
          <p:cNvSpPr>
            <a:spLocks noChangeArrowheads="1"/>
          </p:cNvSpPr>
          <p:nvPr/>
        </p:nvSpPr>
        <p:spPr bwMode="auto">
          <a:xfrm>
            <a:off x="2055813" y="5926138"/>
            <a:ext cx="3738562"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Temporary (Gal. 3:19) and conditional (Deut. 28) to reveal sin (Rom. 7:7) and regulate Israel (Gal. 3:23-25)</a:t>
            </a:r>
          </a:p>
        </p:txBody>
      </p:sp>
      <p:sp>
        <p:nvSpPr>
          <p:cNvPr id="104551" name="Rectangle 103"/>
          <p:cNvSpPr>
            <a:spLocks noChangeArrowheads="1"/>
          </p:cNvSpPr>
          <p:nvPr/>
        </p:nvSpPr>
        <p:spPr bwMode="auto">
          <a:xfrm>
            <a:off x="5776913" y="5765800"/>
            <a:ext cx="2073275"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The Law was abolished, fulfilled, and replaced at the cross (Rom. 7:1-6;</a:t>
            </a:r>
            <a:b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b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1 Cor. 9:19-21; Heb. 8:13)</a:t>
            </a:r>
          </a:p>
        </p:txBody>
      </p:sp>
      <p:sp>
        <p:nvSpPr>
          <p:cNvPr id="104552" name="Rectangle 104"/>
          <p:cNvSpPr>
            <a:spLocks noChangeArrowheads="1"/>
          </p:cNvSpPr>
          <p:nvPr/>
        </p:nvSpPr>
        <p:spPr bwMode="auto">
          <a:xfrm>
            <a:off x="3463925" y="1760538"/>
            <a:ext cx="2417763" cy="228600"/>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Genesis 6:18; 9:8-17</a:t>
            </a:r>
          </a:p>
        </p:txBody>
      </p:sp>
      <p:sp>
        <p:nvSpPr>
          <p:cNvPr id="104554" name="Rectangle 106"/>
          <p:cNvSpPr>
            <a:spLocks noChangeArrowheads="1"/>
          </p:cNvSpPr>
          <p:nvPr/>
        </p:nvSpPr>
        <p:spPr bwMode="auto">
          <a:xfrm>
            <a:off x="-685800" y="3886200"/>
            <a:ext cx="180975" cy="576263"/>
          </a:xfrm>
          <a:prstGeom prst="rect">
            <a:avLst/>
          </a:prstGeom>
          <a:noFill/>
          <a:ln w="12700">
            <a:noFill/>
            <a:miter lim="800000"/>
            <a:headEnd/>
            <a:tailEnd/>
          </a:ln>
          <a:effectLst>
            <a:outerShdw blurRad="63500" dist="38099" dir="2700000" algn="ctr" rotWithShape="0">
              <a:schemeClr val="hlink">
                <a:alpha val="50000"/>
              </a:scheme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1200" cap="none" spc="0" normalizeH="0" baseline="0" noProof="0">
              <a:ln>
                <a:noFill/>
              </a:ln>
              <a:solidFill>
                <a:srgbClr val="FFA040"/>
              </a:solidFill>
              <a:effectLst>
                <a:outerShdw blurRad="38100" dist="38100" dir="2700000" algn="tl">
                  <a:srgbClr val="000000"/>
                </a:outerShdw>
              </a:effectLst>
              <a:uLnTx/>
              <a:uFillTx/>
              <a:latin typeface="Braggadocio" pitchFamily="24" charset="0"/>
              <a:ea typeface="ＭＳ Ｐゴシック" charset="-128"/>
              <a:cs typeface="ＭＳ Ｐゴシック" charset="-128"/>
            </a:endParaRPr>
          </a:p>
        </p:txBody>
      </p:sp>
      <p:sp>
        <p:nvSpPr>
          <p:cNvPr id="104555" name="Rectangle 107"/>
          <p:cNvSpPr>
            <a:spLocks noGrp="1" noChangeArrowheads="1"/>
          </p:cNvSpPr>
          <p:nvPr>
            <p:ph type="ctrTitle"/>
          </p:nvPr>
        </p:nvSpPr>
        <p:spPr>
          <a:xfrm>
            <a:off x="0" y="116632"/>
            <a:ext cx="8001000" cy="533400"/>
          </a:xfrm>
          <a:ln w="12700">
            <a:miter lim="800000"/>
            <a:headEnd/>
            <a:tailEnd/>
          </a:ln>
          <a:effectLst>
            <a:outerShdw blurRad="63500" dist="35921" dir="2700000" algn="ctr" rotWithShape="0">
              <a:srgbClr val="000000">
                <a:alpha val="74998"/>
              </a:srgbClr>
            </a:outerShdw>
          </a:effectLst>
        </p:spPr>
        <p:txBody>
          <a:bodyPr/>
          <a:lstStyle/>
          <a:p>
            <a:pPr>
              <a:defRPr/>
            </a:pPr>
            <a:r>
              <a:rPr lang="en-US" sz="4000" dirty="0">
                <a:effectLst>
                  <a:glow rad="215900">
                    <a:schemeClr val="bg1">
                      <a:lumMod val="50000"/>
                      <a:alpha val="75000"/>
                    </a:schemeClr>
                  </a:glow>
                </a:effectLst>
                <a:latin typeface="Impact"/>
                <a:cs typeface="Impact"/>
              </a:rPr>
              <a:t>Kingdom &amp; Covenants Timeline</a:t>
            </a:r>
            <a:endParaRPr lang="en-US" sz="5400" dirty="0">
              <a:effectLst>
                <a:glow rad="215900">
                  <a:schemeClr val="bg1">
                    <a:lumMod val="50000"/>
                    <a:alpha val="75000"/>
                  </a:schemeClr>
                </a:glow>
              </a:effectLst>
              <a:latin typeface="Impact"/>
              <a:cs typeface="Impact"/>
            </a:endParaRPr>
          </a:p>
        </p:txBody>
      </p:sp>
      <p:sp>
        <p:nvSpPr>
          <p:cNvPr id="112" name="Text Box 105">
            <a:extLst>
              <a:ext uri="{FF2B5EF4-FFF2-40B4-BE49-F238E27FC236}">
                <a16:creationId xmlns:a16="http://schemas.microsoft.com/office/drawing/2014/main" id="{525CF8B8-EE7D-2142-BA82-6D42EB268AB8}"/>
              </a:ext>
            </a:extLst>
          </p:cNvPr>
          <p:cNvSpPr txBox="1">
            <a:spLocks noChangeArrowheads="1"/>
          </p:cNvSpPr>
          <p:nvPr/>
        </p:nvSpPr>
        <p:spPr bwMode="auto">
          <a:xfrm>
            <a:off x="9285288" y="158750"/>
            <a:ext cx="1435100" cy="1938992"/>
          </a:xfrm>
          <a:prstGeom prst="rect">
            <a:avLst/>
          </a:prstGeom>
          <a:solidFill>
            <a:schemeClr val="accent4">
              <a:lumMod val="10000"/>
            </a:schemeClr>
          </a:solidFill>
          <a:ln w="12700">
            <a:noFill/>
            <a:miter lim="800000"/>
            <a:headEnd/>
            <a:tailEnd/>
          </a:ln>
          <a:effectLst>
            <a:outerShdw blurRad="63500" dist="35921" dir="2700000" algn="ctr" rotWithShape="0">
              <a:srgbClr val="000000">
                <a:alpha val="74998"/>
              </a:srgbClr>
            </a:outerShdw>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CH-34a</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OS1-22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OS2-337</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NS-9g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SA-19</a:t>
            </a:r>
          </a:p>
        </p:txBody>
      </p:sp>
      <p:sp>
        <p:nvSpPr>
          <p:cNvPr id="113" name="Text Box 105">
            <a:extLst>
              <a:ext uri="{FF2B5EF4-FFF2-40B4-BE49-F238E27FC236}">
                <a16:creationId xmlns:a16="http://schemas.microsoft.com/office/drawing/2014/main" id="{680D5F20-B1E3-0B4A-9ECB-DFBF805B8610}"/>
              </a:ext>
            </a:extLst>
          </p:cNvPr>
          <p:cNvSpPr txBox="1">
            <a:spLocks noChangeArrowheads="1"/>
          </p:cNvSpPr>
          <p:nvPr/>
        </p:nvSpPr>
        <p:spPr bwMode="auto">
          <a:xfrm>
            <a:off x="9295670" y="2166938"/>
            <a:ext cx="699230"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34a</a:t>
            </a:r>
          </a:p>
        </p:txBody>
      </p:sp>
      <p:sp>
        <p:nvSpPr>
          <p:cNvPr id="114" name="Text Box 105">
            <a:extLst>
              <a:ext uri="{FF2B5EF4-FFF2-40B4-BE49-F238E27FC236}">
                <a16:creationId xmlns:a16="http://schemas.microsoft.com/office/drawing/2014/main" id="{2EE5C198-4531-D143-9B35-1AD90D64F94B}"/>
              </a:ext>
            </a:extLst>
          </p:cNvPr>
          <p:cNvSpPr txBox="1">
            <a:spLocks noChangeArrowheads="1"/>
          </p:cNvSpPr>
          <p:nvPr/>
        </p:nvSpPr>
        <p:spPr bwMode="auto">
          <a:xfrm>
            <a:off x="9381431" y="2560646"/>
            <a:ext cx="527709"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22</a:t>
            </a:r>
          </a:p>
        </p:txBody>
      </p:sp>
      <p:sp>
        <p:nvSpPr>
          <p:cNvPr id="110" name="Text Box 105">
            <a:extLst>
              <a:ext uri="{FF2B5EF4-FFF2-40B4-BE49-F238E27FC236}">
                <a16:creationId xmlns:a16="http://schemas.microsoft.com/office/drawing/2014/main" id="{D7EAFB07-1FF7-EB49-A858-41BDBBC84D48}"/>
              </a:ext>
            </a:extLst>
          </p:cNvPr>
          <p:cNvSpPr txBox="1">
            <a:spLocks noChangeArrowheads="1"/>
          </p:cNvSpPr>
          <p:nvPr/>
        </p:nvSpPr>
        <p:spPr bwMode="auto">
          <a:xfrm>
            <a:off x="9381431" y="3708723"/>
            <a:ext cx="527709"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19</a:t>
            </a:r>
          </a:p>
        </p:txBody>
      </p:sp>
      <p:sp>
        <p:nvSpPr>
          <p:cNvPr id="111" name="Text Box 105">
            <a:extLst>
              <a:ext uri="{FF2B5EF4-FFF2-40B4-BE49-F238E27FC236}">
                <a16:creationId xmlns:a16="http://schemas.microsoft.com/office/drawing/2014/main" id="{51CF567A-240E-DB40-A314-08F3C5442B32}"/>
              </a:ext>
            </a:extLst>
          </p:cNvPr>
          <p:cNvSpPr txBox="1">
            <a:spLocks noChangeArrowheads="1"/>
          </p:cNvSpPr>
          <p:nvPr/>
        </p:nvSpPr>
        <p:spPr bwMode="auto">
          <a:xfrm>
            <a:off x="9373415" y="3315014"/>
            <a:ext cx="543740"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9g</a:t>
            </a:r>
          </a:p>
        </p:txBody>
      </p:sp>
      <p:sp>
        <p:nvSpPr>
          <p:cNvPr id="115" name="Text Box 105">
            <a:extLst>
              <a:ext uri="{FF2B5EF4-FFF2-40B4-BE49-F238E27FC236}">
                <a16:creationId xmlns:a16="http://schemas.microsoft.com/office/drawing/2014/main" id="{1DFBF9D9-19D8-DA43-8995-8DDD5C3694ED}"/>
              </a:ext>
            </a:extLst>
          </p:cNvPr>
          <p:cNvSpPr txBox="1">
            <a:spLocks noChangeArrowheads="1"/>
          </p:cNvSpPr>
          <p:nvPr/>
        </p:nvSpPr>
        <p:spPr bwMode="auto">
          <a:xfrm>
            <a:off x="9306062" y="2955500"/>
            <a:ext cx="699230"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337</a:t>
            </a:r>
          </a:p>
        </p:txBody>
      </p:sp>
      <p:sp>
        <p:nvSpPr>
          <p:cNvPr id="116" name="Text Box 105">
            <a:extLst>
              <a:ext uri="{FF2B5EF4-FFF2-40B4-BE49-F238E27FC236}">
                <a16:creationId xmlns:a16="http://schemas.microsoft.com/office/drawing/2014/main" id="{BAEE0B93-B0DF-484E-A291-AC738B8FC0A6}"/>
              </a:ext>
            </a:extLst>
          </p:cNvPr>
          <p:cNvSpPr txBox="1">
            <a:spLocks noChangeArrowheads="1"/>
          </p:cNvSpPr>
          <p:nvPr/>
        </p:nvSpPr>
        <p:spPr bwMode="auto">
          <a:xfrm>
            <a:off x="8453541" y="125876"/>
            <a:ext cx="527709"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22</a:t>
            </a:r>
          </a:p>
        </p:txBody>
      </p:sp>
    </p:spTree>
    <p:extLst>
      <p:ext uri="{BB962C8B-B14F-4D97-AF65-F5344CB8AC3E}">
        <p14:creationId xmlns:p14="http://schemas.microsoft.com/office/powerpoint/2010/main" val="2568170438"/>
      </p:ext>
    </p:extLst>
  </p:cSld>
  <p:clrMapOvr>
    <a:masterClrMapping/>
  </p:clrMapOvr>
  <p:transition/>
</p:sld>
</file>

<file path=ppt/theme/theme1.xml><?xml version="1.0" encoding="utf-8"?>
<a:theme xmlns:a="http://schemas.openxmlformats.org/drawingml/2006/main" name="2_blstripc.ppt - Blue Stripes">
  <a:themeElements>
    <a:clrScheme name="">
      <a:dk1>
        <a:srgbClr val="0000FF"/>
      </a:dk1>
      <a:lt1>
        <a:srgbClr val="FFFFFF"/>
      </a:lt1>
      <a:dk2>
        <a:srgbClr val="000080"/>
      </a:dk2>
      <a:lt2>
        <a:srgbClr val="FFFF00"/>
      </a:lt2>
      <a:accent1>
        <a:srgbClr val="FF8000"/>
      </a:accent1>
      <a:accent2>
        <a:srgbClr val="FFA040"/>
      </a:accent2>
      <a:accent3>
        <a:srgbClr val="AAAAC0"/>
      </a:accent3>
      <a:accent4>
        <a:srgbClr val="DADADA"/>
      </a:accent4>
      <a:accent5>
        <a:srgbClr val="FFC0AA"/>
      </a:accent5>
      <a:accent6>
        <a:srgbClr val="E79139"/>
      </a:accent6>
      <a:hlink>
        <a:srgbClr val="E000E0"/>
      </a:hlink>
      <a:folHlink>
        <a:srgbClr val="8080FF"/>
      </a:folHlink>
    </a:clrScheme>
    <a:fontScheme name="blstripc.ppt - Blue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blstripc.ppt - Blue Strip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tripc.ppt - Blue Strip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tripc.ppt - Blue Strip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tripc.ppt - Blue Strip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tripc.ppt - Blue Strip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tripc.ppt - Blue Strip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tripc.ppt - Blue Strip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tripc.ppt - Blue Strip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tripc.ppt - Blue Strip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tripc.ppt - Blue Strip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tripc.ppt - Blue Strip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tripc.ppt - Blue Strip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TotalTime>
  <Words>895</Words>
  <Application>Microsoft Macintosh PowerPoint</Application>
  <PresentationFormat>On-screen Show (4:3)</PresentationFormat>
  <Paragraphs>108</Paragraphs>
  <Slides>1</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3" baseType="lpstr">
      <vt:lpstr>Kosher-Normal</vt:lpstr>
      <vt:lpstr>Nadianne</vt:lpstr>
      <vt:lpstr>Arial</vt:lpstr>
      <vt:lpstr>Braggadocio</vt:lpstr>
      <vt:lpstr>Calibri</vt:lpstr>
      <vt:lpstr>Comic Sans MS</vt:lpstr>
      <vt:lpstr>Impact</vt:lpstr>
      <vt:lpstr>Monotype Sorts</vt:lpstr>
      <vt:lpstr>Times New Roman</vt:lpstr>
      <vt:lpstr>Wingdings</vt:lpstr>
      <vt:lpstr>2_blstripc.ppt - Blue Stripes</vt:lpstr>
      <vt:lpstr>Microsoft ClipArt Gallery</vt:lpstr>
      <vt:lpstr>Kingdom &amp; Covenants Timeline</vt:lpstr>
    </vt:vector>
  </TitlesOfParts>
  <Company>Crossroads International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Griffith</dc:creator>
  <cp:lastModifiedBy>Rick Griffith</cp:lastModifiedBy>
  <cp:revision>19</cp:revision>
  <dcterms:created xsi:type="dcterms:W3CDTF">2009-06-27T22:20:42Z</dcterms:created>
  <dcterms:modified xsi:type="dcterms:W3CDTF">2024-02-15T18:09:07Z</dcterms:modified>
</cp:coreProperties>
</file>