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346" r:id="rId3"/>
    <p:sldId id="276" r:id="rId4"/>
    <p:sldId id="277" r:id="rId5"/>
    <p:sldId id="278" r:id="rId6"/>
    <p:sldId id="279" r:id="rId7"/>
    <p:sldId id="280" r:id="rId8"/>
    <p:sldId id="281" r:id="rId9"/>
    <p:sldId id="282" r:id="rId10"/>
    <p:sldId id="268" r:id="rId11"/>
    <p:sldId id="34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4190E-35F7-5545-9723-943555851E48}" type="datetimeFigureOut">
              <a:rPr lang="en-US" smtClean="0"/>
              <a:t>6/3/19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5C805-31B4-4445-AAA9-5513DDFE1BCD}" type="slidenum">
              <a:rPr lang="en-US" smtClean="0"/>
              <a:t>‹#›</a:t>
            </a:fld>
            <a:endParaRPr lang="en-US"/>
          </a:p>
        </p:txBody>
      </p:sp>
    </p:spTree>
    <p:extLst>
      <p:ext uri="{BB962C8B-B14F-4D97-AF65-F5344CB8AC3E}">
        <p14:creationId xmlns:p14="http://schemas.microsoft.com/office/powerpoint/2010/main" val="133563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5151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679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41679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06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07856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813090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78454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7788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01105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47190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65275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2069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8547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64810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68418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695317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59610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44388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B93F0-E00A-45C8-8B75-0DCC0E35FDD3}"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9436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93F0-E00A-45C8-8B75-0DCC0E35FDD3}"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531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B93F0-E00A-45C8-8B75-0DCC0E35FDD3}" type="datetimeFigureOut">
              <a:rPr lang="en-US" smtClean="0"/>
              <a:t>6/3/19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9802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B93F0-E00A-45C8-8B75-0DCC0E35FDD3}" type="datetimeFigureOut">
              <a:rPr lang="en-US" smtClean="0"/>
              <a:t>6/3/19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3755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93F0-E00A-45C8-8B75-0DCC0E35FDD3}" type="datetimeFigureOut">
              <a:rPr lang="en-US" smtClean="0"/>
              <a:t>6/3/19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6268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5660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43689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93F0-E00A-45C8-8B75-0DCC0E35FDD3}" type="datetimeFigureOut">
              <a:rPr lang="en-US" smtClean="0"/>
              <a:t>6/3/19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CF1FB-8BE2-46C7-AC2E-887E5959E5B2}" type="slidenum">
              <a:rPr lang="en-US" smtClean="0"/>
              <a:t>‹#›</a:t>
            </a:fld>
            <a:endParaRPr lang="en-US"/>
          </a:p>
        </p:txBody>
      </p:sp>
    </p:spTree>
    <p:extLst>
      <p:ext uri="{BB962C8B-B14F-4D97-AF65-F5344CB8AC3E}">
        <p14:creationId xmlns:p14="http://schemas.microsoft.com/office/powerpoint/2010/main" val="3374747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374270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569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4EF20-03E8-4FC5-9A3E-E9B95119297A}"/>
              </a:ext>
            </a:extLst>
          </p:cNvPr>
          <p:cNvSpPr/>
          <p:nvPr/>
        </p:nvSpPr>
        <p:spPr>
          <a:xfrm>
            <a:off x="-7144" y="463836"/>
            <a:ext cx="9144000" cy="51435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necklace hanging on a wall&#10;&#10;Description automatically generated">
            <a:extLst>
              <a:ext uri="{FF2B5EF4-FFF2-40B4-BE49-F238E27FC236}">
                <a16:creationId xmlns:a16="http://schemas.microsoft.com/office/drawing/2014/main" id="{CDD7AEDB-59BB-4F43-98A1-56DD82A802FC}"/>
              </a:ext>
            </a:extLst>
          </p:cNvPr>
          <p:cNvPicPr/>
          <p:nvPr/>
        </p:nvPicPr>
        <p:blipFill rotWithShape="1">
          <a:blip r:embed="rId2">
            <a:extLst>
              <a:ext uri="{28A0092B-C50C-407E-A947-70E740481C1C}">
                <a14:useLocalDpi xmlns:a14="http://schemas.microsoft.com/office/drawing/2010/main" val="0"/>
              </a:ext>
            </a:extLst>
          </a:blip>
          <a:srcRect b="9166"/>
          <a:stretch/>
        </p:blipFill>
        <p:spPr bwMode="auto">
          <a:xfrm>
            <a:off x="2656590" y="933455"/>
            <a:ext cx="3816532" cy="328747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id="{63F11196-B176-446E-83B6-5DCEAD7621E0}"/>
              </a:ext>
            </a:extLst>
          </p:cNvPr>
          <p:cNvSpPr txBox="1">
            <a:spLocks noChangeArrowheads="1"/>
          </p:cNvSpPr>
          <p:nvPr/>
        </p:nvSpPr>
        <p:spPr bwMode="auto">
          <a:xfrm>
            <a:off x="1053796" y="235238"/>
            <a:ext cx="7022120" cy="646507"/>
          </a:xfrm>
          <a:prstGeom prst="rect">
            <a:avLst/>
          </a:prstGeom>
          <a:solidFill>
            <a:srgbClr val="FFFFFF"/>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stellar" panose="020A0402060406010301" pitchFamily="18" charset="0"/>
                <a:ea typeface="Times New Roman" panose="02020603050405020304" pitchFamily="18" charset="0"/>
                <a:cs typeface="Times New Roman" panose="02020603050405020304" pitchFamily="18" charset="0"/>
              </a:rPr>
              <a:t>Adorning the Gospel</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A4FB0DAB-3C94-45A4-8D7E-E0887672AB65}"/>
              </a:ext>
            </a:extLst>
          </p:cNvPr>
          <p:cNvSpPr txBox="1">
            <a:spLocks noChangeArrowheads="1"/>
          </p:cNvSpPr>
          <p:nvPr/>
        </p:nvSpPr>
        <p:spPr bwMode="auto">
          <a:xfrm>
            <a:off x="1150031" y="4295264"/>
            <a:ext cx="6829651" cy="428625"/>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Building Healthy Churches that Display God’s Power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53A8A3F5-7485-4ADC-A85C-FDD8A7C262CD}"/>
              </a:ext>
            </a:extLst>
          </p:cNvPr>
          <p:cNvSpPr txBox="1">
            <a:spLocks noChangeArrowheads="1"/>
          </p:cNvSpPr>
          <p:nvPr/>
        </p:nvSpPr>
        <p:spPr bwMode="auto">
          <a:xfrm>
            <a:off x="1886401" y="4919172"/>
            <a:ext cx="5356911" cy="42862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   t   u   d   i   e   s       i   n       T   i   t   u   s</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1187AA2-01F9-C449-B067-8C2B7B707D1C}"/>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on Titus 1:5-9</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407464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128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4EF20-03E8-4FC5-9A3E-E9B95119297A}"/>
              </a:ext>
            </a:extLst>
          </p:cNvPr>
          <p:cNvSpPr/>
          <p:nvPr/>
        </p:nvSpPr>
        <p:spPr>
          <a:xfrm>
            <a:off x="-7144" y="0"/>
            <a:ext cx="9144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necklace hanging on a wall&#10;&#10;Description automatically generated">
            <a:extLst>
              <a:ext uri="{FF2B5EF4-FFF2-40B4-BE49-F238E27FC236}">
                <a16:creationId xmlns:a16="http://schemas.microsoft.com/office/drawing/2014/main" id="{CDD7AEDB-59BB-4F43-98A1-56DD82A802FC}"/>
              </a:ext>
            </a:extLst>
          </p:cNvPr>
          <p:cNvPicPr/>
          <p:nvPr/>
        </p:nvPicPr>
        <p:blipFill rotWithShape="1">
          <a:blip r:embed="rId2">
            <a:extLst>
              <a:ext uri="{28A0092B-C50C-407E-A947-70E740481C1C}">
                <a14:useLocalDpi xmlns:a14="http://schemas.microsoft.com/office/drawing/2010/main" val="0"/>
              </a:ext>
            </a:extLst>
          </a:blip>
          <a:srcRect b="9166"/>
          <a:stretch/>
        </p:blipFill>
        <p:spPr bwMode="auto">
          <a:xfrm>
            <a:off x="6365082" y="377430"/>
            <a:ext cx="2532459" cy="20288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FB1773-6C14-4770-9755-533BF28CBF24}"/>
              </a:ext>
            </a:extLst>
          </p:cNvPr>
          <p:cNvSpPr txBox="1"/>
          <p:nvPr/>
        </p:nvSpPr>
        <p:spPr>
          <a:xfrm flipH="1">
            <a:off x="119242" y="511856"/>
            <a:ext cx="6118623" cy="1077218"/>
          </a:xfrm>
          <a:prstGeom prst="rect">
            <a:avLst/>
          </a:prstGeom>
          <a:solidFill>
            <a:schemeClr val="bg1"/>
          </a:solidFill>
        </p:spPr>
        <p:txBody>
          <a:bodyPr wrap="square" rtlCol="0">
            <a:spAutoFit/>
          </a:bodyPr>
          <a:lstStyle/>
          <a:p>
            <a:pPr algn="ctr"/>
            <a:r>
              <a:rPr lang="en-US" sz="3200" b="1" dirty="0">
                <a:latin typeface="Castellar" panose="020A0402060406010301" pitchFamily="18" charset="0"/>
              </a:rPr>
              <a:t>Healthy churches develop godly leaders</a:t>
            </a:r>
          </a:p>
        </p:txBody>
      </p:sp>
      <p:sp>
        <p:nvSpPr>
          <p:cNvPr id="7" name="Rectangle 6">
            <a:extLst>
              <a:ext uri="{FF2B5EF4-FFF2-40B4-BE49-F238E27FC236}">
                <a16:creationId xmlns:a16="http://schemas.microsoft.com/office/drawing/2014/main" id="{9C561AFD-233B-433D-8134-FFB977142C32}"/>
              </a:ext>
            </a:extLst>
          </p:cNvPr>
          <p:cNvSpPr/>
          <p:nvPr/>
        </p:nvSpPr>
        <p:spPr>
          <a:xfrm>
            <a:off x="285749" y="2819400"/>
            <a:ext cx="8277225" cy="681056"/>
          </a:xfrm>
          <a:prstGeom prst="rect">
            <a:avLst/>
          </a:prstGeom>
          <a:solidFill>
            <a:schemeClr val="bg1"/>
          </a:solidFill>
        </p:spPr>
        <p:txBody>
          <a:bodyPr wrap="square">
            <a:spAutoFit/>
          </a:bodyPr>
          <a:lstStyle/>
          <a:p>
            <a:pPr>
              <a:lnSpc>
                <a:spcPct val="150000"/>
              </a:lnSpc>
              <a:spcAft>
                <a:spcPts val="563"/>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Godly leaders strengthen the church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 5)</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1830A25E-9997-47D9-9ED2-4A89E161D541}"/>
              </a:ext>
            </a:extLst>
          </p:cNvPr>
          <p:cNvSpPr txBox="1">
            <a:spLocks noChangeArrowheads="1"/>
          </p:cNvSpPr>
          <p:nvPr/>
        </p:nvSpPr>
        <p:spPr bwMode="auto">
          <a:xfrm>
            <a:off x="1233362" y="1672025"/>
            <a:ext cx="3891214" cy="532211"/>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algn="ctr">
              <a:lnSpc>
                <a:spcPct val="107000"/>
              </a:lnSpc>
              <a:spcAft>
                <a:spcPts val="600"/>
              </a:spcAft>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   u   s    1  :  5  -  9</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550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B1A59-BC25-4B1B-B4E9-F7DA75A92E3D}"/>
              </a:ext>
            </a:extLst>
          </p:cNvPr>
          <p:cNvSpPr/>
          <p:nvPr/>
        </p:nvSpPr>
        <p:spPr>
          <a:xfrm>
            <a:off x="0" y="1"/>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accent2">
                    <a:lumMod val="40000"/>
                    <a:lumOff val="60000"/>
                  </a:schemeClr>
                </a:solidFill>
                <a:latin typeface="Times New Roman" panose="02020603050405020304" pitchFamily="18" charset="0"/>
                <a:cs typeface="Times New Roman" panose="02020603050405020304" pitchFamily="18" charset="0"/>
              </a:rPr>
              <a:t>Acts 20:28-32</a:t>
            </a:r>
          </a:p>
          <a:p>
            <a:pPr algn="ctr"/>
            <a:r>
              <a:rPr lang="en-US" sz="2800" b="1"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Pay careful attention to yourselves and to all the flock, in which the Holy Spirit has made you overseers, to care for the church of God, which he obtained with his own blood. </a:t>
            </a:r>
            <a:r>
              <a:rPr lang="en-US" sz="2800" b="1"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I know that after my departure fierce wolves will come in among you, not sparing the flock;</a:t>
            </a:r>
            <a:r>
              <a:rPr lang="en-US" sz="2800" b="1" baseline="30000" dirty="0">
                <a:latin typeface="Times New Roman" panose="02020603050405020304" pitchFamily="18" charset="0"/>
                <a:cs typeface="Times New Roman" panose="02020603050405020304" pitchFamily="18" charset="0"/>
              </a:rPr>
              <a:t>30 </a:t>
            </a:r>
            <a:r>
              <a:rPr lang="en-US" sz="2800" dirty="0">
                <a:latin typeface="Times New Roman" panose="02020603050405020304" pitchFamily="18" charset="0"/>
                <a:cs typeface="Times New Roman" panose="02020603050405020304" pitchFamily="18" charset="0"/>
              </a:rPr>
              <a:t>and from among your own selves will arise men speaking twisted things, to draw away the disciples after them. </a:t>
            </a:r>
            <a:r>
              <a:rPr lang="en-US" sz="2800" b="1" baseline="30000" dirty="0">
                <a:latin typeface="Times New Roman" panose="02020603050405020304" pitchFamily="18" charset="0"/>
                <a:cs typeface="Times New Roman" panose="02020603050405020304" pitchFamily="18" charset="0"/>
              </a:rPr>
              <a:t>31 </a:t>
            </a:r>
            <a:r>
              <a:rPr lang="en-US" sz="2800" dirty="0">
                <a:latin typeface="Times New Roman" panose="02020603050405020304" pitchFamily="18" charset="0"/>
                <a:cs typeface="Times New Roman" panose="02020603050405020304" pitchFamily="18" charset="0"/>
              </a:rPr>
              <a:t>Therefore be alert, remembering that for three years I did not cease night or day to admonish every one with tears. </a:t>
            </a:r>
            <a:r>
              <a:rPr lang="en-US" sz="2800" b="1" baseline="30000" dirty="0">
                <a:latin typeface="Times New Roman" panose="02020603050405020304" pitchFamily="18" charset="0"/>
                <a:cs typeface="Times New Roman" panose="02020603050405020304" pitchFamily="18" charset="0"/>
              </a:rPr>
              <a:t>32 </a:t>
            </a:r>
            <a:r>
              <a:rPr lang="en-US" sz="2800" dirty="0">
                <a:latin typeface="Times New Roman" panose="02020603050405020304" pitchFamily="18" charset="0"/>
                <a:cs typeface="Times New Roman" panose="02020603050405020304" pitchFamily="18" charset="0"/>
              </a:rPr>
              <a:t>And now I commend you to God and to the word of his grace, which is able to build you up and to give you the inheritance among all those who are sanctified. </a:t>
            </a:r>
          </a:p>
        </p:txBody>
      </p:sp>
    </p:spTree>
    <p:extLst>
      <p:ext uri="{BB962C8B-B14F-4D97-AF65-F5344CB8AC3E}">
        <p14:creationId xmlns:p14="http://schemas.microsoft.com/office/powerpoint/2010/main" val="28179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B1A59-BC25-4B1B-B4E9-F7DA75A92E3D}"/>
              </a:ext>
            </a:extLst>
          </p:cNvPr>
          <p:cNvSpPr/>
          <p:nvPr/>
        </p:nvSpPr>
        <p:spPr>
          <a:xfrm>
            <a:off x="0" y="1"/>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accent2">
                    <a:lumMod val="40000"/>
                    <a:lumOff val="60000"/>
                  </a:schemeClr>
                </a:solidFill>
                <a:latin typeface="Times New Roman" panose="02020603050405020304" pitchFamily="18" charset="0"/>
                <a:cs typeface="Times New Roman" panose="02020603050405020304" pitchFamily="18" charset="0"/>
              </a:rPr>
              <a:t>1 Peter 5:1-5</a:t>
            </a:r>
          </a:p>
          <a:p>
            <a:pPr algn="ctr"/>
            <a:r>
              <a:rPr lang="en-US" sz="2400" b="1"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So I exhort the elders among you, as a fellow elder and a witness of the sufferings of Christ, as well as a partaker in the glory that is going to be revealed: </a:t>
            </a:r>
            <a:r>
              <a:rPr lang="en-US" sz="2400" b="1"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shepherd the flock of God that is among you, exercising oversight, not under compulsion, but willingly, as God would have you; not for shameful gain, but eagerly; </a:t>
            </a:r>
            <a:r>
              <a:rPr lang="en-US" sz="2400" b="1"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not domineering over those in your charge, but being examples to the flock. </a:t>
            </a:r>
            <a:r>
              <a:rPr lang="en-US" sz="2400" b="1"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And when the chief Shepherd appears, you will receive the unfading crown of glory. </a:t>
            </a:r>
            <a:r>
              <a:rPr lang="en-US" sz="2400" b="1"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Likewise, you who are younger, be subject to the elders. Clothe yourselves, all of you, with humility toward one another, for “God opposes the proud but gives grace to the humble.”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29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rd of cattle walking across a dry grass field&#10;&#10;Description automatically generated">
            <a:extLst>
              <a:ext uri="{FF2B5EF4-FFF2-40B4-BE49-F238E27FC236}">
                <a16:creationId xmlns:a16="http://schemas.microsoft.com/office/drawing/2014/main" id="{1F983E8F-96BC-44D8-9B0F-49FE207C1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7856"/>
            <a:ext cx="9144000" cy="4200144"/>
          </a:xfrm>
          <a:prstGeom prst="rect">
            <a:avLst/>
          </a:prstGeom>
        </p:spPr>
      </p:pic>
      <p:sp>
        <p:nvSpPr>
          <p:cNvPr id="4" name="Rectangle 3">
            <a:extLst>
              <a:ext uri="{FF2B5EF4-FFF2-40B4-BE49-F238E27FC236}">
                <a16:creationId xmlns:a16="http://schemas.microsoft.com/office/drawing/2014/main" id="{F96CAEF8-E520-468B-9589-E428B3B26614}"/>
              </a:ext>
            </a:extLst>
          </p:cNvPr>
          <p:cNvSpPr/>
          <p:nvPr/>
        </p:nvSpPr>
        <p:spPr>
          <a:xfrm>
            <a:off x="0" y="0"/>
            <a:ext cx="9144000" cy="2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EA1808-30B3-4793-9395-9E8605E98E41}"/>
              </a:ext>
            </a:extLst>
          </p:cNvPr>
          <p:cNvSpPr/>
          <p:nvPr/>
        </p:nvSpPr>
        <p:spPr>
          <a:xfrm>
            <a:off x="1608151" y="1144993"/>
            <a:ext cx="5927697" cy="1353832"/>
          </a:xfrm>
          <a:prstGeom prst="rect">
            <a:avLst/>
          </a:prstGeom>
        </p:spPr>
        <p:txBody>
          <a:bodyPr wrap="square">
            <a:spAutoFit/>
          </a:bodyPr>
          <a:lstStyle/>
          <a:p>
            <a:pPr marL="457200" marR="0">
              <a:lnSpc>
                <a:spcPct val="107000"/>
              </a:lnSpc>
              <a:spcBef>
                <a:spcPts val="0"/>
              </a:spcBef>
              <a:spcAft>
                <a:spcPts val="0"/>
              </a:spcAft>
            </a:pPr>
            <a:r>
              <a:rPr lang="en-US" sz="2400"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Presbuteros</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elderly person; wiser person</a:t>
            </a:r>
          </a:p>
          <a:p>
            <a:pPr marL="457200" marR="0">
              <a:lnSpc>
                <a:spcPct val="107000"/>
              </a:lnSpc>
              <a:spcBef>
                <a:spcPts val="0"/>
              </a:spcBef>
              <a:spcAft>
                <a:spcPts val="800"/>
              </a:spcAft>
            </a:pPr>
            <a:endParaRPr lang="en-US" sz="24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Episkopos</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overseer; manager; director</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71DC2DC-4689-4EB0-B493-20C79FD48BD7}"/>
              </a:ext>
            </a:extLst>
          </p:cNvPr>
          <p:cNvSpPr/>
          <p:nvPr/>
        </p:nvSpPr>
        <p:spPr>
          <a:xfrm>
            <a:off x="2800845" y="231311"/>
            <a:ext cx="3542307" cy="530594"/>
          </a:xfrm>
          <a:prstGeom prst="rect">
            <a:avLst/>
          </a:prstGeom>
        </p:spPr>
        <p:txBody>
          <a:bodyPr wrap="square">
            <a:spAutoFit/>
          </a:bodyPr>
          <a:lstStyle/>
          <a:p>
            <a:pPr marL="457200" marR="0">
              <a:lnSpc>
                <a:spcPct val="107000"/>
              </a:lnSpc>
              <a:spcBef>
                <a:spcPts val="0"/>
              </a:spcBef>
              <a:spcAft>
                <a:spcPts val="0"/>
              </a:spcAf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Church Leaders</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31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4EF20-03E8-4FC5-9A3E-E9B95119297A}"/>
              </a:ext>
            </a:extLst>
          </p:cNvPr>
          <p:cNvSpPr/>
          <p:nvPr/>
        </p:nvSpPr>
        <p:spPr>
          <a:xfrm>
            <a:off x="-7144" y="0"/>
            <a:ext cx="9144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necklace hanging on a wall&#10;&#10;Description automatically generated">
            <a:extLst>
              <a:ext uri="{FF2B5EF4-FFF2-40B4-BE49-F238E27FC236}">
                <a16:creationId xmlns:a16="http://schemas.microsoft.com/office/drawing/2014/main" id="{CDD7AEDB-59BB-4F43-98A1-56DD82A802FC}"/>
              </a:ext>
            </a:extLst>
          </p:cNvPr>
          <p:cNvPicPr/>
          <p:nvPr/>
        </p:nvPicPr>
        <p:blipFill rotWithShape="1">
          <a:blip r:embed="rId2">
            <a:extLst>
              <a:ext uri="{28A0092B-C50C-407E-A947-70E740481C1C}">
                <a14:useLocalDpi xmlns:a14="http://schemas.microsoft.com/office/drawing/2010/main" val="0"/>
              </a:ext>
            </a:extLst>
          </a:blip>
          <a:srcRect b="9166"/>
          <a:stretch/>
        </p:blipFill>
        <p:spPr bwMode="auto">
          <a:xfrm>
            <a:off x="6365082" y="377430"/>
            <a:ext cx="2532459" cy="20288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FB1773-6C14-4770-9755-533BF28CBF24}"/>
              </a:ext>
            </a:extLst>
          </p:cNvPr>
          <p:cNvSpPr txBox="1"/>
          <p:nvPr/>
        </p:nvSpPr>
        <p:spPr>
          <a:xfrm flipH="1">
            <a:off x="119242" y="511856"/>
            <a:ext cx="6118623" cy="1077218"/>
          </a:xfrm>
          <a:prstGeom prst="rect">
            <a:avLst/>
          </a:prstGeom>
          <a:solidFill>
            <a:schemeClr val="bg1"/>
          </a:solidFill>
        </p:spPr>
        <p:txBody>
          <a:bodyPr wrap="square" rtlCol="0">
            <a:spAutoFit/>
          </a:bodyPr>
          <a:lstStyle/>
          <a:p>
            <a:pPr algn="ctr"/>
            <a:r>
              <a:rPr lang="en-US" sz="3200" b="1" dirty="0">
                <a:latin typeface="Castellar" panose="020A0402060406010301" pitchFamily="18" charset="0"/>
              </a:rPr>
              <a:t>Healthy churches develop godly leaders</a:t>
            </a:r>
          </a:p>
        </p:txBody>
      </p:sp>
      <p:sp>
        <p:nvSpPr>
          <p:cNvPr id="7" name="Rectangle 6">
            <a:extLst>
              <a:ext uri="{FF2B5EF4-FFF2-40B4-BE49-F238E27FC236}">
                <a16:creationId xmlns:a16="http://schemas.microsoft.com/office/drawing/2014/main" id="{9C561AFD-233B-433D-8134-FFB977142C32}"/>
              </a:ext>
            </a:extLst>
          </p:cNvPr>
          <p:cNvSpPr/>
          <p:nvPr/>
        </p:nvSpPr>
        <p:spPr>
          <a:xfrm>
            <a:off x="285749" y="2819400"/>
            <a:ext cx="8277225" cy="681056"/>
          </a:xfrm>
          <a:prstGeom prst="rect">
            <a:avLst/>
          </a:prstGeom>
          <a:solidFill>
            <a:schemeClr val="bg1"/>
          </a:solidFill>
        </p:spPr>
        <p:txBody>
          <a:bodyPr wrap="square">
            <a:spAutoFit/>
          </a:bodyPr>
          <a:lstStyle/>
          <a:p>
            <a:pPr>
              <a:lnSpc>
                <a:spcPct val="150000"/>
              </a:lnSpc>
              <a:spcAft>
                <a:spcPts val="563"/>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Godly leaders strengthen the church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 5)</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C527222-FE78-4AFF-98A7-38EAC0089126}"/>
              </a:ext>
            </a:extLst>
          </p:cNvPr>
          <p:cNvSpPr/>
          <p:nvPr/>
        </p:nvSpPr>
        <p:spPr>
          <a:xfrm>
            <a:off x="295275" y="3764867"/>
            <a:ext cx="8262937" cy="954107"/>
          </a:xfrm>
          <a:prstGeom prst="rect">
            <a:avLst/>
          </a:prstGeom>
          <a:solidFill>
            <a:schemeClr val="bg1"/>
          </a:solidFill>
        </p:spPr>
        <p:txBody>
          <a:bodyPr wrap="square">
            <a:spAutoFit/>
          </a:bodyPr>
          <a:lstStyle/>
          <a:p>
            <a:r>
              <a:rPr lang="en-US" sz="2800" i="1" dirty="0">
                <a:latin typeface="Times New Roman" panose="02020603050405020304" pitchFamily="18" charset="0"/>
                <a:cs typeface="Times New Roman" panose="02020603050405020304" pitchFamily="18" charset="0"/>
              </a:rPr>
              <a:t>Godly leaders set a standard for transformed living</a:t>
            </a:r>
            <a:r>
              <a:rPr lang="en-US" sz="2800" dirty="0">
                <a:latin typeface="Times New Roman" panose="02020603050405020304" pitchFamily="18" charset="0"/>
                <a:cs typeface="Times New Roman" panose="02020603050405020304" pitchFamily="18" charset="0"/>
              </a:rPr>
              <a:t> (vs. 6-9)</a:t>
            </a:r>
          </a:p>
        </p:txBody>
      </p:sp>
      <p:sp>
        <p:nvSpPr>
          <p:cNvPr id="8" name="Text Box 2">
            <a:extLst>
              <a:ext uri="{FF2B5EF4-FFF2-40B4-BE49-F238E27FC236}">
                <a16:creationId xmlns:a16="http://schemas.microsoft.com/office/drawing/2014/main" id="{1830A25E-9997-47D9-9ED2-4A89E161D541}"/>
              </a:ext>
            </a:extLst>
          </p:cNvPr>
          <p:cNvSpPr txBox="1">
            <a:spLocks noChangeArrowheads="1"/>
          </p:cNvSpPr>
          <p:nvPr/>
        </p:nvSpPr>
        <p:spPr bwMode="auto">
          <a:xfrm>
            <a:off x="1233362" y="1672025"/>
            <a:ext cx="3891214" cy="532211"/>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algn="ctr">
              <a:lnSpc>
                <a:spcPct val="107000"/>
              </a:lnSpc>
              <a:spcAft>
                <a:spcPts val="600"/>
              </a:spcAft>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   u   s    1  :  5  -  9</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D0AB064-B463-4630-AE59-AA7C86BD81C8}"/>
              </a:ext>
            </a:extLst>
          </p:cNvPr>
          <p:cNvSpPr/>
          <p:nvPr/>
        </p:nvSpPr>
        <p:spPr>
          <a:xfrm>
            <a:off x="826936" y="4871980"/>
            <a:ext cx="4890052" cy="46807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standard for living at home (6)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1100AAA-33A2-4D66-903E-A213403BAEE6}"/>
              </a:ext>
            </a:extLst>
          </p:cNvPr>
          <p:cNvSpPr/>
          <p:nvPr/>
        </p:nvSpPr>
        <p:spPr>
          <a:xfrm>
            <a:off x="828265" y="5294725"/>
            <a:ext cx="5214726" cy="46807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standard for living in public (7-8)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531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rd of cattle walking across a dry grass field&#10;&#10;Description automatically generated">
            <a:extLst>
              <a:ext uri="{FF2B5EF4-FFF2-40B4-BE49-F238E27FC236}">
                <a16:creationId xmlns:a16="http://schemas.microsoft.com/office/drawing/2014/main" id="{1F983E8F-96BC-44D8-9B0F-49FE207C1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7856"/>
            <a:ext cx="9144000" cy="4200144"/>
          </a:xfrm>
          <a:prstGeom prst="rect">
            <a:avLst/>
          </a:prstGeom>
        </p:spPr>
      </p:pic>
      <p:sp>
        <p:nvSpPr>
          <p:cNvPr id="4" name="Rectangle 3">
            <a:extLst>
              <a:ext uri="{FF2B5EF4-FFF2-40B4-BE49-F238E27FC236}">
                <a16:creationId xmlns:a16="http://schemas.microsoft.com/office/drawing/2014/main" id="{F96CAEF8-E520-468B-9589-E428B3B26614}"/>
              </a:ext>
            </a:extLst>
          </p:cNvPr>
          <p:cNvSpPr/>
          <p:nvPr/>
        </p:nvSpPr>
        <p:spPr>
          <a:xfrm>
            <a:off x="0" y="0"/>
            <a:ext cx="9144000" cy="2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Box 2">
            <a:extLst>
              <a:ext uri="{FF2B5EF4-FFF2-40B4-BE49-F238E27FC236}">
                <a16:creationId xmlns:a16="http://schemas.microsoft.com/office/drawing/2014/main" id="{2151A69E-4C8B-4E1C-84E7-7A768D747EC4}"/>
              </a:ext>
            </a:extLst>
          </p:cNvPr>
          <p:cNvSpPr txBox="1">
            <a:spLocks noChangeArrowheads="1"/>
          </p:cNvSpPr>
          <p:nvPr/>
        </p:nvSpPr>
        <p:spPr bwMode="auto">
          <a:xfrm>
            <a:off x="879400" y="480334"/>
            <a:ext cx="2865672" cy="2948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THIS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arrogant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quick-tempered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drunkard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violent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greedy for gain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2">
            <a:extLst>
              <a:ext uri="{FF2B5EF4-FFF2-40B4-BE49-F238E27FC236}">
                <a16:creationId xmlns:a16="http://schemas.microsoft.com/office/drawing/2014/main" id="{42EAB7BA-2BC8-4331-9E02-991EDA461451}"/>
              </a:ext>
            </a:extLst>
          </p:cNvPr>
          <p:cNvSpPr txBox="1">
            <a:spLocks noChangeArrowheads="1"/>
          </p:cNvSpPr>
          <p:nvPr/>
        </p:nvSpPr>
        <p:spPr bwMode="auto">
          <a:xfrm>
            <a:off x="4735775" y="440582"/>
            <a:ext cx="2865672" cy="3065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INSTEAD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hospitable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lover of good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self-controlled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upright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holy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disciplined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341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4EF20-03E8-4FC5-9A3E-E9B95119297A}"/>
              </a:ext>
            </a:extLst>
          </p:cNvPr>
          <p:cNvSpPr/>
          <p:nvPr/>
        </p:nvSpPr>
        <p:spPr>
          <a:xfrm>
            <a:off x="-7144" y="0"/>
            <a:ext cx="9144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necklace hanging on a wall&#10;&#10;Description automatically generated">
            <a:extLst>
              <a:ext uri="{FF2B5EF4-FFF2-40B4-BE49-F238E27FC236}">
                <a16:creationId xmlns:a16="http://schemas.microsoft.com/office/drawing/2014/main" id="{CDD7AEDB-59BB-4F43-98A1-56DD82A802FC}"/>
              </a:ext>
            </a:extLst>
          </p:cNvPr>
          <p:cNvPicPr/>
          <p:nvPr/>
        </p:nvPicPr>
        <p:blipFill rotWithShape="1">
          <a:blip r:embed="rId2">
            <a:extLst>
              <a:ext uri="{28A0092B-C50C-407E-A947-70E740481C1C}">
                <a14:useLocalDpi xmlns:a14="http://schemas.microsoft.com/office/drawing/2010/main" val="0"/>
              </a:ext>
            </a:extLst>
          </a:blip>
          <a:srcRect b="9166"/>
          <a:stretch/>
        </p:blipFill>
        <p:spPr bwMode="auto">
          <a:xfrm>
            <a:off x="6365082" y="377430"/>
            <a:ext cx="2532459" cy="20288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FB1773-6C14-4770-9755-533BF28CBF24}"/>
              </a:ext>
            </a:extLst>
          </p:cNvPr>
          <p:cNvSpPr txBox="1"/>
          <p:nvPr/>
        </p:nvSpPr>
        <p:spPr>
          <a:xfrm flipH="1">
            <a:off x="119242" y="511856"/>
            <a:ext cx="6118623" cy="1077218"/>
          </a:xfrm>
          <a:prstGeom prst="rect">
            <a:avLst/>
          </a:prstGeom>
          <a:solidFill>
            <a:schemeClr val="bg1"/>
          </a:solidFill>
        </p:spPr>
        <p:txBody>
          <a:bodyPr wrap="square" rtlCol="0">
            <a:spAutoFit/>
          </a:bodyPr>
          <a:lstStyle/>
          <a:p>
            <a:pPr algn="ctr"/>
            <a:r>
              <a:rPr lang="en-US" sz="3200" b="1" dirty="0">
                <a:latin typeface="Castellar" panose="020A0402060406010301" pitchFamily="18" charset="0"/>
              </a:rPr>
              <a:t>Healthy churches develop godly leaders</a:t>
            </a:r>
          </a:p>
        </p:txBody>
      </p:sp>
      <p:sp>
        <p:nvSpPr>
          <p:cNvPr id="7" name="Rectangle 6">
            <a:extLst>
              <a:ext uri="{FF2B5EF4-FFF2-40B4-BE49-F238E27FC236}">
                <a16:creationId xmlns:a16="http://schemas.microsoft.com/office/drawing/2014/main" id="{9C561AFD-233B-433D-8134-FFB977142C32}"/>
              </a:ext>
            </a:extLst>
          </p:cNvPr>
          <p:cNvSpPr/>
          <p:nvPr/>
        </p:nvSpPr>
        <p:spPr>
          <a:xfrm>
            <a:off x="285749" y="2819400"/>
            <a:ext cx="8277225" cy="681056"/>
          </a:xfrm>
          <a:prstGeom prst="rect">
            <a:avLst/>
          </a:prstGeom>
          <a:solidFill>
            <a:schemeClr val="bg1"/>
          </a:solidFill>
        </p:spPr>
        <p:txBody>
          <a:bodyPr wrap="square">
            <a:spAutoFit/>
          </a:bodyPr>
          <a:lstStyle/>
          <a:p>
            <a:pPr>
              <a:lnSpc>
                <a:spcPct val="150000"/>
              </a:lnSpc>
              <a:spcAft>
                <a:spcPts val="563"/>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Godly leaders strengthen the church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 5)</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C527222-FE78-4AFF-98A7-38EAC0089126}"/>
              </a:ext>
            </a:extLst>
          </p:cNvPr>
          <p:cNvSpPr/>
          <p:nvPr/>
        </p:nvSpPr>
        <p:spPr>
          <a:xfrm>
            <a:off x="295275" y="3764867"/>
            <a:ext cx="8262937" cy="954107"/>
          </a:xfrm>
          <a:prstGeom prst="rect">
            <a:avLst/>
          </a:prstGeom>
          <a:solidFill>
            <a:schemeClr val="bg1"/>
          </a:solidFill>
        </p:spPr>
        <p:txBody>
          <a:bodyPr wrap="square">
            <a:spAutoFit/>
          </a:bodyPr>
          <a:lstStyle/>
          <a:p>
            <a:r>
              <a:rPr lang="en-US" sz="2800" i="1" dirty="0">
                <a:latin typeface="Times New Roman" panose="02020603050405020304" pitchFamily="18" charset="0"/>
                <a:cs typeface="Times New Roman" panose="02020603050405020304" pitchFamily="18" charset="0"/>
              </a:rPr>
              <a:t>Godly leaders set a standard for transformed living</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(vs. </a:t>
            </a:r>
            <a:r>
              <a:rPr lang="en-US" sz="2800" dirty="0">
                <a:latin typeface="Times New Roman" panose="02020603050405020304" pitchFamily="18" charset="0"/>
                <a:cs typeface="Times New Roman" panose="02020603050405020304" pitchFamily="18" charset="0"/>
              </a:rPr>
              <a:t>6-9)</a:t>
            </a:r>
          </a:p>
        </p:txBody>
      </p:sp>
      <p:sp>
        <p:nvSpPr>
          <p:cNvPr id="8" name="Text Box 2">
            <a:extLst>
              <a:ext uri="{FF2B5EF4-FFF2-40B4-BE49-F238E27FC236}">
                <a16:creationId xmlns:a16="http://schemas.microsoft.com/office/drawing/2014/main" id="{1830A25E-9997-47D9-9ED2-4A89E161D541}"/>
              </a:ext>
            </a:extLst>
          </p:cNvPr>
          <p:cNvSpPr txBox="1">
            <a:spLocks noChangeArrowheads="1"/>
          </p:cNvSpPr>
          <p:nvPr/>
        </p:nvSpPr>
        <p:spPr bwMode="auto">
          <a:xfrm>
            <a:off x="1233362" y="1672025"/>
            <a:ext cx="3891214" cy="532211"/>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algn="ctr">
              <a:lnSpc>
                <a:spcPct val="107000"/>
              </a:lnSpc>
              <a:spcAft>
                <a:spcPts val="600"/>
              </a:spcAft>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   u   s    1  :  5  -  9</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D0AB064-B463-4630-AE59-AA7C86BD81C8}"/>
              </a:ext>
            </a:extLst>
          </p:cNvPr>
          <p:cNvSpPr/>
          <p:nvPr/>
        </p:nvSpPr>
        <p:spPr>
          <a:xfrm>
            <a:off x="826936" y="4871980"/>
            <a:ext cx="4890052" cy="46807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standard for living at home (6)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1100AAA-33A2-4D66-903E-A213403BAEE6}"/>
              </a:ext>
            </a:extLst>
          </p:cNvPr>
          <p:cNvSpPr/>
          <p:nvPr/>
        </p:nvSpPr>
        <p:spPr>
          <a:xfrm>
            <a:off x="842838" y="5263763"/>
            <a:ext cx="5192201" cy="46807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standard for living in public (7-8)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307A3E1-BF78-4FF7-8A54-9F7887B5B511}"/>
              </a:ext>
            </a:extLst>
          </p:cNvPr>
          <p:cNvSpPr/>
          <p:nvPr/>
        </p:nvSpPr>
        <p:spPr>
          <a:xfrm>
            <a:off x="850792" y="5661331"/>
            <a:ext cx="5534108" cy="46807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standard for teaching and doctrine (9)</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1177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310644981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240</Words>
  <Application>Microsoft Macintosh PowerPoint</Application>
  <PresentationFormat>On-screen Show (4:3)</PresentationFormat>
  <Paragraphs>47</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15</cp:revision>
  <dcterms:created xsi:type="dcterms:W3CDTF">2019-05-03T03:50:02Z</dcterms:created>
  <dcterms:modified xsi:type="dcterms:W3CDTF">2019-06-03T17:42:57Z</dcterms:modified>
</cp:coreProperties>
</file>