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9.xml" ContentType="application/vnd.openxmlformats-officedocument.theme+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1.bin" ContentType="audio/unknown"/>
  <Override PartName="/ppt/media/audio2.bin" ContentType="audio/unknown"/>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1" r:id="rId3"/>
    <p:sldMasterId id="2147483665" r:id="rId4"/>
    <p:sldMasterId id="2147483667" r:id="rId5"/>
    <p:sldMasterId id="2147489455" r:id="rId6"/>
    <p:sldMasterId id="2147491659" r:id="rId7"/>
    <p:sldMasterId id="2147501411" r:id="rId8"/>
    <p:sldMasterId id="2147503429" r:id="rId9"/>
    <p:sldMasterId id="2147503519" r:id="rId10"/>
    <p:sldMasterId id="2147503570" r:id="rId11"/>
    <p:sldMasterId id="2147503582" r:id="rId12"/>
    <p:sldMasterId id="2147503730" r:id="rId13"/>
    <p:sldMasterId id="2147503778" r:id="rId14"/>
    <p:sldMasterId id="2147503792" r:id="rId15"/>
    <p:sldMasterId id="2147503805" r:id="rId16"/>
    <p:sldMasterId id="2147503817" r:id="rId17"/>
    <p:sldMasterId id="2147503829" r:id="rId18"/>
    <p:sldMasterId id="2147503841" r:id="rId19"/>
    <p:sldMasterId id="2147503853" r:id="rId20"/>
    <p:sldMasterId id="2147503865" r:id="rId21"/>
    <p:sldMasterId id="2147503878" r:id="rId22"/>
    <p:sldMasterId id="2147503893" r:id="rId23"/>
    <p:sldMasterId id="2147503896" r:id="rId24"/>
    <p:sldMasterId id="2147503908" r:id="rId25"/>
    <p:sldMasterId id="2147503932" r:id="rId26"/>
    <p:sldMasterId id="2147503944" r:id="rId27"/>
    <p:sldMasterId id="2147503956" r:id="rId28"/>
    <p:sldMasterId id="2147503968" r:id="rId29"/>
    <p:sldMasterId id="2147503973" r:id="rId30"/>
    <p:sldMasterId id="2147503975" r:id="rId31"/>
    <p:sldMasterId id="2147503977" r:id="rId32"/>
    <p:sldMasterId id="2147503979" r:id="rId33"/>
    <p:sldMasterId id="2147503991" r:id="rId34"/>
  </p:sldMasterIdLst>
  <p:notesMasterIdLst>
    <p:notesMasterId r:id="rId134"/>
  </p:notesMasterIdLst>
  <p:sldIdLst>
    <p:sldId id="1030" r:id="rId35"/>
    <p:sldId id="1147" r:id="rId36"/>
    <p:sldId id="1144" r:id="rId37"/>
    <p:sldId id="432" r:id="rId38"/>
    <p:sldId id="979" r:id="rId39"/>
    <p:sldId id="263" r:id="rId40"/>
    <p:sldId id="259" r:id="rId41"/>
    <p:sldId id="669" r:id="rId42"/>
    <p:sldId id="1024" r:id="rId43"/>
    <p:sldId id="318" r:id="rId44"/>
    <p:sldId id="435" r:id="rId45"/>
    <p:sldId id="478" r:id="rId46"/>
    <p:sldId id="1029" r:id="rId47"/>
    <p:sldId id="804" r:id="rId48"/>
    <p:sldId id="951" r:id="rId49"/>
    <p:sldId id="952" r:id="rId50"/>
    <p:sldId id="953" r:id="rId51"/>
    <p:sldId id="958" r:id="rId52"/>
    <p:sldId id="298" r:id="rId53"/>
    <p:sldId id="367" r:id="rId54"/>
    <p:sldId id="341" r:id="rId55"/>
    <p:sldId id="959" r:id="rId56"/>
    <p:sldId id="369" r:id="rId57"/>
    <p:sldId id="1028" r:id="rId58"/>
    <p:sldId id="294" r:id="rId59"/>
    <p:sldId id="360" r:id="rId60"/>
    <p:sldId id="358" r:id="rId61"/>
    <p:sldId id="299" r:id="rId62"/>
    <p:sldId id="721" r:id="rId63"/>
    <p:sldId id="366" r:id="rId64"/>
    <p:sldId id="300" r:id="rId65"/>
    <p:sldId id="295" r:id="rId66"/>
    <p:sldId id="1151" r:id="rId67"/>
    <p:sldId id="277" r:id="rId68"/>
    <p:sldId id="1027" r:id="rId69"/>
    <p:sldId id="301" r:id="rId70"/>
    <p:sldId id="276" r:id="rId71"/>
    <p:sldId id="396" r:id="rId72"/>
    <p:sldId id="331" r:id="rId73"/>
    <p:sldId id="750" r:id="rId74"/>
    <p:sldId id="681" r:id="rId75"/>
    <p:sldId id="682" r:id="rId76"/>
    <p:sldId id="302" r:id="rId77"/>
    <p:sldId id="395" r:id="rId78"/>
    <p:sldId id="370" r:id="rId79"/>
    <p:sldId id="352" r:id="rId80"/>
    <p:sldId id="612" r:id="rId81"/>
    <p:sldId id="642" r:id="rId82"/>
    <p:sldId id="643" r:id="rId83"/>
    <p:sldId id="1153" r:id="rId84"/>
    <p:sldId id="303" r:id="rId85"/>
    <p:sldId id="394" r:id="rId86"/>
    <p:sldId id="381" r:id="rId87"/>
    <p:sldId id="738" r:id="rId88"/>
    <p:sldId id="984" r:id="rId89"/>
    <p:sldId id="622" r:id="rId90"/>
    <p:sldId id="1006" r:id="rId91"/>
    <p:sldId id="1007" r:id="rId92"/>
    <p:sldId id="1008" r:id="rId93"/>
    <p:sldId id="1009" r:id="rId94"/>
    <p:sldId id="1010" r:id="rId95"/>
    <p:sldId id="1011" r:id="rId96"/>
    <p:sldId id="1012" r:id="rId97"/>
    <p:sldId id="1013" r:id="rId98"/>
    <p:sldId id="1014" r:id="rId99"/>
    <p:sldId id="1026" r:id="rId100"/>
    <p:sldId id="304" r:id="rId101"/>
    <p:sldId id="443" r:id="rId102"/>
    <p:sldId id="305" r:id="rId103"/>
    <p:sldId id="390" r:id="rId104"/>
    <p:sldId id="617" r:id="rId105"/>
    <p:sldId id="307" r:id="rId106"/>
    <p:sldId id="864" r:id="rId107"/>
    <p:sldId id="1025" r:id="rId108"/>
    <p:sldId id="306" r:id="rId109"/>
    <p:sldId id="653" r:id="rId110"/>
    <p:sldId id="412" r:id="rId111"/>
    <p:sldId id="696" r:id="rId112"/>
    <p:sldId id="308" r:id="rId113"/>
    <p:sldId id="405" r:id="rId114"/>
    <p:sldId id="309" r:id="rId115"/>
    <p:sldId id="723" r:id="rId116"/>
    <p:sldId id="724" r:id="rId117"/>
    <p:sldId id="725" r:id="rId118"/>
    <p:sldId id="728" r:id="rId119"/>
    <p:sldId id="729" r:id="rId120"/>
    <p:sldId id="731" r:id="rId121"/>
    <p:sldId id="310" r:id="rId122"/>
    <p:sldId id="578" r:id="rId123"/>
    <p:sldId id="580" r:id="rId124"/>
    <p:sldId id="598" r:id="rId125"/>
    <p:sldId id="883" r:id="rId126"/>
    <p:sldId id="657" r:id="rId127"/>
    <p:sldId id="1148" r:id="rId128"/>
    <p:sldId id="1023" r:id="rId129"/>
    <p:sldId id="431" r:id="rId130"/>
    <p:sldId id="433" r:id="rId131"/>
    <p:sldId id="866" r:id="rId132"/>
    <p:sldId id="450" r:id="rId1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Sermon" id="{8D561A05-A222-2743-B4D5-6AED934240E7}">
          <p14:sldIdLst>
            <p14:sldId id="1030"/>
            <p14:sldId id="1147"/>
            <p14:sldId id="1144"/>
            <p14:sldId id="432"/>
            <p14:sldId id="979"/>
            <p14:sldId id="263"/>
            <p14:sldId id="259"/>
            <p14:sldId id="669"/>
            <p14:sldId id="1024"/>
            <p14:sldId id="318"/>
          </p14:sldIdLst>
        </p14:section>
        <p14:section name="Chapters" id="{5BF697BE-7E5A-9445-A9AB-6786E8433425}">
          <p14:sldIdLst>
            <p14:sldId id="435"/>
            <p14:sldId id="478"/>
            <p14:sldId id="1029"/>
            <p14:sldId id="804"/>
            <p14:sldId id="951"/>
            <p14:sldId id="952"/>
            <p14:sldId id="953"/>
            <p14:sldId id="958"/>
            <p14:sldId id="298"/>
            <p14:sldId id="367"/>
            <p14:sldId id="341"/>
            <p14:sldId id="959"/>
            <p14:sldId id="369"/>
            <p14:sldId id="1028"/>
            <p14:sldId id="294"/>
            <p14:sldId id="360"/>
            <p14:sldId id="358"/>
            <p14:sldId id="299"/>
            <p14:sldId id="721"/>
            <p14:sldId id="366"/>
            <p14:sldId id="300"/>
            <p14:sldId id="295"/>
            <p14:sldId id="1151"/>
            <p14:sldId id="277"/>
            <p14:sldId id="1027"/>
            <p14:sldId id="301"/>
            <p14:sldId id="276"/>
            <p14:sldId id="396"/>
            <p14:sldId id="331"/>
            <p14:sldId id="750"/>
            <p14:sldId id="681"/>
            <p14:sldId id="682"/>
            <p14:sldId id="302"/>
            <p14:sldId id="395"/>
            <p14:sldId id="370"/>
            <p14:sldId id="352"/>
            <p14:sldId id="612"/>
            <p14:sldId id="642"/>
            <p14:sldId id="643"/>
            <p14:sldId id="1153"/>
            <p14:sldId id="303"/>
            <p14:sldId id="394"/>
            <p14:sldId id="381"/>
            <p14:sldId id="738"/>
            <p14:sldId id="984"/>
            <p14:sldId id="622"/>
            <p14:sldId id="1006"/>
            <p14:sldId id="1007"/>
            <p14:sldId id="1008"/>
            <p14:sldId id="1009"/>
            <p14:sldId id="1010"/>
            <p14:sldId id="1011"/>
            <p14:sldId id="1012"/>
            <p14:sldId id="1013"/>
            <p14:sldId id="1014"/>
            <p14:sldId id="1026"/>
            <p14:sldId id="304"/>
            <p14:sldId id="443"/>
            <p14:sldId id="305"/>
            <p14:sldId id="390"/>
            <p14:sldId id="617"/>
            <p14:sldId id="307"/>
            <p14:sldId id="864"/>
            <p14:sldId id="1025"/>
            <p14:sldId id="306"/>
            <p14:sldId id="653"/>
            <p14:sldId id="412"/>
            <p14:sldId id="696"/>
            <p14:sldId id="308"/>
            <p14:sldId id="405"/>
            <p14:sldId id="309"/>
            <p14:sldId id="723"/>
            <p14:sldId id="724"/>
            <p14:sldId id="725"/>
            <p14:sldId id="728"/>
            <p14:sldId id="729"/>
            <p14:sldId id="731"/>
            <p14:sldId id="310"/>
            <p14:sldId id="578"/>
            <p14:sldId id="580"/>
            <p14:sldId id="598"/>
            <p14:sldId id="883"/>
            <p14:sldId id="657"/>
          </p14:sldIdLst>
        </p14:section>
        <p14:section name="Conclusion" id="{6DF79F86-8CF7-8A44-BDE8-3D2012DFEE28}">
          <p14:sldIdLst>
            <p14:sldId id="1148"/>
            <p14:sldId id="1023"/>
            <p14:sldId id="431"/>
            <p14:sldId id="433"/>
            <p14:sldId id="866"/>
            <p14:sldId id="450"/>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9437FF"/>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46" autoAdjust="0"/>
    <p:restoredTop sz="83808" autoAdjust="0"/>
  </p:normalViewPr>
  <p:slideViewPr>
    <p:cSldViewPr>
      <p:cViewPr varScale="1">
        <p:scale>
          <a:sx n="87" d="100"/>
          <a:sy n="87" d="100"/>
        </p:scale>
        <p:origin x="192" y="1080"/>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100" d="100"/>
        <a:sy n="100" d="100"/>
      </p:scale>
      <p:origin x="0" y="23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notesMaster" Target="notesMasters/notesMaster1.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viewProps" Target="viewProps.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6988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a:t>
            </a:fld>
            <a:endParaRPr lang="en-US"/>
          </a:p>
        </p:txBody>
      </p:sp>
    </p:spTree>
    <p:extLst>
      <p:ext uri="{BB962C8B-B14F-4D97-AF65-F5344CB8AC3E}">
        <p14:creationId xmlns:p14="http://schemas.microsoft.com/office/powerpoint/2010/main" val="417497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don’t all have the same number of sins, but we all have the same destination—hell.]</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9811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solidFill>
                  <a:prstClr val="black"/>
                </a:solidFill>
                <a:latin typeface="Calibri"/>
              </a:rPr>
              <a:pPr/>
              <a:t>15</a:t>
            </a:fld>
            <a:endParaRPr lang="en-US">
              <a:solidFill>
                <a:prstClr val="black"/>
              </a:solidFill>
              <a:latin typeface="Calibri"/>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18</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743CE6E3-968F-C648-9EA8-4E3A989FB618}" type="slidenum">
              <a:rPr lang="en-US"/>
              <a:pPr/>
              <a:t>20</a:t>
            </a:fld>
            <a:endParaRPr lang="en-US"/>
          </a:p>
        </p:txBody>
      </p:sp>
      <p:sp>
        <p:nvSpPr>
          <p:cNvPr id="645123" name="Rectangle 2"/>
          <p:cNvSpPr>
            <a:spLocks noGrp="1" noRot="1" noChangeAspect="1" noChangeArrowheads="1"/>
          </p:cNvSpPr>
          <p:nvPr>
            <p:ph type="sldImg"/>
          </p:nvPr>
        </p:nvSpPr>
        <p:spPr>
          <a:solidFill>
            <a:srgbClr val="FFFFFF"/>
          </a:solidFill>
          <a:ln/>
        </p:spPr>
      </p:sp>
      <p:sp>
        <p:nvSpPr>
          <p:cNvPr id="64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128"/>
                <a:cs typeface="ＭＳ Ｐゴシック" charset="-128"/>
              </a:rPr>
              <a:t>www.schambach.org/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C14B4106-671A-D04D-9AD8-5AFFD388ECBE}" type="slidenum">
              <a:rPr lang="en-US"/>
              <a:pPr/>
              <a:t>21</a:t>
            </a:fld>
            <a:endParaRPr lang="en-US"/>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847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6936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On my 2007 trip that I led to Israel, the lift was turned on to the Sabbath setting, meaning that it stopped only every fourth floor.</a:t>
            </a: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Too often we don’t accept people different from us. Do you agree?</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SG" dirty="0">
                <a:latin typeface="Arial" panose="020B0604020202020204" pitchFamily="34" charset="0"/>
                <a:cs typeface="Arial" panose="020B0604020202020204" pitchFamily="34" charset="0"/>
              </a:rPr>
              <a:t>Need: How accepting are you of those most different from you in this room?</a:t>
            </a:r>
          </a:p>
          <a:p>
            <a:r>
              <a:rPr lang="en-SG" dirty="0">
                <a:latin typeface="Arial" panose="020B0604020202020204" pitchFamily="34" charset="0"/>
                <a:cs typeface="Arial" panose="020B0604020202020204" pitchFamily="34" charset="0"/>
              </a:rPr>
              <a:t>Are you OK with Matt dressing differently than me?</a:t>
            </a:r>
          </a:p>
          <a:p>
            <a:r>
              <a:rPr lang="en-SG" dirty="0">
                <a:latin typeface="Arial" panose="020B0604020202020204" pitchFamily="34" charset="0"/>
                <a:cs typeface="Arial" panose="020B0604020202020204" pitchFamily="34" charset="0"/>
              </a:rPr>
              <a:t>Is it OK that Andrew has more pigment in his skin?</a:t>
            </a:r>
          </a:p>
          <a:p>
            <a:r>
              <a:rPr lang="en-SG" dirty="0">
                <a:latin typeface="Arial" panose="020B0604020202020204" pitchFamily="34" charset="0"/>
                <a:cs typeface="Arial" panose="020B0604020202020204" pitchFamily="34" charset="0"/>
              </a:rPr>
              <a:t>Do you accept that Miriam does not any spiciness in her food?</a:t>
            </a:r>
          </a:p>
          <a:p>
            <a:r>
              <a:rPr lang="en-SG" dirty="0">
                <a:latin typeface="Arial" panose="020B0604020202020204" pitchFamily="34" charset="0"/>
                <a:cs typeface="Arial" panose="020B0604020202020204" pitchFamily="34" charset="0"/>
              </a:rPr>
              <a:t>Can you accept Lele as the only one from Africa? </a:t>
            </a:r>
          </a:p>
        </p:txBody>
      </p:sp>
    </p:spTree>
    <p:extLst>
      <p:ext uri="{BB962C8B-B14F-4D97-AF65-F5344CB8AC3E}">
        <p14:creationId xmlns:p14="http://schemas.microsoft.com/office/powerpoint/2010/main" val="1188940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14402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10099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76459D-E2B2-754B-ABAD-2074DCB95E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80650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called Jews to salvation—maybe the most unbelieving nation—so God must be righteous!]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98962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374249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50095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[None of us has unfair privilege to become like Jesus—all have the same opportunity of holiness.]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46196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820FC-3371-EB49-842B-4C4BBAC617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67920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Subject: Why must we accept one another? We certainly are different from each other, but that doesn’t need to divide us. What reasons can we give to be tolerant—or patient—or long-suffering—or accommodating with each other? </a:t>
            </a:r>
          </a:p>
          <a:p>
            <a:r>
              <a:rPr lang="en-SG" dirty="0">
                <a:cs typeface="ＭＳ Ｐゴシック" charset="0"/>
              </a:rPr>
              <a:t>Of course, I am not speaking about things the Scripture clearly calls sin. I hope we don’t ever put up with and accept sin in one another. </a:t>
            </a:r>
          </a:p>
          <a:p>
            <a:r>
              <a:rPr lang="en-SG" dirty="0">
                <a:cs typeface="ＭＳ Ｐゴシック" charset="0"/>
              </a:rPr>
              <a:t>But we certainly do need to accept unchangeable traits. Today we will see reasons to accept one another at our core being that cannot change.</a:t>
            </a:r>
          </a:p>
          <a:p>
            <a:endParaRPr lang="en-US" dirty="0">
              <a:cs typeface="ＭＳ Ｐゴシック" charset="0"/>
            </a:endParaRPr>
          </a:p>
        </p:txBody>
      </p:sp>
    </p:spTree>
    <p:extLst>
      <p:ext uri="{BB962C8B-B14F-4D97-AF65-F5344CB8AC3E}">
        <p14:creationId xmlns:p14="http://schemas.microsoft.com/office/powerpoint/2010/main" val="181082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619379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p:cNvSpPr>
          <p:nvPr>
            <p:ph type="sldImg"/>
          </p:nvPr>
        </p:nvSpPr>
        <p:spPr>
          <a:ln/>
        </p:spPr>
      </p:sp>
      <p:sp>
        <p:nvSpPr>
          <p:cNvPr id="945155"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(1/27/11 12:37) -----</a:t>
            </a:r>
          </a:p>
          <a:p>
            <a:r>
              <a:rPr lang="en-US" dirty="0">
                <a:latin typeface="Times New Roman" charset="0"/>
                <a:ea typeface="ＭＳ Ｐゴシック" charset="-128"/>
                <a:cs typeface="ＭＳ Ｐゴシック" charset="-128"/>
              </a:rPr>
              <a:t>REASONS TO RESPECT GOVERNMENT (1-5):</a:t>
            </a:r>
          </a:p>
          <a:p>
            <a:r>
              <a:rPr lang="en-US" dirty="0">
                <a:latin typeface="Times New Roman" charset="0"/>
                <a:ea typeface="ＭＳ Ｐゴシック" charset="-128"/>
                <a:cs typeface="ＭＳ Ｐゴシック" charset="-128"/>
              </a:rPr>
              <a:t>They are servants of God (1-2, 4, 6)</a:t>
            </a:r>
          </a:p>
          <a:p>
            <a:r>
              <a:rPr lang="en-US" dirty="0">
                <a:latin typeface="Times New Roman" charset="0"/>
                <a:ea typeface="ＭＳ Ｐゴシック" charset="-128"/>
                <a:cs typeface="ＭＳ Ｐゴシック" charset="-128"/>
              </a:rPr>
              <a:t>Rebelling against the government is rebelling </a:t>
            </a:r>
            <a:r>
              <a:rPr lang="en-US" dirty="0" err="1">
                <a:latin typeface="Times New Roman" charset="0"/>
                <a:ea typeface="ＭＳ Ｐゴシック" charset="-128"/>
                <a:cs typeface="ＭＳ Ｐゴシック" charset="-128"/>
              </a:rPr>
              <a:t>agianst</a:t>
            </a:r>
            <a:r>
              <a:rPr lang="en-US" dirty="0">
                <a:latin typeface="Times New Roman" charset="0"/>
                <a:ea typeface="ＭＳ Ｐゴシック" charset="-128"/>
                <a:cs typeface="ＭＳ Ｐゴシック" charset="-128"/>
              </a:rPr>
              <a:t> God (2a)</a:t>
            </a:r>
          </a:p>
          <a:p>
            <a:r>
              <a:rPr lang="en-US" dirty="0">
                <a:latin typeface="Times New Roman" charset="0"/>
                <a:ea typeface="ＭＳ Ｐゴシック" charset="-128"/>
                <a:cs typeface="ＭＳ Ｐゴシック" charset="-128"/>
              </a:rPr>
              <a:t>Rebellion brings punishment (2b-3)</a:t>
            </a:r>
          </a:p>
          <a:p>
            <a:r>
              <a:rPr lang="en-US" dirty="0">
                <a:latin typeface="Times New Roman" charset="0"/>
                <a:ea typeface="ＭＳ Ｐゴシック" charset="-128"/>
                <a:cs typeface="ＭＳ Ｐゴシック" charset="-128"/>
              </a:rPr>
              <a:t>Submission obeys our conscience (5)</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REASONS TO PAY TAXES (6-7):</a:t>
            </a:r>
          </a:p>
          <a:p>
            <a:r>
              <a:rPr lang="en-US" dirty="0">
                <a:latin typeface="Times New Roman" charset="0"/>
                <a:ea typeface="ＭＳ Ｐゴシック" charset="-128"/>
                <a:cs typeface="ＭＳ Ｐゴシック" charset="-128"/>
              </a:rPr>
              <a:t>We must support God</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servants (6a)</a:t>
            </a:r>
          </a:p>
          <a:p>
            <a:r>
              <a:rPr lang="en-US" dirty="0">
                <a:latin typeface="Times New Roman" charset="0"/>
                <a:ea typeface="ＭＳ Ｐゴシック" charset="-128"/>
                <a:cs typeface="ＭＳ Ｐゴシック" charset="-128"/>
              </a:rPr>
              <a:t>Authorities work full time (6b)</a:t>
            </a:r>
          </a:p>
          <a:p>
            <a:endParaRPr lang="en-US" dirty="0">
              <a:latin typeface="Times New Roman" charset="0"/>
              <a:ea typeface="ＭＳ Ｐゴシック" charset="-128"/>
              <a:cs typeface="ＭＳ Ｐゴシック" charset="-128"/>
            </a:endParaRPr>
          </a:p>
        </p:txBody>
      </p:sp>
      <p:sp>
        <p:nvSpPr>
          <p:cNvPr id="94515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75B1C-EFE7-6449-9AE9-6780689F2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54084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0F2DC0-BC73-544E-B6BA-E2FFEBD01F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104211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04FED-B54F-5E4F-BE60-A4ED90A28A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19628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E83DB-B7E9-244D-AD61-B2B2F71E3C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726805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397B7-3C2D-444A-9FFA-77C9DC7E04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2306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F8DFF-D926-1049-9600-ABDA4389A1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78953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606F9E-0087-6C40-A579-EC4695AAF6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25793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64663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1837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 am indebted to my co-preacher here at Crossroads who preached a whole series in 2018 on Romans. I have taught this book nearly 40 times, but Andrew helped me see things in a new light! He has won me over to see the theme of the book relating to the need in the body for us to accept one another based on Romans 15:7.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reason we should be accommodating with each other in the church is because holiness comes the same way for us all—by simple trust in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32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[God’s holiness is worth telling others about—and we each have equal opportunity to witness.]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862450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2287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3214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193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0267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Background: The two main groups at the church at Rome struggled to accept each other. </a:t>
            </a:r>
          </a:p>
          <a:p>
            <a:r>
              <a:rPr lang="en-SG" dirty="0">
                <a:latin typeface="Arial" panose="020B0604020202020204" pitchFamily="34" charset="0"/>
                <a:cs typeface="Arial" panose="020B0604020202020204" pitchFamily="34" charset="0"/>
              </a:rPr>
              <a:t>Jews had previously led the church but were kicked out of the city by the emperor Claudius in AD 49. </a:t>
            </a:r>
          </a:p>
          <a:p>
            <a:r>
              <a:rPr lang="en-SG" dirty="0">
                <a:latin typeface="Arial" panose="020B0604020202020204" pitchFamily="34" charset="0"/>
                <a:cs typeface="Arial" panose="020B0604020202020204" pitchFamily="34" charset="0"/>
              </a:rPr>
              <a:t>However, Claudius died and a new emperor named Nero came to the throne five years later in AD 54, so Jews (including Christian Jews) were free to return.</a:t>
            </a:r>
          </a:p>
          <a:p>
            <a:r>
              <a:rPr lang="en-SG" dirty="0">
                <a:latin typeface="Arial" panose="020B0604020202020204" pitchFamily="34" charset="0"/>
                <a:cs typeface="Arial" panose="020B0604020202020204" pitchFamily="34" charset="0"/>
              </a:rPr>
              <a:t>The re-entrance of the Jews into the church brought difficulties as the Gentiles had become the leaders during the Jewish absence. They did things a bit different.</a:t>
            </a:r>
          </a:p>
          <a:p>
            <a:r>
              <a:rPr lang="en-SG" dirty="0">
                <a:latin typeface="Arial" panose="020B0604020202020204" pitchFamily="34" charset="0"/>
                <a:cs typeface="Arial" panose="020B0604020202020204" pitchFamily="34" charset="0"/>
              </a:rPr>
              <a:t>So Paul wrote them to help them to accept one another.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95692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fld id="{3D11974D-62C2-1F4D-902E-57FF859074F9}"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[Holiness comes the same for all of us—by simply trusting Jesus, we are forgiven.]</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8424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70846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431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66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0271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1965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941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1691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09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9633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234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7863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535505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4650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93944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6589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9960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85776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24611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56032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54132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8848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2863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08314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388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880888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470238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55879526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413630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6057272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5276337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881465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3719693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4560340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906903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7725491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29984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6367016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37287658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266073469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8419835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138261852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22509653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35700297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101631772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273884287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0075134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02331074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extLst>
      <p:ext uri="{BB962C8B-B14F-4D97-AF65-F5344CB8AC3E}">
        <p14:creationId xmlns:p14="http://schemas.microsoft.com/office/powerpoint/2010/main" val="29351018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pPr>
                <a:defRPr/>
              </a:pPr>
              <a:t>‹#›</a:t>
            </a:fld>
            <a:endParaRPr lang="en-US"/>
          </a:p>
        </p:txBody>
      </p:sp>
    </p:spTree>
    <p:extLst>
      <p:ext uri="{BB962C8B-B14F-4D97-AF65-F5344CB8AC3E}">
        <p14:creationId xmlns:p14="http://schemas.microsoft.com/office/powerpoint/2010/main" val="98196076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pPr>
                <a:defRPr/>
              </a:pPr>
              <a:t>‹#›</a:t>
            </a:fld>
            <a:endParaRPr lang="en-US"/>
          </a:p>
        </p:txBody>
      </p:sp>
    </p:spTree>
    <p:extLst>
      <p:ext uri="{BB962C8B-B14F-4D97-AF65-F5344CB8AC3E}">
        <p14:creationId xmlns:p14="http://schemas.microsoft.com/office/powerpoint/2010/main" val="174645042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pPr>
                <a:defRPr/>
              </a:pPr>
              <a:t>‹#›</a:t>
            </a:fld>
            <a:endParaRPr lang="en-US"/>
          </a:p>
        </p:txBody>
      </p:sp>
    </p:spTree>
    <p:extLst>
      <p:ext uri="{BB962C8B-B14F-4D97-AF65-F5344CB8AC3E}">
        <p14:creationId xmlns:p14="http://schemas.microsoft.com/office/powerpoint/2010/main" val="119325283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pPr>
                <a:defRPr/>
              </a:pPr>
              <a:t>‹#›</a:t>
            </a:fld>
            <a:endParaRPr lang="en-US"/>
          </a:p>
        </p:txBody>
      </p:sp>
    </p:spTree>
    <p:extLst>
      <p:ext uri="{BB962C8B-B14F-4D97-AF65-F5344CB8AC3E}">
        <p14:creationId xmlns:p14="http://schemas.microsoft.com/office/powerpoint/2010/main" val="39066050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pPr>
                <a:defRPr/>
              </a:pPr>
              <a:t>‹#›</a:t>
            </a:fld>
            <a:endParaRPr lang="en-US"/>
          </a:p>
        </p:txBody>
      </p:sp>
    </p:spTree>
    <p:extLst>
      <p:ext uri="{BB962C8B-B14F-4D97-AF65-F5344CB8AC3E}">
        <p14:creationId xmlns:p14="http://schemas.microsoft.com/office/powerpoint/2010/main" val="232326583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pPr>
                <a:defRPr/>
              </a:pPr>
              <a:t>‹#›</a:t>
            </a:fld>
            <a:endParaRPr lang="en-US"/>
          </a:p>
        </p:txBody>
      </p:sp>
    </p:spTree>
    <p:extLst>
      <p:ext uri="{BB962C8B-B14F-4D97-AF65-F5344CB8AC3E}">
        <p14:creationId xmlns:p14="http://schemas.microsoft.com/office/powerpoint/2010/main" val="334001962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pPr>
                <a:defRPr/>
              </a:pPr>
              <a:t>‹#›</a:t>
            </a:fld>
            <a:endParaRPr lang="en-US"/>
          </a:p>
        </p:txBody>
      </p:sp>
    </p:spTree>
    <p:extLst>
      <p:ext uri="{BB962C8B-B14F-4D97-AF65-F5344CB8AC3E}">
        <p14:creationId xmlns:p14="http://schemas.microsoft.com/office/powerpoint/2010/main" val="49722486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pPr>
                <a:defRPr/>
              </a:pPr>
              <a:t>‹#›</a:t>
            </a:fld>
            <a:endParaRPr lang="en-US"/>
          </a:p>
        </p:txBody>
      </p:sp>
    </p:spTree>
    <p:extLst>
      <p:ext uri="{BB962C8B-B14F-4D97-AF65-F5344CB8AC3E}">
        <p14:creationId xmlns:p14="http://schemas.microsoft.com/office/powerpoint/2010/main" val="31640038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pPr>
                <a:defRPr/>
              </a:pPr>
              <a:t>‹#›</a:t>
            </a:fld>
            <a:endParaRPr lang="en-US"/>
          </a:p>
        </p:txBody>
      </p:sp>
    </p:spTree>
    <p:extLst>
      <p:ext uri="{BB962C8B-B14F-4D97-AF65-F5344CB8AC3E}">
        <p14:creationId xmlns:p14="http://schemas.microsoft.com/office/powerpoint/2010/main" val="316846884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pPr>
                <a:defRPr/>
              </a:pPr>
              <a:t>‹#›</a:t>
            </a:fld>
            <a:endParaRPr lang="en-US"/>
          </a:p>
        </p:txBody>
      </p:sp>
    </p:spTree>
    <p:extLst>
      <p:ext uri="{BB962C8B-B14F-4D97-AF65-F5344CB8AC3E}">
        <p14:creationId xmlns:p14="http://schemas.microsoft.com/office/powerpoint/2010/main" val="90806772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200501629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190664520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383339080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50188359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120470334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164914946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65338540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74832961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304468463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239285337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308846447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338199073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128650550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6711994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142671191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34570357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367346530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38663996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20040526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1356629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49702534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8653949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extLst>
      <p:ext uri="{BB962C8B-B14F-4D97-AF65-F5344CB8AC3E}">
        <p14:creationId xmlns:p14="http://schemas.microsoft.com/office/powerpoint/2010/main" val="102016026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extLst>
      <p:ext uri="{BB962C8B-B14F-4D97-AF65-F5344CB8AC3E}">
        <p14:creationId xmlns:p14="http://schemas.microsoft.com/office/powerpoint/2010/main" val="11854649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extLst>
      <p:ext uri="{BB962C8B-B14F-4D97-AF65-F5344CB8AC3E}">
        <p14:creationId xmlns:p14="http://schemas.microsoft.com/office/powerpoint/2010/main" val="34774071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extLst>
      <p:ext uri="{BB962C8B-B14F-4D97-AF65-F5344CB8AC3E}">
        <p14:creationId xmlns:p14="http://schemas.microsoft.com/office/powerpoint/2010/main" val="107745044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extLst>
      <p:ext uri="{BB962C8B-B14F-4D97-AF65-F5344CB8AC3E}">
        <p14:creationId xmlns:p14="http://schemas.microsoft.com/office/powerpoint/2010/main" val="169082251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extLst>
      <p:ext uri="{BB962C8B-B14F-4D97-AF65-F5344CB8AC3E}">
        <p14:creationId xmlns:p14="http://schemas.microsoft.com/office/powerpoint/2010/main" val="17069130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extLst>
      <p:ext uri="{BB962C8B-B14F-4D97-AF65-F5344CB8AC3E}">
        <p14:creationId xmlns:p14="http://schemas.microsoft.com/office/powerpoint/2010/main" val="303540052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extLst>
      <p:ext uri="{BB962C8B-B14F-4D97-AF65-F5344CB8AC3E}">
        <p14:creationId xmlns:p14="http://schemas.microsoft.com/office/powerpoint/2010/main" val="27974697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extLst>
      <p:ext uri="{BB962C8B-B14F-4D97-AF65-F5344CB8AC3E}">
        <p14:creationId xmlns:p14="http://schemas.microsoft.com/office/powerpoint/2010/main" val="407648116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extLst>
      <p:ext uri="{BB962C8B-B14F-4D97-AF65-F5344CB8AC3E}">
        <p14:creationId xmlns:p14="http://schemas.microsoft.com/office/powerpoint/2010/main" val="155834195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extLst>
      <p:ext uri="{BB962C8B-B14F-4D97-AF65-F5344CB8AC3E}">
        <p14:creationId xmlns:p14="http://schemas.microsoft.com/office/powerpoint/2010/main" val="34923702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extLst>
      <p:ext uri="{BB962C8B-B14F-4D97-AF65-F5344CB8AC3E}">
        <p14:creationId xmlns:p14="http://schemas.microsoft.com/office/powerpoint/2010/main" val="250494850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253616670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12455615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453059351"/>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5093713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340207592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4620731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93611388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197985583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211942840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75694532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184096863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60670117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45809692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26906165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067689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25571579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376821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58277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586488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7998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33591407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83079472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66784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9363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231517674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pPr>
                <a:defRPr/>
              </a:pPr>
              <a:t>‹#›</a:t>
            </a:fld>
            <a:endParaRPr lang="en-US"/>
          </a:p>
        </p:txBody>
      </p:sp>
    </p:spTree>
    <p:extLst>
      <p:ext uri="{BB962C8B-B14F-4D97-AF65-F5344CB8AC3E}">
        <p14:creationId xmlns:p14="http://schemas.microsoft.com/office/powerpoint/2010/main" val="243841698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pPr>
                <a:defRPr/>
              </a:pPr>
              <a:t>‹#›</a:t>
            </a:fld>
            <a:endParaRPr lang="en-US"/>
          </a:p>
        </p:txBody>
      </p:sp>
    </p:spTree>
    <p:extLst>
      <p:ext uri="{BB962C8B-B14F-4D97-AF65-F5344CB8AC3E}">
        <p14:creationId xmlns:p14="http://schemas.microsoft.com/office/powerpoint/2010/main" val="267664811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pPr>
                <a:defRPr/>
              </a:pPr>
              <a:t>‹#›</a:t>
            </a:fld>
            <a:endParaRPr lang="en-US"/>
          </a:p>
        </p:txBody>
      </p:sp>
    </p:spTree>
    <p:extLst>
      <p:ext uri="{BB962C8B-B14F-4D97-AF65-F5344CB8AC3E}">
        <p14:creationId xmlns:p14="http://schemas.microsoft.com/office/powerpoint/2010/main" val="11275059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p>
        </p:txBody>
      </p:sp>
      <p:sp>
        <p:nvSpPr>
          <p:cNvPr id="8" name="Rectangle 20"/>
          <p:cNvSpPr>
            <a:spLocks noGrp="1" noChangeArrowheads="1"/>
          </p:cNvSpPr>
          <p:nvPr>
            <p:ph type="ftr" sz="quarter" idx="11"/>
          </p:nvPr>
        </p:nvSpPr>
        <p:spPr/>
        <p:txBody>
          <a:bodyPr/>
          <a:lstStyle>
            <a:lvl1pPr>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pPr>
                <a:defRPr/>
              </a:pPr>
              <a:t>‹#›</a:t>
            </a:fld>
            <a:endParaRPr lang="en-US"/>
          </a:p>
        </p:txBody>
      </p:sp>
    </p:spTree>
    <p:extLst>
      <p:ext uri="{BB962C8B-B14F-4D97-AF65-F5344CB8AC3E}">
        <p14:creationId xmlns:p14="http://schemas.microsoft.com/office/powerpoint/2010/main" val="244391589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p>
        </p:txBody>
      </p:sp>
      <p:sp>
        <p:nvSpPr>
          <p:cNvPr id="4" name="Rectangle 20"/>
          <p:cNvSpPr>
            <a:spLocks noGrp="1" noChangeArrowheads="1"/>
          </p:cNvSpPr>
          <p:nvPr>
            <p:ph type="ftr" sz="quarter" idx="11"/>
          </p:nvPr>
        </p:nvSpPr>
        <p:spPr/>
        <p:txBody>
          <a:bodyPr/>
          <a:lstStyle>
            <a:lvl1pPr>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pPr>
                <a:defRPr/>
              </a:pPr>
              <a:t>‹#›</a:t>
            </a:fld>
            <a:endParaRPr lang="en-US"/>
          </a:p>
        </p:txBody>
      </p:sp>
    </p:spTree>
    <p:extLst>
      <p:ext uri="{BB962C8B-B14F-4D97-AF65-F5344CB8AC3E}">
        <p14:creationId xmlns:p14="http://schemas.microsoft.com/office/powerpoint/2010/main" val="362231229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p>
        </p:txBody>
      </p:sp>
      <p:sp>
        <p:nvSpPr>
          <p:cNvPr id="3" name="Rectangle 20"/>
          <p:cNvSpPr>
            <a:spLocks noGrp="1" noChangeArrowheads="1"/>
          </p:cNvSpPr>
          <p:nvPr>
            <p:ph type="ftr" sz="quarter" idx="11"/>
          </p:nvPr>
        </p:nvSpPr>
        <p:spPr/>
        <p:txBody>
          <a:bodyPr/>
          <a:lstStyle>
            <a:lvl1pPr>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pPr>
                <a:defRPr/>
              </a:pPr>
              <a:t>‹#›</a:t>
            </a:fld>
            <a:endParaRPr lang="en-US"/>
          </a:p>
        </p:txBody>
      </p:sp>
    </p:spTree>
    <p:extLst>
      <p:ext uri="{BB962C8B-B14F-4D97-AF65-F5344CB8AC3E}">
        <p14:creationId xmlns:p14="http://schemas.microsoft.com/office/powerpoint/2010/main" val="41813745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pPr>
                <a:defRPr/>
              </a:pPr>
              <a:t>‹#›</a:t>
            </a:fld>
            <a:endParaRPr lang="en-US"/>
          </a:p>
        </p:txBody>
      </p:sp>
    </p:spTree>
    <p:extLst>
      <p:ext uri="{BB962C8B-B14F-4D97-AF65-F5344CB8AC3E}">
        <p14:creationId xmlns:p14="http://schemas.microsoft.com/office/powerpoint/2010/main" val="355161480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pPr>
                <a:defRPr/>
              </a:pPr>
              <a:t>‹#›</a:t>
            </a:fld>
            <a:endParaRPr lang="en-US"/>
          </a:p>
        </p:txBody>
      </p:sp>
    </p:spTree>
    <p:extLst>
      <p:ext uri="{BB962C8B-B14F-4D97-AF65-F5344CB8AC3E}">
        <p14:creationId xmlns:p14="http://schemas.microsoft.com/office/powerpoint/2010/main" val="312608214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pPr>
                <a:defRPr/>
              </a:pPr>
              <a:t>‹#›</a:t>
            </a:fld>
            <a:endParaRPr lang="en-US"/>
          </a:p>
        </p:txBody>
      </p:sp>
    </p:spTree>
    <p:extLst>
      <p:ext uri="{BB962C8B-B14F-4D97-AF65-F5344CB8AC3E}">
        <p14:creationId xmlns:p14="http://schemas.microsoft.com/office/powerpoint/2010/main" val="418531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pPr>
                <a:defRPr/>
              </a:pPr>
              <a:t>‹#›</a:t>
            </a:fld>
            <a:endParaRPr lang="en-US"/>
          </a:p>
        </p:txBody>
      </p:sp>
    </p:spTree>
    <p:extLst>
      <p:ext uri="{BB962C8B-B14F-4D97-AF65-F5344CB8AC3E}">
        <p14:creationId xmlns:p14="http://schemas.microsoft.com/office/powerpoint/2010/main" val="42444744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5480598-FDBB-984A-B43C-D6CDF0138204}" type="slidenum">
              <a:rPr lang="en-US"/>
              <a:pPr>
                <a:defRPr/>
              </a:pPr>
              <a:t>‹#›</a:t>
            </a:fld>
            <a:endParaRPr lang="en-US"/>
          </a:p>
        </p:txBody>
      </p:sp>
    </p:spTree>
    <p:extLst>
      <p:ext uri="{BB962C8B-B14F-4D97-AF65-F5344CB8AC3E}">
        <p14:creationId xmlns:p14="http://schemas.microsoft.com/office/powerpoint/2010/main" val="412793051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ED254BC-4810-9942-A117-9FDC8F6AC12E}" type="slidenum">
              <a:rPr lang="en-US"/>
              <a:pPr>
                <a:defRPr/>
              </a:pPr>
              <a:t>‹#›</a:t>
            </a:fld>
            <a:endParaRPr lang="en-US"/>
          </a:p>
        </p:txBody>
      </p:sp>
    </p:spTree>
    <p:extLst>
      <p:ext uri="{BB962C8B-B14F-4D97-AF65-F5344CB8AC3E}">
        <p14:creationId xmlns:p14="http://schemas.microsoft.com/office/powerpoint/2010/main" val="143596277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8D836B-4A2E-3347-8E39-F3C0D1F464BF}" type="slidenum">
              <a:rPr lang="en-US"/>
              <a:pPr>
                <a:defRPr/>
              </a:pPr>
              <a:t>‹#›</a:t>
            </a:fld>
            <a:endParaRPr lang="en-US"/>
          </a:p>
        </p:txBody>
      </p:sp>
    </p:spTree>
    <p:extLst>
      <p:ext uri="{BB962C8B-B14F-4D97-AF65-F5344CB8AC3E}">
        <p14:creationId xmlns:p14="http://schemas.microsoft.com/office/powerpoint/2010/main" val="396578502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1208ABD-4BA6-AA4E-939B-E022467D8A36}" type="slidenum">
              <a:rPr lang="en-US"/>
              <a:pPr>
                <a:defRPr/>
              </a:pPr>
              <a:t>‹#›</a:t>
            </a:fld>
            <a:endParaRPr lang="en-US"/>
          </a:p>
        </p:txBody>
      </p:sp>
    </p:spTree>
    <p:extLst>
      <p:ext uri="{BB962C8B-B14F-4D97-AF65-F5344CB8AC3E}">
        <p14:creationId xmlns:p14="http://schemas.microsoft.com/office/powerpoint/2010/main" val="362654119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E32614-8DE4-1848-BD78-44D4C5AA36E1}" type="slidenum">
              <a:rPr lang="en-US"/>
              <a:pPr>
                <a:defRPr/>
              </a:pPr>
              <a:t>‹#›</a:t>
            </a:fld>
            <a:endParaRPr lang="en-US"/>
          </a:p>
        </p:txBody>
      </p:sp>
    </p:spTree>
    <p:extLst>
      <p:ext uri="{BB962C8B-B14F-4D97-AF65-F5344CB8AC3E}">
        <p14:creationId xmlns:p14="http://schemas.microsoft.com/office/powerpoint/2010/main" val="160749456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7333E9E-A362-5943-B5DE-643E32D39882}" type="slidenum">
              <a:rPr lang="en-US"/>
              <a:pPr>
                <a:defRPr/>
              </a:pPr>
              <a:t>‹#›</a:t>
            </a:fld>
            <a:endParaRPr lang="en-US"/>
          </a:p>
        </p:txBody>
      </p:sp>
    </p:spTree>
    <p:extLst>
      <p:ext uri="{BB962C8B-B14F-4D97-AF65-F5344CB8AC3E}">
        <p14:creationId xmlns:p14="http://schemas.microsoft.com/office/powerpoint/2010/main" val="40898925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1B3AF9-C608-2B44-8333-93C1B71F2FE3}" type="slidenum">
              <a:rPr lang="en-US"/>
              <a:pPr>
                <a:defRPr/>
              </a:pPr>
              <a:t>‹#›</a:t>
            </a:fld>
            <a:endParaRPr lang="en-US"/>
          </a:p>
        </p:txBody>
      </p:sp>
    </p:spTree>
    <p:extLst>
      <p:ext uri="{BB962C8B-B14F-4D97-AF65-F5344CB8AC3E}">
        <p14:creationId xmlns:p14="http://schemas.microsoft.com/office/powerpoint/2010/main" val="21876765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3E2EB78-3DE8-6342-AD3D-30964BB143A2}" type="slidenum">
              <a:rPr lang="en-US"/>
              <a:pPr>
                <a:defRPr/>
              </a:pPr>
              <a:t>‹#›</a:t>
            </a:fld>
            <a:endParaRPr lang="en-US"/>
          </a:p>
        </p:txBody>
      </p:sp>
    </p:spTree>
    <p:extLst>
      <p:ext uri="{BB962C8B-B14F-4D97-AF65-F5344CB8AC3E}">
        <p14:creationId xmlns:p14="http://schemas.microsoft.com/office/powerpoint/2010/main" val="25301467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536DFDF-FE41-404C-AD89-4277AA29D921}" type="slidenum">
              <a:rPr lang="en-US"/>
              <a:pPr>
                <a:defRPr/>
              </a:pPr>
              <a:t>‹#›</a:t>
            </a:fld>
            <a:endParaRPr lang="en-US"/>
          </a:p>
        </p:txBody>
      </p:sp>
    </p:spTree>
    <p:extLst>
      <p:ext uri="{BB962C8B-B14F-4D97-AF65-F5344CB8AC3E}">
        <p14:creationId xmlns:p14="http://schemas.microsoft.com/office/powerpoint/2010/main" val="40926382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AB9779E-B9A4-6F49-8F3B-92555261A119}" type="slidenum">
              <a:rPr lang="en-US"/>
              <a:pPr>
                <a:defRPr/>
              </a:pPr>
              <a:t>‹#›</a:t>
            </a:fld>
            <a:endParaRPr lang="en-US"/>
          </a:p>
        </p:txBody>
      </p:sp>
    </p:spTree>
    <p:extLst>
      <p:ext uri="{BB962C8B-B14F-4D97-AF65-F5344CB8AC3E}">
        <p14:creationId xmlns:p14="http://schemas.microsoft.com/office/powerpoint/2010/main" val="355210107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25FEE4-59F1-944C-9E4D-2401CF1B8DD1}" type="slidenum">
              <a:rPr lang="en-US"/>
              <a:pPr>
                <a:defRPr/>
              </a:pPr>
              <a:t>‹#›</a:t>
            </a:fld>
            <a:endParaRPr lang="en-US"/>
          </a:p>
        </p:txBody>
      </p:sp>
    </p:spTree>
    <p:extLst>
      <p:ext uri="{BB962C8B-B14F-4D97-AF65-F5344CB8AC3E}">
        <p14:creationId xmlns:p14="http://schemas.microsoft.com/office/powerpoint/2010/main" val="324326629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extLst>
      <p:ext uri="{BB962C8B-B14F-4D97-AF65-F5344CB8AC3E}">
        <p14:creationId xmlns:p14="http://schemas.microsoft.com/office/powerpoint/2010/main" val="347956895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extLst>
      <p:ext uri="{BB962C8B-B14F-4D97-AF65-F5344CB8AC3E}">
        <p14:creationId xmlns:p14="http://schemas.microsoft.com/office/powerpoint/2010/main" val="16074450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extLst>
      <p:ext uri="{BB962C8B-B14F-4D97-AF65-F5344CB8AC3E}">
        <p14:creationId xmlns:p14="http://schemas.microsoft.com/office/powerpoint/2010/main" val="41795595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extLst>
      <p:ext uri="{BB962C8B-B14F-4D97-AF65-F5344CB8AC3E}">
        <p14:creationId xmlns:p14="http://schemas.microsoft.com/office/powerpoint/2010/main" val="148691760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extLst>
      <p:ext uri="{BB962C8B-B14F-4D97-AF65-F5344CB8AC3E}">
        <p14:creationId xmlns:p14="http://schemas.microsoft.com/office/powerpoint/2010/main" val="359566384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extLst>
      <p:ext uri="{BB962C8B-B14F-4D97-AF65-F5344CB8AC3E}">
        <p14:creationId xmlns:p14="http://schemas.microsoft.com/office/powerpoint/2010/main" val="268829164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extLst>
      <p:ext uri="{BB962C8B-B14F-4D97-AF65-F5344CB8AC3E}">
        <p14:creationId xmlns:p14="http://schemas.microsoft.com/office/powerpoint/2010/main" val="14118252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extLst>
      <p:ext uri="{BB962C8B-B14F-4D97-AF65-F5344CB8AC3E}">
        <p14:creationId xmlns:p14="http://schemas.microsoft.com/office/powerpoint/2010/main" val="22785472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extLst>
      <p:ext uri="{BB962C8B-B14F-4D97-AF65-F5344CB8AC3E}">
        <p14:creationId xmlns:p14="http://schemas.microsoft.com/office/powerpoint/2010/main" val="326411431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extLst>
      <p:ext uri="{BB962C8B-B14F-4D97-AF65-F5344CB8AC3E}">
        <p14:creationId xmlns:p14="http://schemas.microsoft.com/office/powerpoint/2010/main" val="415830461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extLst>
      <p:ext uri="{BB962C8B-B14F-4D97-AF65-F5344CB8AC3E}">
        <p14:creationId xmlns:p14="http://schemas.microsoft.com/office/powerpoint/2010/main" val="34715564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extLst>
      <p:ext uri="{BB962C8B-B14F-4D97-AF65-F5344CB8AC3E}">
        <p14:creationId xmlns:p14="http://schemas.microsoft.com/office/powerpoint/2010/main" val="134214395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extLst>
      <p:ext uri="{BB962C8B-B14F-4D97-AF65-F5344CB8AC3E}">
        <p14:creationId xmlns:p14="http://schemas.microsoft.com/office/powerpoint/2010/main" val="150543775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extLst>
      <p:ext uri="{BB962C8B-B14F-4D97-AF65-F5344CB8AC3E}">
        <p14:creationId xmlns:p14="http://schemas.microsoft.com/office/powerpoint/2010/main" val="222594776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extLst>
      <p:ext uri="{BB962C8B-B14F-4D97-AF65-F5344CB8AC3E}">
        <p14:creationId xmlns:p14="http://schemas.microsoft.com/office/powerpoint/2010/main" val="44491231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extLst>
      <p:ext uri="{BB962C8B-B14F-4D97-AF65-F5344CB8AC3E}">
        <p14:creationId xmlns:p14="http://schemas.microsoft.com/office/powerpoint/2010/main" val="3779195151"/>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extLst>
      <p:ext uri="{BB962C8B-B14F-4D97-AF65-F5344CB8AC3E}">
        <p14:creationId xmlns:p14="http://schemas.microsoft.com/office/powerpoint/2010/main" val="84510424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extLst>
      <p:ext uri="{BB962C8B-B14F-4D97-AF65-F5344CB8AC3E}">
        <p14:creationId xmlns:p14="http://schemas.microsoft.com/office/powerpoint/2010/main" val="31748565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extLst>
      <p:ext uri="{BB962C8B-B14F-4D97-AF65-F5344CB8AC3E}">
        <p14:creationId xmlns:p14="http://schemas.microsoft.com/office/powerpoint/2010/main" val="348744850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extLst>
      <p:ext uri="{BB962C8B-B14F-4D97-AF65-F5344CB8AC3E}">
        <p14:creationId xmlns:p14="http://schemas.microsoft.com/office/powerpoint/2010/main" val="164349606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extLst>
      <p:ext uri="{BB962C8B-B14F-4D97-AF65-F5344CB8AC3E}">
        <p14:creationId xmlns:p14="http://schemas.microsoft.com/office/powerpoint/2010/main" val="351516755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extLst>
      <p:ext uri="{BB962C8B-B14F-4D97-AF65-F5344CB8AC3E}">
        <p14:creationId xmlns:p14="http://schemas.microsoft.com/office/powerpoint/2010/main" val="259235322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124303889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7293247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92171338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24638575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137274572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pitchFamily="-105"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05"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8F06CA56-5B47-9943-9429-E21AC448B30E}" type="slidenum">
              <a:rPr lang="en-US"/>
              <a:pPr>
                <a:defRPr/>
              </a:pPr>
              <a:t>‹#›</a:t>
            </a:fld>
            <a:endParaRPr lang="en-US"/>
          </a:p>
        </p:txBody>
      </p:sp>
    </p:spTree>
    <p:extLst>
      <p:ext uri="{BB962C8B-B14F-4D97-AF65-F5344CB8AC3E}">
        <p14:creationId xmlns:p14="http://schemas.microsoft.com/office/powerpoint/2010/main" val="41720725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8B51E0-AF66-0041-AC66-DEA47DE2598D}" type="slidenum">
              <a:rPr lang="en-US"/>
              <a:pPr>
                <a:defRPr/>
              </a:pPr>
              <a:t>‹#›</a:t>
            </a:fld>
            <a:endParaRPr lang="en-US"/>
          </a:p>
        </p:txBody>
      </p:sp>
    </p:spTree>
    <p:extLst>
      <p:ext uri="{BB962C8B-B14F-4D97-AF65-F5344CB8AC3E}">
        <p14:creationId xmlns:p14="http://schemas.microsoft.com/office/powerpoint/2010/main" val="406198394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369285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726987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5875950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5546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0555520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9179990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902058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708956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2074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015781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9626283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709BDF9-C238-964E-B84E-30288BCECA65}" type="slidenum">
              <a:rPr lang="en-US"/>
              <a:pPr>
                <a:defRPr/>
              </a:pPr>
              <a:t>‹#›</a:t>
            </a:fld>
            <a:endParaRPr lang="en-US"/>
          </a:p>
        </p:txBody>
      </p:sp>
    </p:spTree>
    <p:extLst>
      <p:ext uri="{BB962C8B-B14F-4D97-AF65-F5344CB8AC3E}">
        <p14:creationId xmlns:p14="http://schemas.microsoft.com/office/powerpoint/2010/main" val="200904629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DAD90E-F0A6-9647-8880-9A2AA63AF484}" type="slidenum">
              <a:rPr lang="en-US"/>
              <a:pPr>
                <a:defRPr/>
              </a:pPr>
              <a:t>‹#›</a:t>
            </a:fld>
            <a:endParaRPr lang="en-US"/>
          </a:p>
        </p:txBody>
      </p:sp>
    </p:spTree>
    <p:extLst>
      <p:ext uri="{BB962C8B-B14F-4D97-AF65-F5344CB8AC3E}">
        <p14:creationId xmlns:p14="http://schemas.microsoft.com/office/powerpoint/2010/main" val="80505394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6D6B0A-A4A9-D949-A552-9DEA6989A5A0}" type="slidenum">
              <a:rPr lang="en-US"/>
              <a:pPr>
                <a:defRPr/>
              </a:pPr>
              <a:t>‹#›</a:t>
            </a:fld>
            <a:endParaRPr lang="en-US"/>
          </a:p>
        </p:txBody>
      </p:sp>
    </p:spTree>
    <p:extLst>
      <p:ext uri="{BB962C8B-B14F-4D97-AF65-F5344CB8AC3E}">
        <p14:creationId xmlns:p14="http://schemas.microsoft.com/office/powerpoint/2010/main" val="33488777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46507BB-EFC2-1A40-ACD9-D70E63B2EB61}" type="slidenum">
              <a:rPr lang="en-US"/>
              <a:pPr>
                <a:defRPr/>
              </a:pPr>
              <a:t>‹#›</a:t>
            </a:fld>
            <a:endParaRPr lang="en-US"/>
          </a:p>
        </p:txBody>
      </p:sp>
    </p:spTree>
    <p:extLst>
      <p:ext uri="{BB962C8B-B14F-4D97-AF65-F5344CB8AC3E}">
        <p14:creationId xmlns:p14="http://schemas.microsoft.com/office/powerpoint/2010/main" val="54261909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4C46115-7723-B241-83CA-E9AF335BA8B3}" type="slidenum">
              <a:rPr lang="en-US"/>
              <a:pPr>
                <a:defRPr/>
              </a:pPr>
              <a:t>‹#›</a:t>
            </a:fld>
            <a:endParaRPr lang="en-US"/>
          </a:p>
        </p:txBody>
      </p:sp>
    </p:spTree>
    <p:extLst>
      <p:ext uri="{BB962C8B-B14F-4D97-AF65-F5344CB8AC3E}">
        <p14:creationId xmlns:p14="http://schemas.microsoft.com/office/powerpoint/2010/main" val="314772640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0970A4E-7FED-094A-BBF4-E32EB9128124}" type="slidenum">
              <a:rPr lang="en-US"/>
              <a:pPr>
                <a:defRPr/>
              </a:pPr>
              <a:t>‹#›</a:t>
            </a:fld>
            <a:endParaRPr lang="en-US"/>
          </a:p>
        </p:txBody>
      </p:sp>
    </p:spTree>
    <p:extLst>
      <p:ext uri="{BB962C8B-B14F-4D97-AF65-F5344CB8AC3E}">
        <p14:creationId xmlns:p14="http://schemas.microsoft.com/office/powerpoint/2010/main" val="403810209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438E1D-A9C3-FD47-8BD7-062B6AAEF429}" type="slidenum">
              <a:rPr lang="en-US"/>
              <a:pPr>
                <a:defRPr/>
              </a:pPr>
              <a:t>‹#›</a:t>
            </a:fld>
            <a:endParaRPr lang="en-US"/>
          </a:p>
        </p:txBody>
      </p:sp>
    </p:spTree>
    <p:extLst>
      <p:ext uri="{BB962C8B-B14F-4D97-AF65-F5344CB8AC3E}">
        <p14:creationId xmlns:p14="http://schemas.microsoft.com/office/powerpoint/2010/main" val="4097999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F3BD11-B504-5645-93D2-1962F355D0B0}" type="slidenum">
              <a:rPr lang="en-US"/>
              <a:pPr>
                <a:defRPr/>
              </a:pPr>
              <a:t>‹#›</a:t>
            </a:fld>
            <a:endParaRPr lang="en-US"/>
          </a:p>
        </p:txBody>
      </p:sp>
    </p:spTree>
    <p:extLst>
      <p:ext uri="{BB962C8B-B14F-4D97-AF65-F5344CB8AC3E}">
        <p14:creationId xmlns:p14="http://schemas.microsoft.com/office/powerpoint/2010/main" val="99485074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E5B8D7-448F-EE45-9770-04EBE2BA5BD8}" type="slidenum">
              <a:rPr lang="en-US"/>
              <a:pPr>
                <a:defRPr/>
              </a:pPr>
              <a:t>‹#›</a:t>
            </a:fld>
            <a:endParaRPr lang="en-US"/>
          </a:p>
        </p:txBody>
      </p:sp>
    </p:spTree>
    <p:extLst>
      <p:ext uri="{BB962C8B-B14F-4D97-AF65-F5344CB8AC3E}">
        <p14:creationId xmlns:p14="http://schemas.microsoft.com/office/powerpoint/2010/main" val="56038947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83F5B2B-B5C5-1A45-85EC-7E9B1FC1C41D}" type="slidenum">
              <a:rPr lang="en-US"/>
              <a:pPr>
                <a:defRPr/>
              </a:pPr>
              <a:t>‹#›</a:t>
            </a:fld>
            <a:endParaRPr lang="en-US"/>
          </a:p>
        </p:txBody>
      </p:sp>
    </p:spTree>
    <p:extLst>
      <p:ext uri="{BB962C8B-B14F-4D97-AF65-F5344CB8AC3E}">
        <p14:creationId xmlns:p14="http://schemas.microsoft.com/office/powerpoint/2010/main" val="28006061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2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0.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5" Type="http://schemas.openxmlformats.org/officeDocument/2006/relationships/theme" Target="../theme/theme29.xml"/><Relationship Id="rId4"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9.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2.xml"/><Relationship Id="rId1" Type="http://schemas.openxmlformats.org/officeDocument/2006/relationships/slideLayout" Target="../slideLayouts/slideLayout2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image" Target="../media/image13.jpeg"/><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theme" Target="../theme/theme34.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4707860"/>
      </p:ext>
    </p:extLst>
  </p:cSld>
  <p:clrMap bg1="lt1" tx1="dk1" bg2="lt2" tx2="dk2" accent1="accent1" accent2="accent2" accent3="accent3" accent4="accent4" accent5="accent5" accent6="accent6" hlink="hlink" folHlink="folHlink"/>
  <p:sldLayoutIdLst>
    <p:sldLayoutId id="2147503731" r:id="rId1"/>
    <p:sldLayoutId id="2147503732" r:id="rId2"/>
    <p:sldLayoutId id="2147503733" r:id="rId3"/>
    <p:sldLayoutId id="2147503734" r:id="rId4"/>
    <p:sldLayoutId id="2147503735" r:id="rId5"/>
    <p:sldLayoutId id="2147503736" r:id="rId6"/>
    <p:sldLayoutId id="2147503737" r:id="rId7"/>
    <p:sldLayoutId id="2147503738" r:id="rId8"/>
    <p:sldLayoutId id="2147503739" r:id="rId9"/>
    <p:sldLayoutId id="2147503740" r:id="rId10"/>
    <p:sldLayoutId id="21475037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754741"/>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 id="2147503790" r:id="rId12"/>
    <p:sldLayoutId id="2147503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928129358"/>
      </p:ext>
    </p:extLst>
  </p:cSld>
  <p:clrMap bg1="dk2" tx1="lt1" bg2="dk1" tx2="lt2" accent1="accent1" accent2="accent2" accent3="accent3" accent4="accent4" accent5="accent5" accent6="accent6" hlink="hlink" folHlink="folHlink"/>
  <p:sldLayoutIdLst>
    <p:sldLayoutId id="2147503793" r:id="rId1"/>
    <p:sldLayoutId id="2147503794" r:id="rId2"/>
    <p:sldLayoutId id="2147503795" r:id="rId3"/>
    <p:sldLayoutId id="2147503796" r:id="rId4"/>
    <p:sldLayoutId id="2147503797" r:id="rId5"/>
    <p:sldLayoutId id="2147503798" r:id="rId6"/>
    <p:sldLayoutId id="2147503799" r:id="rId7"/>
    <p:sldLayoutId id="2147503800" r:id="rId8"/>
    <p:sldLayoutId id="2147503801" r:id="rId9"/>
    <p:sldLayoutId id="2147503802" r:id="rId10"/>
    <p:sldLayoutId id="2147503803" r:id="rId11"/>
    <p:sldLayoutId id="2147503804"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4259637508"/>
      </p:ext>
    </p:extLst>
  </p:cSld>
  <p:clrMap bg1="dk2" tx1="lt1" bg2="dk1" tx2="lt2" accent1="accent1" accent2="accent2" accent3="accent3" accent4="accent4" accent5="accent5" accent6="accent6" hlink="hlink" folHlink="folHlink"/>
  <p:sldLayoutIdLst>
    <p:sldLayoutId id="2147503806" r:id="rId1"/>
    <p:sldLayoutId id="2147503807" r:id="rId2"/>
    <p:sldLayoutId id="2147503808" r:id="rId3"/>
    <p:sldLayoutId id="2147503809" r:id="rId4"/>
    <p:sldLayoutId id="2147503810" r:id="rId5"/>
    <p:sldLayoutId id="2147503811" r:id="rId6"/>
    <p:sldLayoutId id="2147503812" r:id="rId7"/>
    <p:sldLayoutId id="2147503813" r:id="rId8"/>
    <p:sldLayoutId id="2147503814" r:id="rId9"/>
    <p:sldLayoutId id="2147503815" r:id="rId10"/>
    <p:sldLayoutId id="21475038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16633828-5274-4D42-97EE-46B0DFE92854}"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372546"/>
      </p:ext>
    </p:extLst>
  </p:cSld>
  <p:clrMap bg1="dk2" tx1="lt1" bg2="dk1" tx2="lt2" accent1="accent1" accent2="accent2" accent3="accent3" accent4="accent4" accent5="accent5" accent6="accent6" hlink="hlink" folHlink="folHlink"/>
  <p:sldLayoutIdLst>
    <p:sldLayoutId id="2147503818" r:id="rId1"/>
    <p:sldLayoutId id="2147503819" r:id="rId2"/>
    <p:sldLayoutId id="2147503820" r:id="rId3"/>
    <p:sldLayoutId id="2147503821" r:id="rId4"/>
    <p:sldLayoutId id="2147503822" r:id="rId5"/>
    <p:sldLayoutId id="2147503823" r:id="rId6"/>
    <p:sldLayoutId id="2147503824" r:id="rId7"/>
    <p:sldLayoutId id="2147503825" r:id="rId8"/>
    <p:sldLayoutId id="2147503826" r:id="rId9"/>
    <p:sldLayoutId id="2147503827" r:id="rId10"/>
    <p:sldLayoutId id="21475038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extLst>
      <p:ext uri="{BB962C8B-B14F-4D97-AF65-F5344CB8AC3E}">
        <p14:creationId xmlns:p14="http://schemas.microsoft.com/office/powerpoint/2010/main" val="3832126876"/>
      </p:ext>
    </p:extLst>
  </p:cSld>
  <p:clrMap bg1="lt1" tx1="dk1" bg2="lt2" tx2="dk2" accent1="accent1" accent2="accent2" accent3="accent3" accent4="accent4" accent5="accent5" accent6="accent6" hlink="hlink" folHlink="folHlink"/>
  <p:sldLayoutIdLst>
    <p:sldLayoutId id="2147503830" r:id="rId1"/>
    <p:sldLayoutId id="2147503831" r:id="rId2"/>
    <p:sldLayoutId id="2147503832" r:id="rId3"/>
    <p:sldLayoutId id="2147503833" r:id="rId4"/>
    <p:sldLayoutId id="2147503834" r:id="rId5"/>
    <p:sldLayoutId id="2147503835" r:id="rId6"/>
    <p:sldLayoutId id="2147503836" r:id="rId7"/>
    <p:sldLayoutId id="2147503837" r:id="rId8"/>
    <p:sldLayoutId id="2147503838" r:id="rId9"/>
    <p:sldLayoutId id="2147503839" r:id="rId10"/>
    <p:sldLayoutId id="21475038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extLst>
      <p:ext uri="{BB962C8B-B14F-4D97-AF65-F5344CB8AC3E}">
        <p14:creationId xmlns:p14="http://schemas.microsoft.com/office/powerpoint/2010/main" val="4168957838"/>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extLst>
      <p:ext uri="{BB962C8B-B14F-4D97-AF65-F5344CB8AC3E}">
        <p14:creationId xmlns:p14="http://schemas.microsoft.com/office/powerpoint/2010/main" val="1875564368"/>
      </p:ext>
    </p:extLst>
  </p:cSld>
  <p:clrMap bg1="lt1" tx1="dk1" bg2="lt2" tx2="dk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extLst>
      <p:ext uri="{BB962C8B-B14F-4D97-AF65-F5344CB8AC3E}">
        <p14:creationId xmlns:p14="http://schemas.microsoft.com/office/powerpoint/2010/main" val="1303716702"/>
      </p:ext>
    </p:extLst>
  </p:cSld>
  <p:clrMap bg1="lt1" tx1="dk1" bg2="lt2" tx2="dk2" accent1="accent1" accent2="accent2" accent3="accent3" accent4="accent4" accent5="accent5" accent6="accent6" hlink="hlink" folHlink="folHlink"/>
  <p:sldLayoutIdLst>
    <p:sldLayoutId id="2147503866"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4139772984"/>
      </p:ext>
    </p:extLst>
  </p:cSld>
  <p:clrMap bg1="dk2" tx1="lt1" bg2="dk1" tx2="lt2" accent1="accent1" accent2="accent2" accent3="accent3" accent4="accent4" accent5="accent5" accent6="accent6" hlink="hlink" folHlink="folHlink"/>
  <p:sldLayoutIdLst>
    <p:sldLayoutId id="2147503879" r:id="rId1"/>
    <p:sldLayoutId id="2147503880" r:id="rId2"/>
    <p:sldLayoutId id="2147503881" r:id="rId3"/>
    <p:sldLayoutId id="2147503882" r:id="rId4"/>
    <p:sldLayoutId id="2147503883" r:id="rId5"/>
    <p:sldLayoutId id="2147503884" r:id="rId6"/>
    <p:sldLayoutId id="2147503885" r:id="rId7"/>
    <p:sldLayoutId id="2147503886" r:id="rId8"/>
    <p:sldLayoutId id="2147503887" r:id="rId9"/>
    <p:sldLayoutId id="2147503888" r:id="rId10"/>
    <p:sldLayoutId id="214750388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23696911"/>
      </p:ext>
    </p:extLst>
  </p:cSld>
  <p:clrMap bg1="lt1" tx1="dk1" bg2="lt2" tx2="dk2" accent1="accent1" accent2="accent2" accent3="accent3" accent4="accent4" accent5="accent5" accent6="accent6" hlink="hlink" folHlink="folHlink"/>
  <p:sldLayoutIdLst>
    <p:sldLayoutId id="2147503894" r:id="rId1"/>
    <p:sldLayoutId id="214750389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989619691"/>
      </p:ext>
    </p:extLst>
  </p:cSld>
  <p:clrMap bg1="lt1" tx1="dk1" bg2="lt2" tx2="dk2" accent1="accent1" accent2="accent2" accent3="accent3" accent4="accent4" accent5="accent5" accent6="accent6" hlink="hlink" folHlink="folHlink"/>
  <p:sldLayoutIdLst>
    <p:sldLayoutId id="2147503897" r:id="rId1"/>
    <p:sldLayoutId id="2147503898" r:id="rId2"/>
    <p:sldLayoutId id="2147503899" r:id="rId3"/>
    <p:sldLayoutId id="2147503900" r:id="rId4"/>
    <p:sldLayoutId id="2147503901" r:id="rId5"/>
    <p:sldLayoutId id="2147503902" r:id="rId6"/>
    <p:sldLayoutId id="2147503903" r:id="rId7"/>
    <p:sldLayoutId id="2147503904" r:id="rId8"/>
    <p:sldLayoutId id="2147503905" r:id="rId9"/>
    <p:sldLayoutId id="2147503906" r:id="rId10"/>
    <p:sldLayoutId id="214750390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E478EC6-59A0-8B46-A209-7238C1E4A507}" type="slidenum">
              <a:rPr lang="en-US"/>
              <a:pPr>
                <a:defRPr/>
              </a:pPr>
              <a:t>‹#›</a:t>
            </a:fld>
            <a:endParaRPr lang="en-US"/>
          </a:p>
        </p:txBody>
      </p:sp>
    </p:spTree>
    <p:extLst>
      <p:ext uri="{BB962C8B-B14F-4D97-AF65-F5344CB8AC3E}">
        <p14:creationId xmlns:p14="http://schemas.microsoft.com/office/powerpoint/2010/main" val="1247659700"/>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459D361-D7DE-A041-8C34-BCC2CD9F3CDD}" type="slidenum">
              <a:rPr lang="en-US"/>
              <a:pPr>
                <a:defRPr/>
              </a:pPr>
              <a:t>‹#›</a:t>
            </a:fld>
            <a:endParaRPr lang="en-US"/>
          </a:p>
        </p:txBody>
      </p:sp>
    </p:spTree>
    <p:extLst>
      <p:ext uri="{BB962C8B-B14F-4D97-AF65-F5344CB8AC3E}">
        <p14:creationId xmlns:p14="http://schemas.microsoft.com/office/powerpoint/2010/main" val="71100113"/>
      </p:ext>
    </p:extLst>
  </p:cSld>
  <p:clrMap bg1="lt1" tx1="dk1" bg2="lt2" tx2="dk2" accent1="accent1" accent2="accent2" accent3="accent3" accent4="accent4" accent5="accent5" accent6="accent6" hlink="hlink" folHlink="folHlink"/>
  <p:sldLayoutIdLst>
    <p:sldLayoutId id="2147503933" r:id="rId1"/>
    <p:sldLayoutId id="2147503934" r:id="rId2"/>
    <p:sldLayoutId id="2147503935" r:id="rId3"/>
    <p:sldLayoutId id="2147503936" r:id="rId4"/>
    <p:sldLayoutId id="2147503937" r:id="rId5"/>
    <p:sldLayoutId id="2147503938" r:id="rId6"/>
    <p:sldLayoutId id="2147503939" r:id="rId7"/>
    <p:sldLayoutId id="2147503940" r:id="rId8"/>
    <p:sldLayoutId id="2147503941" r:id="rId9"/>
    <p:sldLayoutId id="2147503942" r:id="rId10"/>
    <p:sldLayoutId id="214750394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extLst>
      <p:ext uri="{BB962C8B-B14F-4D97-AF65-F5344CB8AC3E}">
        <p14:creationId xmlns:p14="http://schemas.microsoft.com/office/powerpoint/2010/main" val="2279552346"/>
      </p:ext>
    </p:extLst>
  </p:cSld>
  <p:clrMap bg1="lt1" tx1="dk1" bg2="lt2" tx2="dk2" accent1="accent1" accent2="accent2" accent3="accent3" accent4="accent4" accent5="accent5" accent6="accent6" hlink="hlink" folHlink="folHlink"/>
  <p:sldLayoutIdLst>
    <p:sldLayoutId id="2147503945" r:id="rId1"/>
    <p:sldLayoutId id="2147503946" r:id="rId2"/>
    <p:sldLayoutId id="2147503947" r:id="rId3"/>
    <p:sldLayoutId id="2147503948" r:id="rId4"/>
    <p:sldLayoutId id="2147503949" r:id="rId5"/>
    <p:sldLayoutId id="2147503950" r:id="rId6"/>
    <p:sldLayoutId id="2147503951" r:id="rId7"/>
    <p:sldLayoutId id="2147503952" r:id="rId8"/>
    <p:sldLayoutId id="2147503953" r:id="rId9"/>
    <p:sldLayoutId id="2147503954" r:id="rId10"/>
    <p:sldLayoutId id="21475039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extLst>
      <p:ext uri="{BB962C8B-B14F-4D97-AF65-F5344CB8AC3E}">
        <p14:creationId xmlns:p14="http://schemas.microsoft.com/office/powerpoint/2010/main" val="58641759"/>
      </p:ext>
    </p:extLst>
  </p:cSld>
  <p:clrMap bg1="lt1" tx1="dk1" bg2="lt2" tx2="dk2" accent1="accent1" accent2="accent2" accent3="accent3" accent4="accent4" accent5="accent5" accent6="accent6" hlink="hlink" folHlink="folHlink"/>
  <p:sldLayoutIdLst>
    <p:sldLayoutId id="2147503957" r:id="rId1"/>
    <p:sldLayoutId id="2147503958" r:id="rId2"/>
    <p:sldLayoutId id="2147503959" r:id="rId3"/>
    <p:sldLayoutId id="2147503960" r:id="rId4"/>
    <p:sldLayoutId id="2147503961" r:id="rId5"/>
    <p:sldLayoutId id="2147503962" r:id="rId6"/>
    <p:sldLayoutId id="2147503963" r:id="rId7"/>
    <p:sldLayoutId id="2147503964" r:id="rId8"/>
    <p:sldLayoutId id="2147503965" r:id="rId9"/>
    <p:sldLayoutId id="2147503966" r:id="rId10"/>
    <p:sldLayoutId id="21475039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249263639"/>
      </p:ext>
    </p:extLst>
  </p:cSld>
  <p:clrMap bg1="lt1" tx1="dk1" bg2="lt2" tx2="dk2" accent1="accent1" accent2="accent2" accent3="accent3" accent4="accent4" accent5="accent5" accent6="accent6" hlink="hlink" folHlink="folHlink"/>
  <p:sldLayoutIdLst>
    <p:sldLayoutId id="2147503969" r:id="rId1"/>
    <p:sldLayoutId id="2147503970" r:id="rId2"/>
    <p:sldLayoutId id="2147503971" r:id="rId3"/>
    <p:sldLayoutId id="2147503972"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859526427"/>
      </p:ext>
    </p:extLst>
  </p:cSld>
  <p:clrMap bg1="dk2" tx1="lt1" bg2="dk1" tx2="lt2" accent1="accent1" accent2="accent2" accent3="accent3" accent4="accent4" accent5="accent5" accent6="accent6" hlink="hlink" folHlink="folHlink"/>
  <p:sldLayoutIdLst>
    <p:sldLayoutId id="2147503974"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3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05" charset="0"/>
                <a:ea typeface="+mn-ea"/>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FE11DF0-C1A9-D44D-ABFA-5D474DE6887F}" type="slidenum">
              <a:rPr lang="en-US"/>
              <a:pPr>
                <a:defRPr/>
              </a:pPr>
              <a:t>‹#›</a:t>
            </a:fld>
            <a:endParaRPr lang="en-US"/>
          </a:p>
        </p:txBody>
      </p:sp>
    </p:spTree>
    <p:extLst>
      <p:ext uri="{BB962C8B-B14F-4D97-AF65-F5344CB8AC3E}">
        <p14:creationId xmlns:p14="http://schemas.microsoft.com/office/powerpoint/2010/main" val="351899836"/>
      </p:ext>
    </p:extLst>
  </p:cSld>
  <p:clrMap bg1="lt1" tx1="dk1" bg2="lt2" tx2="dk2" accent1="accent1" accent2="accent2" accent3="accent3" accent4="accent4" accent5="accent5" accent6="accent6" hlink="hlink" folHlink="folHlink"/>
  <p:sldLayoutIdLst>
    <p:sldLayoutId id="214750397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ea typeface="MS Pゴシック" charset="0"/>
                <a:cs typeface="MS Pゴシック" charset="0"/>
              </a:defRPr>
            </a:lvl1pPr>
          </a:lstStyle>
          <a:p>
            <a:pPr>
              <a:defRPr/>
            </a:pPr>
            <a:fld id="{8D1A8B67-8D9A-9F49-AFCD-F5666E0D12A4}" type="slidenum">
              <a:rPr lang="en-US"/>
              <a:pPr>
                <a:defRPr/>
              </a:pPr>
              <a:t>‹#›</a:t>
            </a:fld>
            <a:endParaRPr lang="en-US"/>
          </a:p>
        </p:txBody>
      </p:sp>
    </p:spTree>
    <p:extLst>
      <p:ext uri="{BB962C8B-B14F-4D97-AF65-F5344CB8AC3E}">
        <p14:creationId xmlns:p14="http://schemas.microsoft.com/office/powerpoint/2010/main" val="1319389403"/>
      </p:ext>
    </p:extLst>
  </p:cSld>
  <p:clrMap bg1="dk2" tx1="lt1" bg2="dk1" tx2="lt2" accent1="accent1" accent2="accent2" accent3="accent3" accent4="accent4" accent5="accent5" accent6="accent6" hlink="hlink" folHlink="folHlink"/>
  <p:sldLayoutIdLst>
    <p:sldLayoutId id="2147503978"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3/3/19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3836003075"/>
      </p:ext>
    </p:extLst>
  </p:cSld>
  <p:clrMap bg1="lt1" tx1="dk1" bg2="lt2" tx2="dk2" accent1="accent1" accent2="accent2" accent3="accent3" accent4="accent4" accent5="accent5" accent6="accent6" hlink="hlink" folHlink="folHlink"/>
  <p:sldLayoutIdLst>
    <p:sldLayoutId id="2147503980" r:id="rId1"/>
    <p:sldLayoutId id="2147503981" r:id="rId2"/>
    <p:sldLayoutId id="2147503982" r:id="rId3"/>
    <p:sldLayoutId id="2147503983" r:id="rId4"/>
    <p:sldLayoutId id="2147503984" r:id="rId5"/>
    <p:sldLayoutId id="2147503985" r:id="rId6"/>
    <p:sldLayoutId id="2147503986" r:id="rId7"/>
    <p:sldLayoutId id="2147503987" r:id="rId8"/>
    <p:sldLayoutId id="2147503988" r:id="rId9"/>
    <p:sldLayoutId id="2147503989" r:id="rId10"/>
    <p:sldLayoutId id="2147503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charset="0"/>
              </a:defRPr>
            </a:lvl1pPr>
          </a:lstStyle>
          <a:p>
            <a:pPr>
              <a:defRPr/>
            </a:pPr>
            <a:fld id="{8B7247A6-93CB-9743-8B14-BA7C9D3113A0}" type="slidenum">
              <a:rPr lang="en-US"/>
              <a:pPr>
                <a:defRPr/>
              </a:pPr>
              <a:t>‹#›</a:t>
            </a:fld>
            <a:endParaRPr lang="en-US"/>
          </a:p>
        </p:txBody>
      </p:sp>
    </p:spTree>
    <p:extLst>
      <p:ext uri="{BB962C8B-B14F-4D97-AF65-F5344CB8AC3E}">
        <p14:creationId xmlns:p14="http://schemas.microsoft.com/office/powerpoint/2010/main" val="946926110"/>
      </p:ext>
    </p:extLst>
  </p:cSld>
  <p:clrMap bg1="dk2" tx1="lt1" bg2="dk1" tx2="lt2" accent1="accent1" accent2="accent2" accent3="accent3" accent4="accent4" accent5="accent5" accent6="accent6" hlink="hlink" folHlink="folHlink"/>
  <p:sldLayoutIdLst>
    <p:sldLayoutId id="2147503992" r:id="rId1"/>
    <p:sldLayoutId id="2147503993" r:id="rId2"/>
    <p:sldLayoutId id="2147503994" r:id="rId3"/>
    <p:sldLayoutId id="2147503995" r:id="rId4"/>
    <p:sldLayoutId id="2147503996" r:id="rId5"/>
    <p:sldLayoutId id="2147503997" r:id="rId6"/>
    <p:sldLayoutId id="2147503998" r:id="rId7"/>
    <p:sldLayoutId id="2147503999" r:id="rId8"/>
    <p:sldLayoutId id="2147504000" r:id="rId9"/>
    <p:sldLayoutId id="2147504001" r:id="rId10"/>
  </p:sldLayoutIdLst>
  <p:transition/>
  <p:txStyles>
    <p:titleStyle>
      <a:lvl1pPr algn="l" rtl="0" eaLnBrk="0" fontAlgn="base" hangingPunct="0">
        <a:lnSpc>
          <a:spcPct val="90000"/>
        </a:lnSpc>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2"/>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lnSpc>
          <a:spcPct val="90000"/>
        </a:lnSpc>
        <a:spcBef>
          <a:spcPct val="20000"/>
        </a:spcBef>
        <a:spcAft>
          <a:spcPct val="0"/>
        </a:spcAft>
        <a:buSzPct val="80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15" r:id="rId1"/>
    <p:sldLayoutId id="2147503016" r:id="rId2"/>
    <p:sldLayoutId id="2147503017" r:id="rId3"/>
    <p:sldLayoutId id="2147503018" r:id="rId4"/>
    <p:sldLayoutId id="2147503019" r:id="rId5"/>
    <p:sldLayoutId id="2147503020" r:id="rId6"/>
    <p:sldLayoutId id="2147503021" r:id="rId7"/>
    <p:sldLayoutId id="2147503022" r:id="rId8"/>
    <p:sldLayoutId id="2147503023" r:id="rId9"/>
    <p:sldLayoutId id="2147503024" r:id="rId10"/>
    <p:sldLayoutId id="21475030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a:defRPr/>
            </a:pPr>
            <a:fld id="{E1315E32-F14A-D942-ABB5-092960F14A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314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5" r:id="rId1"/>
    <p:sldLayoutId id="2147503146" r:id="rId2"/>
    <p:sldLayoutId id="2147503147" r:id="rId3"/>
    <p:sldLayoutId id="2147503148" r:id="rId4"/>
    <p:sldLayoutId id="2147503149" r:id="rId5"/>
    <p:sldLayoutId id="2147503150" r:id="rId6"/>
    <p:sldLayoutId id="2147503151" r:id="rId7"/>
    <p:sldLayoutId id="2147503152" r:id="rId8"/>
    <p:sldLayoutId id="2147503153" r:id="rId9"/>
    <p:sldLayoutId id="2147503154" r:id="rId10"/>
    <p:sldLayoutId id="21475031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9.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60.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153.xml"/><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93.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6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5.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2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9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1.xml"/><Relationship Id="rId1" Type="http://schemas.openxmlformats.org/officeDocument/2006/relationships/themeOverride" Target="../theme/themeOverride2.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51.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307.xml"/><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268.xml"/><Relationship Id="rId5" Type="http://schemas.openxmlformats.org/officeDocument/2006/relationships/image" Target="../media/image73.jpeg"/><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89.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1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35.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Romans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921042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b="1" dirty="0">
                <a:solidFill>
                  <a:schemeClr val="bg1"/>
                </a:solidFill>
              </a:rPr>
              <a:t>Message &amp; Romans 1</a:t>
            </a:r>
            <a:endParaRPr lang="en-US" b="1" dirty="0"/>
          </a:p>
        </p:txBody>
      </p:sp>
      <p:sp>
        <p:nvSpPr>
          <p:cNvPr id="4" name="Rectangle 3"/>
          <p:cNvSpPr txBox="1">
            <a:spLocks noChangeArrowheads="1"/>
          </p:cNvSpPr>
          <p:nvPr/>
        </p:nvSpPr>
        <p:spPr bwMode="auto">
          <a:xfrm>
            <a:off x="1331640" y="3645024"/>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en-US" b="1" i="1" dirty="0">
                <a:solidFill>
                  <a:schemeClr val="bg1"/>
                </a:solidFill>
              </a:rPr>
              <a:t>God is angry at the </a:t>
            </a:r>
            <a:br>
              <a:rPr lang="en-US" b="1" i="1" dirty="0">
                <a:solidFill>
                  <a:schemeClr val="bg1"/>
                </a:solidFill>
              </a:rPr>
            </a:br>
            <a:r>
              <a:rPr lang="en-US" b="1" i="1" dirty="0">
                <a:solidFill>
                  <a:schemeClr val="bg1"/>
                </a:solidFill>
              </a:rPr>
              <a:t>Gentiles who reject him</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1219200" y="1008670"/>
            <a:ext cx="6705600" cy="436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62771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a:ex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47905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997391">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997390"/>
                                        </p:tgtEl>
                                        <p:attrNameLst>
                                          <p:attrName>style.visibility</p:attrName>
                                        </p:attrNameLst>
                                      </p:cBhvr>
                                      <p:to>
                                        <p:strVal val="visible"/>
                                      </p:to>
                                    </p:set>
                                    <p:animEffect transition="in" filter="wipe(left)">
                                      <p:cBhvr>
                                        <p:cTn id="14" dur="500"/>
                                        <p:tgtEl>
                                          <p:spTgt spid="99739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97401">
                                            <p:txEl>
                                              <p:pRg st="0" end="0"/>
                                            </p:txEl>
                                          </p:spTgt>
                                        </p:tgtEl>
                                        <p:attrNameLst>
                                          <p:attrName>style.visibility</p:attrName>
                                        </p:attrNameLst>
                                      </p:cBhvr>
                                      <p:to>
                                        <p:strVal val="visible"/>
                                      </p:to>
                                    </p:set>
                                    <p:animEffect transition="in" filter="dissolve">
                                      <p:cBhvr>
                                        <p:cTn id="19" dur="500"/>
                                        <p:tgtEl>
                                          <p:spTgt spid="9974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40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260648"/>
            <a:ext cx="3401376" cy="3871267"/>
          </a:xfrm>
        </p:spPr>
        <p:txBody>
          <a:bodyPr/>
          <a:lstStyle/>
          <a:p>
            <a:r>
              <a:rPr lang="en-US" b="1" dirty="0"/>
              <a:t>We need to be saved</a:t>
            </a:r>
          </a:p>
        </p:txBody>
      </p:sp>
    </p:spTree>
    <p:extLst>
      <p:ext uri="{BB962C8B-B14F-4D97-AF65-F5344CB8AC3E}">
        <p14:creationId xmlns:p14="http://schemas.microsoft.com/office/powerpoint/2010/main" val="13535722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a:buFontTx/>
              <a:buChar char="•"/>
              <a:defRPr/>
            </a:pPr>
            <a:r>
              <a:rPr lang="en-US" sz="4400" b="1">
                <a:solidFill>
                  <a:srgbClr val="FFFFFF"/>
                </a:solidFill>
                <a:latin typeface="Arial"/>
                <a:ea typeface="Osaka" charset="-128"/>
                <a:cs typeface="Arial"/>
              </a:rPr>
              <a:t>The Reality (18a)</a:t>
            </a:r>
          </a:p>
          <a:p>
            <a:pPr marL="452438" indent="-452438">
              <a:buFontTx/>
              <a:buChar char="•"/>
              <a:defRPr/>
            </a:pPr>
            <a:r>
              <a:rPr lang="en-US" sz="4400" b="1">
                <a:solidFill>
                  <a:srgbClr val="FFFFFF"/>
                </a:solidFill>
                <a:latin typeface="Arial"/>
                <a:ea typeface="Osaka" charset="-128"/>
                <a:cs typeface="Arial"/>
              </a:rPr>
              <a:t>The Reason (18b-20a)</a:t>
            </a:r>
          </a:p>
          <a:p>
            <a:pPr marL="452438" indent="-452438">
              <a:buFontTx/>
              <a:buChar char="•"/>
              <a:defRPr/>
            </a:pPr>
            <a:r>
              <a:rPr lang="en-US" sz="4400" b="1">
                <a:solidFill>
                  <a:srgbClr val="FFFFFF"/>
                </a:solidFill>
                <a:latin typeface="Arial"/>
                <a:ea typeface="Osaka" charset="-128"/>
                <a:cs typeface="Arial"/>
              </a:rPr>
              <a:t>The Result (20b)</a:t>
            </a:r>
            <a:endParaRPr lang="en-US" sz="4400" b="1">
              <a:solidFill>
                <a:srgbClr val="000000"/>
              </a:solidFill>
              <a:latin typeface="Arial"/>
              <a:ea typeface="Osaka" charset="-128"/>
              <a:cs typeface="Arial"/>
            </a:endParaRPr>
          </a:p>
        </p:txBody>
      </p:sp>
      <p:sp>
        <p:nvSpPr>
          <p:cNvPr id="5"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a</a:t>
            </a:r>
          </a:p>
        </p:txBody>
      </p:sp>
    </p:spTree>
    <p:extLst>
      <p:ext uri="{BB962C8B-B14F-4D97-AF65-F5344CB8AC3E}">
        <p14:creationId xmlns:p14="http://schemas.microsoft.com/office/powerpoint/2010/main" val="24429382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37442793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fr-FR"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fr-FR"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p:cNvSpPr txBox="1">
            <a:spLocks noChangeArrowheads="1"/>
          </p:cNvSpPr>
          <p:nvPr/>
        </p:nvSpPr>
        <p:spPr bwMode="auto">
          <a:xfrm>
            <a:off x="8172400" y="76200"/>
            <a:ext cx="869349" cy="461665"/>
          </a:xfrm>
          <a:prstGeom prst="rect">
            <a:avLst/>
          </a:prstGeom>
          <a:solidFill>
            <a:srgbClr val="000000"/>
          </a:solidFill>
          <a:ln w="9525">
            <a:noFill/>
            <a:miter lim="800000"/>
            <a:headEnd/>
            <a:tailEnd/>
          </a:ln>
        </p:spPr>
        <p:txBody>
          <a:bodyPr wrap="none">
            <a:prstTxWarp prst="textNoShape">
              <a:avLst/>
            </a:prstTxWarp>
            <a:spAutoFit/>
          </a:bodyPr>
          <a:lstStyle/>
          <a:p>
            <a:r>
              <a:rPr lang="en-US" b="1" dirty="0">
                <a:latin typeface="Arial" charset="0"/>
                <a:ea typeface="ヒラギノ角ゴ Pro W3" charset="-128"/>
                <a:cs typeface="ヒラギノ角ゴ Pro W3" charset="-128"/>
              </a:rPr>
              <a:t>155e</a:t>
            </a:r>
          </a:p>
        </p:txBody>
      </p:sp>
    </p:spTree>
    <p:extLst>
      <p:ext uri="{BB962C8B-B14F-4D97-AF65-F5344CB8AC3E}">
        <p14:creationId xmlns:p14="http://schemas.microsoft.com/office/powerpoint/2010/main" val="3899893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rPr>
              <a:t>Why God is Angry at Gentiles </a:t>
            </a:r>
            <a:br>
              <a:rPr lang="en-US" sz="3600" b="1" dirty="0">
                <a:solidFill>
                  <a:schemeClr val="bg1"/>
                </a:solidFill>
              </a:rPr>
            </a:br>
            <a:r>
              <a:rPr lang="en-US" sz="36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Impurity (24)</a:t>
            </a:r>
          </a:p>
          <a:p>
            <a:pPr>
              <a:spcBef>
                <a:spcPct val="20000"/>
              </a:spcBef>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Homosexuality (26-27)</a:t>
            </a:r>
          </a:p>
        </p:txBody>
      </p:sp>
      <p:sp>
        <p:nvSpPr>
          <p:cNvPr id="18" name="Text Box 5"/>
          <p:cNvSpPr txBox="1">
            <a:spLocks noChangeArrowheads="1"/>
          </p:cNvSpPr>
          <p:nvPr/>
        </p:nvSpPr>
        <p:spPr bwMode="auto">
          <a:xfrm>
            <a:off x="8028384" y="138113"/>
            <a:ext cx="100550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2891998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p:txBody>
          <a:bodyPr/>
          <a:lstStyle/>
          <a:p>
            <a:pPr eaLnBrk="1" hangingPunct="1"/>
            <a:r>
              <a:rPr lang="en-US">
                <a:solidFill>
                  <a:schemeClr val="bg1"/>
                </a:solidFill>
              </a:rPr>
              <a:t>Romans 2:1–3:8</a:t>
            </a:r>
            <a:endParaRPr lang="en-US"/>
          </a:p>
        </p:txBody>
      </p:sp>
      <p:sp>
        <p:nvSpPr>
          <p:cNvPr id="643075" name="Rectangle 3"/>
          <p:cNvSpPr>
            <a:spLocks noGrp="1" noChangeArrowheads="1"/>
          </p:cNvSpPr>
          <p:nvPr>
            <p:ph type="subTitle" idx="1"/>
          </p:nvPr>
        </p:nvSpPr>
        <p:spPr/>
        <p:txBody>
          <a:bodyPr/>
          <a:lstStyle/>
          <a:p>
            <a:pPr eaLnBrk="1" hangingPunct="1"/>
            <a:r>
              <a:rPr lang="en-US" b="1" i="1">
                <a:solidFill>
                  <a:schemeClr val="bg1"/>
                </a:solidFill>
              </a:rPr>
              <a:t>God is angry at the </a:t>
            </a:r>
            <a:br>
              <a:rPr lang="en-US" b="1" i="1">
                <a:solidFill>
                  <a:schemeClr val="bg1"/>
                </a:solidFill>
              </a:rPr>
            </a:br>
            <a:r>
              <a:rPr lang="en-US" b="1" i="1">
                <a:solidFill>
                  <a:schemeClr val="bg1"/>
                </a:solidFill>
              </a:rPr>
              <a:t>self-righteous and Jews too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http://photos1.blogger.com/blogger/163/2152/1600/animals.1.jpg">
            <a:extLst>
              <a:ext uri="{FF2B5EF4-FFF2-40B4-BE49-F238E27FC236}">
                <a16:creationId xmlns:a16="http://schemas.microsoft.com/office/drawing/2014/main" id="{C9A1BC89-1CD9-F64D-A22F-9568B7492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 y="252378"/>
            <a:ext cx="9131574" cy="63532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a:extLst/>
        </p:spPr>
        <p:txBody>
          <a:bodyPr/>
          <a:lstStyle/>
          <a:p>
            <a:pPr>
              <a:defRPr/>
            </a:pPr>
            <a:r>
              <a:rPr lang="en-SG" b="1" dirty="0">
                <a:effectLst>
                  <a:glow rad="127000">
                    <a:schemeClr val="tx1"/>
                  </a:glow>
                </a:effectLst>
                <a:latin typeface="Arial" charset="0"/>
                <a:ea typeface="ＭＳ Ｐゴシック" charset="0"/>
                <a:cs typeface="ＭＳ Ｐゴシック" charset="0"/>
              </a:rPr>
              <a:t>We accept others when we are young.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69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0579"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80580" name="Rectangle 4"/>
          <p:cNvSpPr>
            <a:spLocks noGrp="1" noChangeArrowheads="1"/>
          </p:cNvSpPr>
          <p:nvPr>
            <p:ph type="title"/>
          </p:nvPr>
        </p:nvSpPr>
        <p:spPr>
          <a:xfrm>
            <a:off x="533400" y="3200400"/>
            <a:ext cx="2667000" cy="1371600"/>
          </a:xfrm>
        </p:spPr>
        <p:txBody>
          <a:bodyPr/>
          <a:lstStyle/>
          <a:p>
            <a:pPr eaLnBrk="1" hangingPunct="1"/>
            <a:r>
              <a:rPr lang="en-US" sz="2800" b="1">
                <a:ea typeface="ＭＳ Ｐゴシック" charset="-128"/>
                <a:cs typeface="ＭＳ Ｐゴシック" charset="-128"/>
              </a:rPr>
              <a:t>God Despises Human Pride</a:t>
            </a:r>
            <a:endParaRPr lang="en-US" sz="320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14019" name="Rectangle 3"/>
          <p:cNvSpPr>
            <a:spLocks noGrp="1" noChangeArrowheads="1"/>
          </p:cNvSpPr>
          <p:nvPr>
            <p:ph type="ctrTitle"/>
          </p:nvPr>
        </p:nvSpPr>
        <p:spPr>
          <a:xfrm>
            <a:off x="-228600" y="0"/>
            <a:ext cx="9372600"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en-US" b="1">
                <a:solidFill>
                  <a:schemeClr val="bg1"/>
                </a:solidFill>
                <a:ea typeface="ＭＳ Ｐゴシック" charset="-128"/>
                <a:cs typeface="ＭＳ Ｐゴシック" charset="-128"/>
              </a:rPr>
              <a:t>All Are Guilty Before God</a:t>
            </a:r>
            <a:endParaRPr lang="en-US" sz="5400">
              <a:solidFill>
                <a:schemeClr val="bg1"/>
              </a:solidFill>
              <a:ea typeface="ＭＳ Ｐゴシック" charset="-128"/>
              <a:cs typeface="ＭＳ Ｐゴシック" charset="-128"/>
            </a:endParaRPr>
          </a:p>
        </p:txBody>
      </p:sp>
      <p:graphicFrame>
        <p:nvGraphicFramePr>
          <p:cNvPr id="214020" name="Object 2"/>
          <p:cNvGraphicFramePr>
            <a:graphicFrameLocks noChangeAspect="1"/>
          </p:cNvGraphicFramePr>
          <p:nvPr/>
        </p:nvGraphicFramePr>
        <p:xfrm>
          <a:off x="-381000" y="173038"/>
          <a:ext cx="9658350" cy="6942137"/>
        </p:xfrm>
        <a:graphic>
          <a:graphicData uri="http://schemas.openxmlformats.org/presentationml/2006/ole">
            <mc:AlternateContent xmlns:mc="http://schemas.openxmlformats.org/markup-compatibility/2006">
              <mc:Choice xmlns:v="urn:schemas-microsoft-com:vml" Requires="v">
                <p:oleObj spid="_x0000_s646539" name="Document" r:id="rId5" imgW="6032500" imgH="4343400" progId="Word.Document.8">
                  <p:embed/>
                </p:oleObj>
              </mc:Choice>
              <mc:Fallback>
                <p:oleObj name="Document" r:id="rId5" imgW="6032500" imgH="4343400" progId="Word.Document.8">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73038"/>
                        <a:ext cx="9658350" cy="6942137"/>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46150" name="Text Box 5"/>
          <p:cNvSpPr txBox="1">
            <a:spLocks noChangeArrowheads="1"/>
          </p:cNvSpPr>
          <p:nvPr/>
        </p:nvSpPr>
        <p:spPr bwMode="auto">
          <a:xfrm>
            <a:off x="8502650" y="-76200"/>
            <a:ext cx="699230"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panose="020B0604020202020204" pitchFamily="34" charset="0"/>
                <a:cs typeface="Arial" panose="020B0604020202020204" pitchFamily="34" charset="0"/>
              </a:rPr>
              <a:t>152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wipe(down)">
                                      <p:cBhvr>
                                        <p:cTn id="7" dur="580">
                                          <p:stCondLst>
                                            <p:cond delay="0"/>
                                          </p:stCondLst>
                                        </p:cTn>
                                        <p:tgtEl>
                                          <p:spTgt spid="214019"/>
                                        </p:tgtEl>
                                      </p:cBhvr>
                                    </p:animEffect>
                                    <p:anim calcmode="lin" valueType="num">
                                      <p:cBhvr>
                                        <p:cTn id="8" dur="1822" tmFilter="0,0; 0.14,0.36; 0.43,0.73; 0.71,0.91; 1.0,1.0">
                                          <p:stCondLst>
                                            <p:cond delay="0"/>
                                          </p:stCondLst>
                                        </p:cTn>
                                        <p:tgtEl>
                                          <p:spTgt spid="2140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40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40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40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4019"/>
                                        </p:tgtEl>
                                        <p:attrNameLst>
                                          <p:attrName>ppt_y</p:attrName>
                                        </p:attrNameLst>
                                      </p:cBhvr>
                                      <p:tavLst>
                                        <p:tav tm="0" fmla="#ppt_y-sin(pi*$)/81">
                                          <p:val>
                                            <p:fltVal val="0"/>
                                          </p:val>
                                        </p:tav>
                                        <p:tav tm="100000">
                                          <p:val>
                                            <p:fltVal val="1"/>
                                          </p:val>
                                        </p:tav>
                                      </p:tavLst>
                                    </p:anim>
                                    <p:animScale>
                                      <p:cBhvr>
                                        <p:cTn id="13" dur="26">
                                          <p:stCondLst>
                                            <p:cond delay="650"/>
                                          </p:stCondLst>
                                        </p:cTn>
                                        <p:tgtEl>
                                          <p:spTgt spid="214019"/>
                                        </p:tgtEl>
                                      </p:cBhvr>
                                      <p:to x="100000" y="60000"/>
                                    </p:animScale>
                                    <p:animScale>
                                      <p:cBhvr>
                                        <p:cTn id="14" dur="166" decel="50000">
                                          <p:stCondLst>
                                            <p:cond delay="676"/>
                                          </p:stCondLst>
                                        </p:cTn>
                                        <p:tgtEl>
                                          <p:spTgt spid="214019"/>
                                        </p:tgtEl>
                                      </p:cBhvr>
                                      <p:to x="100000" y="100000"/>
                                    </p:animScale>
                                    <p:animScale>
                                      <p:cBhvr>
                                        <p:cTn id="15" dur="26">
                                          <p:stCondLst>
                                            <p:cond delay="1312"/>
                                          </p:stCondLst>
                                        </p:cTn>
                                        <p:tgtEl>
                                          <p:spTgt spid="214019"/>
                                        </p:tgtEl>
                                      </p:cBhvr>
                                      <p:to x="100000" y="80000"/>
                                    </p:animScale>
                                    <p:animScale>
                                      <p:cBhvr>
                                        <p:cTn id="16" dur="166" decel="50000">
                                          <p:stCondLst>
                                            <p:cond delay="1338"/>
                                          </p:stCondLst>
                                        </p:cTn>
                                        <p:tgtEl>
                                          <p:spTgt spid="214019"/>
                                        </p:tgtEl>
                                      </p:cBhvr>
                                      <p:to x="100000" y="100000"/>
                                    </p:animScale>
                                    <p:animScale>
                                      <p:cBhvr>
                                        <p:cTn id="17" dur="26">
                                          <p:stCondLst>
                                            <p:cond delay="1642"/>
                                          </p:stCondLst>
                                        </p:cTn>
                                        <p:tgtEl>
                                          <p:spTgt spid="214019"/>
                                        </p:tgtEl>
                                      </p:cBhvr>
                                      <p:to x="100000" y="90000"/>
                                    </p:animScale>
                                    <p:animScale>
                                      <p:cBhvr>
                                        <p:cTn id="18" dur="166" decel="50000">
                                          <p:stCondLst>
                                            <p:cond delay="1668"/>
                                          </p:stCondLst>
                                        </p:cTn>
                                        <p:tgtEl>
                                          <p:spTgt spid="214019"/>
                                        </p:tgtEl>
                                      </p:cBhvr>
                                      <p:to x="100000" y="100000"/>
                                    </p:animScale>
                                    <p:animScale>
                                      <p:cBhvr>
                                        <p:cTn id="19" dur="26">
                                          <p:stCondLst>
                                            <p:cond delay="1808"/>
                                          </p:stCondLst>
                                        </p:cTn>
                                        <p:tgtEl>
                                          <p:spTgt spid="214019"/>
                                        </p:tgtEl>
                                      </p:cBhvr>
                                      <p:to x="100000" y="95000"/>
                                    </p:animScale>
                                    <p:animScale>
                                      <p:cBhvr>
                                        <p:cTn id="20" dur="166" decel="50000">
                                          <p:stCondLst>
                                            <p:cond delay="1834"/>
                                          </p:stCondLst>
                                        </p:cTn>
                                        <p:tgtEl>
                                          <p:spTgt spid="21401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14020"/>
                                        </p:tgtEl>
                                        <p:attrNameLst>
                                          <p:attrName>style.visibility</p:attrName>
                                        </p:attrNameLst>
                                      </p:cBhvr>
                                      <p:to>
                                        <p:strVal val="visible"/>
                                      </p:to>
                                    </p:set>
                                    <p:animEffect transition="in" filter="wipe(down)">
                                      <p:cBhvr>
                                        <p:cTn id="25" dur="580">
                                          <p:stCondLst>
                                            <p:cond delay="0"/>
                                          </p:stCondLst>
                                        </p:cTn>
                                        <p:tgtEl>
                                          <p:spTgt spid="214020"/>
                                        </p:tgtEl>
                                      </p:cBhvr>
                                    </p:animEffect>
                                    <p:anim calcmode="lin" valueType="num">
                                      <p:cBhvr>
                                        <p:cTn id="26" dur="1822" tmFilter="0,0; 0.14,0.36; 0.43,0.73; 0.71,0.91; 1.0,1.0">
                                          <p:stCondLst>
                                            <p:cond delay="0"/>
                                          </p:stCondLst>
                                        </p:cTn>
                                        <p:tgtEl>
                                          <p:spTgt spid="2140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40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40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40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40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14020"/>
                                        </p:tgtEl>
                                      </p:cBhvr>
                                      <p:to x="100000" y="60000"/>
                                    </p:animScale>
                                    <p:animScale>
                                      <p:cBhvr>
                                        <p:cTn id="32" dur="166" decel="50000">
                                          <p:stCondLst>
                                            <p:cond delay="676"/>
                                          </p:stCondLst>
                                        </p:cTn>
                                        <p:tgtEl>
                                          <p:spTgt spid="214020"/>
                                        </p:tgtEl>
                                      </p:cBhvr>
                                      <p:to x="100000" y="100000"/>
                                    </p:animScale>
                                    <p:animScale>
                                      <p:cBhvr>
                                        <p:cTn id="33" dur="26">
                                          <p:stCondLst>
                                            <p:cond delay="1312"/>
                                          </p:stCondLst>
                                        </p:cTn>
                                        <p:tgtEl>
                                          <p:spTgt spid="214020"/>
                                        </p:tgtEl>
                                      </p:cBhvr>
                                      <p:to x="100000" y="80000"/>
                                    </p:animScale>
                                    <p:animScale>
                                      <p:cBhvr>
                                        <p:cTn id="34" dur="166" decel="50000">
                                          <p:stCondLst>
                                            <p:cond delay="1338"/>
                                          </p:stCondLst>
                                        </p:cTn>
                                        <p:tgtEl>
                                          <p:spTgt spid="214020"/>
                                        </p:tgtEl>
                                      </p:cBhvr>
                                      <p:to x="100000" y="100000"/>
                                    </p:animScale>
                                    <p:animScale>
                                      <p:cBhvr>
                                        <p:cTn id="35" dur="26">
                                          <p:stCondLst>
                                            <p:cond delay="1642"/>
                                          </p:stCondLst>
                                        </p:cTn>
                                        <p:tgtEl>
                                          <p:spTgt spid="214020"/>
                                        </p:tgtEl>
                                      </p:cBhvr>
                                      <p:to x="100000" y="90000"/>
                                    </p:animScale>
                                    <p:animScale>
                                      <p:cBhvr>
                                        <p:cTn id="36" dur="166" decel="50000">
                                          <p:stCondLst>
                                            <p:cond delay="1668"/>
                                          </p:stCondLst>
                                        </p:cTn>
                                        <p:tgtEl>
                                          <p:spTgt spid="214020"/>
                                        </p:tgtEl>
                                      </p:cBhvr>
                                      <p:to x="100000" y="100000"/>
                                    </p:animScale>
                                    <p:animScale>
                                      <p:cBhvr>
                                        <p:cTn id="37" dur="26">
                                          <p:stCondLst>
                                            <p:cond delay="1808"/>
                                          </p:stCondLst>
                                        </p:cTn>
                                        <p:tgtEl>
                                          <p:spTgt spid="214020"/>
                                        </p:tgtEl>
                                      </p:cBhvr>
                                      <p:to x="100000" y="95000"/>
                                    </p:animScale>
                                    <p:animScale>
                                      <p:cBhvr>
                                        <p:cTn id="38" dur="166" decel="50000">
                                          <p:stCondLst>
                                            <p:cond delay="1834"/>
                                          </p:stCondLst>
                                        </p:cTn>
                                        <p:tgtEl>
                                          <p:spTgt spid="2140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ea typeface="Arial" charset="0"/>
                <a:cs typeface="Arial" charset="0"/>
              </a:rPr>
              <a:t>10b </a:t>
            </a:r>
            <a:r>
              <a:rPr lang="en-US" altLang="ja-JP" b="1" dirty="0">
                <a:solidFill>
                  <a:srgbClr val="EAEAEA"/>
                </a:solidFill>
                <a:latin typeface="Arial" charset="0"/>
                <a:ea typeface="Arial" charset="0"/>
                <a:cs typeface="Arial" charset="0"/>
              </a:rPr>
              <a:t>"No one is righteous—</a:t>
            </a:r>
          </a:p>
          <a:p>
            <a:r>
              <a:rPr lang="en-US" b="1" dirty="0">
                <a:solidFill>
                  <a:srgbClr val="EAEAEA"/>
                </a:solidFill>
                <a:latin typeface="Arial" charset="0"/>
                <a:ea typeface="Arial" charset="0"/>
                <a:cs typeface="Arial" charset="0"/>
              </a:rPr>
              <a:t>not even one.</a:t>
            </a:r>
          </a:p>
          <a:p>
            <a:r>
              <a:rPr lang="en-US" b="1" baseline="30000" dirty="0">
                <a:solidFill>
                  <a:srgbClr val="EAEAEA"/>
                </a:solidFill>
                <a:latin typeface="Arial" charset="0"/>
                <a:ea typeface="Arial" charset="0"/>
                <a:cs typeface="Arial" charset="0"/>
              </a:rPr>
              <a:t>11 </a:t>
            </a:r>
            <a:r>
              <a:rPr lang="en-US" b="1" dirty="0">
                <a:solidFill>
                  <a:srgbClr val="EAEAEA"/>
                </a:solidFill>
                <a:latin typeface="Arial" charset="0"/>
                <a:ea typeface="Arial" charset="0"/>
                <a:cs typeface="Arial" charset="0"/>
              </a:rPr>
              <a:t>No one is truly wise;</a:t>
            </a:r>
          </a:p>
          <a:p>
            <a:r>
              <a:rPr lang="en-US" b="1" dirty="0">
                <a:solidFill>
                  <a:srgbClr val="EAEAEA"/>
                </a:solidFill>
                <a:latin typeface="Arial" charset="0"/>
                <a:ea typeface="Arial" charset="0"/>
                <a:cs typeface="Arial" charset="0"/>
              </a:rPr>
              <a:t>no one is seeking God.</a:t>
            </a:r>
          </a:p>
          <a:p>
            <a:r>
              <a:rPr lang="en-US" b="1" baseline="30000" dirty="0">
                <a:solidFill>
                  <a:srgbClr val="EAEAEA"/>
                </a:solidFill>
                <a:latin typeface="Arial" charset="0"/>
                <a:ea typeface="Arial" charset="0"/>
                <a:cs typeface="Arial" charset="0"/>
              </a:rPr>
              <a:t>12 </a:t>
            </a:r>
            <a:r>
              <a:rPr lang="en-US" b="1" dirty="0">
                <a:solidFill>
                  <a:srgbClr val="EAEAEA"/>
                </a:solidFill>
                <a:latin typeface="Arial" charset="0"/>
                <a:ea typeface="Arial" charset="0"/>
                <a:cs typeface="Arial" charset="0"/>
              </a:rPr>
              <a:t>All have turned away;</a:t>
            </a:r>
          </a:p>
          <a:p>
            <a:r>
              <a:rPr lang="en-US" b="1" dirty="0">
                <a:solidFill>
                  <a:srgbClr val="EAEAEA"/>
                </a:solidFill>
                <a:latin typeface="Arial" charset="0"/>
                <a:ea typeface="Arial" charset="0"/>
                <a:cs typeface="Arial" charset="0"/>
              </a:rPr>
              <a:t>all have become useless.</a:t>
            </a:r>
          </a:p>
          <a:p>
            <a:r>
              <a:rPr lang="en-US" b="1" dirty="0">
                <a:solidFill>
                  <a:srgbClr val="EAEAEA"/>
                </a:solidFill>
                <a:latin typeface="Arial" charset="0"/>
                <a:ea typeface="Arial" charset="0"/>
                <a:cs typeface="Arial" charset="0"/>
              </a:rPr>
              <a:t>No one does good,</a:t>
            </a:r>
          </a:p>
          <a:p>
            <a:r>
              <a:rPr lang="en-US" b="1" dirty="0">
                <a:solidFill>
                  <a:srgbClr val="EAEAEA"/>
                </a:solidFill>
                <a:latin typeface="Arial" charset="0"/>
                <a:ea typeface="Arial" charset="0"/>
                <a:cs typeface="Arial" charset="0"/>
              </a:rPr>
              <a:t>not a single one </a:t>
            </a:r>
            <a:r>
              <a:rPr lang="en-US" sz="1800" b="1" dirty="0">
                <a:solidFill>
                  <a:srgbClr val="EAEAEA"/>
                </a:solidFill>
                <a:latin typeface="Arial" charset="0"/>
                <a:ea typeface="Arial" charset="0"/>
                <a:cs typeface="Arial" charset="0"/>
              </a:rPr>
              <a:t>(</a:t>
            </a:r>
            <a:r>
              <a:rPr lang="en-US" sz="1800" b="1" dirty="0" err="1">
                <a:solidFill>
                  <a:srgbClr val="EAEAEA"/>
                </a:solidFill>
                <a:latin typeface="Arial" charset="0"/>
                <a:ea typeface="Arial" charset="0"/>
                <a:cs typeface="Arial" charset="0"/>
              </a:rPr>
              <a:t>Pss</a:t>
            </a:r>
            <a:r>
              <a:rPr lang="en-US" sz="1800" b="1" dirty="0">
                <a:solidFill>
                  <a:srgbClr val="EAEAEA"/>
                </a:solidFill>
                <a:latin typeface="Arial" charset="0"/>
                <a:ea typeface="Arial" charset="0"/>
                <a:cs typeface="Arial" charset="0"/>
              </a:rPr>
              <a:t> 14:1-3; 53:1-3–Greek version).</a:t>
            </a:r>
          </a:p>
          <a:p>
            <a:r>
              <a:rPr lang="en-US" b="1" baseline="30000" dirty="0">
                <a:solidFill>
                  <a:srgbClr val="EAEAEA"/>
                </a:solidFill>
                <a:latin typeface="Arial" charset="0"/>
                <a:ea typeface="Arial" charset="0"/>
                <a:cs typeface="Arial" charset="0"/>
              </a:rPr>
              <a:t>13 </a:t>
            </a:r>
            <a:r>
              <a:rPr lang="en-US" altLang="ja-JP" b="1" dirty="0">
                <a:solidFill>
                  <a:srgbClr val="EAEAEA"/>
                </a:solidFill>
                <a:latin typeface="Arial" charset="0"/>
                <a:ea typeface="Arial" charset="0"/>
                <a:cs typeface="Arial" charset="0"/>
              </a:rPr>
              <a:t>"Their talk is foul, like… stench from an open grave.</a:t>
            </a:r>
          </a:p>
          <a:p>
            <a:r>
              <a:rPr lang="en-US" b="1" dirty="0">
                <a:solidFill>
                  <a:srgbClr val="EAEAEA"/>
                </a:solidFill>
                <a:latin typeface="Arial" charset="0"/>
                <a:ea typeface="Arial" charset="0"/>
                <a:cs typeface="Arial" charset="0"/>
              </a:rPr>
              <a:t>Their tongues are filled with lies.</a:t>
            </a:r>
            <a:r>
              <a:rPr lang="en-US" altLang="ja-JP" b="1" dirty="0">
                <a:solidFill>
                  <a:srgbClr val="EAEAEA"/>
                </a:solidFill>
                <a:latin typeface="Arial" charset="0"/>
                <a:ea typeface="Arial" charset="0"/>
                <a:cs typeface="Arial" charset="0"/>
              </a:rPr>
              <a:t>"</a:t>
            </a:r>
          </a:p>
          <a:p>
            <a:r>
              <a:rPr lang="en-US" altLang="ja-JP" b="1" dirty="0">
                <a:solidFill>
                  <a:srgbClr val="EAEAEA"/>
                </a:solidFill>
                <a:latin typeface="Arial" charset="0"/>
                <a:ea typeface="Arial" charset="0"/>
                <a:cs typeface="Arial" charset="0"/>
              </a:rPr>
              <a:t>"Snake venom drips from their lips" </a:t>
            </a:r>
            <a:r>
              <a:rPr lang="en-US" altLang="ja-JP" sz="1800" b="1" dirty="0">
                <a:solidFill>
                  <a:srgbClr val="EAEAEA"/>
                </a:solidFill>
                <a:latin typeface="Arial" charset="0"/>
                <a:ea typeface="Arial" charset="0"/>
                <a:cs typeface="Arial" charset="0"/>
              </a:rPr>
              <a:t>(Ps 5:9 Gr.; 140:3).</a:t>
            </a:r>
            <a:endParaRPr lang="en-US" altLang="ja-JP" b="1" dirty="0">
              <a:solidFill>
                <a:srgbClr val="EAEAEA"/>
              </a:solidFill>
              <a:latin typeface="Arial" charset="0"/>
              <a:ea typeface="Arial" charset="0"/>
              <a:cs typeface="Arial" charset="0"/>
            </a:endParaRPr>
          </a:p>
          <a:p>
            <a:r>
              <a:rPr lang="en-US" b="1" baseline="30000" dirty="0">
                <a:solidFill>
                  <a:srgbClr val="EAEAEA"/>
                </a:solidFill>
                <a:latin typeface="Arial" charset="0"/>
                <a:ea typeface="Arial" charset="0"/>
                <a:cs typeface="Arial" charset="0"/>
              </a:rPr>
              <a:t>14 </a:t>
            </a:r>
            <a:r>
              <a:rPr lang="en-US" altLang="ja-JP" b="1" dirty="0">
                <a:solidFill>
                  <a:srgbClr val="EAEAEA"/>
                </a:solidFill>
                <a:latin typeface="Arial" charset="0"/>
                <a:ea typeface="Arial" charset="0"/>
                <a:cs typeface="Arial" charset="0"/>
              </a:rPr>
              <a:t>"Their mouths are full of cursing and bitterness"</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10:7 Gr. version).</a:t>
            </a:r>
          </a:p>
          <a:p>
            <a:r>
              <a:rPr lang="en-US" b="1" baseline="30000" dirty="0">
                <a:solidFill>
                  <a:srgbClr val="EAEAEA"/>
                </a:solidFill>
                <a:latin typeface="Arial" charset="0"/>
                <a:ea typeface="Arial" charset="0"/>
                <a:cs typeface="Arial" charset="0"/>
              </a:rPr>
              <a:t>15 </a:t>
            </a:r>
            <a:r>
              <a:rPr lang="en-US" altLang="ja-JP" b="1" dirty="0">
                <a:solidFill>
                  <a:srgbClr val="EAEAEA"/>
                </a:solidFill>
                <a:latin typeface="Arial" charset="0"/>
                <a:ea typeface="Arial" charset="0"/>
                <a:cs typeface="Arial" charset="0"/>
              </a:rPr>
              <a:t>"They rush to commit murder.</a:t>
            </a:r>
          </a:p>
          <a:p>
            <a:r>
              <a:rPr lang="en-US" b="1" baseline="30000" dirty="0">
                <a:solidFill>
                  <a:srgbClr val="EAEAEA"/>
                </a:solidFill>
                <a:latin typeface="Arial" charset="0"/>
                <a:ea typeface="Arial" charset="0"/>
                <a:cs typeface="Arial" charset="0"/>
              </a:rPr>
              <a:t>16 </a:t>
            </a:r>
            <a:r>
              <a:rPr lang="en-US" b="1" dirty="0">
                <a:solidFill>
                  <a:srgbClr val="EAEAEA"/>
                </a:solidFill>
                <a:latin typeface="Arial" charset="0"/>
                <a:ea typeface="Arial" charset="0"/>
                <a:cs typeface="Arial" charset="0"/>
              </a:rPr>
              <a:t>Destruction and misery always follow them.</a:t>
            </a:r>
          </a:p>
          <a:p>
            <a:r>
              <a:rPr lang="en-US" b="1" baseline="30000" dirty="0">
                <a:solidFill>
                  <a:srgbClr val="EAEAEA"/>
                </a:solidFill>
                <a:latin typeface="Arial" charset="0"/>
                <a:ea typeface="Arial" charset="0"/>
                <a:cs typeface="Arial" charset="0"/>
              </a:rPr>
              <a:t>17 </a:t>
            </a:r>
            <a:r>
              <a:rPr lang="en-US" b="1" dirty="0">
                <a:solidFill>
                  <a:srgbClr val="EAEAEA"/>
                </a:solidFill>
                <a:latin typeface="Arial" charset="0"/>
                <a:ea typeface="Arial" charset="0"/>
                <a:cs typeface="Arial" charset="0"/>
              </a:rPr>
              <a:t>They don</a:t>
            </a:r>
            <a:r>
              <a:rPr lang="fr-FR" b="1" dirty="0">
                <a:solidFill>
                  <a:srgbClr val="EAEAEA"/>
                </a:solidFill>
                <a:latin typeface="Arial" charset="0"/>
                <a:ea typeface="Arial" charset="0"/>
                <a:cs typeface="Arial" charset="0"/>
              </a:rPr>
              <a:t>'</a:t>
            </a:r>
            <a:r>
              <a:rPr lang="en-US" b="1" dirty="0">
                <a:solidFill>
                  <a:srgbClr val="EAEAEA"/>
                </a:solidFill>
                <a:latin typeface="Arial" charset="0"/>
                <a:ea typeface="Arial" charset="0"/>
                <a:cs typeface="Arial" charset="0"/>
              </a:rPr>
              <a:t>t know where to find peace</a:t>
            </a:r>
            <a:r>
              <a:rPr lang="en-US" altLang="ja-JP" b="1" dirty="0">
                <a:solidFill>
                  <a:srgbClr val="EAEAEA"/>
                </a:solidFill>
                <a:latin typeface="Arial" charset="0"/>
                <a:ea typeface="Arial" charset="0"/>
                <a:cs typeface="Arial" charset="0"/>
              </a:rPr>
              <a:t>"</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(Isa 59:7-8).</a:t>
            </a:r>
          </a:p>
          <a:p>
            <a:r>
              <a:rPr lang="en-US" b="1" baseline="30000" dirty="0">
                <a:solidFill>
                  <a:srgbClr val="EAEAEA"/>
                </a:solidFill>
                <a:latin typeface="Arial" charset="0"/>
                <a:ea typeface="Arial" charset="0"/>
                <a:cs typeface="Arial" charset="0"/>
              </a:rPr>
              <a:t>18 </a:t>
            </a:r>
            <a:r>
              <a:rPr lang="en-US" altLang="ja-JP" b="1" dirty="0">
                <a:solidFill>
                  <a:srgbClr val="EAEAEA"/>
                </a:solidFill>
                <a:latin typeface="Arial" charset="0"/>
                <a:ea typeface="Arial" charset="0"/>
                <a:cs typeface="Arial" charset="0"/>
              </a:rPr>
              <a:t>"They have no fear of God at all."</a:t>
            </a:r>
          </a:p>
          <a:p>
            <a:pPr lvl="1" algn="r"/>
            <a:r>
              <a:rPr lang="en-US" b="1" dirty="0">
                <a:solidFill>
                  <a:srgbClr val="EAEAEA"/>
                </a:solidFill>
                <a:latin typeface="Arial" charset="0"/>
                <a:ea typeface="Arial" charset="0"/>
                <a:cs typeface="Arial" charset="0"/>
              </a:rPr>
              <a:t>(Rom 3:10b-18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17339929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en-US">
                <a:solidFill>
                  <a:schemeClr val="bg1"/>
                </a:solidFill>
              </a:rPr>
              <a:t>Romans 3:21-31</a:t>
            </a:r>
            <a:endParaRPr lang="en-US"/>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en-US" b="1" i="1" dirty="0">
                <a:solidFill>
                  <a:schemeClr val="bg1"/>
                </a:solidFill>
              </a:rPr>
              <a:t>God</a:t>
            </a:r>
            <a:r>
              <a:rPr lang="fr-FR" b="1" i="1" dirty="0">
                <a:solidFill>
                  <a:schemeClr val="bg1"/>
                </a:solidFill>
              </a:rPr>
              <a:t>'</a:t>
            </a:r>
            <a:r>
              <a:rPr lang="en-US" altLang="ja-JP" b="1" i="1" dirty="0">
                <a:solidFill>
                  <a:schemeClr val="bg1"/>
                </a:solidFill>
              </a:rPr>
              <a:t>s righteousness is provided through justification by faith</a:t>
            </a:r>
            <a:endParaRPr lang="en-US" b="1" i="1" dirty="0">
              <a:solidFill>
                <a:schemeClr val="bg1"/>
              </a:solidFill>
            </a:endParaRPr>
          </a:p>
        </p:txBody>
      </p:sp>
    </p:spTree>
    <p:extLst>
      <p:ext uri="{BB962C8B-B14F-4D97-AF65-F5344CB8AC3E}">
        <p14:creationId xmlns:p14="http://schemas.microsoft.com/office/powerpoint/2010/main" val="40275713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997392"/>
                                        </p:tgtEl>
                                        <p:attrNameLst>
                                          <p:attrName>style.visibility</p:attrName>
                                        </p:attrNameLst>
                                      </p:cBhvr>
                                      <p:to>
                                        <p:strVal val="visible"/>
                                      </p:to>
                                    </p:set>
                                    <p:animEffect transition="in" filter="wipe(left)">
                                      <p:cBhvr>
                                        <p:cTn id="9" dur="500"/>
                                        <p:tgtEl>
                                          <p:spTgt spid="99739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3">
                                            <p:txEl>
                                              <p:pRg st="0" end="0"/>
                                            </p:txEl>
                                          </p:spTgt>
                                        </p:tgtEl>
                                        <p:attrNameLst>
                                          <p:attrName>style.visibility</p:attrName>
                                        </p:attrNameLst>
                                      </p:cBhvr>
                                      <p:to>
                                        <p:strVal val="visible"/>
                                      </p:to>
                                    </p:set>
                                    <p:animEffect transition="in" filter="dissolve">
                                      <p:cBhvr>
                                        <p:cTn id="14"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build="p" autoUpdateAnimBg="0"/>
      <p:bldP spid="99740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886180"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155h</a:t>
            </a:r>
          </a:p>
        </p:txBody>
      </p:sp>
      <p:sp>
        <p:nvSpPr>
          <p:cNvPr id="722948" name="Rectangle 66"/>
          <p:cNvSpPr>
            <a:spLocks noGrp="1" noChangeArrowheads="1"/>
          </p:cNvSpPr>
          <p:nvPr>
            <p:ph type="title"/>
          </p:nvPr>
        </p:nvSpPr>
        <p:spPr>
          <a:xfrm>
            <a:off x="1822450" y="381000"/>
            <a:ext cx="7010400" cy="1295400"/>
          </a:xfrm>
        </p:spPr>
        <p:txBody>
          <a:bodyPr/>
          <a:lstStyle/>
          <a:p>
            <a:pPr eaLnBrk="1" hangingPunct="1"/>
            <a:r>
              <a:rPr lang="en-US" sz="3100">
                <a:solidFill>
                  <a:schemeClr val="bg2"/>
                </a:solidFill>
                <a:ea typeface="ＭＳ Ｐゴシック" charset="-128"/>
                <a:cs typeface="ＭＳ Ｐゴシック" charset="-128"/>
              </a:rPr>
              <a:t>Now for Some </a:t>
            </a:r>
            <a:br>
              <a:rPr lang="en-US" sz="3100">
                <a:solidFill>
                  <a:schemeClr val="bg2"/>
                </a:solidFill>
                <a:ea typeface="ＭＳ Ｐゴシック" charset="-128"/>
                <a:cs typeface="ＭＳ Ｐゴシック" charset="-128"/>
              </a:rPr>
            </a:br>
            <a:r>
              <a:rPr lang="en-US" sz="3100">
                <a:solidFill>
                  <a:schemeClr val="bg2"/>
                </a:solidFill>
                <a:ea typeface="ＭＳ Ｐゴシック" charset="-128"/>
                <a:cs typeface="ＭＳ Ｐゴシック" charset="-128"/>
              </a:rPr>
              <a:t>Theological Words in Romans</a:t>
            </a:r>
            <a:endParaRPr lang="en-US" sz="3100">
              <a:solidFill>
                <a:schemeClr val="bg1"/>
              </a:solidFill>
              <a:ea typeface="ＭＳ Ｐゴシック" charset="-128"/>
              <a:cs typeface="ＭＳ Ｐゴシック" charset="-128"/>
            </a:endParaRPr>
          </a:p>
        </p:txBody>
      </p:sp>
      <p:sp>
        <p:nvSpPr>
          <p:cNvPr id="116808" name="Text Box 72"/>
          <p:cNvSpPr txBox="1">
            <a:spLocks noChangeArrowheads="1"/>
          </p:cNvSpPr>
          <p:nvPr/>
        </p:nvSpPr>
        <p:spPr bwMode="auto">
          <a:xfrm>
            <a:off x="2576513" y="3641725"/>
            <a:ext cx="5502275" cy="1373188"/>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Holiness or perfection inherent for God yet imputed (applied) to us in Christ</a:t>
            </a:r>
          </a:p>
        </p:txBody>
      </p:sp>
      <p:sp>
        <p:nvSpPr>
          <p:cNvPr id="116809" name="Text Box 73"/>
          <p:cNvSpPr txBox="1">
            <a:spLocks noChangeArrowheads="1"/>
          </p:cNvSpPr>
          <p:nvPr/>
        </p:nvSpPr>
        <p:spPr bwMode="auto">
          <a:xfrm>
            <a:off x="3194050" y="1981200"/>
            <a:ext cx="4267200" cy="119062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Righteousness</a:t>
            </a:r>
            <a:b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(3:21)</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en-US" sz="4000" b="1">
                <a:solidFill>
                  <a:srgbClr val="000000"/>
                </a:solidFill>
                <a:effectLst>
                  <a:outerShdw blurRad="38100" dist="38100" dir="2700000" algn="tl">
                    <a:srgbClr val="FFFFFF"/>
                  </a:outerShdw>
                </a:effectLst>
                <a:ea typeface="ＭＳ Ｐゴシック" charset="-128"/>
                <a:cs typeface="ＭＳ Ｐゴシック" charset="-128"/>
              </a:rPr>
              <a:t>Faith (3:22)</a:t>
            </a:r>
          </a:p>
        </p:txBody>
      </p:sp>
      <p:sp>
        <p:nvSpPr>
          <p:cNvPr id="723972" name="Text Box 5"/>
          <p:cNvSpPr txBox="1">
            <a:spLocks noChangeArrowheads="1"/>
          </p:cNvSpPr>
          <p:nvPr/>
        </p:nvSpPr>
        <p:spPr bwMode="auto">
          <a:xfrm>
            <a:off x="8244408" y="0"/>
            <a:ext cx="886180"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155h</a:t>
            </a: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Trust or reliance on Christ</a:t>
            </a:r>
            <a:r>
              <a:rPr kumimoji="0" lang="fr-FR"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a:t>
            </a: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s atonement on the cross as the sinless substitute to pay the sinner</a:t>
            </a:r>
            <a:r>
              <a:rPr kumimoji="0" lang="fr-FR" altLang="ja-JP"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a:t>
            </a: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Arial" charset="0"/>
                <a:cs typeface="Arial" charset="0"/>
              </a:rPr>
              <a:t>s penalty due to God</a:t>
            </a: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pitchFamily="-112" charset="0"/>
                <a:ea typeface="ＭＳ Ｐゴシック" charset="-128"/>
                <a:cs typeface="+mn-cs"/>
              </a:rPr>
              <a:t>Legal</a:t>
            </a:r>
          </a:p>
        </p:txBody>
      </p:sp>
      <p:sp>
        <p:nvSpPr>
          <p:cNvPr id="726022" name="Text Box 7"/>
          <p:cNvSpPr txBox="1">
            <a:spLocks noChangeArrowheads="1"/>
          </p:cNvSpPr>
          <p:nvPr/>
        </p:nvSpPr>
        <p:spPr bwMode="auto">
          <a:xfrm>
            <a:off x="5257800" y="3516015"/>
            <a:ext cx="3730625" cy="3081337"/>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Arial" charset="0"/>
                <a:cs typeface="Arial" charset="0"/>
              </a:rPr>
              <a:t>Justice (3:25-26)</a:t>
            </a:r>
            <a:endPar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The fairness of God where He punishes sin in an individual himself or in a Sinless Substitute (Jesus Christ)</a:t>
            </a:r>
            <a:endParaRPr kumimoji="0" lang="en-US" sz="4000" b="0"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26023" name="Text Box 8"/>
          <p:cNvSpPr txBox="1">
            <a:spLocks noChangeArrowheads="1"/>
          </p:cNvSpPr>
          <p:nvPr/>
        </p:nvSpPr>
        <p:spPr bwMode="auto">
          <a:xfrm>
            <a:off x="5083175" y="606623"/>
            <a:ext cx="3908425" cy="22463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Arial" charset="0"/>
                <a:cs typeface="Arial" charset="0"/>
              </a:rPr>
              <a:t>Justification (3:24)</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God</a:t>
            </a:r>
            <a:r>
              <a:rPr kumimoji="0" lang="fr-FR" sz="2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s act of declaring us "not guilty" for our sins, making us right with him</a:t>
            </a:r>
          </a:p>
        </p:txBody>
      </p:sp>
      <p:sp>
        <p:nvSpPr>
          <p:cNvPr id="726024" name="Text Box 9"/>
          <p:cNvSpPr txBox="1">
            <a:spLocks noChangeArrowheads="1"/>
          </p:cNvSpPr>
          <p:nvPr/>
        </p:nvSpPr>
        <p:spPr bwMode="auto">
          <a:xfrm>
            <a:off x="8172400" y="44624"/>
            <a:ext cx="886180"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a:ln>
                  <a:noFill/>
                </a:ln>
                <a:solidFill>
                  <a:srgbClr val="FF0000"/>
                </a:solidFill>
                <a:effectLst>
                  <a:outerShdw blurRad="50800" dist="63500" dir="2700000" algn="tl" rotWithShape="0">
                    <a:srgbClr val="000000"/>
                  </a:outerShdw>
                </a:effectLst>
                <a:uLnTx/>
                <a:uFillTx/>
                <a:latin typeface="Impact" charset="0"/>
                <a:ea typeface="ＭＳ Ｐゴシック" charset="-128"/>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a:ln>
                  <a:noFill/>
                </a:ln>
                <a:solidFill>
                  <a:srgbClr val="FF0000"/>
                </a:solidFill>
                <a:effectLst>
                  <a:outerShdw blurRad="50800" dist="63500" dir="2700000" algn="tl" rotWithShape="0">
                    <a:srgbClr val="000000"/>
                  </a:outerShdw>
                </a:effectLst>
                <a:uLnTx/>
                <a:uFillTx/>
                <a:latin typeface="Impact" charset="0"/>
                <a:ea typeface="ＭＳ Ｐゴシック" charset="-128"/>
              </a:rPr>
              <a:t>in Full</a:t>
            </a: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en-US">
                <a:solidFill>
                  <a:schemeClr val="bg1"/>
                </a:solidFill>
              </a:rPr>
              <a:t>Romans 4</a:t>
            </a:r>
            <a:endParaRPr lang="en-US"/>
          </a:p>
        </p:txBody>
      </p:sp>
      <p:sp>
        <p:nvSpPr>
          <p:cNvPr id="737283" name="Rectangle 3"/>
          <p:cNvSpPr>
            <a:spLocks noGrp="1" noChangeArrowheads="1"/>
          </p:cNvSpPr>
          <p:nvPr>
            <p:ph type="subTitle" idx="1"/>
          </p:nvPr>
        </p:nvSpPr>
        <p:spPr/>
        <p:txBody>
          <a:bodyPr/>
          <a:lstStyle/>
          <a:p>
            <a:pPr eaLnBrk="1" hangingPunct="1"/>
            <a:r>
              <a:rPr lang="en-US" b="1" i="1">
                <a:solidFill>
                  <a:schemeClr val="bg1"/>
                </a:solidFill>
              </a:rPr>
              <a:t>Justification by faith </a:t>
            </a:r>
            <a:br>
              <a:rPr lang="en-US" b="1" i="1">
                <a:solidFill>
                  <a:schemeClr val="bg1"/>
                </a:solidFill>
              </a:rPr>
            </a:br>
            <a:r>
              <a:rPr lang="en-US" b="1" i="1">
                <a:solidFill>
                  <a:schemeClr val="bg1"/>
                </a:solidFill>
              </a:rPr>
              <a:t>is illustrated</a:t>
            </a:r>
          </a:p>
        </p:txBody>
      </p:sp>
      <p:sp>
        <p:nvSpPr>
          <p:cNvPr id="737284"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128"/>
                <a:cs typeface="Osaka" charset="-128"/>
              </a:rPr>
              <a:t>153</a:t>
            </a:r>
          </a:p>
        </p:txBody>
      </p:sp>
    </p:spTree>
    <p:extLst>
      <p:ext uri="{BB962C8B-B14F-4D97-AF65-F5344CB8AC3E}">
        <p14:creationId xmlns:p14="http://schemas.microsoft.com/office/powerpoint/2010/main" val="7382958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741381"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153</a:t>
            </a: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a:ex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16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274637"/>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128"/>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Papyrus" charset="0"/>
                <a:ea typeface="ＭＳ Ｐゴシック" charset="-128"/>
              </a:rPr>
              <a:t>[God took Abraham] outside and said, </a:t>
            </a:r>
            <a:r>
              <a:rPr kumimoji="0" lang="en-US" altLang="ja-JP" sz="3600" b="1" i="0" u="none" strike="noStrike" kern="1200" cap="none" spc="0" normalizeH="0" baseline="0" noProof="0" dirty="0">
                <a:ln>
                  <a:noFill/>
                </a:ln>
                <a:solidFill>
                  <a:srgbClr val="FFFFFF"/>
                </a:solidFill>
                <a:effectLst/>
                <a:uLnTx/>
                <a:uFillTx/>
                <a:latin typeface="Papyrus" charset="0"/>
                <a:ea typeface="ＭＳ Ｐゴシック" charset="-128"/>
              </a:rPr>
              <a:t>"Look up at the heavens and count the stars--if indeed you can count them."  Then he said, "So shall your offspring be."</a:t>
            </a:r>
            <a:endParaRPr kumimoji="0" lang="en-US" sz="3600" b="1" i="0" u="none" strike="noStrike" kern="1200" cap="none" spc="0" normalizeH="0" baseline="0" noProof="0" dirty="0">
              <a:ln>
                <a:noFill/>
              </a:ln>
              <a:solidFill>
                <a:srgbClr val="FFFFFF"/>
              </a:solidFill>
              <a:effectLst/>
              <a:uLnTx/>
              <a:uFillTx/>
              <a:latin typeface="Papyrus" charset="0"/>
              <a:ea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Papyrus" pitchFamily="-112" charset="0"/>
                <a:ea typeface="ＭＳ Ｐゴシック" charset="-128"/>
                <a:cs typeface="+mn-cs"/>
              </a:rPr>
              <a:t>Abram believed the LORD, and he credited it to him as righteousness.</a:t>
            </a:r>
          </a:p>
        </p:txBody>
      </p:sp>
      <p:sp>
        <p:nvSpPr>
          <p:cNvPr id="742407"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153</a:t>
            </a: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extLst>
      <p:ext uri="{BB962C8B-B14F-4D97-AF65-F5344CB8AC3E}">
        <p14:creationId xmlns:p14="http://schemas.microsoft.com/office/powerpoint/2010/main" val="3804950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"Therefore, since we have been made right in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 sight by faith, we have peace with God because of what Jesus Christ our Lord has done for us"</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A VERSE TO REMEMBER</a:t>
            </a: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838200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153</a:t>
            </a: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Tree>
    <p:extLst>
      <p:ext uri="{BB962C8B-B14F-4D97-AF65-F5344CB8AC3E}">
        <p14:creationId xmlns:p14="http://schemas.microsoft.com/office/powerpoint/2010/main" val="1571620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a:effectLst>
                  <a:outerShdw blurRad="38100" dist="38100" dir="2700000" algn="tl">
                    <a:srgbClr val="000000"/>
                  </a:outerShdw>
                </a:effectLst>
                <a:ea typeface="ＭＳ Ｐゴシック" charset="-128"/>
                <a:cs typeface="ＭＳ Ｐゴシック" charset="-128"/>
              </a:rPr>
              <a:t>Romans 5:8-21</a:t>
            </a:r>
            <a:endParaRPr lang="en-US">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Sin 5:12, 15,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Relationship with God 5:11,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78418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155j</a:t>
            </a: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97394"/>
                                        </p:tgtEl>
                                        <p:attrNameLst>
                                          <p:attrName>style.visibility</p:attrName>
                                        </p:attrNameLst>
                                      </p:cBhvr>
                                      <p:to>
                                        <p:strVal val="visible"/>
                                      </p:to>
                                    </p:set>
                                    <p:animEffect transition="in" filter="wipe(up)">
                                      <p:cBhvr>
                                        <p:cTn id="9" dur="500"/>
                                        <p:tgtEl>
                                          <p:spTgt spid="9973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4">
                                            <p:txEl>
                                              <p:pRg st="0" end="0"/>
                                            </p:txEl>
                                          </p:spTgt>
                                        </p:tgtEl>
                                        <p:attrNameLst>
                                          <p:attrName>style.visibility</p:attrName>
                                        </p:attrNameLst>
                                      </p:cBhvr>
                                      <p:to>
                                        <p:strVal val="visible"/>
                                      </p:to>
                                    </p:set>
                                    <p:animEffect transition="in" filter="dissolve">
                                      <p:cBhvr>
                                        <p:cTn id="14"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a:solidFill>
                  <a:schemeClr val="bg1"/>
                </a:solidFill>
              </a:rPr>
              <a:t>Romans 6</a:t>
            </a:r>
            <a:endParaRPr lang="en-US"/>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8305800" y="76200"/>
            <a:ext cx="7937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128"/>
                <a:cs typeface="Osaka" charset="-128"/>
              </a:rPr>
              <a:t>154a</a:t>
            </a:r>
            <a:endParaRPr kumimoji="0" lang="en-US" sz="2400" b="1"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Tree>
    <p:extLst>
      <p:ext uri="{BB962C8B-B14F-4D97-AF65-F5344CB8AC3E}">
        <p14:creationId xmlns:p14="http://schemas.microsoft.com/office/powerpoint/2010/main" val="21963979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SANCTIFICATION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"Set apart"</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Internal condition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Continuous throughout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We cooperate with God</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Not perfect in this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sp>
        <p:nvSpPr>
          <p:cNvPr id="467978" name="Text Box 10"/>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154</a:t>
            </a: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p>
        </p:txBody>
      </p:sp>
    </p:spTree>
    <p:extLst>
      <p:ext uri="{BB962C8B-B14F-4D97-AF65-F5344CB8AC3E}">
        <p14:creationId xmlns:p14="http://schemas.microsoft.com/office/powerpoint/2010/main" val="27976845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3309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"Well, I haven</a:t>
            </a:r>
            <a:r>
              <a:rPr kumimoji="0" lang="fr-FR"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t exactly </a:t>
            </a:r>
            <a:r>
              <a:rPr kumimoji="0" lang="en-US" sz="3200" b="0" i="1"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DIED</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 to sin, </a:t>
            </a:r>
            <a:b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b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but I did feel kind of </a:t>
            </a:r>
            <a:r>
              <a:rPr kumimoji="0" lang="en-US" sz="3200" b="0" i="1"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faint </a:t>
            </a:r>
            <a:r>
              <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155k</a:t>
            </a:r>
            <a:endParaRPr kumimoji="0" lang="en-US" sz="2400" b="1"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41928110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467850" y="0"/>
            <a:ext cx="9144000" cy="6858000"/>
          </a:xfrm>
          <a:prstGeom prst="rect">
            <a:avLst/>
          </a:prstGeom>
          <a:noFill/>
          <a:ln w="9525">
            <a:noFill/>
            <a:miter lim="800000"/>
            <a:headEnd/>
            <a:tailEnd/>
          </a:ln>
        </p:spPr>
      </p:pic>
      <p:pic>
        <p:nvPicPr>
          <p:cNvPr id="792580" name="Picture 2" descr="Rom 6.13 English embedd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sp>
        <p:nvSpPr>
          <p:cNvPr id="6" name="TextBox 5"/>
          <p:cNvSpPr txBox="1"/>
          <p:nvPr/>
        </p:nvSpPr>
        <p:spPr>
          <a:xfrm>
            <a:off x="12714380" y="5879013"/>
            <a:ext cx="337890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Capitals"/>
                <a:ea typeface="ＭＳ Ｐゴシック" charset="-128"/>
                <a:cs typeface="Capitals"/>
              </a:rPr>
              <a:t>Romans 6:13</a:t>
            </a:r>
          </a:p>
        </p:txBody>
      </p:sp>
      <p:sp>
        <p:nvSpPr>
          <p:cNvPr id="4" name="Title 3"/>
          <p:cNvSpPr>
            <a:spLocks noGrp="1"/>
          </p:cNvSpPr>
          <p:nvPr>
            <p:ph type="ctrTitle"/>
          </p:nvPr>
        </p:nvSpPr>
        <p:spPr>
          <a:xfrm>
            <a:off x="10476656" y="3634220"/>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extLst>
      <p:ext uri="{BB962C8B-B14F-4D97-AF65-F5344CB8AC3E}">
        <p14:creationId xmlns:p14="http://schemas.microsoft.com/office/powerpoint/2010/main" val="36627751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a:ex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"And do not present your members as instruments of unrighteousness to sin, but present yourselves to God as being alive from the dead and your members as</a:t>
            </a:r>
            <a:r>
              <a:rPr kumimoji="0" lang="en-US" sz="5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 </a:t>
            </a:r>
            <a:r>
              <a:rPr kumimoji="0" lang="en-US" sz="48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INSTRUMENTS OF RIGHTEOUSNESS</a:t>
            </a:r>
            <a:r>
              <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 to God."</a:t>
            </a:r>
          </a:p>
        </p:txBody>
      </p:sp>
    </p:spTree>
    <p:extLst>
      <p:ext uri="{BB962C8B-B14F-4D97-AF65-F5344CB8AC3E}">
        <p14:creationId xmlns:p14="http://schemas.microsoft.com/office/powerpoint/2010/main" val="27072639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en-US">
                <a:solidFill>
                  <a:schemeClr val="bg1"/>
                </a:solidFill>
              </a:rPr>
              <a:t>Romans 7</a:t>
            </a:r>
            <a:endParaRPr lang="en-US"/>
          </a:p>
        </p:txBody>
      </p:sp>
      <p:sp>
        <p:nvSpPr>
          <p:cNvPr id="796675" name="Rectangle 3"/>
          <p:cNvSpPr>
            <a:spLocks noGrp="1" noChangeArrowheads="1"/>
          </p:cNvSpPr>
          <p:nvPr>
            <p:ph type="subTitle" idx="1"/>
          </p:nvPr>
        </p:nvSpPr>
        <p:spPr/>
        <p:txBody>
          <a:bodyPr/>
          <a:lstStyle/>
          <a:p>
            <a:pPr eaLnBrk="1" hangingPunct="1"/>
            <a:r>
              <a:rPr lang="en-US" b="1" i="1">
                <a:solidFill>
                  <a:srgbClr val="FFFFFF"/>
                </a:solidFill>
              </a:rPr>
              <a:t>Believers are free from the Law</a:t>
            </a:r>
          </a:p>
        </p:txBody>
      </p:sp>
    </p:spTree>
    <p:extLst>
      <p:ext uri="{BB962C8B-B14F-4D97-AF65-F5344CB8AC3E}">
        <p14:creationId xmlns:p14="http://schemas.microsoft.com/office/powerpoint/2010/main" val="33153650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sp>
        <p:nvSpPr>
          <p:cNvPr id="465934" name="Text Box 1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154</a:t>
            </a:r>
          </a:p>
        </p:txBody>
      </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"As a wife is no longer married to her husband when he dies, so a Christian is no longer under the Law" </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b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(John A. Witmer,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"Romans," in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BKC</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2:465).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extLst>
      <p:ext uri="{BB962C8B-B14F-4D97-AF65-F5344CB8AC3E}">
        <p14:creationId xmlns:p14="http://schemas.microsoft.com/office/powerpoint/2010/main" val="30338085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en-US" sz="3600" dirty="0">
                <a:effectLst/>
                <a:ea typeface="ＭＳ Ｐゴシック" charset="-128"/>
                <a:cs typeface="ＭＳ Ｐゴシック" charset="-128"/>
              </a:rPr>
              <a:t>What </a:t>
            </a:r>
            <a:r>
              <a:rPr lang="en-US" altLang="ja-JP" sz="3600" dirty="0">
                <a:effectLst/>
                <a:ea typeface="ＭＳ Ｐゴシック" charset="-128"/>
                <a:cs typeface="ＭＳ Ｐゴシック" charset="-128"/>
              </a:rPr>
              <a:t>"Marriages" (7:1-6)?</a:t>
            </a:r>
            <a:endParaRPr lang="en-US" sz="4000" dirty="0">
              <a:effectLst/>
              <a:ea typeface="ＭＳ Ｐゴシック" charset="-128"/>
              <a:cs typeface="ＭＳ Ｐゴシック" charset="-128"/>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Our </a:t>
            </a: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"BC" Marriage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(Rom. 7:1-4a)</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rPr>
                <a:t>Our </a:t>
              </a: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"AD" Marriage</a:t>
              </a:r>
              <a:b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br>
              <a:r>
                <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rPr>
                <a:t>(Rom. 7:4b-6)</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charset="-52"/>
                  <a:ea typeface="ＭＳ Ｐゴシック" charset="-128"/>
                </a:rPr>
                <a:t>The Law</a:t>
              </a:r>
              <a:endParaRPr kumimoji="0" lang="en-US" sz="4000" b="1" i="0" u="none" strike="noStrike" kern="1200" cap="none" spc="0" normalizeH="0" baseline="0" noProof="0">
                <a:ln>
                  <a:noFill/>
                </a:ln>
                <a:solidFill>
                  <a:srgbClr val="000000"/>
                </a:solidFill>
                <a:effectLst/>
                <a:uLnTx/>
                <a:uFillTx/>
                <a:latin typeface="Tahoma" charset="-52"/>
                <a:ea typeface="ＭＳ Ｐゴシック" charset="-128"/>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en-US" sz="3200" b="1" dirty="0">
                <a:effectLst/>
                <a:latin typeface="Arial"/>
                <a:ea typeface="ＭＳ Ｐゴシック" charset="-128"/>
                <a:cs typeface="Arial"/>
              </a:rPr>
              <a:t>Christ</a:t>
            </a:r>
            <a:r>
              <a:rPr lang="fr-FR" altLang="ja-JP" sz="3200" b="1" dirty="0">
                <a:effectLst/>
                <a:latin typeface="Arial"/>
                <a:ea typeface="ＭＳ Ｐゴシック" charset="-128"/>
                <a:cs typeface="Arial"/>
              </a:rPr>
              <a:t>'</a:t>
            </a:r>
            <a:r>
              <a:rPr lang="en-US" altLang="ja-JP" sz="3200" b="1" dirty="0">
                <a:effectLst/>
                <a:latin typeface="Arial"/>
                <a:ea typeface="ＭＳ Ｐゴシック" charset="-128"/>
                <a:cs typeface="Arial"/>
              </a:rPr>
              <a:t>s death (and our death with Him) frees us from "marriage" to the Law since now we are "married" to Christ (Rom. 7:4,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buFont typeface="Wingdings" charset="2"/>
              <a:buNone/>
            </a:pPr>
            <a:r>
              <a:rPr lang="en-US" b="1" dirty="0">
                <a:solidFill>
                  <a:srgbClr val="FFFFFF"/>
                </a:solidFill>
                <a:latin typeface="Arial" charset="0"/>
                <a:ea typeface="ＭＳ Ｐゴシック" charset="-128"/>
                <a:cs typeface="ＭＳ Ｐゴシック" charset="-128"/>
              </a:rPr>
              <a:t>In what ways do believers today still try to live by the Mosaic law?</a:t>
            </a:r>
          </a:p>
        </p:txBody>
      </p:sp>
      <p:sp>
        <p:nvSpPr>
          <p:cNvPr id="824325"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rPr>
              <a:t>154a</a:t>
            </a: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Sabbath observance</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Food laws</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Tithing</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Not charging Christians interest</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Circumcision</a:t>
            </a:r>
            <a:r>
              <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 </a:t>
            </a:r>
            <a:endParaRPr kumimoji="1" lang="en-US" sz="4000" b="1" i="0" u="none" strike="noStrike" kern="1200" cap="none" spc="0" normalizeH="0" baseline="0" noProof="0" dirty="0">
              <a:ln>
                <a:noFill/>
              </a:ln>
              <a:solidFill>
                <a:srgbClr val="FFFFFF"/>
              </a:solidFill>
              <a:effectLst>
                <a:glow rad="254000">
                  <a:srgbClr val="FFFFFF">
                    <a:alpha val="68000"/>
                  </a:srgbClr>
                </a:glow>
              </a:effectLst>
              <a:uLnTx/>
              <a:uFillTx/>
              <a:latin typeface="Arial" charset="0"/>
              <a:ea typeface="Arial" charset="0"/>
              <a:cs typeface="Arial"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en-US">
                <a:solidFill>
                  <a:srgbClr val="FFFFFF"/>
                </a:solidFill>
                <a:latin typeface="Arial" charset="0"/>
                <a:ea typeface="ＭＳ Ｐゴシック" charset="-128"/>
                <a:cs typeface="ＭＳ Ｐゴシック" charset="-128"/>
              </a:rPr>
              <a:t>Our Sabbath Lift in Galilee</a:t>
            </a: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en-US" sz="3200" b="0" i="0" u="none" strike="noStrike" kern="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rPr>
              <a:t>We arrived at our hotel on the Sabbath, so it would not stop at our floor.  Instead, we carried our luggage for two floors by hand in celebration of the day of rest!</a:t>
            </a:r>
          </a:p>
        </p:txBody>
      </p:sp>
    </p:spTree>
    <p:extLst>
      <p:ext uri="{BB962C8B-B14F-4D97-AF65-F5344CB8AC3E}">
        <p14:creationId xmlns:p14="http://schemas.microsoft.com/office/powerpoint/2010/main" val="5549667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Theme of Romans Based on Romans 15:7</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a:ex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ea typeface="ＭＳ Ｐゴシック" charset="0"/>
                <a:cs typeface="Arial"/>
              </a:rPr>
              <a:t>Dr. Andrew Spurgeon</a:t>
            </a:r>
            <a:br>
              <a:rPr lang="en-US" b="1" kern="0" dirty="0">
                <a:solidFill>
                  <a:srgbClr val="FFFFFF"/>
                </a:solidFill>
                <a:effectLst>
                  <a:outerShdw blurRad="38100" dist="38100" dir="2700000" algn="tl">
                    <a:srgbClr val="000000"/>
                  </a:outerShdw>
                </a:effectLst>
                <a:latin typeface="Arial"/>
                <a:ea typeface="ＭＳ Ｐゴシック" charset="0"/>
                <a:cs typeface="Arial"/>
              </a:rPr>
            </a:br>
            <a:r>
              <a:rPr lang="en-US" b="1" kern="0" dirty="0">
                <a:solidFill>
                  <a:srgbClr val="FFFFFF"/>
                </a:solidFill>
                <a:effectLst>
                  <a:outerShdw blurRad="38100" dist="38100" dir="2700000" algn="tl">
                    <a:srgbClr val="000000"/>
                  </a:outerShdw>
                </a:effectLst>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8404816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en-US" b="1">
                <a:latin typeface="Helvetica" charset="0"/>
                <a:ea typeface="ＭＳ Ｐゴシック" charset="-128"/>
                <a:cs typeface="ＭＳ Ｐゴシック" charset="-128"/>
              </a:rPr>
              <a:t>Victory in the Christian Life</a:t>
            </a:r>
            <a:endParaRPr kumimoji="0" lang="en-US">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113"/>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t>"Paul &amp; His Epistles: Life and Teachings of Paul," </a:t>
            </a:r>
            <a:b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t>NT Survey (Moody Online Study Guide), p. 7 (emphasis mine)</a:t>
            </a:r>
            <a:endParaRPr kumimoji="0" lang="en-US" sz="1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r" defTabSz="914400" rtl="0" eaLnBrk="1" fontAlgn="base" latinLnBrk="0" hangingPunct="1">
              <a:lnSpc>
                <a:spcPct val="100000"/>
              </a:lnSpc>
              <a:spcBef>
                <a:spcPct val="20000"/>
              </a:spcBef>
              <a:spcAft>
                <a:spcPct val="0"/>
              </a:spcAft>
              <a:buClr>
                <a:srgbClr val="126CBB"/>
              </a:buClr>
              <a:buSzTx/>
              <a:buFont typeface="Wingdings" charset="2"/>
              <a:buNone/>
              <a:tabLst/>
              <a:defRPr/>
            </a:pP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"Paul does not view Christian living as </a:t>
            </a:r>
            <a:b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victory apart from any conflict </a:t>
            </a:r>
            <a:b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b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or as conflict apart from any victory. Instead, he sees the Christian life as a life of victory </a:t>
            </a:r>
            <a:r>
              <a:rPr kumimoji="0" lang="en-US" altLang="ja-JP" sz="3200" b="1" i="1" u="none" strike="noStrike" kern="1200" cap="none" spc="0" normalizeH="0" baseline="0" noProof="0" dirty="0">
                <a:ln>
                  <a:noFill/>
                </a:ln>
                <a:solidFill>
                  <a:srgbClr val="000000"/>
                </a:solidFill>
                <a:effectLst/>
                <a:uLnTx/>
                <a:uFillTx/>
                <a:latin typeface="Arial" charset="0"/>
                <a:ea typeface="Arial" charset="0"/>
                <a:cs typeface="Arial" charset="0"/>
              </a:rPr>
              <a:t>amid</a:t>
            </a:r>
            <a:r>
              <a:rPr kumimoji="0" lang="en-US" altLang="ja-JP" sz="3200" b="1" i="0" u="none" strike="noStrike" kern="1200" cap="none" spc="0" normalizeH="0" baseline="0" noProof="0" dirty="0">
                <a:ln>
                  <a:noFill/>
                </a:ln>
                <a:solidFill>
                  <a:srgbClr val="000000"/>
                </a:solidFill>
                <a:effectLst/>
                <a:uLnTx/>
                <a:uFillTx/>
                <a:latin typeface="Arial" charset="0"/>
                <a:ea typeface="Arial" charset="0"/>
                <a:cs typeface="Arial" charset="0"/>
              </a:rPr>
              <a:t> conflict."</a:t>
            </a:r>
            <a:endParaRPr kumimoji="0" lang="en-US" sz="32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en-US">
                <a:solidFill>
                  <a:schemeClr val="bg1"/>
                </a:solidFill>
              </a:rPr>
              <a:t>Romans 8</a:t>
            </a:r>
            <a:endParaRPr lang="en-US"/>
          </a:p>
        </p:txBody>
      </p:sp>
      <p:sp>
        <p:nvSpPr>
          <p:cNvPr id="831491" name="Rectangle 3"/>
          <p:cNvSpPr>
            <a:spLocks noGrp="1" noChangeArrowheads="1"/>
          </p:cNvSpPr>
          <p:nvPr>
            <p:ph type="subTitle" idx="1"/>
          </p:nvPr>
        </p:nvSpPr>
        <p:spPr/>
        <p:txBody>
          <a:bodyPr/>
          <a:lstStyle/>
          <a:p>
            <a:pPr eaLnBrk="1" hangingPunct="1"/>
            <a:r>
              <a:rPr lang="en-US" b="1" i="1">
                <a:solidFill>
                  <a:srgbClr val="FFFFFF"/>
                </a:solidFill>
              </a:rPr>
              <a:t>Power in Sanctification is through the Holy Spirit</a:t>
            </a:r>
          </a:p>
        </p:txBody>
      </p:sp>
      <p:sp>
        <p:nvSpPr>
          <p:cNvPr id="140292" name="Text Box 4"/>
          <p:cNvSpPr txBox="1">
            <a:spLocks noChangeArrowheads="1"/>
          </p:cNvSpPr>
          <p:nvPr/>
        </p:nvSpPr>
        <p:spPr bwMode="auto">
          <a:xfrm>
            <a:off x="8153400" y="71438"/>
            <a:ext cx="885825"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154b</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8</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Power</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Spirit</a:t>
              </a:r>
            </a:p>
          </p:txBody>
        </p:sp>
      </p:grpSp>
      <p:sp>
        <p:nvSpPr>
          <p:cNvPr id="463888" name="Text Box 16"/>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154</a:t>
            </a:r>
          </a:p>
        </p:txBody>
      </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154b</a:t>
            </a:r>
          </a:p>
        </p:txBody>
      </p:sp>
    </p:spTree>
    <p:extLst>
      <p:ext uri="{BB962C8B-B14F-4D97-AF65-F5344CB8AC3E}">
        <p14:creationId xmlns:p14="http://schemas.microsoft.com/office/powerpoint/2010/main" val="5565970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en-US" sz="2800" dirty="0">
                <a:solidFill>
                  <a:srgbClr val="FFFFFF"/>
                </a:solidFill>
              </a:rPr>
              <a:t>"…those who do not have the Spirit of Christ living in them do not belong to him at all" (Rom. 8:9)</a:t>
            </a:r>
          </a:p>
        </p:txBody>
      </p:sp>
    </p:spTree>
    <p:extLst>
      <p:ext uri="{BB962C8B-B14F-4D97-AF65-F5344CB8AC3E}">
        <p14:creationId xmlns:p14="http://schemas.microsoft.com/office/powerpoint/2010/main" val="20593919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Tree>
    <p:extLst>
      <p:ext uri="{BB962C8B-B14F-4D97-AF65-F5344CB8AC3E}">
        <p14:creationId xmlns:p14="http://schemas.microsoft.com/office/powerpoint/2010/main" val="384578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b="1" dirty="0">
                <a:solidFill>
                  <a:schemeClr val="bg1"/>
                </a:solidFill>
              </a:rPr>
              <a:t>Romans 8:19-21</a:t>
            </a: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128"/>
              </a:rPr>
              <a:t>"The creation waits in eager expectation for the sons of God to be revealed. . . The creation itself will be liberated from its bondage to decay and brought into the glorious freedom of the children of God."</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122069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1815882"/>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31 </a:t>
            </a: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What then shall we say to these things?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If God is for us, who can be against us?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23395102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32</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He who did not spare his own Son</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but gave him up for us all,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how will he not also with him graciously give us all things?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3946789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33 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shall bring any charge against God's elect?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It is God who justifies.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6528664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a:ex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mn-ea"/>
                <a:cs typeface="+mn-cs"/>
              </a:rPr>
            </a:br>
            <a:r>
              <a:rPr kumimoji="0" lang="en-US" sz="3600" b="1" i="0" u="none" strike="noStrike" kern="1200" cap="none" spc="0" normalizeH="0" baseline="0" noProof="0" dirty="0">
                <a:ln>
                  <a:noFill/>
                </a:ln>
                <a:solidFill>
                  <a:srgbClr val="000000"/>
                </a:solidFill>
                <a:effectLst/>
                <a:uLnTx/>
                <a:uFillTx/>
                <a:latin typeface="Arial" charset="0"/>
                <a:ea typeface="+mn-ea"/>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833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34 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is to condemn? Christ Jesus is the one who died—more than that, who was raised—who is at the right hand of God, who indeed is interceding for us.</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29212844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35 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Who shall separate us from the love of Christ? Shall tribulation, or distress, or persecution, or famine, or nakedness, or danger, or sword?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6063410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67765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36 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As it is written,</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“For your sake we are being killed all the day long;</a:t>
            </a:r>
            <a:b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b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we are regarded as sheep to be slaughtered.”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0149829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37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No, in all these things we are more than conquerors through him who loved us.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18244488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38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For I am sure that neither death nor life, nor angels nor rulers, nor things present nor things to come, nor powers,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31572082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39 </a:t>
            </a: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nor height nor depth, nor anything else in all creation, will be able to separate us from the love of God in Christ Jesus our Lord.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Romans 8:31-39</a:t>
            </a:r>
          </a:p>
        </p:txBody>
      </p:sp>
    </p:spTree>
    <p:extLst>
      <p:ext uri="{BB962C8B-B14F-4D97-AF65-F5344CB8AC3E}">
        <p14:creationId xmlns:p14="http://schemas.microsoft.com/office/powerpoint/2010/main" val="10347366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2953141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7">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997396"/>
                                        </p:tgtEl>
                                        <p:attrNameLst>
                                          <p:attrName>style.visibility</p:attrName>
                                        </p:attrNameLst>
                                      </p:cBhvr>
                                      <p:to>
                                        <p:strVal val="visible"/>
                                      </p:to>
                                    </p:set>
                                    <p:animEffect transition="in" filter="wipe(right)">
                                      <p:cBhvr>
                                        <p:cTn id="9" dur="500"/>
                                        <p:tgtEl>
                                          <p:spTgt spid="99739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5">
                                            <p:txEl>
                                              <p:pRg st="0" end="0"/>
                                            </p:txEl>
                                          </p:spTgt>
                                        </p:tgtEl>
                                        <p:attrNameLst>
                                          <p:attrName>style.visibility</p:attrName>
                                        </p:attrNameLst>
                                      </p:cBhvr>
                                      <p:to>
                                        <p:strVal val="visible"/>
                                      </p:to>
                                    </p:set>
                                    <p:animEffect transition="in" filter="dissolve">
                                      <p:cBhvr>
                                        <p:cTn id="14" dur="500"/>
                                        <p:tgtEl>
                                          <p:spTgt spid="997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P spid="997397" grpId="0" build="p" autoUpdateAnimBg="0"/>
      <p:bldP spid="99740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ctrTitle"/>
          </p:nvPr>
        </p:nvSpPr>
        <p:spPr/>
        <p:txBody>
          <a:bodyPr/>
          <a:lstStyle/>
          <a:p>
            <a:pPr eaLnBrk="1" hangingPunct="1"/>
            <a:r>
              <a:rPr lang="en-US" dirty="0">
                <a:solidFill>
                  <a:schemeClr val="bg1"/>
                </a:solidFill>
              </a:rPr>
              <a:t>Romans 9</a:t>
            </a:r>
            <a:endParaRPr lang="en-US" dirty="0"/>
          </a:p>
        </p:txBody>
      </p:sp>
      <p:sp>
        <p:nvSpPr>
          <p:cNvPr id="874499" name="Rectangle 3"/>
          <p:cNvSpPr>
            <a:spLocks noGrp="1" noChangeArrowheads="1"/>
          </p:cNvSpPr>
          <p:nvPr>
            <p:ph type="subTitle" idx="1"/>
          </p:nvPr>
        </p:nvSpPr>
        <p:spPr>
          <a:xfrm>
            <a:off x="685800" y="3886200"/>
            <a:ext cx="7848600" cy="1752600"/>
          </a:xfrm>
        </p:spPr>
        <p:txBody>
          <a:bodyPr/>
          <a:lstStyle/>
          <a:p>
            <a:pPr eaLnBrk="1" hangingPunct="1"/>
            <a:r>
              <a:rPr lang="en-US" b="1" i="1" dirty="0">
                <a:solidFill>
                  <a:schemeClr val="bg1"/>
                </a:solidFill>
              </a:rPr>
              <a:t>Righteousness was revealed in God</a:t>
            </a:r>
            <a:r>
              <a:rPr lang="fr-FR" altLang="ja-JP" b="1" i="1" dirty="0">
                <a:solidFill>
                  <a:schemeClr val="bg1"/>
                </a:solidFill>
              </a:rPr>
              <a:t>'</a:t>
            </a:r>
            <a:r>
              <a:rPr lang="en-US" altLang="ja-JP" b="1" i="1" dirty="0">
                <a:solidFill>
                  <a:schemeClr val="bg1"/>
                </a:solidFill>
              </a:rPr>
              <a:t>s sovereign choice of Israel</a:t>
            </a:r>
            <a:endParaRPr lang="en-US" b="1" i="1" dirty="0">
              <a:solidFill>
                <a:schemeClr val="bg1"/>
              </a:solidFill>
            </a:endParaRPr>
          </a:p>
        </p:txBody>
      </p:sp>
      <p:sp>
        <p:nvSpPr>
          <p:cNvPr id="141316" name="Text Box 4"/>
          <p:cNvSpPr txBox="1">
            <a:spLocks noChangeArrowheads="1"/>
          </p:cNvSpPr>
          <p:nvPr/>
        </p:nvSpPr>
        <p:spPr bwMode="auto">
          <a:xfrm>
            <a:off x="8229600" y="76200"/>
            <a:ext cx="776288"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154c</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5838032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p:txBody>
          <a:bodyPr/>
          <a:lstStyle/>
          <a:p>
            <a:pPr eaLnBrk="1" hangingPunct="1"/>
            <a:r>
              <a:rPr lang="en-US">
                <a:solidFill>
                  <a:schemeClr val="bg1"/>
                </a:solidFill>
              </a:rPr>
              <a:t>Romans 10</a:t>
            </a:r>
            <a:endParaRPr lang="en-US"/>
          </a:p>
        </p:txBody>
      </p:sp>
      <p:sp>
        <p:nvSpPr>
          <p:cNvPr id="879619" name="Rectangle 3"/>
          <p:cNvSpPr>
            <a:spLocks noGrp="1" noChangeArrowheads="1"/>
          </p:cNvSpPr>
          <p:nvPr>
            <p:ph type="subTitle" idx="1"/>
          </p:nvPr>
        </p:nvSpPr>
        <p:spPr/>
        <p:txBody>
          <a:bodyPr/>
          <a:lstStyle/>
          <a:p>
            <a:pPr eaLnBrk="1" hangingPunct="1"/>
            <a:r>
              <a:rPr lang="en-US" b="1" i="1">
                <a:solidFill>
                  <a:schemeClr val="bg1"/>
                </a:solidFill>
              </a:rPr>
              <a:t>Righteousness is revealed in Israel rejecting God </a:t>
            </a:r>
            <a:br>
              <a:rPr lang="en-US" b="1" i="1">
                <a:solidFill>
                  <a:schemeClr val="bg1"/>
                </a:solidFill>
              </a:rPr>
            </a:br>
            <a:r>
              <a:rPr lang="en-US" b="1" i="1">
                <a:solidFill>
                  <a:schemeClr val="bg1"/>
                </a:solidFill>
              </a:rPr>
              <a:t>(not vice versa)</a:t>
            </a:r>
          </a:p>
        </p:txBody>
      </p:sp>
      <p:sp>
        <p:nvSpPr>
          <p:cNvPr id="142340" name="Text Box 4"/>
          <p:cNvSpPr txBox="1">
            <a:spLocks noChangeArrowheads="1"/>
          </p:cNvSpPr>
          <p:nvPr/>
        </p:nvSpPr>
        <p:spPr bwMode="auto">
          <a:xfrm>
            <a:off x="82296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154c</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7977183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598019" name="Rectangle 2"/>
          <p:cNvSpPr>
            <a:spLocks noGrp="1" noChangeArrowheads="1"/>
          </p:cNvSpPr>
          <p:nvPr>
            <p:ph type="title"/>
          </p:nvPr>
        </p:nvSpPr>
        <p:spPr>
          <a:xfrm>
            <a:off x="3581400" y="533400"/>
            <a:ext cx="5715000" cy="762000"/>
          </a:xfrm>
        </p:spPr>
        <p:txBody>
          <a:bodyPr/>
          <a:lstStyle/>
          <a:p>
            <a:pPr eaLnBrk="1" hangingPunct="1"/>
            <a:r>
              <a:rPr lang="en-US" sz="4000">
                <a:solidFill>
                  <a:schemeClr val="bg1"/>
                </a:solidFill>
                <a:latin typeface="Arial" charset="0"/>
                <a:ea typeface="ＭＳ Ｐゴシック" charset="-128"/>
              </a:rPr>
              <a:t>THE ROMAN EMPIRE</a:t>
            </a:r>
          </a:p>
        </p:txBody>
      </p:sp>
      <p:sp>
        <p:nvSpPr>
          <p:cNvPr id="598020" name="Text Box 5"/>
          <p:cNvSpPr txBox="1">
            <a:spLocks noChangeArrowheads="1"/>
          </p:cNvSpPr>
          <p:nvPr/>
        </p:nvSpPr>
        <p:spPr bwMode="auto">
          <a:xfrm>
            <a:off x="8655050" y="0"/>
            <a:ext cx="527050" cy="461963"/>
          </a:xfrm>
          <a:prstGeom prst="rect">
            <a:avLst/>
          </a:prstGeom>
          <a:solidFill>
            <a:schemeClr val="bg2"/>
          </a:solidFill>
          <a:ln w="9525">
            <a:noFill/>
            <a:miter lim="800000"/>
            <a:headEnd/>
            <a:tailEnd/>
          </a:ln>
        </p:spPr>
        <p:txBody>
          <a:bodyPr wrap="none">
            <a:prstTxWarp prst="textNoShape">
              <a:avLst/>
            </a:prstTxWarp>
            <a:spAutoFit/>
          </a:bodyPr>
          <a:lstStyle/>
          <a:p>
            <a:r>
              <a:rPr lang="en-US" b="1">
                <a:latin typeface="Arial" charset="0"/>
                <a:ea typeface="Arial" charset="0"/>
                <a:cs typeface="Arial" charset="0"/>
              </a:rPr>
              <a:t>12</a:t>
            </a:r>
            <a:endParaRPr lang="en-US" b="1">
              <a:solidFill>
                <a:schemeClr val="bg1"/>
              </a:solidFill>
              <a:latin typeface="Arial" charset="0"/>
              <a:ea typeface="Arial" charset="0"/>
              <a:cs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 name="Striped Right Arrow 3"/>
          <p:cNvSpPr/>
          <p:nvPr/>
        </p:nvSpPr>
        <p:spPr bwMode="auto">
          <a:xfrm>
            <a:off x="3581400" y="0"/>
            <a:ext cx="5562600" cy="6858000"/>
          </a:xfrm>
          <a:prstGeom prst="stripedRightArrow">
            <a:avLst/>
          </a:prstGeom>
          <a:blipFill rotWithShape="1">
            <a:blip r:embed="rId4">
              <a:extLst>
                <a:ext uri="{28A0092B-C50C-407E-A947-70E740481C1C}">
                  <a14:useLocalDpi xmlns:a14="http://schemas.microsoft.com/office/drawing/2010/main"/>
                </a:ext>
              </a:extLst>
            </a:blip>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Osaka"/>
              <a:cs typeface="+mn-cs"/>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en-US" sz="6000">
                <a:solidFill>
                  <a:schemeClr val="bg1"/>
                </a:solidFill>
              </a:rPr>
              <a:t>Is There a Future for National Israel?</a:t>
            </a:r>
            <a:endParaRPr lang="en-US"/>
          </a:p>
        </p:txBody>
      </p:sp>
      <p:sp>
        <p:nvSpPr>
          <p:cNvPr id="428036" name="Text Box 4"/>
          <p:cNvSpPr txBox="1">
            <a:spLocks noChangeArrowheads="1"/>
          </p:cNvSpPr>
          <p:nvPr/>
        </p:nvSpPr>
        <p:spPr bwMode="auto">
          <a:xfrm>
            <a:off x="8181975" y="71438"/>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155q</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25701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76200"/>
            <a:ext cx="7772400" cy="685800"/>
          </a:xfrm>
        </p:spPr>
        <p:txBody>
          <a:bodyPr/>
          <a:lstStyle/>
          <a:p>
            <a:pPr eaLnBrk="1" hangingPunct="1"/>
            <a:r>
              <a:rPr lang="en-US" sz="3600">
                <a:solidFill>
                  <a:schemeClr val="bg1"/>
                </a:solidFill>
              </a:rPr>
              <a:t>Summary of Romans 9–11</a:t>
            </a:r>
          </a:p>
        </p:txBody>
      </p:sp>
      <p:sp>
        <p:nvSpPr>
          <p:cNvPr id="897027" name="Text Box 4"/>
          <p:cNvSpPr txBox="1">
            <a:spLocks noChangeArrowheads="1"/>
          </p:cNvSpPr>
          <p:nvPr/>
        </p:nvSpPr>
        <p:spPr bwMode="auto">
          <a:xfrm>
            <a:off x="8261350" y="95250"/>
            <a:ext cx="882650"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154d</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graphicFrame>
        <p:nvGraphicFramePr>
          <p:cNvPr id="5" name="Table 4"/>
          <p:cNvGraphicFramePr>
            <a:graphicFrameLocks noGrp="1"/>
          </p:cNvGraphicFramePr>
          <p:nvPr/>
        </p:nvGraphicFramePr>
        <p:xfrm>
          <a:off x="0" y="909638"/>
          <a:ext cx="9144000" cy="587565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492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elected Israel</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716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86107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ctrTitle"/>
          </p:nvPr>
        </p:nvSpPr>
        <p:spPr/>
        <p:txBody>
          <a:bodyPr/>
          <a:lstStyle/>
          <a:p>
            <a:pPr eaLnBrk="1" hangingPunct="1"/>
            <a:r>
              <a:rPr lang="en-US">
                <a:solidFill>
                  <a:schemeClr val="bg1"/>
                </a:solidFill>
              </a:rPr>
              <a:t>Romans 11</a:t>
            </a:r>
            <a:endParaRPr lang="en-US"/>
          </a:p>
        </p:txBody>
      </p:sp>
      <p:sp>
        <p:nvSpPr>
          <p:cNvPr id="899075" name="Rectangle 3"/>
          <p:cNvSpPr>
            <a:spLocks noGrp="1" noChangeArrowheads="1"/>
          </p:cNvSpPr>
          <p:nvPr>
            <p:ph type="subTitle" idx="1"/>
          </p:nvPr>
        </p:nvSpPr>
        <p:spPr/>
        <p:txBody>
          <a:bodyPr/>
          <a:lstStyle/>
          <a:p>
            <a:pPr eaLnBrk="1" hangingPunct="1"/>
            <a:r>
              <a:rPr lang="en-US" b="1" i="1" dirty="0">
                <a:solidFill>
                  <a:schemeClr val="bg1"/>
                </a:solidFill>
              </a:rPr>
              <a:t>Righteousness will be revealed in Israel</a:t>
            </a:r>
            <a:r>
              <a:rPr lang="fr-FR" altLang="ja-JP" b="1" i="1" dirty="0">
                <a:solidFill>
                  <a:schemeClr val="bg1"/>
                </a:solidFill>
              </a:rPr>
              <a:t>'</a:t>
            </a:r>
            <a:r>
              <a:rPr lang="en-US" altLang="ja-JP" b="1" i="1" dirty="0">
                <a:solidFill>
                  <a:schemeClr val="bg1"/>
                </a:solidFill>
              </a:rPr>
              <a:t>s future restoration</a:t>
            </a:r>
            <a:endParaRPr lang="en-US" b="1" i="1" dirty="0">
              <a:solidFill>
                <a:schemeClr val="bg1"/>
              </a:solidFill>
            </a:endParaRPr>
          </a:p>
        </p:txBody>
      </p:sp>
      <p:sp>
        <p:nvSpPr>
          <p:cNvPr id="144388" name="Text Box 4"/>
          <p:cNvSpPr txBox="1">
            <a:spLocks noChangeArrowheads="1"/>
          </p:cNvSpPr>
          <p:nvPr/>
        </p:nvSpPr>
        <p:spPr bwMode="auto">
          <a:xfrm>
            <a:off x="8305800" y="76200"/>
            <a:ext cx="811213"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154d</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743360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0"/>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grpSp>
        <p:nvGrpSpPr>
          <p:cNvPr id="921603" name="Group 23"/>
          <p:cNvGrpSpPr>
            <a:grpSpLocks/>
          </p:cNvGrpSpPr>
          <p:nvPr/>
        </p:nvGrpSpPr>
        <p:grpSpPr bwMode="auto">
          <a:xfrm>
            <a:off x="899864" y="35644"/>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grpSp>
      </p:grpSp>
      <p:sp>
        <p:nvSpPr>
          <p:cNvPr id="921605" name="Rectangle 2"/>
          <p:cNvSpPr>
            <a:spLocks noGrp="1" noChangeArrowheads="1"/>
          </p:cNvSpPr>
          <p:nvPr>
            <p:ph type="ctrTitle"/>
          </p:nvPr>
        </p:nvSpPr>
        <p:spPr>
          <a:xfrm>
            <a:off x="4267200" y="5027092"/>
            <a:ext cx="4876800" cy="1447800"/>
          </a:xfrm>
          <a:solidFill>
            <a:schemeClr val="bg1"/>
          </a:solidFill>
        </p:spPr>
        <p:txBody>
          <a:bodyPr/>
          <a:lstStyle/>
          <a:p>
            <a:pPr eaLnBrk="1" hangingPunct="1"/>
            <a:r>
              <a:rPr lang="en-US" sz="3600" b="1">
                <a:solidFill>
                  <a:schemeClr val="accent2"/>
                </a:solidFill>
                <a:ea typeface="Arial" charset="0"/>
                <a:cs typeface="Arial" charset="0"/>
              </a:rPr>
              <a:t>Gentile Engrafting</a:t>
            </a:r>
            <a:endParaRPr lang="en-US" sz="3600">
              <a:ea typeface="Arial" charset="0"/>
              <a:cs typeface="Arial" charset="0"/>
            </a:endParaRPr>
          </a:p>
        </p:txBody>
      </p:sp>
      <p:sp>
        <p:nvSpPr>
          <p:cNvPr id="1333256" name="Text Box 8"/>
          <p:cNvSpPr txBox="1">
            <a:spLocks noChangeArrowheads="1"/>
          </p:cNvSpPr>
          <p:nvPr/>
        </p:nvSpPr>
        <p:spPr bwMode="auto">
          <a:xfrm>
            <a:off x="3505200" y="3412605"/>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Root (11:16-18)</a:t>
            </a:r>
          </a:p>
        </p:txBody>
      </p:sp>
      <p:sp>
        <p:nvSpPr>
          <p:cNvPr id="1333257" name="Text Box 9"/>
          <p:cNvSpPr txBox="1">
            <a:spLocks noChangeArrowheads="1"/>
          </p:cNvSpPr>
          <p:nvPr/>
        </p:nvSpPr>
        <p:spPr bwMode="auto">
          <a:xfrm>
            <a:off x="3505200" y="2925242"/>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Sap (11:17b)</a:t>
            </a:r>
          </a:p>
        </p:txBody>
      </p:sp>
      <p:sp>
        <p:nvSpPr>
          <p:cNvPr id="1333260" name="Text Box 12"/>
          <p:cNvSpPr txBox="1">
            <a:spLocks noChangeArrowheads="1"/>
          </p:cNvSpPr>
          <p:nvPr/>
        </p:nvSpPr>
        <p:spPr bwMode="auto">
          <a:xfrm>
            <a:off x="3962400" y="759892"/>
            <a:ext cx="4953000" cy="369888"/>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1) Remaining/Grafted = Believing (11:23-24)</a:t>
            </a:r>
          </a:p>
        </p:txBody>
      </p:sp>
      <p:sp>
        <p:nvSpPr>
          <p:cNvPr id="1333261" name="Text Box 13"/>
          <p:cNvSpPr txBox="1">
            <a:spLocks noChangeArrowheads="1"/>
          </p:cNvSpPr>
          <p:nvPr/>
        </p:nvSpPr>
        <p:spPr bwMode="auto">
          <a:xfrm>
            <a:off x="3810000" y="378892"/>
            <a:ext cx="4627563" cy="46196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rPr>
              <a:t>a. Natural: Ethnic Israel (9:4-5)</a:t>
            </a:r>
          </a:p>
        </p:txBody>
      </p:sp>
      <p:sp>
        <p:nvSpPr>
          <p:cNvPr id="1333262" name="Text Box 14"/>
          <p:cNvSpPr txBox="1">
            <a:spLocks noChangeArrowheads="1"/>
          </p:cNvSpPr>
          <p:nvPr/>
        </p:nvSpPr>
        <p:spPr bwMode="auto">
          <a:xfrm>
            <a:off x="3962400" y="1064692"/>
            <a:ext cx="46101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rPr>
              <a:t>2) Cut off = Unbelieving (11:19-21)</a:t>
            </a:r>
          </a:p>
        </p:txBody>
      </p:sp>
      <p:pic>
        <p:nvPicPr>
          <p:cNvPr id="1333280" name="Picture 32"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741092"/>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3158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1333265" name="Text Box 17"/>
          <p:cNvSpPr txBox="1">
            <a:spLocks noChangeArrowheads="1"/>
          </p:cNvSpPr>
          <p:nvPr/>
        </p:nvSpPr>
        <p:spPr bwMode="auto">
          <a:xfrm>
            <a:off x="3962400" y="2131492"/>
            <a:ext cx="46101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2) Cut off = Unbelieving (11:21b)</a:t>
            </a:r>
          </a:p>
        </p:txBody>
      </p:sp>
      <p:sp>
        <p:nvSpPr>
          <p:cNvPr id="1333263" name="Text Box 15"/>
          <p:cNvSpPr txBox="1">
            <a:spLocks noChangeArrowheads="1"/>
          </p:cNvSpPr>
          <p:nvPr/>
        </p:nvSpPr>
        <p:spPr bwMode="auto">
          <a:xfrm>
            <a:off x="3962400" y="1826692"/>
            <a:ext cx="4953000" cy="3667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128"/>
                <a:cs typeface="Osaka" charset="-128"/>
              </a:rPr>
              <a:t>1) Grafted = Believing (11:17b, 22)</a:t>
            </a:r>
          </a:p>
        </p:txBody>
      </p:sp>
      <p:sp>
        <p:nvSpPr>
          <p:cNvPr id="1333259" name="Text Box 11"/>
          <p:cNvSpPr txBox="1">
            <a:spLocks noChangeArrowheads="1"/>
          </p:cNvSpPr>
          <p:nvPr/>
        </p:nvSpPr>
        <p:spPr bwMode="auto">
          <a:xfrm>
            <a:off x="3505200" y="-2108"/>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128"/>
                <a:cs typeface="Osaka" charset="-128"/>
              </a:rPr>
              <a:t>Branches (11:17-21)</a:t>
            </a:r>
          </a:p>
        </p:txBody>
      </p:sp>
      <p:sp>
        <p:nvSpPr>
          <p:cNvPr id="1333264" name="Text Box 16"/>
          <p:cNvSpPr txBox="1">
            <a:spLocks noChangeArrowheads="1"/>
          </p:cNvSpPr>
          <p:nvPr/>
        </p:nvSpPr>
        <p:spPr bwMode="auto">
          <a:xfrm>
            <a:off x="3810000" y="1445692"/>
            <a:ext cx="4627563" cy="45720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rPr>
              <a:t>b. Wild: Gentile humanity</a:t>
            </a:r>
          </a:p>
        </p:txBody>
      </p:sp>
      <p:sp>
        <p:nvSpPr>
          <p:cNvPr id="27" name="Text Box 14"/>
          <p:cNvSpPr txBox="1">
            <a:spLocks noChangeArrowheads="1"/>
          </p:cNvSpPr>
          <p:nvPr/>
        </p:nvSpPr>
        <p:spPr bwMode="auto">
          <a:xfrm>
            <a:off x="683568" y="3621956"/>
            <a:ext cx="2808312"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Cultivated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(Abrahamic Covenant)</a:t>
            </a:r>
          </a:p>
        </p:txBody>
      </p:sp>
      <p:sp>
        <p:nvSpPr>
          <p:cNvPr id="28" name="Text Box 14"/>
          <p:cNvSpPr txBox="1">
            <a:spLocks noChangeArrowheads="1"/>
          </p:cNvSpPr>
          <p:nvPr/>
        </p:nvSpPr>
        <p:spPr bwMode="auto">
          <a:xfrm>
            <a:off x="611560" y="6093296"/>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1333252" name="Text Box 4"/>
          <p:cNvSpPr txBox="1">
            <a:spLocks noChangeArrowheads="1"/>
          </p:cNvSpPr>
          <p:nvPr/>
        </p:nvSpPr>
        <p:spPr bwMode="auto">
          <a:xfrm>
            <a:off x="8229600" y="44624"/>
            <a:ext cx="879475" cy="457200"/>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rPr>
              <a:t>155q</a:t>
            </a:r>
          </a:p>
        </p:txBody>
      </p:sp>
      <p:sp>
        <p:nvSpPr>
          <p:cNvPr id="30" name="Rectangle 8"/>
          <p:cNvSpPr>
            <a:spLocks noChangeArrowheads="1"/>
          </p:cNvSpPr>
          <p:nvPr/>
        </p:nvSpPr>
        <p:spPr bwMode="auto">
          <a:xfrm>
            <a:off x="33536" y="4149080"/>
            <a:ext cx="3962400" cy="2592288"/>
          </a:xfrm>
          <a:prstGeom prst="rect">
            <a:avLst/>
          </a:prstGeom>
          <a:solidFill>
            <a:sysClr val="window" lastClr="FFFFFF"/>
          </a:solidFill>
          <a:ln>
            <a:noFill/>
          </a:ln>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ysClr val="windowText" lastClr="000000"/>
              </a:solidFill>
              <a:effectLst/>
              <a:uLnTx/>
              <a:uFillTx/>
              <a:latin typeface="Times New Roman" charset="0"/>
              <a:ea typeface="Osaka" charset="0"/>
              <a:cs typeface="Osaka" charset="0"/>
            </a:endParaRPr>
          </a:p>
        </p:txBody>
      </p:sp>
      <p:cxnSp>
        <p:nvCxnSpPr>
          <p:cNvPr id="3" name="Straight Connector 2"/>
          <p:cNvCxnSpPr/>
          <p:nvPr/>
        </p:nvCxnSpPr>
        <p:spPr bwMode="auto">
          <a:xfrm>
            <a:off x="3131840" y="980728"/>
            <a:ext cx="86409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212976"/>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501008"/>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1952836"/>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9" name="Straight Connector 38"/>
          <p:cNvCxnSpPr/>
          <p:nvPr/>
        </p:nvCxnSpPr>
        <p:spPr bwMode="auto">
          <a:xfrm flipV="1">
            <a:off x="3131840" y="1196752"/>
            <a:ext cx="792088" cy="122413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276871"/>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7" name="Straight Connector 36"/>
          <p:cNvCxnSpPr/>
          <p:nvPr/>
        </p:nvCxnSpPr>
        <p:spPr bwMode="auto">
          <a:xfrm flipV="1">
            <a:off x="2699792" y="2060848"/>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1256928"/>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436292"/>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rPr>
              <a:t>Trunk (11:24)</a:t>
            </a:r>
          </a:p>
        </p:txBody>
      </p:sp>
      <p:cxnSp>
        <p:nvCxnSpPr>
          <p:cNvPr id="43" name="Straight Connector 42"/>
          <p:cNvCxnSpPr/>
          <p:nvPr/>
        </p:nvCxnSpPr>
        <p:spPr bwMode="auto">
          <a:xfrm flipV="1">
            <a:off x="2555776" y="2636912"/>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9368578">
            <a:off x="3803650" y="2239442"/>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887847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9">
                                            <p:txEl>
                                              <p:pRg st="0" end="0"/>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97398"/>
                                        </p:tgtEl>
                                        <p:attrNameLst>
                                          <p:attrName>style.visibility</p:attrName>
                                        </p:attrNameLst>
                                      </p:cBhvr>
                                      <p:to>
                                        <p:strVal val="visible"/>
                                      </p:to>
                                    </p:set>
                                    <p:animEffect transition="in" filter="wipe(down)">
                                      <p:cBhvr>
                                        <p:cTn id="9" dur="500"/>
                                        <p:tgtEl>
                                          <p:spTgt spid="99739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6">
                                            <p:txEl>
                                              <p:pRg st="0" end="0"/>
                                            </p:txEl>
                                          </p:spTgt>
                                        </p:tgtEl>
                                        <p:attrNameLst>
                                          <p:attrName>style.visibility</p:attrName>
                                        </p:attrNameLst>
                                      </p:cBhvr>
                                      <p:to>
                                        <p:strVal val="visible"/>
                                      </p:to>
                                    </p:set>
                                    <p:animEffect transition="in" filter="dissolve">
                                      <p:cBhvr>
                                        <p:cTn id="14"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8" grpId="0" animBg="1"/>
      <p:bldP spid="997399" grpId="0" build="p" autoUpdateAnimBg="0"/>
      <p:bldP spid="997406"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0" y="2286000"/>
            <a:ext cx="9144000" cy="1143000"/>
          </a:xfrm>
        </p:spPr>
        <p:txBody>
          <a:bodyPr/>
          <a:lstStyle/>
          <a:p>
            <a:pPr eaLnBrk="1" hangingPunct="1"/>
            <a:r>
              <a:rPr lang="en-US">
                <a:solidFill>
                  <a:schemeClr val="bg1"/>
                </a:solidFill>
              </a:rPr>
              <a:t>Romans 12</a:t>
            </a:r>
            <a:endParaRPr lang="en-US"/>
          </a:p>
        </p:txBody>
      </p:sp>
      <p:sp>
        <p:nvSpPr>
          <p:cNvPr id="926723" name="Rectangle 3"/>
          <p:cNvSpPr>
            <a:spLocks noGrp="1" noChangeArrowheads="1"/>
          </p:cNvSpPr>
          <p:nvPr>
            <p:ph type="subTitle" idx="1"/>
          </p:nvPr>
        </p:nvSpPr>
        <p:spPr>
          <a:xfrm>
            <a:off x="806824" y="3886200"/>
            <a:ext cx="7530352" cy="1752600"/>
          </a:xfrm>
        </p:spPr>
        <p:txBody>
          <a:bodyPr/>
          <a:lstStyle/>
          <a:p>
            <a:pPr eaLnBrk="1" hangingPunct="1"/>
            <a:r>
              <a:rPr lang="en-US" b="1" i="1" dirty="0">
                <a:solidFill>
                  <a:srgbClr val="FFFFFF"/>
                </a:solidFill>
              </a:rPr>
              <a:t>Righteousness is applied in transformed living</a:t>
            </a:r>
          </a:p>
        </p:txBody>
      </p:sp>
      <p:sp>
        <p:nvSpPr>
          <p:cNvPr id="14336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Tree>
    <p:extLst>
      <p:ext uri="{BB962C8B-B14F-4D97-AF65-F5344CB8AC3E}">
        <p14:creationId xmlns:p14="http://schemas.microsoft.com/office/powerpoint/2010/main" val="16143789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304800"/>
            <a:ext cx="9144000" cy="11430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That Transforms in Romans 12–13</a:t>
            </a:r>
            <a:endParaRPr lang="en-US" sz="4000">
              <a:solidFill>
                <a:schemeClr val="tx1"/>
              </a:solidFill>
              <a:latin typeface="Copperplate Gothic Light" charset="0"/>
              <a:ea typeface="ＭＳ Ｐゴシック" charset="-128"/>
              <a:cs typeface="ＭＳ Ｐゴシック" charset="-128"/>
            </a:endParaRPr>
          </a:p>
        </p:txBody>
      </p:sp>
      <p:sp>
        <p:nvSpPr>
          <p:cNvPr id="928771"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rPr>
              <a:t>In the Church</a:t>
            </a:r>
            <a:b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br>
            <a: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t>(Ch. 12)</a:t>
            </a:r>
            <a:endPar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rPr>
              <a:t>In the Society</a:t>
            </a:r>
            <a:b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br>
            <a:r>
              <a:rPr kumimoji="0" lang="en-US" sz="4000" b="0" i="0" u="none" strike="noStrike" kern="1200" cap="none" spc="0" normalizeH="0" baseline="0" noProof="0">
                <a:ln>
                  <a:noFill/>
                </a:ln>
                <a:solidFill>
                  <a:srgbClr val="FFFFFF"/>
                </a:solidFill>
                <a:effectLst/>
                <a:uLnTx/>
                <a:uFillTx/>
                <a:latin typeface="Copperplate Gothic Light" charset="0"/>
                <a:ea typeface="ＭＳ Ｐゴシック" charset="-128"/>
              </a:rPr>
              <a:t>(Ch. 13)</a:t>
            </a:r>
            <a:endParaRPr kumimoji="0" lang="en-US" sz="4000" b="1" i="0" u="none" strike="noStrike" kern="1200" cap="none" spc="0" normalizeH="0" baseline="0" noProof="0">
              <a:ln>
                <a:noFill/>
              </a:ln>
              <a:solidFill>
                <a:srgbClr val="FFFFFF"/>
              </a:solidFill>
              <a:effectLst/>
              <a:uLnTx/>
              <a:uFillTx/>
              <a:latin typeface="Copperplate Gothic Light" charset="0"/>
              <a:ea typeface="ＭＳ Ｐゴシック" charset="-128"/>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82360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en-US" b="1">
                <a:solidFill>
                  <a:schemeClr val="bg2"/>
                </a:solidFill>
                <a:latin typeface="Impact" charset="0"/>
                <a:ea typeface="ＭＳ Ｐゴシック" charset="0"/>
                <a:cs typeface="ＭＳ Ｐゴシック" charset="0"/>
              </a:rPr>
              <a:t>Romans 12:1</a:t>
            </a: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154e</a:t>
            </a:r>
          </a:p>
        </p:txBody>
      </p:sp>
      <p:sp>
        <p:nvSpPr>
          <p:cNvPr id="564231"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"Offer your body as a </a:t>
            </a:r>
            <a:b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b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living sacrifice…"</a:t>
            </a:r>
          </a:p>
        </p:txBody>
      </p:sp>
    </p:spTree>
    <p:extLst>
      <p:ext uri="{BB962C8B-B14F-4D97-AF65-F5344CB8AC3E}">
        <p14:creationId xmlns:p14="http://schemas.microsoft.com/office/powerpoint/2010/main" val="575725648"/>
      </p:ext>
    </p:extLst>
  </p:cSld>
  <p:clrMapOvr>
    <a:overrideClrMapping bg1="dk2" tx1="lt1" bg2="dk1" tx2="lt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do not be conformed to this world,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but be transformed by the renewing of your mind,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that you may prove what is that good</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acceptable and perfect will of God.</a:t>
            </a:r>
          </a:p>
        </p:txBody>
      </p:sp>
    </p:spTree>
    <p:extLst>
      <p:ext uri="{BB962C8B-B14F-4D97-AF65-F5344CB8AC3E}">
        <p14:creationId xmlns:p14="http://schemas.microsoft.com/office/powerpoint/2010/main" val="379374523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p:txBody>
          <a:bodyPr/>
          <a:lstStyle/>
          <a:p>
            <a:pPr eaLnBrk="1" hangingPunct="1"/>
            <a:r>
              <a:rPr lang="en-US">
                <a:solidFill>
                  <a:schemeClr val="bg1"/>
                </a:solidFill>
              </a:rPr>
              <a:t>Romans 13</a:t>
            </a:r>
            <a:endParaRPr lang="en-US"/>
          </a:p>
        </p:txBody>
      </p:sp>
      <p:sp>
        <p:nvSpPr>
          <p:cNvPr id="937987" name="Rectangle 4"/>
          <p:cNvSpPr>
            <a:spLocks noChangeArrowheads="1"/>
          </p:cNvSpPr>
          <p:nvPr/>
        </p:nvSpPr>
        <p:spPr bwMode="auto">
          <a:xfrm>
            <a:off x="1524000" y="3886200"/>
            <a:ext cx="6400800" cy="1752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Osaka" charset="-128"/>
                <a:cs typeface="Osaka" charset="-128"/>
              </a:rPr>
              <a:t>Righteousness shows in submission to government and in love for the saints</a:t>
            </a:r>
          </a:p>
        </p:txBody>
      </p:sp>
    </p:spTree>
    <p:extLst>
      <p:ext uri="{BB962C8B-B14F-4D97-AF65-F5344CB8AC3E}">
        <p14:creationId xmlns:p14="http://schemas.microsoft.com/office/powerpoint/2010/main" val="12667507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FF"/>
                </a:solidFill>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143</a:t>
            </a:r>
          </a:p>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a:ex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Eph</a:t>
            </a:r>
            <a:endParaRPr lang="en-US" sz="1600">
              <a:solidFill>
                <a:srgbClr val="000000"/>
              </a:solidFill>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Col</a:t>
            </a:r>
            <a:endParaRPr lang="en-US" sz="1600">
              <a:solidFill>
                <a:srgbClr val="000000"/>
              </a:solidFill>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Philem</a:t>
            </a:r>
            <a:endParaRPr lang="en-US" sz="1600">
              <a:solidFill>
                <a:srgbClr val="000000"/>
              </a:solidFill>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a:t>
            </a:r>
            <a:endParaRPr lang="en-US" sz="1600">
              <a:solidFill>
                <a:srgbClr val="000000"/>
              </a:solidFill>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Tim</a:t>
            </a:r>
            <a:endParaRPr lang="en-US" sz="1600">
              <a:solidFill>
                <a:srgbClr val="000000"/>
              </a:solidFill>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Titus</a:t>
            </a:r>
            <a:endParaRPr lang="en-US" sz="1600">
              <a:solidFill>
                <a:srgbClr val="000000"/>
              </a:solidFill>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Tim</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Pauline</a:t>
            </a:r>
            <a:endParaRPr lang="en-US" sz="1600" b="1">
              <a:solidFill>
                <a:srgbClr val="FFFFFF"/>
              </a:solidFill>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algn="ctr"/>
              <a:r>
                <a:rPr lang="en-US" b="1">
                  <a:solidFill>
                    <a:srgbClr val="FF9900"/>
                  </a:solidFill>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056" cy="243"/>
            </a:xfrm>
            <a:prstGeom prst="rect">
              <a:avLst/>
            </a:prstGeom>
            <a:noFill/>
            <a:ln w="9525">
              <a:noFill/>
              <a:miter lim="800000"/>
              <a:headEnd/>
              <a:tailEnd/>
            </a:ln>
          </p:spPr>
          <p:txBody>
            <a:bodyPr wrap="square">
              <a:prstTxWarp prst="textNoShape">
                <a:avLst/>
              </a:prstTxWarp>
              <a:spAutoFit/>
            </a:bodyPr>
            <a:lstStyle/>
            <a:p>
              <a:r>
                <a:rPr lang="en-US" b="1" dirty="0">
                  <a:solidFill>
                    <a:srgbClr val="FFFF00"/>
                  </a:solidFill>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Summer 35-</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37</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b="1">
                <a:solidFill>
                  <a:srgbClr val="FFFFFF"/>
                </a:solidFill>
                <a:latin typeface="Arial Narrow" charset="0"/>
                <a:ea typeface="Times New Roman" charset="0"/>
                <a:cs typeface="Times New Roman" charset="0"/>
              </a:rPr>
              <a:t>Rome</a:t>
            </a:r>
            <a:endParaRPr lang="en-US" sz="1000" b="1">
              <a:solidFill>
                <a:srgbClr val="FFFFFF"/>
              </a:solidFill>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Journeys</a:t>
            </a:r>
            <a:endParaRPr lang="en-US" b="1">
              <a:solidFill>
                <a:srgbClr val="FFFFFF"/>
              </a:solidFill>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r>
              <a:rPr lang="en-US" b="1">
                <a:solidFill>
                  <a:srgbClr val="000000"/>
                </a:solidFill>
                <a:latin typeface="Arial Narrow" charset="0"/>
                <a:ea typeface="Times New Roman" charset="0"/>
                <a:cs typeface="Times New Roman" charset="0"/>
              </a:rPr>
              <a:t>1234</a:t>
            </a:r>
            <a:endParaRPr lang="en-US" sz="1000" b="1">
              <a:solidFill>
                <a:srgbClr val="000000"/>
              </a:solidFill>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Imprisonments</a:t>
            </a:r>
            <a:endParaRPr lang="en-US" b="1">
              <a:solidFill>
                <a:srgbClr val="FFFFFF"/>
              </a:solidFill>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0556147">
            <a:off x="794856" y="2058234"/>
            <a:ext cx="6530776" cy="1754326"/>
          </a:xfrm>
          <a:prstGeom prst="rect">
            <a:avLst/>
          </a:prstGeom>
          <a:solidFill>
            <a:srgbClr val="000090"/>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3600" b="1" kern="0" dirty="0">
                <a:solidFill>
                  <a:srgbClr val="FFFFFF"/>
                </a:solidFill>
                <a:latin typeface="Arial"/>
                <a:cs typeface="Arial"/>
              </a:rPr>
              <a:t>Romans is the last of the missionary epistles but first in our NT order of epistles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8866" name="Rectangle 2"/>
          <p:cNvSpPr>
            <a:spLocks noGrp="1" noChangeArrowheads="1"/>
          </p:cNvSpPr>
          <p:nvPr>
            <p:ph type="title" idx="4294967295"/>
          </p:nvPr>
        </p:nvSpPr>
        <p:spPr>
          <a:xfrm>
            <a:off x="0" y="549275"/>
            <a:ext cx="9144000" cy="1295400"/>
          </a:xfrm>
          <a:solidFill>
            <a:srgbClr val="000000"/>
          </a:solidFill>
          <a:ln>
            <a:solidFill>
              <a:schemeClr val="tx1"/>
            </a:solidFill>
          </a:ln>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4800">
                <a:solidFill>
                  <a:schemeClr val="tx1"/>
                </a:solidFill>
                <a:latin typeface="Arial" charset="0"/>
                <a:ea typeface="ＭＳ Ｐゴシック" charset="-128"/>
              </a:rPr>
              <a:t>Submit to Government (13:1-7)</a:t>
            </a:r>
            <a:endParaRPr lang="en-US" sz="1800">
              <a:solidFill>
                <a:schemeClr val="tx1"/>
              </a:solidFill>
              <a:latin typeface="Arial" charset="0"/>
              <a:ea typeface="ＭＳ Ｐゴシック" charset="-128"/>
            </a:endParaRPr>
          </a:p>
        </p:txBody>
      </p:sp>
      <p:sp>
        <p:nvSpPr>
          <p:cNvPr id="548867" name="Text Box 3"/>
          <p:cNvSpPr txBox="1">
            <a:spLocks noChangeArrowheads="1"/>
          </p:cNvSpPr>
          <p:nvPr/>
        </p:nvSpPr>
        <p:spPr bwMode="auto">
          <a:xfrm>
            <a:off x="609600" y="2060575"/>
            <a:ext cx="7848600" cy="1477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l" defTabSz="914400" rtl="0" eaLnBrk="0" fontAlgn="base" latinLnBrk="0" hangingPunct="0">
              <a:lnSpc>
                <a:spcPct val="100000"/>
              </a:lnSpc>
              <a:spcBef>
                <a:spcPct val="50000"/>
              </a:spcBef>
              <a:spcAft>
                <a:spcPct val="0"/>
              </a:spcAft>
              <a:buClrTx/>
              <a:buSzTx/>
              <a:buFont typeface="Arial" pitchFamily="-112" charset="0"/>
              <a:buAutoNum type="arabicPeriod"/>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Reasons we respect </a:t>
            </a:r>
            <a:r>
              <a:rPr kumimoji="0" lang="en-US" sz="3600" b="1" i="0" u="none" strike="noStrike" kern="1200" cap="none" spc="0" normalizeH="0" baseline="0" noProof="0" dirty="0" err="1">
                <a:ln>
                  <a:noFill/>
                </a:ln>
                <a:solidFill>
                  <a:srgbClr val="FFFF00"/>
                </a:solidFill>
                <a:effectLst/>
                <a:uLnTx/>
                <a:uFillTx/>
                <a:latin typeface="Arial"/>
                <a:ea typeface="ＭＳ Ｐゴシック" charset="-128"/>
                <a:cs typeface="Arial"/>
              </a:rPr>
              <a:t>gov</a:t>
            </a:r>
            <a:r>
              <a:rPr kumimoji="0" lang="fr-FR" sz="3600" b="1" i="0" u="none" strike="noStrike" kern="1200" cap="none" spc="0" normalizeH="0" baseline="0" noProof="0" dirty="0">
                <a:ln>
                  <a:noFill/>
                </a:ln>
                <a:solidFill>
                  <a:srgbClr val="FFFF00"/>
                </a:solidFill>
                <a:effectLst/>
                <a:uLnTx/>
                <a:uFillTx/>
                <a:latin typeface="Arial"/>
                <a:ea typeface="ＭＳ Ｐゴシック" charset="-128"/>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t (1-5)</a:t>
            </a:r>
          </a:p>
          <a:p>
            <a:pPr marL="517525" marR="0" lvl="0" indent="-517525" algn="l" defTabSz="914400" rtl="0" eaLnBrk="0" fontAlgn="base" latinLnBrk="0" hangingPunct="0">
              <a:lnSpc>
                <a:spcPct val="100000"/>
              </a:lnSpc>
              <a:spcBef>
                <a:spcPct val="50000"/>
              </a:spcBef>
              <a:spcAft>
                <a:spcPct val="0"/>
              </a:spcAft>
              <a:buClrTx/>
              <a:buSzTx/>
              <a:buFont typeface="Arial" pitchFamily="-112" charset="0"/>
              <a:buAutoNum type="arabicPeriod"/>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rPr>
              <a:t>Reasons we pay taxes (6-7)</a:t>
            </a:r>
          </a:p>
        </p:txBody>
      </p:sp>
      <p:sp>
        <p:nvSpPr>
          <p:cNvPr id="548869" name="Text Box 5"/>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154e</a:t>
            </a:r>
          </a:p>
        </p:txBody>
      </p:sp>
      <p:pic>
        <p:nvPicPr>
          <p:cNvPr id="944134" name="Picture 1" descr="chains_broad_link_ships_ancho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4563" y="3860800"/>
            <a:ext cx="3119437" cy="3113088"/>
          </a:xfrm>
          <a:prstGeom prst="rect">
            <a:avLst/>
          </a:prstGeom>
          <a:noFill/>
          <a:ln w="9525">
            <a:noFill/>
            <a:miter lim="800000"/>
            <a:headEnd/>
            <a:tailEnd/>
          </a:ln>
        </p:spPr>
      </p:pic>
    </p:spTree>
    <p:extLst>
      <p:ext uri="{BB962C8B-B14F-4D97-AF65-F5344CB8AC3E}">
        <p14:creationId xmlns:p14="http://schemas.microsoft.com/office/powerpoint/2010/main" val="2368115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p:txBody>
          <a:bodyPr/>
          <a:lstStyle/>
          <a:p>
            <a:pPr eaLnBrk="1" hangingPunct="1"/>
            <a:r>
              <a:rPr lang="en-US">
                <a:solidFill>
                  <a:schemeClr val="bg1"/>
                </a:solidFill>
              </a:rPr>
              <a:t>Romans 14:1–15:13</a:t>
            </a:r>
            <a:endParaRPr lang="en-US"/>
          </a:p>
        </p:txBody>
      </p:sp>
      <p:sp>
        <p:nvSpPr>
          <p:cNvPr id="957443" name="Rectangle 3"/>
          <p:cNvSpPr>
            <a:spLocks noGrp="1" noChangeArrowheads="1"/>
          </p:cNvSpPr>
          <p:nvPr>
            <p:ph type="subTitle" idx="1"/>
          </p:nvPr>
        </p:nvSpPr>
        <p:spPr>
          <a:xfrm>
            <a:off x="609600" y="3886200"/>
            <a:ext cx="7924800" cy="1752600"/>
          </a:xfrm>
        </p:spPr>
        <p:txBody>
          <a:bodyPr/>
          <a:lstStyle/>
          <a:p>
            <a:pPr eaLnBrk="1" hangingPunct="1"/>
            <a:r>
              <a:rPr lang="en-US" b="1" i="1">
                <a:solidFill>
                  <a:srgbClr val="FFFFFF"/>
                </a:solidFill>
              </a:rPr>
              <a:t>Righteousness transforms our  ways of handling different convictions</a:t>
            </a:r>
          </a:p>
        </p:txBody>
      </p:sp>
    </p:spTree>
    <p:extLst>
      <p:ext uri="{BB962C8B-B14F-4D97-AF65-F5344CB8AC3E}">
        <p14:creationId xmlns:p14="http://schemas.microsoft.com/office/powerpoint/2010/main" val="36553098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r>
              <a:rPr lang="en-US" sz="8800">
                <a:solidFill>
                  <a:schemeClr val="bg1"/>
                </a:solidFill>
                <a:cs typeface="ＭＳ Ｐゴシック" charset="-128"/>
              </a:rPr>
              <a:t>Black </a:t>
            </a:r>
            <a:r>
              <a:rPr lang="en-US" sz="8800">
                <a:solidFill>
                  <a:schemeClr val="tx1"/>
                </a:solidFill>
                <a:cs typeface="ＭＳ Ｐゴシック" charset="-128"/>
              </a:rPr>
              <a:t>&amp; White</a:t>
            </a:r>
            <a:endParaRPr lang="en-US" sz="320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Adultery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Murder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Contentment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Obedience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Practices the Bible says are always right</a:t>
            </a:r>
          </a:p>
        </p:txBody>
      </p:sp>
    </p:spTree>
    <p:extLst>
      <p:ext uri="{BB962C8B-B14F-4D97-AF65-F5344CB8AC3E}">
        <p14:creationId xmlns:p14="http://schemas.microsoft.com/office/powerpoint/2010/main" val="3847618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60515"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a:extLst/>
        </p:spPr>
        <p:txBody>
          <a:bodyPr/>
          <a:lstStyle/>
          <a:p>
            <a:pPr eaLnBrk="1" hangingPunct="1">
              <a:defRPr/>
            </a:pPr>
            <a:r>
              <a:rPr lang="en-US" sz="9600">
                <a:solidFill>
                  <a:schemeClr val="bg1"/>
                </a:solidFill>
                <a:latin typeface="Arial" charset="0"/>
                <a:ea typeface="Arial" charset="0"/>
                <a:cs typeface="Arial" charset="0"/>
              </a:rPr>
              <a:t>Gray Areas</a:t>
            </a:r>
            <a:endParaRPr lang="en-US" sz="960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ial" charset="0"/>
                <a:ea typeface="ＭＳ Ｐゴシック" charset="-128"/>
              </a:rPr>
              <a:t>Practices not forbidden in the Bible over which Christians disagree</a:t>
            </a:r>
            <a:endParaRPr kumimoji="0" lang="en-US" sz="5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60518"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extLst>
      <p:ext uri="{BB962C8B-B14F-4D97-AF65-F5344CB8AC3E}">
        <p14:creationId xmlns:p14="http://schemas.microsoft.com/office/powerpoint/2010/main" val="41713656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6256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a:ex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Accepting gifts with the left hand</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Being a Democrat (or Republican!)</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Buying a Mac (or Windows) computer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Christmas or Easter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Good Friday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Lent</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Palm Sunday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Changing to a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name</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Chinese New Year giving of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hong</a:t>
            </a:r>
            <a:r>
              <a:rPr kumimoji="0" lang="en-US" altLang="ja-JP" sz="3600" b="0" i="1"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baos</a:t>
            </a:r>
            <a:endParaRPr kumimoji="0" lang="en-US" sz="4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2566" name="TextBox 1"/>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extLst>
      <p:ext uri="{BB962C8B-B14F-4D97-AF65-F5344CB8AC3E}">
        <p14:creationId xmlns:p14="http://schemas.microsoft.com/office/powerpoint/2010/main" val="329341203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ctrTitle"/>
          </p:nvPr>
        </p:nvSpPr>
        <p:spPr>
          <a:xfrm>
            <a:off x="0" y="0"/>
            <a:ext cx="9144000" cy="6705600"/>
          </a:xfrm>
        </p:spPr>
        <p:txBody>
          <a:bodyPr/>
          <a:lstStyle/>
          <a:p>
            <a:pPr eaLnBrk="1" hangingPunct="1"/>
            <a:r>
              <a:rPr lang="en-US" sz="7200" dirty="0">
                <a:solidFill>
                  <a:schemeClr val="bg1"/>
                </a:solidFill>
              </a:rPr>
              <a:t>Should we follow </a:t>
            </a:r>
            <a:r>
              <a:rPr lang="en-US" sz="7200" i="1" dirty="0">
                <a:solidFill>
                  <a:srgbClr val="FFCC00"/>
                </a:solidFill>
              </a:rPr>
              <a:t>someone else</a:t>
            </a:r>
            <a:r>
              <a:rPr lang="fr-FR" sz="7200" i="1" dirty="0">
                <a:solidFill>
                  <a:srgbClr val="FFCC00"/>
                </a:solidFill>
              </a:rPr>
              <a:t>'</a:t>
            </a:r>
            <a:r>
              <a:rPr lang="en-US" sz="7200" i="1" dirty="0">
                <a:solidFill>
                  <a:srgbClr val="FFCC00"/>
                </a:solidFill>
              </a:rPr>
              <a:t>s</a:t>
            </a:r>
            <a:r>
              <a:rPr lang="en-US" sz="7200" dirty="0">
                <a:solidFill>
                  <a:schemeClr val="bg1"/>
                </a:solidFill>
              </a:rPr>
              <a:t> conscience?</a:t>
            </a: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202216321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0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a:extLst/>
        </p:spPr>
        <p:txBody>
          <a:bodyPr/>
          <a:lstStyle/>
          <a:p>
            <a:pPr eaLnBrk="1" hangingPunct="1">
              <a:defRPr/>
            </a:pPr>
            <a:r>
              <a:rPr lang="en-US" sz="6000">
                <a:solidFill>
                  <a:schemeClr val="bg1"/>
                </a:solidFill>
                <a:latin typeface="Arial" charset="0"/>
                <a:cs typeface="ＭＳ Ｐゴシック" charset="-128"/>
              </a:rPr>
              <a:t>Why should we give up our </a:t>
            </a:r>
            <a:r>
              <a:rPr lang="en-US" sz="6000">
                <a:solidFill>
                  <a:srgbClr val="FFCC00"/>
                </a:solidFill>
                <a:latin typeface="Arial" charset="0"/>
                <a:cs typeface="ＭＳ Ｐゴシック" charset="-128"/>
              </a:rPr>
              <a:t>rights</a:t>
            </a:r>
            <a:r>
              <a:rPr lang="en-US" sz="6000">
                <a:solidFill>
                  <a:schemeClr val="bg1"/>
                </a:solidFill>
                <a:latin typeface="Arial" charset="0"/>
                <a:cs typeface="ＭＳ Ｐゴシック" charset="-128"/>
              </a:rPr>
              <a:t> in gray matters?</a:t>
            </a:r>
            <a:endParaRPr lang="en-US" sz="8800">
              <a:latin typeface="Arial" charset="0"/>
              <a:cs typeface="ＭＳ Ｐゴシック" charset="-128"/>
            </a:endParaRPr>
          </a:p>
        </p:txBody>
      </p:sp>
    </p:spTree>
    <p:extLst>
      <p:ext uri="{BB962C8B-B14F-4D97-AF65-F5344CB8AC3E}">
        <p14:creationId xmlns:p14="http://schemas.microsoft.com/office/powerpoint/2010/main" val="332927548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a:extLst/>
        </p:spPr>
        <p:txBody>
          <a:bodyPr/>
          <a:lstStyle/>
          <a:p>
            <a:pPr eaLnBrk="1" hangingPunct="1">
              <a:defRPr/>
            </a:pPr>
            <a:r>
              <a:rPr lang="en-US" sz="6000">
                <a:solidFill>
                  <a:schemeClr val="tx1"/>
                </a:solidFill>
                <a:latin typeface="Arial" charset="0"/>
                <a:cs typeface="ＭＳ Ｐゴシック" charset="-128"/>
              </a:rPr>
              <a:t>Love</a:t>
            </a:r>
            <a:endParaRPr lang="en-US" sz="880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Music</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Drinking</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Tree>
    <p:extLst>
      <p:ext uri="{BB962C8B-B14F-4D97-AF65-F5344CB8AC3E}">
        <p14:creationId xmlns:p14="http://schemas.microsoft.com/office/powerpoint/2010/main" val="31757259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ctrTitle"/>
          </p:nvPr>
        </p:nvSpPr>
        <p:spPr/>
        <p:txBody>
          <a:bodyPr/>
          <a:lstStyle/>
          <a:p>
            <a:pPr eaLnBrk="1" hangingPunct="1"/>
            <a:r>
              <a:rPr lang="en-US">
                <a:solidFill>
                  <a:schemeClr val="bg1"/>
                </a:solidFill>
              </a:rPr>
              <a:t>Romans 15:14–16:23</a:t>
            </a:r>
          </a:p>
        </p:txBody>
      </p:sp>
      <p:sp>
        <p:nvSpPr>
          <p:cNvPr id="998403" name="Rectangle 3"/>
          <p:cNvSpPr>
            <a:spLocks noGrp="1" noChangeArrowheads="1"/>
          </p:cNvSpPr>
          <p:nvPr>
            <p:ph type="subTitle" idx="1"/>
          </p:nvPr>
        </p:nvSpPr>
        <p:spPr/>
        <p:txBody>
          <a:bodyPr/>
          <a:lstStyle/>
          <a:p>
            <a:pPr eaLnBrk="1" hangingPunct="1"/>
            <a:r>
              <a:rPr lang="en-US" b="1" i="1">
                <a:solidFill>
                  <a:srgbClr val="FFFFFF"/>
                </a:solidFill>
              </a:rPr>
              <a:t>Righteousness is disseminated by propagating the gospel</a:t>
            </a:r>
          </a:p>
        </p:txBody>
      </p:sp>
      <p:sp>
        <p:nvSpPr>
          <p:cNvPr id="147460" name="Text Box 4"/>
          <p:cNvSpPr txBox="1">
            <a:spLocks noChangeArrowheads="1"/>
          </p:cNvSpPr>
          <p:nvPr/>
        </p:nvSpPr>
        <p:spPr bwMode="auto">
          <a:xfrm>
            <a:off x="8229600" y="7620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154f</a:t>
            </a:r>
          </a:p>
        </p:txBody>
      </p:sp>
    </p:spTree>
    <p:extLst>
      <p:ext uri="{BB962C8B-B14F-4D97-AF65-F5344CB8AC3E}">
        <p14:creationId xmlns:p14="http://schemas.microsoft.com/office/powerpoint/2010/main" val="3963806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p:spPr>
      </p:pic>
      <p:sp>
        <p:nvSpPr>
          <p:cNvPr id="933889" name="TextBox 4"/>
          <p:cNvSpPr txBox="1">
            <a:spLocks noChangeArrowheads="1"/>
          </p:cNvSpPr>
          <p:nvPr/>
        </p:nvSpPr>
        <p:spPr bwMode="auto">
          <a:xfrm>
            <a:off x="250825" y="1612900"/>
            <a:ext cx="8569325" cy="2882900"/>
          </a:xfrm>
          <a:prstGeom prst="rect">
            <a:avLst/>
          </a:prstGeom>
          <a:noFill/>
          <a:ln>
            <a:noFill/>
          </a:ln>
          <a:ex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i="1">
                <a:solidFill>
                  <a:srgbClr val="FFFFFF"/>
                </a:solidFill>
                <a:latin typeface="Arial" charset="0"/>
                <a:ea typeface="Arial" charset="0"/>
                <a:cs typeface="Arial" charset="0"/>
              </a:rPr>
              <a:t>Romans 15:28-29</a:t>
            </a:r>
          </a:p>
        </p:txBody>
      </p:sp>
    </p:spTree>
    <p:extLst>
      <p:ext uri="{BB962C8B-B14F-4D97-AF65-F5344CB8AC3E}">
        <p14:creationId xmlns:p14="http://schemas.microsoft.com/office/powerpoint/2010/main" val="1305530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31526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extLst>
      <p:ext uri="{BB962C8B-B14F-4D97-AF65-F5344CB8AC3E}">
        <p14:creationId xmlns:p14="http://schemas.microsoft.com/office/powerpoint/2010/main" val="3230197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05923"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52400" y="1752600"/>
            <a:ext cx="8001000" cy="4876800"/>
          </a:xfrm>
          <a:prstGeom prst="rect">
            <a:avLst/>
          </a:prstGeom>
          <a:noFill/>
          <a:ln w="9525">
            <a:noFill/>
            <a:miter lim="800000"/>
            <a:headEnd/>
            <a:tailEnd/>
          </a:ln>
        </p:spPr>
        <p:txBody>
          <a:bodyPr anchor="ctr">
            <a:prstTxWarp prst="textNoShape">
              <a:avLst/>
            </a:prstTxWarp>
          </a:bodyPr>
          <a:lstStyle/>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Women</a:t>
            </a:r>
            <a:r>
              <a:rPr kumimoji="0" lang="fr-FR" altLang="ja-JP" sz="3600" b="0" i="0" u="none" strike="noStrike" kern="1200" cap="none" spc="0" normalizeH="0" baseline="0" noProof="0" dirty="0">
                <a:ln>
                  <a:noFill/>
                </a:ln>
                <a:solidFill>
                  <a:srgbClr val="FFFFFF"/>
                </a:solidFill>
                <a:uLnTx/>
                <a:uFillTx/>
                <a:latin typeface="Arial" charset="0"/>
                <a:ea typeface="ＭＳ Ｐゴシック" charset="-128"/>
              </a:rPr>
              <a:t>'</a:t>
            </a: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Men</a:t>
            </a:r>
            <a:r>
              <a:rPr kumimoji="0" lang="fr-FR" altLang="ja-JP" sz="3600" b="0" i="0" u="none" strike="noStrike" kern="1200" cap="none" spc="0" normalizeH="0" baseline="0" noProof="0" dirty="0">
                <a:ln>
                  <a:noFill/>
                </a:ln>
                <a:solidFill>
                  <a:srgbClr val="FFFFFF"/>
                </a:solidFill>
                <a:uLnTx/>
                <a:uFillTx/>
                <a:latin typeface="Arial" charset="0"/>
                <a:ea typeface="ＭＳ Ｐゴシック" charset="-128"/>
              </a:rPr>
              <a:t>'</a:t>
            </a: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 Ministry Team</a:t>
            </a:r>
          </a:p>
          <a:p>
            <a:pPr marL="271463" lvl="0" indent="-271463">
              <a:buFont typeface="Arial" charset="0"/>
              <a:buChar char="•"/>
              <a:defRPr/>
            </a:pPr>
            <a:r>
              <a:rPr lang="en-US" sz="3600" dirty="0">
                <a:solidFill>
                  <a:srgbClr val="FFFFFF"/>
                </a:solidFill>
                <a:latin typeface="Arial" charset="0"/>
              </a:rPr>
              <a:t>Missions &amp; Evangelism</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Coordinator for Ushers/Greeters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Youth Sponsors &amp; assistant (woman)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PPT design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Set-up, Take down (e.g. signs)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Home group leaders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srgbClr val="FFFFFF"/>
                </a:solidFill>
                <a:uLnTx/>
                <a:uFillTx/>
                <a:latin typeface="Arial" charset="0"/>
                <a:ea typeface="ＭＳ Ｐゴシック" charset="-128"/>
              </a:rPr>
              <a:t>Worship leader </a:t>
            </a:r>
            <a:endParaRPr kumimoji="0" lang="en-US" sz="4400" b="0" i="0" u="none" strike="noStrike" kern="1200" cap="none" spc="0" normalizeH="0" baseline="0" noProof="0" dirty="0">
              <a:ln>
                <a:noFill/>
              </a:ln>
              <a:solidFill>
                <a:srgbClr val="000000"/>
              </a:solidFill>
              <a:uLnTx/>
              <a:uFillTx/>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609600"/>
            <a:ext cx="1771650" cy="2667000"/>
          </a:xfrm>
          <a:prstGeom prst="rect">
            <a:avLst/>
          </a:prstGeom>
          <a:noFill/>
          <a:ln w="9525">
            <a:noFill/>
            <a:miter lim="800000"/>
            <a:headEnd/>
            <a:tailEnd/>
          </a:ln>
        </p:spPr>
      </p:pic>
    </p:spTree>
    <p:extLst>
      <p:ext uri="{BB962C8B-B14F-4D97-AF65-F5344CB8AC3E}">
        <p14:creationId xmlns:p14="http://schemas.microsoft.com/office/powerpoint/2010/main" val="42286332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16</a:t>
            </a:r>
          </a:p>
        </p:txBody>
      </p:sp>
    </p:spTree>
    <p:extLst>
      <p:ext uri="{BB962C8B-B14F-4D97-AF65-F5344CB8AC3E}">
        <p14:creationId xmlns:p14="http://schemas.microsoft.com/office/powerpoint/2010/main" val="14810900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en-US" b="1">
                <a:latin typeface="Tahoma" charset="-52"/>
                <a:ea typeface="MS Pゴシック" charset="0"/>
                <a:cs typeface="MS Pゴシック" charset="0"/>
              </a:rPr>
              <a:t>For Righteousness Disseminated it Takes…</a:t>
            </a:r>
            <a:endParaRPr lang="en-US">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2" charset="2"/>
              <a:buNone/>
              <a:tabLst/>
              <a:defRPr/>
            </a:pPr>
            <a:r>
              <a:rPr kumimoji="0" lang="en-US" sz="3600" b="0" i="1" u="none" strike="noStrike" kern="1200" cap="none" spc="0" normalizeH="0" baseline="0" noProof="0">
                <a:ln>
                  <a:noFill/>
                </a:ln>
                <a:solidFill>
                  <a:srgbClr val="FFFFFF"/>
                </a:solidFill>
                <a:effectLst/>
                <a:uLnTx/>
                <a:uFillTx/>
                <a:latin typeface="Tahoma" pitchFamily="-112" charset="-52"/>
                <a:ea typeface="MS Pゴシック" pitchFamily="-92" charset="-128"/>
                <a:cs typeface="MS Pゴシック" pitchFamily="-92" charset="-128"/>
              </a:rPr>
              <a:t>Building Bridges to Propagate the  Gospel</a:t>
            </a: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rPr>
              <a:t>Money (15:14-33)</a:t>
            </a:r>
          </a:p>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rPr>
              <a:t>People (16:1-24)</a:t>
            </a:r>
          </a:p>
          <a:p>
            <a:pPr marL="0" marR="0" lvl="0" indent="0" algn="r" defTabSz="914400" rtl="0" eaLnBrk="1" fontAlgn="base" latinLnBrk="0" hangingPunct="1">
              <a:lnSpc>
                <a:spcPct val="100000"/>
              </a:lnSpc>
              <a:spcBef>
                <a:spcPct val="20000"/>
              </a:spcBef>
              <a:spcAft>
                <a:spcPct val="0"/>
              </a:spcAft>
              <a:buClrTx/>
              <a:buSzTx/>
              <a:buFont typeface="Wingdings" pitchFamily="-112" charset="2"/>
              <a:buChar char="w"/>
              <a:tabLst/>
              <a:defRPr/>
            </a:pPr>
            <a:r>
              <a:rPr kumimoji="0" lang="en-US" sz="3600" b="1" i="0" u="none" strike="noStrike" kern="1200" cap="none" spc="0" normalizeH="0" baseline="0" noProof="0" dirty="0">
                <a:ln>
                  <a:noFill/>
                </a:ln>
                <a:solidFill>
                  <a:srgbClr val="FFFF00"/>
                </a:solidFill>
                <a:effectLst/>
                <a:uLnTx/>
                <a:uFillTx/>
                <a:latin typeface="Tahoma" pitchFamily="-112" charset="-52"/>
                <a:ea typeface="MS Pゴシック" pitchFamily="-92" charset="-128"/>
                <a:cs typeface="MS Pゴシック" pitchFamily="-92" charset="-128"/>
              </a:rPr>
              <a:t>God (16:25-27)</a:t>
            </a: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154f</a:t>
            </a:r>
          </a:p>
        </p:txBody>
      </p:sp>
    </p:spTree>
    <p:extLst>
      <p:ext uri="{BB962C8B-B14F-4D97-AF65-F5344CB8AC3E}">
        <p14:creationId xmlns:p14="http://schemas.microsoft.com/office/powerpoint/2010/main" val="360343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2457064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997400" name="Rectangle 24"/>
          <p:cNvSpPr>
            <a:spLocks noChangeArrowheads="1"/>
          </p:cNvSpPr>
          <p:nvPr/>
        </p:nvSpPr>
        <p:spPr bwMode="auto">
          <a:xfrm>
            <a:off x="3131840" y="1333217"/>
            <a:ext cx="219476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Disseminated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Propagation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SPREADING</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285390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997392"/>
                                        </p:tgtEl>
                                        <p:attrNameLst>
                                          <p:attrName>style.visibility</p:attrName>
                                        </p:attrNameLst>
                                      </p:cBhvr>
                                      <p:to>
                                        <p:strVal val="visible"/>
                                      </p:to>
                                    </p:set>
                                    <p:animEffect transition="in" filter="wipe(left)">
                                      <p:cBhvr>
                                        <p:cTn id="31" dur="500"/>
                                        <p:tgtEl>
                                          <p:spTgt spid="9973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97403">
                                            <p:txEl>
                                              <p:pRg st="0" end="0"/>
                                            </p:txEl>
                                          </p:spTgt>
                                        </p:tgtEl>
                                        <p:attrNameLst>
                                          <p:attrName>style.visibility</p:attrName>
                                        </p:attrNameLst>
                                      </p:cBhvr>
                                      <p:to>
                                        <p:strVal val="visible"/>
                                      </p:to>
                                    </p:set>
                                    <p:animEffect transition="in" filter="dissolve">
                                      <p:cBhvr>
                                        <p:cTn id="36" dur="500"/>
                                        <p:tgtEl>
                                          <p:spTgt spid="99740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997395">
                                            <p:txEl>
                                              <p:pRg st="0" end="0"/>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997394"/>
                                        </p:tgtEl>
                                        <p:attrNameLst>
                                          <p:attrName>style.visibility</p:attrName>
                                        </p:attrNameLst>
                                      </p:cBhvr>
                                      <p:to>
                                        <p:strVal val="visible"/>
                                      </p:to>
                                    </p:set>
                                    <p:animEffect transition="in" filter="wipe(up)">
                                      <p:cBhvr>
                                        <p:cTn id="43" dur="500"/>
                                        <p:tgtEl>
                                          <p:spTgt spid="99739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97404">
                                            <p:txEl>
                                              <p:pRg st="0" end="0"/>
                                            </p:txEl>
                                          </p:spTgt>
                                        </p:tgtEl>
                                        <p:attrNameLst>
                                          <p:attrName>style.visibility</p:attrName>
                                        </p:attrNameLst>
                                      </p:cBhvr>
                                      <p:to>
                                        <p:strVal val="visible"/>
                                      </p:to>
                                    </p:set>
                                    <p:animEffect transition="in" filter="dissolve">
                                      <p:cBhvr>
                                        <p:cTn id="48" dur="500"/>
                                        <p:tgtEl>
                                          <p:spTgt spid="99740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97397">
                                            <p:txEl>
                                              <p:pRg st="0" end="0"/>
                                            </p:txEl>
                                          </p:spTgt>
                                        </p:tgtEl>
                                        <p:attrNameLst>
                                          <p:attrName>style.visibility</p:attrName>
                                        </p:attrNameLst>
                                      </p:cBhvr>
                                      <p:to>
                                        <p:strVal val="visible"/>
                                      </p:to>
                                    </p:set>
                                  </p:childTnLst>
                                </p:cTn>
                              </p:par>
                              <p:par>
                                <p:cTn id="53" presetID="22" presetClass="entr" presetSubtype="2" fill="hold" grpId="0" nodeType="withEffect">
                                  <p:stCondLst>
                                    <p:cond delay="0"/>
                                  </p:stCondLst>
                                  <p:childTnLst>
                                    <p:set>
                                      <p:cBhvr>
                                        <p:cTn id="54" dur="1" fill="hold">
                                          <p:stCondLst>
                                            <p:cond delay="0"/>
                                          </p:stCondLst>
                                        </p:cTn>
                                        <p:tgtEl>
                                          <p:spTgt spid="997396"/>
                                        </p:tgtEl>
                                        <p:attrNameLst>
                                          <p:attrName>style.visibility</p:attrName>
                                        </p:attrNameLst>
                                      </p:cBhvr>
                                      <p:to>
                                        <p:strVal val="visible"/>
                                      </p:to>
                                    </p:set>
                                    <p:animEffect transition="in" filter="wipe(right)">
                                      <p:cBhvr>
                                        <p:cTn id="55" dur="500"/>
                                        <p:tgtEl>
                                          <p:spTgt spid="99739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97405">
                                            <p:txEl>
                                              <p:pRg st="0" end="0"/>
                                            </p:txEl>
                                          </p:spTgt>
                                        </p:tgtEl>
                                        <p:attrNameLst>
                                          <p:attrName>style.visibility</p:attrName>
                                        </p:attrNameLst>
                                      </p:cBhvr>
                                      <p:to>
                                        <p:strVal val="visible"/>
                                      </p:to>
                                    </p:set>
                                    <p:animEffect transition="in" filter="dissolve">
                                      <p:cBhvr>
                                        <p:cTn id="60" dur="500"/>
                                        <p:tgtEl>
                                          <p:spTgt spid="997405">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997399">
                                            <p:txEl>
                                              <p:pRg st="0" end="0"/>
                                            </p:txEl>
                                          </p:spTgt>
                                        </p:tgtEl>
                                        <p:attrNameLst>
                                          <p:attrName>style.visibility</p:attrName>
                                        </p:attrNameLst>
                                      </p:cBhvr>
                                      <p:to>
                                        <p:strVal val="visible"/>
                                      </p:to>
                                    </p:set>
                                  </p:childTnLst>
                                </p:cTn>
                              </p:par>
                              <p:par>
                                <p:cTn id="65" presetID="22" presetClass="entr" presetSubtype="4" fill="hold" grpId="0" nodeType="withEffect">
                                  <p:stCondLst>
                                    <p:cond delay="0"/>
                                  </p:stCondLst>
                                  <p:childTnLst>
                                    <p:set>
                                      <p:cBhvr>
                                        <p:cTn id="66" dur="1" fill="hold">
                                          <p:stCondLst>
                                            <p:cond delay="0"/>
                                          </p:stCondLst>
                                        </p:cTn>
                                        <p:tgtEl>
                                          <p:spTgt spid="997398"/>
                                        </p:tgtEl>
                                        <p:attrNameLst>
                                          <p:attrName>style.visibility</p:attrName>
                                        </p:attrNameLst>
                                      </p:cBhvr>
                                      <p:to>
                                        <p:strVal val="visible"/>
                                      </p:to>
                                    </p:set>
                                    <p:animEffect transition="in" filter="wipe(down)">
                                      <p:cBhvr>
                                        <p:cTn id="67" dur="500"/>
                                        <p:tgtEl>
                                          <p:spTgt spid="99739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97406">
                                            <p:txEl>
                                              <p:pRg st="0" end="0"/>
                                            </p:txEl>
                                          </p:spTgt>
                                        </p:tgtEl>
                                        <p:attrNameLst>
                                          <p:attrName>style.visibility</p:attrName>
                                        </p:attrNameLst>
                                      </p:cBhvr>
                                      <p:to>
                                        <p:strVal val="visible"/>
                                      </p:to>
                                    </p:set>
                                    <p:animEffect transition="in" filter="dissolve">
                                      <p:cBhvr>
                                        <p:cTn id="72" dur="500"/>
                                        <p:tgtEl>
                                          <p:spTgt spid="9974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997407">
                                            <p:txEl>
                                              <p:pRg st="0" end="0"/>
                                            </p:txEl>
                                          </p:spTgt>
                                        </p:tgtEl>
                                        <p:attrNameLst>
                                          <p:attrName>style.visibility</p:attrName>
                                        </p:attrNameLst>
                                      </p:cBhvr>
                                      <p:to>
                                        <p:strVal val="visible"/>
                                      </p:to>
                                    </p:set>
                                    <p:animEffect transition="in" filter="dissolve">
                                      <p:cBhvr>
                                        <p:cTn id="81"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a:ex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accept each other because God’s righteousness comes to us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equally</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051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solidFill>
            <a:schemeClr val="accent2"/>
          </a:solidFill>
          <a:effectLst>
            <a:outerShdw blurRad="63500" dist="35921" dir="2700000" algn="ctr" rotWithShape="0">
              <a:schemeClr val="tx2">
                <a:alpha val="74998"/>
              </a:schemeClr>
            </a:outerShdw>
          </a:effectLst>
          <a:ex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If so, are you seeing yourself clearly—that is, humbly?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Or do you think yourself better than someone else? Who?</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Which Christian are you not accepting? How can you better accept that person?</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2019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407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37952</TotalTime>
  <Words>3422</Words>
  <Application>Microsoft Macintosh PowerPoint</Application>
  <PresentationFormat>On-screen Show (4:3)</PresentationFormat>
  <Paragraphs>659</Paragraphs>
  <Slides>99</Slides>
  <Notes>54</Notes>
  <HiddenSlides>0</HiddenSlides>
  <MMClips>0</MMClips>
  <ScaleCrop>false</ScaleCrop>
  <HeadingPairs>
    <vt:vector size="8" baseType="variant">
      <vt:variant>
        <vt:lpstr>Fonts Used</vt:lpstr>
      </vt:variant>
      <vt:variant>
        <vt:i4>19</vt:i4>
      </vt:variant>
      <vt:variant>
        <vt:lpstr>Theme</vt:lpstr>
      </vt:variant>
      <vt:variant>
        <vt:i4>34</vt:i4>
      </vt:variant>
      <vt:variant>
        <vt:lpstr>Embedded OLE Servers</vt:lpstr>
      </vt:variant>
      <vt:variant>
        <vt:i4>1</vt:i4>
      </vt:variant>
      <vt:variant>
        <vt:lpstr>Slide Titles</vt:lpstr>
      </vt:variant>
      <vt:variant>
        <vt:i4>99</vt:i4>
      </vt:variant>
    </vt:vector>
  </HeadingPairs>
  <TitlesOfParts>
    <vt:vector size="153" baseType="lpstr">
      <vt:lpstr>Arial</vt:lpstr>
      <vt:lpstr>Arial Black</vt:lpstr>
      <vt:lpstr>Arial Narrow</vt:lpstr>
      <vt:lpstr>Calibri</vt:lpstr>
      <vt:lpstr>Calibri Light</vt:lpstr>
      <vt:lpstr>Capitals</vt:lpstr>
      <vt:lpstr>Comic Sans MS</vt:lpstr>
      <vt:lpstr>Copperplate Gothic Light</vt:lpstr>
      <vt:lpstr>Geneva</vt:lpstr>
      <vt:lpstr>Gill Sans</vt:lpstr>
      <vt:lpstr>Helvetica</vt:lpstr>
      <vt:lpstr>Impact</vt:lpstr>
      <vt:lpstr>Monotype Sorts</vt:lpstr>
      <vt:lpstr>Papyrus</vt:lpstr>
      <vt:lpstr>Tahoma</vt:lpstr>
      <vt:lpstr>Times</vt:lpstr>
      <vt:lpstr>Times New Roman</vt:lpstr>
      <vt:lpstr>Trebuchet MS</vt:lpstr>
      <vt:lpstr>Wingdings</vt:lpstr>
      <vt:lpstr>Radar</vt:lpstr>
      <vt:lpstr>Orbit</vt:lpstr>
      <vt:lpstr>Default Design</vt:lpstr>
      <vt:lpstr>Droplet</vt:lpstr>
      <vt:lpstr>Blank Presentation</vt:lpstr>
      <vt:lpstr>7_Default Design</vt:lpstr>
      <vt:lpstr>3_Blank Presentation</vt:lpstr>
      <vt:lpstr>Lyrics</vt:lpstr>
      <vt:lpstr>1_Orbit</vt:lpstr>
      <vt:lpstr>49_Blank Presentation</vt:lpstr>
      <vt:lpstr>Title</vt:lpstr>
      <vt:lpstr>1_Lyrics</vt:lpstr>
      <vt:lpstr>13_Blank Presentation</vt:lpstr>
      <vt:lpstr>50_Blank Presentation</vt:lpstr>
      <vt:lpstr>Cascade</vt:lpstr>
      <vt:lpstr>Slit</vt:lpstr>
      <vt:lpstr>Compass</vt:lpstr>
      <vt:lpstr>5_Blank Presentation</vt:lpstr>
      <vt:lpstr>4_Blank Presentation</vt:lpstr>
      <vt:lpstr>6_Blank Presentation</vt:lpstr>
      <vt:lpstr>2_Optical</vt:lpstr>
      <vt:lpstr>2_Crumple</vt:lpstr>
      <vt:lpstr>2_Blank Presentation</vt:lpstr>
      <vt:lpstr>Title &amp; Subtitle</vt:lpstr>
      <vt:lpstr>Contemporary</vt:lpstr>
      <vt:lpstr>8_Blank Presentation</vt:lpstr>
      <vt:lpstr>13_Default Design</vt:lpstr>
      <vt:lpstr>9_Blank Presentation</vt:lpstr>
      <vt:lpstr>3_Default Design</vt:lpstr>
      <vt:lpstr>1_Radar</vt:lpstr>
      <vt:lpstr>4_Default Design</vt:lpstr>
      <vt:lpstr>3_Bridge in Fog</vt:lpstr>
      <vt:lpstr>Office Theme</vt:lpstr>
      <vt:lpstr>Calm</vt:lpstr>
      <vt:lpstr>Document</vt:lpstr>
      <vt:lpstr>Be Accepting</vt:lpstr>
      <vt:lpstr>We accept others when we are young.</vt:lpstr>
      <vt:lpstr>Too often we don’t accept people different from us.</vt:lpstr>
      <vt:lpstr>Why accept one another?</vt:lpstr>
      <vt:lpstr>Accept One Another As Christ Has Accepted You</vt:lpstr>
      <vt:lpstr>Theme</vt:lpstr>
      <vt:lpstr>THE ROMAN EMPIRE</vt:lpstr>
      <vt:lpstr>NT Overview (Paul's Letters)</vt:lpstr>
      <vt:lpstr>Why accept one another?</vt:lpstr>
      <vt:lpstr>Righteousness in Romans</vt:lpstr>
      <vt:lpstr>Message &amp; Romans 1</vt:lpstr>
      <vt:lpstr>The Theme of Romans</vt:lpstr>
      <vt:lpstr>Why accept one another?</vt:lpstr>
      <vt:lpstr>We need to be saved</vt:lpstr>
      <vt:lpstr>God's Wrath (Romans 1:18-20)</vt:lpstr>
      <vt:lpstr>Why You Are Without Excuse (Romans 1:20)</vt:lpstr>
      <vt:lpstr>Romans 1:20</vt:lpstr>
      <vt:lpstr>Why God is Angry at Gentiles  (Rom. 1:21-32)</vt:lpstr>
      <vt:lpstr>Romans 2:1–3:8</vt:lpstr>
      <vt:lpstr>God Despises Human Pride</vt:lpstr>
      <vt:lpstr>All Are Guilty Before God</vt:lpstr>
      <vt:lpstr>All Are Under Sin</vt:lpstr>
      <vt:lpstr>Romans 3:21-31</vt:lpstr>
      <vt:lpstr>Why accept one another?</vt:lpstr>
      <vt:lpstr>Now for Some  Theological Words in Romans</vt:lpstr>
      <vt:lpstr>Faith (3:22)</vt:lpstr>
      <vt:lpstr>"It is finished"</vt:lpstr>
      <vt:lpstr>Romans 4</vt:lpstr>
      <vt:lpstr>In Other Words…</vt:lpstr>
      <vt:lpstr>Genesis 15:5-6</vt:lpstr>
      <vt:lpstr>Romans 5</vt:lpstr>
      <vt:lpstr>Romans 5:1</vt:lpstr>
      <vt:lpstr>Adam versus Christ</vt:lpstr>
      <vt:lpstr>Romans 5:8-21</vt:lpstr>
      <vt:lpstr>Why accept one another?</vt:lpstr>
      <vt:lpstr>Romans 6</vt:lpstr>
      <vt:lpstr>Contrasts Between  Justification and Sanctification</vt:lpstr>
      <vt:lpstr>Righteousness Imparted in Sanctification (Rom. 6–8)</vt:lpstr>
      <vt:lpstr>"Shall we go on sinning that grace may increase?"  (6:1)</vt:lpstr>
      <vt:lpstr>Dying to Sin (6:2)</vt:lpstr>
      <vt:lpstr>INSTRUMENTS of Righteousness</vt:lpstr>
      <vt:lpstr>Romans 6:13</vt:lpstr>
      <vt:lpstr>Romans 7</vt:lpstr>
      <vt:lpstr>Righteousness Imparted in Sanctification (Rom. 6–8)</vt:lpstr>
      <vt:lpstr>Marriage:  30 December 1983</vt:lpstr>
      <vt:lpstr>What "Marriages" (7:1-6)?</vt:lpstr>
      <vt:lpstr>Christ's death (and our death with Him) frees us from "marriage" to the Law since now we are "married" to Christ (Rom. 7:4, 6)</vt:lpstr>
      <vt:lpstr>In your small group...</vt:lpstr>
      <vt:lpstr>Our Sabbath Lift in Galilee</vt:lpstr>
      <vt:lpstr>Victory in the Christian Life</vt:lpstr>
      <vt:lpstr>Romans 8</vt:lpstr>
      <vt:lpstr>Righteousness Imparted in Sanctification (Rom. 6–8)</vt:lpstr>
      <vt:lpstr>No Condemnation (8:1)!</vt:lpstr>
      <vt:lpstr>"…those who do not have the Spirit of Christ living in them do not belong to him at all" (Rom. 8:9)</vt:lpstr>
      <vt:lpstr>Two Types of Inheritance</vt:lpstr>
      <vt:lpstr>Romans 8:19-21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accept one another?</vt:lpstr>
      <vt:lpstr>Romans 9</vt:lpstr>
      <vt:lpstr>"Israel" always means ethnic seed of Jacob (9:1-5)</vt:lpstr>
      <vt:lpstr>Romans 10</vt:lpstr>
      <vt:lpstr>Is There a Future for National Israel?</vt:lpstr>
      <vt:lpstr>Summary of Romans 9–11</vt:lpstr>
      <vt:lpstr>Romans 11</vt:lpstr>
      <vt:lpstr>Gentile Engrafting</vt:lpstr>
      <vt:lpstr>Why accept one another?</vt:lpstr>
      <vt:lpstr>Romans 12</vt:lpstr>
      <vt:lpstr>Righteousness That Transforms in Romans 12–13</vt:lpstr>
      <vt:lpstr>Romans 12:1</vt:lpstr>
      <vt:lpstr>ROMANS 12:2</vt:lpstr>
      <vt:lpstr>Romans 13</vt:lpstr>
      <vt:lpstr>Submit to Government (13:1-7)</vt:lpstr>
      <vt:lpstr>Romans 14:1–15:13</vt:lpstr>
      <vt:lpstr>Black &amp; White</vt:lpstr>
      <vt:lpstr>Gray Areas</vt:lpstr>
      <vt:lpstr>Gray Area Examples</vt:lpstr>
      <vt:lpstr>Should we follow someone else's conscience?</vt:lpstr>
      <vt:lpstr>Why should we give up our rights in gray matters?</vt:lpstr>
      <vt:lpstr>Love</vt:lpstr>
      <vt:lpstr>Romans 15:14–16:23</vt:lpstr>
      <vt:lpstr>Romans 15:28-29</vt:lpstr>
      <vt:lpstr>Paul's Next Mission Field: Spain (15:23-29)</vt:lpstr>
      <vt:lpstr>YOU are needed!</vt:lpstr>
      <vt:lpstr>Slides on  Romans 16</vt:lpstr>
      <vt:lpstr>For Righteousness Disseminated it Takes…</vt:lpstr>
      <vt:lpstr>Why accept one another?</vt:lpstr>
      <vt:lpstr>Why accept one another?</vt:lpstr>
      <vt:lpstr>Main Idea of Romans</vt:lpstr>
      <vt:lpstr>Accept others. How?</vt:lpstr>
      <vt:lpstr>Black</vt:lpstr>
      <vt:lpstr>NT Preaching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946</cp:revision>
  <dcterms:created xsi:type="dcterms:W3CDTF">2011-07-08T01:10:26Z</dcterms:created>
  <dcterms:modified xsi:type="dcterms:W3CDTF">2019-03-03T12:58:17Z</dcterms:modified>
</cp:coreProperties>
</file>