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7" r:id="rId1"/>
    <p:sldMasterId id="2147483699" r:id="rId2"/>
    <p:sldMasterId id="2147483713" r:id="rId3"/>
  </p:sldMasterIdLst>
  <p:notesMasterIdLst>
    <p:notesMasterId r:id="rId51"/>
  </p:notesMasterIdLst>
  <p:sldIdLst>
    <p:sldId id="3779" r:id="rId4"/>
    <p:sldId id="3780" r:id="rId5"/>
    <p:sldId id="3781" r:id="rId6"/>
    <p:sldId id="3782" r:id="rId7"/>
    <p:sldId id="3783" r:id="rId8"/>
    <p:sldId id="3784" r:id="rId9"/>
    <p:sldId id="3785" r:id="rId10"/>
    <p:sldId id="3786" r:id="rId11"/>
    <p:sldId id="3787" r:id="rId12"/>
    <p:sldId id="285" r:id="rId13"/>
    <p:sldId id="286" r:id="rId14"/>
    <p:sldId id="284" r:id="rId15"/>
    <p:sldId id="3788" r:id="rId16"/>
    <p:sldId id="303" r:id="rId17"/>
    <p:sldId id="3789" r:id="rId18"/>
    <p:sldId id="268" r:id="rId19"/>
    <p:sldId id="3790" r:id="rId20"/>
    <p:sldId id="288" r:id="rId21"/>
    <p:sldId id="291" r:id="rId22"/>
    <p:sldId id="289" r:id="rId23"/>
    <p:sldId id="3791" r:id="rId24"/>
    <p:sldId id="271" r:id="rId25"/>
    <p:sldId id="3792" r:id="rId26"/>
    <p:sldId id="3793" r:id="rId27"/>
    <p:sldId id="274" r:id="rId28"/>
    <p:sldId id="275" r:id="rId29"/>
    <p:sldId id="276" r:id="rId30"/>
    <p:sldId id="277" r:id="rId31"/>
    <p:sldId id="278" r:id="rId32"/>
    <p:sldId id="279" r:id="rId33"/>
    <p:sldId id="270" r:id="rId34"/>
    <p:sldId id="290" r:id="rId35"/>
    <p:sldId id="292" r:id="rId36"/>
    <p:sldId id="293" r:id="rId37"/>
    <p:sldId id="294" r:id="rId38"/>
    <p:sldId id="295" r:id="rId39"/>
    <p:sldId id="297" r:id="rId40"/>
    <p:sldId id="298" r:id="rId41"/>
    <p:sldId id="299" r:id="rId42"/>
    <p:sldId id="280" r:id="rId43"/>
    <p:sldId id="3794" r:id="rId44"/>
    <p:sldId id="300" r:id="rId45"/>
    <p:sldId id="282" r:id="rId46"/>
    <p:sldId id="302" r:id="rId47"/>
    <p:sldId id="301" r:id="rId48"/>
    <p:sldId id="319" r:id="rId49"/>
    <p:sldId id="320" r:id="rId5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73"/>
    <p:restoredTop sz="94647"/>
  </p:normalViewPr>
  <p:slideViewPr>
    <p:cSldViewPr snapToGrid="0" snapToObjects="1">
      <p:cViewPr>
        <p:scale>
          <a:sx n="138" d="100"/>
          <a:sy n="138" d="100"/>
        </p:scale>
        <p:origin x="1320" y="2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viewProps" Target="viewProps.xml"/><Relationship Id="rId5" Type="http://schemas.openxmlformats.org/officeDocument/2006/relationships/slide" Target="slides/slide2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8" Type="http://schemas.openxmlformats.org/officeDocument/2006/relationships/slide" Target="slides/slide5.xml"/><Relationship Id="rId51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899511-76B3-DE4A-B748-41916BF3DF7B}" type="datetimeFigureOut">
              <a:rPr lang="en-US" smtClean="0"/>
              <a:t>1/19/20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1EAE98-C556-CE41-9553-B623FE40E3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4319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6A2EDCEA-0CB3-DA48-9F73-F780BAA943B6}" type="slidenum">
              <a:rPr lang="en-US" sz="1200">
                <a:solidFill>
                  <a:srgbClr val="000000"/>
                </a:solidFill>
              </a:rPr>
              <a:pPr eaLnBrk="1" hangingPunct="1"/>
              <a:t>47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0035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83608D9-E17D-EF41-B855-0F776DCE40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689541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A78BBA1-D83C-D143-93CA-CEE604AAD6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564320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C0D556E-1B47-E145-B343-9708077C20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368286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D87CB4-A6F5-0740-B5B9-B28E334539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5128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C27992-B5C5-A844-93FB-E7FD2ABFB7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1157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EAEA5E-BC0A-6C49-840F-70571C3621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8578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C587DB-0570-9347-A22A-51B9FD2977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5101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283C6B-B1EC-F343-8F2A-EEE00D3F74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6988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E8624F-FBE7-CB4C-A1D1-155976309F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1456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421922-639B-D94E-850D-61AE0215CE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4417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636029-28F8-C74C-BC4F-B27B77B540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218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E16645-8042-E44F-8343-D9B42FFDC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425275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D8F855-A994-7F47-89C6-145F3C0CDB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6028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9D741A-F786-5548-9EBD-86A2A7B0A3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946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D56EDB-A00C-A541-A783-1B1F87027E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92141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C04B50-37E3-C44F-8A3C-E0EECB2AD8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5842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C77593-07CE-C543-8177-94D0EF1237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68672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99481-C63A-6245-BB0D-E8CD3B17191A}" type="datetimeFigureOut">
              <a:rPr lang="en-US" smtClean="0"/>
              <a:t>1/19/20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385FD-0B3C-7243-9BFA-B220ACFE56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42444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99481-C63A-6245-BB0D-E8CD3B17191A}" type="datetimeFigureOut">
              <a:rPr lang="en-US" smtClean="0"/>
              <a:t>1/19/20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385FD-0B3C-7243-9BFA-B220ACFE56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1268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99481-C63A-6245-BB0D-E8CD3B17191A}" type="datetimeFigureOut">
              <a:rPr lang="en-US" smtClean="0"/>
              <a:t>1/19/20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385FD-0B3C-7243-9BFA-B220ACFE56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73302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99481-C63A-6245-BB0D-E8CD3B17191A}" type="datetimeFigureOut">
              <a:rPr lang="en-US" smtClean="0"/>
              <a:t>1/19/20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385FD-0B3C-7243-9BFA-B220ACFE56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65132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99481-C63A-6245-BB0D-E8CD3B17191A}" type="datetimeFigureOut">
              <a:rPr lang="en-US" smtClean="0"/>
              <a:t>1/19/20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385FD-0B3C-7243-9BFA-B220ACFE56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1337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1189A3A-0DC1-7C41-A456-8DF8558F2B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776397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99481-C63A-6245-BB0D-E8CD3B17191A}" type="datetimeFigureOut">
              <a:rPr lang="en-US" smtClean="0"/>
              <a:t>1/19/20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385FD-0B3C-7243-9BFA-B220ACFE56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65177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99481-C63A-6245-BB0D-E8CD3B17191A}" type="datetimeFigureOut">
              <a:rPr lang="en-US" smtClean="0"/>
              <a:t>1/19/20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385FD-0B3C-7243-9BFA-B220ACFE56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8028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99481-C63A-6245-BB0D-E8CD3B17191A}" type="datetimeFigureOut">
              <a:rPr lang="en-US" smtClean="0"/>
              <a:t>1/19/20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385FD-0B3C-7243-9BFA-B220ACFE56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53728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99481-C63A-6245-BB0D-E8CD3B17191A}" type="datetimeFigureOut">
              <a:rPr lang="en-US" smtClean="0"/>
              <a:t>1/19/20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385FD-0B3C-7243-9BFA-B220ACFE56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93422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99481-C63A-6245-BB0D-E8CD3B17191A}" type="datetimeFigureOut">
              <a:rPr lang="en-US" smtClean="0"/>
              <a:t>1/19/20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385FD-0B3C-7243-9BFA-B220ACFE56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02803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99481-C63A-6245-BB0D-E8CD3B17191A}" type="datetimeFigureOut">
              <a:rPr lang="en-US" smtClean="0"/>
              <a:t>1/19/20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385FD-0B3C-7243-9BFA-B220ACFE56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5118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BEA7D18-D1E9-844D-9A76-98DC3D89FE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482617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E524601-B81A-284C-8D49-5BB266B52D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855488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B98C5F-39FA-514F-B41D-4A35F65A93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467833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F9746B7-792A-3A44-ADFA-C933FA439A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461066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D9DDC62-B8DE-0640-BF2B-4B0C5C7B44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131459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79015C7-6C60-534C-878F-B7C81A2869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879785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8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329731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2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3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4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9708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9709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9710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329738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29739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9740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29741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29742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61F442D0-A11F-2640-8129-5D1BEF7A3C1E}" type="slidenum">
              <a:rPr lang="en-US"/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860234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charset="0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  <a:cs typeface="ＭＳ Ｐゴシック" pitchFamily="-11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charset="0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Geneva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" y="44450"/>
            <a:ext cx="90709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rgbClr val="000000"/>
                </a:solidFill>
                <a:latin typeface="Times New Roman" pitchFamily="-111" charset="0"/>
                <a:ea typeface="+mn-ea"/>
                <a:cs typeface="+mn-cs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Times New Roman" pitchFamily="-111" charset="0"/>
                <a:ea typeface="+mn-ea"/>
                <a:cs typeface="+mn-cs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Times New Roman" charset="0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C7FCEC4A-0619-534F-AB0C-4C4D1986DF16}" type="slidenum">
              <a:rPr lang="en-US">
                <a:ea typeface="ＭＳ Ｐゴシック" charset="0"/>
                <a:cs typeface="ＭＳ Ｐゴシック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23039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/>
          <a:ea typeface="ＭＳ Ｐゴシック" pitchFamily="-108" charset="-128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Arial"/>
          <a:ea typeface="ＭＳ Ｐゴシック" pitchFamily="-108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Arial"/>
          <a:ea typeface="ＭＳ Ｐゴシック" pitchFamily="-112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Arial"/>
          <a:ea typeface="ＭＳ Ｐゴシック" charset="0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Arial"/>
          <a:ea typeface="Geneva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Arial"/>
          <a:ea typeface="ＭＳ Ｐゴシック" charset="-128"/>
          <a:cs typeface="Arial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A99481-C63A-6245-BB0D-E8CD3B17191A}" type="datetimeFigureOut">
              <a:rPr lang="en-US" smtClean="0"/>
              <a:t>1/19/20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5385FD-0B3C-7243-9BFA-B220ACFE56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953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6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7D7AA6-9A31-E440-BD1C-20AEF5961CB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New Year Resolutions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8C40C0D-D1A0-E648-80DD-67C630C641D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Romans 6:1–14</a:t>
            </a:r>
          </a:p>
        </p:txBody>
      </p:sp>
      <p:sp>
        <p:nvSpPr>
          <p:cNvPr id="4" name="Right Triangle 3">
            <a:extLst>
              <a:ext uri="{FF2B5EF4-FFF2-40B4-BE49-F238E27FC236}">
                <a16:creationId xmlns:a16="http://schemas.microsoft.com/office/drawing/2014/main" id="{DC0999EC-40AF-DD47-8626-17660287B550}"/>
              </a:ext>
            </a:extLst>
          </p:cNvPr>
          <p:cNvSpPr/>
          <p:nvPr/>
        </p:nvSpPr>
        <p:spPr>
          <a:xfrm>
            <a:off x="159488" y="5699051"/>
            <a:ext cx="983512" cy="93566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0F8DC31-08B1-C345-920F-2735AECC8C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3813" y="5325117"/>
            <a:ext cx="9252520" cy="1532883"/>
          </a:xfrm>
          <a:prstGeom prst="rect">
            <a:avLst/>
          </a:prstGeom>
          <a:solidFill>
            <a:srgbClr val="000514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514">
                <a:alpha val="74998"/>
              </a:srgbClr>
            </a:outerShdw>
          </a:effectLst>
        </p:spPr>
        <p:txBody>
          <a:bodyPr anchor="ctr"/>
          <a:lstStyle/>
          <a:p>
            <a:pPr algn="ctr" defTabSz="914400" fontAlgn="base">
              <a:spcBef>
                <a:spcPct val="20000"/>
              </a:spcBef>
              <a:buClr>
                <a:srgbClr val="FFCC00"/>
              </a:buClr>
              <a:buSzPct val="70000"/>
              <a:buFont typeface="Wingdings" charset="0"/>
              <a:buNone/>
              <a:defRPr/>
            </a:pPr>
            <a:r>
              <a:rPr 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charset="0"/>
                <a:cs typeface="Arial"/>
              </a:rPr>
              <a:t>Preached by Andrew B. Spurgeon </a:t>
            </a:r>
            <a:br>
              <a:rPr 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charset="0"/>
                <a:cs typeface="Arial"/>
              </a:rPr>
            </a:br>
            <a:r>
              <a:rPr 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charset="0"/>
                <a:cs typeface="Arial"/>
              </a:rPr>
              <a:t>at Crossroads International Church Singapore • cicfamily.com</a:t>
            </a:r>
            <a:br>
              <a:rPr 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charset="0"/>
                <a:cs typeface="Arial"/>
              </a:rPr>
            </a:br>
            <a:r>
              <a:rPr 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charset="0"/>
                <a:cs typeface="Arial"/>
              </a:rPr>
              <a:t>Uploaded by Dr. Rick Griffith • Singapore Bible College</a:t>
            </a:r>
            <a:br>
              <a:rPr 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charset="0"/>
                <a:cs typeface="Arial"/>
              </a:rPr>
            </a:br>
            <a:r>
              <a:rPr 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charset="0"/>
                <a:cs typeface="Arial"/>
              </a:rPr>
              <a:t>Thousands of files in 49 languages for free at BibleStudyDownloads.org</a:t>
            </a:r>
          </a:p>
        </p:txBody>
      </p:sp>
    </p:spTree>
    <p:extLst>
      <p:ext uri="{BB962C8B-B14F-4D97-AF65-F5344CB8AC3E}">
        <p14:creationId xmlns:p14="http://schemas.microsoft.com/office/powerpoint/2010/main" val="40026236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628BA8-DE6E-9544-86F1-E2683391B3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Year Resolutions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FFEAA9-D1C9-0241-9B52-B597A0DD4B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</p:spPr>
        <p:txBody>
          <a:bodyPr>
            <a:normAutofit/>
          </a:bodyPr>
          <a:lstStyle/>
          <a:p>
            <a:r>
              <a:rPr lang="en-US" dirty="0"/>
              <a:t>Romans 6:1–14</a:t>
            </a:r>
          </a:p>
          <a:p>
            <a:endParaRPr lang="en-US" dirty="0"/>
          </a:p>
          <a:p>
            <a:pPr lvl="1"/>
            <a:r>
              <a:rPr lang="en-US" dirty="0"/>
              <a:t>Martin Luther (1483–1546) tells a story of Johann Tetzel selling indulgences . . . “After collecting a large sum of money, Tetzel was preparing to leave town for Rome. A nobleman approached him and asked if he could purchase an indulgence for a future sin. Tetzel sold him one. Outside of town, the nobleman beat and robbed Tetzel. He then told Tetzel this was the sin for which he bought the indulgence.”</a:t>
            </a:r>
          </a:p>
        </p:txBody>
      </p:sp>
      <p:sp>
        <p:nvSpPr>
          <p:cNvPr id="5" name="Right Triangle 4">
            <a:extLst>
              <a:ext uri="{FF2B5EF4-FFF2-40B4-BE49-F238E27FC236}">
                <a16:creationId xmlns:a16="http://schemas.microsoft.com/office/drawing/2014/main" id="{C7ED28C3-7EE9-3349-AAC7-94AC3CE447BE}"/>
              </a:ext>
            </a:extLst>
          </p:cNvPr>
          <p:cNvSpPr/>
          <p:nvPr/>
        </p:nvSpPr>
        <p:spPr>
          <a:xfrm>
            <a:off x="159488" y="5699051"/>
            <a:ext cx="983512" cy="93566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73413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628BA8-DE6E-9544-86F1-E2683391B3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Year Resolutions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FFEAA9-D1C9-0241-9B52-B597A0DD4B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</p:spPr>
        <p:txBody>
          <a:bodyPr>
            <a:normAutofit/>
          </a:bodyPr>
          <a:lstStyle/>
          <a:p>
            <a:r>
              <a:rPr lang="en-US" dirty="0"/>
              <a:t>Romans 6:1–14</a:t>
            </a:r>
          </a:p>
          <a:p>
            <a:endParaRPr lang="en-US" dirty="0"/>
          </a:p>
          <a:p>
            <a:pPr lvl="1"/>
            <a:r>
              <a:rPr lang="en-US" dirty="0"/>
              <a:t>“For certain individuals . . . have secretly slipped in among you. They are ungodly people, who pervert the grace of our God into a license for immorality” (Jude 4)</a:t>
            </a:r>
          </a:p>
          <a:p>
            <a:pPr lvl="1"/>
            <a:endParaRPr lang="en-US" dirty="0"/>
          </a:p>
        </p:txBody>
      </p:sp>
      <p:sp>
        <p:nvSpPr>
          <p:cNvPr id="5" name="Right Triangle 4">
            <a:extLst>
              <a:ext uri="{FF2B5EF4-FFF2-40B4-BE49-F238E27FC236}">
                <a16:creationId xmlns:a16="http://schemas.microsoft.com/office/drawing/2014/main" id="{C7ED28C3-7EE9-3349-AAC7-94AC3CE447BE}"/>
              </a:ext>
            </a:extLst>
          </p:cNvPr>
          <p:cNvSpPr/>
          <p:nvPr/>
        </p:nvSpPr>
        <p:spPr>
          <a:xfrm>
            <a:off x="159488" y="5699051"/>
            <a:ext cx="983512" cy="93566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41726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628BA8-DE6E-9544-86F1-E2683391B3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Year Resolutions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FFEAA9-D1C9-0241-9B52-B597A0DD4B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</p:spPr>
        <p:txBody>
          <a:bodyPr>
            <a:normAutofit/>
          </a:bodyPr>
          <a:lstStyle/>
          <a:p>
            <a:r>
              <a:rPr lang="en-US" dirty="0"/>
              <a:t>Romans 6:1–14</a:t>
            </a:r>
          </a:p>
          <a:p>
            <a:endParaRPr lang="en-US" dirty="0"/>
          </a:p>
          <a:p>
            <a:pPr lvl="1"/>
            <a:r>
              <a:rPr lang="en-US" dirty="0"/>
              <a:t>Some Christians too think, “As long as we confess our sins, it’s okay that we keep sinning.” 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But should we? The answer is “No” – “What shall we say, then? Shall we go on sinning so that grace may increase? By no means!” (6:1–2 NIV)</a:t>
            </a:r>
          </a:p>
        </p:txBody>
      </p:sp>
      <p:sp>
        <p:nvSpPr>
          <p:cNvPr id="5" name="Right Triangle 4">
            <a:extLst>
              <a:ext uri="{FF2B5EF4-FFF2-40B4-BE49-F238E27FC236}">
                <a16:creationId xmlns:a16="http://schemas.microsoft.com/office/drawing/2014/main" id="{C7ED28C3-7EE9-3349-AAC7-94AC3CE447BE}"/>
              </a:ext>
            </a:extLst>
          </p:cNvPr>
          <p:cNvSpPr/>
          <p:nvPr/>
        </p:nvSpPr>
        <p:spPr>
          <a:xfrm>
            <a:off x="159488" y="5699051"/>
            <a:ext cx="983512" cy="93566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9074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628BA8-DE6E-9544-86F1-E2683391B3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Year Resolutions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FFEAA9-D1C9-0241-9B52-B597A0DD4B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</p:spPr>
        <p:txBody>
          <a:bodyPr/>
          <a:lstStyle/>
          <a:p>
            <a:r>
              <a:rPr lang="en-US" dirty="0"/>
              <a:t>Romans 6:1–14 (Shall we keep sinning?)</a:t>
            </a:r>
          </a:p>
          <a:p>
            <a:endParaRPr lang="en-US" dirty="0"/>
          </a:p>
          <a:p>
            <a:pPr marL="457200" lvl="1" indent="0">
              <a:buNone/>
            </a:pPr>
            <a:r>
              <a:rPr lang="en-US" dirty="0"/>
              <a:t>I. Who are we? </a:t>
            </a:r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r>
              <a:rPr lang="en-US" dirty="0"/>
              <a:t>II. What are we to do?</a:t>
            </a:r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r>
              <a:rPr lang="en-US" dirty="0"/>
              <a:t>III. Who should we imitate?</a:t>
            </a:r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37DA0FD8-A548-654A-9555-5A995F167CCA}"/>
              </a:ext>
            </a:extLst>
          </p:cNvPr>
          <p:cNvSpPr/>
          <p:nvPr/>
        </p:nvSpPr>
        <p:spPr>
          <a:xfrm>
            <a:off x="159488" y="5699051"/>
            <a:ext cx="983512" cy="93566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8702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628BA8-DE6E-9544-86F1-E2683391B3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Year Resolutions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FFEAA9-D1C9-0241-9B52-B597A0DD4B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</p:spPr>
        <p:txBody>
          <a:bodyPr/>
          <a:lstStyle/>
          <a:p>
            <a:r>
              <a:rPr lang="en-US" dirty="0"/>
              <a:t>Romans 6:1–14 (Shall we keep sinning?)</a:t>
            </a:r>
          </a:p>
          <a:p>
            <a:endParaRPr lang="en-US" dirty="0"/>
          </a:p>
          <a:p>
            <a:pPr marL="457200" lvl="1" indent="0">
              <a:buNone/>
            </a:pPr>
            <a:r>
              <a:rPr lang="en-US" dirty="0"/>
              <a:t>I. </a:t>
            </a:r>
            <a:r>
              <a:rPr lang="en-US" u="sng" dirty="0"/>
              <a:t>Who are we? </a:t>
            </a:r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r>
              <a:rPr lang="en-US" dirty="0"/>
              <a:t>II. What are we to do?</a:t>
            </a:r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r>
              <a:rPr lang="en-US" dirty="0"/>
              <a:t>III. Who should we imitate?</a:t>
            </a:r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37DA0FD8-A548-654A-9555-5A995F167CCA}"/>
              </a:ext>
            </a:extLst>
          </p:cNvPr>
          <p:cNvSpPr/>
          <p:nvPr/>
        </p:nvSpPr>
        <p:spPr>
          <a:xfrm>
            <a:off x="159488" y="5699051"/>
            <a:ext cx="983512" cy="93566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2860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628BA8-DE6E-9544-86F1-E2683391B3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Year Resolutions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FFEAA9-D1C9-0241-9B52-B597A0DD4B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</p:spPr>
        <p:txBody>
          <a:bodyPr/>
          <a:lstStyle/>
          <a:p>
            <a:r>
              <a:rPr lang="en-US" dirty="0"/>
              <a:t>Who are we? (6:2–8)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People who are no longer under sin’s rule (6:2)</a:t>
            </a:r>
          </a:p>
          <a:p>
            <a:pPr lvl="1"/>
            <a:r>
              <a:rPr lang="en-US" dirty="0"/>
              <a:t>Freed in the actions of another, vicariously (6:3–5)</a:t>
            </a:r>
          </a:p>
          <a:p>
            <a:pPr lvl="2"/>
            <a:r>
              <a:rPr lang="en-US" dirty="0"/>
              <a:t>Baptized/associated with him (v. 3–5; Acts 19:3; 1 Cor 10:2)</a:t>
            </a:r>
          </a:p>
          <a:p>
            <a:pPr lvl="2"/>
            <a:r>
              <a:rPr lang="en-US" dirty="0"/>
              <a:t>Died with him (v. 4–5)</a:t>
            </a:r>
          </a:p>
          <a:p>
            <a:pPr lvl="2"/>
            <a:r>
              <a:rPr lang="en-US" dirty="0"/>
              <a:t>Buried with him (v. 4)</a:t>
            </a:r>
          </a:p>
          <a:p>
            <a:pPr lvl="2"/>
            <a:r>
              <a:rPr lang="en-US" dirty="0"/>
              <a:t>Resurrected with him (v. 4, 5)</a:t>
            </a:r>
          </a:p>
          <a:p>
            <a:pPr lvl="1"/>
            <a:r>
              <a:rPr lang="en-US" dirty="0"/>
              <a:t>A new person = not under sin’s tyranny = alive! (6:6–8)</a:t>
            </a:r>
          </a:p>
        </p:txBody>
      </p:sp>
      <p:sp>
        <p:nvSpPr>
          <p:cNvPr id="4" name="Right Triangle 3">
            <a:extLst>
              <a:ext uri="{FF2B5EF4-FFF2-40B4-BE49-F238E27FC236}">
                <a16:creationId xmlns:a16="http://schemas.microsoft.com/office/drawing/2014/main" id="{5D4C2ACD-1BA5-514D-A76A-CE08857CCC00}"/>
              </a:ext>
            </a:extLst>
          </p:cNvPr>
          <p:cNvSpPr/>
          <p:nvPr/>
        </p:nvSpPr>
        <p:spPr>
          <a:xfrm>
            <a:off x="159488" y="5699051"/>
            <a:ext cx="983512" cy="93566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783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AF2C219-9487-3643-B934-006066510E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7186" y="0"/>
            <a:ext cx="4749628" cy="6858000"/>
          </a:xfrm>
          <a:prstGeom prst="rect">
            <a:avLst/>
          </a:prstGeom>
        </p:spPr>
      </p:pic>
      <p:sp>
        <p:nvSpPr>
          <p:cNvPr id="4" name="Right Triangle 3">
            <a:extLst>
              <a:ext uri="{FF2B5EF4-FFF2-40B4-BE49-F238E27FC236}">
                <a16:creationId xmlns:a16="http://schemas.microsoft.com/office/drawing/2014/main" id="{B6871CC1-17EC-2947-A9C5-265B533FB8BF}"/>
              </a:ext>
            </a:extLst>
          </p:cNvPr>
          <p:cNvSpPr/>
          <p:nvPr/>
        </p:nvSpPr>
        <p:spPr>
          <a:xfrm>
            <a:off x="159488" y="5699051"/>
            <a:ext cx="983512" cy="93566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43203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E54CB7B-5CAB-1D40-A6B3-672134196C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9796" y="0"/>
            <a:ext cx="5304408" cy="6858000"/>
          </a:xfrm>
          <a:prstGeom prst="rect">
            <a:avLst/>
          </a:prstGeom>
        </p:spPr>
      </p:pic>
      <p:sp>
        <p:nvSpPr>
          <p:cNvPr id="4" name="Right Triangle 3">
            <a:extLst>
              <a:ext uri="{FF2B5EF4-FFF2-40B4-BE49-F238E27FC236}">
                <a16:creationId xmlns:a16="http://schemas.microsoft.com/office/drawing/2014/main" id="{C2497910-04A7-BE45-B47D-CA18939151BF}"/>
              </a:ext>
            </a:extLst>
          </p:cNvPr>
          <p:cNvSpPr/>
          <p:nvPr/>
        </p:nvSpPr>
        <p:spPr>
          <a:xfrm>
            <a:off x="159488" y="5699051"/>
            <a:ext cx="983512" cy="93566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31043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Triangle 3">
            <a:extLst>
              <a:ext uri="{FF2B5EF4-FFF2-40B4-BE49-F238E27FC236}">
                <a16:creationId xmlns:a16="http://schemas.microsoft.com/office/drawing/2014/main" id="{C2497910-04A7-BE45-B47D-CA18939151BF}"/>
              </a:ext>
            </a:extLst>
          </p:cNvPr>
          <p:cNvSpPr/>
          <p:nvPr/>
        </p:nvSpPr>
        <p:spPr>
          <a:xfrm>
            <a:off x="159488" y="5699051"/>
            <a:ext cx="983512" cy="93566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E382EBF-4CF8-634A-9B47-0AF79FCF52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130" y="1967345"/>
            <a:ext cx="8550389" cy="2484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7510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Triangle 3">
            <a:extLst>
              <a:ext uri="{FF2B5EF4-FFF2-40B4-BE49-F238E27FC236}">
                <a16:creationId xmlns:a16="http://schemas.microsoft.com/office/drawing/2014/main" id="{C2497910-04A7-BE45-B47D-CA18939151BF}"/>
              </a:ext>
            </a:extLst>
          </p:cNvPr>
          <p:cNvSpPr/>
          <p:nvPr/>
        </p:nvSpPr>
        <p:spPr>
          <a:xfrm>
            <a:off x="159488" y="5699051"/>
            <a:ext cx="983512" cy="93566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D2AEB86-C97D-824C-A6AF-79D69B2064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796" y="1745673"/>
            <a:ext cx="8183251" cy="3200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002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284C93-4474-E74C-BBFF-09116F29EE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7866" y="605016"/>
            <a:ext cx="7028269" cy="5647968"/>
          </a:xfrm>
          <a:prstGeom prst="rect">
            <a:avLst/>
          </a:prstGeom>
        </p:spPr>
      </p:pic>
      <p:sp>
        <p:nvSpPr>
          <p:cNvPr id="4" name="Right Triangle 3">
            <a:extLst>
              <a:ext uri="{FF2B5EF4-FFF2-40B4-BE49-F238E27FC236}">
                <a16:creationId xmlns:a16="http://schemas.microsoft.com/office/drawing/2014/main" id="{AE35DFEB-FDED-FA4A-93FE-0E07AF0693BC}"/>
              </a:ext>
            </a:extLst>
          </p:cNvPr>
          <p:cNvSpPr/>
          <p:nvPr/>
        </p:nvSpPr>
        <p:spPr>
          <a:xfrm>
            <a:off x="159488" y="5699051"/>
            <a:ext cx="983512" cy="93566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9974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Triangle 3">
            <a:extLst>
              <a:ext uri="{FF2B5EF4-FFF2-40B4-BE49-F238E27FC236}">
                <a16:creationId xmlns:a16="http://schemas.microsoft.com/office/drawing/2014/main" id="{C2497910-04A7-BE45-B47D-CA18939151BF}"/>
              </a:ext>
            </a:extLst>
          </p:cNvPr>
          <p:cNvSpPr/>
          <p:nvPr/>
        </p:nvSpPr>
        <p:spPr>
          <a:xfrm>
            <a:off x="159488" y="5699051"/>
            <a:ext cx="983512" cy="93566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3FAAD44-F736-AA41-89DA-B325932351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676" y="1226584"/>
            <a:ext cx="7748648" cy="4404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9363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628BA8-DE6E-9544-86F1-E2683391B3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Year Resolutions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FFEAA9-D1C9-0241-9B52-B597A0DD4B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</p:spPr>
        <p:txBody>
          <a:bodyPr/>
          <a:lstStyle/>
          <a:p>
            <a:r>
              <a:rPr lang="en-US" dirty="0"/>
              <a:t>Romans 6:1–14 (Shall we keep sinning?)</a:t>
            </a:r>
          </a:p>
          <a:p>
            <a:endParaRPr lang="en-US" dirty="0"/>
          </a:p>
          <a:p>
            <a:pPr marL="457200" lvl="1" indent="0">
              <a:buNone/>
            </a:pPr>
            <a:r>
              <a:rPr lang="en-US" dirty="0"/>
              <a:t>I. Who are we? </a:t>
            </a:r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r>
              <a:rPr lang="en-US" dirty="0"/>
              <a:t>II. </a:t>
            </a:r>
            <a:r>
              <a:rPr lang="en-US" u="sng" dirty="0"/>
              <a:t>What are we to do?</a:t>
            </a:r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r>
              <a:rPr lang="en-US" dirty="0"/>
              <a:t>III. Who should we imitate?</a:t>
            </a:r>
          </a:p>
        </p:txBody>
      </p:sp>
      <p:sp>
        <p:nvSpPr>
          <p:cNvPr id="4" name="Right Triangle 3">
            <a:extLst>
              <a:ext uri="{FF2B5EF4-FFF2-40B4-BE49-F238E27FC236}">
                <a16:creationId xmlns:a16="http://schemas.microsoft.com/office/drawing/2014/main" id="{A15298F7-306B-684A-B4DD-23892B0CC12E}"/>
              </a:ext>
            </a:extLst>
          </p:cNvPr>
          <p:cNvSpPr/>
          <p:nvPr/>
        </p:nvSpPr>
        <p:spPr>
          <a:xfrm>
            <a:off x="159488" y="5699051"/>
            <a:ext cx="983512" cy="93566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74473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628BA8-DE6E-9544-86F1-E2683391B3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Year Resolutions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FFEAA9-D1C9-0241-9B52-B597A0DD4B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</p:spPr>
        <p:txBody>
          <a:bodyPr/>
          <a:lstStyle/>
          <a:p>
            <a:r>
              <a:rPr lang="en-US" dirty="0"/>
              <a:t>What are we to do? (6:12–14)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Since we are no longer under sin’s rule (6:2), </a:t>
            </a:r>
            <a:r>
              <a:rPr lang="en-US" u="sng" dirty="0"/>
              <a:t>we shouldn’t let sin rule us or boss us around!</a:t>
            </a:r>
            <a:r>
              <a:rPr lang="en-US" dirty="0"/>
              <a:t> (6:12)</a:t>
            </a:r>
          </a:p>
          <a:p>
            <a:pPr lvl="1"/>
            <a:r>
              <a:rPr lang="en-US" dirty="0"/>
              <a:t>Not-vicariously (6:3–5), </a:t>
            </a:r>
            <a:r>
              <a:rPr lang="en-US" u="sng" dirty="0"/>
              <a:t>but deliberate decision/action that we ourselves do </a:t>
            </a:r>
            <a:r>
              <a:rPr lang="en-US" dirty="0"/>
              <a:t>(6:13)</a:t>
            </a:r>
          </a:p>
          <a:p>
            <a:pPr lvl="2"/>
            <a:r>
              <a:rPr lang="en-US" dirty="0"/>
              <a:t>Not subject our organs [tongue, mind, eyes] to sin (v. 13a)</a:t>
            </a:r>
          </a:p>
          <a:p>
            <a:pPr lvl="2"/>
            <a:r>
              <a:rPr lang="en-US" dirty="0"/>
              <a:t>But present ourselves to God (v. 13b)</a:t>
            </a:r>
          </a:p>
          <a:p>
            <a:pPr lvl="2"/>
            <a:r>
              <a:rPr lang="en-US" dirty="0"/>
              <a:t>Not make too many rules (v. 14)</a:t>
            </a:r>
          </a:p>
        </p:txBody>
      </p:sp>
      <p:sp>
        <p:nvSpPr>
          <p:cNvPr id="4" name="Right Triangle 3">
            <a:extLst>
              <a:ext uri="{FF2B5EF4-FFF2-40B4-BE49-F238E27FC236}">
                <a16:creationId xmlns:a16="http://schemas.microsoft.com/office/drawing/2014/main" id="{340540DF-3DC8-4E49-B4E9-60271BF1332D}"/>
              </a:ext>
            </a:extLst>
          </p:cNvPr>
          <p:cNvSpPr/>
          <p:nvPr/>
        </p:nvSpPr>
        <p:spPr>
          <a:xfrm>
            <a:off x="159488" y="5699051"/>
            <a:ext cx="983512" cy="93566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3777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76CC367-4EC9-EE40-8A78-BFE682E119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0147" y="0"/>
            <a:ext cx="4763706" cy="6858000"/>
          </a:xfrm>
          <a:prstGeom prst="rect">
            <a:avLst/>
          </a:prstGeom>
        </p:spPr>
      </p:pic>
      <p:sp>
        <p:nvSpPr>
          <p:cNvPr id="4" name="Right Triangle 3">
            <a:extLst>
              <a:ext uri="{FF2B5EF4-FFF2-40B4-BE49-F238E27FC236}">
                <a16:creationId xmlns:a16="http://schemas.microsoft.com/office/drawing/2014/main" id="{C0219A12-9E70-754B-BA74-30DBAB1D8AF3}"/>
              </a:ext>
            </a:extLst>
          </p:cNvPr>
          <p:cNvSpPr/>
          <p:nvPr/>
        </p:nvSpPr>
        <p:spPr>
          <a:xfrm>
            <a:off x="159488" y="5699051"/>
            <a:ext cx="983512" cy="93566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31241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Triangle 3">
            <a:extLst>
              <a:ext uri="{FF2B5EF4-FFF2-40B4-BE49-F238E27FC236}">
                <a16:creationId xmlns:a16="http://schemas.microsoft.com/office/drawing/2014/main" id="{DA7F7C50-6B38-EA4F-A88F-A780F396FF26}"/>
              </a:ext>
            </a:extLst>
          </p:cNvPr>
          <p:cNvSpPr/>
          <p:nvPr/>
        </p:nvSpPr>
        <p:spPr>
          <a:xfrm>
            <a:off x="159488" y="5699051"/>
            <a:ext cx="983512" cy="93566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D1925C-F99C-E34B-96CF-2138D66B0D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004" y="419101"/>
            <a:ext cx="7685993" cy="6019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29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Triangle 3">
            <a:extLst>
              <a:ext uri="{FF2B5EF4-FFF2-40B4-BE49-F238E27FC236}">
                <a16:creationId xmlns:a16="http://schemas.microsoft.com/office/drawing/2014/main" id="{DC9A00D1-52ED-D540-99AC-01423BA2C965}"/>
              </a:ext>
            </a:extLst>
          </p:cNvPr>
          <p:cNvSpPr/>
          <p:nvPr/>
        </p:nvSpPr>
        <p:spPr>
          <a:xfrm>
            <a:off x="159488" y="5699051"/>
            <a:ext cx="983512" cy="93566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910E8A-3471-7443-84CA-3B33FC4661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964" y="257149"/>
            <a:ext cx="6978072" cy="6343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6228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093AB23-319D-7F44-BD89-CCEB3760F3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1269" y="0"/>
            <a:ext cx="5461462" cy="6858000"/>
          </a:xfrm>
          <a:prstGeom prst="rect">
            <a:avLst/>
          </a:prstGeom>
        </p:spPr>
      </p:pic>
      <p:sp>
        <p:nvSpPr>
          <p:cNvPr id="4" name="Right Triangle 3">
            <a:extLst>
              <a:ext uri="{FF2B5EF4-FFF2-40B4-BE49-F238E27FC236}">
                <a16:creationId xmlns:a16="http://schemas.microsoft.com/office/drawing/2014/main" id="{836AD5CA-3A58-BE46-9093-1D9ACE681C3E}"/>
              </a:ext>
            </a:extLst>
          </p:cNvPr>
          <p:cNvSpPr/>
          <p:nvPr/>
        </p:nvSpPr>
        <p:spPr>
          <a:xfrm>
            <a:off x="159488" y="5699051"/>
            <a:ext cx="983512" cy="93566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041837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121CF54-4894-574B-B239-2866E299B9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5520" y="0"/>
            <a:ext cx="4632960" cy="6858000"/>
          </a:xfrm>
          <a:prstGeom prst="rect">
            <a:avLst/>
          </a:prstGeom>
        </p:spPr>
      </p:pic>
      <p:sp>
        <p:nvSpPr>
          <p:cNvPr id="4" name="Right Triangle 3">
            <a:extLst>
              <a:ext uri="{FF2B5EF4-FFF2-40B4-BE49-F238E27FC236}">
                <a16:creationId xmlns:a16="http://schemas.microsoft.com/office/drawing/2014/main" id="{46FC680E-957A-C44E-A2A3-55DE58FBF284}"/>
              </a:ext>
            </a:extLst>
          </p:cNvPr>
          <p:cNvSpPr/>
          <p:nvPr/>
        </p:nvSpPr>
        <p:spPr>
          <a:xfrm>
            <a:off x="159488" y="5699051"/>
            <a:ext cx="983512" cy="93566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987907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F5AE89-159D-9E4C-85FB-FFA8AFA488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5475" y="0"/>
            <a:ext cx="5013049" cy="6858000"/>
          </a:xfrm>
          <a:prstGeom prst="rect">
            <a:avLst/>
          </a:prstGeom>
        </p:spPr>
      </p:pic>
      <p:sp>
        <p:nvSpPr>
          <p:cNvPr id="4" name="Right Triangle 3">
            <a:extLst>
              <a:ext uri="{FF2B5EF4-FFF2-40B4-BE49-F238E27FC236}">
                <a16:creationId xmlns:a16="http://schemas.microsoft.com/office/drawing/2014/main" id="{29E029C5-F681-D44D-960F-DCAC6855097D}"/>
              </a:ext>
            </a:extLst>
          </p:cNvPr>
          <p:cNvSpPr/>
          <p:nvPr/>
        </p:nvSpPr>
        <p:spPr>
          <a:xfrm>
            <a:off x="159488" y="5699051"/>
            <a:ext cx="983512" cy="93566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008217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95976DF-5C0D-6A48-8DE2-CB8895DBF7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3114" y="0"/>
            <a:ext cx="5117771" cy="6858000"/>
          </a:xfrm>
          <a:prstGeom prst="rect">
            <a:avLst/>
          </a:prstGeom>
        </p:spPr>
      </p:pic>
      <p:sp>
        <p:nvSpPr>
          <p:cNvPr id="4" name="Right Triangle 3">
            <a:extLst>
              <a:ext uri="{FF2B5EF4-FFF2-40B4-BE49-F238E27FC236}">
                <a16:creationId xmlns:a16="http://schemas.microsoft.com/office/drawing/2014/main" id="{B3DA7DB2-E1F1-2B4F-BEE0-9EB6369BA5C1}"/>
              </a:ext>
            </a:extLst>
          </p:cNvPr>
          <p:cNvSpPr/>
          <p:nvPr/>
        </p:nvSpPr>
        <p:spPr>
          <a:xfrm>
            <a:off x="159488" y="5699051"/>
            <a:ext cx="983512" cy="93566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06044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FFFCFA4-4E93-8D4B-8A4F-BE7F89B1B6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26206"/>
            <a:ext cx="6049818" cy="6754030"/>
          </a:xfrm>
          <a:prstGeom prst="rect">
            <a:avLst/>
          </a:prstGeom>
        </p:spPr>
      </p:pic>
      <p:sp>
        <p:nvSpPr>
          <p:cNvPr id="4" name="Right Triangle 3">
            <a:extLst>
              <a:ext uri="{FF2B5EF4-FFF2-40B4-BE49-F238E27FC236}">
                <a16:creationId xmlns:a16="http://schemas.microsoft.com/office/drawing/2014/main" id="{DD8A403E-538D-E44E-A15E-B2E8FE7BB11A}"/>
              </a:ext>
            </a:extLst>
          </p:cNvPr>
          <p:cNvSpPr/>
          <p:nvPr/>
        </p:nvSpPr>
        <p:spPr>
          <a:xfrm>
            <a:off x="159488" y="5699051"/>
            <a:ext cx="983512" cy="93566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951797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C3FAFC3-63E1-5C42-AD43-A117F9EA75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9080" y="0"/>
            <a:ext cx="5145839" cy="6858000"/>
          </a:xfrm>
          <a:prstGeom prst="rect">
            <a:avLst/>
          </a:prstGeom>
        </p:spPr>
      </p:pic>
      <p:sp>
        <p:nvSpPr>
          <p:cNvPr id="4" name="Right Triangle 3">
            <a:extLst>
              <a:ext uri="{FF2B5EF4-FFF2-40B4-BE49-F238E27FC236}">
                <a16:creationId xmlns:a16="http://schemas.microsoft.com/office/drawing/2014/main" id="{BBCBAE00-0056-634A-AB94-E6351AD0DF0E}"/>
              </a:ext>
            </a:extLst>
          </p:cNvPr>
          <p:cNvSpPr/>
          <p:nvPr/>
        </p:nvSpPr>
        <p:spPr>
          <a:xfrm>
            <a:off x="159488" y="5699051"/>
            <a:ext cx="983512" cy="93566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299698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Triangle 3">
            <a:extLst>
              <a:ext uri="{FF2B5EF4-FFF2-40B4-BE49-F238E27FC236}">
                <a16:creationId xmlns:a16="http://schemas.microsoft.com/office/drawing/2014/main" id="{EFA14172-BDA8-0349-83C4-8BE89D426F1F}"/>
              </a:ext>
            </a:extLst>
          </p:cNvPr>
          <p:cNvSpPr/>
          <p:nvPr/>
        </p:nvSpPr>
        <p:spPr>
          <a:xfrm>
            <a:off x="159488" y="5699051"/>
            <a:ext cx="983512" cy="93566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FD1B41F-49B0-6044-9E9A-2910AD9D34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876" y="597477"/>
            <a:ext cx="8460248" cy="5663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49491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628BA8-DE6E-9544-86F1-E2683391B3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Year Resolutions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FFEAA9-D1C9-0241-9B52-B597A0DD4B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</p:spPr>
        <p:txBody>
          <a:bodyPr>
            <a:normAutofit/>
          </a:bodyPr>
          <a:lstStyle/>
          <a:p>
            <a:r>
              <a:rPr lang="en-US" dirty="0"/>
              <a:t>Romans 6:1–14</a:t>
            </a:r>
          </a:p>
          <a:p>
            <a:endParaRPr lang="en-US" dirty="0"/>
          </a:p>
          <a:p>
            <a:pPr lvl="1"/>
            <a:r>
              <a:rPr lang="en-US" dirty="0"/>
              <a:t>“Since you died with Christ . . . Why . . . do you submit to this world’s rules: </a:t>
            </a:r>
            <a:r>
              <a:rPr lang="en-US" b="1" baseline="30000" dirty="0"/>
              <a:t>‘</a:t>
            </a:r>
            <a:r>
              <a:rPr lang="en-US" dirty="0"/>
              <a:t>Do not handle! Do not taste! Do not touch!’? These rules . . . are based on merely human commands and teachings. Such regulations indeed have </a:t>
            </a:r>
            <a:r>
              <a:rPr lang="en-US" u="sng" dirty="0"/>
              <a:t>an appearance </a:t>
            </a:r>
            <a:r>
              <a:rPr lang="en-US" dirty="0"/>
              <a:t>of wisdom, with their self-imposed worship, their false humility and their harsh treatment of the body, but they </a:t>
            </a:r>
            <a:r>
              <a:rPr lang="en-US" u="sng" dirty="0"/>
              <a:t>lack any value in restraining sensual indulgence</a:t>
            </a:r>
            <a:r>
              <a:rPr lang="en-US" dirty="0"/>
              <a:t>” (Col 2:20–23)</a:t>
            </a:r>
          </a:p>
          <a:p>
            <a:pPr lvl="1"/>
            <a:endParaRPr lang="en-US" dirty="0"/>
          </a:p>
        </p:txBody>
      </p:sp>
      <p:sp>
        <p:nvSpPr>
          <p:cNvPr id="5" name="Right Triangle 4">
            <a:extLst>
              <a:ext uri="{FF2B5EF4-FFF2-40B4-BE49-F238E27FC236}">
                <a16:creationId xmlns:a16="http://schemas.microsoft.com/office/drawing/2014/main" id="{C7ED28C3-7EE9-3349-AAC7-94AC3CE447BE}"/>
              </a:ext>
            </a:extLst>
          </p:cNvPr>
          <p:cNvSpPr/>
          <p:nvPr/>
        </p:nvSpPr>
        <p:spPr>
          <a:xfrm>
            <a:off x="159488" y="5699051"/>
            <a:ext cx="983512" cy="93566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797616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628BA8-DE6E-9544-86F1-E2683391B3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Year Resolutions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FFEAA9-D1C9-0241-9B52-B597A0DD4B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</p:spPr>
        <p:txBody>
          <a:bodyPr>
            <a:normAutofit/>
          </a:bodyPr>
          <a:lstStyle/>
          <a:p>
            <a:r>
              <a:rPr lang="en-US" dirty="0"/>
              <a:t>Romans 6:1–14</a:t>
            </a:r>
          </a:p>
          <a:p>
            <a:endParaRPr lang="en-US" dirty="0"/>
          </a:p>
          <a:p>
            <a:pPr lvl="1"/>
            <a:r>
              <a:rPr lang="en-US" dirty="0"/>
              <a:t>If we can’t make rules, then what are we to do?</a:t>
            </a:r>
          </a:p>
          <a:p>
            <a:pPr lvl="1"/>
            <a:endParaRPr lang="en-US" dirty="0"/>
          </a:p>
          <a:p>
            <a:pPr lvl="1"/>
            <a:r>
              <a:rPr lang="en-US" b="1" u="sng" dirty="0"/>
              <a:t>Imitate</a:t>
            </a:r>
          </a:p>
          <a:p>
            <a:pPr lvl="1"/>
            <a:endParaRPr lang="en-US" dirty="0"/>
          </a:p>
        </p:txBody>
      </p:sp>
      <p:sp>
        <p:nvSpPr>
          <p:cNvPr id="5" name="Right Triangle 4">
            <a:extLst>
              <a:ext uri="{FF2B5EF4-FFF2-40B4-BE49-F238E27FC236}">
                <a16:creationId xmlns:a16="http://schemas.microsoft.com/office/drawing/2014/main" id="{C7ED28C3-7EE9-3349-AAC7-94AC3CE447BE}"/>
              </a:ext>
            </a:extLst>
          </p:cNvPr>
          <p:cNvSpPr/>
          <p:nvPr/>
        </p:nvSpPr>
        <p:spPr>
          <a:xfrm>
            <a:off x="159488" y="5699051"/>
            <a:ext cx="983512" cy="93566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741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Triangle 3">
            <a:extLst>
              <a:ext uri="{FF2B5EF4-FFF2-40B4-BE49-F238E27FC236}">
                <a16:creationId xmlns:a16="http://schemas.microsoft.com/office/drawing/2014/main" id="{EFA14172-BDA8-0349-83C4-8BE89D426F1F}"/>
              </a:ext>
            </a:extLst>
          </p:cNvPr>
          <p:cNvSpPr/>
          <p:nvPr/>
        </p:nvSpPr>
        <p:spPr>
          <a:xfrm>
            <a:off x="159488" y="5699051"/>
            <a:ext cx="983512" cy="93566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620D4AD-9D6E-5E4D-B274-44C510FA84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267" y="618836"/>
            <a:ext cx="8200566" cy="4797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89669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Triangle 3">
            <a:extLst>
              <a:ext uri="{FF2B5EF4-FFF2-40B4-BE49-F238E27FC236}">
                <a16:creationId xmlns:a16="http://schemas.microsoft.com/office/drawing/2014/main" id="{EFA14172-BDA8-0349-83C4-8BE89D426F1F}"/>
              </a:ext>
            </a:extLst>
          </p:cNvPr>
          <p:cNvSpPr/>
          <p:nvPr/>
        </p:nvSpPr>
        <p:spPr>
          <a:xfrm>
            <a:off x="159488" y="5699051"/>
            <a:ext cx="983512" cy="93566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2932A96-3C4C-6C42-88BB-4687445127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4362" y="757382"/>
            <a:ext cx="6735856" cy="5407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68450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Triangle 3">
            <a:extLst>
              <a:ext uri="{FF2B5EF4-FFF2-40B4-BE49-F238E27FC236}">
                <a16:creationId xmlns:a16="http://schemas.microsoft.com/office/drawing/2014/main" id="{EFA14172-BDA8-0349-83C4-8BE89D426F1F}"/>
              </a:ext>
            </a:extLst>
          </p:cNvPr>
          <p:cNvSpPr/>
          <p:nvPr/>
        </p:nvSpPr>
        <p:spPr>
          <a:xfrm>
            <a:off x="159488" y="5699051"/>
            <a:ext cx="983512" cy="93566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6C8FCE-6502-5F43-AE3F-71E7B5F0E5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249" y="932873"/>
            <a:ext cx="7686835" cy="5067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00471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Triangle 3">
            <a:extLst>
              <a:ext uri="{FF2B5EF4-FFF2-40B4-BE49-F238E27FC236}">
                <a16:creationId xmlns:a16="http://schemas.microsoft.com/office/drawing/2014/main" id="{EFA14172-BDA8-0349-83C4-8BE89D426F1F}"/>
              </a:ext>
            </a:extLst>
          </p:cNvPr>
          <p:cNvSpPr/>
          <p:nvPr/>
        </p:nvSpPr>
        <p:spPr>
          <a:xfrm>
            <a:off x="159488" y="5699051"/>
            <a:ext cx="983512" cy="93566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3026CB5-60B1-BF4F-A467-D671856E77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3264" y="406400"/>
            <a:ext cx="7431834" cy="5760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76470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Triangle 3">
            <a:extLst>
              <a:ext uri="{FF2B5EF4-FFF2-40B4-BE49-F238E27FC236}">
                <a16:creationId xmlns:a16="http://schemas.microsoft.com/office/drawing/2014/main" id="{EFA14172-BDA8-0349-83C4-8BE89D426F1F}"/>
              </a:ext>
            </a:extLst>
          </p:cNvPr>
          <p:cNvSpPr/>
          <p:nvPr/>
        </p:nvSpPr>
        <p:spPr>
          <a:xfrm>
            <a:off x="159488" y="5699051"/>
            <a:ext cx="983512" cy="93566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99FBDDF-A4A8-CB45-BA72-9EF0DA944D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039" y="692365"/>
            <a:ext cx="8267922" cy="5006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76220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Triangle 3">
            <a:extLst>
              <a:ext uri="{FF2B5EF4-FFF2-40B4-BE49-F238E27FC236}">
                <a16:creationId xmlns:a16="http://schemas.microsoft.com/office/drawing/2014/main" id="{EFA14172-BDA8-0349-83C4-8BE89D426F1F}"/>
              </a:ext>
            </a:extLst>
          </p:cNvPr>
          <p:cNvSpPr/>
          <p:nvPr/>
        </p:nvSpPr>
        <p:spPr>
          <a:xfrm>
            <a:off x="159488" y="5699051"/>
            <a:ext cx="983512" cy="93566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14B643-046F-D244-8F9F-56B28DECC4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5099" y="201929"/>
            <a:ext cx="3575627" cy="6432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9022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E7E9C3-E4F1-404B-85B9-5E0BA9CBCF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778" y="1994491"/>
            <a:ext cx="8692445" cy="2869019"/>
          </a:xfrm>
          <a:prstGeom prst="rect">
            <a:avLst/>
          </a:prstGeom>
        </p:spPr>
      </p:pic>
      <p:sp>
        <p:nvSpPr>
          <p:cNvPr id="4" name="Right Triangle 3">
            <a:extLst>
              <a:ext uri="{FF2B5EF4-FFF2-40B4-BE49-F238E27FC236}">
                <a16:creationId xmlns:a16="http://schemas.microsoft.com/office/drawing/2014/main" id="{80D16BAE-341C-0046-8BA9-79DFEE28EF3A}"/>
              </a:ext>
            </a:extLst>
          </p:cNvPr>
          <p:cNvSpPr/>
          <p:nvPr/>
        </p:nvSpPr>
        <p:spPr>
          <a:xfrm>
            <a:off x="159488" y="5699051"/>
            <a:ext cx="983512" cy="93566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386164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628BA8-DE6E-9544-86F1-E2683391B3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Year Resolutions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FFEAA9-D1C9-0241-9B52-B597A0DD4B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</p:spPr>
        <p:txBody>
          <a:bodyPr/>
          <a:lstStyle/>
          <a:p>
            <a:r>
              <a:rPr lang="en-US" dirty="0"/>
              <a:t>Romans 6:1–14 (Shall we keep sinning?)</a:t>
            </a:r>
          </a:p>
          <a:p>
            <a:endParaRPr lang="en-US" dirty="0"/>
          </a:p>
          <a:p>
            <a:pPr marL="457200" lvl="1" indent="0">
              <a:buNone/>
            </a:pPr>
            <a:r>
              <a:rPr lang="en-US" dirty="0"/>
              <a:t>I. Who are we? </a:t>
            </a:r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r>
              <a:rPr lang="en-US" dirty="0"/>
              <a:t>II. What are we to do?</a:t>
            </a:r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r>
              <a:rPr lang="en-US" dirty="0"/>
              <a:t>III. </a:t>
            </a:r>
            <a:r>
              <a:rPr lang="en-US" u="sng" dirty="0"/>
              <a:t>Who should we imitate?</a:t>
            </a:r>
          </a:p>
        </p:txBody>
      </p:sp>
      <p:sp>
        <p:nvSpPr>
          <p:cNvPr id="4" name="Right Triangle 3">
            <a:extLst>
              <a:ext uri="{FF2B5EF4-FFF2-40B4-BE49-F238E27FC236}">
                <a16:creationId xmlns:a16="http://schemas.microsoft.com/office/drawing/2014/main" id="{1015EF88-7A41-C540-9F65-E17262AE54E4}"/>
              </a:ext>
            </a:extLst>
          </p:cNvPr>
          <p:cNvSpPr/>
          <p:nvPr/>
        </p:nvSpPr>
        <p:spPr>
          <a:xfrm>
            <a:off x="159488" y="5699051"/>
            <a:ext cx="983512" cy="93566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570917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628BA8-DE6E-9544-86F1-E2683391B3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Year Resolutions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FFEAA9-D1C9-0241-9B52-B597A0DD4B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</p:spPr>
        <p:txBody>
          <a:bodyPr/>
          <a:lstStyle/>
          <a:p>
            <a:r>
              <a:rPr lang="en-US" dirty="0"/>
              <a:t>Who should we imitate? (6:9–11)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The Messiah – Jesus Christ (6:9a)</a:t>
            </a:r>
          </a:p>
          <a:p>
            <a:pPr lvl="1"/>
            <a:r>
              <a:rPr lang="en-US" dirty="0"/>
              <a:t>He doesn’t let death rule him; once-in-for-all (6:9b, 10a)</a:t>
            </a:r>
          </a:p>
          <a:p>
            <a:pPr lvl="1"/>
            <a:r>
              <a:rPr lang="en-US" dirty="0"/>
              <a:t>The life he lives – he lives only for God (6:10b)</a:t>
            </a:r>
          </a:p>
          <a:p>
            <a:pPr lvl="1"/>
            <a:r>
              <a:rPr lang="en-US" dirty="0"/>
              <a:t>So should we: die [break-off any relationship] to sin; </a:t>
            </a:r>
            <a:r>
              <a:rPr lang="en-US" i="1" u="sng" dirty="0"/>
              <a:t>living</a:t>
            </a:r>
            <a:r>
              <a:rPr lang="en-US" u="sng" dirty="0"/>
              <a:t> for God</a:t>
            </a:r>
            <a:r>
              <a:rPr lang="en-US" dirty="0"/>
              <a:t>, in/with Christ Jesus (6:11)</a:t>
            </a:r>
          </a:p>
        </p:txBody>
      </p:sp>
      <p:sp>
        <p:nvSpPr>
          <p:cNvPr id="4" name="Right Triangle 3">
            <a:extLst>
              <a:ext uri="{FF2B5EF4-FFF2-40B4-BE49-F238E27FC236}">
                <a16:creationId xmlns:a16="http://schemas.microsoft.com/office/drawing/2014/main" id="{0AF2B590-6499-C746-902B-7AE488B25A54}"/>
              </a:ext>
            </a:extLst>
          </p:cNvPr>
          <p:cNvSpPr/>
          <p:nvPr/>
        </p:nvSpPr>
        <p:spPr>
          <a:xfrm>
            <a:off x="159488" y="5699051"/>
            <a:ext cx="983512" cy="93566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4447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628BA8-DE6E-9544-86F1-E2683391B3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Year Resolutions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FFEAA9-D1C9-0241-9B52-B597A0DD4B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825624"/>
            <a:ext cx="8839199" cy="4584411"/>
          </a:xfrm>
        </p:spPr>
        <p:txBody>
          <a:bodyPr>
            <a:normAutofit/>
          </a:bodyPr>
          <a:lstStyle/>
          <a:p>
            <a:r>
              <a:rPr lang="en-US" dirty="0"/>
              <a:t>Who should we imitate? (6:9–11)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What does “living for God” looks like?</a:t>
            </a:r>
          </a:p>
          <a:p>
            <a:pPr lvl="2"/>
            <a:r>
              <a:rPr lang="en-US" sz="2400" dirty="0"/>
              <a:t>[Not letting sin and death rule us or boss us around]</a:t>
            </a:r>
          </a:p>
          <a:p>
            <a:pPr lvl="2"/>
            <a:r>
              <a:rPr lang="en-US" sz="2400" dirty="0"/>
              <a:t>Offering our bodies as a living sacrifice (12:1)</a:t>
            </a:r>
          </a:p>
          <a:p>
            <a:pPr lvl="2"/>
            <a:r>
              <a:rPr lang="en-US" sz="2400" dirty="0"/>
              <a:t>Transforming our minds to think God-thoughts (12:2)</a:t>
            </a:r>
          </a:p>
          <a:p>
            <a:pPr lvl="2"/>
            <a:r>
              <a:rPr lang="en-US" sz="2400" dirty="0"/>
              <a:t>Showing a sincere love towards one another (12:9)</a:t>
            </a:r>
          </a:p>
          <a:p>
            <a:pPr lvl="2"/>
            <a:r>
              <a:rPr lang="en-US" sz="2400" dirty="0"/>
              <a:t>Honoring and respecting our bosses [governments] (13:7)</a:t>
            </a:r>
          </a:p>
          <a:p>
            <a:pPr lvl="2"/>
            <a:r>
              <a:rPr lang="en-US" sz="2400" dirty="0"/>
              <a:t>Accepting one another as Christ has accepted us – without racial, social, political, and gender biases (15:7)</a:t>
            </a:r>
          </a:p>
          <a:p>
            <a:pPr lvl="2"/>
            <a:r>
              <a:rPr lang="en-US" sz="2400" dirty="0"/>
              <a:t>Ultimately . . . Imitating </a:t>
            </a:r>
            <a:r>
              <a:rPr lang="en-US" sz="2400" dirty="0">
                <a:solidFill>
                  <a:srgbClr val="FF0000"/>
                </a:solidFill>
              </a:rPr>
              <a:t>Christ Jesus</a:t>
            </a:r>
          </a:p>
        </p:txBody>
      </p:sp>
      <p:sp>
        <p:nvSpPr>
          <p:cNvPr id="4" name="Right Triangle 3">
            <a:extLst>
              <a:ext uri="{FF2B5EF4-FFF2-40B4-BE49-F238E27FC236}">
                <a16:creationId xmlns:a16="http://schemas.microsoft.com/office/drawing/2014/main" id="{0AF2B590-6499-C746-902B-7AE488B25A54}"/>
              </a:ext>
            </a:extLst>
          </p:cNvPr>
          <p:cNvSpPr/>
          <p:nvPr/>
        </p:nvSpPr>
        <p:spPr>
          <a:xfrm>
            <a:off x="159488" y="5699051"/>
            <a:ext cx="983512" cy="93566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6413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628BA8-DE6E-9544-86F1-E2683391B3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Year Resolutions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FFEAA9-D1C9-0241-9B52-B597A0DD4B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</p:spPr>
        <p:txBody>
          <a:bodyPr/>
          <a:lstStyle/>
          <a:p>
            <a:r>
              <a:rPr lang="en-US" dirty="0"/>
              <a:t>Romans 6:1–14 (Shall we keep sinning?) NO!</a:t>
            </a:r>
          </a:p>
          <a:p>
            <a:pPr marL="0" indent="0">
              <a:buNone/>
            </a:pPr>
            <a:endParaRPr lang="en-US" dirty="0"/>
          </a:p>
          <a:p>
            <a:pPr marL="457200" lvl="1" indent="0">
              <a:buNone/>
            </a:pPr>
            <a:r>
              <a:rPr lang="en-US" dirty="0"/>
              <a:t>I. Who are we? </a:t>
            </a:r>
            <a:r>
              <a:rPr lang="en-US" dirty="0">
                <a:solidFill>
                  <a:srgbClr val="FF0000"/>
                </a:solidFill>
              </a:rPr>
              <a:t>A new person</a:t>
            </a: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r>
              <a:rPr lang="en-US" dirty="0"/>
              <a:t>II. What are we to do? </a:t>
            </a:r>
            <a:r>
              <a:rPr lang="en-US" dirty="0">
                <a:solidFill>
                  <a:srgbClr val="FF0000"/>
                </a:solidFill>
              </a:rPr>
              <a:t>Live for God (without rules!)</a:t>
            </a: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r>
              <a:rPr lang="en-US" dirty="0"/>
              <a:t>III. Who are we to imitate? </a:t>
            </a:r>
            <a:r>
              <a:rPr lang="en-US" dirty="0">
                <a:solidFill>
                  <a:srgbClr val="FF0000"/>
                </a:solidFill>
              </a:rPr>
              <a:t>Jesus Christ – WWJD</a:t>
            </a:r>
            <a:endParaRPr lang="en-US" dirty="0"/>
          </a:p>
        </p:txBody>
      </p:sp>
      <p:sp>
        <p:nvSpPr>
          <p:cNvPr id="4" name="Right Triangle 3">
            <a:extLst>
              <a:ext uri="{FF2B5EF4-FFF2-40B4-BE49-F238E27FC236}">
                <a16:creationId xmlns:a16="http://schemas.microsoft.com/office/drawing/2014/main" id="{EC02AA0F-DCB2-0C42-B6D3-616BD4F10D03}"/>
              </a:ext>
            </a:extLst>
          </p:cNvPr>
          <p:cNvSpPr/>
          <p:nvPr/>
        </p:nvSpPr>
        <p:spPr>
          <a:xfrm>
            <a:off x="159488" y="5699051"/>
            <a:ext cx="983512" cy="93566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24CEE6F-F868-A345-9896-AE9A0171C4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0558" y="4718896"/>
            <a:ext cx="1889642" cy="1637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510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628BA8-DE6E-9544-86F1-E2683391B3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Year Resolutions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FFEAA9-D1C9-0241-9B52-B597A0DD4B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5482590" cy="4809091"/>
          </a:xfrm>
        </p:spPr>
        <p:txBody>
          <a:bodyPr>
            <a:normAutofit/>
          </a:bodyPr>
          <a:lstStyle/>
          <a:p>
            <a:r>
              <a:rPr lang="en-US" dirty="0"/>
              <a:t>Who should we imitate? (6:9–11)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“Very truly I tell you, the Son can do nothing by himself; he can do only what he sees his Father doing, [and] whatever the Father does the Son also does” (John 5:19, NIV)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Jesus imitates the Father . . . and we imitate him</a:t>
            </a:r>
            <a:endParaRPr lang="en-US" dirty="0"/>
          </a:p>
          <a:p>
            <a:pPr lvl="1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Right Triangle 3">
            <a:extLst>
              <a:ext uri="{FF2B5EF4-FFF2-40B4-BE49-F238E27FC236}">
                <a16:creationId xmlns:a16="http://schemas.microsoft.com/office/drawing/2014/main" id="{0AF2B590-6499-C746-902B-7AE488B25A54}"/>
              </a:ext>
            </a:extLst>
          </p:cNvPr>
          <p:cNvSpPr/>
          <p:nvPr/>
        </p:nvSpPr>
        <p:spPr>
          <a:xfrm>
            <a:off x="159488" y="5699051"/>
            <a:ext cx="983512" cy="93566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3B10756-FAD1-E849-A163-C74311C5D5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0764" y="2788920"/>
            <a:ext cx="2644456" cy="3845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041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628BA8-DE6E-9544-86F1-E2683391B3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Year Resolutions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FFEAA9-D1C9-0241-9B52-B597A0DD4B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</p:spPr>
        <p:txBody>
          <a:bodyPr/>
          <a:lstStyle/>
          <a:p>
            <a:r>
              <a:rPr lang="en-US" dirty="0"/>
              <a:t>Romans 6:1–14 (Shall we keep sinning?) NO!</a:t>
            </a:r>
          </a:p>
          <a:p>
            <a:endParaRPr lang="en-US" dirty="0"/>
          </a:p>
          <a:p>
            <a:pPr marL="457200" lvl="1" indent="0">
              <a:buNone/>
            </a:pPr>
            <a:r>
              <a:rPr lang="en-US" dirty="0"/>
              <a:t>I. Who are we? </a:t>
            </a:r>
            <a:r>
              <a:rPr lang="en-US" dirty="0">
                <a:solidFill>
                  <a:srgbClr val="FF0000"/>
                </a:solidFill>
              </a:rPr>
              <a:t>A new person</a:t>
            </a: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r>
              <a:rPr lang="en-US" dirty="0"/>
              <a:t>II. What are we to do? </a:t>
            </a:r>
            <a:r>
              <a:rPr lang="en-US" dirty="0">
                <a:solidFill>
                  <a:srgbClr val="FF0000"/>
                </a:solidFill>
              </a:rPr>
              <a:t>Live for God (without rules!)</a:t>
            </a: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r>
              <a:rPr lang="en-US" dirty="0"/>
              <a:t>III. Who are we to imitate? </a:t>
            </a:r>
            <a:r>
              <a:rPr lang="en-US" dirty="0">
                <a:solidFill>
                  <a:srgbClr val="FF0000"/>
                </a:solidFill>
              </a:rPr>
              <a:t>Jesus Christ – WWJD</a:t>
            </a:r>
            <a:endParaRPr lang="en-US" dirty="0"/>
          </a:p>
        </p:txBody>
      </p:sp>
      <p:sp>
        <p:nvSpPr>
          <p:cNvPr id="4" name="Right Triangle 3">
            <a:extLst>
              <a:ext uri="{FF2B5EF4-FFF2-40B4-BE49-F238E27FC236}">
                <a16:creationId xmlns:a16="http://schemas.microsoft.com/office/drawing/2014/main" id="{EC02AA0F-DCB2-0C42-B6D3-616BD4F10D03}"/>
              </a:ext>
            </a:extLst>
          </p:cNvPr>
          <p:cNvSpPr/>
          <p:nvPr/>
        </p:nvSpPr>
        <p:spPr>
          <a:xfrm>
            <a:off x="159488" y="5699051"/>
            <a:ext cx="983512" cy="93566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24CEE6F-F868-A345-9896-AE9A0171C4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0558" y="4718896"/>
            <a:ext cx="1889642" cy="1637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826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0" y="1417638"/>
            <a:ext cx="2678874" cy="2522151"/>
          </a:xfrm>
        </p:spPr>
        <p:txBody>
          <a:bodyPr/>
          <a:lstStyle/>
          <a:p>
            <a:pPr algn="r"/>
            <a:r>
              <a:rPr lang="en-US" dirty="0"/>
              <a:t>Black</a:t>
            </a:r>
          </a:p>
        </p:txBody>
      </p:sp>
    </p:spTree>
    <p:extLst>
      <p:ext uri="{BB962C8B-B14F-4D97-AF65-F5344CB8AC3E}">
        <p14:creationId xmlns:p14="http://schemas.microsoft.com/office/powerpoint/2010/main" val="2429963306"/>
      </p:ext>
    </p:extLst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9144000" cy="6858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b="1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NT Preaching link at BibleStudyDownloads.org</a:t>
            </a:r>
            <a:endParaRPr lang="en-US" sz="1050" b="1" dirty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99331" name="Rectangle 1026"/>
          <p:cNvSpPr txBox="1"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200" b="1" dirty="0">
                <a:solidFill>
                  <a:srgbClr val="FFFFFF"/>
                </a:solidFill>
                <a:latin typeface="Arial" charset="0"/>
                <a:cs typeface="Arial" charset="0"/>
              </a:rPr>
              <a:t>Get this presentation and notes for free!</a:t>
            </a:r>
            <a:endParaRPr lang="en-US" sz="1100" b="1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pic>
        <p:nvPicPr>
          <p:cNvPr id="8" name="Picture 7" descr="Screen Shot 2016-02-02 at 5.41.18 PM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41"/>
          <a:stretch/>
        </p:blipFill>
        <p:spPr>
          <a:xfrm>
            <a:off x="-44173" y="636981"/>
            <a:ext cx="9232347" cy="5650045"/>
          </a:xfrm>
          <a:prstGeom prst="rect">
            <a:avLst/>
          </a:prstGeom>
        </p:spPr>
      </p:pic>
      <p:pic>
        <p:nvPicPr>
          <p:cNvPr id="9" name="Picture 8" descr="Screen Shot 2016-02-02 at 5.42.0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223" y="2222340"/>
            <a:ext cx="6153212" cy="3483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866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2" fill="remove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7138F48-BBD0-6247-B6A6-C232397B17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527" y="323273"/>
            <a:ext cx="7705211" cy="6022109"/>
          </a:xfrm>
          <a:prstGeom prst="rect">
            <a:avLst/>
          </a:prstGeom>
        </p:spPr>
      </p:pic>
      <p:sp>
        <p:nvSpPr>
          <p:cNvPr id="4" name="Right Triangle 3">
            <a:extLst>
              <a:ext uri="{FF2B5EF4-FFF2-40B4-BE49-F238E27FC236}">
                <a16:creationId xmlns:a16="http://schemas.microsoft.com/office/drawing/2014/main" id="{911E53A7-44D9-E847-AC7C-A0AF98DAF2A3}"/>
              </a:ext>
            </a:extLst>
          </p:cNvPr>
          <p:cNvSpPr/>
          <p:nvPr/>
        </p:nvSpPr>
        <p:spPr>
          <a:xfrm>
            <a:off x="159488" y="5699051"/>
            <a:ext cx="983512" cy="93566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08925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D5AA84A-A966-2F47-99BA-4E1CCE91D2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116418" y="156829"/>
            <a:ext cx="6868633" cy="5151475"/>
          </a:xfrm>
          <a:prstGeom prst="rect">
            <a:avLst/>
          </a:prstGeom>
        </p:spPr>
      </p:pic>
      <p:sp>
        <p:nvSpPr>
          <p:cNvPr id="4" name="Right Triangle 3">
            <a:extLst>
              <a:ext uri="{FF2B5EF4-FFF2-40B4-BE49-F238E27FC236}">
                <a16:creationId xmlns:a16="http://schemas.microsoft.com/office/drawing/2014/main" id="{8CA9B4B3-A05B-FE46-B87F-7107459A6117}"/>
              </a:ext>
            </a:extLst>
          </p:cNvPr>
          <p:cNvSpPr/>
          <p:nvPr/>
        </p:nvSpPr>
        <p:spPr>
          <a:xfrm>
            <a:off x="159488" y="5699051"/>
            <a:ext cx="983512" cy="93566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830F118-543D-1843-9F9C-5C998C432F68}"/>
              </a:ext>
            </a:extLst>
          </p:cNvPr>
          <p:cNvSpPr/>
          <p:nvPr/>
        </p:nvSpPr>
        <p:spPr>
          <a:xfrm>
            <a:off x="1658679" y="0"/>
            <a:ext cx="5784112" cy="533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54807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9F736C-F8A5-3945-8848-5F29330054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4251" y="0"/>
            <a:ext cx="3895498" cy="6858000"/>
          </a:xfrm>
          <a:prstGeom prst="rect">
            <a:avLst/>
          </a:prstGeom>
        </p:spPr>
      </p:pic>
      <p:sp>
        <p:nvSpPr>
          <p:cNvPr id="4" name="Right Triangle 3">
            <a:extLst>
              <a:ext uri="{FF2B5EF4-FFF2-40B4-BE49-F238E27FC236}">
                <a16:creationId xmlns:a16="http://schemas.microsoft.com/office/drawing/2014/main" id="{0146FE81-D1FB-4844-99C5-98418CC02962}"/>
              </a:ext>
            </a:extLst>
          </p:cNvPr>
          <p:cNvSpPr/>
          <p:nvPr/>
        </p:nvSpPr>
        <p:spPr>
          <a:xfrm>
            <a:off x="159488" y="5699051"/>
            <a:ext cx="983512" cy="93566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2257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677ADF1-2263-DC49-90B4-FA64F5BBDE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475" y="884275"/>
            <a:ext cx="8177051" cy="5089451"/>
          </a:xfrm>
          <a:prstGeom prst="rect">
            <a:avLst/>
          </a:prstGeom>
        </p:spPr>
      </p:pic>
      <p:sp>
        <p:nvSpPr>
          <p:cNvPr id="4" name="Right Triangle 3">
            <a:extLst>
              <a:ext uri="{FF2B5EF4-FFF2-40B4-BE49-F238E27FC236}">
                <a16:creationId xmlns:a16="http://schemas.microsoft.com/office/drawing/2014/main" id="{01D27ABD-D7BA-0543-8D2E-DECA0EA41FCC}"/>
              </a:ext>
            </a:extLst>
          </p:cNvPr>
          <p:cNvSpPr/>
          <p:nvPr/>
        </p:nvSpPr>
        <p:spPr>
          <a:xfrm>
            <a:off x="159488" y="5699051"/>
            <a:ext cx="983512" cy="93566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33725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628BA8-DE6E-9544-86F1-E2683391B3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Year Resolutions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FFEAA9-D1C9-0241-9B52-B597A0DD4B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1831975"/>
          </a:xfrm>
        </p:spPr>
        <p:txBody>
          <a:bodyPr/>
          <a:lstStyle/>
          <a:p>
            <a:r>
              <a:rPr lang="en-US" dirty="0"/>
              <a:t>Romans 6:1–14</a:t>
            </a:r>
          </a:p>
          <a:p>
            <a:endParaRPr lang="en-US" dirty="0"/>
          </a:p>
          <a:p>
            <a:pPr lvl="1"/>
            <a:r>
              <a:rPr lang="en-US" dirty="0"/>
              <a:t>Let’s keep sinning since God’s grace keeps forgiving! (6:1)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2F1DDB5-94EA-6440-AB2B-EF94CB1931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9617" y="3657600"/>
            <a:ext cx="2524735" cy="2812592"/>
          </a:xfrm>
          <a:prstGeom prst="rect">
            <a:avLst/>
          </a:prstGeom>
        </p:spPr>
      </p:pic>
      <p:sp>
        <p:nvSpPr>
          <p:cNvPr id="5" name="Right Triangle 4">
            <a:extLst>
              <a:ext uri="{FF2B5EF4-FFF2-40B4-BE49-F238E27FC236}">
                <a16:creationId xmlns:a16="http://schemas.microsoft.com/office/drawing/2014/main" id="{C7ED28C3-7EE9-3349-AAC7-94AC3CE447BE}"/>
              </a:ext>
            </a:extLst>
          </p:cNvPr>
          <p:cNvSpPr/>
          <p:nvPr/>
        </p:nvSpPr>
        <p:spPr>
          <a:xfrm>
            <a:off x="159488" y="5699051"/>
            <a:ext cx="983512" cy="93566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D58B97E-023F-1540-BCC7-C3E10E0D73E2}"/>
              </a:ext>
            </a:extLst>
          </p:cNvPr>
          <p:cNvSpPr txBox="1"/>
          <p:nvPr/>
        </p:nvSpPr>
        <p:spPr>
          <a:xfrm>
            <a:off x="1307139" y="3792536"/>
            <a:ext cx="425834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MS PGothic" panose="020B0600070205080204" pitchFamily="34" charset="-128"/>
                <a:cs typeface="+mn-cs"/>
              </a:rPr>
              <a:t>Grigori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MS PGothic" panose="020B0600070205080204" pitchFamily="34" charset="-128"/>
                <a:cs typeface="+mn-cs"/>
              </a:rPr>
              <a:t>Yefimovich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MS PGothic" panose="020B0600070205080204" pitchFamily="34" charset="-128"/>
                <a:cs typeface="+mn-cs"/>
              </a:rPr>
              <a:t> Rasputin (1869–1916), a Russian monk, taught “the only way to reach God was through sinful acts” &amp; “when Christians consciously sin together, the sin’s power over them is nullified” </a:t>
            </a:r>
          </a:p>
        </p:txBody>
      </p:sp>
    </p:spTree>
    <p:extLst>
      <p:ext uri="{BB962C8B-B14F-4D97-AF65-F5344CB8AC3E}">
        <p14:creationId xmlns:p14="http://schemas.microsoft.com/office/powerpoint/2010/main" val="931680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rbit">
  <a:themeElements>
    <a:clrScheme name="Orbit 10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3333CC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ADE2"/>
      </a:accent5>
      <a:accent6>
        <a:srgbClr val="5C5C8A"/>
      </a:accent6>
      <a:hlink>
        <a:srgbClr val="FFFFCC"/>
      </a:hlink>
      <a:folHlink>
        <a:srgbClr val="FFCC66"/>
      </a:folHlink>
    </a:clrScheme>
    <a:fontScheme name="Orbi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lnDef>
  </a:objectDefaults>
  <a:extraClrSchemeLst>
    <a:extraClrScheme>
      <a:clrScheme name="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10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3333CC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ADE2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49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stealth" w="lg" len="lg"/>
        </a:ln>
        <a:effectLst/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omic Sans MS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stealth" w="lg" len="lg"/>
        </a:ln>
        <a:effectLst/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omic Sans MS" pitchFamily="-112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5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Berlin</Template>
  <TotalTime>353</TotalTime>
  <Words>1066</Words>
  <Application>Microsoft Macintosh PowerPoint</Application>
  <PresentationFormat>On-screen Show (4:3)</PresentationFormat>
  <Paragraphs>125</Paragraphs>
  <Slides>47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47</vt:i4>
      </vt:variant>
    </vt:vector>
  </HeadingPairs>
  <TitlesOfParts>
    <vt:vector size="55" baseType="lpstr">
      <vt:lpstr>Arial</vt:lpstr>
      <vt:lpstr>Calibri</vt:lpstr>
      <vt:lpstr>Calibri Light</vt:lpstr>
      <vt:lpstr>Times New Roman</vt:lpstr>
      <vt:lpstr>Wingdings</vt:lpstr>
      <vt:lpstr>Orbit</vt:lpstr>
      <vt:lpstr>49_Blank Presentation</vt:lpstr>
      <vt:lpstr>5_Office Theme</vt:lpstr>
      <vt:lpstr>New Year Resolutions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New Year Resolutions</vt:lpstr>
      <vt:lpstr>New Year Resolutions</vt:lpstr>
      <vt:lpstr>New Year Resolutions</vt:lpstr>
      <vt:lpstr>New Year Resolutions</vt:lpstr>
      <vt:lpstr>New Year Resolutions</vt:lpstr>
      <vt:lpstr>New Year Resolutions</vt:lpstr>
      <vt:lpstr>New Year Resolutions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New Year Resolutions</vt:lpstr>
      <vt:lpstr>New Year Resolutions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New Year Resolutions</vt:lpstr>
      <vt:lpstr>New Year Resolutions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New Year Resolutions</vt:lpstr>
      <vt:lpstr>New Year Resolutions</vt:lpstr>
      <vt:lpstr>New Year Resolutions</vt:lpstr>
      <vt:lpstr>New Year Resolutions</vt:lpstr>
      <vt:lpstr>New Year Resolutions</vt:lpstr>
      <vt:lpstr>New Year Resolutions</vt:lpstr>
      <vt:lpstr>Black</vt:lpstr>
      <vt:lpstr>NT Preaching link at BibleStudyDownloads.org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Crouching Sins and Hidden Victories</dc:title>
  <dc:creator>Microsoft Office User</dc:creator>
  <cp:lastModifiedBy>Rick Griffith</cp:lastModifiedBy>
  <cp:revision>60</cp:revision>
  <dcterms:created xsi:type="dcterms:W3CDTF">2017-07-30T01:40:45Z</dcterms:created>
  <dcterms:modified xsi:type="dcterms:W3CDTF">2020-01-19T09:19:00Z</dcterms:modified>
</cp:coreProperties>
</file>