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687" r:id="rId2"/>
    <p:sldMasterId id="2147483699" r:id="rId3"/>
  </p:sldMasterIdLst>
  <p:notesMasterIdLst>
    <p:notesMasterId r:id="rId45"/>
  </p:notesMasterIdLst>
  <p:sldIdLst>
    <p:sldId id="256" r:id="rId4"/>
    <p:sldId id="307" r:id="rId5"/>
    <p:sldId id="314" r:id="rId6"/>
    <p:sldId id="285" r:id="rId7"/>
    <p:sldId id="312" r:id="rId8"/>
    <p:sldId id="313" r:id="rId9"/>
    <p:sldId id="286" r:id="rId10"/>
    <p:sldId id="257" r:id="rId11"/>
    <p:sldId id="287" r:id="rId12"/>
    <p:sldId id="288" r:id="rId13"/>
    <p:sldId id="264" r:id="rId14"/>
    <p:sldId id="265" r:id="rId15"/>
    <p:sldId id="266" r:id="rId16"/>
    <p:sldId id="267" r:id="rId17"/>
    <p:sldId id="292" r:id="rId18"/>
    <p:sldId id="316" r:id="rId19"/>
    <p:sldId id="270" r:id="rId20"/>
    <p:sldId id="289" r:id="rId21"/>
    <p:sldId id="290" r:id="rId22"/>
    <p:sldId id="291" r:id="rId23"/>
    <p:sldId id="294" r:id="rId24"/>
    <p:sldId id="317" r:id="rId25"/>
    <p:sldId id="293" r:id="rId26"/>
    <p:sldId id="296" r:id="rId27"/>
    <p:sldId id="298" r:id="rId28"/>
    <p:sldId id="299" r:id="rId29"/>
    <p:sldId id="295" r:id="rId30"/>
    <p:sldId id="308" r:id="rId31"/>
    <p:sldId id="300" r:id="rId32"/>
    <p:sldId id="281" r:id="rId33"/>
    <p:sldId id="301" r:id="rId34"/>
    <p:sldId id="302" r:id="rId35"/>
    <p:sldId id="303" r:id="rId36"/>
    <p:sldId id="304" r:id="rId37"/>
    <p:sldId id="305" r:id="rId38"/>
    <p:sldId id="311" r:id="rId39"/>
    <p:sldId id="306" r:id="rId40"/>
    <p:sldId id="310" r:id="rId41"/>
    <p:sldId id="318" r:id="rId42"/>
    <p:sldId id="319" r:id="rId43"/>
    <p:sldId id="32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56"/>
    <p:restoredTop sz="94682"/>
  </p:normalViewPr>
  <p:slideViewPr>
    <p:cSldViewPr snapToGrid="0" snapToObjects="1">
      <p:cViewPr>
        <p:scale>
          <a:sx n="90" d="100"/>
          <a:sy n="90" d="100"/>
        </p:scale>
        <p:origin x="-2304" y="-10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9511-76B3-DE4A-B748-41916BF3DF7B}" type="datetimeFigureOut">
              <a:rPr lang="en-US" smtClean="0"/>
              <a:t>8/10/17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EAE98-C556-CE41-9553-B623FE40E36B}" type="slidenum">
              <a:rPr lang="en-US" smtClean="0"/>
              <a:t>‹#›</a:t>
            </a:fld>
            <a:endParaRPr lang="en-US"/>
          </a:p>
        </p:txBody>
      </p:sp>
    </p:spTree>
    <p:extLst>
      <p:ext uri="{BB962C8B-B14F-4D97-AF65-F5344CB8AC3E}">
        <p14:creationId xmlns:p14="http://schemas.microsoft.com/office/powerpoint/2010/main" val="88443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EAE98-C556-CE41-9553-B623FE40E36B}" type="slidenum">
              <a:rPr lang="en-US" smtClean="0"/>
              <a:t>8</a:t>
            </a:fld>
            <a:endParaRPr lang="en-US"/>
          </a:p>
        </p:txBody>
      </p:sp>
    </p:spTree>
    <p:extLst>
      <p:ext uri="{BB962C8B-B14F-4D97-AF65-F5344CB8AC3E}">
        <p14:creationId xmlns:p14="http://schemas.microsoft.com/office/powerpoint/2010/main" val="191336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EAE98-C556-CE41-9553-B623FE40E36B}" type="slidenum">
              <a:rPr lang="en-US" smtClean="0"/>
              <a:t>12</a:t>
            </a:fld>
            <a:endParaRPr lang="en-US"/>
          </a:p>
        </p:txBody>
      </p:sp>
    </p:spTree>
    <p:extLst>
      <p:ext uri="{BB962C8B-B14F-4D97-AF65-F5344CB8AC3E}">
        <p14:creationId xmlns:p14="http://schemas.microsoft.com/office/powerpoint/2010/main" val="57875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8ABE3C1-DBE1-495D-B57B-2849774B866A}" type="datetimeFigureOut">
              <a:rPr lang="en-US" smtClean="0"/>
              <a:t>8/10/17</a:t>
            </a:fld>
            <a:endParaRPr lang="en-US" dirty="0"/>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sp>
        <p:nvSpPr>
          <p:cNvPr id="6" name="Slide Number Placeholder 5"/>
          <p:cNvSpPr>
            <a:spLocks noGrp="1"/>
          </p:cNvSpPr>
          <p:nvPr>
            <p:ph type="sldNum" sz="quarter" idx="12"/>
          </p:nvPr>
        </p:nvSpPr>
        <p:spPr>
          <a:xfrm>
            <a:off x="7010399" y="2750337"/>
            <a:ext cx="1370293" cy="1356442"/>
          </a:xfrm>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310"/>
            <a:ext cx="1149836"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616"/>
            <a:ext cx="1149836"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8/10/17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8/10/17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8/10/17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6178E61D-D431-422C-9764-11DAFE33AB63}" type="datetimeFigureOut">
              <a:rPr lang="en-US" smtClean="0"/>
              <a:t>8/10/17</a:t>
            </a:fld>
            <a:endParaRPr lang="en-US" dirty="0"/>
          </a:p>
        </p:txBody>
      </p:sp>
      <p:sp>
        <p:nvSpPr>
          <p:cNvPr id="5" name="Footer Placeholder 4"/>
          <p:cNvSpPr>
            <a:spLocks noGrp="1"/>
          </p:cNvSpPr>
          <p:nvPr>
            <p:ph type="ftr" sz="quarter" idx="11"/>
          </p:nvPr>
        </p:nvSpPr>
        <p:spPr>
          <a:xfrm>
            <a:off x="510241" y="5936189"/>
            <a:ext cx="4518959" cy="365125"/>
          </a:xfrm>
        </p:spPr>
        <p:txBody>
          <a:bodyPr/>
          <a:lstStyle/>
          <a:p>
            <a:endParaRPr lang="en-US"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D22F896-40B5-4ADD-8801-0D06FADFA095}"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5868954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5142527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8/10/17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8777639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1148261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3385548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1146783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5646106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83131459"/>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9887978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956432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0936828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9051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30578ACC-22D6-47C1-A373-4FD133E34F3C}" type="datetimeFigureOut">
              <a:rPr lang="en-US" smtClean="0"/>
              <a:t>8/10/17</a:t>
            </a:fld>
            <a:endParaRPr lang="en-US" dirty="0"/>
          </a:p>
        </p:txBody>
      </p:sp>
      <p:sp>
        <p:nvSpPr>
          <p:cNvPr id="5" name="Footer Placeholder 4"/>
          <p:cNvSpPr>
            <a:spLocks noGrp="1"/>
          </p:cNvSpPr>
          <p:nvPr>
            <p:ph type="ftr" sz="quarter" idx="11"/>
          </p:nvPr>
        </p:nvSpPr>
        <p:spPr>
          <a:xfrm>
            <a:off x="533400" y="5936189"/>
            <a:ext cx="4834673" cy="365125"/>
          </a:xfrm>
        </p:spPr>
        <p:txBody>
          <a:bodyPr/>
          <a:lstStyle/>
          <a:p>
            <a:endParaRPr lang="en-US" dirty="0"/>
          </a:p>
        </p:txBody>
      </p:sp>
      <p:sp>
        <p:nvSpPr>
          <p:cNvPr id="6" name="Slide Number Placeholder 5"/>
          <p:cNvSpPr>
            <a:spLocks noGrp="1"/>
          </p:cNvSpPr>
          <p:nvPr>
            <p:ph type="sldNum" sz="quarter" idx="12"/>
          </p:nvPr>
        </p:nvSpPr>
        <p:spPr>
          <a:xfrm>
            <a:off x="7856438" y="2869896"/>
            <a:ext cx="1149836"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92115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9857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6510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53698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5145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6441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192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2602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0794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1092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7584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568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8/10/17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8/10/17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8/10/17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8/10/17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8/10/17</a:t>
            </a:fld>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20149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904860234"/>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923039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1" Type="http://schemas.microsoft.com/office/2007/relationships/media" Target="../media/media2.mov"/><Relationship Id="rId2" Type="http://schemas.openxmlformats.org/officeDocument/2006/relationships/video" Target="../media/media2.mo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Crouching Sin and Hidden Victory</a:t>
            </a:r>
            <a:endParaRPr lang="en-US" dirty="0"/>
          </a:p>
        </p:txBody>
      </p:sp>
      <p:sp>
        <p:nvSpPr>
          <p:cNvPr id="3" name="Subtitle 2"/>
          <p:cNvSpPr>
            <a:spLocks noGrp="1"/>
          </p:cNvSpPr>
          <p:nvPr>
            <p:ph type="subTitle" idx="1"/>
          </p:nvPr>
        </p:nvSpPr>
        <p:spPr/>
        <p:txBody>
          <a:bodyPr/>
          <a:lstStyle/>
          <a:p>
            <a:r>
              <a:rPr lang="en-US" dirty="0" smtClean="0"/>
              <a:t>Romans 6:1–23</a:t>
            </a:r>
            <a:endParaRPr lang="en-US" dirty="0"/>
          </a:p>
        </p:txBody>
      </p:sp>
      <p:sp>
        <p:nvSpPr>
          <p:cNvPr id="4" name="Rectangle 3"/>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Preached </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by Andrew B. Spurgeon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at Crossroads International Church Singapore • cicfamily.com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Thousands of f</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iles in 44 languages for free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8456920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Box 2"/>
          <p:cNvSpPr txBox="1"/>
          <p:nvPr/>
        </p:nvSpPr>
        <p:spPr>
          <a:xfrm>
            <a:off x="531638" y="2284821"/>
            <a:ext cx="8612361" cy="4401205"/>
          </a:xfrm>
          <a:prstGeom prst="rect">
            <a:avLst/>
          </a:prstGeom>
          <a:noFill/>
        </p:spPr>
        <p:txBody>
          <a:bodyPr wrap="square" rtlCol="0">
            <a:spAutoFit/>
          </a:bodyPr>
          <a:lstStyle/>
          <a:p>
            <a:r>
              <a:rPr lang="en-US" sz="4000" dirty="0" smtClean="0"/>
              <a:t>Consequences of the grace are: </a:t>
            </a:r>
            <a:endParaRPr lang="en-US" sz="4000" dirty="0"/>
          </a:p>
          <a:p>
            <a:pPr marL="571500" indent="-571500">
              <a:buFont typeface="Arial" charset="0"/>
              <a:buChar char="•"/>
            </a:pPr>
            <a:r>
              <a:rPr lang="en-US" sz="4000" dirty="0" smtClean="0"/>
              <a:t>“We have peace with God” (5:1)</a:t>
            </a:r>
          </a:p>
          <a:p>
            <a:pPr marL="571500" indent="-571500">
              <a:buFont typeface="Arial" charset="0"/>
              <a:buChar char="•"/>
            </a:pPr>
            <a:r>
              <a:rPr lang="en-US" sz="4000" dirty="0" smtClean="0"/>
              <a:t>“We will be saved from the coming wrath” (5:9)</a:t>
            </a:r>
          </a:p>
          <a:p>
            <a:pPr marL="571500" indent="-571500">
              <a:buFont typeface="Arial" charset="0"/>
              <a:buChar char="•"/>
            </a:pPr>
            <a:r>
              <a:rPr lang="en-US" sz="4000" smtClean="0"/>
              <a:t>Whereas Adam brought us sin </a:t>
            </a:r>
            <a:r>
              <a:rPr lang="en-US" sz="4000" dirty="0" smtClean="0"/>
              <a:t>and death; Christ </a:t>
            </a:r>
            <a:r>
              <a:rPr lang="en-US" sz="4000" smtClean="0"/>
              <a:t>brings us righteousness </a:t>
            </a:r>
            <a:r>
              <a:rPr lang="en-US" sz="4000" dirty="0" smtClean="0"/>
              <a:t>and life (5:12–19)</a:t>
            </a:r>
            <a:endParaRPr lang="en-US" sz="4000" dirty="0"/>
          </a:p>
        </p:txBody>
      </p:sp>
    </p:spTree>
    <p:extLst>
      <p:ext uri="{BB962C8B-B14F-4D97-AF65-F5344CB8AC3E}">
        <p14:creationId xmlns:p14="http://schemas.microsoft.com/office/powerpoint/2010/main" val="4499077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versus Grace (5:20–21)</a:t>
            </a:r>
            <a:endParaRPr lang="en-US" dirty="0"/>
          </a:p>
        </p:txBody>
      </p:sp>
      <p:sp>
        <p:nvSpPr>
          <p:cNvPr id="3" name="TextBox 2"/>
          <p:cNvSpPr txBox="1"/>
          <p:nvPr/>
        </p:nvSpPr>
        <p:spPr>
          <a:xfrm>
            <a:off x="531639" y="2273670"/>
            <a:ext cx="8186570" cy="1200329"/>
          </a:xfrm>
          <a:prstGeom prst="rect">
            <a:avLst/>
          </a:prstGeom>
          <a:noFill/>
        </p:spPr>
        <p:txBody>
          <a:bodyPr wrap="square" rtlCol="0">
            <a:spAutoFit/>
          </a:bodyPr>
          <a:lstStyle/>
          <a:p>
            <a:r>
              <a:rPr lang="en-US" sz="3600" dirty="0" smtClean="0"/>
              <a:t>“</a:t>
            </a:r>
            <a:r>
              <a:rPr lang="en-US" sz="3600" dirty="0"/>
              <a:t>The </a:t>
            </a:r>
            <a:r>
              <a:rPr lang="en-US" sz="3600" u="sng" dirty="0"/>
              <a:t>law</a:t>
            </a:r>
            <a:r>
              <a:rPr lang="en-US" sz="3600" dirty="0"/>
              <a:t> </a:t>
            </a:r>
            <a:r>
              <a:rPr lang="en-US" sz="3600" dirty="0" smtClean="0"/>
              <a:t>came to </a:t>
            </a:r>
            <a:r>
              <a:rPr lang="en-US" sz="3600" u="sng" dirty="0" smtClean="0"/>
              <a:t>increase sin</a:t>
            </a:r>
            <a:r>
              <a:rPr lang="en-US" sz="3600" dirty="0" smtClean="0"/>
              <a:t>. Where </a:t>
            </a:r>
            <a:r>
              <a:rPr lang="en-US" sz="3600" dirty="0"/>
              <a:t>sin increased, </a:t>
            </a:r>
            <a:r>
              <a:rPr lang="en-US" sz="3600" u="sng" dirty="0"/>
              <a:t>grace </a:t>
            </a:r>
            <a:r>
              <a:rPr lang="en-US" sz="3600" u="sng" dirty="0" smtClean="0"/>
              <a:t>increased</a:t>
            </a:r>
            <a:r>
              <a:rPr lang="en-US" sz="3600" dirty="0" smtClean="0"/>
              <a:t>.” </a:t>
            </a:r>
          </a:p>
        </p:txBody>
      </p:sp>
      <p:sp>
        <p:nvSpPr>
          <p:cNvPr id="4" name="TextBox 3"/>
          <p:cNvSpPr txBox="1"/>
          <p:nvPr/>
        </p:nvSpPr>
        <p:spPr>
          <a:xfrm>
            <a:off x="531639" y="3913503"/>
            <a:ext cx="8186570" cy="1200329"/>
          </a:xfrm>
          <a:prstGeom prst="rect">
            <a:avLst/>
          </a:prstGeom>
          <a:noFill/>
        </p:spPr>
        <p:txBody>
          <a:bodyPr wrap="square" rtlCol="0">
            <a:spAutoFit/>
          </a:bodyPr>
          <a:lstStyle/>
          <a:p>
            <a:r>
              <a:rPr lang="en-US" sz="3600" dirty="0"/>
              <a:t>“Just as </a:t>
            </a:r>
            <a:r>
              <a:rPr lang="en-US" sz="3600" u="sng" dirty="0"/>
              <a:t>sin reigned </a:t>
            </a:r>
            <a:r>
              <a:rPr lang="en-US" sz="3600" dirty="0"/>
              <a:t>so also </a:t>
            </a:r>
            <a:r>
              <a:rPr lang="en-US" sz="3600" u="sng" dirty="0"/>
              <a:t>grace reigns</a:t>
            </a:r>
            <a:r>
              <a:rPr lang="en-US" sz="3600" dirty="0"/>
              <a:t>” (5:20–21).</a:t>
            </a:r>
          </a:p>
        </p:txBody>
      </p:sp>
    </p:spTree>
    <p:extLst>
      <p:ext uri="{BB962C8B-B14F-4D97-AF65-F5344CB8AC3E}">
        <p14:creationId xmlns:p14="http://schemas.microsoft.com/office/powerpoint/2010/main" val="1968765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273669"/>
            <a:ext cx="8186570" cy="646331"/>
          </a:xfrm>
          <a:prstGeom prst="rect">
            <a:avLst/>
          </a:prstGeom>
          <a:noFill/>
        </p:spPr>
        <p:txBody>
          <a:bodyPr wrap="square" rtlCol="0">
            <a:spAutoFit/>
          </a:bodyPr>
          <a:lstStyle/>
          <a:p>
            <a:r>
              <a:rPr lang="en-US" sz="3600" dirty="0" smtClean="0"/>
              <a:t>Where sin increases, grace increases.</a:t>
            </a:r>
          </a:p>
        </p:txBody>
      </p:sp>
      <p:sp>
        <p:nvSpPr>
          <p:cNvPr id="4" name="TextBox 3"/>
          <p:cNvSpPr txBox="1"/>
          <p:nvPr/>
        </p:nvSpPr>
        <p:spPr>
          <a:xfrm>
            <a:off x="531639" y="3913501"/>
            <a:ext cx="8186570" cy="1200329"/>
          </a:xfrm>
          <a:prstGeom prst="rect">
            <a:avLst/>
          </a:prstGeom>
          <a:noFill/>
        </p:spPr>
        <p:txBody>
          <a:bodyPr wrap="square" rtlCol="0">
            <a:spAutoFit/>
          </a:bodyPr>
          <a:lstStyle/>
          <a:p>
            <a:r>
              <a:rPr lang="en-US" sz="3600" dirty="0"/>
              <a:t>Oh wow! Shall I then keep on sinning so grace will keep on working? (6:1)</a:t>
            </a:r>
          </a:p>
        </p:txBody>
      </p:sp>
    </p:spTree>
    <p:extLst>
      <p:ext uri="{BB962C8B-B14F-4D97-AF65-F5344CB8AC3E}">
        <p14:creationId xmlns:p14="http://schemas.microsoft.com/office/powerpoint/2010/main" val="1836837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Goldbergs 3x07 Promo Lucky (HD)"/>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3407"/>
            <a:ext cx="9144000" cy="5143500"/>
          </a:xfrm>
          <a:prstGeom prst="rect">
            <a:avLst/>
          </a:prstGeom>
        </p:spPr>
      </p:pic>
    </p:spTree>
    <p:extLst>
      <p:ext uri="{BB962C8B-B14F-4D97-AF65-F5344CB8AC3E}">
        <p14:creationId xmlns:p14="http://schemas.microsoft.com/office/powerpoint/2010/main" val="13077028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565230"/>
            <a:ext cx="8186570" cy="1200329"/>
          </a:xfrm>
          <a:prstGeom prst="rect">
            <a:avLst/>
          </a:prstGeom>
          <a:noFill/>
        </p:spPr>
        <p:txBody>
          <a:bodyPr wrap="square" rtlCol="0">
            <a:spAutoFit/>
          </a:bodyPr>
          <a:lstStyle/>
          <a:p>
            <a:r>
              <a:rPr lang="en-US" sz="3600" dirty="0" smtClean="0"/>
              <a:t>“Shall we keep on sinning so grace will keep on working?”</a:t>
            </a:r>
          </a:p>
        </p:txBody>
      </p:sp>
      <p:sp>
        <p:nvSpPr>
          <p:cNvPr id="4" name="TextBox 3"/>
          <p:cNvSpPr txBox="1"/>
          <p:nvPr/>
        </p:nvSpPr>
        <p:spPr>
          <a:xfrm>
            <a:off x="531639" y="4496623"/>
            <a:ext cx="8186570" cy="646331"/>
          </a:xfrm>
          <a:prstGeom prst="rect">
            <a:avLst/>
          </a:prstGeom>
          <a:noFill/>
        </p:spPr>
        <p:txBody>
          <a:bodyPr wrap="square" rtlCol="0">
            <a:spAutoFit/>
          </a:bodyPr>
          <a:lstStyle/>
          <a:p>
            <a:pPr algn="ctr"/>
            <a:r>
              <a:rPr lang="en-US" sz="3600" dirty="0" smtClean="0"/>
              <a:t>NO!</a:t>
            </a:r>
          </a:p>
        </p:txBody>
      </p:sp>
    </p:spTree>
    <p:extLst>
      <p:ext uri="{BB962C8B-B14F-4D97-AF65-F5344CB8AC3E}">
        <p14:creationId xmlns:p14="http://schemas.microsoft.com/office/powerpoint/2010/main" val="1214038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646331"/>
          </a:xfrm>
          <a:prstGeom prst="rect">
            <a:avLst/>
          </a:prstGeom>
          <a:noFill/>
        </p:spPr>
        <p:txBody>
          <a:bodyPr wrap="square" rtlCol="0">
            <a:spAutoFit/>
          </a:bodyPr>
          <a:lstStyle/>
          <a:p>
            <a:r>
              <a:rPr lang="en-US" sz="3600" dirty="0" smtClean="0"/>
              <a:t>NO, because</a:t>
            </a:r>
          </a:p>
        </p:txBody>
      </p:sp>
      <p:sp>
        <p:nvSpPr>
          <p:cNvPr id="4" name="TextBox 3"/>
          <p:cNvSpPr txBox="1"/>
          <p:nvPr/>
        </p:nvSpPr>
        <p:spPr>
          <a:xfrm>
            <a:off x="531639" y="3474274"/>
            <a:ext cx="8186570" cy="1200329"/>
          </a:xfrm>
          <a:prstGeom prst="rect">
            <a:avLst/>
          </a:prstGeom>
          <a:noFill/>
        </p:spPr>
        <p:txBody>
          <a:bodyPr wrap="square" rtlCol="0">
            <a:spAutoFit/>
          </a:bodyPr>
          <a:lstStyle/>
          <a:p>
            <a:pPr marL="573088" indent="-573088"/>
            <a:r>
              <a:rPr lang="en-US" sz="3600" dirty="0" smtClean="0"/>
              <a:t>1. We died to sin; so, we cannot live in sin (6:2–14)</a:t>
            </a:r>
            <a:endParaRPr lang="en-US" sz="3600" dirty="0"/>
          </a:p>
        </p:txBody>
      </p:sp>
      <p:sp>
        <p:nvSpPr>
          <p:cNvPr id="5" name="Rectangle 4"/>
          <p:cNvSpPr/>
          <p:nvPr/>
        </p:nvSpPr>
        <p:spPr>
          <a:xfrm>
            <a:off x="531639" y="5171492"/>
            <a:ext cx="7976741" cy="1200329"/>
          </a:xfrm>
          <a:prstGeom prst="rect">
            <a:avLst/>
          </a:prstGeom>
        </p:spPr>
        <p:txBody>
          <a:bodyPr wrap="square">
            <a:spAutoFit/>
          </a:bodyPr>
          <a:lstStyle/>
          <a:p>
            <a:pPr marL="573088" indent="-573088"/>
            <a:r>
              <a:rPr lang="en-US" sz="3600" dirty="0" smtClean="0"/>
              <a:t>2. We are slaves to righteousness (6:15–23</a:t>
            </a:r>
            <a:r>
              <a:rPr lang="en-US" sz="3600" dirty="0"/>
              <a:t>) </a:t>
            </a:r>
          </a:p>
        </p:txBody>
      </p:sp>
    </p:spTree>
    <p:extLst>
      <p:ext uri="{BB962C8B-B14F-4D97-AF65-F5344CB8AC3E}">
        <p14:creationId xmlns:p14="http://schemas.microsoft.com/office/powerpoint/2010/main" val="843309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We died to sin; so, we can’t live in sin (6:2–14)</a:t>
            </a:r>
            <a:endParaRPr lang="en-US" dirty="0"/>
          </a:p>
        </p:txBody>
      </p:sp>
      <p:sp>
        <p:nvSpPr>
          <p:cNvPr id="3" name="Text Placeholder 2"/>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203090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Dead to Sin</a:t>
            </a:r>
            <a:r>
              <a:rPr lang="en-US" dirty="0"/>
              <a:t> </a:t>
            </a:r>
            <a:r>
              <a:rPr lang="en-US" dirty="0" smtClean="0"/>
              <a:t>(6:1–14)</a:t>
            </a:r>
            <a:endParaRPr lang="en-US" dirty="0"/>
          </a:p>
        </p:txBody>
      </p:sp>
      <p:sp>
        <p:nvSpPr>
          <p:cNvPr id="4" name="TextBox 3"/>
          <p:cNvSpPr txBox="1"/>
          <p:nvPr/>
        </p:nvSpPr>
        <p:spPr>
          <a:xfrm>
            <a:off x="531639" y="2281093"/>
            <a:ext cx="8186570" cy="1200329"/>
          </a:xfrm>
          <a:prstGeom prst="rect">
            <a:avLst/>
          </a:prstGeom>
          <a:noFill/>
        </p:spPr>
        <p:txBody>
          <a:bodyPr wrap="square" rtlCol="0">
            <a:spAutoFit/>
          </a:bodyPr>
          <a:lstStyle/>
          <a:p>
            <a:pPr marL="9525" marR="0" lvl="0" indent="-9525" defTabSz="914400" eaLnBrk="1" fontAlgn="auto" latinLnBrk="0" hangingPunct="1">
              <a:lnSpc>
                <a:spcPct val="100000"/>
              </a:lnSpc>
              <a:spcBef>
                <a:spcPts val="0"/>
              </a:spcBef>
              <a:spcAft>
                <a:spcPts val="0"/>
              </a:spcAft>
              <a:buClrTx/>
              <a:buSzTx/>
              <a:buFontTx/>
              <a:buNone/>
              <a:defRPr/>
            </a:pPr>
            <a:r>
              <a:rPr lang="en-US" sz="3600" dirty="0" smtClean="0"/>
              <a:t>When did I die to sin? Seems like it is working in me every day.</a:t>
            </a:r>
          </a:p>
        </p:txBody>
      </p:sp>
      <p:sp>
        <p:nvSpPr>
          <p:cNvPr id="3" name="Rectangle 2"/>
          <p:cNvSpPr/>
          <p:nvPr/>
        </p:nvSpPr>
        <p:spPr>
          <a:xfrm>
            <a:off x="531639" y="3928349"/>
            <a:ext cx="8534302" cy="2308324"/>
          </a:xfrm>
          <a:prstGeom prst="rect">
            <a:avLst/>
          </a:prstGeom>
        </p:spPr>
        <p:txBody>
          <a:bodyPr wrap="square">
            <a:spAutoFit/>
          </a:bodyPr>
          <a:lstStyle/>
          <a:p>
            <a:pPr marL="9525" lvl="0" indent="-9525" defTabSz="914400">
              <a:defRPr/>
            </a:pPr>
            <a:r>
              <a:rPr lang="en-US" sz="3600" dirty="0" smtClean="0"/>
              <a:t>At baptism (i.e., identification with Christ) — just as Christ died and was raised for the glory of God, we to die and live for a new life (6:3–4)</a:t>
            </a:r>
            <a:endParaRPr lang="en-US" sz="3600" dirty="0"/>
          </a:p>
        </p:txBody>
      </p:sp>
    </p:spTree>
    <p:extLst>
      <p:ext uri="{BB962C8B-B14F-4D97-AF65-F5344CB8AC3E}">
        <p14:creationId xmlns:p14="http://schemas.microsoft.com/office/powerpoint/2010/main" val="411865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Dead to Sin</a:t>
            </a:r>
            <a:r>
              <a:rPr lang="en-US" dirty="0"/>
              <a:t> </a:t>
            </a:r>
            <a:r>
              <a:rPr lang="en-US" dirty="0" smtClean="0"/>
              <a:t>(6:1–14)</a:t>
            </a:r>
            <a:endParaRPr lang="en-US" dirty="0"/>
          </a:p>
        </p:txBody>
      </p:sp>
      <p:sp>
        <p:nvSpPr>
          <p:cNvPr id="4" name="TextBox 3"/>
          <p:cNvSpPr txBox="1"/>
          <p:nvPr/>
        </p:nvSpPr>
        <p:spPr>
          <a:xfrm>
            <a:off x="531639" y="2281093"/>
            <a:ext cx="8186570" cy="3416320"/>
          </a:xfrm>
          <a:prstGeom prst="rect">
            <a:avLst/>
          </a:prstGeom>
          <a:noFill/>
        </p:spPr>
        <p:txBody>
          <a:bodyPr wrap="square" rtlCol="0">
            <a:spAutoFit/>
          </a:bodyPr>
          <a:lstStyle/>
          <a:p>
            <a:pPr marL="9525" lvl="0" indent="-9525" defTabSz="914400">
              <a:defRPr/>
            </a:pPr>
            <a:r>
              <a:rPr lang="en-US" sz="3600" dirty="0"/>
              <a:t>At baptism — our identification with the old man (Adam) is cut off; we have been crucified with Christ, buried, and resurrected — no longer a slave to sin (6:5–7); Just as Christ lives for God, we to live for God (6:8–10</a:t>
            </a:r>
            <a:r>
              <a:rPr lang="en-US" sz="3600" dirty="0" smtClean="0"/>
              <a:t>)</a:t>
            </a:r>
            <a:endParaRPr lang="en-US" sz="3600" dirty="0"/>
          </a:p>
        </p:txBody>
      </p:sp>
      <p:sp>
        <p:nvSpPr>
          <p:cNvPr id="5" name="TextBox 4"/>
          <p:cNvSpPr txBox="1"/>
          <p:nvPr/>
        </p:nvSpPr>
        <p:spPr>
          <a:xfrm>
            <a:off x="531639" y="5903524"/>
            <a:ext cx="8186570" cy="646331"/>
          </a:xfrm>
          <a:prstGeom prst="rect">
            <a:avLst/>
          </a:prstGeom>
          <a:noFill/>
        </p:spPr>
        <p:txBody>
          <a:bodyPr wrap="square" rtlCol="0">
            <a:spAutoFit/>
          </a:bodyPr>
          <a:lstStyle/>
          <a:p>
            <a:pPr marL="9525" lvl="0" indent="-9525" defTabSz="914400">
              <a:defRPr/>
            </a:pPr>
            <a:r>
              <a:rPr lang="en-US" sz="3600" dirty="0"/>
              <a:t>This is the theory!</a:t>
            </a:r>
          </a:p>
        </p:txBody>
      </p:sp>
    </p:spTree>
    <p:extLst>
      <p:ext uri="{BB962C8B-B14F-4D97-AF65-F5344CB8AC3E}">
        <p14:creationId xmlns:p14="http://schemas.microsoft.com/office/powerpoint/2010/main" val="1302979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Dead to Sin</a:t>
            </a:r>
            <a:r>
              <a:rPr lang="en-US" dirty="0"/>
              <a:t> </a:t>
            </a:r>
            <a:r>
              <a:rPr lang="en-US" dirty="0" smtClean="0"/>
              <a:t>(6:1–14)</a:t>
            </a:r>
            <a:endParaRPr lang="en-US" dirty="0"/>
          </a:p>
        </p:txBody>
      </p:sp>
      <p:sp>
        <p:nvSpPr>
          <p:cNvPr id="4" name="TextBox 3"/>
          <p:cNvSpPr txBox="1"/>
          <p:nvPr/>
        </p:nvSpPr>
        <p:spPr>
          <a:xfrm>
            <a:off x="531639" y="2281093"/>
            <a:ext cx="8186570" cy="646331"/>
          </a:xfrm>
          <a:prstGeom prst="rect">
            <a:avLst/>
          </a:prstGeom>
          <a:noFill/>
        </p:spPr>
        <p:txBody>
          <a:bodyPr wrap="square" rtlCol="0">
            <a:spAutoFit/>
          </a:bodyPr>
          <a:lstStyle/>
          <a:p>
            <a:pPr marL="9525" lvl="0" indent="-9525" defTabSz="914400">
              <a:defRPr/>
            </a:pPr>
            <a:r>
              <a:rPr lang="en-US" sz="3600" dirty="0" smtClean="0"/>
              <a:t>But the practice . . </a:t>
            </a:r>
            <a:r>
              <a:rPr lang="en-US" sz="3600" smtClean="0"/>
              <a:t>. </a:t>
            </a:r>
            <a:endParaRPr lang="en-US" sz="3600" dirty="0" smtClean="0"/>
          </a:p>
        </p:txBody>
      </p:sp>
      <p:sp>
        <p:nvSpPr>
          <p:cNvPr id="5" name="TextBox 4"/>
          <p:cNvSpPr txBox="1"/>
          <p:nvPr/>
        </p:nvSpPr>
        <p:spPr>
          <a:xfrm>
            <a:off x="531639" y="3051185"/>
            <a:ext cx="8186570" cy="1200329"/>
          </a:xfrm>
          <a:prstGeom prst="rect">
            <a:avLst/>
          </a:prstGeom>
          <a:noFill/>
        </p:spPr>
        <p:txBody>
          <a:bodyPr wrap="square" rtlCol="0">
            <a:spAutoFit/>
          </a:bodyPr>
          <a:lstStyle/>
          <a:p>
            <a:pPr marL="523875" lvl="0" indent="-523875" defTabSz="914400">
              <a:defRPr/>
            </a:pPr>
            <a:r>
              <a:rPr lang="en-US" sz="3600" dirty="0" smtClean="0"/>
              <a:t>1. </a:t>
            </a:r>
            <a:r>
              <a:rPr lang="en-US" sz="3600" u="sng" dirty="0" smtClean="0"/>
              <a:t>Know</a:t>
            </a:r>
            <a:r>
              <a:rPr lang="en-US" sz="3600" dirty="0" smtClean="0"/>
              <a:t> </a:t>
            </a:r>
            <a:r>
              <a:rPr lang="en-US" sz="3600" dirty="0"/>
              <a:t>you are dead to sin and alive to God (6:11</a:t>
            </a:r>
            <a:r>
              <a:rPr lang="en-US" sz="3600" dirty="0" smtClean="0"/>
              <a:t>)</a:t>
            </a:r>
            <a:endParaRPr lang="en-US" sz="3600" dirty="0"/>
          </a:p>
        </p:txBody>
      </p:sp>
      <p:sp>
        <p:nvSpPr>
          <p:cNvPr id="6" name="TextBox 5"/>
          <p:cNvSpPr txBox="1"/>
          <p:nvPr/>
        </p:nvSpPr>
        <p:spPr>
          <a:xfrm>
            <a:off x="531639" y="4242358"/>
            <a:ext cx="8186570" cy="1200329"/>
          </a:xfrm>
          <a:prstGeom prst="rect">
            <a:avLst/>
          </a:prstGeom>
          <a:noFill/>
        </p:spPr>
        <p:txBody>
          <a:bodyPr wrap="square" rtlCol="0">
            <a:spAutoFit/>
          </a:bodyPr>
          <a:lstStyle/>
          <a:p>
            <a:pPr marL="523875" lvl="0" indent="-523875" defTabSz="914400">
              <a:defRPr/>
            </a:pPr>
            <a:r>
              <a:rPr lang="en-US" sz="3600" dirty="0" smtClean="0"/>
              <a:t>2. Don’t </a:t>
            </a:r>
            <a:r>
              <a:rPr lang="en-US" sz="3600" dirty="0"/>
              <a:t>let sin </a:t>
            </a:r>
            <a:r>
              <a:rPr lang="en-US" sz="3600" u="sng" dirty="0"/>
              <a:t>rule</a:t>
            </a:r>
            <a:r>
              <a:rPr lang="en-US" sz="3600" dirty="0"/>
              <a:t> your body to fulfill its evil desires (6:12</a:t>
            </a:r>
            <a:r>
              <a:rPr lang="en-US" sz="3600" dirty="0" smtClean="0"/>
              <a:t>)</a:t>
            </a:r>
            <a:endParaRPr lang="en-US" sz="3600" dirty="0"/>
          </a:p>
        </p:txBody>
      </p:sp>
      <p:sp>
        <p:nvSpPr>
          <p:cNvPr id="7" name="TextBox 6"/>
          <p:cNvSpPr txBox="1"/>
          <p:nvPr/>
        </p:nvSpPr>
        <p:spPr>
          <a:xfrm>
            <a:off x="531639" y="5442687"/>
            <a:ext cx="8186570" cy="1200329"/>
          </a:xfrm>
          <a:prstGeom prst="rect">
            <a:avLst/>
          </a:prstGeom>
          <a:noFill/>
        </p:spPr>
        <p:txBody>
          <a:bodyPr wrap="square" rtlCol="0">
            <a:spAutoFit/>
          </a:bodyPr>
          <a:lstStyle/>
          <a:p>
            <a:pPr marL="523875" lvl="0" indent="-523875" defTabSz="914400">
              <a:defRPr/>
            </a:pPr>
            <a:r>
              <a:rPr lang="en-US" sz="3600" dirty="0" smtClean="0"/>
              <a:t>3. Don’t </a:t>
            </a:r>
            <a:r>
              <a:rPr lang="en-US" sz="3600" u="sng" dirty="0"/>
              <a:t>offer</a:t>
            </a:r>
            <a:r>
              <a:rPr lang="en-US" sz="3600" dirty="0"/>
              <a:t> your organs to sin, but to God (6:13</a:t>
            </a:r>
            <a:r>
              <a:rPr lang="en-US" sz="3600" dirty="0" smtClean="0"/>
              <a:t>)</a:t>
            </a:r>
            <a:endParaRPr lang="en-US" sz="3600" dirty="0"/>
          </a:p>
        </p:txBody>
      </p:sp>
    </p:spTree>
    <p:extLst>
      <p:ext uri="{BB962C8B-B14F-4D97-AF65-F5344CB8AC3E}">
        <p14:creationId xmlns:p14="http://schemas.microsoft.com/office/powerpoint/2010/main" val="1868471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Cain and Abel (Gen 4:1–12)</a:t>
            </a:r>
            <a:endParaRPr lang="en-US" dirty="0"/>
          </a:p>
        </p:txBody>
      </p:sp>
      <p:sp>
        <p:nvSpPr>
          <p:cNvPr id="3" name="TextBox 2"/>
          <p:cNvSpPr txBox="1"/>
          <p:nvPr/>
        </p:nvSpPr>
        <p:spPr>
          <a:xfrm>
            <a:off x="531639" y="2318274"/>
            <a:ext cx="8186570" cy="707886"/>
          </a:xfrm>
          <a:prstGeom prst="rect">
            <a:avLst/>
          </a:prstGeom>
          <a:noFill/>
        </p:spPr>
        <p:txBody>
          <a:bodyPr wrap="square" rtlCol="0">
            <a:spAutoFit/>
          </a:bodyPr>
          <a:lstStyle/>
          <a:p>
            <a:r>
              <a:rPr lang="en-US" sz="4000" dirty="0" smtClean="0"/>
              <a:t>Cain and Abel’s offerings . . .</a:t>
            </a:r>
          </a:p>
        </p:txBody>
      </p:sp>
    </p:spTree>
    <p:extLst>
      <p:ext uri="{BB962C8B-B14F-4D97-AF65-F5344CB8AC3E}">
        <p14:creationId xmlns:p14="http://schemas.microsoft.com/office/powerpoint/2010/main" val="12289397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Dead to Sin</a:t>
            </a:r>
            <a:r>
              <a:rPr lang="en-US" dirty="0"/>
              <a:t> </a:t>
            </a:r>
            <a:r>
              <a:rPr lang="en-US" dirty="0" smtClean="0"/>
              <a:t>(6:1–14)</a:t>
            </a:r>
            <a:endParaRPr lang="en-US" dirty="0"/>
          </a:p>
        </p:txBody>
      </p:sp>
      <p:sp>
        <p:nvSpPr>
          <p:cNvPr id="4" name="TextBox 3"/>
          <p:cNvSpPr txBox="1"/>
          <p:nvPr/>
        </p:nvSpPr>
        <p:spPr>
          <a:xfrm>
            <a:off x="531639" y="2281093"/>
            <a:ext cx="8186570" cy="1200329"/>
          </a:xfrm>
          <a:prstGeom prst="rect">
            <a:avLst/>
          </a:prstGeom>
          <a:noFill/>
        </p:spPr>
        <p:txBody>
          <a:bodyPr wrap="square" rtlCol="0">
            <a:spAutoFit/>
          </a:bodyPr>
          <a:lstStyle/>
          <a:p>
            <a:pPr marL="9525" lvl="0" indent="-9525" defTabSz="914400">
              <a:defRPr/>
            </a:pPr>
            <a:r>
              <a:rPr lang="en-US" sz="3600" dirty="0"/>
              <a:t>Those who are under </a:t>
            </a:r>
            <a:r>
              <a:rPr lang="en-US" sz="3600" dirty="0" smtClean="0"/>
              <a:t>“grace” </a:t>
            </a:r>
            <a:r>
              <a:rPr lang="en-US" sz="3600" dirty="0"/>
              <a:t>are not subject to sin’s </a:t>
            </a:r>
            <a:r>
              <a:rPr lang="en-US" sz="3600" dirty="0" smtClean="0"/>
              <a:t>rule </a:t>
            </a:r>
            <a:r>
              <a:rPr lang="en-US" sz="3600" dirty="0"/>
              <a:t>(6:14</a:t>
            </a:r>
            <a:r>
              <a:rPr lang="en-US" sz="3600" dirty="0" smtClean="0"/>
              <a:t>).</a:t>
            </a:r>
          </a:p>
        </p:txBody>
      </p:sp>
      <p:sp>
        <p:nvSpPr>
          <p:cNvPr id="5" name="TextBox 4"/>
          <p:cNvSpPr txBox="1"/>
          <p:nvPr/>
        </p:nvSpPr>
        <p:spPr>
          <a:xfrm>
            <a:off x="531639" y="4567093"/>
            <a:ext cx="8186570" cy="646331"/>
          </a:xfrm>
          <a:prstGeom prst="rect">
            <a:avLst/>
          </a:prstGeom>
          <a:noFill/>
        </p:spPr>
        <p:txBody>
          <a:bodyPr wrap="square" rtlCol="0">
            <a:spAutoFit/>
          </a:bodyPr>
          <a:lstStyle/>
          <a:p>
            <a:pPr marL="9525" lvl="0" indent="-9525" defTabSz="914400">
              <a:defRPr/>
            </a:pPr>
            <a:r>
              <a:rPr lang="en-US" sz="3600" dirty="0"/>
              <a:t>This is a change of loyalty/kingdom.</a:t>
            </a:r>
          </a:p>
        </p:txBody>
      </p:sp>
    </p:spTree>
    <p:extLst>
      <p:ext uri="{BB962C8B-B14F-4D97-AF65-F5344CB8AC3E}">
        <p14:creationId xmlns:p14="http://schemas.microsoft.com/office/powerpoint/2010/main" val="241171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98" y="1013599"/>
            <a:ext cx="4013200" cy="5067300"/>
          </a:xfrm>
          <a:prstGeom prst="rect">
            <a:avLst/>
          </a:prstGeom>
        </p:spPr>
      </p:pic>
      <p:sp>
        <p:nvSpPr>
          <p:cNvPr id="3" name="TextBox 2"/>
          <p:cNvSpPr txBox="1"/>
          <p:nvPr/>
        </p:nvSpPr>
        <p:spPr>
          <a:xfrm>
            <a:off x="341340" y="37637"/>
            <a:ext cx="8304257" cy="646331"/>
          </a:xfrm>
          <a:prstGeom prst="rect">
            <a:avLst/>
          </a:prstGeom>
          <a:noFill/>
        </p:spPr>
        <p:txBody>
          <a:bodyPr wrap="square" rtlCol="0">
            <a:spAutoFit/>
          </a:bodyPr>
          <a:lstStyle/>
          <a:p>
            <a:r>
              <a:rPr lang="en-US" sz="3600" dirty="0" smtClean="0"/>
              <a:t>Diocletian, Roman Emperor, AD 244–321</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24" y="3011991"/>
            <a:ext cx="4045166" cy="3068908"/>
          </a:xfrm>
          <a:prstGeom prst="rect">
            <a:avLst/>
          </a:prstGeom>
        </p:spPr>
      </p:pic>
      <p:sp>
        <p:nvSpPr>
          <p:cNvPr id="5" name="Oval 4"/>
          <p:cNvSpPr/>
          <p:nvPr/>
        </p:nvSpPr>
        <p:spPr>
          <a:xfrm>
            <a:off x="6445405" y="3902927"/>
            <a:ext cx="903249" cy="245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37817" y="1970282"/>
            <a:ext cx="3707780" cy="923330"/>
          </a:xfrm>
          <a:prstGeom prst="rect">
            <a:avLst/>
          </a:prstGeom>
          <a:noFill/>
        </p:spPr>
        <p:txBody>
          <a:bodyPr wrap="square" rtlCol="0">
            <a:spAutoFit/>
          </a:bodyPr>
          <a:lstStyle/>
          <a:p>
            <a:r>
              <a:rPr lang="en-US" dirty="0" smtClean="0"/>
              <a:t>A former slave that didn’t submit to his slavery but became a warrior and an emperor!</a:t>
            </a:r>
            <a:endParaRPr lang="en-US" dirty="0"/>
          </a:p>
        </p:txBody>
      </p:sp>
    </p:spTree>
    <p:extLst>
      <p:ext uri="{BB962C8B-B14F-4D97-AF65-F5344CB8AC3E}">
        <p14:creationId xmlns:p14="http://schemas.microsoft.com/office/powerpoint/2010/main" val="20837949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We are slaves to righteousness (6:15–23)</a:t>
            </a:r>
            <a:endParaRPr lang="en-US" dirty="0"/>
          </a:p>
        </p:txBody>
      </p:sp>
      <p:sp>
        <p:nvSpPr>
          <p:cNvPr id="3" name="Text Placeholder 2"/>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0488004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Slaves to Righteousness (6:16–23)</a:t>
            </a:r>
            <a:endParaRPr lang="en-US" dirty="0"/>
          </a:p>
        </p:txBody>
      </p:sp>
      <p:sp>
        <p:nvSpPr>
          <p:cNvPr id="3" name="TextBox 2"/>
          <p:cNvSpPr txBox="1"/>
          <p:nvPr/>
        </p:nvSpPr>
        <p:spPr>
          <a:xfrm>
            <a:off x="531639" y="2331054"/>
            <a:ext cx="8186570" cy="1200329"/>
          </a:xfrm>
          <a:prstGeom prst="rect">
            <a:avLst/>
          </a:prstGeom>
          <a:noFill/>
        </p:spPr>
        <p:txBody>
          <a:bodyPr wrap="square" rtlCol="0">
            <a:spAutoFit/>
          </a:bodyPr>
          <a:lstStyle/>
          <a:p>
            <a:r>
              <a:rPr lang="en-US" sz="3600" dirty="0" smtClean="0"/>
              <a:t>General Principle </a:t>
            </a:r>
            <a:r>
              <a:rPr lang="en-US" sz="3600" dirty="0"/>
              <a:t>of servitude: “you serve </a:t>
            </a:r>
            <a:r>
              <a:rPr lang="en-US" sz="3600" dirty="0" smtClean="0"/>
              <a:t>your master”</a:t>
            </a:r>
            <a:endParaRPr lang="en-US" sz="3600" dirty="0"/>
          </a:p>
        </p:txBody>
      </p:sp>
      <p:sp>
        <p:nvSpPr>
          <p:cNvPr id="4" name="TextBox 3"/>
          <p:cNvSpPr txBox="1"/>
          <p:nvPr/>
        </p:nvSpPr>
        <p:spPr>
          <a:xfrm>
            <a:off x="531639" y="4028271"/>
            <a:ext cx="8186570" cy="2308324"/>
          </a:xfrm>
          <a:prstGeom prst="rect">
            <a:avLst/>
          </a:prstGeom>
          <a:noFill/>
        </p:spPr>
        <p:txBody>
          <a:bodyPr wrap="square" rtlCol="0">
            <a:spAutoFit/>
          </a:bodyPr>
          <a:lstStyle/>
          <a:p>
            <a:r>
              <a:rPr lang="en-US" sz="3600" dirty="0"/>
              <a:t>Spiritually: A person is a slave to </a:t>
            </a:r>
            <a:r>
              <a:rPr lang="en-US" sz="3600" u="sng" dirty="0"/>
              <a:t>sin</a:t>
            </a:r>
            <a:r>
              <a:rPr lang="en-US" sz="3600" dirty="0"/>
              <a:t> that leads to </a:t>
            </a:r>
            <a:r>
              <a:rPr lang="en-US" sz="3600" u="sng" dirty="0"/>
              <a:t>death</a:t>
            </a:r>
            <a:r>
              <a:rPr lang="en-US" sz="3600" dirty="0"/>
              <a:t> </a:t>
            </a:r>
            <a:r>
              <a:rPr lang="en-US" sz="3600" b="1" i="1" dirty="0"/>
              <a:t>or</a:t>
            </a:r>
            <a:r>
              <a:rPr lang="en-US" sz="3600" dirty="0"/>
              <a:t> a slave to </a:t>
            </a:r>
            <a:r>
              <a:rPr lang="en-US" sz="3600" u="sng" dirty="0"/>
              <a:t>obedience</a:t>
            </a:r>
            <a:r>
              <a:rPr lang="en-US" sz="3600" dirty="0"/>
              <a:t> that leads to </a:t>
            </a:r>
            <a:r>
              <a:rPr lang="en-US" sz="3600" u="sng" dirty="0"/>
              <a:t>righteousness</a:t>
            </a:r>
            <a:r>
              <a:rPr lang="en-US" sz="3600" dirty="0"/>
              <a:t> (6:16)</a:t>
            </a:r>
          </a:p>
        </p:txBody>
      </p:sp>
    </p:spTree>
    <p:extLst>
      <p:ext uri="{BB962C8B-B14F-4D97-AF65-F5344CB8AC3E}">
        <p14:creationId xmlns:p14="http://schemas.microsoft.com/office/powerpoint/2010/main" val="761328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Slaves to Righteousness (6:16–23)</a:t>
            </a:r>
            <a:endParaRPr lang="en-US" dirty="0"/>
          </a:p>
        </p:txBody>
      </p:sp>
      <p:sp>
        <p:nvSpPr>
          <p:cNvPr id="3" name="TextBox 2"/>
          <p:cNvSpPr txBox="1"/>
          <p:nvPr/>
        </p:nvSpPr>
        <p:spPr>
          <a:xfrm>
            <a:off x="531638" y="2331054"/>
            <a:ext cx="8445094" cy="2862322"/>
          </a:xfrm>
          <a:prstGeom prst="rect">
            <a:avLst/>
          </a:prstGeom>
          <a:noFill/>
        </p:spPr>
        <p:txBody>
          <a:bodyPr wrap="square" rtlCol="0">
            <a:spAutoFit/>
          </a:bodyPr>
          <a:lstStyle/>
          <a:p>
            <a:r>
              <a:rPr lang="en-US" sz="3600" dirty="0" smtClean="0"/>
              <a:t>“Thanks be to God who took we who were once slaves to sin and </a:t>
            </a:r>
            <a:r>
              <a:rPr lang="en-US" sz="3600" u="sng" dirty="0" smtClean="0"/>
              <a:t>made us obey the ‘passed on teachings’ (gospel)</a:t>
            </a:r>
            <a:r>
              <a:rPr lang="en-US" sz="3600" dirty="0" smtClean="0"/>
              <a:t> so that we are set free from sin but made as slaves to </a:t>
            </a:r>
            <a:r>
              <a:rPr lang="en-US" sz="3600" u="sng" dirty="0" smtClean="0"/>
              <a:t>righteousness</a:t>
            </a:r>
            <a:r>
              <a:rPr lang="en-US" sz="3600" dirty="0" smtClean="0"/>
              <a:t>.”</a:t>
            </a:r>
            <a:endParaRPr lang="en-US" sz="3600" dirty="0"/>
          </a:p>
        </p:txBody>
      </p:sp>
      <p:sp>
        <p:nvSpPr>
          <p:cNvPr id="4" name="TextBox 3"/>
          <p:cNvSpPr txBox="1"/>
          <p:nvPr/>
        </p:nvSpPr>
        <p:spPr>
          <a:xfrm>
            <a:off x="531638" y="5590068"/>
            <a:ext cx="8445094" cy="1200329"/>
          </a:xfrm>
          <a:prstGeom prst="rect">
            <a:avLst/>
          </a:prstGeom>
          <a:noFill/>
        </p:spPr>
        <p:txBody>
          <a:bodyPr wrap="square" rtlCol="0">
            <a:spAutoFit/>
          </a:bodyPr>
          <a:lstStyle/>
          <a:p>
            <a:r>
              <a:rPr lang="en-US" sz="3600" dirty="0" smtClean="0"/>
              <a:t>Obeying the </a:t>
            </a:r>
            <a:r>
              <a:rPr lang="en-US" sz="3600" dirty="0"/>
              <a:t>gospel = </a:t>
            </a:r>
            <a:r>
              <a:rPr lang="en-US" sz="3600" dirty="0" smtClean="0"/>
              <a:t>being slaves </a:t>
            </a:r>
            <a:r>
              <a:rPr lang="en-US" sz="3600" dirty="0"/>
              <a:t>to righteousness.</a:t>
            </a:r>
          </a:p>
        </p:txBody>
      </p:sp>
    </p:spTree>
    <p:extLst>
      <p:ext uri="{BB962C8B-B14F-4D97-AF65-F5344CB8AC3E}">
        <p14:creationId xmlns:p14="http://schemas.microsoft.com/office/powerpoint/2010/main" val="104076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Slaves to Righteousness (6:16–23)</a:t>
            </a:r>
            <a:endParaRPr lang="en-US" dirty="0"/>
          </a:p>
        </p:txBody>
      </p:sp>
      <p:sp>
        <p:nvSpPr>
          <p:cNvPr id="3" name="TextBox 2"/>
          <p:cNvSpPr txBox="1"/>
          <p:nvPr/>
        </p:nvSpPr>
        <p:spPr>
          <a:xfrm>
            <a:off x="531638" y="2331054"/>
            <a:ext cx="8445094" cy="1754326"/>
          </a:xfrm>
          <a:prstGeom prst="rect">
            <a:avLst/>
          </a:prstGeom>
          <a:noFill/>
        </p:spPr>
        <p:txBody>
          <a:bodyPr wrap="square" rtlCol="0">
            <a:spAutoFit/>
          </a:bodyPr>
          <a:lstStyle/>
          <a:p>
            <a:r>
              <a:rPr lang="en-US" sz="3600" dirty="0" smtClean="0"/>
              <a:t>“You have been set free from sin and have becomes slaves of righteousness” (</a:t>
            </a:r>
            <a:r>
              <a:rPr lang="en-US" sz="3600" smtClean="0"/>
              <a:t>6:18)</a:t>
            </a:r>
            <a:endParaRPr lang="en-US" sz="3600" dirty="0" smtClean="0"/>
          </a:p>
        </p:txBody>
      </p:sp>
      <p:sp>
        <p:nvSpPr>
          <p:cNvPr id="4" name="TextBox 3"/>
          <p:cNvSpPr txBox="1"/>
          <p:nvPr/>
        </p:nvSpPr>
        <p:spPr>
          <a:xfrm>
            <a:off x="531638" y="4582268"/>
            <a:ext cx="8445094" cy="1200329"/>
          </a:xfrm>
          <a:prstGeom prst="rect">
            <a:avLst/>
          </a:prstGeom>
          <a:noFill/>
        </p:spPr>
        <p:txBody>
          <a:bodyPr wrap="square" rtlCol="0">
            <a:spAutoFit/>
          </a:bodyPr>
          <a:lstStyle/>
          <a:p>
            <a:r>
              <a:rPr lang="en-US" sz="3600" dirty="0" smtClean="0"/>
              <a:t>“So, </a:t>
            </a:r>
            <a:r>
              <a:rPr lang="en-US" sz="3600" dirty="0"/>
              <a:t>o</a:t>
            </a:r>
            <a:r>
              <a:rPr lang="en-US" sz="3600" dirty="0" smtClean="0"/>
              <a:t>ffer </a:t>
            </a:r>
            <a:r>
              <a:rPr lang="en-US" sz="3600" dirty="0"/>
              <a:t>your organs to righteousness that leads to holiness” (6:19) </a:t>
            </a:r>
          </a:p>
        </p:txBody>
      </p:sp>
    </p:spTree>
    <p:extLst>
      <p:ext uri="{BB962C8B-B14F-4D97-AF65-F5344CB8AC3E}">
        <p14:creationId xmlns:p14="http://schemas.microsoft.com/office/powerpoint/2010/main" val="481640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Slaves to Righteousness (6:16–23)</a:t>
            </a:r>
            <a:endParaRPr lang="en-US" dirty="0"/>
          </a:p>
        </p:txBody>
      </p:sp>
      <p:sp>
        <p:nvSpPr>
          <p:cNvPr id="3" name="TextBox 2"/>
          <p:cNvSpPr txBox="1"/>
          <p:nvPr/>
        </p:nvSpPr>
        <p:spPr>
          <a:xfrm>
            <a:off x="531638" y="2331054"/>
            <a:ext cx="8445094" cy="2862322"/>
          </a:xfrm>
          <a:prstGeom prst="rect">
            <a:avLst/>
          </a:prstGeom>
          <a:noFill/>
        </p:spPr>
        <p:txBody>
          <a:bodyPr wrap="square" rtlCol="0">
            <a:spAutoFit/>
          </a:bodyPr>
          <a:lstStyle/>
          <a:p>
            <a:r>
              <a:rPr lang="en-US" sz="3600" dirty="0" smtClean="0"/>
              <a:t>Life before Christ</a:t>
            </a:r>
          </a:p>
          <a:p>
            <a:r>
              <a:rPr lang="en-US" sz="3600" dirty="0"/>
              <a:t>	</a:t>
            </a:r>
            <a:r>
              <a:rPr lang="en-US" sz="3600" dirty="0" smtClean="0"/>
              <a:t>	- shame and death</a:t>
            </a:r>
          </a:p>
          <a:p>
            <a:endParaRPr lang="en-US" sz="3600" dirty="0"/>
          </a:p>
          <a:p>
            <a:r>
              <a:rPr lang="en-US" sz="3600" dirty="0" smtClean="0"/>
              <a:t>Life after Christ</a:t>
            </a:r>
          </a:p>
          <a:p>
            <a:r>
              <a:rPr lang="en-US" sz="3600" dirty="0"/>
              <a:t>	</a:t>
            </a:r>
            <a:r>
              <a:rPr lang="en-US" sz="3600" dirty="0" smtClean="0"/>
              <a:t>	- holiness and eternal life (6:21–22)</a:t>
            </a:r>
          </a:p>
        </p:txBody>
      </p:sp>
      <p:sp>
        <p:nvSpPr>
          <p:cNvPr id="4" name="TextBox 3"/>
          <p:cNvSpPr txBox="1"/>
          <p:nvPr/>
        </p:nvSpPr>
        <p:spPr>
          <a:xfrm>
            <a:off x="531638" y="5657671"/>
            <a:ext cx="8445094" cy="1200329"/>
          </a:xfrm>
          <a:prstGeom prst="rect">
            <a:avLst/>
          </a:prstGeom>
          <a:noFill/>
        </p:spPr>
        <p:txBody>
          <a:bodyPr wrap="square" rtlCol="0">
            <a:spAutoFit/>
          </a:bodyPr>
          <a:lstStyle/>
          <a:p>
            <a:r>
              <a:rPr lang="en-US" sz="3600" dirty="0"/>
              <a:t>Wages of sin was death; Gift of God is eternal life in Christ Jesus Christ (6:23)</a:t>
            </a:r>
          </a:p>
        </p:txBody>
      </p:sp>
    </p:spTree>
    <p:extLst>
      <p:ext uri="{BB962C8B-B14F-4D97-AF65-F5344CB8AC3E}">
        <p14:creationId xmlns:p14="http://schemas.microsoft.com/office/powerpoint/2010/main" val="441521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565230"/>
            <a:ext cx="8186570" cy="1200329"/>
          </a:xfrm>
          <a:prstGeom prst="rect">
            <a:avLst/>
          </a:prstGeom>
          <a:noFill/>
        </p:spPr>
        <p:txBody>
          <a:bodyPr wrap="square" rtlCol="0">
            <a:spAutoFit/>
          </a:bodyPr>
          <a:lstStyle/>
          <a:p>
            <a:r>
              <a:rPr lang="en-US" sz="3600" dirty="0" smtClean="0"/>
              <a:t>“Shall we keep on sinning so grace will keep on working?”</a:t>
            </a:r>
          </a:p>
        </p:txBody>
      </p:sp>
      <p:sp>
        <p:nvSpPr>
          <p:cNvPr id="4" name="TextBox 3"/>
          <p:cNvSpPr txBox="1"/>
          <p:nvPr/>
        </p:nvSpPr>
        <p:spPr>
          <a:xfrm>
            <a:off x="531639" y="4496623"/>
            <a:ext cx="8186570" cy="646331"/>
          </a:xfrm>
          <a:prstGeom prst="rect">
            <a:avLst/>
          </a:prstGeom>
          <a:noFill/>
        </p:spPr>
        <p:txBody>
          <a:bodyPr wrap="square" rtlCol="0">
            <a:spAutoFit/>
          </a:bodyPr>
          <a:lstStyle/>
          <a:p>
            <a:pPr algn="ctr"/>
            <a:r>
              <a:rPr lang="en-US" sz="3600" dirty="0" smtClean="0"/>
              <a:t>NO!</a:t>
            </a:r>
          </a:p>
        </p:txBody>
      </p:sp>
    </p:spTree>
    <p:extLst>
      <p:ext uri="{BB962C8B-B14F-4D97-AF65-F5344CB8AC3E}">
        <p14:creationId xmlns:p14="http://schemas.microsoft.com/office/powerpoint/2010/main" val="2136403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646331"/>
          </a:xfrm>
          <a:prstGeom prst="rect">
            <a:avLst/>
          </a:prstGeom>
          <a:noFill/>
        </p:spPr>
        <p:txBody>
          <a:bodyPr wrap="square" rtlCol="0">
            <a:spAutoFit/>
          </a:bodyPr>
          <a:lstStyle/>
          <a:p>
            <a:r>
              <a:rPr lang="en-US" sz="3600" dirty="0" smtClean="0"/>
              <a:t>NO, because</a:t>
            </a:r>
          </a:p>
        </p:txBody>
      </p:sp>
      <p:sp>
        <p:nvSpPr>
          <p:cNvPr id="4" name="TextBox 3"/>
          <p:cNvSpPr txBox="1"/>
          <p:nvPr/>
        </p:nvSpPr>
        <p:spPr>
          <a:xfrm>
            <a:off x="531639" y="3474274"/>
            <a:ext cx="8186570" cy="1200329"/>
          </a:xfrm>
          <a:prstGeom prst="rect">
            <a:avLst/>
          </a:prstGeom>
          <a:noFill/>
        </p:spPr>
        <p:txBody>
          <a:bodyPr wrap="square" rtlCol="0">
            <a:spAutoFit/>
          </a:bodyPr>
          <a:lstStyle/>
          <a:p>
            <a:pPr marL="573088" indent="-573088"/>
            <a:r>
              <a:rPr lang="en-US" sz="3600" dirty="0" smtClean="0"/>
              <a:t>1. We died to sin; so, we cannot live in sin (6:2–14)</a:t>
            </a:r>
            <a:endParaRPr lang="en-US" sz="3600" dirty="0"/>
          </a:p>
        </p:txBody>
      </p:sp>
      <p:sp>
        <p:nvSpPr>
          <p:cNvPr id="5" name="Rectangle 4"/>
          <p:cNvSpPr/>
          <p:nvPr/>
        </p:nvSpPr>
        <p:spPr>
          <a:xfrm>
            <a:off x="531639" y="5171492"/>
            <a:ext cx="7976741" cy="1200329"/>
          </a:xfrm>
          <a:prstGeom prst="rect">
            <a:avLst/>
          </a:prstGeom>
        </p:spPr>
        <p:txBody>
          <a:bodyPr wrap="square">
            <a:spAutoFit/>
          </a:bodyPr>
          <a:lstStyle/>
          <a:p>
            <a:pPr marL="573088" indent="-573088"/>
            <a:r>
              <a:rPr lang="en-US" sz="3600" dirty="0" smtClean="0"/>
              <a:t>2. We are slaves to righteousness (6:15–23</a:t>
            </a:r>
            <a:r>
              <a:rPr lang="en-US" sz="3600" dirty="0"/>
              <a:t>) </a:t>
            </a:r>
          </a:p>
        </p:txBody>
      </p:sp>
    </p:spTree>
    <p:extLst>
      <p:ext uri="{BB962C8B-B14F-4D97-AF65-F5344CB8AC3E}">
        <p14:creationId xmlns:p14="http://schemas.microsoft.com/office/powerpoint/2010/main" val="1579574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2308324"/>
          </a:xfrm>
          <a:prstGeom prst="rect">
            <a:avLst/>
          </a:prstGeom>
          <a:noFill/>
        </p:spPr>
        <p:txBody>
          <a:bodyPr wrap="square" rtlCol="0">
            <a:spAutoFit/>
          </a:bodyPr>
          <a:lstStyle/>
          <a:p>
            <a:r>
              <a:rPr lang="en-US" sz="3600" dirty="0" smtClean="0"/>
              <a:t>Now, we know the theory</a:t>
            </a:r>
          </a:p>
          <a:p>
            <a:endParaRPr lang="en-US" sz="3600" dirty="0" smtClean="0"/>
          </a:p>
          <a:p>
            <a:r>
              <a:rPr lang="en-US" sz="3600" dirty="0"/>
              <a:t>	</a:t>
            </a:r>
            <a:r>
              <a:rPr lang="en-US" sz="3600" dirty="0" smtClean="0"/>
              <a:t>- we are not slaves to sin</a:t>
            </a:r>
          </a:p>
          <a:p>
            <a:r>
              <a:rPr lang="en-US" sz="3600" dirty="0"/>
              <a:t>	</a:t>
            </a:r>
            <a:r>
              <a:rPr lang="en-US" sz="3600" dirty="0" smtClean="0"/>
              <a:t>- we are slaves to righteous acts</a:t>
            </a:r>
          </a:p>
        </p:txBody>
      </p:sp>
      <p:sp>
        <p:nvSpPr>
          <p:cNvPr id="4" name="TextBox 3"/>
          <p:cNvSpPr txBox="1"/>
          <p:nvPr/>
        </p:nvSpPr>
        <p:spPr>
          <a:xfrm>
            <a:off x="531639" y="5799181"/>
            <a:ext cx="8186570" cy="646331"/>
          </a:xfrm>
          <a:prstGeom prst="rect">
            <a:avLst/>
          </a:prstGeom>
          <a:noFill/>
        </p:spPr>
        <p:txBody>
          <a:bodyPr wrap="square" rtlCol="0">
            <a:spAutoFit/>
          </a:bodyPr>
          <a:lstStyle/>
          <a:p>
            <a:r>
              <a:rPr lang="en-US" sz="3600"/>
              <a:t>But, how do we practice such a life?</a:t>
            </a:r>
            <a:endParaRPr lang="en-US" sz="3600" dirty="0"/>
          </a:p>
        </p:txBody>
      </p:sp>
    </p:spTree>
    <p:extLst>
      <p:ext uri="{BB962C8B-B14F-4D97-AF65-F5344CB8AC3E}">
        <p14:creationId xmlns:p14="http://schemas.microsoft.com/office/powerpoint/2010/main" val="1252906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Cain and Abel (Gen 4:1–12)</a:t>
            </a:r>
            <a:endParaRPr lang="en-US" dirty="0"/>
          </a:p>
        </p:txBody>
      </p:sp>
      <p:sp>
        <p:nvSpPr>
          <p:cNvPr id="3" name="TextBox 2"/>
          <p:cNvSpPr txBox="1"/>
          <p:nvPr/>
        </p:nvSpPr>
        <p:spPr>
          <a:xfrm>
            <a:off x="531639" y="2318274"/>
            <a:ext cx="8186570" cy="3170099"/>
          </a:xfrm>
          <a:prstGeom prst="rect">
            <a:avLst/>
          </a:prstGeom>
          <a:noFill/>
        </p:spPr>
        <p:txBody>
          <a:bodyPr wrap="square" rtlCol="0">
            <a:spAutoFit/>
          </a:bodyPr>
          <a:lstStyle/>
          <a:p>
            <a:r>
              <a:rPr lang="en-US" sz="4000" dirty="0" smtClean="0"/>
              <a:t>God said to Cain, “Why are you angry? Why is your face downcast? If you do what is right, will your offering be not accepted? But if you do not do what is right”</a:t>
            </a:r>
          </a:p>
        </p:txBody>
      </p:sp>
    </p:spTree>
    <p:extLst>
      <p:ext uri="{BB962C8B-B14F-4D97-AF65-F5344CB8AC3E}">
        <p14:creationId xmlns:p14="http://schemas.microsoft.com/office/powerpoint/2010/main" val="9283071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OPLE ARE AWESOME 2017 (Kids Edition)  Amazing Talented Kids Compi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2617"/>
            <a:ext cx="9144000" cy="5143500"/>
          </a:xfrm>
          <a:prstGeom prst="rect">
            <a:avLst/>
          </a:prstGeom>
        </p:spPr>
      </p:pic>
    </p:spTree>
    <p:extLst>
      <p:ext uri="{BB962C8B-B14F-4D97-AF65-F5344CB8AC3E}">
        <p14:creationId xmlns:p14="http://schemas.microsoft.com/office/powerpoint/2010/main" val="7438811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2308324"/>
          </a:xfrm>
          <a:prstGeom prst="rect">
            <a:avLst/>
          </a:prstGeom>
          <a:noFill/>
        </p:spPr>
        <p:txBody>
          <a:bodyPr wrap="square" rtlCol="0">
            <a:spAutoFit/>
          </a:bodyPr>
          <a:lstStyle/>
          <a:p>
            <a:r>
              <a:rPr lang="en-US" sz="3600" dirty="0" smtClean="0"/>
              <a:t>How did those kids do what they did?</a:t>
            </a:r>
          </a:p>
          <a:p>
            <a:endParaRPr lang="en-US" sz="3600" dirty="0"/>
          </a:p>
          <a:p>
            <a:pPr marL="742950" indent="-742950">
              <a:buAutoNum type="arabicPeriod"/>
            </a:pPr>
            <a:r>
              <a:rPr lang="en-US" sz="3600" dirty="0" smtClean="0"/>
              <a:t>They believed they could</a:t>
            </a:r>
          </a:p>
          <a:p>
            <a:pPr marL="742950" indent="-742950">
              <a:buAutoNum type="arabicPeriod"/>
            </a:pPr>
            <a:r>
              <a:rPr lang="en-US" sz="3600" dirty="0" smtClean="0"/>
              <a:t>They practiced faithfully</a:t>
            </a:r>
          </a:p>
        </p:txBody>
      </p:sp>
    </p:spTree>
    <p:extLst>
      <p:ext uri="{BB962C8B-B14F-4D97-AF65-F5344CB8AC3E}">
        <p14:creationId xmlns:p14="http://schemas.microsoft.com/office/powerpoint/2010/main" val="6348669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3416320"/>
          </a:xfrm>
          <a:prstGeom prst="rect">
            <a:avLst/>
          </a:prstGeom>
          <a:noFill/>
        </p:spPr>
        <p:txBody>
          <a:bodyPr wrap="square" rtlCol="0">
            <a:spAutoFit/>
          </a:bodyPr>
          <a:lstStyle/>
          <a:p>
            <a:r>
              <a:rPr lang="en-US" sz="3600" dirty="0" smtClean="0"/>
              <a:t>The same is true of us:</a:t>
            </a:r>
          </a:p>
          <a:p>
            <a:endParaRPr lang="en-US" sz="3600" dirty="0"/>
          </a:p>
          <a:p>
            <a:pPr marL="742950" indent="-742950">
              <a:buAutoNum type="arabicPeriod"/>
            </a:pPr>
            <a:r>
              <a:rPr lang="en-US" sz="3600" dirty="0" smtClean="0"/>
              <a:t>We believe sin no longer has power over us (because of Christ’s work)</a:t>
            </a:r>
          </a:p>
          <a:p>
            <a:pPr marL="742950" indent="-742950">
              <a:buAutoNum type="arabicPeriod"/>
            </a:pPr>
            <a:r>
              <a:rPr lang="en-US" sz="3600" dirty="0" smtClean="0"/>
              <a:t>And we constantly practice acts of righteousness</a:t>
            </a:r>
          </a:p>
        </p:txBody>
      </p:sp>
    </p:spTree>
    <p:extLst>
      <p:ext uri="{BB962C8B-B14F-4D97-AF65-F5344CB8AC3E}">
        <p14:creationId xmlns:p14="http://schemas.microsoft.com/office/powerpoint/2010/main" val="6086430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3416320"/>
          </a:xfrm>
          <a:prstGeom prst="rect">
            <a:avLst/>
          </a:prstGeom>
          <a:noFill/>
        </p:spPr>
        <p:txBody>
          <a:bodyPr wrap="square" rtlCol="0">
            <a:spAutoFit/>
          </a:bodyPr>
          <a:lstStyle/>
          <a:p>
            <a:r>
              <a:rPr lang="en-US" sz="3600" dirty="0" smtClean="0"/>
              <a:t>E.g., Covetousness (Rom 7)</a:t>
            </a:r>
          </a:p>
          <a:p>
            <a:endParaRPr lang="en-US" sz="3600" dirty="0"/>
          </a:p>
          <a:p>
            <a:pPr marL="742950" indent="-742950">
              <a:buAutoNum type="arabicPeriod"/>
            </a:pPr>
            <a:r>
              <a:rPr lang="en-US" sz="3600" dirty="0" smtClean="0"/>
              <a:t>We first believe we no longer need what the world says we need;</a:t>
            </a:r>
          </a:p>
          <a:p>
            <a:pPr marL="742950" indent="-742950">
              <a:buAutoNum type="arabicPeriod"/>
            </a:pPr>
            <a:r>
              <a:rPr lang="en-US" sz="3600" dirty="0" smtClean="0"/>
              <a:t>And, we constantly give away what we don’t </a:t>
            </a:r>
            <a:r>
              <a:rPr lang="en-US" sz="3600" u="sng" dirty="0" smtClean="0"/>
              <a:t>need</a:t>
            </a:r>
            <a:r>
              <a:rPr lang="en-US" sz="3600" dirty="0" smtClean="0"/>
              <a:t>. </a:t>
            </a:r>
          </a:p>
        </p:txBody>
      </p:sp>
    </p:spTree>
    <p:extLst>
      <p:ext uri="{BB962C8B-B14F-4D97-AF65-F5344CB8AC3E}">
        <p14:creationId xmlns:p14="http://schemas.microsoft.com/office/powerpoint/2010/main" val="4673188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3970318"/>
          </a:xfrm>
          <a:prstGeom prst="rect">
            <a:avLst/>
          </a:prstGeom>
          <a:noFill/>
        </p:spPr>
        <p:txBody>
          <a:bodyPr wrap="square" rtlCol="0">
            <a:spAutoFit/>
          </a:bodyPr>
          <a:lstStyle/>
          <a:p>
            <a:r>
              <a:rPr lang="en-US" sz="3600" dirty="0" smtClean="0"/>
              <a:t>Jesus’s example (Matt 4:2–4)</a:t>
            </a:r>
          </a:p>
          <a:p>
            <a:endParaRPr lang="en-US" sz="3600" dirty="0"/>
          </a:p>
          <a:p>
            <a:pPr marL="742950" indent="-742950">
              <a:buAutoNum type="arabicPeriod"/>
            </a:pPr>
            <a:r>
              <a:rPr lang="en-US" sz="3600" dirty="0" smtClean="0"/>
              <a:t>He first stated from the Bible that he didn’t need the food (Matt 4:4);</a:t>
            </a:r>
          </a:p>
          <a:p>
            <a:pPr marL="742950" indent="-742950">
              <a:buAutoNum type="arabicPeriod"/>
            </a:pPr>
            <a:r>
              <a:rPr lang="en-US" sz="3600" dirty="0" smtClean="0"/>
              <a:t>And, he didn’t make his own food but waited for God’s angels to provide him food (Matt 4:11).</a:t>
            </a:r>
          </a:p>
        </p:txBody>
      </p:sp>
    </p:spTree>
    <p:extLst>
      <p:ext uri="{BB962C8B-B14F-4D97-AF65-F5344CB8AC3E}">
        <p14:creationId xmlns:p14="http://schemas.microsoft.com/office/powerpoint/2010/main" val="9503602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8" y="2331054"/>
            <a:ext cx="8612361" cy="4524315"/>
          </a:xfrm>
          <a:prstGeom prst="rect">
            <a:avLst/>
          </a:prstGeom>
          <a:noFill/>
        </p:spPr>
        <p:txBody>
          <a:bodyPr wrap="square" rtlCol="0">
            <a:spAutoFit/>
          </a:bodyPr>
          <a:lstStyle/>
          <a:p>
            <a:r>
              <a:rPr lang="en-US" sz="3600" dirty="0" smtClean="0"/>
              <a:t>Gal 5:19–21 lists some sins: “Immorality</a:t>
            </a:r>
            <a:r>
              <a:rPr lang="en-US" sz="3600" dirty="0"/>
              <a:t>, </a:t>
            </a:r>
            <a:r>
              <a:rPr lang="en-US" sz="3600" dirty="0" smtClean="0"/>
              <a:t>impurity, </a:t>
            </a:r>
            <a:r>
              <a:rPr lang="en-US" sz="3600" dirty="0"/>
              <a:t>idolatry, discord</a:t>
            </a:r>
            <a:r>
              <a:rPr lang="en-US" sz="3600" dirty="0" smtClean="0"/>
              <a:t>, </a:t>
            </a:r>
            <a:r>
              <a:rPr lang="en-US" sz="3600" dirty="0"/>
              <a:t>hatred, envy, jealousy, </a:t>
            </a:r>
            <a:r>
              <a:rPr lang="en-US" sz="3600" dirty="0" smtClean="0"/>
              <a:t>debauchery,</a:t>
            </a:r>
            <a:r>
              <a:rPr lang="en-US" sz="3600" dirty="0"/>
              <a:t> </a:t>
            </a:r>
            <a:r>
              <a:rPr lang="en-US" sz="3600" dirty="0" smtClean="0"/>
              <a:t>witchcraft, fits </a:t>
            </a:r>
            <a:r>
              <a:rPr lang="en-US" sz="3600" dirty="0"/>
              <a:t>of rage, selfish ambition, dissensions, </a:t>
            </a:r>
            <a:r>
              <a:rPr lang="en-US" sz="3600" dirty="0" smtClean="0"/>
              <a:t>factions, drunkenness</a:t>
            </a:r>
            <a:r>
              <a:rPr lang="en-US" sz="3600" dirty="0"/>
              <a:t>, orgies, and the </a:t>
            </a:r>
            <a:r>
              <a:rPr lang="en-US" sz="3600" dirty="0" smtClean="0"/>
              <a:t>like.” and says</a:t>
            </a:r>
            <a:r>
              <a:rPr lang="en-US" sz="3600" dirty="0"/>
              <a:t>, “Those who belong to Christ Jesus have crucified the flesh with its passions and desires” (Gal 5:24</a:t>
            </a:r>
            <a:r>
              <a:rPr lang="en-US" sz="3600" dirty="0" smtClean="0"/>
              <a:t>)</a:t>
            </a:r>
            <a:endParaRPr lang="en-US" sz="3600" dirty="0"/>
          </a:p>
        </p:txBody>
      </p:sp>
    </p:spTree>
    <p:extLst>
      <p:ext uri="{BB962C8B-B14F-4D97-AF65-F5344CB8AC3E}">
        <p14:creationId xmlns:p14="http://schemas.microsoft.com/office/powerpoint/2010/main" val="18219088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8" y="2331054"/>
            <a:ext cx="8612361" cy="4278094"/>
          </a:xfrm>
          <a:prstGeom prst="rect">
            <a:avLst/>
          </a:prstGeom>
          <a:noFill/>
        </p:spPr>
        <p:txBody>
          <a:bodyPr wrap="square" rtlCol="0">
            <a:spAutoFit/>
          </a:bodyPr>
          <a:lstStyle/>
          <a:p>
            <a:r>
              <a:rPr lang="en-US" sz="4000" dirty="0" smtClean="0"/>
              <a:t>Then Paul lists Spirit’s results (fruit) in a Christian’s life: “love</a:t>
            </a:r>
            <a:r>
              <a:rPr lang="en-US" sz="4000" dirty="0"/>
              <a:t>, joy, peace, </a:t>
            </a:r>
            <a:r>
              <a:rPr lang="en-US" sz="4000" dirty="0" smtClean="0"/>
              <a:t>patience, </a:t>
            </a:r>
            <a:r>
              <a:rPr lang="en-US" sz="4000" dirty="0"/>
              <a:t>kindness, goodness, </a:t>
            </a:r>
            <a:r>
              <a:rPr lang="en-US" sz="4000" dirty="0" smtClean="0"/>
              <a:t>faith,</a:t>
            </a:r>
            <a:r>
              <a:rPr lang="en-US" sz="4000" dirty="0"/>
              <a:t> </a:t>
            </a:r>
            <a:r>
              <a:rPr lang="en-US" sz="4000" dirty="0" smtClean="0"/>
              <a:t>gentleness, </a:t>
            </a:r>
            <a:r>
              <a:rPr lang="en-US" sz="4000" dirty="0"/>
              <a:t>and </a:t>
            </a:r>
            <a:r>
              <a:rPr lang="en-US" sz="4000" dirty="0" smtClean="0"/>
              <a:t>self-control” (5:23)</a:t>
            </a:r>
          </a:p>
          <a:p>
            <a:endParaRPr lang="en-US" sz="3600" dirty="0"/>
          </a:p>
          <a:p>
            <a:r>
              <a:rPr lang="en-US" sz="3600" dirty="0" smtClean="0"/>
              <a:t>—Acts of Righteousness</a:t>
            </a:r>
            <a:endParaRPr lang="en-US" sz="3600" dirty="0"/>
          </a:p>
        </p:txBody>
      </p:sp>
    </p:spTree>
    <p:extLst>
      <p:ext uri="{BB962C8B-B14F-4D97-AF65-F5344CB8AC3E}">
        <p14:creationId xmlns:p14="http://schemas.microsoft.com/office/powerpoint/2010/main" val="20266693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 and Sin (6:1–23)</a:t>
            </a:r>
            <a:endParaRPr lang="en-US" dirty="0"/>
          </a:p>
        </p:txBody>
      </p:sp>
      <p:sp>
        <p:nvSpPr>
          <p:cNvPr id="3" name="TextBox 2"/>
          <p:cNvSpPr txBox="1"/>
          <p:nvPr/>
        </p:nvSpPr>
        <p:spPr>
          <a:xfrm>
            <a:off x="531639" y="2331054"/>
            <a:ext cx="8186570" cy="2308324"/>
          </a:xfrm>
          <a:prstGeom prst="rect">
            <a:avLst/>
          </a:prstGeom>
          <a:noFill/>
        </p:spPr>
        <p:txBody>
          <a:bodyPr wrap="square" rtlCol="0">
            <a:spAutoFit/>
          </a:bodyPr>
          <a:lstStyle/>
          <a:p>
            <a:r>
              <a:rPr lang="en-US" sz="3600" dirty="0" smtClean="0"/>
              <a:t>1. Sin no longer has power over us.</a:t>
            </a:r>
          </a:p>
          <a:p>
            <a:endParaRPr lang="en-US" sz="3600" dirty="0"/>
          </a:p>
          <a:p>
            <a:endParaRPr lang="en-US" sz="3600" dirty="0" smtClean="0"/>
          </a:p>
          <a:p>
            <a:r>
              <a:rPr lang="en-US" sz="3600" dirty="0" smtClean="0"/>
              <a:t>2. We are dedicated to doing good.</a:t>
            </a:r>
          </a:p>
        </p:txBody>
      </p:sp>
    </p:spTree>
    <p:extLst>
      <p:ext uri="{BB962C8B-B14F-4D97-AF65-F5344CB8AC3E}">
        <p14:creationId xmlns:p14="http://schemas.microsoft.com/office/powerpoint/2010/main" val="16718475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Box 2"/>
          <p:cNvSpPr txBox="1"/>
          <p:nvPr/>
        </p:nvSpPr>
        <p:spPr>
          <a:xfrm>
            <a:off x="531639" y="2318274"/>
            <a:ext cx="8186570" cy="1938992"/>
          </a:xfrm>
          <a:prstGeom prst="rect">
            <a:avLst/>
          </a:prstGeom>
          <a:noFill/>
        </p:spPr>
        <p:txBody>
          <a:bodyPr wrap="square" rtlCol="0">
            <a:spAutoFit/>
          </a:bodyPr>
          <a:lstStyle/>
          <a:p>
            <a:r>
              <a:rPr lang="en-US" sz="4000" dirty="0" smtClean="0"/>
              <a:t>Sin is crouching at our doors; it desires to have us, but we must master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274" y="3771900"/>
            <a:ext cx="4995746" cy="3088206"/>
          </a:xfrm>
          <a:prstGeom prst="rect">
            <a:avLst/>
          </a:prstGeom>
        </p:spPr>
      </p:pic>
    </p:spTree>
    <p:extLst>
      <p:ext uri="{BB962C8B-B14F-4D97-AF65-F5344CB8AC3E}">
        <p14:creationId xmlns:p14="http://schemas.microsoft.com/office/powerpoint/2010/main" val="1233003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Box 2"/>
          <p:cNvSpPr txBox="1"/>
          <p:nvPr/>
        </p:nvSpPr>
        <p:spPr>
          <a:xfrm>
            <a:off x="531639" y="2318274"/>
            <a:ext cx="8186570" cy="3785652"/>
          </a:xfrm>
          <a:prstGeom prst="rect">
            <a:avLst/>
          </a:prstGeom>
          <a:noFill/>
        </p:spPr>
        <p:txBody>
          <a:bodyPr wrap="square" rtlCol="0">
            <a:spAutoFit/>
          </a:bodyPr>
          <a:lstStyle/>
          <a:p>
            <a:r>
              <a:rPr lang="en-US" sz="4000" dirty="0" smtClean="0"/>
              <a:t>We master it by </a:t>
            </a:r>
            <a:r>
              <a:rPr lang="en-US" sz="4000" u="sng" dirty="0" smtClean="0"/>
              <a:t>committing to do what is right</a:t>
            </a:r>
            <a:r>
              <a:rPr lang="en-US" sz="4000" dirty="0" smtClean="0"/>
              <a:t>.</a:t>
            </a:r>
          </a:p>
          <a:p>
            <a:endParaRPr lang="en-US" sz="4000" dirty="0"/>
          </a:p>
          <a:p>
            <a:r>
              <a:rPr lang="en-US" sz="4000" dirty="0" smtClean="0"/>
              <a:t>Love</a:t>
            </a:r>
            <a:r>
              <a:rPr lang="en-US" sz="4000" dirty="0"/>
              <a:t>, joy, peace, patience, kindness, goodness, faith, gentleness, and </a:t>
            </a:r>
            <a:r>
              <a:rPr lang="en-US" sz="4000" dirty="0" smtClean="0"/>
              <a:t>self-control.</a:t>
            </a:r>
          </a:p>
        </p:txBody>
      </p:sp>
    </p:spTree>
    <p:extLst>
      <p:ext uri="{BB962C8B-B14F-4D97-AF65-F5344CB8AC3E}">
        <p14:creationId xmlns:p14="http://schemas.microsoft.com/office/powerpoint/2010/main" val="2063104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Cain and Abel (Gen 4:1–12)</a:t>
            </a:r>
            <a:endParaRPr lang="en-US" dirty="0"/>
          </a:p>
        </p:txBody>
      </p:sp>
      <p:sp>
        <p:nvSpPr>
          <p:cNvPr id="3" name="TextBox 2"/>
          <p:cNvSpPr txBox="1"/>
          <p:nvPr/>
        </p:nvSpPr>
        <p:spPr>
          <a:xfrm>
            <a:off x="531639" y="2318274"/>
            <a:ext cx="8186570" cy="1938992"/>
          </a:xfrm>
          <a:prstGeom prst="rect">
            <a:avLst/>
          </a:prstGeom>
          <a:noFill/>
        </p:spPr>
        <p:txBody>
          <a:bodyPr wrap="square" rtlCol="0">
            <a:spAutoFit/>
          </a:bodyPr>
          <a:lstStyle/>
          <a:p>
            <a:r>
              <a:rPr lang="en-US" sz="4000" dirty="0" smtClean="0"/>
              <a:t>“Sin is crouching at your doors; it desires to have you, but you must master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274" y="3702205"/>
            <a:ext cx="4995746" cy="3157901"/>
          </a:xfrm>
          <a:prstGeom prst="rect">
            <a:avLst/>
          </a:prstGeom>
        </p:spPr>
      </p:pic>
    </p:spTree>
    <p:extLst>
      <p:ext uri="{BB962C8B-B14F-4D97-AF65-F5344CB8AC3E}">
        <p14:creationId xmlns:p14="http://schemas.microsoft.com/office/powerpoint/2010/main" val="1338092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429963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a:t>
            </a:r>
            <a:r>
              <a:rPr lang="en-US" sz="2800" b="1" dirty="0" smtClean="0">
                <a:solidFill>
                  <a:srgbClr val="FFFFFF"/>
                </a:solidFill>
                <a:latin typeface="Arial" charset="0"/>
                <a:ea typeface="ＭＳ Ｐゴシック" charset="0"/>
              </a:rPr>
              <a:t>T Sermons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notes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83866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Cain and Abel (Gen 4:1–12)</a:t>
            </a:r>
            <a:endParaRPr lang="en-US" dirty="0"/>
          </a:p>
        </p:txBody>
      </p:sp>
      <p:sp>
        <p:nvSpPr>
          <p:cNvPr id="3" name="TextBox 2"/>
          <p:cNvSpPr txBox="1"/>
          <p:nvPr/>
        </p:nvSpPr>
        <p:spPr>
          <a:xfrm>
            <a:off x="531639" y="2076220"/>
            <a:ext cx="8612361" cy="1754326"/>
          </a:xfrm>
          <a:prstGeom prst="rect">
            <a:avLst/>
          </a:prstGeom>
          <a:noFill/>
        </p:spPr>
        <p:txBody>
          <a:bodyPr wrap="square" rtlCol="0">
            <a:spAutoFit/>
          </a:bodyPr>
          <a:lstStyle/>
          <a:p>
            <a:r>
              <a:rPr lang="en-US" sz="3600" dirty="0" smtClean="0"/>
              <a:t>Definition of sin: “But </a:t>
            </a:r>
            <a:r>
              <a:rPr lang="en-US" sz="3600" u="sng" dirty="0" smtClean="0"/>
              <a:t>if you do not do what is right</a:t>
            </a:r>
            <a:r>
              <a:rPr lang="en-US" sz="3600" dirty="0" smtClean="0"/>
              <a:t> sin is crouching at you” (Gen 4:7). </a:t>
            </a:r>
          </a:p>
        </p:txBody>
      </p:sp>
      <p:sp>
        <p:nvSpPr>
          <p:cNvPr id="4" name="TextBox 3"/>
          <p:cNvSpPr txBox="1"/>
          <p:nvPr/>
        </p:nvSpPr>
        <p:spPr>
          <a:xfrm>
            <a:off x="531639" y="3830546"/>
            <a:ext cx="8186570" cy="1200329"/>
          </a:xfrm>
          <a:prstGeom prst="rect">
            <a:avLst/>
          </a:prstGeom>
          <a:noFill/>
        </p:spPr>
        <p:txBody>
          <a:bodyPr wrap="square" rtlCol="0">
            <a:spAutoFit/>
          </a:bodyPr>
          <a:lstStyle/>
          <a:p>
            <a:r>
              <a:rPr lang="en-US" sz="3600" dirty="0"/>
              <a:t>“</a:t>
            </a:r>
            <a:r>
              <a:rPr lang="en-US" sz="3600" u="sng" dirty="0"/>
              <a:t>Knowing what is good to do and not doing it</a:t>
            </a:r>
            <a:r>
              <a:rPr lang="en-US" sz="3600" dirty="0"/>
              <a:t> is sin” (Jam 4:17</a:t>
            </a:r>
            <a:r>
              <a:rPr lang="en-US" sz="3600" dirty="0" smtClean="0"/>
              <a:t>)</a:t>
            </a:r>
            <a:endParaRPr lang="en-US" sz="3600" dirty="0"/>
          </a:p>
        </p:txBody>
      </p:sp>
      <p:sp>
        <p:nvSpPr>
          <p:cNvPr id="5" name="TextBox 4"/>
          <p:cNvSpPr txBox="1"/>
          <p:nvPr/>
        </p:nvSpPr>
        <p:spPr>
          <a:xfrm>
            <a:off x="531639" y="5104231"/>
            <a:ext cx="8186570" cy="1754326"/>
          </a:xfrm>
          <a:prstGeom prst="rect">
            <a:avLst/>
          </a:prstGeom>
          <a:noFill/>
        </p:spPr>
        <p:txBody>
          <a:bodyPr wrap="square" rtlCol="0">
            <a:spAutoFit/>
          </a:bodyPr>
          <a:lstStyle/>
          <a:p>
            <a:r>
              <a:rPr lang="en-US" sz="3600" u="sng" dirty="0"/>
              <a:t>Every act that doesn’t come from the assurance of the conscience</a:t>
            </a:r>
            <a:r>
              <a:rPr lang="en-US" sz="3600" dirty="0"/>
              <a:t> is sin (Rom 14:23).</a:t>
            </a:r>
            <a:endParaRPr lang="en-US" sz="3600" dirty="0" smtClean="0"/>
          </a:p>
        </p:txBody>
      </p:sp>
    </p:spTree>
    <p:extLst>
      <p:ext uri="{BB962C8B-B14F-4D97-AF65-F5344CB8AC3E}">
        <p14:creationId xmlns:p14="http://schemas.microsoft.com/office/powerpoint/2010/main" val="1315815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Cain and Abel (Gen 4:1–12)</a:t>
            </a:r>
            <a:endParaRPr lang="en-US" dirty="0"/>
          </a:p>
        </p:txBody>
      </p:sp>
      <p:sp>
        <p:nvSpPr>
          <p:cNvPr id="3" name="TextBox 2"/>
          <p:cNvSpPr txBox="1"/>
          <p:nvPr/>
        </p:nvSpPr>
        <p:spPr>
          <a:xfrm>
            <a:off x="531639" y="2318274"/>
            <a:ext cx="8186570" cy="1938992"/>
          </a:xfrm>
          <a:prstGeom prst="rect">
            <a:avLst/>
          </a:prstGeom>
          <a:noFill/>
        </p:spPr>
        <p:txBody>
          <a:bodyPr wrap="square" rtlCol="0">
            <a:spAutoFit/>
          </a:bodyPr>
          <a:lstStyle/>
          <a:p>
            <a:r>
              <a:rPr lang="en-US" sz="4000" dirty="0" smtClean="0"/>
              <a:t>Definition of sin: Not doing what you certainly know is right to do (Gen 4:7; Rom 14:23; Jam 4:17).</a:t>
            </a:r>
          </a:p>
        </p:txBody>
      </p:sp>
      <p:sp>
        <p:nvSpPr>
          <p:cNvPr id="5" name="Rectangle 4"/>
          <p:cNvSpPr/>
          <p:nvPr/>
        </p:nvSpPr>
        <p:spPr>
          <a:xfrm>
            <a:off x="531639" y="4930188"/>
            <a:ext cx="8366176" cy="1323439"/>
          </a:xfrm>
          <a:prstGeom prst="rect">
            <a:avLst/>
          </a:prstGeom>
        </p:spPr>
        <p:txBody>
          <a:bodyPr wrap="square">
            <a:spAutoFit/>
          </a:bodyPr>
          <a:lstStyle/>
          <a:p>
            <a:r>
              <a:rPr lang="en-US" sz="4000" dirty="0"/>
              <a:t>This </a:t>
            </a:r>
            <a:r>
              <a:rPr lang="en-US" sz="4000" u="sng" dirty="0"/>
              <a:t>certainty</a:t>
            </a:r>
            <a:r>
              <a:rPr lang="en-US" sz="4000" dirty="0"/>
              <a:t> comes from God and his word, the Bible. </a:t>
            </a:r>
          </a:p>
        </p:txBody>
      </p:sp>
    </p:spTree>
    <p:extLst>
      <p:ext uri="{BB962C8B-B14F-4D97-AF65-F5344CB8AC3E}">
        <p14:creationId xmlns:p14="http://schemas.microsoft.com/office/powerpoint/2010/main" val="344697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Crouching Sin and Hidden Victory</a:t>
            </a:r>
            <a:endParaRPr lang="en-US" dirty="0"/>
          </a:p>
        </p:txBody>
      </p:sp>
      <p:sp>
        <p:nvSpPr>
          <p:cNvPr id="3" name="Subtitle 2"/>
          <p:cNvSpPr>
            <a:spLocks noGrp="1"/>
          </p:cNvSpPr>
          <p:nvPr>
            <p:ph type="subTitle" idx="1"/>
          </p:nvPr>
        </p:nvSpPr>
        <p:spPr/>
        <p:txBody>
          <a:bodyPr/>
          <a:lstStyle/>
          <a:p>
            <a:r>
              <a:rPr lang="en-US" dirty="0" smtClean="0"/>
              <a:t>Romans 6:1–23</a:t>
            </a:r>
            <a:endParaRPr lang="en-US" dirty="0"/>
          </a:p>
        </p:txBody>
      </p:sp>
    </p:spTree>
    <p:extLst>
      <p:ext uri="{BB962C8B-B14F-4D97-AF65-F5344CB8AC3E}">
        <p14:creationId xmlns:p14="http://schemas.microsoft.com/office/powerpoint/2010/main" val="5993609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Box 2"/>
          <p:cNvSpPr txBox="1"/>
          <p:nvPr/>
        </p:nvSpPr>
        <p:spPr>
          <a:xfrm>
            <a:off x="531639" y="2284821"/>
            <a:ext cx="8186570" cy="1938992"/>
          </a:xfrm>
          <a:prstGeom prst="rect">
            <a:avLst/>
          </a:prstGeom>
          <a:noFill/>
        </p:spPr>
        <p:txBody>
          <a:bodyPr wrap="square" rtlCol="0">
            <a:spAutoFit/>
          </a:bodyPr>
          <a:lstStyle/>
          <a:p>
            <a:r>
              <a:rPr lang="en-US" sz="4000" dirty="0" smtClean="0"/>
              <a:t>Paul has been talking about the “grace” of God in terms of gospel which is . . .</a:t>
            </a:r>
          </a:p>
        </p:txBody>
      </p:sp>
      <p:sp>
        <p:nvSpPr>
          <p:cNvPr id="4" name="TextBox 3"/>
          <p:cNvSpPr txBox="1"/>
          <p:nvPr/>
        </p:nvSpPr>
        <p:spPr>
          <a:xfrm>
            <a:off x="531639" y="4223813"/>
            <a:ext cx="8186570" cy="1938992"/>
          </a:xfrm>
          <a:prstGeom prst="rect">
            <a:avLst/>
          </a:prstGeom>
          <a:noFill/>
        </p:spPr>
        <p:txBody>
          <a:bodyPr wrap="square" rtlCol="0">
            <a:spAutoFit/>
          </a:bodyPr>
          <a:lstStyle/>
          <a:p>
            <a:r>
              <a:rPr lang="en-US" sz="4000" dirty="0"/>
              <a:t>	Christ centered (1:1–17)</a:t>
            </a:r>
          </a:p>
          <a:p>
            <a:r>
              <a:rPr lang="en-US" sz="4000" dirty="0"/>
              <a:t>	For everyone (1:18—3:20)</a:t>
            </a:r>
          </a:p>
          <a:p>
            <a:r>
              <a:rPr lang="en-US" sz="4000" dirty="0"/>
              <a:t>	Based on faith (3:21–5:21</a:t>
            </a:r>
            <a:r>
              <a:rPr lang="en-US" sz="4000" dirty="0" smtClean="0"/>
              <a:t>)</a:t>
            </a:r>
            <a:endParaRPr lang="en-US" sz="4000" dirty="0"/>
          </a:p>
        </p:txBody>
      </p:sp>
    </p:spTree>
    <p:extLst>
      <p:ext uri="{BB962C8B-B14F-4D97-AF65-F5344CB8AC3E}">
        <p14:creationId xmlns:p14="http://schemas.microsoft.com/office/powerpoint/2010/main" val="1378394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Box 2"/>
          <p:cNvSpPr txBox="1"/>
          <p:nvPr/>
        </p:nvSpPr>
        <p:spPr>
          <a:xfrm>
            <a:off x="531639" y="2284821"/>
            <a:ext cx="8186570" cy="1323439"/>
          </a:xfrm>
          <a:prstGeom prst="rect">
            <a:avLst/>
          </a:prstGeom>
          <a:noFill/>
        </p:spPr>
        <p:txBody>
          <a:bodyPr wrap="square" rtlCol="0">
            <a:spAutoFit/>
          </a:bodyPr>
          <a:lstStyle/>
          <a:p>
            <a:r>
              <a:rPr lang="en-US" sz="4000" dirty="0" smtClean="0"/>
              <a:t>One verse summarizes this “grace” of God</a:t>
            </a:r>
          </a:p>
        </p:txBody>
      </p:sp>
      <p:sp>
        <p:nvSpPr>
          <p:cNvPr id="4" name="TextBox 3"/>
          <p:cNvSpPr txBox="1"/>
          <p:nvPr/>
        </p:nvSpPr>
        <p:spPr>
          <a:xfrm>
            <a:off x="531639" y="4058915"/>
            <a:ext cx="8186570" cy="1938992"/>
          </a:xfrm>
          <a:prstGeom prst="rect">
            <a:avLst/>
          </a:prstGeom>
          <a:noFill/>
        </p:spPr>
        <p:txBody>
          <a:bodyPr wrap="square" rtlCol="0">
            <a:spAutoFit/>
          </a:bodyPr>
          <a:lstStyle/>
          <a:p>
            <a:r>
              <a:rPr lang="en-US" sz="4000" dirty="0"/>
              <a:t>“God demonstrated his love for us this way — while we were sinners, Christ died for us” (Rom 5:8</a:t>
            </a:r>
            <a:r>
              <a:rPr lang="en-US" sz="4000" dirty="0" smtClean="0"/>
              <a:t>)</a:t>
            </a:r>
            <a:endParaRPr lang="en-US" sz="4000" dirty="0"/>
          </a:p>
        </p:txBody>
      </p:sp>
    </p:spTree>
    <p:extLst>
      <p:ext uri="{BB962C8B-B14F-4D97-AF65-F5344CB8AC3E}">
        <p14:creationId xmlns:p14="http://schemas.microsoft.com/office/powerpoint/2010/main" val="1531754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343</TotalTime>
  <Words>1486</Words>
  <Application>Microsoft Macintosh PowerPoint</Application>
  <PresentationFormat>On-screen Show (4:3)</PresentationFormat>
  <Paragraphs>134</Paragraphs>
  <Slides>41</Slides>
  <Notes>3</Notes>
  <HiddenSlides>0</HiddenSlides>
  <MMClips>2</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Berlin</vt:lpstr>
      <vt:lpstr>Orbit</vt:lpstr>
      <vt:lpstr>49_Blank Presentation</vt:lpstr>
      <vt:lpstr>Crouching Sin and Hidden Victory</vt:lpstr>
      <vt:lpstr>Cain and Abel (Gen 4:1–12)</vt:lpstr>
      <vt:lpstr>Cain and Abel (Gen 4:1–12)</vt:lpstr>
      <vt:lpstr>Cain and Abel (Gen 4:1–12)</vt:lpstr>
      <vt:lpstr>Cain and Abel (Gen 4:1–12)</vt:lpstr>
      <vt:lpstr>Cain and Abel (Gen 4:1–12)</vt:lpstr>
      <vt:lpstr>Crouching Sin and Hidden Victory</vt:lpstr>
      <vt:lpstr>Background</vt:lpstr>
      <vt:lpstr>Background</vt:lpstr>
      <vt:lpstr>Background</vt:lpstr>
      <vt:lpstr>Law versus Grace (5:20–21)</vt:lpstr>
      <vt:lpstr>Grace and Sin (6:1–23)</vt:lpstr>
      <vt:lpstr>PowerPoint Presentation</vt:lpstr>
      <vt:lpstr>Grace and Sin (6:1–23)</vt:lpstr>
      <vt:lpstr>Grace and Sin (6:1–23)</vt:lpstr>
      <vt:lpstr>1. We died to sin; so, we can’t live in sin (6:2–14)</vt:lpstr>
      <vt:lpstr>1. Dead to Sin (6:1–14)</vt:lpstr>
      <vt:lpstr>1. Dead to Sin (6:1–14)</vt:lpstr>
      <vt:lpstr>1. Dead to Sin (6:1–14)</vt:lpstr>
      <vt:lpstr>1. Dead to Sin (6:1–14)</vt:lpstr>
      <vt:lpstr>PowerPoint Presentation</vt:lpstr>
      <vt:lpstr>2. We are slaves to righteousness (6:15–23)</vt:lpstr>
      <vt:lpstr>2. Slaves to Righteousness (6:16–23)</vt:lpstr>
      <vt:lpstr>2. Slaves to Righteousness (6:16–23)</vt:lpstr>
      <vt:lpstr>2. Slaves to Righteousness (6:16–23)</vt:lpstr>
      <vt:lpstr>2. Slaves to Righteousness (6:16–23)</vt:lpstr>
      <vt:lpstr>Grace and Sin (6:1–23)</vt:lpstr>
      <vt:lpstr>Grace and Sin (6:1–23)</vt:lpstr>
      <vt:lpstr>Grace and Sin (6:1–23)</vt:lpstr>
      <vt:lpstr>PowerPoint Presentation</vt:lpstr>
      <vt:lpstr>Grace and Sin (6:1–23)</vt:lpstr>
      <vt:lpstr>Grace and Sin (6:1–23)</vt:lpstr>
      <vt:lpstr>Grace and Sin (6:1–23)</vt:lpstr>
      <vt:lpstr>Grace and Sin (6:1–23)</vt:lpstr>
      <vt:lpstr>Grace and Sin (6:1–23)</vt:lpstr>
      <vt:lpstr>Grace and Sin (6:1–23)</vt:lpstr>
      <vt:lpstr>Grace and Sin (6:1–23)</vt:lpstr>
      <vt:lpstr>Conclusion</vt:lpstr>
      <vt:lpstr>Conclusion</vt:lpstr>
      <vt:lpstr>Black</vt:lpstr>
      <vt:lpstr>NT Sermons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Crouching Sins and Hidden Victories</dc:title>
  <dc:creator>Microsoft Office User</dc:creator>
  <cp:lastModifiedBy>Rick Griffith</cp:lastModifiedBy>
  <cp:revision>57</cp:revision>
  <dcterms:created xsi:type="dcterms:W3CDTF">2017-07-30T01:40:45Z</dcterms:created>
  <dcterms:modified xsi:type="dcterms:W3CDTF">2017-10-08T09:14:29Z</dcterms:modified>
</cp:coreProperties>
</file>