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33"/>
  </p:notesMasterIdLst>
  <p:sldIdLst>
    <p:sldId id="435" r:id="rId3"/>
    <p:sldId id="459" r:id="rId4"/>
    <p:sldId id="515" r:id="rId5"/>
    <p:sldId id="460" r:id="rId6"/>
    <p:sldId id="455" r:id="rId7"/>
    <p:sldId id="444" r:id="rId8"/>
    <p:sldId id="458" r:id="rId9"/>
    <p:sldId id="472" r:id="rId10"/>
    <p:sldId id="470" r:id="rId11"/>
    <p:sldId id="479" r:id="rId12"/>
    <p:sldId id="480" r:id="rId13"/>
    <p:sldId id="481" r:id="rId14"/>
    <p:sldId id="483" r:id="rId15"/>
    <p:sldId id="482" r:id="rId16"/>
    <p:sldId id="484" r:id="rId17"/>
    <p:sldId id="485" r:id="rId18"/>
    <p:sldId id="497" r:id="rId19"/>
    <p:sldId id="509" r:id="rId20"/>
    <p:sldId id="511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4" r:id="rId29"/>
    <p:sldId id="523" r:id="rId30"/>
    <p:sldId id="525" r:id="rId31"/>
    <p:sldId id="34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199" autoAdjust="0"/>
    <p:restoredTop sz="94751" autoAdjust="0"/>
  </p:normalViewPr>
  <p:slideViewPr>
    <p:cSldViewPr snapToGrid="0" snapToObjects="1">
      <p:cViewPr varScale="1">
        <p:scale>
          <a:sx n="111" d="100"/>
          <a:sy n="111" d="100"/>
        </p:scale>
        <p:origin x="-6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30/4/17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44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63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1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7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68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46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1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761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98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4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97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27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6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50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21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39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00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1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7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0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0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88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5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2314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006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2526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5400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2053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409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031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5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388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9433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17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6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391850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Romans 5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1046826"/>
            <a:ext cx="5294752" cy="15535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0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Death &amp; Resurrection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by Andrew B. Spurgeon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iles in 44 languages for free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5435" cy="53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1.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rests on faith (1:17), i.e., apart from the law (3:21) although testified by the law and the prophets (3:21)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84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by the faithfulness of Jesus Christ (3:22)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3.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offered to everyone who believes, without distinction—all have sinned (3:22–23)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1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4.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a free gift based on God’s grace and redemption that is in Christ Jesus (3:24)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26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5.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appointed Jesus as the “mercy seat” because of Jesus’ faithfulness, in his blood—demonstrations of his uprightness (3:25a)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1" y="1028700"/>
            <a:ext cx="3801632" cy="16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2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6.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overlooked [through Jesus’ work] sins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committed beforehand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16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7.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in his patience he demonstrates his uprightness in the present time, that is, by being the Judge and the one who justifies people by Jesus’ faithfulness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08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Forefathers Testify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144073" y="2334346"/>
            <a:ext cx="711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Forefathers Testify to a faith-based Salvation</a:t>
            </a:r>
          </a:p>
          <a:p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(Rom 4:1–6)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David (Rom 4:7–8)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(Rom 4:9–22)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74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Faith-Based Salvation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11864" y="1885980"/>
            <a:ext cx="83059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 (4:17b)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Abraham believe?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gives life to the dead and calls into being things that are not.”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11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Faith-Based Salvation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8729" y="1503350"/>
            <a:ext cx="8706393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Must We Believe?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in him, i.e.,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God who raised Jesus, our Lord, from the dead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(Rom 4:24)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Believe that the Lord “was handed over for our trespasses and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raised for our righteousness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” (Rom 4:25)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0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2888344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“Accept one another just as Christ has accepted us for the glory of God”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(Rom 15:7)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7240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3" y="2334346"/>
            <a:ext cx="78961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The Gospel included the resurrection of Jesus Christ. 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Our faith included the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resurrection of Jesus Christ.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22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Groundhog Day 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089" y="368300"/>
            <a:ext cx="8396120" cy="449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702" y="5110770"/>
            <a:ext cx="8735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“Let me ask you guys a question.” “Shoot.” “What if there were no tomorrow?” “No tomorrow? That would mean there’ll be no consequences . . . We could do whatever we wanted." "That’s true. We could do whatever </a:t>
            </a:r>
            <a:r>
              <a:rPr lang="en-US" sz="2400" b="1" smtClean="0">
                <a:latin typeface="Arial"/>
                <a:cs typeface="Arial"/>
              </a:rPr>
              <a:t>we want.” 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009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1615" y="2105507"/>
            <a:ext cx="87407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Let me ask you a question: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if there is no resurrection?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could all do whatever we wanted. There will be no consequences.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91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2162978"/>
            <a:ext cx="78961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Story of Two Adams</a:t>
            </a:r>
            <a:r>
              <a:rPr lang="en-US" sz="36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u="sng" dirty="0" smtClean="0">
                <a:solidFill>
                  <a:srgbClr val="000000"/>
                </a:solidFill>
                <a:latin typeface="Arial" charset="0"/>
              </a:rPr>
              <a:t>(Rom 5:12–21)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First Adam brought sin, death, and condemnation (5:12–14, 16)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Second Adam brought gift/grace, life, and “uprightness” (5:15–21) </a:t>
            </a:r>
          </a:p>
        </p:txBody>
      </p:sp>
    </p:spTree>
    <p:extLst>
      <p:ext uri="{BB962C8B-B14F-4D97-AF65-F5344CB8AC3E}">
        <p14:creationId xmlns:p14="http://schemas.microsoft.com/office/powerpoint/2010/main" val="1050043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1885980"/>
            <a:ext cx="7896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if there is no resurrection?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can all do whatever we wanted. There will be no consequence.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But, there is Resurrection! Everyone will be raised from the dead. There will be consequences.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02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2439977"/>
            <a:ext cx="78961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how is this good news?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Those who receive the grace/gift of salvation that is in Jesus Christ’s death and resurrection “have peace with God” (Rom 5:1, 6–11)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6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1943160"/>
            <a:ext cx="7896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While we were weak, Christ died for us, the un-reverent people (5:6)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While we were sinners, Christ died for us (5:7–8)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While we were enemies, Christ reconciled us to God (5:10–11)</a:t>
            </a:r>
          </a:p>
        </p:txBody>
      </p:sp>
    </p:spTree>
    <p:extLst>
      <p:ext uri="{BB962C8B-B14F-4D97-AF65-F5344CB8AC3E}">
        <p14:creationId xmlns:p14="http://schemas.microsoft.com/office/powerpoint/2010/main" val="21104822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2611345"/>
            <a:ext cx="7896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Now that we are reconciled to God, made upright with God, we are saved from upcoming wrath (5:9), we have peace with God (5:1)</a:t>
            </a:r>
          </a:p>
        </p:txBody>
      </p:sp>
    </p:spTree>
    <p:extLst>
      <p:ext uri="{BB962C8B-B14F-4D97-AF65-F5344CB8AC3E}">
        <p14:creationId xmlns:p14="http://schemas.microsoft.com/office/powerpoint/2010/main" val="373619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Resurrection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23942" y="1885980"/>
            <a:ext cx="78961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gain access by faith into this great salvation (5:2)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boast in the hope and glory of God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(5:3, 12)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endure sufferings,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knowing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the result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(5:4–5)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942" y="1474071"/>
            <a:ext cx="789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what should we do?</a:t>
            </a:r>
          </a:p>
        </p:txBody>
      </p:sp>
    </p:spTree>
    <p:extLst>
      <p:ext uri="{BB962C8B-B14F-4D97-AF65-F5344CB8AC3E}">
        <p14:creationId xmlns:p14="http://schemas.microsoft.com/office/powerpoint/2010/main" val="696374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2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60230"/>
              </p:ext>
            </p:extLst>
          </p:nvPr>
        </p:nvGraphicFramePr>
        <p:xfrm>
          <a:off x="319142" y="1975395"/>
          <a:ext cx="8505714" cy="4937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238"/>
                <a:gridCol w="2835238"/>
                <a:gridCol w="2835238"/>
              </a:tblGrid>
              <a:tr h="24782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The Gospel</a:t>
                      </a: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About the Son, who is David’s son and resurrected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from the dead (Son of God); we obey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The Need for the Gospel</a:t>
                      </a: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Whether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sinner, saint, privileged, or a human, we all need the gospel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The Gospel Explained</a:t>
                      </a: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endParaRPr lang="en-US" sz="24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How God proves himself as upright (righteous);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Why</a:t>
                      </a:r>
                      <a:r>
                        <a:rPr lang="en-US" sz="2400" b="1" baseline="0" dirty="0" smtClean="0">
                          <a:latin typeface="Arial"/>
                          <a:cs typeface="Arial"/>
                        </a:rPr>
                        <a:t> is it based on faith-alone and what is faith?</a:t>
                      </a:r>
                      <a:endParaRPr lang="en-US" sz="2400" b="1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11881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1:1–17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1:18–3:20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/>
                          <a:cs typeface="Arial"/>
                        </a:rPr>
                        <a:t>3:21–5:21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830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notes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 Gospel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6366" y="2334346"/>
            <a:ext cx="81112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The Gospel is the birth announcement of King David’s son, who resurrected from the dead and is the Son of God, Jesus Christ. Those who believe in him have salvation.</a:t>
            </a:r>
          </a:p>
        </p:txBody>
      </p:sp>
    </p:spTree>
    <p:extLst>
      <p:ext uri="{BB962C8B-B14F-4D97-AF65-F5344CB8AC3E}">
        <p14:creationId xmlns:p14="http://schemas.microsoft.com/office/powerpoint/2010/main" val="1877567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not a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sinner.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1405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2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0227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3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privileged.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9604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4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not “totally depraved.”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1839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Paul’s Answer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Whether we are “sinners,” “saints,” “privileged,” or “mere human” — we are in need of the Gospel of Jesus Christ.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25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1041</Words>
  <Application>Microsoft Macintosh PowerPoint</Application>
  <PresentationFormat>On-screen Show (4:3)</PresentationFormat>
  <Paragraphs>142</Paragraphs>
  <Slides>30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49_Blank Presentation</vt:lpstr>
      <vt:lpstr>Orbit</vt:lpstr>
      <vt:lpstr>Death &amp; Resurrection</vt:lpstr>
      <vt:lpstr>Theme</vt:lpstr>
      <vt:lpstr>Theme</vt:lpstr>
      <vt:lpstr>The Gospel</vt:lpstr>
      <vt:lpstr>Objection 1</vt:lpstr>
      <vt:lpstr>Objection 2</vt:lpstr>
      <vt:lpstr>Objection 3</vt:lpstr>
      <vt:lpstr>Objection 4</vt:lpstr>
      <vt:lpstr>Paul’s Answer</vt:lpstr>
      <vt:lpstr>The Righteousness of God</vt:lpstr>
      <vt:lpstr>The Righteousness of God</vt:lpstr>
      <vt:lpstr>The Righteousness of God</vt:lpstr>
      <vt:lpstr>The Righteousness of God</vt:lpstr>
      <vt:lpstr>The Righteousness of God</vt:lpstr>
      <vt:lpstr>The Righteousness of God</vt:lpstr>
      <vt:lpstr>The Righteousness of God</vt:lpstr>
      <vt:lpstr>Forefathers Testify</vt:lpstr>
      <vt:lpstr>Faith-Based Salvation</vt:lpstr>
      <vt:lpstr>Faith-Based Salvation</vt:lpstr>
      <vt:lpstr>The Resurrection</vt:lpstr>
      <vt:lpstr>PowerPoint Presentation</vt:lpstr>
      <vt:lpstr>The Resurrection</vt:lpstr>
      <vt:lpstr>The Resurrection</vt:lpstr>
      <vt:lpstr>The Resurrection</vt:lpstr>
      <vt:lpstr>The Resurrection</vt:lpstr>
      <vt:lpstr>The Resurrection</vt:lpstr>
      <vt:lpstr>The Resurrection</vt:lpstr>
      <vt:lpstr>The Resurrection</vt:lpstr>
      <vt:lpstr>Black</vt:lpstr>
      <vt:lpstr>NT Sermons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156</cp:revision>
  <dcterms:created xsi:type="dcterms:W3CDTF">2014-08-02T06:39:19Z</dcterms:created>
  <dcterms:modified xsi:type="dcterms:W3CDTF">2017-04-30T04:30:56Z</dcterms:modified>
</cp:coreProperties>
</file>