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2.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7" r:id="rId3"/>
    <p:sldMasterId id="2147483699" r:id="rId4"/>
    <p:sldMasterId id="2147483711" r:id="rId5"/>
    <p:sldMasterId id="2147483723" r:id="rId6"/>
    <p:sldMasterId id="2147483735" r:id="rId7"/>
    <p:sldMasterId id="2147483747" r:id="rId8"/>
  </p:sldMasterIdLst>
  <p:notesMasterIdLst>
    <p:notesMasterId r:id="rId100"/>
  </p:notesMasterIdLst>
  <p:handoutMasterIdLst>
    <p:handoutMasterId r:id="rId101"/>
  </p:handoutMasterIdLst>
  <p:sldIdLst>
    <p:sldId id="310" r:id="rId9"/>
    <p:sldId id="385" r:id="rId10"/>
    <p:sldId id="386" r:id="rId11"/>
    <p:sldId id="358" r:id="rId12"/>
    <p:sldId id="363" r:id="rId13"/>
    <p:sldId id="368" r:id="rId14"/>
    <p:sldId id="374" r:id="rId15"/>
    <p:sldId id="497" r:id="rId16"/>
    <p:sldId id="375" r:id="rId17"/>
    <p:sldId id="367" r:id="rId18"/>
    <p:sldId id="415" r:id="rId19"/>
    <p:sldId id="498" r:id="rId20"/>
    <p:sldId id="389" r:id="rId21"/>
    <p:sldId id="394" r:id="rId22"/>
    <p:sldId id="382" r:id="rId23"/>
    <p:sldId id="406" r:id="rId24"/>
    <p:sldId id="395" r:id="rId25"/>
    <p:sldId id="408" r:id="rId26"/>
    <p:sldId id="400" r:id="rId27"/>
    <p:sldId id="391" r:id="rId28"/>
    <p:sldId id="390" r:id="rId29"/>
    <p:sldId id="401" r:id="rId30"/>
    <p:sldId id="404" r:id="rId31"/>
    <p:sldId id="410" r:id="rId32"/>
    <p:sldId id="399" r:id="rId33"/>
    <p:sldId id="411" r:id="rId34"/>
    <p:sldId id="412" r:id="rId35"/>
    <p:sldId id="397" r:id="rId36"/>
    <p:sldId id="413" r:id="rId37"/>
    <p:sldId id="414" r:id="rId38"/>
    <p:sldId id="377" r:id="rId39"/>
    <p:sldId id="431" r:id="rId40"/>
    <p:sldId id="475" r:id="rId41"/>
    <p:sldId id="476" r:id="rId42"/>
    <p:sldId id="360" r:id="rId43"/>
    <p:sldId id="418" r:id="rId44"/>
    <p:sldId id="417" r:id="rId45"/>
    <p:sldId id="419" r:id="rId46"/>
    <p:sldId id="424" r:id="rId47"/>
    <p:sldId id="425" r:id="rId48"/>
    <p:sldId id="421" r:id="rId49"/>
    <p:sldId id="423" r:id="rId50"/>
    <p:sldId id="373" r:id="rId51"/>
    <p:sldId id="430" r:id="rId52"/>
    <p:sldId id="409" r:id="rId53"/>
    <p:sldId id="439" r:id="rId54"/>
    <p:sldId id="432" r:id="rId55"/>
    <p:sldId id="440" r:id="rId56"/>
    <p:sldId id="441" r:id="rId57"/>
    <p:sldId id="442" r:id="rId58"/>
    <p:sldId id="443" r:id="rId59"/>
    <p:sldId id="393" r:id="rId60"/>
    <p:sldId id="428" r:id="rId61"/>
    <p:sldId id="437" r:id="rId62"/>
    <p:sldId id="392" r:id="rId63"/>
    <p:sldId id="446" r:id="rId64"/>
    <p:sldId id="458" r:id="rId65"/>
    <p:sldId id="459" r:id="rId66"/>
    <p:sldId id="444" r:id="rId67"/>
    <p:sldId id="448" r:id="rId68"/>
    <p:sldId id="449" r:id="rId69"/>
    <p:sldId id="450" r:id="rId70"/>
    <p:sldId id="451" r:id="rId71"/>
    <p:sldId id="452" r:id="rId72"/>
    <p:sldId id="447" r:id="rId73"/>
    <p:sldId id="445" r:id="rId74"/>
    <p:sldId id="403" r:id="rId75"/>
    <p:sldId id="464" r:id="rId76"/>
    <p:sldId id="468" r:id="rId77"/>
    <p:sldId id="467" r:id="rId78"/>
    <p:sldId id="277" r:id="rId79"/>
    <p:sldId id="481" r:id="rId80"/>
    <p:sldId id="461" r:id="rId81"/>
    <p:sldId id="463" r:id="rId82"/>
    <p:sldId id="470" r:id="rId83"/>
    <p:sldId id="388" r:id="rId84"/>
    <p:sldId id="500" r:id="rId85"/>
    <p:sldId id="466" r:id="rId86"/>
    <p:sldId id="499" r:id="rId87"/>
    <p:sldId id="457" r:id="rId88"/>
    <p:sldId id="472" r:id="rId89"/>
    <p:sldId id="369" r:id="rId90"/>
    <p:sldId id="491" r:id="rId91"/>
    <p:sldId id="492" r:id="rId92"/>
    <p:sldId id="493" r:id="rId93"/>
    <p:sldId id="494" r:id="rId94"/>
    <p:sldId id="359" r:id="rId95"/>
    <p:sldId id="496" r:id="rId96"/>
    <p:sldId id="495" r:id="rId97"/>
    <p:sldId id="353" r:id="rId98"/>
    <p:sldId id="352" r:id="rId99"/>
  </p:sldIdLst>
  <p:sldSz cx="9144000" cy="6858000" type="screen4x3"/>
  <p:notesSz cx="6642100" cy="97663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D2600"/>
    <a:srgbClr val="804000"/>
    <a:srgbClr val="730177"/>
    <a:srgbClr val="000000"/>
    <a:srgbClr val="081D58"/>
    <a:srgbClr val="DADADA"/>
    <a:srgbClr val="CF0E30"/>
    <a:srgbClr val="FAFD00"/>
    <a:srgbClr val="0035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00" autoAdjust="0"/>
    <p:restoredTop sz="61314" autoAdjust="0"/>
  </p:normalViewPr>
  <p:slideViewPr>
    <p:cSldViewPr>
      <p:cViewPr varScale="1">
        <p:scale>
          <a:sx n="65" d="100"/>
          <a:sy n="65" d="100"/>
        </p:scale>
        <p:origin x="-10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notesMaster" Target="notesMasters/notesMaster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smtClean="0"/>
            <a:t>Dead</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en-US" dirty="0" smtClean="0"/>
            <a:t>Buddha</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dirty="0" smtClean="0"/>
            <a:t>Mohammed</a:t>
          </a:r>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en-US" dirty="0" smtClean="0"/>
            <a:t>Marx</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smtClean="0"/>
            <a:t>Alive</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t>
        <a:bodyPr/>
        <a:lstStyle/>
        <a:p>
          <a:endParaRPr lang="en-US"/>
        </a:p>
      </dgm:t>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t>
        <a:bodyPr/>
        <a:lstStyle/>
        <a:p>
          <a:endParaRPr lang="en-US"/>
        </a:p>
      </dgm:t>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t>
        <a:bodyPr/>
        <a:lstStyle/>
        <a:p>
          <a:endParaRPr lang="en-US"/>
        </a:p>
      </dgm:t>
    </dgm:pt>
  </dgm:ptLst>
  <dgm:cxnLst>
    <dgm:cxn modelId="{C750FF77-9BF2-C844-B5F5-99934E41777E}" srcId="{2D076B49-53D4-8646-81E8-A485E8AC013F}" destId="{694525C5-9FDD-814B-A067-F883D9022868}" srcOrd="2" destOrd="0" parTransId="{2C23D46C-88B9-BB49-A03E-023F51BE0CA7}" sibTransId="{40DD771D-95C0-6E42-B861-7926F8429782}"/>
    <dgm:cxn modelId="{2E1424B6-D8AB-4748-A572-EEB3B1248545}" type="presOf" srcId="{2D076B49-53D4-8646-81E8-A485E8AC013F}" destId="{4F0783E6-C52A-A847-A6E3-E332A152C91B}"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4C0585C0-CC6C-8140-AB47-A556A60E0F5B}" type="presOf" srcId="{7D69569B-2323-5D4E-9279-6914525E0E18}" destId="{C1BE93AB-A0D0-C243-957E-EAE81D4B64BA}" srcOrd="0" destOrd="0" presId="urn:microsoft.com/office/officeart/2005/8/layout/balance1"/>
    <dgm:cxn modelId="{987AADD5-3699-CB4B-BE5B-A02CDB214D4A}" type="presOf" srcId="{631A657C-6F77-8C47-A7AD-9F4E40AFFF54}" destId="{62C31F2A-9A1E-A149-8EAF-036B99F62A9B}" srcOrd="0" destOrd="0" presId="urn:microsoft.com/office/officeart/2005/8/layout/balance1"/>
    <dgm:cxn modelId="{59ED85A2-8C38-CF46-AF05-E11C8595C774}" type="presOf" srcId="{A53F1204-5BE4-684A-AD10-BC5DDE05FFC3}" destId="{F45C4F90-9252-014B-A19B-2CBB570FCAE0}" srcOrd="0" destOrd="0" presId="urn:microsoft.com/office/officeart/2005/8/layout/balance1"/>
    <dgm:cxn modelId="{D0D83374-D3C2-294E-BF8B-35EE4408B299}" type="presOf" srcId="{694525C5-9FDD-814B-A067-F883D9022868}" destId="{A42B88D9-872F-F246-B082-6E2FFF3800AA}"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7E9FF40F-AE51-9F4B-BB6C-179EAFFA9DE1}" srcId="{2D076B49-53D4-8646-81E8-A485E8AC013F}" destId="{13650350-F198-074E-9D6A-029762067122}" srcOrd="0" destOrd="0" parTransId="{30B9B86E-877A-CC48-B8C1-B2D4CC968317}" sibTransId="{02E16F0E-FEC8-074F-B1B8-B722850B88F6}"/>
    <dgm:cxn modelId="{B22E3FBA-469F-AE4E-B3F7-CE6C154837A9}" srcId="{A53F1204-5BE4-684A-AD10-BC5DDE05FFC3}" destId="{2D076B49-53D4-8646-81E8-A485E8AC013F}" srcOrd="0" destOrd="0" parTransId="{635C5B82-80EB-CD44-9B22-EB89E4655CA3}" sibTransId="{BE91BF38-B07E-3B4A-A6D1-A516548ED13A}"/>
    <dgm:cxn modelId="{56A56F81-B18B-0648-8CF6-93BF02D01B02}" type="presOf" srcId="{13650350-F198-074E-9D6A-029762067122}" destId="{D76DC25C-596D-EC41-A5BE-1044C6E69FB0}" srcOrd="0" destOrd="0" presId="urn:microsoft.com/office/officeart/2005/8/layout/balance1"/>
    <dgm:cxn modelId="{D8E1ACE9-FA8A-F942-9EC9-F03448FD11A4}" type="presParOf" srcId="{F45C4F90-9252-014B-A19B-2CBB570FCAE0}" destId="{5A966515-05D9-7549-9FBE-52885586EBF8}" srcOrd="0" destOrd="0" presId="urn:microsoft.com/office/officeart/2005/8/layout/balance1"/>
    <dgm:cxn modelId="{1DCC9914-0533-E043-88E4-C06CEC82CBD5}" type="presParOf" srcId="{F45C4F90-9252-014B-A19B-2CBB570FCAE0}" destId="{4D65AE49-4CFF-0241-BCCE-AAF78EFC329D}" srcOrd="1" destOrd="0" presId="urn:microsoft.com/office/officeart/2005/8/layout/balance1"/>
    <dgm:cxn modelId="{DA5F4442-3DE2-BA44-BD9C-D8E288982F79}" type="presParOf" srcId="{4D65AE49-4CFF-0241-BCCE-AAF78EFC329D}" destId="{4F0783E6-C52A-A847-A6E3-E332A152C91B}" srcOrd="0" destOrd="0" presId="urn:microsoft.com/office/officeart/2005/8/layout/balance1"/>
    <dgm:cxn modelId="{D80C4DF0-225F-B847-9DF6-A44FC5CBDB1E}" type="presParOf" srcId="{4D65AE49-4CFF-0241-BCCE-AAF78EFC329D}" destId="{62C31F2A-9A1E-A149-8EAF-036B99F62A9B}" srcOrd="1" destOrd="0" presId="urn:microsoft.com/office/officeart/2005/8/layout/balance1"/>
    <dgm:cxn modelId="{31C3480A-05C4-364D-8146-7F4B8E121577}" type="presParOf" srcId="{F45C4F90-9252-014B-A19B-2CBB570FCAE0}" destId="{C15F9AC9-F67C-EB44-8C84-8D2E45F48E1F}" srcOrd="2" destOrd="0" presId="urn:microsoft.com/office/officeart/2005/8/layout/balance1"/>
    <dgm:cxn modelId="{9EEE4634-429C-6546-83A5-5BAA35467008}" type="presParOf" srcId="{C15F9AC9-F67C-EB44-8C84-8D2E45F48E1F}" destId="{C9FDDC98-D973-4648-88C7-546222ADC43F}" srcOrd="0" destOrd="0" presId="urn:microsoft.com/office/officeart/2005/8/layout/balance1"/>
    <dgm:cxn modelId="{57DF210F-524A-9246-B3B2-6F3A3A7C3B86}" type="presParOf" srcId="{C15F9AC9-F67C-EB44-8C84-8D2E45F48E1F}" destId="{5CC5C51F-F3F8-BE46-A3E7-3F156BB7224C}" srcOrd="1" destOrd="0" presId="urn:microsoft.com/office/officeart/2005/8/layout/balance1"/>
    <dgm:cxn modelId="{3130BC3C-4DAE-5B41-9840-15EA155CF2ED}" type="presParOf" srcId="{C15F9AC9-F67C-EB44-8C84-8D2E45F48E1F}" destId="{802AD16A-2A7D-CD40-9219-0D013DAA56FD}" srcOrd="2" destOrd="0" presId="urn:microsoft.com/office/officeart/2005/8/layout/balance1"/>
    <dgm:cxn modelId="{95DCACE0-1C10-EB4F-9E0D-9B448F0A5208}" type="presParOf" srcId="{C15F9AC9-F67C-EB44-8C84-8D2E45F48E1F}" destId="{D76DC25C-596D-EC41-A5BE-1044C6E69FB0}" srcOrd="3" destOrd="0" presId="urn:microsoft.com/office/officeart/2005/8/layout/balance1"/>
    <dgm:cxn modelId="{1343D7F7-099F-6049-9C76-4FC08AD2CA02}" type="presParOf" srcId="{C15F9AC9-F67C-EB44-8C84-8D2E45F48E1F}" destId="{C1BE93AB-A0D0-C243-957E-EAE81D4B64BA}" srcOrd="4" destOrd="0" presId="urn:microsoft.com/office/officeart/2005/8/layout/balance1"/>
    <dgm:cxn modelId="{32D7205C-BBBC-4843-8F6F-D19771C49C6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smtClean="0"/>
            <a:t>Dead</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smtClean="0"/>
            <a:t>Jesus</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smtClean="0"/>
            <a:t>Alive</a:t>
          </a:r>
          <a:endParaRPr lang="en-US"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en-US" dirty="0" smtClean="0"/>
            <a:t>Buddha</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dirty="0" smtClean="0"/>
            <a:t>Mohammed</a:t>
          </a:r>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dirty="0" smtClean="0"/>
            <a:t>Marx</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t>
        <a:bodyPr/>
        <a:lstStyle/>
        <a:p>
          <a:endParaRPr lang="en-US"/>
        </a:p>
      </dgm:t>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t>
        <a:bodyPr/>
        <a:lstStyle/>
        <a:p>
          <a:endParaRPr lang="en-US"/>
        </a:p>
      </dgm:t>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t>
        <a:bodyPr/>
        <a:lstStyle/>
        <a:p>
          <a:endParaRPr lang="en-US"/>
        </a:p>
      </dgm:t>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t>
        <a:bodyPr/>
        <a:lstStyle/>
        <a:p>
          <a:endParaRPr lang="en-US"/>
        </a:p>
      </dgm:t>
    </dgm:pt>
  </dgm:ptLst>
  <dgm:cxnLst>
    <dgm:cxn modelId="{D9C3F6FE-E138-B44A-9411-2686EAB39551}" srcId="{A53F1204-5BE4-684A-AD10-BC5DDE05FFC3}" destId="{CA4B5168-B8AD-DA4C-84A5-8FDCE7B96CF5}" srcOrd="1" destOrd="0" parTransId="{70FD3067-D4B3-744A-AF04-A565C10213D5}" sibTransId="{8343436B-E757-174C-8D6D-427B37363472}"/>
    <dgm:cxn modelId="{C750FF77-9BF2-C844-B5F5-99934E41777E}" srcId="{CA4B5168-B8AD-DA4C-84A5-8FDCE7B96CF5}" destId="{694525C5-9FDD-814B-A067-F883D9022868}" srcOrd="2" destOrd="0" parTransId="{2C23D46C-88B9-BB49-A03E-023F51BE0CA7}" sibTransId="{40DD771D-95C0-6E42-B861-7926F8429782}"/>
    <dgm:cxn modelId="{7E9FF40F-AE51-9F4B-BB6C-179EAFFA9DE1}" srcId="{CA4B5168-B8AD-DA4C-84A5-8FDCE7B96CF5}" destId="{13650350-F198-074E-9D6A-029762067122}" srcOrd="0" destOrd="0" parTransId="{30B9B86E-877A-CC48-B8C1-B2D4CC968317}" sibTransId="{02E16F0E-FEC8-074F-B1B8-B722850B88F6}"/>
    <dgm:cxn modelId="{AB920B35-265C-7743-8E8F-1DD3ADFFBC8C}" srcId="{CA4B5168-B8AD-DA4C-84A5-8FDCE7B96CF5}" destId="{7D69569B-2323-5D4E-9279-6914525E0E18}" srcOrd="1" destOrd="0" parTransId="{1E2697EF-97AC-4541-A484-63E297BB0CEF}" sibTransId="{A71F1C72-C0D3-6D43-B2BE-3AD8871B4007}"/>
    <dgm:cxn modelId="{BFEAB9A8-7B21-FC4B-9EAC-6C676D5BEC8F}" type="presOf" srcId="{2D076B49-53D4-8646-81E8-A485E8AC013F}" destId="{4F0783E6-C52A-A847-A6E3-E332A152C91B}" srcOrd="0" destOrd="0" presId="urn:microsoft.com/office/officeart/2005/8/layout/balance1"/>
    <dgm:cxn modelId="{66AE74A0-F96D-DA43-804D-9D97012FA952}" type="presOf" srcId="{13650350-F198-074E-9D6A-029762067122}" destId="{244E3F71-DD21-3A43-AB35-C865DD4D16F1}"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4F3B14A3-1A7B-8E40-A792-7527AF3BEAF9}" srcId="{2D076B49-53D4-8646-81E8-A485E8AC013F}" destId="{795537B5-4031-D94F-9CAE-B97D65B128F6}" srcOrd="0" destOrd="0" parTransId="{A5842693-465A-174D-8288-39F5F8128C97}" sibTransId="{9945CA7A-1790-084A-A6A3-462A04A5DA09}"/>
    <dgm:cxn modelId="{EDF702FC-10AB-6845-A41A-31446B11C4FB}" type="presOf" srcId="{795537B5-4031-D94F-9CAE-B97D65B128F6}" destId="{5D152859-4C11-C941-80D1-124F2617F304}" srcOrd="0" destOrd="0" presId="urn:microsoft.com/office/officeart/2005/8/layout/balance1"/>
    <dgm:cxn modelId="{E7D60C68-91B5-B84D-A53D-E6B03BA18BBD}" type="presOf" srcId="{CA4B5168-B8AD-DA4C-84A5-8FDCE7B96CF5}" destId="{62C31F2A-9A1E-A149-8EAF-036B99F62A9B}" srcOrd="0" destOrd="0" presId="urn:microsoft.com/office/officeart/2005/8/layout/balance1"/>
    <dgm:cxn modelId="{CACF6A05-431E-844F-ABC4-CC93620E7266}" type="presOf" srcId="{7D69569B-2323-5D4E-9279-6914525E0E18}" destId="{49FFE84F-1D3D-F044-8717-50CFD5D0D28E}" srcOrd="0" destOrd="0" presId="urn:microsoft.com/office/officeart/2005/8/layout/balance1"/>
    <dgm:cxn modelId="{9115A79E-F89D-574B-9304-BB7F09BD6169}" type="presOf" srcId="{694525C5-9FDD-814B-A067-F883D9022868}" destId="{B2BE7D1A-F1FA-834A-B220-999616C11E72}" srcOrd="0" destOrd="0" presId="urn:microsoft.com/office/officeart/2005/8/layout/balance1"/>
    <dgm:cxn modelId="{8E87E008-F3E4-3A46-B4BC-4348BFFF17AF}" type="presOf" srcId="{A53F1204-5BE4-684A-AD10-BC5DDE05FFC3}" destId="{F45C4F90-9252-014B-A19B-2CBB570FCAE0}" srcOrd="0" destOrd="0" presId="urn:microsoft.com/office/officeart/2005/8/layout/balance1"/>
    <dgm:cxn modelId="{02564C32-61CE-6844-ACCE-A632C5B7C6AF}" type="presParOf" srcId="{F45C4F90-9252-014B-A19B-2CBB570FCAE0}" destId="{5A966515-05D9-7549-9FBE-52885586EBF8}" srcOrd="0" destOrd="0" presId="urn:microsoft.com/office/officeart/2005/8/layout/balance1"/>
    <dgm:cxn modelId="{11ED1364-A21C-EB4A-97B3-AF89CCB2DA57}" type="presParOf" srcId="{F45C4F90-9252-014B-A19B-2CBB570FCAE0}" destId="{4D65AE49-4CFF-0241-BCCE-AAF78EFC329D}" srcOrd="1" destOrd="0" presId="urn:microsoft.com/office/officeart/2005/8/layout/balance1"/>
    <dgm:cxn modelId="{1C92494F-83B5-384A-9A3C-CBD77CD35023}" type="presParOf" srcId="{4D65AE49-4CFF-0241-BCCE-AAF78EFC329D}" destId="{4F0783E6-C52A-A847-A6E3-E332A152C91B}" srcOrd="0" destOrd="0" presId="urn:microsoft.com/office/officeart/2005/8/layout/balance1"/>
    <dgm:cxn modelId="{149ADAC2-E9A2-C942-8CCE-C20AD56752F9}" type="presParOf" srcId="{4D65AE49-4CFF-0241-BCCE-AAF78EFC329D}" destId="{62C31F2A-9A1E-A149-8EAF-036B99F62A9B}" srcOrd="1" destOrd="0" presId="urn:microsoft.com/office/officeart/2005/8/layout/balance1"/>
    <dgm:cxn modelId="{CFCBCBE1-2378-FF49-976E-54BA18E65B21}" type="presParOf" srcId="{F45C4F90-9252-014B-A19B-2CBB570FCAE0}" destId="{C15F9AC9-F67C-EB44-8C84-8D2E45F48E1F}" srcOrd="2" destOrd="0" presId="urn:microsoft.com/office/officeart/2005/8/layout/balance1"/>
    <dgm:cxn modelId="{4CF4C5B0-CE71-D942-A28D-AACDA5431A6B}" type="presParOf" srcId="{C15F9AC9-F67C-EB44-8C84-8D2E45F48E1F}" destId="{C9FDDC98-D973-4648-88C7-546222ADC43F}" srcOrd="0" destOrd="0" presId="urn:microsoft.com/office/officeart/2005/8/layout/balance1"/>
    <dgm:cxn modelId="{98CAC5DE-7994-E249-9C24-A0D8719CF218}" type="presParOf" srcId="{C15F9AC9-F67C-EB44-8C84-8D2E45F48E1F}" destId="{5CC5C51F-F3F8-BE46-A3E7-3F156BB7224C}" srcOrd="1" destOrd="0" presId="urn:microsoft.com/office/officeart/2005/8/layout/balance1"/>
    <dgm:cxn modelId="{C0723D70-1E7B-6A4E-B6E5-249E82E92D65}" type="presParOf" srcId="{C15F9AC9-F67C-EB44-8C84-8D2E45F48E1F}" destId="{CC12B939-B260-FA4A-AF29-3EC1BED1FDEF}" srcOrd="2" destOrd="0" presId="urn:microsoft.com/office/officeart/2005/8/layout/balance1"/>
    <dgm:cxn modelId="{92DD2F6F-5255-584C-9ABA-0238C0EC5F2C}" type="presParOf" srcId="{C15F9AC9-F67C-EB44-8C84-8D2E45F48E1F}" destId="{244E3F71-DD21-3A43-AB35-C865DD4D16F1}" srcOrd="3" destOrd="0" presId="urn:microsoft.com/office/officeart/2005/8/layout/balance1"/>
    <dgm:cxn modelId="{62CD04A2-3F64-B447-B363-5EDB45330F19}" type="presParOf" srcId="{C15F9AC9-F67C-EB44-8C84-8D2E45F48E1F}" destId="{49FFE84F-1D3D-F044-8717-50CFD5D0D28E}" srcOrd="4" destOrd="0" presId="urn:microsoft.com/office/officeart/2005/8/layout/balance1"/>
    <dgm:cxn modelId="{9A5C893A-9613-2B46-A6EE-755882215672}" type="presParOf" srcId="{C15F9AC9-F67C-EB44-8C84-8D2E45F48E1F}" destId="{B2BE7D1A-F1FA-834A-B220-999616C11E72}" srcOrd="5" destOrd="0" presId="urn:microsoft.com/office/officeart/2005/8/layout/balance1"/>
    <dgm:cxn modelId="{6BB21FBF-1AD4-524C-97D8-4BD4F3EB66B9}"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Dead</a:t>
          </a:r>
          <a:endParaRPr lang="en-US" sz="44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Alive</a:t>
          </a:r>
          <a:endParaRPr lang="en-US" sz="44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Buddha</a:t>
          </a:r>
          <a:endParaRPr lang="en-US" sz="23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Mohammed</a:t>
          </a:r>
          <a:endParaRPr lang="en-US" sz="23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Marx</a:t>
          </a:r>
          <a:endParaRPr lang="en-US" sz="2300" kern="1200" dirty="0"/>
        </a:p>
      </dsp:txBody>
      <dsp:txXfrm>
        <a:off x="4187895" y="1607623"/>
        <a:ext cx="1741739" cy="767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Dead</a:t>
          </a:r>
          <a:endParaRPr lang="en-US" sz="44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Alive</a:t>
          </a:r>
          <a:endParaRPr lang="en-US" sz="44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Buddha</a:t>
          </a:r>
          <a:endParaRPr lang="en-US" sz="23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Mohammed</a:t>
          </a:r>
          <a:endParaRPr lang="en-US" sz="23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Marx</a:t>
          </a:r>
          <a:endParaRPr lang="en-US" sz="23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Jesus</a:t>
          </a:r>
          <a:endParaRPr lang="en-US" sz="23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86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885825" y="4638675"/>
            <a:ext cx="4870450" cy="43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t>Click to edit Master notes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1035050" y="847725"/>
            <a:ext cx="4572000" cy="34290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368202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So what difference does Christ’s resurrection make in your life</a:t>
            </a:r>
            <a:r>
              <a:rPr lang="en-SG" sz="1200" kern="1200" dirty="0" smtClean="0">
                <a:solidFill>
                  <a:schemeClr val="tx1"/>
                </a:solidFill>
                <a:effectLst/>
                <a:latin typeface="Helvetica" charset="0"/>
                <a:ea typeface="ＭＳ Ｐゴシック" charset="0"/>
                <a:cs typeface="+mn-cs"/>
              </a:rPr>
              <a:t>?</a:t>
            </a:r>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Well, let’s see how…</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Jesus being alive isn’t just a theological truth but a very practical reality in our lives</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You know why we worship</a:t>
            </a:r>
            <a:r>
              <a:rPr lang="en-US" sz="1200" kern="1200" baseline="0" dirty="0" smtClean="0">
                <a:solidFill>
                  <a:schemeClr val="tx1"/>
                </a:solidFill>
                <a:effectLst/>
                <a:latin typeface="Helvetica" charset="0"/>
                <a:ea typeface="ＭＳ Ｐゴシック" charset="0"/>
                <a:cs typeface="+mn-cs"/>
              </a:rPr>
              <a:t> on </a:t>
            </a:r>
            <a:r>
              <a:rPr lang="en-US" sz="1200" kern="1200" dirty="0" smtClean="0">
                <a:solidFill>
                  <a:schemeClr val="tx1"/>
                </a:solidFill>
                <a:effectLst/>
                <a:latin typeface="Helvetica" charset="0"/>
                <a:ea typeface="ＭＳ Ｐゴシック" charset="0"/>
                <a:cs typeface="+mn-cs"/>
              </a:rPr>
              <a:t>Sunday?  Only because Jesus rose from the dead!</a:t>
            </a:r>
            <a:r>
              <a:rPr lang="en-SG" dirty="0" smtClean="0">
                <a:effectLst/>
              </a:rPr>
              <a:t> </a:t>
            </a:r>
            <a:endParaRPr lang="en-US" dirty="0"/>
          </a:p>
        </p:txBody>
      </p:sp>
    </p:spTree>
    <p:extLst>
      <p:ext uri="{BB962C8B-B14F-4D97-AF65-F5344CB8AC3E}">
        <p14:creationId xmlns:p14="http://schemas.microsoft.com/office/powerpoint/2010/main" val="321229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Maybe you’ve thought that we celebrate Easter on a Sunday because of the resurrection.  True, but actually </a:t>
            </a:r>
            <a:r>
              <a:rPr lang="en-US" sz="1200" i="1" kern="1200" dirty="0" smtClean="0">
                <a:solidFill>
                  <a:schemeClr val="tx1"/>
                </a:solidFill>
                <a:effectLst/>
                <a:latin typeface="Helvetica" charset="0"/>
                <a:ea typeface="ＭＳ Ｐゴシック" charset="0"/>
                <a:cs typeface="+mn-cs"/>
              </a:rPr>
              <a:t>every Sunday</a:t>
            </a:r>
            <a:r>
              <a:rPr lang="en-US" sz="1200" kern="1200" dirty="0" smtClean="0">
                <a:solidFill>
                  <a:schemeClr val="tx1"/>
                </a:solidFill>
                <a:effectLst/>
                <a:latin typeface="Helvetica" charset="0"/>
                <a:ea typeface="ＭＳ Ｐゴシック" charset="0"/>
                <a:cs typeface="+mn-cs"/>
              </a:rPr>
              <a:t> is a celebration of the resurrection</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Jesus rose on the first day of the week—Sunday.  John writes</a:t>
            </a:r>
            <a:r>
              <a:rPr lang="en-SG" dirty="0" smtClean="0">
                <a:effectLst/>
              </a:rPr>
              <a: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16</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smtClean="0">
              <a:latin typeface="Times New Roman" charset="0"/>
              <a:ea typeface="ＭＳ Ｐゴシック" charset="0"/>
              <a:cs typeface="ＭＳ Ｐゴシック" charset="0"/>
            </a:endParaRPr>
          </a:p>
          <a:p>
            <a:r>
              <a:rPr lang="en-US" sz="1200" kern="1200" dirty="0" smtClean="0">
                <a:solidFill>
                  <a:schemeClr val="tx1"/>
                </a:solidFill>
                <a:effectLst/>
                <a:latin typeface="Helvetica" charset="0"/>
                <a:ea typeface="ＭＳ Ｐゴシック" charset="0"/>
                <a:cs typeface="+mn-cs"/>
              </a:rPr>
              <a:t>Since then Christians have gathered to worship on this day called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the Lord’s day</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as the book of Revelation was revealed</a:t>
            </a:r>
            <a:r>
              <a:rPr lang="en-US" sz="1200" kern="1200" baseline="0" dirty="0" smtClean="0">
                <a:solidFill>
                  <a:schemeClr val="tx1"/>
                </a:solidFill>
                <a:effectLst/>
                <a:latin typeface="Helvetica" charset="0"/>
                <a:ea typeface="ＭＳ Ｐゴシック" charset="0"/>
                <a:cs typeface="+mn-cs"/>
              </a:rPr>
              <a:t> to John on what day?</a:t>
            </a:r>
          </a:p>
          <a:p>
            <a:r>
              <a:rPr lang="en-US" sz="1200" kern="1200" baseline="0" dirty="0" smtClean="0">
                <a:solidFill>
                  <a:schemeClr val="tx1"/>
                </a:solidFill>
                <a:effectLst/>
                <a:latin typeface="Helvetica" charset="0"/>
                <a:ea typeface="ＭＳ Ｐゴシック" charset="0"/>
                <a:cs typeface="+mn-cs"/>
              </a:rPr>
              <a:t>• Sunday!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In fact, in the fourth century under the emperor Constantine Sunday also became a day of rest</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Constantine originally designated the pagan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Day of the Sun</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a weekly holiday</a:t>
            </a:r>
            <a:r>
              <a:rPr lang="is-IS"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is-IS" dirty="0" smtClean="0"/>
              <a:t>…</a:t>
            </a:r>
            <a:r>
              <a:rPr lang="en-US" sz="1200" kern="1200" dirty="0" smtClean="0">
                <a:solidFill>
                  <a:schemeClr val="tx1"/>
                </a:solidFill>
                <a:effectLst/>
                <a:latin typeface="Helvetica" charset="0"/>
                <a:ea typeface="ＭＳ Ｐゴシック" charset="0"/>
                <a:cs typeface="+mn-cs"/>
              </a:rPr>
              <a:t>but the pope at that time transferred the rest day from Saturday to Sunday</a:t>
            </a:r>
            <a:r>
              <a:rPr lang="en-SG" sz="1200" kern="1200" dirty="0" smtClean="0">
                <a:solidFill>
                  <a:schemeClr val="tx1"/>
                </a:solidFill>
                <a:effectLst/>
                <a:latin typeface="Helvetica" charset="0"/>
                <a:ea typeface="ＭＳ Ｐゴシック" charset="0"/>
                <a:cs typeface="+mn-cs"/>
              </a:rPr>
              <a:t>.</a:t>
            </a:r>
            <a:endParaRPr lang="en-US" dirty="0" smtClean="0"/>
          </a:p>
          <a:p>
            <a:endParaRPr lang="en-US" dirty="0" smtClean="0"/>
          </a:p>
          <a:p>
            <a:r>
              <a:rPr lang="en-US" dirty="0" smtClean="0"/>
              <a:t>_______</a:t>
            </a:r>
          </a:p>
          <a:p>
            <a:endParaRPr lang="en-US" dirty="0" smtClean="0"/>
          </a:p>
          <a:p>
            <a:r>
              <a:rPr lang="en-US" dirty="0" smtClean="0"/>
              <a:t>Source: </a:t>
            </a:r>
            <a:r>
              <a:rPr lang="en-US" i="1" dirty="0" smtClean="0"/>
              <a:t>Sabbath and Sunday in Early Christianity</a:t>
            </a:r>
            <a:r>
              <a:rPr lang="en-US" dirty="0" smtClean="0"/>
              <a:t>, by Robert L. Odom, © 1977 by the Review and Herald Publishing Association (An Adventist publishing house), pages 247-248.;</a:t>
            </a:r>
            <a:r>
              <a:rPr lang="en-US" baseline="0" dirty="0" smtClean="0"/>
              <a:t> cited by http://</a:t>
            </a:r>
            <a:r>
              <a:rPr lang="en-US" baseline="0" dirty="0" err="1" smtClean="0"/>
              <a:t>biblelight.net</a:t>
            </a:r>
            <a:r>
              <a:rPr lang="en-US" baseline="0" dirty="0" smtClean="0"/>
              <a:t>/</a:t>
            </a:r>
            <a:r>
              <a:rPr lang="en-US" baseline="0" dirty="0" err="1" smtClean="0"/>
              <a:t>sunday.htm</a:t>
            </a:r>
            <a:r>
              <a:rPr lang="en-US" baseline="0" dirty="0" smtClean="0"/>
              <a:t> accessed 26 March 2016</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My two hardest times to preach are Christmas and Easter.  You know why?  Unpredictable speakers are more interesting, but at these two holidays everyone already knows what I’m going to say!</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Seventh-Day Adventists see us as chipping out Sabbath worship</a:t>
            </a:r>
            <a:r>
              <a:rPr lang="is-IS" sz="1200" kern="1200" dirty="0" smtClean="0">
                <a:solidFill>
                  <a:schemeClr val="tx1"/>
                </a:solidFill>
                <a:effectLst/>
                <a:latin typeface="Helvetica" charset="0"/>
                <a:ea typeface="ＭＳ Ｐゴシック" charset="0"/>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is-IS"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since they see Sunday worship as the Mark of the Beast</a:t>
            </a:r>
            <a:r>
              <a:rPr lang="en-SG" sz="1200" kern="1200" dirty="0" smtClean="0">
                <a:solidFill>
                  <a:schemeClr val="tx1"/>
                </a:solidFill>
                <a:effectLst/>
                <a:latin typeface="Helvetica" charset="0"/>
                <a:ea typeface="ＭＳ Ｐゴシック" charset="0"/>
                <a:cs typeface="+mn-cs"/>
              </a:rPr>
              <a: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Paul waited until Sunday in Troas for the church to worship (Acts 20:7).</a:t>
            </a:r>
            <a:r>
              <a:rPr lang="en-SG" dirty="0" smtClean="0">
                <a:effectLst/>
              </a:rPr>
              <a:t> </a:t>
            </a:r>
          </a:p>
          <a:p>
            <a:endParaRPr lang="en-US" dirty="0" smtClean="0"/>
          </a:p>
          <a:p>
            <a:r>
              <a:rPr lang="ru-RU" dirty="0" smtClean="0"/>
              <a:t>"</a:t>
            </a:r>
            <a:r>
              <a:rPr lang="en-SG" sz="1200" b="0" i="0" u="none" strike="noStrike" kern="1200" baseline="0" dirty="0" smtClean="0">
                <a:solidFill>
                  <a:schemeClr val="tx1"/>
                </a:solidFill>
                <a:latin typeface="Helvetica" charset="0"/>
                <a:ea typeface="ＭＳ Ｐゴシック" charset="0"/>
                <a:cs typeface="+mn-cs"/>
              </a:rPr>
              <a:t>This is the clearest verse in the New Testament which indicates that Sunday was the normal meeting day of the apostolic church</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 (Stanley Toussaint, </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Acts,</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 in </a:t>
            </a:r>
            <a:r>
              <a:rPr lang="en-SG" sz="1200" b="0" i="1" u="none" strike="noStrike" kern="1200" baseline="0" dirty="0" smtClean="0">
                <a:solidFill>
                  <a:schemeClr val="tx1"/>
                </a:solidFill>
                <a:latin typeface="Helvetica" charset="0"/>
                <a:ea typeface="ＭＳ Ｐゴシック" charset="0"/>
                <a:cs typeface="+mn-cs"/>
              </a:rPr>
              <a:t>The Bible Knowledge Commentary, 2:412-13).</a:t>
            </a:r>
            <a:endParaRPr lang="en-US"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smtClean="0"/>
          </a:p>
          <a:p>
            <a:r>
              <a:rPr lang="ru-RU" dirty="0" smtClean="0"/>
              <a:t>”</a:t>
            </a:r>
            <a:r>
              <a:rPr lang="is-IS"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Paul stayed in Troas for seven days (v. 6) and the church met </a:t>
            </a:r>
            <a:r>
              <a:rPr lang="en-SG" sz="1200" b="1" i="0" u="none" strike="noStrike" kern="1200" baseline="0" dirty="0" smtClean="0">
                <a:solidFill>
                  <a:schemeClr val="tx1"/>
                </a:solidFill>
                <a:latin typeface="Helvetica" charset="0"/>
                <a:ea typeface="ＭＳ Ｐゴシック" charset="0"/>
                <a:cs typeface="+mn-cs"/>
              </a:rPr>
              <a:t>on the first day of the week</a:t>
            </a:r>
            <a:r>
              <a:rPr lang="is-IS" sz="1200" b="1"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Probably the church met at night because most people had to work during the day. Because Paul was leaving them, possibly for the final time, he prolonged his discourse </a:t>
            </a:r>
            <a:r>
              <a:rPr lang="en-SG" sz="1200" b="1" i="0" u="none" strike="noStrike" kern="1200" baseline="0" dirty="0" smtClean="0">
                <a:solidFill>
                  <a:schemeClr val="tx1"/>
                </a:solidFill>
                <a:latin typeface="Helvetica" charset="0"/>
                <a:ea typeface="ＭＳ Ｐゴシック" charset="0"/>
                <a:cs typeface="+mn-cs"/>
              </a:rPr>
              <a:t>until midnight</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 (Stanley Toussaint, </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Acts,</a:t>
            </a:r>
            <a:r>
              <a:rPr lang="ru-RU" sz="1200" b="0" i="0" u="none" strike="noStrike" kern="1200" baseline="0" dirty="0" smtClean="0">
                <a:solidFill>
                  <a:schemeClr val="tx1"/>
                </a:solidFill>
                <a:latin typeface="Helvetica" charset="0"/>
                <a:ea typeface="ＭＳ Ｐゴシック" charset="0"/>
                <a:cs typeface="+mn-cs"/>
              </a:rPr>
              <a:t>"</a:t>
            </a:r>
            <a:r>
              <a:rPr lang="en-SG" sz="1200" b="0" i="0" u="none" strike="noStrike" kern="1200" baseline="0" dirty="0" smtClean="0">
                <a:solidFill>
                  <a:schemeClr val="tx1"/>
                </a:solidFill>
                <a:latin typeface="Helvetica" charset="0"/>
                <a:ea typeface="ＭＳ Ｐゴシック" charset="0"/>
                <a:cs typeface="+mn-cs"/>
              </a:rPr>
              <a:t> in </a:t>
            </a:r>
            <a:r>
              <a:rPr lang="en-SG" sz="1200" b="0" i="1" u="none" strike="noStrike" kern="1200" baseline="0" dirty="0" smtClean="0">
                <a:solidFill>
                  <a:schemeClr val="tx1"/>
                </a:solidFill>
                <a:latin typeface="Helvetica" charset="0"/>
                <a:ea typeface="ＭＳ Ｐゴシック" charset="0"/>
                <a:cs typeface="+mn-cs"/>
              </a:rPr>
              <a:t>The Bible Knowledge Commentary, 2:412-13).</a:t>
            </a:r>
            <a:endParaRPr lang="en-US" b="0" dirty="0" smtClean="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a:p>
            <a:r>
              <a:rPr lang="en-US" sz="1200" kern="1200" dirty="0" smtClean="0">
                <a:solidFill>
                  <a:schemeClr val="tx1"/>
                </a:solidFill>
                <a:effectLst/>
                <a:latin typeface="Helvetica" charset="0"/>
                <a:ea typeface="ＭＳ Ｐゴシック" charset="0"/>
                <a:cs typeface="+mn-cs"/>
              </a:rPr>
              <a:t>During the French Revolution atheistic politicians began to despise Sunday</a:t>
            </a:r>
            <a:r>
              <a:rPr lang="is-IS"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is-IS" dirty="0" smtClean="0"/>
              <a:t>…</a:t>
            </a:r>
            <a:r>
              <a:rPr lang="en-US" sz="1200" kern="1200" dirty="0" smtClean="0">
                <a:solidFill>
                  <a:schemeClr val="tx1"/>
                </a:solidFill>
                <a:effectLst/>
                <a:latin typeface="Helvetica" charset="0"/>
                <a:ea typeface="ＭＳ Ｐゴシック" charset="0"/>
                <a:cs typeface="+mn-cs"/>
              </a:rPr>
              <a:t>so the whole country was forced into months with three 10-day cycles.  People worked nine days, and then had the tenth day off</a:t>
            </a:r>
            <a:r>
              <a:rPr lang="en-SG" sz="1200" kern="1200" dirty="0" smtClean="0">
                <a:solidFill>
                  <a:schemeClr val="tx1"/>
                </a:solidFill>
                <a:effectLst/>
                <a:latin typeface="Helvetica" charset="0"/>
                <a:ea typeface="ＭＳ Ｐゴシック" charset="0"/>
                <a:cs typeface="+mn-cs"/>
              </a:rPr>
              <a:t>.</a:t>
            </a:r>
          </a:p>
          <a:p>
            <a:r>
              <a:rPr lang="en-SG" dirty="0" smtClean="0"/>
              <a:t>The infidel Voltaire was prominent in this, saying, </a:t>
            </a:r>
            <a:r>
              <a:rPr lang="ru-RU" dirty="0" smtClean="0"/>
              <a:t>"</a:t>
            </a:r>
            <a:r>
              <a:rPr lang="en-SG" dirty="0" smtClean="0"/>
              <a:t>We cannot destroy Christianity until we first destroy the Christian Sabbath.</a:t>
            </a:r>
            <a:r>
              <a:rPr lang="ru-RU" dirty="0" smtClean="0"/>
              <a:t>"</a:t>
            </a:r>
            <a:endParaRPr lang="en-SG" dirty="0" smtClean="0"/>
          </a:p>
          <a:p>
            <a:r>
              <a:rPr lang="en-SG" dirty="0" smtClean="0"/>
              <a:t>The change was disastrous!  Horses that worked for ten days without rest just broke down in the street.  Tan 6204 The plan was abandoned after only 12 years.</a:t>
            </a:r>
          </a:p>
          <a:p>
            <a:endParaRPr lang="en-US" dirty="0" smtClean="0"/>
          </a:p>
          <a:p>
            <a:r>
              <a:rPr lang="en-US" dirty="0" smtClean="0"/>
              <a:t>___________</a:t>
            </a:r>
          </a:p>
          <a:p>
            <a:endParaRPr lang="en-US" dirty="0" smtClean="0"/>
          </a:p>
          <a:p>
            <a:r>
              <a:rPr lang="en-US" dirty="0" smtClean="0"/>
              <a:t>https://</a:t>
            </a:r>
            <a:r>
              <a:rPr lang="en-US" dirty="0" err="1" smtClean="0"/>
              <a:t>en.wikipedia.org</a:t>
            </a:r>
            <a:r>
              <a:rPr lang="en-US" dirty="0" smtClean="0"/>
              <a:t>/wiki/</a:t>
            </a:r>
            <a:r>
              <a:rPr lang="en-US" dirty="0" err="1" smtClean="0"/>
              <a:t>French_Republican_Calendar</a:t>
            </a:r>
            <a:endParaRPr lang="en-US" dirty="0" smtClean="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Now many nations of the world acknowledge His resurrection by making Sunday the day of rest.  That</a:t>
            </a:r>
            <a:r>
              <a:rPr lang="uk-UA"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s why you have today off!</a:t>
            </a:r>
            <a:r>
              <a:rPr lang="en-SG" dirty="0" smtClean="0">
                <a:effectLst/>
              </a:rPr>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So how does Christ’s resurrection affect us?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At Christmas everyone knows how I’m going to come out—against Herod and for the Baby Jesus, against Zechariah’s disbelief and for Mary’s simple faith, etc.</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Since Christ’s empty tomb validates His claims, you have believed facts</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B7DF067-7B3D-E04C-9E62-4EDFA3C271E3}" type="slidenum">
              <a:rPr lang="en-US" sz="1200">
                <a:solidFill>
                  <a:srgbClr val="000000"/>
                </a:solidFill>
              </a:rPr>
              <a:pPr eaLnBrk="1" hangingPunct="1"/>
              <a:t>33</a:t>
            </a:fld>
            <a:endParaRPr lang="en-US" sz="1200">
              <a:solidFill>
                <a:srgbClr val="000000"/>
              </a:solidFill>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C425F2-FA93-5041-89AE-1E4B7A121448}" type="slidenum">
              <a:rPr lang="en-US" sz="1200">
                <a:solidFill>
                  <a:srgbClr val="000000"/>
                </a:solidFill>
              </a:rPr>
              <a:pPr eaLnBrk="1" hangingPunct="1"/>
              <a:t>34</a:t>
            </a:fld>
            <a:endParaRPr lang="en-US" sz="1200">
              <a:solidFill>
                <a:srgbClr val="000000"/>
              </a:solidFill>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Peter noted on the day the church started that since Christ rose from the dead, He is called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Lord</a:t>
            </a:r>
            <a:r>
              <a:rPr lang="ru-RU" sz="1200" kern="1200" dirty="0" smtClean="0">
                <a:solidFill>
                  <a:schemeClr val="tx1"/>
                </a:solidFill>
                <a:effectLst/>
                <a:latin typeface="Helvetica" charset="0"/>
                <a:ea typeface="ＭＳ Ｐゴシック" charset="0"/>
                <a:cs typeface="+mn-cs"/>
              </a:rPr>
              <a:t>"</a:t>
            </a:r>
            <a:r>
              <a:rPr lang="en-SG" dirty="0" smtClean="0">
                <a:effectLst/>
              </a:rPr>
              <a:t> </a:t>
            </a:r>
          </a:p>
          <a:p>
            <a:endParaRPr lang="en-SG" dirty="0" smtClean="0">
              <a:effectLst/>
            </a:endParaRPr>
          </a:p>
          <a:p>
            <a:r>
              <a:rPr lang="en-US" sz="1200" kern="1200" dirty="0" smtClean="0">
                <a:solidFill>
                  <a:schemeClr val="tx1"/>
                </a:solidFill>
                <a:effectLst/>
                <a:latin typeface="Helvetica" charset="0"/>
                <a:ea typeface="ＭＳ Ｐゴシック" charset="0"/>
                <a:cs typeface="+mn-cs"/>
              </a:rPr>
              <a:t>By defeating death, Jesus proved that He was God, and since God is truth, Christ also is truth.  So we can trust what Jesus had to say.</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C022096-4A28-C34C-84C4-E2C6B03F2ABB}" type="slidenum">
              <a:rPr lang="en-US" sz="1200">
                <a:solidFill>
                  <a:prstClr val="black"/>
                </a:solidFill>
              </a:rPr>
              <a:pPr/>
              <a:t>36</a:t>
            </a:fld>
            <a:endParaRPr lang="en-US" sz="1200">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Helvetica" charset="0"/>
                <a:ea typeface="ＭＳ Ｐゴシック" charset="0"/>
                <a:cs typeface="+mn-cs"/>
              </a:rPr>
              <a:t>And what did He say? Jesus made one of His most profound statements in </a:t>
            </a:r>
            <a:r>
              <a:rPr lang="en-US" sz="1200" u="sng" kern="1200" dirty="0" smtClean="0">
                <a:solidFill>
                  <a:schemeClr val="tx1"/>
                </a:solidFill>
                <a:effectLst/>
                <a:latin typeface="Helvetica" charset="0"/>
                <a:ea typeface="ＭＳ Ｐゴシック" charset="0"/>
                <a:cs typeface="+mn-cs"/>
              </a:rPr>
              <a:t>John 14:6</a:t>
            </a:r>
            <a:r>
              <a:rPr lang="en-US" sz="1200" kern="1200" dirty="0" smtClean="0">
                <a:solidFill>
                  <a:schemeClr val="tx1"/>
                </a:solidFill>
                <a:effectLst/>
                <a:latin typeface="Helvetica" charset="0"/>
                <a:ea typeface="ＭＳ Ｐゴシック" charset="0"/>
                <a:cs typeface="+mn-cs"/>
              </a:rPr>
              <a:t>—</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I am the way, the truth, and the life.  No one comes to the Father but by me.</a:t>
            </a:r>
            <a:r>
              <a:rPr lang="ru-RU"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A man from another major religion became a Christian in Africa. Some of his friends asked him, 'Why have you become a Christian?'  He answered, 'Well, it’s like this.  Suppose you were going down the road and suddenly the road forked in two directions, and you didn't know which way to go, and there at the fork in the road were two men, one dead and one alive—which one would you ask which way to go?'</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(Story by Dr. </a:t>
            </a:r>
            <a:r>
              <a:rPr lang="en-US" sz="1200" kern="1200" dirty="0" err="1" smtClean="0">
                <a:solidFill>
                  <a:schemeClr val="tx1"/>
                </a:solidFill>
                <a:effectLst/>
                <a:latin typeface="Helvetica" charset="0"/>
                <a:ea typeface="ＭＳ Ｐゴシック" charset="0"/>
                <a:cs typeface="+mn-cs"/>
              </a:rPr>
              <a:t>Seamands</a:t>
            </a:r>
            <a:r>
              <a:rPr lang="en-US" sz="1200" kern="1200" dirty="0" smtClean="0">
                <a:solidFill>
                  <a:schemeClr val="tx1"/>
                </a:solidFill>
                <a:effectLst/>
                <a:latin typeface="Helvetica" charset="0"/>
                <a:ea typeface="ＭＳ Ｐゴシック" charset="0"/>
                <a:cs typeface="+mn-cs"/>
              </a:rPr>
              <a:t> in Warren Webster, April 1980, </a:t>
            </a:r>
            <a:r>
              <a:rPr lang="en-US" sz="1200" i="1" kern="1200" dirty="0" smtClean="0">
                <a:solidFill>
                  <a:schemeClr val="tx1"/>
                </a:solidFill>
                <a:effectLst/>
                <a:latin typeface="Helvetica" charset="0"/>
                <a:ea typeface="ＭＳ Ｐゴシック" charset="0"/>
                <a:cs typeface="+mn-cs"/>
              </a:rPr>
              <a:t>HIS</a:t>
            </a:r>
            <a:r>
              <a:rPr lang="en-US" sz="1200" kern="1200" dirty="0" smtClean="0">
                <a:solidFill>
                  <a:schemeClr val="tx1"/>
                </a:solidFill>
                <a:effectLst/>
                <a:latin typeface="Helvetica" charset="0"/>
                <a:ea typeface="ＭＳ Ｐゴシック" charset="0"/>
                <a:cs typeface="+mn-cs"/>
              </a:rPr>
              <a:t>, 13)</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Your sins are really forgiven in Christ since only God can forgive sin</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xfrm>
            <a:off x="3762320" y="9276290"/>
            <a:ext cx="2878243" cy="488315"/>
          </a:xfrm>
          <a:prstGeom prst="rect">
            <a:avLst/>
          </a:prstGeom>
          <a:noFill/>
        </p:spPr>
        <p:txBody>
          <a:bodyPr/>
          <a:lstStyle/>
          <a:p>
            <a:fld id="{8CC9F3B6-B322-024E-A77B-560FA5FF8AEE}" type="slidenum">
              <a:rPr lang="en-US">
                <a:solidFill>
                  <a:prstClr val="black"/>
                </a:solidFill>
              </a:rPr>
              <a:pPr/>
              <a:t>39</a:t>
            </a:fld>
            <a:endParaRPr lang="en-US">
              <a:solidFill>
                <a:prstClr val="black"/>
              </a:solidFill>
            </a:endParaRPr>
          </a:p>
        </p:txBody>
      </p:sp>
      <p:sp>
        <p:nvSpPr>
          <p:cNvPr id="747523" name="Rectangle 2"/>
          <p:cNvSpPr>
            <a:spLocks noGrp="1" noRot="1" noChangeAspect="1" noChangeArrowheads="1"/>
          </p:cNvSpPr>
          <p:nvPr>
            <p:ph type="sldImg"/>
          </p:nvPr>
        </p:nvSpPr>
        <p:spPr>
          <a:solidFill>
            <a:srgbClr val="FFFFFF"/>
          </a:solidFill>
          <a:ln/>
        </p:spPr>
      </p:sp>
      <p:sp>
        <p:nvSpPr>
          <p:cNvPr id="74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latin typeface="Times New Roman" charset="0"/>
              <a:ea typeface="ＭＳ Ｐゴシック" charset="-128"/>
              <a:cs typeface="ＭＳ Ｐゴシック" charset="-128"/>
            </a:endParaRPr>
          </a:p>
          <a:p>
            <a:pPr eaLnBrk="1" hangingPunct="1"/>
            <a:r>
              <a:rPr lang="en-US" sz="1200" kern="1200" dirty="0" smtClean="0">
                <a:solidFill>
                  <a:schemeClr val="tx1"/>
                </a:solidFill>
                <a:effectLst/>
                <a:latin typeface="Helvetica" charset="0"/>
                <a:ea typeface="ＭＳ Ｐゴシック" charset="0"/>
                <a:cs typeface="+mn-cs"/>
              </a:rPr>
              <a:t>Jesus died for our sins and was raised for our justification (</a:t>
            </a:r>
            <a:r>
              <a:rPr lang="en-US" sz="1200" u="sng" kern="1200" dirty="0" smtClean="0">
                <a:solidFill>
                  <a:schemeClr val="tx1"/>
                </a:solidFill>
                <a:effectLst/>
                <a:latin typeface="Helvetica" charset="0"/>
                <a:ea typeface="ＭＳ Ｐゴシック" charset="0"/>
                <a:cs typeface="+mn-cs"/>
              </a:rPr>
              <a:t>Rom. 4:25</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xfrm>
            <a:off x="3762320" y="9276290"/>
            <a:ext cx="2878243" cy="488315"/>
          </a:xfrm>
          <a:prstGeom prst="rect">
            <a:avLst/>
          </a:prstGeom>
          <a:noFill/>
        </p:spPr>
        <p:txBody>
          <a:bodyPr/>
          <a:lstStyle/>
          <a:p>
            <a:fld id="{CA4B6A09-EF11-A647-909D-7A8270E8F725}" type="slidenum">
              <a:rPr lang="en-US">
                <a:solidFill>
                  <a:prstClr val="black"/>
                </a:solidFill>
              </a:rPr>
              <a:pPr/>
              <a:t>40</a:t>
            </a:fld>
            <a:endParaRPr lang="en-US">
              <a:solidFill>
                <a:prstClr val="black"/>
              </a:solidFill>
            </a:endParaRPr>
          </a:p>
        </p:txBody>
      </p:sp>
      <p:sp>
        <p:nvSpPr>
          <p:cNvPr id="749571" name="Rectangle 2"/>
          <p:cNvSpPr>
            <a:spLocks noGrp="1" noRot="1" noChangeAspect="1" noChangeArrowheads="1"/>
          </p:cNvSpPr>
          <p:nvPr>
            <p:ph type="sldImg"/>
          </p:nvPr>
        </p:nvSpPr>
        <p:spPr>
          <a:solidFill>
            <a:srgbClr val="FFFFFF"/>
          </a:solidFill>
          <a:ln/>
        </p:spPr>
      </p:sp>
      <p:sp>
        <p:nvSpPr>
          <p:cNvPr id="74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latin typeface="Times New Roman" charset="0"/>
              <a:ea typeface="ＭＳ Ｐゴシック" charset="-128"/>
              <a:cs typeface="ＭＳ Ｐゴシック" charset="-128"/>
            </a:endParaRPr>
          </a:p>
          <a:p>
            <a:pPr eaLnBrk="1" hangingPunct="1"/>
            <a:r>
              <a:rPr lang="en-US" sz="1200" kern="1200" dirty="0" smtClean="0">
                <a:solidFill>
                  <a:schemeClr val="tx1"/>
                </a:solidFill>
                <a:effectLst/>
                <a:latin typeface="Helvetica" charset="0"/>
                <a:ea typeface="ＭＳ Ｐゴシック" charset="0"/>
                <a:cs typeface="+mn-cs"/>
              </a:rPr>
              <a:t>Jesus died for our sins and was raised for our justification (</a:t>
            </a:r>
            <a:r>
              <a:rPr lang="en-US" sz="1200" u="sng" kern="1200" dirty="0" smtClean="0">
                <a:solidFill>
                  <a:schemeClr val="tx1"/>
                </a:solidFill>
                <a:effectLst/>
                <a:latin typeface="Helvetica" charset="0"/>
                <a:ea typeface="ＭＳ Ｐゴシック" charset="0"/>
                <a:cs typeface="+mn-cs"/>
              </a:rPr>
              <a:t>Rom. 4:25</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a:p>
            <a:r>
              <a:rPr lang="en-US" sz="1200" kern="1200" dirty="0" smtClean="0">
                <a:solidFill>
                  <a:schemeClr val="tx1"/>
                </a:solidFill>
                <a:effectLst/>
                <a:latin typeface="Helvetica" charset="0"/>
                <a:ea typeface="ＭＳ Ｐゴシック" charset="0"/>
                <a:cs typeface="+mn-cs"/>
              </a:rPr>
              <a:t>And when Easter comes everyone knows that I’m going to be for the resurrection of Christ and against the soldiers and religious leaders who tried to cover it up.</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God in effect said to Jesus,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I approve of your sacrifice for sins, so there is no more penalty for sin that anyone else needs to make.</a:t>
            </a:r>
            <a:r>
              <a:rPr lang="ru-RU"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xfrm>
            <a:off x="3762320" y="9276290"/>
            <a:ext cx="2878243" cy="488315"/>
          </a:xfrm>
          <a:prstGeom prst="rect">
            <a:avLst/>
          </a:prstGeom>
          <a:noFill/>
        </p:spPr>
        <p:txBody>
          <a:bodyPr/>
          <a:lstStyle/>
          <a:p>
            <a:fld id="{93B8D80F-E73A-4F42-B175-F5A5BF718AAD}" type="slidenum">
              <a:rPr lang="en-US">
                <a:solidFill>
                  <a:prstClr val="black"/>
                </a:solidFill>
              </a:rPr>
              <a:pPr/>
              <a:t>42</a:t>
            </a:fld>
            <a:endParaRPr lang="en-US">
              <a:solidFill>
                <a:prstClr val="black"/>
              </a:solidFill>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latin typeface="Times New Roman" charset="0"/>
              <a:ea typeface="ＭＳ Ｐゴシック" charset="-128"/>
              <a:cs typeface="ＭＳ Ｐゴシック" charset="-128"/>
            </a:endParaRPr>
          </a:p>
          <a:p>
            <a:pPr eaLnBrk="1" hangingPunct="1"/>
            <a:r>
              <a:rPr lang="en-US" sz="1200" kern="1200" dirty="0" smtClean="0">
                <a:solidFill>
                  <a:schemeClr val="tx1"/>
                </a:solidFill>
                <a:effectLst/>
                <a:latin typeface="Helvetica" charset="0"/>
                <a:ea typeface="ＭＳ Ｐゴシック" charset="0"/>
                <a:cs typeface="+mn-cs"/>
              </a:rPr>
              <a:t>That’s what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justification</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means: no more penalty, not guilty</a:t>
            </a:r>
            <a:r>
              <a:rPr lang="en-SG" dirty="0" smtClean="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It’s like the expiry of your old passport, riddled with holes.  </a:t>
            </a:r>
          </a:p>
          <a:p>
            <a:r>
              <a:rPr lang="en-US" sz="1200" kern="1200" dirty="0" smtClean="0">
                <a:solidFill>
                  <a:schemeClr val="tx1"/>
                </a:solidFill>
                <a:effectLst/>
                <a:latin typeface="Helvetica" charset="0"/>
                <a:ea typeface="ＭＳ Ｐゴシック" charset="0"/>
                <a:cs typeface="+mn-cs"/>
              </a:rPr>
              <a:t>• The fact that your past is gone is verified when you get the new passport—complete with all the rights granted to you as a citizen</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By rising from the dead, Christ showed he can conquer death.  Which religious or political leader has ever died and come back to life?  The one that can defeat death is the one that can forgive sin!</a:t>
            </a:r>
            <a:r>
              <a:rPr lang="en-SG" dirty="0" smtClean="0">
                <a:effectLst/>
              </a:rPr>
              <a:t>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At the 1982 funeral of former Soviet leader Leonid Brezhnev was a silent protest by Brezhnev's widow.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At the end of the elaborate state funeral, his widow stood motionless by the coffin until seconds before it was closed.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Then, just as the soldiers touched the lid, Brezhnev's wife performed an act of great courage and hope, a gesture that must surely rank as one of the most profound acts of civil disobedience ever committed: She reached down and made the sign of the cross on her husband's chest</a:t>
            </a:r>
            <a:r>
              <a:rPr lang="en-SG" sz="1200" kern="1200" dirty="0" smtClean="0">
                <a:solidFill>
                  <a:schemeClr val="tx1"/>
                </a:solidFill>
                <a:effectLst/>
                <a:latin typeface="Helvetica" charset="0"/>
                <a:ea typeface="ＭＳ Ｐゴシック" charset="0"/>
                <a:cs typeface="+mn-cs"/>
              </a:rPr>
              <a:t>.</a:t>
            </a:r>
            <a:endParaRPr lang="en-US" dirty="0" smtClean="0"/>
          </a:p>
          <a:p>
            <a:r>
              <a:rPr lang="en-US" dirty="0" smtClean="0"/>
              <a:t>_____</a:t>
            </a:r>
          </a:p>
          <a:p>
            <a:endParaRPr lang="en-US" dirty="0" smtClean="0"/>
          </a:p>
          <a:p>
            <a:r>
              <a:rPr lang="en-US" dirty="0" smtClean="0"/>
              <a:t>http://</a:t>
            </a:r>
            <a:r>
              <a:rPr lang="en-US" dirty="0" err="1" smtClean="0"/>
              <a:t>timewgod.tumblr.com</a:t>
            </a:r>
            <a:r>
              <a:rPr lang="en-US" dirty="0" smtClean="0"/>
              <a:t>/post/13972115739/lend-me-your-hope-for-a-while</a:t>
            </a:r>
          </a:p>
          <a:p>
            <a:r>
              <a:rPr lang="en-US" dirty="0" smtClean="0"/>
              <a:t>Accessed 26 March 2016</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So what do I say to most of us who already believe in the resurrection of Christ?</a:t>
            </a:r>
            <a:r>
              <a:rPr lang="en-SG" dirty="0" smtClean="0">
                <a:effectLst/>
              </a:rPr>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There in the citadel of secular, atheistic power, the wife of the man who had run it all hoped that her husband was wrong.  She hoped that there was another life, and that that life was best represented by Jesus who died on the cross, and that the same Jesus might yet have mercy on her husband (Gary Thomas, in </a:t>
            </a:r>
            <a:r>
              <a:rPr lang="en-US" sz="1200" i="1" kern="1200" dirty="0" smtClean="0">
                <a:solidFill>
                  <a:schemeClr val="tx1"/>
                </a:solidFill>
                <a:effectLst/>
                <a:latin typeface="Helvetica" charset="0"/>
                <a:ea typeface="ＭＳ Ｐゴシック" charset="0"/>
                <a:cs typeface="+mn-cs"/>
              </a:rPr>
              <a:t>CT</a:t>
            </a:r>
            <a:r>
              <a:rPr lang="en-US" sz="1200" kern="1200" dirty="0" smtClean="0">
                <a:solidFill>
                  <a:schemeClr val="tx1"/>
                </a:solidFill>
                <a:effectLst/>
                <a:latin typeface="Helvetica" charset="0"/>
                <a:ea typeface="ＭＳ Ｐゴシック" charset="0"/>
                <a:cs typeface="+mn-cs"/>
              </a:rPr>
              <a:t>, October 3, 1994, p. 26).</a:t>
            </a:r>
            <a:r>
              <a:rPr lang="en-SG" dirty="0" smtClean="0">
                <a:effectLst/>
              </a:rPr>
              <a:t> </a:t>
            </a:r>
            <a:endParaRPr lang="en-US" dirty="0" smtClean="0"/>
          </a:p>
          <a:p>
            <a:r>
              <a:rPr lang="en-US" dirty="0" smtClean="0"/>
              <a:t>__________</a:t>
            </a:r>
          </a:p>
          <a:p>
            <a:endParaRPr lang="en-US" dirty="0" smtClean="0"/>
          </a:p>
          <a:p>
            <a:r>
              <a:rPr lang="en-US" dirty="0" smtClean="0"/>
              <a:t>http://</a:t>
            </a:r>
            <a:r>
              <a:rPr lang="en-US" dirty="0" err="1" smtClean="0"/>
              <a:t>timewgod.tumblr.com</a:t>
            </a:r>
            <a:r>
              <a:rPr lang="en-US" dirty="0" smtClean="0"/>
              <a:t>/post/13972115739/lend-me-your-hope-for-a-while</a:t>
            </a:r>
          </a:p>
          <a:p>
            <a:r>
              <a:rPr lang="en-US" dirty="0" smtClean="0"/>
              <a:t>Accessed 26 March 2016</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Helvetica" charset="0"/>
              <a:ea typeface="ＭＳ Ｐゴシック" charset="0"/>
              <a:cs typeface="+mn-cs"/>
            </a:endParaRPr>
          </a:p>
          <a:p>
            <a:r>
              <a:rPr lang="en-US" sz="1200" kern="1200" dirty="0" smtClean="0">
                <a:solidFill>
                  <a:schemeClr val="tx1"/>
                </a:solidFill>
                <a:effectLst/>
                <a:latin typeface="Helvetica" charset="0"/>
                <a:ea typeface="ＭＳ Ｐゴシック" charset="0"/>
                <a:cs typeface="+mn-cs"/>
              </a:rPr>
              <a:t>In contrast, we now are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born again</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in newness of life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People all around us fear they have no forgiveness</a:t>
            </a:r>
            <a:r>
              <a:rPr lang="en-SG" sz="1200" kern="1200" dirty="0" smtClean="0">
                <a:solidFill>
                  <a:schemeClr val="tx1"/>
                </a:solidFill>
                <a:effectLst/>
                <a:latin typeface="Helvetica" charset="0"/>
                <a:ea typeface="ＭＳ Ｐゴシック" charset="0"/>
                <a:cs typeface="+mn-cs"/>
              </a:rPr>
              <a:t>.</a:t>
            </a:r>
          </a:p>
          <a:p>
            <a:r>
              <a:rPr lang="en-US" sz="1200" kern="1200" dirty="0" smtClean="0">
                <a:solidFill>
                  <a:schemeClr val="tx1"/>
                </a:solidFill>
                <a:effectLst/>
                <a:latin typeface="Helvetica" charset="0"/>
                <a:ea typeface="ＭＳ Ｐゴシック" charset="0"/>
                <a:cs typeface="+mn-cs"/>
              </a:rPr>
              <a:t>Why do those living near us use joss sticks and pray to idols of stone and wood?  Because of fear—fear they don’t appease even those who loved them in this life</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But Christ removes the fear of not being forgiven.  Wow!  Praise Him for that!  A little girl lived near a cemetery and often had to walk through it after dark.  When someone asked,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Are you ever afraid?</a:t>
            </a:r>
            <a:r>
              <a:rPr lang="ru-RU" sz="1200" kern="1200" dirty="0" smtClean="0">
                <a:solidFill>
                  <a:schemeClr val="tx1"/>
                </a:solidFill>
                <a:effectLst/>
                <a:latin typeface="Helvetica" charset="0"/>
                <a:ea typeface="ＭＳ Ｐゴシック" charset="0"/>
                <a:cs typeface="+mn-cs"/>
              </a:rPr>
              <a:t>"</a:t>
            </a:r>
            <a:endParaRPr lang="en-US" sz="1200" kern="1200" dirty="0" smtClean="0">
              <a:solidFill>
                <a:schemeClr val="tx1"/>
              </a:solidFill>
              <a:effectLst/>
              <a:latin typeface="Helvetica" charset="0"/>
              <a:ea typeface="ＭＳ Ｐゴシック" charset="0"/>
              <a:cs typeface="+mn-cs"/>
            </a:endParaRPr>
          </a:p>
          <a:p>
            <a:r>
              <a:rPr lang="en-US" sz="1200" kern="1200" dirty="0" smtClean="0">
                <a:solidFill>
                  <a:schemeClr val="tx1"/>
                </a:solidFill>
                <a:effectLst/>
                <a:latin typeface="Helvetica" charset="0"/>
                <a:ea typeface="ＭＳ Ｐゴシック" charset="0"/>
                <a:cs typeface="+mn-cs"/>
              </a:rPr>
              <a:t>• She said,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Oh, no. My home is just beyond.</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She had the assurance of her home nearby, so no fear.</a:t>
            </a:r>
            <a:r>
              <a:rPr lang="en-SG" dirty="0" smtClean="0">
                <a:effectLst/>
              </a:rPr>
              <a:t> </a:t>
            </a:r>
          </a:p>
          <a:p>
            <a:r>
              <a:rPr lang="en-US" sz="1200" kern="1200" dirty="0" smtClean="0">
                <a:solidFill>
                  <a:schemeClr val="tx1"/>
                </a:solidFill>
                <a:effectLst/>
                <a:latin typeface="Helvetica" charset="0"/>
                <a:ea typeface="ＭＳ Ｐゴシック" charset="0"/>
                <a:cs typeface="+mn-cs"/>
              </a:rPr>
              <a:t>Just like us.  Being forgiven gives us the assurance that we </a:t>
            </a:r>
            <a:r>
              <a:rPr lang="en-US" sz="1200" b="1" i="1" kern="1200" dirty="0" smtClean="0">
                <a:solidFill>
                  <a:schemeClr val="tx1"/>
                </a:solidFill>
                <a:effectLst/>
                <a:latin typeface="Helvetica" charset="0"/>
                <a:ea typeface="ＭＳ Ｐゴシック" charset="0"/>
                <a:cs typeface="+mn-cs"/>
              </a:rPr>
              <a:t>will</a:t>
            </a:r>
            <a:r>
              <a:rPr lang="en-US" sz="1200" kern="1200" dirty="0" smtClean="0">
                <a:solidFill>
                  <a:schemeClr val="tx1"/>
                </a:solidFill>
                <a:effectLst/>
                <a:latin typeface="Helvetica" charset="0"/>
                <a:ea typeface="ＭＳ Ｐゴシック" charset="0"/>
                <a:cs typeface="+mn-cs"/>
              </a:rPr>
              <a:t> see His face!</a:t>
            </a:r>
            <a:r>
              <a:rPr lang="en-SG" dirty="0" smtClean="0">
                <a:effectLst/>
              </a:rPr>
              <a:t> </a:t>
            </a:r>
          </a:p>
          <a:p>
            <a:r>
              <a:rPr lang="en-US" sz="1200" kern="1200" dirty="0" smtClean="0">
                <a:solidFill>
                  <a:schemeClr val="tx1"/>
                </a:solidFill>
                <a:effectLst/>
                <a:latin typeface="Helvetica" charset="0"/>
                <a:ea typeface="ＭＳ Ｐゴシック" charset="0"/>
                <a:cs typeface="+mn-cs"/>
              </a:rPr>
              <a:t>And forgiveness reminds me of another benefit of His resurrection…</a:t>
            </a:r>
            <a:r>
              <a:rPr lang="en-SG" dirty="0" smtClean="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Since Jesus had power over sin in His resurrection, so do we!</a:t>
            </a:r>
            <a:r>
              <a:rPr lang="en-SG" dirty="0" smtClean="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Christ’s resurrection allows us to count ourselves dead to sin (</a:t>
            </a:r>
            <a:r>
              <a:rPr lang="en-US" sz="1200" u="sng" kern="1200" dirty="0" smtClean="0">
                <a:solidFill>
                  <a:schemeClr val="tx1"/>
                </a:solidFill>
                <a:effectLst/>
                <a:latin typeface="Helvetica" charset="0"/>
                <a:ea typeface="ＭＳ Ｐゴシック" charset="0"/>
                <a:cs typeface="+mn-cs"/>
              </a:rPr>
              <a:t>Rom. 6:10-11</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Ever wonder why unbelievers do dumb things—throw away a marriage, gamble away their hard-earned money or risk their life in reckless sex?</a:t>
            </a:r>
            <a:r>
              <a:rPr lang="en-SG" dirty="0" smtClean="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It’s because they really don’t have a choice—they are slaves to sin</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Christ’s resurrection delivers us from being dead in sin to burying that way of life so we can be dead to sin!</a:t>
            </a:r>
            <a:r>
              <a:rPr lang="en-SG" dirty="0" smtClean="0">
                <a:effectLst/>
              </a:rPr>
              <a:t> </a:t>
            </a:r>
          </a:p>
          <a:p>
            <a:r>
              <a:rPr lang="en-US" dirty="0" smtClean="0"/>
              <a:t>• </a:t>
            </a:r>
            <a:r>
              <a:rPr lang="en-US" sz="1200" kern="1200" dirty="0" smtClean="0">
                <a:solidFill>
                  <a:schemeClr val="tx1"/>
                </a:solidFill>
                <a:effectLst/>
                <a:latin typeface="Helvetica" charset="0"/>
                <a:ea typeface="ＭＳ Ｐゴシック" charset="0"/>
                <a:cs typeface="+mn-cs"/>
              </a:rPr>
              <a:t>Jesus in his resurrection broke the power of sin over us</a:t>
            </a:r>
            <a:r>
              <a:rPr lang="en-SG" dirty="0" smtClean="0">
                <a:effectLst/>
              </a:rPr>
              <a:t>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But sin no longer has control over believers in the resurrection (</a:t>
            </a:r>
            <a:r>
              <a:rPr lang="en-US" sz="1200" u="sng" kern="1200" dirty="0" smtClean="0">
                <a:solidFill>
                  <a:schemeClr val="tx1"/>
                </a:solidFill>
                <a:effectLst/>
                <a:latin typeface="Helvetica" charset="0"/>
                <a:ea typeface="ＭＳ Ｐゴシック" charset="0"/>
                <a:cs typeface="+mn-cs"/>
              </a:rPr>
              <a:t>Rom. 6:14</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This year I’m not going to </a:t>
            </a:r>
            <a:r>
              <a:rPr lang="en-US" sz="1200" u="sng" kern="1200" dirty="0" smtClean="0">
                <a:solidFill>
                  <a:schemeClr val="tx1"/>
                </a:solidFill>
                <a:effectLst/>
                <a:latin typeface="Helvetica" charset="0"/>
                <a:ea typeface="ＭＳ Ｐゴシック" charset="0"/>
                <a:cs typeface="+mn-cs"/>
              </a:rPr>
              <a:t>explain</a:t>
            </a:r>
            <a:r>
              <a:rPr lang="en-US" sz="1200" kern="1200" dirty="0" smtClean="0">
                <a:solidFill>
                  <a:schemeClr val="tx1"/>
                </a:solidFill>
                <a:effectLst/>
                <a:latin typeface="Helvetica" charset="0"/>
                <a:ea typeface="ＭＳ Ｐゴシック" charset="0"/>
                <a:cs typeface="+mn-cs"/>
              </a:rPr>
              <a:t> how Christ’s resurrection came about</a:t>
            </a:r>
            <a:r>
              <a:rPr lang="en-SG" sz="1200" kern="1200" dirty="0" smtClean="0">
                <a:solidFill>
                  <a:schemeClr val="tx1"/>
                </a:solidFill>
                <a:effectLst/>
                <a:latin typeface="Helvetica" charset="0"/>
                <a:ea typeface="ＭＳ Ｐゴシック" charset="0"/>
                <a:cs typeface="+mn-cs"/>
              </a:rPr>
              <a:t>.</a:t>
            </a:r>
            <a:endParaRPr lang="en-US" dirty="0" smtClean="0">
              <a:cs typeface="ＭＳ Ｐゴシック" charset="0"/>
            </a:endParaRPr>
          </a:p>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Don’t be like the lady who said,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Well, I haven't exactly DIED to sin, but I did feel kind of faint once.</a:t>
            </a:r>
            <a:r>
              <a:rPr lang="ru-RU"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extLst>
      <p:ext uri="{BB962C8B-B14F-4D97-AF65-F5344CB8AC3E}">
        <p14:creationId xmlns:p14="http://schemas.microsoft.com/office/powerpoint/2010/main" val="2740521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Helvetica" charset="0"/>
                <a:ea typeface="ＭＳ Ｐゴシック" charset="0"/>
                <a:cs typeface="+mn-cs"/>
              </a:rPr>
              <a:t>We can still sin, so we must consider ourselves dead to it!</a:t>
            </a:r>
            <a:r>
              <a:rPr lang="en-SG" dirty="0" smtClean="0">
                <a:effectLst/>
              </a:rPr>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translate the text</a:t>
            </a:r>
            <a:r>
              <a:rPr lang="en-US" baseline="0" dirty="0" smtClean="0"/>
              <a:t> at the left and then drag everything over this slide so no English shows.  Make sure the fonts remain.</a:t>
            </a:r>
            <a:endParaRPr lang="en-US" dirty="0" smtClean="0"/>
          </a:p>
        </p:txBody>
      </p:sp>
      <p:sp>
        <p:nvSpPr>
          <p:cNvPr id="4" name="Slide Number Placeholder 3"/>
          <p:cNvSpPr>
            <a:spLocks noGrp="1"/>
          </p:cNvSpPr>
          <p:nvPr>
            <p:ph type="sldNum" sz="quarter" idx="10"/>
          </p:nvPr>
        </p:nvSpPr>
        <p:spPr>
          <a:xfrm>
            <a:off x="3762320" y="9276290"/>
            <a:ext cx="2878243" cy="488315"/>
          </a:xfrm>
          <a:prstGeom prst="rect">
            <a:avLst/>
          </a:prstGeom>
        </p:spPr>
        <p:txBody>
          <a:bodyPr/>
          <a:lstStyle/>
          <a:p>
            <a:pPr>
              <a:defRPr/>
            </a:pPr>
            <a:fld id="{21222E1B-B0D0-4B4F-939F-9B369177C3DC}"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2334877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Use your instrument for its purpose.</a:t>
            </a:r>
            <a:r>
              <a:rPr lang="en-SG" dirty="0" smtClean="0">
                <a:effectLst/>
              </a:rPr>
              <a:t> </a:t>
            </a:r>
            <a:endParaRPr lang="en-US" dirty="0"/>
          </a:p>
        </p:txBody>
      </p:sp>
    </p:spTree>
    <p:extLst>
      <p:ext uri="{BB962C8B-B14F-4D97-AF65-F5344CB8AC3E}">
        <p14:creationId xmlns:p14="http://schemas.microsoft.com/office/powerpoint/2010/main" val="2708483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Helvetica" charset="0"/>
                <a:ea typeface="ＭＳ Ｐゴシック" charset="0"/>
                <a:cs typeface="+mn-cs"/>
              </a:rPr>
              <a:t>Don’t let sin be your master anymore!</a:t>
            </a:r>
            <a:r>
              <a:rPr lang="en-SG" dirty="0" smtClean="0">
                <a:effectLst/>
              </a:rPr>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translate the text</a:t>
            </a:r>
            <a:r>
              <a:rPr lang="en-US" baseline="0" dirty="0" smtClean="0"/>
              <a:t> at the left and then drag everything over this slide so no English shows.  Make sure the fonts remain.</a:t>
            </a:r>
            <a:endParaRPr lang="en-US" dirty="0" smtClean="0"/>
          </a:p>
        </p:txBody>
      </p:sp>
      <p:sp>
        <p:nvSpPr>
          <p:cNvPr id="4" name="Slide Number Placeholder 3"/>
          <p:cNvSpPr>
            <a:spLocks noGrp="1"/>
          </p:cNvSpPr>
          <p:nvPr>
            <p:ph type="sldNum" sz="quarter" idx="10"/>
          </p:nvPr>
        </p:nvSpPr>
        <p:spPr>
          <a:xfrm>
            <a:off x="3762320" y="9276290"/>
            <a:ext cx="2878243" cy="488315"/>
          </a:xfrm>
          <a:prstGeom prst="rect">
            <a:avLst/>
          </a:prstGeom>
        </p:spPr>
        <p:txBody>
          <a:bodyPr/>
          <a:lstStyle/>
          <a:p>
            <a:pPr>
              <a:defRPr/>
            </a:pPr>
            <a:fld id="{21222E1B-B0D0-4B4F-939F-9B369177C3DC}"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2662830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This is not due to following any new law but because we are now under grace</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We definitively need new bodies!</a:t>
            </a:r>
            <a:r>
              <a:rPr lang="en-SG" dirty="0" smtClean="0">
                <a:effectLst/>
              </a:rPr>
              <a:t> </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We sometimes</a:t>
            </a:r>
            <a:r>
              <a:rPr lang="en-US" baseline="0" dirty="0" smtClean="0"/>
              <a:t> pretend we don’t</a:t>
            </a:r>
            <a:r>
              <a:rPr lang="is-IS" baseline="0" dirty="0" smtClean="0"/>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I’m also not going to try to </a:t>
            </a:r>
            <a:r>
              <a:rPr lang="en-US" sz="1200" u="sng" kern="1200" dirty="0" smtClean="0">
                <a:solidFill>
                  <a:schemeClr val="tx1"/>
                </a:solidFill>
                <a:effectLst/>
                <a:latin typeface="Helvetica" charset="0"/>
                <a:ea typeface="ＭＳ Ｐゴシック" charset="0"/>
                <a:cs typeface="+mn-cs"/>
              </a:rPr>
              <a:t>prove</a:t>
            </a:r>
            <a:r>
              <a:rPr lang="en-US" sz="1200" kern="1200" dirty="0" smtClean="0">
                <a:solidFill>
                  <a:schemeClr val="tx1"/>
                </a:solidFill>
                <a:effectLst/>
                <a:latin typeface="Helvetica" charset="0"/>
                <a:ea typeface="ＭＳ Ｐゴシック" charset="0"/>
                <a:cs typeface="+mn-cs"/>
              </a:rPr>
              <a:t> His resurrection for you</a:t>
            </a:r>
            <a:r>
              <a:rPr lang="en-SG" sz="1200" kern="1200" dirty="0" smtClean="0">
                <a:solidFill>
                  <a:schemeClr val="tx1"/>
                </a:solidFill>
                <a:effectLst/>
                <a:latin typeface="Helvetica" charset="0"/>
                <a:ea typeface="ＭＳ Ｐゴシック" charset="0"/>
                <a:cs typeface="+mn-cs"/>
              </a:rPr>
              <a:t>.</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This is sometimes a bit taken out of context!</a:t>
            </a:r>
            <a:r>
              <a:rPr lang="en-SG" dirty="0" smtClean="0">
                <a:effectLst/>
              </a:rPr>
              <a:t> </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No, this verse means that we shall not all </a:t>
            </a:r>
            <a:r>
              <a:rPr lang="en-US" sz="1200" i="1" kern="1200" dirty="0" smtClean="0">
                <a:solidFill>
                  <a:schemeClr val="tx1"/>
                </a:solidFill>
                <a:effectLst/>
                <a:latin typeface="Helvetica" charset="0"/>
                <a:ea typeface="ＭＳ Ｐゴシック" charset="0"/>
                <a:cs typeface="+mn-cs"/>
              </a:rPr>
              <a:t>die</a:t>
            </a:r>
            <a:r>
              <a:rPr lang="en-US" sz="1200" kern="1200" dirty="0" smtClean="0">
                <a:solidFill>
                  <a:schemeClr val="tx1"/>
                </a:solidFill>
                <a:effectLst/>
                <a:latin typeface="Helvetica" charset="0"/>
                <a:ea typeface="ＭＳ Ｐゴシック" charset="0"/>
                <a:cs typeface="+mn-cs"/>
              </a:rPr>
              <a:t> since the bodies of every one of us will be changed in an instant</a:t>
            </a:r>
            <a:r>
              <a:rPr lang="en-SG" dirty="0" smtClean="0">
                <a:effectLst/>
              </a:rPr>
              <a:t> </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Well, the Bible says that we shall be </a:t>
            </a:r>
            <a:r>
              <a:rPr lang="en-US" sz="1200" i="1" kern="1200" dirty="0" smtClean="0">
                <a:solidFill>
                  <a:schemeClr val="tx1"/>
                </a:solidFill>
                <a:effectLst/>
                <a:latin typeface="Helvetica" charset="0"/>
                <a:ea typeface="ＭＳ Ｐゴシック" charset="0"/>
                <a:cs typeface="+mn-cs"/>
              </a:rPr>
              <a:t>like Him</a:t>
            </a:r>
            <a:r>
              <a:rPr lang="en-US" sz="1200" kern="1200" dirty="0" smtClean="0">
                <a:solidFill>
                  <a:schemeClr val="tx1"/>
                </a:solidFill>
                <a:effectLst/>
                <a:latin typeface="Helvetica" charset="0"/>
                <a:ea typeface="ＭＳ Ｐゴシック" charset="0"/>
                <a:cs typeface="+mn-cs"/>
              </a:rPr>
              <a:t> (</a:t>
            </a:r>
            <a:r>
              <a:rPr lang="en-US" sz="1200" u="sng" kern="1200" dirty="0" smtClean="0">
                <a:solidFill>
                  <a:schemeClr val="tx1"/>
                </a:solidFill>
                <a:effectLst/>
                <a:latin typeface="Helvetica" charset="0"/>
                <a:ea typeface="ＭＳ Ｐゴシック" charset="0"/>
                <a:cs typeface="+mn-cs"/>
              </a:rPr>
              <a:t>1 John 3:2</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While the disciples met behind locked doors, Jesus was able to </a:t>
            </a:r>
            <a:r>
              <a:rPr lang="en-US" sz="1200" i="1" kern="1200" dirty="0" smtClean="0">
                <a:solidFill>
                  <a:schemeClr val="tx1"/>
                </a:solidFill>
                <a:effectLst/>
                <a:latin typeface="Helvetica" charset="0"/>
                <a:ea typeface="ＭＳ Ｐゴシック" charset="0"/>
                <a:cs typeface="+mn-cs"/>
              </a:rPr>
              <a:t>walk through walls</a:t>
            </a:r>
            <a:r>
              <a:rPr lang="en-US" sz="1200" kern="1200" dirty="0" smtClean="0">
                <a:solidFill>
                  <a:schemeClr val="tx1"/>
                </a:solidFill>
                <a:effectLst/>
                <a:latin typeface="Helvetica" charset="0"/>
                <a:ea typeface="ＭＳ Ｐゴシック" charset="0"/>
                <a:cs typeface="+mn-cs"/>
              </a:rPr>
              <a:t> after His resurrection (</a:t>
            </a:r>
            <a:r>
              <a:rPr lang="en-US" sz="1200" u="sng" kern="1200" dirty="0" smtClean="0">
                <a:solidFill>
                  <a:schemeClr val="tx1"/>
                </a:solidFill>
                <a:effectLst/>
                <a:latin typeface="Helvetica" charset="0"/>
                <a:ea typeface="ＭＳ Ｐゴシック" charset="0"/>
                <a:cs typeface="+mn-cs"/>
              </a:rPr>
              <a:t>Luke 24:36</a:t>
            </a:r>
            <a:r>
              <a:rPr lang="en-US" sz="1200" kern="1200" dirty="0" smtClean="0">
                <a:solidFill>
                  <a:schemeClr val="tx1"/>
                </a:solidFill>
                <a:effectLst/>
                <a:latin typeface="Helvetica" charset="0"/>
                <a:ea typeface="ＭＳ Ｐゴシック" charset="0"/>
                <a:cs typeface="+mn-cs"/>
              </a:rPr>
              <a:t>).</a:t>
            </a:r>
            <a:r>
              <a:rPr lang="en-SG" dirty="0" smtClean="0">
                <a:effectLst/>
              </a:rPr>
              <a:t> </a:t>
            </a:r>
          </a:p>
          <a:p>
            <a:r>
              <a:rPr lang="en-SG" dirty="0" smtClean="0">
                <a:effectLst/>
              </a:rPr>
              <a:t>• </a:t>
            </a:r>
            <a:r>
              <a:rPr lang="en-US" sz="1200" kern="1200" dirty="0" smtClean="0">
                <a:solidFill>
                  <a:schemeClr val="tx1"/>
                </a:solidFill>
                <a:effectLst/>
                <a:latin typeface="Helvetica" charset="0"/>
                <a:ea typeface="ＭＳ Ｐゴシック" charset="0"/>
                <a:cs typeface="+mn-cs"/>
              </a:rPr>
              <a:t>Jesus was able to </a:t>
            </a:r>
            <a:r>
              <a:rPr lang="en-US" sz="1200" i="1" kern="1200" dirty="0" smtClean="0">
                <a:solidFill>
                  <a:schemeClr val="tx1"/>
                </a:solidFill>
                <a:effectLst/>
                <a:latin typeface="Helvetica" charset="0"/>
                <a:ea typeface="ＭＳ Ｐゴシック" charset="0"/>
                <a:cs typeface="+mn-cs"/>
              </a:rPr>
              <a:t>disappear</a:t>
            </a:r>
            <a:r>
              <a:rPr lang="en-US" sz="1200" kern="1200" dirty="0" smtClean="0">
                <a:solidFill>
                  <a:schemeClr val="tx1"/>
                </a:solidFill>
                <a:effectLst/>
                <a:latin typeface="Helvetica" charset="0"/>
                <a:ea typeface="ＭＳ Ｐゴシック" charset="0"/>
                <a:cs typeface="+mn-cs"/>
              </a:rPr>
              <a:t> after His resurrection (</a:t>
            </a:r>
            <a:r>
              <a:rPr lang="en-US" sz="1200" u="sng" kern="1200" dirty="0" smtClean="0">
                <a:solidFill>
                  <a:schemeClr val="tx1"/>
                </a:solidFill>
                <a:effectLst/>
                <a:latin typeface="Helvetica" charset="0"/>
                <a:ea typeface="ＭＳ Ｐゴシック" charset="0"/>
                <a:cs typeface="+mn-cs"/>
              </a:rPr>
              <a:t>Luke 24:31</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While the disciples met behind locked doors, Jesus was able to </a:t>
            </a:r>
            <a:r>
              <a:rPr lang="en-US" sz="1200" i="1" kern="1200" dirty="0" smtClean="0">
                <a:solidFill>
                  <a:schemeClr val="tx1"/>
                </a:solidFill>
                <a:effectLst/>
                <a:latin typeface="Helvetica" charset="0"/>
                <a:ea typeface="ＭＳ Ｐゴシック" charset="0"/>
                <a:cs typeface="+mn-cs"/>
              </a:rPr>
              <a:t>walk through walls</a:t>
            </a:r>
            <a:r>
              <a:rPr lang="en-US" sz="1200" kern="1200" dirty="0" smtClean="0">
                <a:solidFill>
                  <a:schemeClr val="tx1"/>
                </a:solidFill>
                <a:effectLst/>
                <a:latin typeface="Helvetica" charset="0"/>
                <a:ea typeface="ＭＳ Ｐゴシック" charset="0"/>
                <a:cs typeface="+mn-cs"/>
              </a:rPr>
              <a:t> after His resurrection (</a:t>
            </a:r>
            <a:r>
              <a:rPr lang="en-US" sz="1200" u="sng" kern="1200" dirty="0" smtClean="0">
                <a:solidFill>
                  <a:schemeClr val="tx1"/>
                </a:solidFill>
                <a:effectLst/>
                <a:latin typeface="Helvetica" charset="0"/>
                <a:ea typeface="ＭＳ Ｐゴシック" charset="0"/>
                <a:cs typeface="+mn-cs"/>
              </a:rPr>
              <a:t>Luke 24:36</a:t>
            </a:r>
            <a:r>
              <a:rPr lang="en-US" sz="1200" kern="1200" dirty="0" smtClean="0">
                <a:solidFill>
                  <a:schemeClr val="tx1"/>
                </a:solidFill>
                <a:effectLst/>
                <a:latin typeface="Helvetica" charset="0"/>
                <a:ea typeface="ＭＳ Ｐゴシック" charset="0"/>
                <a:cs typeface="+mn-cs"/>
              </a:rPr>
              <a:t>).</a:t>
            </a:r>
            <a:r>
              <a:rPr lang="en-SG" dirty="0" smtClean="0">
                <a:effectLst/>
              </a:rPr>
              <a:t> </a:t>
            </a:r>
          </a:p>
          <a:p>
            <a:r>
              <a:rPr lang="en-SG" dirty="0" smtClean="0">
                <a:effectLst/>
              </a:rPr>
              <a:t>• </a:t>
            </a:r>
            <a:r>
              <a:rPr lang="en-US" sz="1200" kern="1200" dirty="0" smtClean="0">
                <a:solidFill>
                  <a:schemeClr val="tx1"/>
                </a:solidFill>
                <a:effectLst/>
                <a:latin typeface="Helvetica" charset="0"/>
                <a:ea typeface="ＭＳ Ｐゴシック" charset="0"/>
                <a:cs typeface="+mn-cs"/>
              </a:rPr>
              <a:t>Jesus was able to </a:t>
            </a:r>
            <a:r>
              <a:rPr lang="en-US" sz="1200" i="1" kern="1200" dirty="0" smtClean="0">
                <a:solidFill>
                  <a:schemeClr val="tx1"/>
                </a:solidFill>
                <a:effectLst/>
                <a:latin typeface="Helvetica" charset="0"/>
                <a:ea typeface="ＭＳ Ｐゴシック" charset="0"/>
                <a:cs typeface="+mn-cs"/>
              </a:rPr>
              <a:t>disappear</a:t>
            </a:r>
            <a:r>
              <a:rPr lang="en-US" sz="1200" kern="1200" dirty="0" smtClean="0">
                <a:solidFill>
                  <a:schemeClr val="tx1"/>
                </a:solidFill>
                <a:effectLst/>
                <a:latin typeface="Helvetica" charset="0"/>
                <a:ea typeface="ＭＳ Ｐゴシック" charset="0"/>
                <a:cs typeface="+mn-cs"/>
              </a:rPr>
              <a:t> after His resurrection (</a:t>
            </a:r>
            <a:r>
              <a:rPr lang="en-US" sz="1200" u="sng" kern="1200" dirty="0" smtClean="0">
                <a:solidFill>
                  <a:schemeClr val="tx1"/>
                </a:solidFill>
                <a:effectLst/>
                <a:latin typeface="Helvetica" charset="0"/>
                <a:ea typeface="ＭＳ Ｐゴシック" charset="0"/>
                <a:cs typeface="+mn-cs"/>
              </a:rPr>
              <a:t>Luke 24:31</a:t>
            </a:r>
            <a:r>
              <a:rPr lang="en-US"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You see, Christ is the </a:t>
            </a:r>
            <a:r>
              <a:rPr lang="ru-RU" sz="1200" kern="1200" dirty="0" smtClean="0">
                <a:solidFill>
                  <a:schemeClr val="tx1"/>
                </a:solidFill>
                <a:effectLst/>
                <a:latin typeface="Helvetica" charset="0"/>
                <a:ea typeface="ＭＳ Ｐゴシック" charset="0"/>
                <a:cs typeface="+mn-cs"/>
              </a:rPr>
              <a:t>"</a:t>
            </a:r>
            <a:r>
              <a:rPr lang="en-US" sz="1200" kern="1200" dirty="0" err="1" smtClean="0">
                <a:solidFill>
                  <a:schemeClr val="tx1"/>
                </a:solidFill>
                <a:effectLst/>
                <a:latin typeface="Helvetica" charset="0"/>
                <a:ea typeface="ＭＳ Ｐゴシック" charset="0"/>
                <a:cs typeface="+mn-cs"/>
              </a:rPr>
              <a:t>firstfruits</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of all who will also be resurrected (</a:t>
            </a:r>
            <a:r>
              <a:rPr lang="en-US" sz="1200" u="sng" kern="1200" dirty="0" smtClean="0">
                <a:solidFill>
                  <a:schemeClr val="tx1"/>
                </a:solidFill>
                <a:effectLst/>
                <a:latin typeface="Helvetica" charset="0"/>
                <a:ea typeface="ＭＳ Ｐゴシック" charset="0"/>
                <a:cs typeface="+mn-cs"/>
              </a:rPr>
              <a:t>1 Cor. 15:20</a:t>
            </a:r>
            <a:r>
              <a:rPr lang="en-US" sz="1200" kern="1200" dirty="0" smtClean="0">
                <a:solidFill>
                  <a:schemeClr val="tx1"/>
                </a:solidFill>
                <a:effectLst/>
                <a:latin typeface="Helvetica" charset="0"/>
                <a:ea typeface="ＭＳ Ｐゴシック" charset="0"/>
                <a:cs typeface="+mn-cs"/>
              </a:rPr>
              <a:t>).  Just as the first ripened crop shows what the rest of the harvest will be like, so will our bodies be like Jesus’ at our resurrection. Someday when these tombs open you will receive a glorified body—because Jesus did</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So do you see how practical the resurrection of Christ is for us? </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We have only looked at five ways—His resurrection gives us a new day of worship, truth to believe, forgiveness and victory over sin, and it will ultimately give us a new body like His.  But maybe you still say,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So what?</a:t>
            </a:r>
            <a:r>
              <a:rPr lang="ru-RU" sz="1200" kern="1200" dirty="0" smtClean="0">
                <a:solidFill>
                  <a:schemeClr val="tx1"/>
                </a:solidFill>
                <a:effectLst/>
                <a:latin typeface="Helvetica" charset="0"/>
                <a:ea typeface="ＭＳ Ｐゴシック" charset="0"/>
                <a:cs typeface="+mn-cs"/>
              </a:rPr>
              <a:t>"</a:t>
            </a:r>
            <a:r>
              <a:rPr lang="en-SG" dirty="0" smtClean="0">
                <a:effectLst/>
              </a:rPr>
              <a:t> </a:t>
            </a:r>
            <a:endParaRPr lang="en-US" dirty="0"/>
          </a:p>
        </p:txBody>
      </p:sp>
    </p:spTree>
    <p:extLst>
      <p:ext uri="{BB962C8B-B14F-4D97-AF65-F5344CB8AC3E}">
        <p14:creationId xmlns:p14="http://schemas.microsoft.com/office/powerpoint/2010/main" val="397532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1"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Instead of explaining the story or proving it, this year we’ll look at the implications of this great event</a:t>
            </a:r>
            <a:r>
              <a:rPr lang="en-SG" sz="1200" kern="1200" dirty="0" smtClean="0">
                <a:solidFill>
                  <a:schemeClr val="tx1"/>
                </a:solidFill>
                <a:effectLst/>
                <a:latin typeface="Helvetica" charset="0"/>
                <a:ea typeface="ＭＳ Ｐゴシック" charset="0"/>
                <a:cs typeface="+mn-cs"/>
              </a:rPr>
              <a:t>.</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xfrm>
            <a:off x="3762320" y="9276290"/>
            <a:ext cx="2878243" cy="4883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C40EA-6D90-9840-8EB3-43C49DD55227}" type="slidenum">
              <a:rPr lang="en-US" sz="1200">
                <a:solidFill>
                  <a:prstClr val="black"/>
                </a:solidFill>
              </a:rPr>
              <a:pPr/>
              <a:t>81</a:t>
            </a:fld>
            <a:endParaRPr lang="en-US" sz="120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Calibri" charset="0"/>
              <a:ea typeface="ＭＳ Ｐゴシック" charset="0"/>
              <a:cs typeface="ＭＳ Ｐゴシック" charset="0"/>
            </a:endParaRPr>
          </a:p>
          <a:p>
            <a:pPr eaLnBrk="1" hangingPunct="1"/>
            <a:r>
              <a:rPr lang="en-US" sz="1200" kern="1200" dirty="0" smtClean="0">
                <a:solidFill>
                  <a:schemeClr val="tx1"/>
                </a:solidFill>
                <a:effectLst/>
                <a:latin typeface="Helvetica" charset="0"/>
                <a:ea typeface="ＭＳ Ｐゴシック" charset="0"/>
                <a:cs typeface="+mn-cs"/>
              </a:rPr>
              <a:t>1 Corinthians 15:58 gives three ways to respond to the truth about the resurrection…</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Let’s read it!</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Some of the Corinthians doubted the resurrection of Christ—and of their own bodies!</a:t>
            </a:r>
          </a:p>
          <a:p>
            <a:r>
              <a:rPr lang="en-US" dirty="0" smtClean="0"/>
              <a:t>Perhaps someone here also has doubts.</a:t>
            </a:r>
          </a:p>
          <a:p>
            <a:r>
              <a:rPr lang="en-US" dirty="0" smtClean="0"/>
              <a:t>Let me assure you that there is more proof for the resurrection of Christ than any other event of ancient history.  Study it yourself!</a:t>
            </a:r>
          </a:p>
          <a:p>
            <a:r>
              <a:rPr lang="en-US" dirty="0" smtClean="0"/>
              <a:t>Most of those who have tried to disprove it have become believers in a risen Christ!</a:t>
            </a:r>
          </a:p>
          <a:p>
            <a:r>
              <a:rPr lang="en-US" dirty="0" smtClean="0"/>
              <a:t> </a:t>
            </a:r>
          </a:p>
          <a:p>
            <a:r>
              <a:rPr lang="en-US" dirty="0" smtClean="0"/>
              <a:t>(Only after you stand firm in this resurrection belief then can you …)</a:t>
            </a:r>
          </a:p>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 can see why people would give half-hearted commitment to a dead religious leader.</a:t>
            </a:r>
          </a:p>
          <a:p>
            <a:r>
              <a:rPr lang="en-US" dirty="0" smtClean="0"/>
              <a:t>But can we be half-hearted for one who defeated death itself?  He deserves our lives!</a:t>
            </a:r>
          </a:p>
          <a:p>
            <a:r>
              <a:rPr lang="en-US" dirty="0" smtClean="0"/>
              <a:t>John G. Paton was a 19th century Scottish missionary to the South Seas.  When it was learned that the people that he was going to </a:t>
            </a:r>
            <a:r>
              <a:rPr lang="en-US" dirty="0" err="1" smtClean="0"/>
              <a:t>evangelise</a:t>
            </a:r>
            <a:r>
              <a:rPr lang="en-US" dirty="0" smtClean="0"/>
              <a:t> were cannibals, one well-meaning church member moaned to him, </a:t>
            </a:r>
            <a:r>
              <a:rPr lang="ru-RU" dirty="0" smtClean="0"/>
              <a:t>"</a:t>
            </a:r>
            <a:r>
              <a:rPr lang="en-US" dirty="0" smtClean="0"/>
              <a:t>The cannibals, the cannibals!  You will be eaten by the cannibals!</a:t>
            </a:r>
            <a:r>
              <a:rPr lang="ru-RU" dirty="0" smtClean="0"/>
              <a:t>"</a:t>
            </a:r>
            <a:endParaRPr lang="en-US" dirty="0" smtClean="0"/>
          </a:p>
          <a:p>
            <a:r>
              <a:rPr lang="en-US" dirty="0" smtClean="0"/>
              <a:t>He answered, </a:t>
            </a:r>
            <a:r>
              <a:rPr lang="ru-RU" dirty="0" smtClean="0"/>
              <a:t>"</a:t>
            </a:r>
            <a:r>
              <a:rPr lang="en-US" dirty="0" smtClean="0"/>
              <a:t>I confess to you that if I can live and die serving my Lord Jesus Christ, it makes no difference to me whether my body is eaten by cannibals or worms—for in that Great Day of Resurrection, my body will rise as fair as yours in the likeness of our risen Redeemer! </a:t>
            </a:r>
            <a:r>
              <a:rPr lang="ru-RU" dirty="0" smtClean="0"/>
              <a:t>"</a:t>
            </a:r>
            <a:r>
              <a:rPr lang="en-US" dirty="0" smtClean="0"/>
              <a:t>(Green, 303).</a:t>
            </a:r>
          </a:p>
          <a:p>
            <a:endParaRPr lang="en-US" dirty="0" smtClean="0"/>
          </a:p>
          <a:p>
            <a:r>
              <a:rPr lang="en-US" sz="1200" kern="1200" dirty="0" smtClean="0">
                <a:solidFill>
                  <a:schemeClr val="tx1"/>
                </a:solidFill>
                <a:effectLst/>
                <a:latin typeface="Helvetica" charset="0"/>
                <a:ea typeface="ＭＳ Ｐゴシック" charset="0"/>
                <a:cs typeface="+mn-cs"/>
              </a:rPr>
              <a:t>Paul’s third exhortation is to…</a:t>
            </a: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Perhaps it sounds strange that I would encourage you to serve Christ for rewards.  But that’s exactly what the verse says!</a:t>
            </a:r>
          </a:p>
          <a:p>
            <a:r>
              <a:rPr lang="en-US" dirty="0" smtClean="0"/>
              <a:t>We get rewarded in the more mundane and temporary things of this life—like work.  Why should we think that Christ will not reward our service for Him?  Certainly He is more generous than your boss!</a:t>
            </a:r>
          </a:p>
          <a:p>
            <a:r>
              <a:rPr lang="en-US" sz="1200" kern="1200" dirty="0" smtClean="0">
                <a:solidFill>
                  <a:schemeClr val="tx1"/>
                </a:solidFill>
                <a:effectLst/>
                <a:latin typeface="Helvetica" charset="0"/>
                <a:ea typeface="ＭＳ Ｐゴシック" charset="0"/>
                <a:cs typeface="+mn-cs"/>
              </a:rPr>
              <a:t>So what is God’s message for us this Easter day?  Simply that…</a:t>
            </a:r>
            <a:r>
              <a:rPr lang="en-SG" dirty="0" smtClean="0">
                <a:effectLst/>
              </a:rPr>
              <a:t> </a:t>
            </a:r>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Jesus being alive impacts your life with tremendous blessings—so live for Him</a:t>
            </a:r>
            <a:r>
              <a:rPr lang="en-US" baseline="0" dirty="0" smtClean="0"/>
              <a:t> and he will repay you!</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Maybe you haven’t really considered the resurrection until today.</a:t>
            </a:r>
          </a:p>
          <a:p>
            <a:r>
              <a:rPr lang="en-US" dirty="0" smtClean="0">
                <a:cs typeface="ＭＳ Ｐゴシック" charset="0"/>
              </a:rPr>
              <a:t>People may have told you that you can have a personal relationship with Jesus—and that never made sense to you until today.  Perhaps you’ve thought like I used to, </a:t>
            </a:r>
            <a:r>
              <a:rPr lang="ru-RU" dirty="0" smtClean="0">
                <a:cs typeface="ＭＳ Ｐゴシック" charset="0"/>
              </a:rPr>
              <a:t>"</a:t>
            </a:r>
            <a:r>
              <a:rPr lang="en-US" dirty="0" smtClean="0">
                <a:cs typeface="ＭＳ Ｐゴシック" charset="0"/>
              </a:rPr>
              <a:t>Jesus died 2000 years ago—so how can I know Him?</a:t>
            </a:r>
            <a:r>
              <a:rPr lang="ru-RU" dirty="0" smtClean="0">
                <a:cs typeface="ＭＳ Ｐゴシック" charset="0"/>
              </a:rPr>
              <a:t>"</a:t>
            </a:r>
            <a:endParaRPr lang="en-US" dirty="0" smtClean="0">
              <a:cs typeface="ＭＳ Ｐゴシック" charset="0"/>
            </a:endParaRPr>
          </a:p>
          <a:p>
            <a:r>
              <a:rPr lang="en-US" dirty="0" smtClean="0">
                <a:cs typeface="ＭＳ Ｐゴシック" charset="0"/>
              </a:rPr>
              <a:t>Well, friend, you can know Him!  He is as alive today as He was that first Easter morning—and He wants you to know Him personally.</a:t>
            </a:r>
          </a:p>
          <a:p>
            <a:r>
              <a:rPr lang="en-US" dirty="0" smtClean="0">
                <a:cs typeface="ＭＳ Ｐゴシック" charset="0"/>
              </a:rPr>
              <a:t>Here’s what you need to do—as simple as A-B-C:</a:t>
            </a:r>
          </a:p>
          <a:p>
            <a:r>
              <a:rPr lang="en-US" dirty="0" smtClean="0">
                <a:cs typeface="ＭＳ Ｐゴシック" charset="0"/>
              </a:rPr>
              <a:t>• Admit you are a sinner who wants to turn from your sin.</a:t>
            </a:r>
          </a:p>
          <a:p>
            <a:r>
              <a:rPr lang="en-US" dirty="0" smtClean="0">
                <a:cs typeface="ＭＳ Ｐゴシック" charset="0"/>
              </a:rPr>
              <a:t>• Believe that when Jesus died on the cross He didn’t die for His own sins but for yours.</a:t>
            </a:r>
          </a:p>
          <a:p>
            <a:r>
              <a:rPr lang="en-US" dirty="0" smtClean="0">
                <a:cs typeface="ＭＳ Ｐゴシック" charset="0"/>
              </a:rPr>
              <a:t>• Confess to Him right now that you want Him to save you from the penalty of sin.</a:t>
            </a:r>
          </a:p>
          <a:p>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If you prayed that prayer could we ask you to come forward afterward and greet one of us up front so we can help you further?</a:t>
            </a:r>
          </a:p>
          <a:p>
            <a:endParaRPr lang="en-US" dirty="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Helvetica" charset="0"/>
                <a:ea typeface="ＭＳ Ｐゴシック" charset="0"/>
                <a:cs typeface="+mn-cs"/>
              </a:rPr>
              <a:t>In the early 1920s the Communist leader Nikolai Bukharin was sent from Moscow to Kiev to address an anti-God rally.  For an hour he abused and ridiculed the Christian faith until it seemed as if the whole structure of belief was in ruins.  Then questions were invited.  An Orthodox church priest rose and asked to speak.  He turned, faced the people, and gave the Easter greeting, </a:t>
            </a:r>
            <a:br>
              <a:rPr lang="en-US" sz="1200" kern="1200" dirty="0" smtClean="0">
                <a:solidFill>
                  <a:schemeClr val="tx1"/>
                </a:solidFill>
                <a:effectLst/>
                <a:latin typeface="Helvetica" charset="0"/>
                <a:ea typeface="ＭＳ Ｐゴシック" charset="0"/>
                <a:cs typeface="+mn-cs"/>
              </a:rPr>
            </a:br>
            <a:r>
              <a:rPr lang="en-US" sz="1200" kern="1200" dirty="0" smtClean="0">
                <a:solidFill>
                  <a:schemeClr val="tx1"/>
                </a:solidFill>
                <a:effectLst/>
                <a:latin typeface="Helvetica" charset="0"/>
                <a:ea typeface="ＭＳ Ｐゴシック" charset="0"/>
                <a:cs typeface="+mn-cs"/>
              </a:rPr>
              <a:t>•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He is risen!</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Instantly the assembly rose to its feet and the reply came back loud and clear, </a:t>
            </a:r>
          </a:p>
          <a:p>
            <a:r>
              <a:rPr lang="en-US" sz="1200" kern="1200" dirty="0" smtClean="0">
                <a:solidFill>
                  <a:schemeClr val="tx1"/>
                </a:solidFill>
                <a:effectLst/>
                <a:latin typeface="Helvetica" charset="0"/>
                <a:ea typeface="ＭＳ Ｐゴシック" charset="0"/>
                <a:cs typeface="+mn-cs"/>
              </a:rPr>
              <a:t>• </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He is risen indeed!</a:t>
            </a:r>
            <a:r>
              <a:rPr lang="ru-RU" sz="1200" kern="1200" dirty="0" smtClean="0">
                <a:solidFill>
                  <a:schemeClr val="tx1"/>
                </a:solidFill>
                <a:effectLst/>
                <a:latin typeface="Helvetica" charset="0"/>
                <a:ea typeface="ＭＳ Ｐゴシック" charset="0"/>
                <a:cs typeface="+mn-cs"/>
              </a:rPr>
              <a:t>"</a:t>
            </a:r>
            <a:r>
              <a:rPr lang="en-US" sz="1200" kern="1200" dirty="0" smtClean="0">
                <a:solidFill>
                  <a:schemeClr val="tx1"/>
                </a:solidFill>
                <a:effectLst/>
                <a:latin typeface="Helvetica" charset="0"/>
                <a:ea typeface="ＭＳ Ｐゴシック" charset="0"/>
                <a:cs typeface="+mn-cs"/>
              </a:rPr>
              <a:t> </a:t>
            </a:r>
          </a:p>
          <a:p>
            <a:endParaRPr lang="en-US" sz="1200" kern="1200" dirty="0" smtClean="0">
              <a:solidFill>
                <a:schemeClr val="tx1"/>
              </a:solidFill>
              <a:effectLst/>
              <a:latin typeface="Helvetica" charset="0"/>
              <a:ea typeface="ＭＳ Ｐゴシック" charset="0"/>
              <a:cs typeface="+mn-cs"/>
            </a:endParaRPr>
          </a:p>
          <a:p>
            <a:r>
              <a:rPr lang="en-US" sz="1200" kern="1200" dirty="0" smtClean="0">
                <a:solidFill>
                  <a:schemeClr val="tx1"/>
                </a:solidFill>
                <a:effectLst/>
                <a:latin typeface="Helvetica" charset="0"/>
                <a:ea typeface="ＭＳ Ｐゴシック" charset="0"/>
                <a:cs typeface="+mn-cs"/>
              </a:rPr>
              <a:t>May I greet you this way and hear your response?  I’ll say it and you respond.</a:t>
            </a:r>
          </a:p>
          <a:p>
            <a:r>
              <a:rPr lang="en-US" sz="1200" kern="1200" dirty="0" smtClean="0">
                <a:solidFill>
                  <a:schemeClr val="tx1"/>
                </a:solidFill>
                <a:effectLst/>
                <a:latin typeface="Helvetica" charset="0"/>
                <a:ea typeface="ＭＳ Ｐゴシック" charset="0"/>
                <a:cs typeface="+mn-cs"/>
              </a:rPr>
              <a:t>He is risen!</a:t>
            </a:r>
          </a:p>
          <a:p>
            <a:r>
              <a:rPr lang="en-US" sz="1200" kern="1200" dirty="0" smtClean="0">
                <a:solidFill>
                  <a:schemeClr val="tx1"/>
                </a:solidFill>
                <a:effectLst/>
                <a:latin typeface="Helvetica" charset="0"/>
                <a:ea typeface="ＭＳ Ｐゴシック" charset="0"/>
                <a:cs typeface="+mn-cs"/>
              </a:rPr>
              <a:t>He is risen indeed!</a:t>
            </a:r>
          </a:p>
          <a:p>
            <a:endParaRPr lang="en-US" sz="1200" kern="1200" dirty="0" smtClean="0">
              <a:solidFill>
                <a:schemeClr val="tx1"/>
              </a:solidFill>
              <a:effectLst/>
              <a:latin typeface="Helvetica" charset="0"/>
              <a:ea typeface="ＭＳ Ｐゴシック" charset="0"/>
              <a:cs typeface="+mn-cs"/>
            </a:endParaRPr>
          </a:p>
          <a:p>
            <a:r>
              <a:rPr lang="en-US" sz="1200" kern="1200" dirty="0" smtClean="0">
                <a:solidFill>
                  <a:schemeClr val="tx1"/>
                </a:solidFill>
                <a:effectLst/>
                <a:latin typeface="Helvetica" charset="0"/>
                <a:ea typeface="ＭＳ Ｐゴシック" charset="0"/>
                <a:cs typeface="+mn-cs"/>
              </a:rPr>
              <a:t>__________</a:t>
            </a:r>
          </a:p>
          <a:p>
            <a:endParaRPr lang="en-US" sz="1200" kern="1200" dirty="0" smtClean="0">
              <a:solidFill>
                <a:schemeClr val="tx1"/>
              </a:solidFill>
              <a:effectLst/>
              <a:latin typeface="Helvetica" charset="0"/>
              <a:ea typeface="ＭＳ Ｐゴシック" charset="0"/>
              <a:cs typeface="+mn-cs"/>
            </a:endParaRPr>
          </a:p>
          <a:p>
            <a:r>
              <a:rPr lang="en-US" sz="1200" kern="1200" dirty="0" smtClean="0">
                <a:solidFill>
                  <a:schemeClr val="tx1"/>
                </a:solidFill>
                <a:effectLst/>
                <a:latin typeface="Helvetica" charset="0"/>
                <a:ea typeface="ＭＳ Ｐゴシック" charset="0"/>
                <a:cs typeface="+mn-cs"/>
              </a:rPr>
              <a:t>(George Sweeting story in </a:t>
            </a:r>
            <a:r>
              <a:rPr lang="en-US" sz="1200" i="1" kern="1200" dirty="0" smtClean="0">
                <a:solidFill>
                  <a:schemeClr val="tx1"/>
                </a:solidFill>
                <a:effectLst/>
                <a:latin typeface="Helvetica" charset="0"/>
                <a:ea typeface="ＭＳ Ｐゴシック" charset="0"/>
                <a:cs typeface="+mn-cs"/>
              </a:rPr>
              <a:t>Today in the Word</a:t>
            </a:r>
            <a:r>
              <a:rPr lang="en-US" sz="1200" kern="1200" dirty="0" smtClean="0">
                <a:solidFill>
                  <a:schemeClr val="tx1"/>
                </a:solidFill>
                <a:effectLst/>
                <a:latin typeface="Helvetica" charset="0"/>
                <a:ea typeface="ＭＳ Ｐゴシック" charset="0"/>
                <a:cs typeface="+mn-cs"/>
              </a:rPr>
              <a:t>, September 1989, p. 8)</a:t>
            </a:r>
            <a:r>
              <a:rPr lang="en-SG" dirty="0" smtClean="0">
                <a:effectLst/>
              </a:rPr>
              <a:t> </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762320" y="9276290"/>
            <a:ext cx="2878243" cy="4883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3762320" y="9276290"/>
            <a:ext cx="2878243" cy="4883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Helvetica" charset="0"/>
                <a:ea typeface="ＭＳ Ｐゴシック" charset="0"/>
                <a:cs typeface="+mn-cs"/>
              </a:rPr>
              <a:t>Do you believe Jesus rose again? What does it mean to you?  Tell the person next to you why His resurrection is important to you in the next 30 seconds…</a:t>
            </a:r>
            <a:r>
              <a:rPr lang="en-SG" dirty="0" smtClean="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225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3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535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8883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40256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1112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256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4926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6901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0508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2781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554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3341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849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8283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25651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30803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B3C57A-BC49-694F-A4BD-EF5A872957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169141"/>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A911C4A-ABE0-9948-B4C4-4790B3D4B9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21137"/>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610A7421-D455-F944-901D-50D1730F94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537089"/>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73CCE5F3-FCC6-CD43-88B6-BED39E2D82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7681136"/>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349553C-03E5-C240-9C4D-0F89E6FC81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705804"/>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3198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3FEEF2CE-66A2-BE4F-B8D8-AD5EF1DE85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5834859"/>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12CECE6E-6987-F948-ABE5-24F25F1E2F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290804"/>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BFF3DB5-4227-D048-8599-FECA7D5A3C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574019"/>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D7CE7A8-C493-F241-8A15-52DE49960E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22946"/>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CD25E06-C8D5-CF46-985A-5220F695C9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634642"/>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7748404-72EB-4B44-941B-BA6C7BD93F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001713"/>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551226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287880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14074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76564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8129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357250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480128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74089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054023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881655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539973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264664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05100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98857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0450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78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07125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63650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23027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42704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65050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68973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60323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4831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17475354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195991927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0226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426421982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392851196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63860884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73993859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232320199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215870066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147371474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18667614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206448399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290938704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262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237527898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390244457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162210722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404183508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424967909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1863983115"/>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411210285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117469468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43293089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415084533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5194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364644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552098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022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05120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059" name="Group 35"/>
          <p:cNvGrpSpPr>
            <a:grpSpLocks/>
          </p:cNvGrpSpPr>
          <p:nvPr/>
        </p:nvGrpSpPr>
        <p:grpSpPr bwMode="auto">
          <a:xfrm>
            <a:off x="0" y="0"/>
            <a:ext cx="1085850" cy="6845300"/>
            <a:chOff x="0" y="0"/>
            <a:chExt cx="684" cy="4312"/>
          </a:xfrm>
        </p:grpSpPr>
        <p:sp>
          <p:nvSpPr>
            <p:cNvPr id="1028" name="Rectangle 4"/>
            <p:cNvSpPr>
              <a:spLocks noChangeArrowheads="1"/>
            </p:cNvSpPr>
            <p:nvPr/>
          </p:nvSpPr>
          <p:spPr bwMode="auto">
            <a:xfrm>
              <a:off x="0" y="0"/>
              <a:ext cx="684" cy="4312"/>
            </a:xfrm>
            <a:prstGeom prst="rect">
              <a:avLst/>
            </a:prstGeom>
            <a:gradFill rotWithShape="0">
              <a:gsLst>
                <a:gs pos="0">
                  <a:srgbClr val="114FFB"/>
                </a:gs>
                <a:gs pos="50000">
                  <a:srgbClr val="114FFB">
                    <a:gamma/>
                    <a:shade val="20000"/>
                    <a:invGamma/>
                  </a:srgbClr>
                </a:gs>
                <a:gs pos="100000">
                  <a:srgbClr val="114FFB"/>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58" name="Group 34"/>
            <p:cNvGrpSpPr>
              <a:grpSpLocks/>
            </p:cNvGrpSpPr>
            <p:nvPr/>
          </p:nvGrpSpPr>
          <p:grpSpPr bwMode="auto">
            <a:xfrm>
              <a:off x="48" y="102"/>
              <a:ext cx="96" cy="4122"/>
              <a:chOff x="48" y="102"/>
              <a:chExt cx="96" cy="4122"/>
            </a:xfrm>
          </p:grpSpPr>
          <p:sp>
            <p:nvSpPr>
              <p:cNvPr id="1029" name="Rectangle 5"/>
              <p:cNvSpPr>
                <a:spLocks noChangeArrowheads="1"/>
              </p:cNvSpPr>
              <p:nvPr/>
            </p:nvSpPr>
            <p:spPr bwMode="auto">
              <a:xfrm>
                <a:off x="48" y="110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0" name="Rectangle 6"/>
              <p:cNvSpPr>
                <a:spLocks noChangeArrowheads="1"/>
              </p:cNvSpPr>
              <p:nvPr/>
            </p:nvSpPr>
            <p:spPr bwMode="auto">
              <a:xfrm>
                <a:off x="48" y="124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1" name="Rectangle 7"/>
              <p:cNvSpPr>
                <a:spLocks noChangeArrowheads="1"/>
              </p:cNvSpPr>
              <p:nvPr/>
            </p:nvSpPr>
            <p:spPr bwMode="auto">
              <a:xfrm>
                <a:off x="48" y="139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2" name="Rectangle 8"/>
              <p:cNvSpPr>
                <a:spLocks noChangeArrowheads="1"/>
              </p:cNvSpPr>
              <p:nvPr/>
            </p:nvSpPr>
            <p:spPr bwMode="auto">
              <a:xfrm>
                <a:off x="48" y="153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3" name="Rectangle 9"/>
              <p:cNvSpPr>
                <a:spLocks noChangeArrowheads="1"/>
              </p:cNvSpPr>
              <p:nvPr/>
            </p:nvSpPr>
            <p:spPr bwMode="auto">
              <a:xfrm>
                <a:off x="48" y="1680"/>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4" name="Rectangle 10"/>
              <p:cNvSpPr>
                <a:spLocks noChangeArrowheads="1"/>
              </p:cNvSpPr>
              <p:nvPr/>
            </p:nvSpPr>
            <p:spPr bwMode="auto">
              <a:xfrm>
                <a:off x="48" y="182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5" name="Rectangle 11"/>
              <p:cNvSpPr>
                <a:spLocks noChangeArrowheads="1"/>
              </p:cNvSpPr>
              <p:nvPr/>
            </p:nvSpPr>
            <p:spPr bwMode="auto">
              <a:xfrm>
                <a:off x="48" y="196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6" name="Rectangle 12"/>
              <p:cNvSpPr>
                <a:spLocks noChangeArrowheads="1"/>
              </p:cNvSpPr>
              <p:nvPr/>
            </p:nvSpPr>
            <p:spPr bwMode="auto">
              <a:xfrm>
                <a:off x="48" y="211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7" name="Rectangle 13"/>
              <p:cNvSpPr>
                <a:spLocks noChangeArrowheads="1"/>
              </p:cNvSpPr>
              <p:nvPr/>
            </p:nvSpPr>
            <p:spPr bwMode="auto">
              <a:xfrm>
                <a:off x="48" y="225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8" name="Rectangle 14"/>
              <p:cNvSpPr>
                <a:spLocks noChangeArrowheads="1"/>
              </p:cNvSpPr>
              <p:nvPr/>
            </p:nvSpPr>
            <p:spPr bwMode="auto">
              <a:xfrm>
                <a:off x="48" y="2400"/>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9" name="Rectangle 15"/>
              <p:cNvSpPr>
                <a:spLocks noChangeArrowheads="1"/>
              </p:cNvSpPr>
              <p:nvPr/>
            </p:nvSpPr>
            <p:spPr bwMode="auto">
              <a:xfrm>
                <a:off x="48" y="254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0" name="Rectangle 16"/>
              <p:cNvSpPr>
                <a:spLocks noChangeArrowheads="1"/>
              </p:cNvSpPr>
              <p:nvPr/>
            </p:nvSpPr>
            <p:spPr bwMode="auto">
              <a:xfrm>
                <a:off x="48" y="268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1" name="Rectangle 17"/>
              <p:cNvSpPr>
                <a:spLocks noChangeArrowheads="1"/>
              </p:cNvSpPr>
              <p:nvPr/>
            </p:nvSpPr>
            <p:spPr bwMode="auto">
              <a:xfrm>
                <a:off x="48" y="283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2" name="Rectangle 18"/>
              <p:cNvSpPr>
                <a:spLocks noChangeArrowheads="1"/>
              </p:cNvSpPr>
              <p:nvPr/>
            </p:nvSpPr>
            <p:spPr bwMode="auto">
              <a:xfrm>
                <a:off x="48" y="297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3" name="Rectangle 19"/>
              <p:cNvSpPr>
                <a:spLocks noChangeArrowheads="1"/>
              </p:cNvSpPr>
              <p:nvPr/>
            </p:nvSpPr>
            <p:spPr bwMode="auto">
              <a:xfrm>
                <a:off x="48" y="3120"/>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4" name="Rectangle 20"/>
              <p:cNvSpPr>
                <a:spLocks noChangeArrowheads="1"/>
              </p:cNvSpPr>
              <p:nvPr/>
            </p:nvSpPr>
            <p:spPr bwMode="auto">
              <a:xfrm>
                <a:off x="48" y="326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5" name="Rectangle 21"/>
              <p:cNvSpPr>
                <a:spLocks noChangeArrowheads="1"/>
              </p:cNvSpPr>
              <p:nvPr/>
            </p:nvSpPr>
            <p:spPr bwMode="auto">
              <a:xfrm>
                <a:off x="48" y="340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6" name="Rectangle 22"/>
              <p:cNvSpPr>
                <a:spLocks noChangeArrowheads="1"/>
              </p:cNvSpPr>
              <p:nvPr/>
            </p:nvSpPr>
            <p:spPr bwMode="auto">
              <a:xfrm>
                <a:off x="48" y="355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7" name="Rectangle 23"/>
              <p:cNvSpPr>
                <a:spLocks noChangeArrowheads="1"/>
              </p:cNvSpPr>
              <p:nvPr/>
            </p:nvSpPr>
            <p:spPr bwMode="auto">
              <a:xfrm>
                <a:off x="48" y="369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8" name="Rectangle 24"/>
              <p:cNvSpPr>
                <a:spLocks noChangeArrowheads="1"/>
              </p:cNvSpPr>
              <p:nvPr/>
            </p:nvSpPr>
            <p:spPr bwMode="auto">
              <a:xfrm>
                <a:off x="48" y="3840"/>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9" name="Rectangle 25"/>
              <p:cNvSpPr>
                <a:spLocks noChangeArrowheads="1"/>
              </p:cNvSpPr>
              <p:nvPr/>
            </p:nvSpPr>
            <p:spPr bwMode="auto">
              <a:xfrm>
                <a:off x="48" y="398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0" name="Rectangle 26"/>
              <p:cNvSpPr>
                <a:spLocks noChangeArrowheads="1"/>
              </p:cNvSpPr>
              <p:nvPr/>
            </p:nvSpPr>
            <p:spPr bwMode="auto">
              <a:xfrm>
                <a:off x="48" y="412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1" name="Rectangle 27"/>
              <p:cNvSpPr>
                <a:spLocks noChangeArrowheads="1"/>
              </p:cNvSpPr>
              <p:nvPr/>
            </p:nvSpPr>
            <p:spPr bwMode="auto">
              <a:xfrm>
                <a:off x="48" y="10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2" name="Rectangle 28"/>
              <p:cNvSpPr>
                <a:spLocks noChangeArrowheads="1"/>
              </p:cNvSpPr>
              <p:nvPr/>
            </p:nvSpPr>
            <p:spPr bwMode="auto">
              <a:xfrm>
                <a:off x="48" y="24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3" name="Rectangle 29"/>
              <p:cNvSpPr>
                <a:spLocks noChangeArrowheads="1"/>
              </p:cNvSpPr>
              <p:nvPr/>
            </p:nvSpPr>
            <p:spPr bwMode="auto">
              <a:xfrm>
                <a:off x="48" y="390"/>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4" name="Rectangle 30"/>
              <p:cNvSpPr>
                <a:spLocks noChangeArrowheads="1"/>
              </p:cNvSpPr>
              <p:nvPr/>
            </p:nvSpPr>
            <p:spPr bwMode="auto">
              <a:xfrm>
                <a:off x="48" y="534"/>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5" name="Rectangle 31"/>
              <p:cNvSpPr>
                <a:spLocks noChangeArrowheads="1"/>
              </p:cNvSpPr>
              <p:nvPr/>
            </p:nvSpPr>
            <p:spPr bwMode="auto">
              <a:xfrm>
                <a:off x="48" y="678"/>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6" name="Rectangle 32"/>
              <p:cNvSpPr>
                <a:spLocks noChangeArrowheads="1"/>
              </p:cNvSpPr>
              <p:nvPr/>
            </p:nvSpPr>
            <p:spPr bwMode="auto">
              <a:xfrm>
                <a:off x="48" y="822"/>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7" name="Rectangle 33"/>
              <p:cNvSpPr>
                <a:spLocks noChangeArrowheads="1"/>
              </p:cNvSpPr>
              <p:nvPr/>
            </p:nvSpPr>
            <p:spPr bwMode="auto">
              <a:xfrm>
                <a:off x="48" y="966"/>
                <a:ext cx="96" cy="9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charset="0"/>
          <a:ea typeface="ＭＳ Ｐゴシック" charset="0"/>
        </a:defRPr>
      </a:lvl2pPr>
      <a:lvl3pPr algn="l" rtl="0" eaLnBrk="0" fontAlgn="base" hangingPunct="0">
        <a:spcBef>
          <a:spcPct val="0"/>
        </a:spcBef>
        <a:spcAft>
          <a:spcPct val="0"/>
        </a:spcAft>
        <a:defRPr sz="4400">
          <a:solidFill>
            <a:schemeClr val="tx2"/>
          </a:solidFill>
          <a:latin typeface="Times" charset="0"/>
          <a:ea typeface="ＭＳ Ｐゴシック" charset="0"/>
        </a:defRPr>
      </a:lvl3pPr>
      <a:lvl4pPr algn="l" rtl="0" eaLnBrk="0" fontAlgn="base" hangingPunct="0">
        <a:spcBef>
          <a:spcPct val="0"/>
        </a:spcBef>
        <a:spcAft>
          <a:spcPct val="0"/>
        </a:spcAft>
        <a:defRPr sz="4400">
          <a:solidFill>
            <a:schemeClr val="tx2"/>
          </a:solidFill>
          <a:latin typeface="Times" charset="0"/>
          <a:ea typeface="ＭＳ Ｐゴシック" charset="0"/>
        </a:defRPr>
      </a:lvl4pPr>
      <a:lvl5pPr algn="l" rtl="0" eaLnBrk="0" fontAlgn="base" hangingPunct="0">
        <a:spcBef>
          <a:spcPct val="0"/>
        </a:spcBef>
        <a:spcAft>
          <a:spcPct val="0"/>
        </a:spcAft>
        <a:defRPr sz="4400">
          <a:solidFill>
            <a:schemeClr val="tx2"/>
          </a:solidFill>
          <a:latin typeface="Times" charset="0"/>
          <a:ea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757121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A9E7F22A-6397-A84E-A49A-649CFD5E1240}" type="slidenum">
              <a:rPr lang="en-US">
                <a:solidFill>
                  <a:srgbClr val="000000"/>
                </a:solidFill>
                <a:cs typeface="ＭＳ Ｐゴシック" charset="0"/>
              </a: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37914036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eaLnBrk="1" hangingPunct="1">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eaLnBrk="1" hangingPunct="1">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eaLnBrk="1" hangingPunct="1">
              <a:defRPr/>
            </a:pPr>
            <a:fld id="{DEE10659-F73D-554F-8DA6-62739EEB76A2}" type="slidenum">
              <a:rPr lang="en-US">
                <a:solidFill>
                  <a:srgbClr val="FFFFFF"/>
                </a:solidFill>
                <a:ea typeface="ＭＳ Ｐゴシック" charset="-128"/>
                <a:cs typeface="ＭＳ Ｐゴシック" charset="-128"/>
              </a:rPr>
              <a:pPr eaLnBrk="1" hangingPunct="1">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574504277"/>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eaLnBrk="1" hangingPunct="1">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eaLnBrk="1" hangingPunct="1">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6E036EF-5242-5241-AB42-97179E1AF200}" type="slidenum">
              <a:rPr lang="en-US">
                <a:solidFill>
                  <a:srgbClr val="000000"/>
                </a:solidFill>
                <a:ea typeface="ＭＳ Ｐゴシック" charset="-128"/>
                <a:cs typeface="ＭＳ Ｐゴシック" charset="-128"/>
              </a:rPr>
              <a:pPr eaLnBrk="1" hangingPunct="1">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0592226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extLst>
      <p:ext uri="{BB962C8B-B14F-4D97-AF65-F5344CB8AC3E}">
        <p14:creationId xmlns:p14="http://schemas.microsoft.com/office/powerpoint/2010/main" val="31926537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extLst>
      <p:ext uri="{BB962C8B-B14F-4D97-AF65-F5344CB8AC3E}">
        <p14:creationId xmlns:p14="http://schemas.microsoft.com/office/powerpoint/2010/main" val="412125422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74643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7.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33.jpeg"/><Relationship Id="rId1" Type="http://schemas.openxmlformats.org/officeDocument/2006/relationships/slideLayout" Target="../slideLayouts/slideLayout80.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80.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36.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0.xml"/><Relationship Id="rId3"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69.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69.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58.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84.jpeg"/><Relationship Id="rId1" Type="http://schemas.openxmlformats.org/officeDocument/2006/relationships/themeOverride" Target="../theme/themeOverride2.xml"/><Relationship Id="rId2"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0.xml"/><Relationship Id="rId3"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8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8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8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8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2.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1" y="3391851"/>
            <a:ext cx="9120186"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Romans 4:25; 6:10-11 </a:t>
            </a:r>
            <a:br>
              <a:rPr lang="en-US" sz="4000" b="1" i="1" dirty="0" smtClean="0">
                <a:solidFill>
                  <a:srgbClr val="FFFFFF"/>
                </a:solidFill>
                <a:effectLst>
                  <a:glow rad="127000">
                    <a:srgbClr val="000000"/>
                  </a:glow>
                </a:effectLst>
                <a:latin typeface="Arial" charset="0"/>
                <a:ea typeface="ＭＳ Ｐゴシック" charset="0"/>
                <a:cs typeface="ＭＳ Ｐゴシック" charset="0"/>
              </a:rPr>
            </a:br>
            <a:r>
              <a:rPr lang="en-US" sz="4000" b="1" i="1" dirty="0" smtClean="0">
                <a:solidFill>
                  <a:srgbClr val="FFFFFF"/>
                </a:solidFill>
                <a:effectLst>
                  <a:glow rad="127000">
                    <a:srgbClr val="000000"/>
                  </a:glow>
                </a:effectLst>
                <a:latin typeface="Arial" charset="0"/>
                <a:ea typeface="ＭＳ Ｐゴシック" charset="0"/>
                <a:cs typeface="ＭＳ Ｐゴシック" charset="0"/>
              </a:rPr>
              <a:t>&amp; Other Passages</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0960" y="0"/>
            <a:ext cx="9120187" cy="2808312"/>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Resurrection Implications</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531924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84125"/>
            <a:ext cx="9144000" cy="5143500"/>
          </a:xfrm>
          <a:prstGeom prst="rect">
            <a:avLst/>
          </a:prstGeom>
        </p:spPr>
      </p:pic>
      <p:sp>
        <p:nvSpPr>
          <p:cNvPr id="900098" name="Rectangle 2"/>
          <p:cNvSpPr>
            <a:spLocks noGrp="1" noChangeArrowheads="1"/>
          </p:cNvSpPr>
          <p:nvPr>
            <p:ph type="ctrTitle"/>
          </p:nvPr>
        </p:nvSpPr>
        <p:spPr>
          <a:xfrm>
            <a:off x="0" y="-27384"/>
            <a:ext cx="9144000" cy="20332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So what difference does </a:t>
            </a:r>
            <a:r>
              <a:rPr lang="en-US" sz="4800" b="1" dirty="0" smtClean="0">
                <a:effectLst>
                  <a:glow rad="127000">
                    <a:schemeClr val="tx1"/>
                  </a:glow>
                </a:effectLst>
                <a:latin typeface="Arial" charset="0"/>
                <a:ea typeface="ＭＳ Ｐゴシック" charset="0"/>
                <a:cs typeface="ＭＳ Ｐゴシック" charset="0"/>
              </a:rPr>
              <a:t>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resurrection make in your life ?</a:t>
            </a:r>
          </a:p>
        </p:txBody>
      </p:sp>
    </p:spTree>
    <p:extLst>
      <p:ext uri="{BB962C8B-B14F-4D97-AF65-F5344CB8AC3E}">
        <p14:creationId xmlns:p14="http://schemas.microsoft.com/office/powerpoint/2010/main" val="22446433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3141" y="31901"/>
            <a:ext cx="9144000" cy="195693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resurrection impacts </a:t>
            </a:r>
            <a:r>
              <a:rPr lang="en-US" sz="4800" b="1" dirty="0" smtClean="0">
                <a:effectLst>
                  <a:glow rad="127000">
                    <a:schemeClr val="tx1"/>
                  </a:glow>
                </a:effectLst>
                <a:latin typeface="Arial" charset="0"/>
                <a:ea typeface="ＭＳ Ｐゴシック" charset="0"/>
                <a:cs typeface="ＭＳ Ｐゴシック" charset="0"/>
              </a:rPr>
              <a:t>you in </a:t>
            </a:r>
            <a:r>
              <a:rPr lang="en-US" sz="4800" b="1" dirty="0">
                <a:effectLst>
                  <a:glow rad="127000">
                    <a:schemeClr val="tx1"/>
                  </a:glow>
                </a:effectLst>
                <a:latin typeface="Arial" charset="0"/>
                <a:ea typeface="ＭＳ Ｐゴシック" charset="0"/>
                <a:cs typeface="ＭＳ Ｐゴシック" charset="0"/>
              </a:rPr>
              <a:t>many ways! </a:t>
            </a:r>
          </a:p>
        </p:txBody>
      </p:sp>
    </p:spTree>
    <p:extLst>
      <p:ext uri="{BB962C8B-B14F-4D97-AF65-F5344CB8AC3E}">
        <p14:creationId xmlns:p14="http://schemas.microsoft.com/office/powerpoint/2010/main" val="2454674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19383" cy="6858000"/>
          </a:xfrm>
          <a:prstGeom prst="rect">
            <a:avLst/>
          </a:prstGeom>
        </p:spPr>
      </p:pic>
      <p:sp>
        <p:nvSpPr>
          <p:cNvPr id="6147" name="Rectangle 3"/>
          <p:cNvSpPr>
            <a:spLocks noGrp="1" noChangeArrowheads="1"/>
          </p:cNvSpPr>
          <p:nvPr>
            <p:ph type="title"/>
          </p:nvPr>
        </p:nvSpPr>
        <p:spPr>
          <a:xfrm>
            <a:off x="152400" y="609600"/>
            <a:ext cx="8991600" cy="173928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900113" indent="-900113" algn="l"/>
            <a:r>
              <a:rPr lang="en-US" b="1" dirty="0" smtClean="0">
                <a:effectLst>
                  <a:glow rad="127000">
                    <a:schemeClr val="tx1"/>
                  </a:glow>
                </a:effectLst>
                <a:latin typeface="Arial" charset="0"/>
                <a:ea typeface="ＭＳ Ｐゴシック" charset="0"/>
                <a:cs typeface="ＭＳ Ｐゴシック" charset="0"/>
              </a:rPr>
              <a:t>A. 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resurrection gives you a new day </a:t>
            </a:r>
            <a:r>
              <a:rPr lang="en-US" b="1" dirty="0">
                <a:effectLst>
                  <a:glow rad="127000">
                    <a:schemeClr val="tx1"/>
                  </a:glow>
                </a:effectLst>
                <a:latin typeface="Arial" charset="0"/>
                <a:ea typeface="ＭＳ Ｐゴシック" charset="0"/>
                <a:cs typeface="ＭＳ Ｐゴシック" charset="0"/>
              </a:rPr>
              <a:t>of </a:t>
            </a:r>
            <a:r>
              <a:rPr lang="en-US" b="1" dirty="0">
                <a:solidFill>
                  <a:srgbClr val="FFFF00"/>
                </a:solidFill>
                <a:effectLst>
                  <a:glow rad="127000">
                    <a:schemeClr val="tx1"/>
                  </a:glow>
                </a:effectLst>
                <a:latin typeface="Arial" charset="0"/>
                <a:ea typeface="ＭＳ Ｐゴシック" charset="0"/>
                <a:cs typeface="ＭＳ Ｐゴシック" charset="0"/>
              </a:rPr>
              <a:t>w</a:t>
            </a:r>
            <a:r>
              <a:rPr lang="en-US" b="1" dirty="0" smtClean="0">
                <a:solidFill>
                  <a:srgbClr val="FFFF00"/>
                </a:solidFill>
                <a:effectLst>
                  <a:glow rad="127000">
                    <a:schemeClr val="tx1"/>
                  </a:glow>
                </a:effectLst>
                <a:latin typeface="Arial" charset="0"/>
                <a:ea typeface="ＭＳ Ｐゴシック" charset="0"/>
                <a:cs typeface="ＭＳ Ｐゴシック" charset="0"/>
              </a:rPr>
              <a:t>orship.</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779597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44000" cy="6742155"/>
          </a:xfrm>
          <a:prstGeom prst="rect">
            <a:avLst/>
          </a:prstGeom>
        </p:spPr>
      </p:pic>
      <p:sp>
        <p:nvSpPr>
          <p:cNvPr id="900098" name="Rectangle 2"/>
          <p:cNvSpPr>
            <a:spLocks noGrp="1" noChangeArrowheads="1"/>
          </p:cNvSpPr>
          <p:nvPr>
            <p:ph type="ctrTitle"/>
          </p:nvPr>
        </p:nvSpPr>
        <p:spPr>
          <a:xfrm>
            <a:off x="0" y="807692"/>
            <a:ext cx="3707904" cy="607731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do we have Sunday off work for worship?</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66392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76" y="1812"/>
            <a:ext cx="9144000" cy="68561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288032" y="3284984"/>
            <a:ext cx="5292080" cy="3168352"/>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Easter Sunrise Service</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1907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3557032"/>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Early </a:t>
            </a:r>
            <a:r>
              <a:rPr lang="en-US" sz="4000" b="1" dirty="0">
                <a:effectLst>
                  <a:glow rad="127000">
                    <a:schemeClr val="tx1"/>
                  </a:glow>
                </a:effectLst>
                <a:latin typeface="Arial" charset="0"/>
                <a:ea typeface="ＭＳ Ｐゴシック" charset="0"/>
                <a:cs typeface="ＭＳ Ｐゴシック" charset="0"/>
              </a:rPr>
              <a:t>on </a:t>
            </a:r>
            <a:r>
              <a:rPr lang="en-US" sz="4000" b="1" dirty="0">
                <a:solidFill>
                  <a:srgbClr val="FFFF00"/>
                </a:solidFill>
                <a:effectLst>
                  <a:glow rad="127000">
                    <a:schemeClr val="tx1"/>
                  </a:glow>
                </a:effectLst>
                <a:latin typeface="Arial" charset="0"/>
                <a:ea typeface="ＭＳ Ｐゴシック" charset="0"/>
                <a:cs typeface="ＭＳ Ｐゴシック" charset="0"/>
              </a:rPr>
              <a:t>the first day of the week</a:t>
            </a:r>
            <a:r>
              <a:rPr lang="en-US" sz="4000" b="1" dirty="0">
                <a:effectLst>
                  <a:glow rad="127000">
                    <a:schemeClr val="tx1"/>
                  </a:glow>
                </a:effectLst>
                <a:latin typeface="Arial" charset="0"/>
                <a:ea typeface="ＭＳ Ｐゴシック" charset="0"/>
                <a:cs typeface="ＭＳ Ｐゴシック" charset="0"/>
              </a:rPr>
              <a:t>, while it was still dark, Mary Magdalene went to the tomb and saw that the stone had been removed from the </a:t>
            </a:r>
            <a:r>
              <a:rPr lang="en-US" sz="4000" b="1" dirty="0" smtClean="0">
                <a:effectLst>
                  <a:glow rad="127000">
                    <a:schemeClr val="tx1"/>
                  </a:glow>
                </a:effectLst>
                <a:latin typeface="Arial" charset="0"/>
                <a:ea typeface="ＭＳ Ｐゴシック" charset="0"/>
                <a:cs typeface="ＭＳ Ｐゴシック" charset="0"/>
              </a:rPr>
              <a:t>entrance</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John 20:1).</a:t>
            </a:r>
          </a:p>
        </p:txBody>
      </p:sp>
      <p:pic>
        <p:nvPicPr>
          <p:cNvPr id="2" name="Picture 1"/>
          <p:cNvPicPr>
            <a:picLocks noChangeAspect="1"/>
          </p:cNvPicPr>
          <p:nvPr/>
        </p:nvPicPr>
        <p:blipFill>
          <a:blip r:embed="rId3"/>
          <a:stretch>
            <a:fillRect/>
          </a:stretch>
        </p:blipFill>
        <p:spPr>
          <a:xfrm>
            <a:off x="-24935" y="3982527"/>
            <a:ext cx="9144000" cy="2902857"/>
          </a:xfrm>
          <a:prstGeom prst="rect">
            <a:avLst/>
          </a:prstGeom>
        </p:spPr>
      </p:pic>
    </p:spTree>
    <p:extLst>
      <p:ext uri="{BB962C8B-B14F-4D97-AF65-F5344CB8AC3E}">
        <p14:creationId xmlns:p14="http://schemas.microsoft.com/office/powerpoint/2010/main" val="890132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00464"/>
            <a:ext cx="9144000" cy="93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ru-RU"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smtClean="0">
                <a:solidFill>
                  <a:srgbClr val="FFFFFF"/>
                </a:solidFill>
                <a:effectLst>
                  <a:glow rad="266700">
                    <a:srgbClr val="000000"/>
                  </a:glow>
                </a:effectLst>
                <a:latin typeface="Arial" charset="0"/>
                <a:ea typeface="ＭＳ Ｐゴシック"/>
                <a:cs typeface="ＭＳ Ｐゴシック" charset="0"/>
              </a:rPr>
              <a:t>…on the Lord</a:t>
            </a:r>
            <a:r>
              <a:rPr lang="uk-UA"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smtClean="0">
                <a:solidFill>
                  <a:srgbClr val="FFFFFF"/>
                </a:solidFill>
                <a:effectLst>
                  <a:glow rad="266700">
                    <a:srgbClr val="000000"/>
                  </a:glow>
                </a:effectLst>
                <a:latin typeface="Arial" charset="0"/>
                <a:ea typeface="ＭＳ Ｐゴシック"/>
                <a:cs typeface="ＭＳ Ｐゴシック" charset="0"/>
              </a:rPr>
              <a:t>s day…</a:t>
            </a:r>
            <a:r>
              <a:rPr lang="ru-RU"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smtClean="0">
                <a:solidFill>
                  <a:srgbClr val="FFFFFF"/>
                </a:solidFill>
                <a:effectLst>
                  <a:glow rad="266700">
                    <a:srgbClr val="000000"/>
                  </a:glow>
                </a:effectLst>
                <a:latin typeface="Arial" charset="0"/>
                <a:ea typeface="ＭＳ Ｐゴシック"/>
                <a:cs typeface="ＭＳ Ｐゴシック" charset="0"/>
              </a:rPr>
              <a:t> </a:t>
            </a:r>
            <a:br>
              <a:rPr lang="en-US" sz="4800" b="1" dirty="0" smtClean="0">
                <a:solidFill>
                  <a:srgbClr val="FFFFFF"/>
                </a:solidFill>
                <a:effectLst>
                  <a:glow rad="266700">
                    <a:srgbClr val="000000"/>
                  </a:glow>
                </a:effectLst>
                <a:latin typeface="Arial" charset="0"/>
                <a:ea typeface="ＭＳ Ｐゴシック"/>
                <a:cs typeface="ＭＳ Ｐゴシック" charset="0"/>
              </a:rPr>
            </a:br>
            <a:r>
              <a:rPr lang="en-US" sz="4800" b="1" dirty="0" smtClean="0">
                <a:solidFill>
                  <a:srgbClr val="FFFFFF"/>
                </a:solidFill>
                <a:effectLst>
                  <a:glow rad="266700">
                    <a:srgbClr val="000000"/>
                  </a:glow>
                </a:effectLst>
                <a:latin typeface="Arial" charset="0"/>
                <a:ea typeface="ＭＳ Ｐゴシック"/>
                <a:cs typeface="ＭＳ Ｐゴシック" charset="0"/>
              </a:rPr>
              <a:t>(Revelation 1:10)</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48145" y="3068960"/>
            <a:ext cx="8387649" cy="148492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smtClean="0">
                <a:solidFill>
                  <a:srgbClr val="FFFFFF"/>
                </a:solidFill>
                <a:effectLst>
                  <a:glow rad="266700">
                    <a:srgbClr val="000000"/>
                  </a:glow>
                </a:effectLst>
                <a:latin typeface="Arial" charset="0"/>
                <a:ea typeface="ＭＳ Ｐゴシック"/>
                <a:cs typeface="ＭＳ Ｐゴシック" charset="0"/>
              </a:rPr>
              <a:t>Sunday!</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1121684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552" y="908720"/>
            <a:ext cx="4222583" cy="58364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Sunday Rest by Constantine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3419872" y="908720"/>
            <a:ext cx="5569744" cy="5569744"/>
          </a:xfrm>
          <a:prstGeom prst="rect">
            <a:avLst/>
          </a:prstGeom>
        </p:spPr>
      </p:pic>
    </p:spTree>
    <p:extLst>
      <p:ext uri="{BB962C8B-B14F-4D97-AF65-F5344CB8AC3E}">
        <p14:creationId xmlns:p14="http://schemas.microsoft.com/office/powerpoint/2010/main" val="2809294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9144000" cy="1383307"/>
          </a:xfrm>
          <a:solidFill>
            <a:srgbClr val="00009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First Sunday Law </a:t>
            </a:r>
            <a:r>
              <a:rPr lang="en-US" sz="3600" b="1" dirty="0" smtClean="0">
                <a:effectLst>
                  <a:glow rad="127000">
                    <a:schemeClr val="tx1"/>
                  </a:glow>
                </a:effectLst>
                <a:latin typeface="Arial" charset="0"/>
                <a:ea typeface="ＭＳ Ｐゴシック" charset="0"/>
                <a:cs typeface="ＭＳ Ｐゴシック" charset="0"/>
              </a:rPr>
              <a:t>Enacted </a:t>
            </a:r>
            <a:r>
              <a:rPr lang="en-US" sz="3600" b="1" dirty="0">
                <a:effectLst>
                  <a:glow rad="127000">
                    <a:schemeClr val="tx1"/>
                  </a:glow>
                </a:effectLst>
                <a:latin typeface="Arial" charset="0"/>
                <a:ea typeface="ＭＳ Ｐゴシック" charset="0"/>
                <a:cs typeface="ＭＳ Ｐゴシック" charset="0"/>
              </a:rPr>
              <a:t>by Emperor Constantine </a:t>
            </a:r>
            <a:r>
              <a:rPr lang="en-US" sz="3600" b="1" dirty="0" smtClean="0">
                <a:effectLst>
                  <a:glow rad="127000">
                    <a:schemeClr val="tx1"/>
                  </a:glow>
                </a:effectLst>
                <a:latin typeface="Arial" charset="0"/>
                <a:ea typeface="ＭＳ Ｐゴシック" charset="0"/>
                <a:cs typeface="ＭＳ Ｐゴシック" charset="0"/>
              </a:rPr>
              <a:t>– March AD </a:t>
            </a:r>
            <a:r>
              <a:rPr lang="en-US" sz="3600" b="1" dirty="0">
                <a:effectLst>
                  <a:glow rad="127000">
                    <a:schemeClr val="tx1"/>
                  </a:glow>
                </a:effectLst>
                <a:latin typeface="Arial" charset="0"/>
                <a:ea typeface="ＭＳ Ｐゴシック" charset="0"/>
                <a:cs typeface="ＭＳ Ｐゴシック" charset="0"/>
              </a:rPr>
              <a:t>321</a:t>
            </a:r>
          </a:p>
        </p:txBody>
      </p:sp>
      <p:sp>
        <p:nvSpPr>
          <p:cNvPr id="4" name="Rectangle 2"/>
          <p:cNvSpPr txBox="1">
            <a:spLocks noChangeArrowheads="1"/>
          </p:cNvSpPr>
          <p:nvPr/>
        </p:nvSpPr>
        <p:spPr bwMode="auto">
          <a:xfrm>
            <a:off x="7888" y="1556792"/>
            <a:ext cx="9144000"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solidFill>
                  <a:srgbClr val="FFFF00"/>
                </a:solidFill>
                <a:effectLst>
                  <a:glow rad="127000">
                    <a:schemeClr val="tx1"/>
                  </a:glow>
                </a:effectLst>
                <a:latin typeface="Arial" charset="0"/>
                <a:ea typeface="ＭＳ Ｐゴシック" charset="0"/>
                <a:cs typeface="ＭＳ Ｐゴシック" charset="0"/>
              </a:rPr>
              <a:t>On </a:t>
            </a:r>
            <a:r>
              <a:rPr lang="en-US" sz="3200" b="1" dirty="0">
                <a:solidFill>
                  <a:srgbClr val="FFFF00"/>
                </a:solidFill>
                <a:effectLst>
                  <a:glow rad="127000">
                    <a:schemeClr val="tx1"/>
                  </a:glow>
                </a:effectLst>
                <a:latin typeface="Arial" charset="0"/>
                <a:ea typeface="ＭＳ Ｐゴシック" charset="0"/>
                <a:cs typeface="ＭＳ Ｐゴシック" charset="0"/>
              </a:rPr>
              <a:t>the venerable Day of the Sun let the magistrates and people residing in cities rest, and let all workshops be closed. </a:t>
            </a:r>
            <a:r>
              <a:rPr lang="en-US" sz="3200" b="1" dirty="0">
                <a:effectLst>
                  <a:glow rad="127000">
                    <a:schemeClr val="tx1"/>
                  </a:glow>
                </a:effectLst>
                <a:latin typeface="Arial" charset="0"/>
                <a:ea typeface="ＭＳ Ｐゴシック" charset="0"/>
                <a:cs typeface="ＭＳ Ｐゴシック" charset="0"/>
              </a:rPr>
              <a:t>In the country, however, persons engaged in agriculture may freely and lawfully continue their pursuits; because it often happens that another day is not so suitable for grain-sowing or for vine-planting; lest by neglecting the proper moment for such operations the bounty of heaven should be </a:t>
            </a:r>
            <a:r>
              <a:rPr lang="en-US" sz="3200" b="1" dirty="0" smtClean="0">
                <a:effectLst>
                  <a:glow rad="127000">
                    <a:schemeClr val="tx1"/>
                  </a:glow>
                </a:effectLst>
                <a:latin typeface="Arial" charset="0"/>
                <a:ea typeface="ＭＳ Ｐゴシック" charset="0"/>
                <a:cs typeface="ＭＳ Ｐゴシック" charset="0"/>
              </a:rPr>
              <a:t>lost.</a:t>
            </a:r>
            <a:r>
              <a:rPr lang="ru-RU"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7491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92696"/>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9144000" cy="1383307"/>
          </a:xfrm>
          <a:solidFill>
            <a:srgbClr val="000090"/>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Pope Sylvester I (314-</a:t>
            </a:r>
            <a:r>
              <a:rPr lang="en-US" sz="3600" b="1" dirty="0" smtClean="0">
                <a:effectLst>
                  <a:glow rad="127000">
                    <a:schemeClr val="tx1"/>
                  </a:glow>
                </a:effectLst>
                <a:latin typeface="Arial" charset="0"/>
                <a:ea typeface="ＭＳ Ｐゴシック" charset="0"/>
                <a:cs typeface="ＭＳ Ｐゴシック" charset="0"/>
              </a:rPr>
              <a:t>335) Decreed </a:t>
            </a:r>
            <a:r>
              <a:rPr lang="en-US" sz="3600" b="1" dirty="0">
                <a:effectLst>
                  <a:glow rad="127000">
                    <a:schemeClr val="tx1"/>
                  </a:glow>
                </a:effectLst>
                <a:latin typeface="Arial" charset="0"/>
                <a:ea typeface="ＭＳ Ｐゴシック" charset="0"/>
                <a:cs typeface="ＭＳ Ｐゴシック" charset="0"/>
              </a:rPr>
              <a:t>the Transfer of Sabbath Rest to Sunday</a:t>
            </a:r>
          </a:p>
        </p:txBody>
      </p:sp>
      <p:sp>
        <p:nvSpPr>
          <p:cNvPr id="3" name="Striped Right Arrow 2"/>
          <p:cNvSpPr/>
          <p:nvPr/>
        </p:nvSpPr>
        <p:spPr bwMode="auto">
          <a:xfrm>
            <a:off x="6444208" y="2564904"/>
            <a:ext cx="936104" cy="1512168"/>
          </a:xfrm>
          <a:prstGeom prst="stripedRightArrow">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p:cNvSpPr txBox="1">
            <a:spLocks noChangeArrowheads="1"/>
          </p:cNvSpPr>
          <p:nvPr/>
        </p:nvSpPr>
        <p:spPr bwMode="auto">
          <a:xfrm>
            <a:off x="4832424" y="2636912"/>
            <a:ext cx="1827808"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Sabbath Rest</a:t>
            </a:r>
            <a:endParaRPr lang="en-US" sz="32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136680" y="2636912"/>
            <a:ext cx="1827808"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smtClean="0">
                <a:effectLst>
                  <a:glow rad="127000">
                    <a:schemeClr val="tx1"/>
                  </a:glow>
                </a:effectLst>
                <a:latin typeface="Arial" charset="0"/>
                <a:ea typeface="ＭＳ Ｐゴシック" charset="0"/>
                <a:cs typeface="ＭＳ Ｐゴシック" charset="0"/>
              </a:rPr>
              <a:t>SundayRest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8118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Christmas &amp; Easter</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flipH="1">
            <a:off x="1143000" y="1270000"/>
            <a:ext cx="6858000" cy="4318000"/>
          </a:xfrm>
          <a:prstGeom prst="rect">
            <a:avLst/>
          </a:prstGeom>
        </p:spPr>
      </p:pic>
    </p:spTree>
    <p:extLst>
      <p:ext uri="{BB962C8B-B14F-4D97-AF65-F5344CB8AC3E}">
        <p14:creationId xmlns:p14="http://schemas.microsoft.com/office/powerpoint/2010/main" val="3762995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15616" y="2636912"/>
            <a:ext cx="6980041" cy="4149080"/>
          </a:xfrm>
          <a:prstGeom prst="rect">
            <a:avLst/>
          </a:prstGeom>
        </p:spPr>
      </p:pic>
      <p:pic>
        <p:nvPicPr>
          <p:cNvPr id="3" name="Picture 2"/>
          <p:cNvPicPr>
            <a:picLocks noChangeAspect="1"/>
          </p:cNvPicPr>
          <p:nvPr/>
        </p:nvPicPr>
        <p:blipFill>
          <a:blip r:embed="rId4"/>
          <a:stretch>
            <a:fillRect/>
          </a:stretch>
        </p:blipFill>
        <p:spPr>
          <a:xfrm>
            <a:off x="0" y="0"/>
            <a:ext cx="9144000" cy="2514600"/>
          </a:xfrm>
          <a:prstGeom prst="rect">
            <a:avLst/>
          </a:prstGeom>
        </p:spPr>
      </p:pic>
      <p:sp>
        <p:nvSpPr>
          <p:cNvPr id="900098" name="Rectangle 2"/>
          <p:cNvSpPr>
            <a:spLocks noGrp="1" noChangeArrowheads="1"/>
          </p:cNvSpPr>
          <p:nvPr>
            <p:ph type="ctrTitle"/>
          </p:nvPr>
        </p:nvSpPr>
        <p:spPr>
          <a:xfrm>
            <a:off x="-180528" y="1052736"/>
            <a:ext cx="2627784" cy="1224136"/>
          </a:xfrm>
          <a:solidFill>
            <a:schemeClr val="tx1"/>
          </a:solidFill>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SUNDAY WORSHIP</a:t>
            </a:r>
            <a:endParaRPr lang="en-US" sz="3200"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rot="20748552">
            <a:off x="6745640" y="3642650"/>
            <a:ext cx="1485014" cy="2646878"/>
          </a:xfrm>
          <a:prstGeom prst="rect">
            <a:avLst/>
          </a:prstGeom>
          <a:noFill/>
        </p:spPr>
        <p:txBody>
          <a:bodyPr wrap="none" rtlCol="0">
            <a:spAutoFit/>
          </a:bodyPr>
          <a:lstStyle/>
          <a:p>
            <a:r>
              <a:rPr lang="en-US" sz="16600" b="1" dirty="0" smtClean="0">
                <a:solidFill>
                  <a:schemeClr val="bg1"/>
                </a:solidFill>
                <a:effectLst>
                  <a:glow rad="355600">
                    <a:schemeClr val="tx1"/>
                  </a:glow>
                </a:effectLst>
                <a:latin typeface="Arial"/>
                <a:cs typeface="Arial"/>
              </a:rPr>
              <a:t>?</a:t>
            </a:r>
            <a:endParaRPr lang="en-US" sz="16600" b="1" dirty="0">
              <a:solidFill>
                <a:schemeClr val="bg1"/>
              </a:solidFill>
              <a:effectLst>
                <a:glow rad="355600">
                  <a:schemeClr val="tx1"/>
                </a:glow>
              </a:effectLst>
              <a:latin typeface="Arial"/>
              <a:cs typeface="Arial"/>
            </a:endParaRPr>
          </a:p>
        </p:txBody>
      </p:sp>
    </p:spTree>
    <p:extLst>
      <p:ext uri="{BB962C8B-B14F-4D97-AF65-F5344CB8AC3E}">
        <p14:creationId xmlns:p14="http://schemas.microsoft.com/office/powerpoint/2010/main" val="40181518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14"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Sabbath or Sunday?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94491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What does the Bible say about the Sabbath and Sunday?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2445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pic>
        <p:nvPicPr>
          <p:cNvPr id="2" name="Picture 1"/>
          <p:cNvPicPr>
            <a:picLocks noChangeAspect="1"/>
          </p:cNvPicPr>
          <p:nvPr/>
        </p:nvPicPr>
        <p:blipFill>
          <a:blip r:embed="rId3"/>
          <a:stretch>
            <a:fillRect/>
          </a:stretch>
        </p:blipFill>
        <p:spPr>
          <a:xfrm>
            <a:off x="251520" y="1614488"/>
            <a:ext cx="8566286" cy="5256584"/>
          </a:xfrm>
          <a:prstGeom prst="rect">
            <a:avLst/>
          </a:prstGeom>
        </p:spPr>
      </p:pic>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sz="6000" b="1" dirty="0" smtClean="0">
                <a:solidFill>
                  <a:schemeClr val="tx2"/>
                </a:solidFill>
                <a:effectLst>
                  <a:glow rad="127000">
                    <a:schemeClr val="bg1"/>
                  </a:glow>
                </a:effectLst>
                <a:latin typeface="Arial" charset="0"/>
                <a:ea typeface="ＭＳ Ｐゴシック" charset="0"/>
                <a:cs typeface="ＭＳ Ｐゴシック" charset="0"/>
              </a:rPr>
              <a:t>The NT Supports Sunday Worship</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7792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On </a:t>
            </a:r>
            <a:r>
              <a:rPr lang="en-US" sz="3200" b="1" dirty="0">
                <a:effectLst>
                  <a:glow rad="127000">
                    <a:schemeClr val="tx1"/>
                  </a:glow>
                </a:effectLst>
                <a:latin typeface="Arial" charset="0"/>
                <a:ea typeface="ＭＳ Ｐゴシック" charset="0"/>
                <a:cs typeface="ＭＳ Ｐゴシック" charset="0"/>
              </a:rPr>
              <a:t>the first day of the week, we gathered with the local believers to share in the </a:t>
            </a:r>
            <a:r>
              <a:rPr lang="en-US" sz="3200" b="1" dirty="0" smtClean="0">
                <a:effectLst>
                  <a:glow rad="127000">
                    <a:schemeClr val="tx1"/>
                  </a:glow>
                </a:effectLst>
                <a:latin typeface="Arial" charset="0"/>
                <a:ea typeface="ＭＳ Ｐゴシック" charset="0"/>
                <a:cs typeface="ＭＳ Ｐゴシック" charset="0"/>
              </a:rPr>
              <a:t>Lord</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Supper</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(Acts 20:7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620" y="4581128"/>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SG" sz="3200" b="1" dirty="0" smtClean="0">
                <a:effectLst>
                  <a:glow rad="127000">
                    <a:schemeClr val="tx1"/>
                  </a:glow>
                </a:effectLst>
                <a:latin typeface="Arial" charset="0"/>
                <a:ea typeface="ＭＳ Ｐゴシック" charset="0"/>
                <a:cs typeface="ＭＳ Ｐゴシック" charset="0"/>
              </a:rPr>
              <a:t>This </a:t>
            </a:r>
            <a:r>
              <a:rPr lang="en-SG" sz="3200" b="1" dirty="0">
                <a:effectLst>
                  <a:glow rad="127000">
                    <a:schemeClr val="tx1"/>
                  </a:glow>
                </a:effectLst>
                <a:latin typeface="Arial" charset="0"/>
                <a:ea typeface="ＭＳ Ｐゴシック" charset="0"/>
                <a:cs typeface="ＭＳ Ｐゴシック" charset="0"/>
              </a:rPr>
              <a:t>is the clearest verse in the New Testament which indicates that Sunday was the normal meeting day of the apostolic </a:t>
            </a:r>
            <a:r>
              <a:rPr lang="en-SG" sz="3200" b="1" dirty="0" smtClean="0">
                <a:effectLst>
                  <a:glow rad="127000">
                    <a:schemeClr val="tx1"/>
                  </a:glow>
                </a:effectLst>
                <a:latin typeface="Arial" charset="0"/>
                <a:ea typeface="ＭＳ Ｐゴシック" charset="0"/>
                <a:cs typeface="ＭＳ Ｐゴシック" charset="0"/>
              </a:rPr>
              <a:t>church</a:t>
            </a:r>
            <a:r>
              <a:rPr lang="is-IS" sz="3200" b="1" dirty="0" smtClean="0">
                <a:effectLst>
                  <a:glow rad="127000">
                    <a:schemeClr val="tx1"/>
                  </a:glow>
                </a:effectLst>
                <a:latin typeface="Arial" charset="0"/>
                <a:ea typeface="ＭＳ Ｐゴシック" charset="0"/>
                <a:cs typeface="ＭＳ Ｐゴシック" charset="0"/>
              </a:rPr>
              <a:t>…</a:t>
            </a:r>
            <a:r>
              <a:rPr lang="ru-RU"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39149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7179" y="0"/>
            <a:ext cx="5827079" cy="68804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203848" y="0"/>
            <a:ext cx="5940152" cy="6858000"/>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r>
              <a:rPr lang="ru-RU" sz="3200" b="1" dirty="0" smtClean="0">
                <a:effectLst>
                  <a:glow rad="127000">
                    <a:schemeClr val="tx1"/>
                  </a:glow>
                </a:effectLst>
                <a:latin typeface="Arial" charset="0"/>
                <a:ea typeface="ＭＳ Ｐゴシック" charset="0"/>
                <a:cs typeface="ＭＳ Ｐゴシック" charset="0"/>
              </a:rPr>
              <a:t>"</a:t>
            </a:r>
            <a:r>
              <a:rPr lang="en-SG" sz="3200" b="1" dirty="0" smtClean="0">
                <a:effectLst>
                  <a:glow rad="127000">
                    <a:schemeClr val="tx1"/>
                  </a:glow>
                </a:effectLst>
                <a:latin typeface="Arial" charset="0"/>
                <a:ea typeface="ＭＳ Ｐゴシック" charset="0"/>
                <a:cs typeface="ＭＳ Ｐゴシック" charset="0"/>
              </a:rPr>
              <a:t>Paul </a:t>
            </a:r>
            <a:r>
              <a:rPr lang="en-SG" sz="3200" b="1" dirty="0">
                <a:effectLst>
                  <a:glow rad="127000">
                    <a:schemeClr val="tx1"/>
                  </a:glow>
                </a:effectLst>
                <a:latin typeface="Arial" charset="0"/>
                <a:ea typeface="ＭＳ Ｐゴシック" charset="0"/>
                <a:cs typeface="ＭＳ Ｐゴシック" charset="0"/>
              </a:rPr>
              <a:t>stayed in Troas for seven days (v. 6) and the church met on the first day of the week</a:t>
            </a:r>
            <a:r>
              <a:rPr lang="is-IS"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Probably the church met at night because most people had to work during the day. Because Paul was leaving them, possibly for the final time, he prolonged his discourse until </a:t>
            </a:r>
            <a:r>
              <a:rPr lang="en-SG" sz="3200" b="1" dirty="0" smtClean="0">
                <a:effectLst>
                  <a:glow rad="127000">
                    <a:schemeClr val="tx1"/>
                  </a:glow>
                </a:effectLst>
                <a:latin typeface="Arial" charset="0"/>
                <a:ea typeface="ＭＳ Ｐゴシック" charset="0"/>
                <a:cs typeface="ＭＳ Ｐゴシック" charset="0"/>
              </a:rPr>
              <a:t>midnight</a:t>
            </a:r>
            <a:r>
              <a:rPr lang="ru-RU" sz="3200" b="1" dirty="0" smtClean="0">
                <a:effectLst>
                  <a:glow rad="127000">
                    <a:schemeClr val="tx1"/>
                  </a:glow>
                </a:effectLst>
                <a:latin typeface="Arial" charset="0"/>
                <a:ea typeface="ＭＳ Ｐゴシック" charset="0"/>
                <a:cs typeface="ＭＳ Ｐゴシック" charset="0"/>
              </a:rPr>
              <a:t>"</a:t>
            </a:r>
            <a:r>
              <a:rPr lang="en-SG" sz="3200" b="1" dirty="0" smtClean="0">
                <a:effectLst>
                  <a:glow rad="127000">
                    <a:schemeClr val="tx1"/>
                  </a:glow>
                </a:effectLst>
                <a:latin typeface="Arial" charset="0"/>
                <a:ea typeface="ＭＳ Ｐゴシック" charset="0"/>
                <a:cs typeface="ＭＳ Ｐゴシック" charset="0"/>
              </a:rPr>
              <a:t> </a:t>
            </a:r>
            <a:r>
              <a:rPr lang="en-SG" sz="3200" b="1" dirty="0">
                <a:effectLst>
                  <a:glow rad="127000">
                    <a:schemeClr val="tx1"/>
                  </a:glow>
                </a:effectLst>
                <a:latin typeface="Arial" charset="0"/>
                <a:ea typeface="ＭＳ Ｐゴシック" charset="0"/>
                <a:cs typeface="ＭＳ Ｐゴシック" charset="0"/>
              </a:rPr>
              <a:t>(Stanley Toussaint, </a:t>
            </a:r>
            <a:r>
              <a:rPr lang="ru-RU" sz="3200" b="1" dirty="0" smtClean="0">
                <a:effectLst>
                  <a:glow rad="127000">
                    <a:schemeClr val="tx1"/>
                  </a:glow>
                </a:effectLst>
                <a:latin typeface="Arial" charset="0"/>
                <a:ea typeface="ＭＳ Ｐゴシック" charset="0"/>
                <a:cs typeface="ＭＳ Ｐゴシック" charset="0"/>
              </a:rPr>
              <a:t>"</a:t>
            </a:r>
            <a:r>
              <a:rPr lang="en-SG" sz="3200" b="1" dirty="0" smtClean="0">
                <a:effectLst>
                  <a:glow rad="127000">
                    <a:schemeClr val="tx1"/>
                  </a:glow>
                </a:effectLst>
                <a:latin typeface="Arial" charset="0"/>
                <a:ea typeface="ＭＳ Ｐゴシック" charset="0"/>
                <a:cs typeface="ＭＳ Ｐゴシック" charset="0"/>
              </a:rPr>
              <a:t>Acts,</a:t>
            </a:r>
            <a:r>
              <a:rPr lang="ru-RU" sz="3200" b="1" dirty="0" smtClean="0">
                <a:effectLst>
                  <a:glow rad="127000">
                    <a:schemeClr val="tx1"/>
                  </a:glow>
                </a:effectLst>
                <a:latin typeface="Arial" charset="0"/>
                <a:ea typeface="ＭＳ Ｐゴシック" charset="0"/>
                <a:cs typeface="ＭＳ Ｐゴシック" charset="0"/>
              </a:rPr>
              <a:t>"</a:t>
            </a:r>
            <a:r>
              <a:rPr lang="en-SG" sz="3200" b="1" dirty="0" smtClean="0">
                <a:effectLst>
                  <a:glow rad="127000">
                    <a:schemeClr val="tx1"/>
                  </a:glow>
                </a:effectLst>
                <a:latin typeface="Arial" charset="0"/>
                <a:ea typeface="ＭＳ Ｐゴシック" charset="0"/>
                <a:cs typeface="ＭＳ Ｐゴシック" charset="0"/>
              </a:rPr>
              <a:t> </a:t>
            </a:r>
            <a:r>
              <a:rPr lang="en-SG" sz="3200" b="1" i="1" dirty="0" smtClean="0">
                <a:effectLst>
                  <a:glow rad="127000">
                    <a:schemeClr val="tx1"/>
                  </a:glow>
                </a:effectLst>
                <a:latin typeface="Arial" charset="0"/>
                <a:ea typeface="ＭＳ Ｐゴシック" charset="0"/>
                <a:cs typeface="ＭＳ Ｐゴシック" charset="0"/>
              </a:rPr>
              <a:t>The </a:t>
            </a:r>
            <a:r>
              <a:rPr lang="en-SG" sz="3200" b="1" i="1" dirty="0">
                <a:effectLst>
                  <a:glow rad="127000">
                    <a:schemeClr val="tx1"/>
                  </a:glow>
                </a:effectLst>
                <a:latin typeface="Arial" charset="0"/>
                <a:ea typeface="ＭＳ Ｐゴシック" charset="0"/>
                <a:cs typeface="ＭＳ Ｐゴシック" charset="0"/>
              </a:rPr>
              <a:t>Bible Knowledge Commentary</a:t>
            </a:r>
            <a:r>
              <a:rPr lang="en-SG" sz="3200" b="1" dirty="0">
                <a:effectLst>
                  <a:glow rad="127000">
                    <a:schemeClr val="tx1"/>
                  </a:glow>
                </a:effectLst>
                <a:latin typeface="Arial" charset="0"/>
                <a:ea typeface="ＭＳ Ｐゴシック" charset="0"/>
                <a:cs typeface="ＭＳ Ｐゴシック" charset="0"/>
              </a:rPr>
              <a:t>, 2:412-13).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9189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a:extLst/>
        </p:spPr>
        <p:txBody>
          <a:bodyPr anchor="ctr"/>
          <a:lstStyle/>
          <a:p>
            <a:pPr>
              <a:defRPr/>
            </a:pPr>
            <a:r>
              <a:rPr lang="en-US" dirty="0"/>
              <a:t>French </a:t>
            </a:r>
            <a:r>
              <a:rPr lang="en-US" dirty="0" smtClean="0"/>
              <a:t>Revolution (</a:t>
            </a:r>
            <a:r>
              <a:rPr lang="is-IS" dirty="0" smtClean="0"/>
              <a:t>1789–1799)</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998" y="1196752"/>
            <a:ext cx="9247998" cy="5661248"/>
          </a:xfrm>
          <a:prstGeom prst="rect">
            <a:avLst/>
          </a:prstGeom>
        </p:spPr>
      </p:pic>
    </p:spTree>
    <p:extLst>
      <p:ext uri="{BB962C8B-B14F-4D97-AF65-F5344CB8AC3E}">
        <p14:creationId xmlns:p14="http://schemas.microsoft.com/office/powerpoint/2010/main" val="4079631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3563888" cy="6828531"/>
          </a:xfrm>
          <a:effectLst>
            <a:outerShdw blurRad="63500" dist="35921" dir="2700000" algn="ctr" rotWithShape="0">
              <a:schemeClr val="tx2">
                <a:alpha val="74998"/>
              </a:schemeClr>
            </a:outerShdw>
          </a:effectLst>
          <a:extLst/>
        </p:spPr>
        <p:txBody>
          <a:bodyPr anchor="ctr"/>
          <a:lstStyle/>
          <a:p>
            <a:pPr>
              <a:defRPr/>
            </a:pPr>
            <a:r>
              <a:rPr lang="en-US" dirty="0"/>
              <a:t>French </a:t>
            </a:r>
            <a:r>
              <a:rPr lang="en-US" dirty="0" smtClean="0"/>
              <a:t>Republican Calendar (</a:t>
            </a:r>
            <a:r>
              <a:rPr lang="is-IS" dirty="0" smtClean="0"/>
              <a:t>1793–1805)</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38807" y="-19751"/>
            <a:ext cx="5577840" cy="6858000"/>
          </a:xfrm>
          <a:prstGeom prst="rect">
            <a:avLst/>
          </a:prstGeom>
        </p:spPr>
      </p:pic>
    </p:spTree>
    <p:extLst>
      <p:ext uri="{BB962C8B-B14F-4D97-AF65-F5344CB8AC3E}">
        <p14:creationId xmlns:p14="http://schemas.microsoft.com/office/powerpoint/2010/main" val="2074725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Take Your Rest</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942" y="1844824"/>
            <a:ext cx="9258171" cy="5184576"/>
          </a:xfrm>
          <a:prstGeom prst="rect">
            <a:avLst/>
          </a:prstGeom>
        </p:spPr>
      </p:pic>
    </p:spTree>
    <p:extLst>
      <p:ext uri="{BB962C8B-B14F-4D97-AF65-F5344CB8AC3E}">
        <p14:creationId xmlns:p14="http://schemas.microsoft.com/office/powerpoint/2010/main" val="20404696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3141" y="31901"/>
            <a:ext cx="9144000" cy="102326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resurrection impacts us in many ways! </a:t>
            </a:r>
          </a:p>
        </p:txBody>
      </p:sp>
    </p:spTree>
    <p:extLst>
      <p:ext uri="{BB962C8B-B14F-4D97-AF65-F5344CB8AC3E}">
        <p14:creationId xmlns:p14="http://schemas.microsoft.com/office/powerpoint/2010/main" val="193648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715000"/>
          </a:xfrm>
          <a:prstGeom prst="rect">
            <a:avLst/>
          </a:prstGeom>
        </p:spPr>
      </p:pic>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Christmas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7203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19383" cy="6858000"/>
          </a:xfrm>
          <a:prstGeom prst="rect">
            <a:avLst/>
          </a:prstGeom>
        </p:spPr>
      </p:pic>
      <p:sp>
        <p:nvSpPr>
          <p:cNvPr id="6147" name="Rectangle 3"/>
          <p:cNvSpPr>
            <a:spLocks noGrp="1" noChangeArrowheads="1"/>
          </p:cNvSpPr>
          <p:nvPr>
            <p:ph type="title"/>
          </p:nvPr>
        </p:nvSpPr>
        <p:spPr>
          <a:xfrm>
            <a:off x="152400" y="609600"/>
            <a:ext cx="8991600" cy="173928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900113" indent="-900113" algn="l"/>
            <a:r>
              <a:rPr lang="en-US" b="1" dirty="0" smtClean="0">
                <a:effectLst>
                  <a:glow rad="127000">
                    <a:schemeClr val="tx1"/>
                  </a:glow>
                </a:effectLst>
                <a:latin typeface="Arial" charset="0"/>
                <a:ea typeface="ＭＳ Ｐゴシック" charset="0"/>
                <a:cs typeface="ＭＳ Ｐゴシック" charset="0"/>
              </a:rPr>
              <a:t>A. 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resurrection gives you a new day </a:t>
            </a:r>
            <a:r>
              <a:rPr lang="en-US" b="1" dirty="0">
                <a:effectLst>
                  <a:glow rad="127000">
                    <a:schemeClr val="tx1"/>
                  </a:glow>
                </a:effectLst>
                <a:latin typeface="Arial" charset="0"/>
                <a:ea typeface="ＭＳ Ｐゴシック" charset="0"/>
                <a:cs typeface="ＭＳ Ｐゴシック" charset="0"/>
              </a:rPr>
              <a:t>of </a:t>
            </a:r>
            <a:r>
              <a:rPr lang="en-US" b="1" dirty="0">
                <a:solidFill>
                  <a:srgbClr val="FFFF00"/>
                </a:solidFill>
                <a:effectLst>
                  <a:glow rad="127000">
                    <a:schemeClr val="tx1"/>
                  </a:glow>
                </a:effectLst>
                <a:latin typeface="Arial" charset="0"/>
                <a:ea typeface="ＭＳ Ｐゴシック" charset="0"/>
                <a:cs typeface="ＭＳ Ｐゴシック" charset="0"/>
              </a:rPr>
              <a:t>w</a:t>
            </a:r>
            <a:r>
              <a:rPr lang="en-US" b="1" dirty="0" smtClean="0">
                <a:solidFill>
                  <a:srgbClr val="FFFF00"/>
                </a:solidFill>
                <a:effectLst>
                  <a:glow rad="127000">
                    <a:schemeClr val="tx1"/>
                  </a:glow>
                </a:effectLst>
                <a:latin typeface="Arial" charset="0"/>
                <a:ea typeface="ＭＳ Ｐゴシック" charset="0"/>
                <a:cs typeface="ＭＳ Ｐゴシック" charset="0"/>
              </a:rPr>
              <a:t>orship.</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6105582"/>
      </p:ext>
    </p:extLst>
  </p:cSld>
  <p:clrMapOvr>
    <a:overrideClrMapping bg1="lt1" tx1="dk1" bg2="lt2" tx2="dk2" accent1="accent1" accent2="accent2" accent3="accent3" accent4="accent4" accent5="accent5" accent6="accent6" hlink="hlink" folHlink="folHlink"/>
  </p:clrMapOvr>
  <p:transition xmlns:p14="http://schemas.microsoft.com/office/powerpoint/2010/main">
    <p:zo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15" y="1772816"/>
            <a:ext cx="9118908" cy="5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B. </a:t>
            </a:r>
            <a:r>
              <a:rPr lang="en-US" b="1" dirty="0" smtClean="0">
                <a:effectLst>
                  <a:glow rad="127000">
                    <a:schemeClr val="tx1"/>
                  </a:glow>
                </a:effectLst>
                <a:latin typeface="Arial" charset="0"/>
                <a:ea typeface="ＭＳ Ｐゴシック" charset="0"/>
                <a:cs typeface="ＭＳ Ｐゴシック" charset="0"/>
              </a:rPr>
              <a:t>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resurrection proves that Jesus taught </a:t>
            </a:r>
            <a:r>
              <a:rPr lang="en-US" b="1" dirty="0" smtClean="0">
                <a:solidFill>
                  <a:srgbClr val="FFFF00"/>
                </a:solidFill>
                <a:effectLst>
                  <a:glow rad="127000">
                    <a:schemeClr val="tx1"/>
                  </a:glow>
                </a:effectLst>
                <a:latin typeface="Arial" charset="0"/>
                <a:ea typeface="ＭＳ Ｐゴシック" charset="0"/>
                <a:cs typeface="ＭＳ Ｐゴシック" charset="0"/>
              </a:rPr>
              <a:t>truth</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0270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36" y="1547091"/>
            <a:ext cx="2955637" cy="4025968"/>
          </a:xfrm>
          <a:prstGeom prst="rect">
            <a:avLst/>
          </a:prstGeom>
        </p:spPr>
      </p:pic>
      <p:sp>
        <p:nvSpPr>
          <p:cNvPr id="900098" name="Rectangle 2"/>
          <p:cNvSpPr>
            <a:spLocks noGrp="1" noChangeArrowheads="1"/>
          </p:cNvSpPr>
          <p:nvPr>
            <p:ph type="ctrTitle"/>
          </p:nvPr>
        </p:nvSpPr>
        <p:spPr>
          <a:xfrm>
            <a:off x="3491880" y="49784"/>
            <a:ext cx="5184576" cy="6808216"/>
          </a:xfrm>
          <a:solidFill>
            <a:srgbClr val="000000"/>
          </a:solidFill>
          <a:effectLst/>
          <a:extLst/>
        </p:spPr>
        <p:txBody>
          <a:bodyPr anchor="ct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If a man can predict his own death and resurrection, and pull it off, I just go with whatever that man says</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r>
            <a:br>
              <a:rPr lang="en-US" sz="4000" b="1" dirty="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Brush Script MT Italic"/>
                <a:ea typeface="ＭＳ Ｐゴシック" charset="0"/>
                <a:cs typeface="Brush Script MT Italic"/>
              </a:rPr>
              <a:t>—Andy Stanley—</a:t>
            </a:r>
            <a:endParaRPr lang="en-US" sz="4000" b="1" dirty="0">
              <a:effectLst>
                <a:glow rad="127000">
                  <a:schemeClr val="tx1"/>
                </a:glow>
              </a:effectLst>
              <a:latin typeface="Brush Script MT Italic"/>
              <a:ea typeface="ＭＳ Ｐゴシック" charset="0"/>
              <a:cs typeface="Brush Script MT Italic"/>
            </a:endParaRPr>
          </a:p>
        </p:txBody>
      </p:sp>
    </p:spTree>
    <p:extLst>
      <p:ext uri="{BB962C8B-B14F-4D97-AF65-F5344CB8AC3E}">
        <p14:creationId xmlns:p14="http://schemas.microsoft.com/office/powerpoint/2010/main" val="2169824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endParaRPr lang="en-US">
              <a:solidFill>
                <a:srgbClr val="000000"/>
              </a:solidFill>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en-US" sz="5400" b="1" i="1" dirty="0" smtClean="0">
                <a:solidFill>
                  <a:schemeClr val="bg1"/>
                </a:solidFill>
                <a:latin typeface="Apple Chancery" charset="0"/>
                <a:ea typeface="ヒラギノ角ゴ Pro W3" charset="0"/>
                <a:cs typeface="Apple Chancery" charset="0"/>
              </a:rPr>
              <a:t>What</a:t>
            </a:r>
            <a:r>
              <a:rPr lang="uk-UA" altLang="ja-JP" sz="5400" b="1" i="1" dirty="0" smtClean="0">
                <a:solidFill>
                  <a:schemeClr val="bg1"/>
                </a:solidFill>
                <a:latin typeface="Apple Chancery" charset="0"/>
                <a:ea typeface="ヒラギノ角ゴ Pro W3" charset="0"/>
                <a:cs typeface="Apple Chancery" charset="0"/>
              </a:rPr>
              <a:t>'</a:t>
            </a:r>
            <a:r>
              <a:rPr lang="en-US" sz="5400" b="1" i="1" dirty="0" smtClean="0">
                <a:solidFill>
                  <a:schemeClr val="bg1"/>
                </a:solidFill>
                <a:latin typeface="Apple Chancery" charset="0"/>
                <a:ea typeface="ヒラギノ角ゴ Pro W3" charset="0"/>
                <a:cs typeface="Apple Chancery" charset="0"/>
              </a:rPr>
              <a:t>s </a:t>
            </a:r>
            <a:r>
              <a:rPr lang="en-US" sz="5400" b="1" i="1" dirty="0">
                <a:solidFill>
                  <a:schemeClr val="bg1"/>
                </a:solidFill>
                <a:latin typeface="Apple Chancery" charset="0"/>
                <a:ea typeface="ヒラギノ角ゴ Pro W3" charset="0"/>
                <a:cs typeface="Apple Chancery" charset="0"/>
              </a:rPr>
              <a:t>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74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smtClean="0">
                <a:solidFill>
                  <a:schemeClr val="bg1"/>
                </a:solidFill>
                <a:latin typeface="Apple Chancery" charset="0"/>
                <a:ea typeface="Apple Chancery" charset="0"/>
                <a:cs typeface="Apple Chancery" charset="0"/>
              </a:rPr>
              <a:t>What</a:t>
            </a:r>
            <a:r>
              <a:rPr lang="uk-UA" sz="5400" b="1" i="1" dirty="0" smtClean="0">
                <a:solidFill>
                  <a:schemeClr val="bg1"/>
                </a:solidFill>
                <a:latin typeface="Apple Chancery" charset="0"/>
                <a:ea typeface="Apple Chancery" charset="0"/>
                <a:cs typeface="Apple Chancery" charset="0"/>
              </a:rPr>
              <a:t>'</a:t>
            </a:r>
            <a:r>
              <a:rPr lang="en-US" sz="5400" b="1" i="1" dirty="0" smtClean="0">
                <a:solidFill>
                  <a:schemeClr val="bg1"/>
                </a:solidFill>
                <a:latin typeface="Apple Chancery" charset="0"/>
                <a:ea typeface="Apple Chancery" charset="0"/>
                <a:cs typeface="Apple Chancery" charset="0"/>
              </a:rPr>
              <a:t>s </a:t>
            </a:r>
            <a:r>
              <a:rPr lang="en-US" sz="5400" b="1" i="1" dirty="0">
                <a:solidFill>
                  <a:schemeClr val="bg1"/>
                </a:solidFill>
                <a:latin typeface="Apple Chancery" charset="0"/>
                <a:ea typeface="Apple Chancery" charset="0"/>
                <a:cs typeface="Apple Chancery" charset="0"/>
              </a:rPr>
              <a:t>the Difference?</a:t>
            </a: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847750"/>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416" tIns="45709" rIns="91416" bIns="45709">
            <a:spAutoFit/>
          </a:bodyPr>
          <a:lstStyle/>
          <a:p>
            <a:pPr>
              <a:defRPr/>
            </a:pPr>
            <a:r>
              <a:rPr lang="ru-RU" sz="2200" b="1" dirty="0" smtClean="0">
                <a:solidFill>
                  <a:srgbClr val="FFFFFF"/>
                </a:solidFill>
                <a:latin typeface="Arial" charset="0"/>
                <a:ea typeface="ヒラギノ角ゴ Pro W3" charset="-128"/>
                <a:cs typeface="ヒラギノ角ゴ Pro W3" charset="-128"/>
              </a:rPr>
              <a:t>"</a:t>
            </a:r>
            <a:r>
              <a:rPr lang="en-US" sz="2200" b="1" dirty="0" smtClean="0">
                <a:solidFill>
                  <a:srgbClr val="FFFFFF"/>
                </a:solidFill>
                <a:latin typeface="Arial" charset="0"/>
                <a:ea typeface="ヒラギノ角ゴ Pro W3" charset="-128"/>
                <a:cs typeface="ヒラギノ角ゴ Pro W3" charset="-128"/>
              </a:rPr>
              <a:t>He </a:t>
            </a:r>
            <a:r>
              <a:rPr lang="en-US" sz="2200" b="1" dirty="0">
                <a:solidFill>
                  <a:srgbClr val="FFFFFF"/>
                </a:solidFill>
                <a:latin typeface="Arial" charset="0"/>
                <a:ea typeface="ヒラギノ角ゴ Pro W3" charset="-128"/>
                <a:cs typeface="ヒラギノ角ゴ Pro W3" charset="-128"/>
              </a:rPr>
              <a:t>was seen by Peter and then by the Twelve. </a:t>
            </a:r>
            <a:r>
              <a:rPr lang="en-US" sz="2200" b="1" baseline="30000" dirty="0">
                <a:solidFill>
                  <a:srgbClr val="FFFFFF"/>
                </a:solidFill>
                <a:latin typeface="Arial" charset="0"/>
                <a:ea typeface="ヒラギノ角ゴ Pro W3" charset="-128"/>
                <a:cs typeface="ヒラギノ角ゴ Pro W3" charset="-128"/>
              </a:rPr>
              <a:t>6</a:t>
            </a:r>
            <a:r>
              <a:rPr lang="en-US" sz="2200" b="1" dirty="0">
                <a:solidFill>
                  <a:srgbClr val="FFFFFF"/>
                </a:solidFill>
                <a:latin typeface="Arial" charset="0"/>
                <a:ea typeface="ヒラギノ角ゴ Pro W3" charset="-128"/>
                <a:cs typeface="ヒラギノ角ゴ Pro W3" charset="-128"/>
              </a:rPr>
              <a:t>After that, he was seen by more than 500 of his followers at one time, most of whom are still alive, though some have died. </a:t>
            </a:r>
            <a:r>
              <a:rPr lang="en-US" sz="2200" b="1" baseline="30000" dirty="0">
                <a:solidFill>
                  <a:srgbClr val="FFFFFF"/>
                </a:solidFill>
                <a:latin typeface="Arial" charset="0"/>
                <a:ea typeface="ヒラギノ角ゴ Pro W3" charset="-128"/>
                <a:cs typeface="ヒラギノ角ゴ Pro W3" charset="-128"/>
              </a:rPr>
              <a:t>7</a:t>
            </a:r>
            <a:r>
              <a:rPr lang="en-US" sz="2200" b="1" dirty="0">
                <a:solidFill>
                  <a:srgbClr val="FFFFFF"/>
                </a:solidFill>
                <a:latin typeface="Arial" charset="0"/>
                <a:ea typeface="ヒラギノ角ゴ Pro W3" charset="-128"/>
                <a:cs typeface="ヒラギノ角ゴ Pro W3" charset="-128"/>
              </a:rPr>
              <a:t>Then he was seen by James and later by all the apostles</a:t>
            </a:r>
            <a:r>
              <a:rPr lang="en-US" sz="2200" b="1" dirty="0" smtClean="0">
                <a:solidFill>
                  <a:srgbClr val="FFFFFF"/>
                </a:solidFill>
                <a:latin typeface="Arial" charset="0"/>
                <a:ea typeface="ヒラギノ角ゴ Pro W3" charset="-128"/>
                <a:cs typeface="ヒラギノ角ゴ Pro W3" charset="-128"/>
              </a:rPr>
              <a:t>.</a:t>
            </a:r>
            <a:r>
              <a:rPr lang="ru-RU" sz="2200" b="1" dirty="0" smtClean="0">
                <a:solidFill>
                  <a:srgbClr val="FFFFFF"/>
                </a:solidFill>
                <a:latin typeface="Arial" charset="0"/>
                <a:ea typeface="ヒラギノ角ゴ Pro W3" charset="-128"/>
                <a:cs typeface="ヒラギノ角ゴ Pro W3" charset="-128"/>
              </a:rPr>
              <a:t>"</a:t>
            </a:r>
            <a:endParaRPr lang="en-US" sz="2200" b="1" dirty="0">
              <a:solidFill>
                <a:srgbClr val="FFFFFF"/>
              </a:solidFill>
              <a:latin typeface="Arial" charset="0"/>
              <a:ea typeface="ヒラギノ角ゴ Pro W3" charset="-128"/>
              <a:cs typeface="ヒラギノ角ゴ Pro W3" charset="-128"/>
            </a:endParaRPr>
          </a:p>
        </p:txBody>
      </p:sp>
      <p:sp>
        <p:nvSpPr>
          <p:cNvPr id="6" name="TextBox 5"/>
          <p:cNvSpPr txBox="1">
            <a:spLocks noChangeArrowheads="1"/>
          </p:cNvSpPr>
          <p:nvPr/>
        </p:nvSpPr>
        <p:spPr bwMode="auto">
          <a:xfrm>
            <a:off x="5436096" y="6093296"/>
            <a:ext cx="3707904" cy="584753"/>
          </a:xfrm>
          <a:prstGeom prst="rect">
            <a:avLst/>
          </a:prstGeom>
          <a:noFill/>
          <a:ln w="9525">
            <a:noFill/>
            <a:miter lim="800000"/>
            <a:headEnd/>
            <a:tailEnd/>
          </a:ln>
          <a:effectLst>
            <a:outerShdw blurRad="50800" dist="35921" dir="2700000" algn="ctr" rotWithShape="0">
              <a:srgbClr val="000000">
                <a:alpha val="42999"/>
              </a:srgbClr>
            </a:outerShdw>
          </a:effectLst>
        </p:spPr>
        <p:txBody>
          <a:bodyPr wrap="square" lIns="91416" tIns="45709" rIns="91416" bIns="45709">
            <a:spAutoFit/>
          </a:bodyPr>
          <a:lstStyle/>
          <a:p>
            <a:pPr>
              <a:defRPr/>
            </a:pPr>
            <a:r>
              <a:rPr lang="en-US" sz="3200" b="1" dirty="0" smtClean="0">
                <a:solidFill>
                  <a:srgbClr val="FFFFFF"/>
                </a:solidFill>
                <a:latin typeface="Arial" charset="0"/>
                <a:ea typeface="ヒラギノ角ゴ Pro W3" charset="-128"/>
                <a:cs typeface="ヒラギノ角ゴ Pro W3" charset="-128"/>
              </a:rPr>
              <a:t>1 Cor 15:5-7</a:t>
            </a:r>
            <a:endParaRPr lang="en-US" sz="3200" b="1" dirty="0">
              <a:solidFill>
                <a:srgbClr val="FFFFFF"/>
              </a:solidFill>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3704389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147"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995936" y="49784"/>
            <a:ext cx="5148064" cy="6808216"/>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solidFill>
                  <a:srgbClr val="FFFF00"/>
                </a:solidFill>
                <a:effectLst>
                  <a:glow rad="127000">
                    <a:schemeClr val="tx1"/>
                  </a:glow>
                </a:effectLst>
                <a:latin typeface="Arial" charset="0"/>
                <a:ea typeface="ＭＳ Ｐゴシック" charset="0"/>
                <a:cs typeface="ＭＳ Ｐゴシック" charset="0"/>
              </a:rPr>
              <a:t>God </a:t>
            </a:r>
            <a:r>
              <a:rPr lang="en-US" sz="4000" b="1" dirty="0">
                <a:solidFill>
                  <a:srgbClr val="FFFF00"/>
                </a:solidFill>
                <a:effectLst>
                  <a:glow rad="127000">
                    <a:schemeClr val="tx1"/>
                  </a:glow>
                </a:effectLst>
                <a:latin typeface="Arial" charset="0"/>
                <a:ea typeface="ＭＳ Ｐゴシック" charset="0"/>
                <a:cs typeface="ＭＳ Ｐゴシック" charset="0"/>
              </a:rPr>
              <a:t>has raised this Jesus to life</a:t>
            </a:r>
            <a:r>
              <a:rPr lang="en-US" sz="4000" b="1" dirty="0">
                <a:effectLst>
                  <a:glow rad="127000">
                    <a:schemeClr val="tx1"/>
                  </a:glow>
                </a:effectLst>
                <a:latin typeface="Arial" charset="0"/>
                <a:ea typeface="ＭＳ Ｐゴシック" charset="0"/>
                <a:cs typeface="ＭＳ Ｐゴシック" charset="0"/>
              </a:rPr>
              <a:t>, and we are all witnesses of the fact… Therefore let all Israel be assured of this: God has made this Jesus, whom you crucified, both </a:t>
            </a:r>
            <a:r>
              <a:rPr lang="en-US" sz="4000" b="1" dirty="0">
                <a:solidFill>
                  <a:srgbClr val="FFFF00"/>
                </a:solidFill>
                <a:effectLst>
                  <a:glow rad="127000">
                    <a:schemeClr val="tx1"/>
                  </a:glow>
                </a:effectLst>
                <a:latin typeface="Arial" charset="0"/>
                <a:ea typeface="ＭＳ Ｐゴシック" charset="0"/>
                <a:cs typeface="ＭＳ Ｐゴシック" charset="0"/>
              </a:rPr>
              <a:t>Lord and </a:t>
            </a:r>
            <a:r>
              <a:rPr lang="en-US" sz="4000" b="1" dirty="0" smtClean="0">
                <a:solidFill>
                  <a:srgbClr val="FFFF00"/>
                </a:solidFill>
                <a:effectLst>
                  <a:glow rad="127000">
                    <a:schemeClr val="tx1"/>
                  </a:glow>
                </a:effectLst>
                <a:latin typeface="Arial" charset="0"/>
                <a:ea typeface="ＭＳ Ｐゴシック" charset="0"/>
                <a:cs typeface="ＭＳ Ｐゴシック" charset="0"/>
              </a:rPr>
              <a:t>Christ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Acts 2:32, 36</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3292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John 14:6</a:t>
            </a:r>
          </a:p>
        </p:txBody>
      </p:sp>
      <p:pic>
        <p:nvPicPr>
          <p:cNvPr id="116739" name="Picture 4" descr="John 14.6 on 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1961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Fork in the Road</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Tree>
    <p:extLst>
      <p:ext uri="{BB962C8B-B14F-4D97-AF65-F5344CB8AC3E}">
        <p14:creationId xmlns:p14="http://schemas.microsoft.com/office/powerpoint/2010/main" val="3836865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C</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resurrection </a:t>
            </a:r>
            <a:r>
              <a:rPr lang="en-US" b="1" dirty="0" smtClean="0">
                <a:effectLst>
                  <a:glow rad="127000">
                    <a:schemeClr val="tx1"/>
                  </a:glow>
                </a:effectLst>
                <a:latin typeface="Arial" charset="0"/>
                <a:ea typeface="ＭＳ Ｐゴシック" charset="0"/>
                <a:cs typeface="ＭＳ Ｐゴシック" charset="0"/>
              </a:rPr>
              <a:t>gives you </a:t>
            </a:r>
            <a:r>
              <a:rPr lang="en-US" b="1" dirty="0">
                <a:solidFill>
                  <a:srgbClr val="FFFF00"/>
                </a:solidFill>
                <a:effectLst>
                  <a:glow rad="127000">
                    <a:schemeClr val="tx1"/>
                  </a:glow>
                </a:effectLst>
                <a:latin typeface="Arial" charset="0"/>
                <a:ea typeface="ＭＳ Ｐゴシック" charset="0"/>
                <a:cs typeface="ＭＳ Ｐゴシック" charset="0"/>
              </a:rPr>
              <a:t>forgiveness</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267662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w="9525">
            <a:noFill/>
            <a:miter lim="800000"/>
            <a:headEnd/>
            <a:tailEnd/>
          </a:ln>
        </p:spPr>
      </p:pic>
      <p:sp>
        <p:nvSpPr>
          <p:cNvPr id="231427" name="Rectangle 3"/>
          <p:cNvSpPr>
            <a:spLocks noGrp="1" noChangeArrowheads="1"/>
          </p:cNvSpPr>
          <p:nvPr>
            <p:ph type="title"/>
          </p:nvPr>
        </p:nvSpPr>
        <p:spPr>
          <a:xfrm>
            <a:off x="0" y="-76200"/>
            <a:ext cx="9144000" cy="1858963"/>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altLang="ja-JP" sz="3600" b="1" dirty="0" smtClean="0">
                <a:solidFill>
                  <a:schemeClr val="bg1"/>
                </a:solidFill>
                <a:effectLst>
                  <a:glow rad="127000">
                    <a:schemeClr val="tx1"/>
                  </a:glow>
                </a:effectLst>
                <a:latin typeface="Arial" charset="0"/>
                <a:ea typeface="ＭＳ Ｐゴシック" charset="0"/>
                <a:cs typeface="ＭＳ Ｐゴシック" charset="0"/>
              </a:rPr>
              <a:t>"</a:t>
            </a:r>
            <a:r>
              <a:rPr lang="en-US" altLang="ja-JP" sz="3600" b="1" dirty="0" smtClean="0">
                <a:solidFill>
                  <a:schemeClr val="bg1"/>
                </a:solidFill>
                <a:effectLst>
                  <a:glow rad="127000">
                    <a:schemeClr val="tx1"/>
                  </a:glow>
                </a:effectLst>
                <a:latin typeface="Arial" charset="0"/>
                <a:ea typeface="ＭＳ Ｐゴシック" charset="0"/>
                <a:cs typeface="ＭＳ Ｐゴシック" charset="0"/>
              </a:rPr>
              <a:t>God </a:t>
            </a:r>
            <a:r>
              <a:rPr lang="en-US" altLang="ja-JP" sz="3600" b="1" dirty="0">
                <a:solidFill>
                  <a:schemeClr val="bg1"/>
                </a:solidFill>
                <a:effectLst>
                  <a:glow rad="127000">
                    <a:schemeClr val="tx1"/>
                  </a:glow>
                </a:effectLst>
                <a:latin typeface="Arial" charset="0"/>
                <a:ea typeface="ＭＳ Ｐゴシック" charset="0"/>
                <a:cs typeface="ＭＳ Ｐゴシック" charset="0"/>
              </a:rPr>
              <a:t>will credit </a:t>
            </a:r>
            <a:r>
              <a:rPr lang="en-US" altLang="ja-JP" sz="3600" b="1" dirty="0" smtClean="0">
                <a:solidFill>
                  <a:schemeClr val="bg1"/>
                </a:solidFill>
                <a:effectLst>
                  <a:glow rad="127000">
                    <a:schemeClr val="tx1"/>
                  </a:glow>
                </a:effectLst>
                <a:latin typeface="Arial" charset="0"/>
                <a:ea typeface="ＭＳ Ｐゴシック" charset="0"/>
                <a:cs typeface="ＭＳ Ｐゴシック" charset="0"/>
              </a:rPr>
              <a:t>righteousness</a:t>
            </a:r>
            <a:r>
              <a:rPr lang="en-US" altLang="ja-JP" sz="3600" b="1" dirty="0">
                <a:solidFill>
                  <a:schemeClr val="bg1"/>
                </a:solidFill>
                <a:effectLst>
                  <a:glow rad="127000">
                    <a:schemeClr val="tx1"/>
                  </a:glow>
                </a:effectLst>
                <a:latin typeface="Arial" charset="0"/>
                <a:ea typeface="ＭＳ Ｐゴシック" charset="0"/>
                <a:cs typeface="ＭＳ Ｐゴシック" charset="0"/>
              </a:rPr>
              <a:t>—</a:t>
            </a:r>
            <a:r>
              <a:rPr lang="en-US" altLang="ja-JP" sz="3600" b="1" dirty="0" smtClean="0">
                <a:solidFill>
                  <a:schemeClr val="bg1"/>
                </a:solidFill>
                <a:effectLst>
                  <a:glow rad="127000">
                    <a:schemeClr val="tx1"/>
                  </a:glow>
                </a:effectLst>
                <a:latin typeface="Arial" charset="0"/>
                <a:ea typeface="ＭＳ Ｐゴシック" charset="0"/>
                <a:cs typeface="ＭＳ Ｐゴシック" charset="0"/>
              </a:rPr>
              <a:t>for </a:t>
            </a:r>
            <a:r>
              <a:rPr lang="en-US" altLang="ja-JP" sz="3600" b="1" dirty="0">
                <a:solidFill>
                  <a:schemeClr val="bg1"/>
                </a:solidFill>
                <a:effectLst>
                  <a:glow rad="127000">
                    <a:schemeClr val="tx1"/>
                  </a:glow>
                </a:effectLst>
                <a:latin typeface="Arial" charset="0"/>
                <a:ea typeface="ＭＳ Ｐゴシック" charset="0"/>
                <a:cs typeface="ＭＳ Ｐゴシック" charset="0"/>
              </a:rPr>
              <a:t>us who believe… He was delivered over to death for our sins</a:t>
            </a:r>
            <a:r>
              <a:rPr lang="en-US" altLang="ja-JP" sz="3600" b="1" dirty="0" smtClean="0">
                <a:solidFill>
                  <a:schemeClr val="bg1"/>
                </a:solidFill>
                <a:effectLst>
                  <a:glow rad="127000">
                    <a:schemeClr val="tx1"/>
                  </a:glow>
                </a:effectLst>
                <a:latin typeface="Arial" charset="0"/>
                <a:ea typeface="ＭＳ Ｐゴシック" charset="0"/>
                <a:cs typeface="ＭＳ Ｐゴシック" charset="0"/>
              </a:rPr>
              <a:t>…</a:t>
            </a:r>
            <a:r>
              <a:rPr lang="ru-RU" altLang="ja-JP" sz="3600" b="1" dirty="0" smtClean="0">
                <a:solidFill>
                  <a:schemeClr val="bg1"/>
                </a:solidFill>
                <a:effectLst>
                  <a:glow rad="127000">
                    <a:schemeClr val="tx1"/>
                  </a:glow>
                </a:effectLst>
                <a:latin typeface="Arial" charset="0"/>
                <a:ea typeface="ＭＳ Ｐゴシック" charset="0"/>
                <a:cs typeface="ＭＳ Ｐゴシック" charset="0"/>
              </a:rPr>
              <a:t>"</a:t>
            </a:r>
            <a:r>
              <a:rPr lang="en-US" altLang="ja-JP" sz="3600" b="1" dirty="0" smtClean="0">
                <a:solidFill>
                  <a:schemeClr val="bg1"/>
                </a:solidFill>
                <a:effectLst>
                  <a:glow rad="127000">
                    <a:schemeClr val="tx1"/>
                  </a:glow>
                </a:effectLst>
                <a:latin typeface="Arial" charset="0"/>
                <a:ea typeface="ＭＳ Ｐゴシック" charset="0"/>
                <a:cs typeface="ＭＳ Ｐゴシック" charset="0"/>
              </a:rPr>
              <a:t> </a:t>
            </a:r>
            <a:r>
              <a:rPr lang="en-US" altLang="ja-JP" sz="3600" b="1" dirty="0">
                <a:solidFill>
                  <a:schemeClr val="bg1"/>
                </a:solidFill>
                <a:effectLst>
                  <a:glow rad="127000">
                    <a:schemeClr val="tx1"/>
                  </a:glow>
                </a:effectLst>
                <a:latin typeface="Arial" charset="0"/>
                <a:ea typeface="ＭＳ Ｐゴシック" charset="0"/>
                <a:cs typeface="ＭＳ Ｐゴシック" charset="0"/>
              </a:rPr>
              <a:t>(Rom. 4:24-25)</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095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Subject?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810"/>
            <a:ext cx="9144636" cy="4572318"/>
          </a:xfrm>
          <a:prstGeom prst="rect">
            <a:avLst/>
          </a:prstGeom>
        </p:spPr>
      </p:pic>
    </p:spTree>
    <p:extLst>
      <p:ext uri="{BB962C8B-B14F-4D97-AF65-F5344CB8AC3E}">
        <p14:creationId xmlns:p14="http://schemas.microsoft.com/office/powerpoint/2010/main" val="41482802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w="9525">
            <a:noFill/>
            <a:miter lim="800000"/>
            <a:headEnd/>
            <a:tailEnd/>
          </a:ln>
        </p:spPr>
      </p:pic>
      <p:sp>
        <p:nvSpPr>
          <p:cNvPr id="233475" name="Rectangle 3"/>
          <p:cNvSpPr>
            <a:spLocks noGrp="1" noChangeArrowheads="1"/>
          </p:cNvSpPr>
          <p:nvPr>
            <p:ph type="title"/>
          </p:nvPr>
        </p:nvSpPr>
        <p:spPr>
          <a:xfrm>
            <a:off x="228600" y="2971800"/>
            <a:ext cx="8458200" cy="2925763"/>
          </a:xfrm>
          <a:effectLst>
            <a:outerShdw blurRad="63500" dist="74053" dir="19742175" algn="ctr" rotWithShape="0">
              <a:srgbClr val="000000">
                <a:alpha val="74998"/>
              </a:srgbClr>
            </a:outerShdw>
          </a:effectLst>
        </p:spPr>
        <p:txBody>
          <a:bodyPr/>
          <a:lstStyle/>
          <a:p>
            <a:pPr algn="r" eaLnBrk="1" hangingPunct="1">
              <a:defRPr/>
            </a:pPr>
            <a:r>
              <a:rPr lang="ru-RU" altLang="zh-CN" sz="4800" b="1" dirty="0" smtClean="0">
                <a:solidFill>
                  <a:schemeClr val="tx1"/>
                </a:solidFill>
                <a:ea typeface="SimSun" pitchFamily="2" charset="-122"/>
                <a:cs typeface="SimSun" pitchFamily="2" charset="-122"/>
              </a:rPr>
              <a:t>"</a:t>
            </a:r>
            <a:r>
              <a:rPr lang="en-US" altLang="zh-CN" sz="4800" b="1" dirty="0" smtClean="0">
                <a:solidFill>
                  <a:schemeClr val="tx1"/>
                </a:solidFill>
                <a:ea typeface="SimSun" pitchFamily="2" charset="-122"/>
                <a:cs typeface="SimSun" pitchFamily="2" charset="-122"/>
              </a:rPr>
              <a:t>…</a:t>
            </a:r>
            <a:r>
              <a:rPr lang="en-US" altLang="zh-CN" sz="4800" b="1" dirty="0">
                <a:solidFill>
                  <a:schemeClr val="tx1"/>
                </a:solidFill>
                <a:ea typeface="SimSun" pitchFamily="2" charset="-122"/>
                <a:cs typeface="SimSun" pitchFamily="2" charset="-122"/>
              </a:rPr>
              <a:t>and was raised to life for our </a:t>
            </a:r>
            <a:r>
              <a:rPr lang="en-US" altLang="zh-CN" sz="4800" b="1" dirty="0" smtClean="0">
                <a:solidFill>
                  <a:schemeClr val="tx1"/>
                </a:solidFill>
                <a:ea typeface="SimSun" pitchFamily="2" charset="-122"/>
                <a:cs typeface="SimSun" pitchFamily="2" charset="-122"/>
              </a:rPr>
              <a:t>justification</a:t>
            </a:r>
            <a:r>
              <a:rPr lang="ru-RU" altLang="zh-CN" sz="4800" b="1" dirty="0" smtClean="0">
                <a:solidFill>
                  <a:schemeClr val="tx1"/>
                </a:solidFill>
                <a:ea typeface="SimSun" pitchFamily="2" charset="-122"/>
                <a:cs typeface="SimSun" pitchFamily="2" charset="-122"/>
              </a:rPr>
              <a:t>"</a:t>
            </a:r>
            <a:r>
              <a:rPr lang="en-US" altLang="zh-CN" sz="4800" b="1" dirty="0" smtClean="0">
                <a:solidFill>
                  <a:schemeClr val="tx1"/>
                </a:solidFill>
                <a:ea typeface="SimSun" pitchFamily="2" charset="-122"/>
                <a:cs typeface="SimSun" pitchFamily="2" charset="-122"/>
              </a:rPr>
              <a:t> </a:t>
            </a:r>
            <a:r>
              <a:rPr lang="en-US" altLang="zh-CN" sz="4800" b="1" dirty="0">
                <a:solidFill>
                  <a:schemeClr val="tx1"/>
                </a:solidFill>
                <a:ea typeface="SimSun" pitchFamily="2" charset="-122"/>
                <a:cs typeface="SimSun" pitchFamily="2" charset="-122"/>
              </a:rPr>
              <a:t/>
            </a:r>
            <a:br>
              <a:rPr lang="en-US" altLang="zh-CN" sz="4800" b="1" dirty="0">
                <a:solidFill>
                  <a:schemeClr val="tx1"/>
                </a:solidFill>
                <a:ea typeface="SimSun" pitchFamily="2" charset="-122"/>
                <a:cs typeface="SimSun" pitchFamily="2" charset="-122"/>
              </a:rPr>
            </a:br>
            <a:r>
              <a:rPr lang="en-US" altLang="zh-CN" sz="4800" b="1" dirty="0">
                <a:solidFill>
                  <a:schemeClr val="tx1"/>
                </a:solidFill>
                <a:ea typeface="SimSun" pitchFamily="2" charset="-122"/>
                <a:cs typeface="SimSun" pitchFamily="2" charset="-122"/>
              </a:rPr>
              <a:t>(Rom. 4:25)</a:t>
            </a:r>
            <a:endParaRPr lang="en-US" sz="4800" b="1" dirty="0">
              <a:solidFill>
                <a:schemeClr val="tx1"/>
              </a:solidFill>
              <a:ea typeface="SimSun" pitchFamily="2" charset="-122"/>
              <a:cs typeface="SimSun" pitchFamily="2" charset="-122"/>
            </a:endParaRPr>
          </a:p>
        </p:txBody>
      </p:sp>
    </p:spTree>
    <p:extLst>
      <p:ext uri="{BB962C8B-B14F-4D97-AF65-F5344CB8AC3E}">
        <p14:creationId xmlns:p14="http://schemas.microsoft.com/office/powerpoint/2010/main" val="2051713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2124" y="-1"/>
            <a:ext cx="7381876"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179513" y="116632"/>
            <a:ext cx="4896544" cy="1080120"/>
          </a:xfrm>
          <a:effectLst/>
          <a:extLst/>
        </p:spPr>
        <p:txBody>
          <a:bodyPr/>
          <a:lstStyle/>
          <a:p>
            <a:pPr algn="l">
              <a:defRPr/>
            </a:pPr>
            <a:r>
              <a:rPr lang="en-US" b="1" dirty="0" smtClean="0">
                <a:solidFill>
                  <a:schemeClr val="tx2"/>
                </a:solidFill>
                <a:effectLst>
                  <a:glow rad="127000">
                    <a:schemeClr val="bg1"/>
                  </a:glow>
                </a:effectLst>
                <a:latin typeface="Arial" charset="0"/>
                <a:ea typeface="ＭＳ Ｐゴシック" charset="0"/>
                <a:cs typeface="ＭＳ Ｐゴシック" charset="0"/>
              </a:rPr>
              <a:t>Atonement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9548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b="1" dirty="0" smtClean="0">
                <a:effectLst/>
                <a:ea typeface="ＭＳ Ｐゴシック" charset="-128"/>
                <a:cs typeface="ＭＳ Ｐゴシック" charset="-128"/>
              </a:rPr>
              <a:t>"</a:t>
            </a:r>
            <a:r>
              <a:rPr lang="en-US" altLang="ja-JP" b="1" dirty="0" smtClean="0">
                <a:effectLst/>
                <a:ea typeface="ＭＳ Ｐゴシック" charset="-128"/>
                <a:cs typeface="ＭＳ Ｐゴシック" charset="-128"/>
              </a:rPr>
              <a:t>It </a:t>
            </a:r>
            <a:r>
              <a:rPr lang="en-US" altLang="ja-JP" b="1" dirty="0">
                <a:effectLst/>
                <a:ea typeface="ＭＳ Ｐゴシック" charset="-128"/>
                <a:cs typeface="ＭＳ Ｐゴシック" charset="-128"/>
              </a:rPr>
              <a:t>is </a:t>
            </a:r>
            <a:r>
              <a:rPr lang="en-US" altLang="ja-JP" b="1" dirty="0" smtClean="0">
                <a:effectLst/>
                <a:ea typeface="ＭＳ Ｐゴシック" charset="-128"/>
                <a:cs typeface="ＭＳ Ｐゴシック" charset="-128"/>
              </a:rPr>
              <a:t>finished</a:t>
            </a:r>
            <a:r>
              <a:rPr lang="ru-RU" altLang="ja-JP" b="1" dirty="0" smtClean="0">
                <a:effectLst/>
                <a:ea typeface="ＭＳ Ｐゴシック" charset="-128"/>
                <a:cs typeface="ＭＳ Ｐゴシック" charset="-128"/>
              </a:rPr>
              <a:t>"</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eaLnBrk="1" hangingPunct="1">
              <a:defRPr/>
            </a:pPr>
            <a:r>
              <a:rPr lang="en-US" sz="11700" dirty="0">
                <a:solidFill>
                  <a:srgbClr val="FF0000"/>
                </a:solidFill>
                <a:effectLst>
                  <a:outerShdw blurRad="50800" dist="63500" dir="2700000" algn="tl" rotWithShape="0">
                    <a:srgbClr val="000000"/>
                  </a:outerShdw>
                </a:effectLst>
                <a:latin typeface="Impact" pitchFamily="-112" charset="0"/>
                <a:ea typeface="ＭＳ Ｐゴシック" charset="-128"/>
                <a:cs typeface="ＭＳ Ｐゴシック" charset="-128"/>
              </a:rPr>
              <a:t>Legal</a:t>
            </a:r>
          </a:p>
        </p:txBody>
      </p:sp>
      <p:sp>
        <p:nvSpPr>
          <p:cNvPr id="726022" name="Text Box 7"/>
          <p:cNvSpPr txBox="1">
            <a:spLocks noChangeArrowheads="1"/>
          </p:cNvSpPr>
          <p:nvPr/>
        </p:nvSpPr>
        <p:spPr bwMode="auto">
          <a:xfrm>
            <a:off x="5257800" y="3167063"/>
            <a:ext cx="3730625" cy="3081337"/>
          </a:xfrm>
          <a:prstGeom prst="rect">
            <a:avLst/>
          </a:prstGeom>
          <a:noFill/>
          <a:ln w="9525">
            <a:noFill/>
            <a:miter lim="800000"/>
            <a:headEnd/>
            <a:tailEnd/>
          </a:ln>
        </p:spPr>
        <p:txBody>
          <a:bodyPr>
            <a:prstTxWarp prst="textNoShape">
              <a:avLst/>
            </a:prstTxWarp>
            <a:spAutoFit/>
          </a:bodyPr>
          <a:lstStyle/>
          <a:p>
            <a:pPr algn="r" eaLnBrk="1" hangingPunct="1"/>
            <a:r>
              <a:rPr lang="en-US" sz="2800" b="1" u="sng">
                <a:solidFill>
                  <a:srgbClr val="FFFFFF"/>
                </a:solidFill>
                <a:latin typeface="Arial" charset="0"/>
                <a:ea typeface="Arial" charset="0"/>
                <a:cs typeface="Arial" charset="0"/>
              </a:rPr>
              <a:t>Justice (3:25-26)</a:t>
            </a:r>
            <a:endParaRPr lang="en-US" sz="2800" b="1">
              <a:solidFill>
                <a:srgbClr val="FFFFFF"/>
              </a:solidFill>
              <a:latin typeface="Arial" charset="0"/>
              <a:ea typeface="Arial" charset="0"/>
              <a:cs typeface="Arial" charset="0"/>
            </a:endParaRPr>
          </a:p>
          <a:p>
            <a:pPr algn="r" eaLnBrk="1" hangingPunct="1"/>
            <a:r>
              <a:rPr lang="en-US" sz="2800" b="1">
                <a:solidFill>
                  <a:srgbClr val="FFFFFF"/>
                </a:solidFill>
                <a:latin typeface="Arial" charset="0"/>
                <a:ea typeface="Arial" charset="0"/>
                <a:cs typeface="Arial" charset="0"/>
              </a:rPr>
              <a:t>The fairness of God where He punishes sin in an individual himself or in a Sinless Substitute (Jesus Christ)</a:t>
            </a:r>
            <a:endParaRPr lang="en-US" sz="4000">
              <a:solidFill>
                <a:srgbClr val="FFFFFF"/>
              </a:solidFill>
              <a:latin typeface="Times New Roman" charset="0"/>
              <a:ea typeface="Arial" charset="0"/>
              <a:cs typeface="Arial" charset="0"/>
            </a:endParaRPr>
          </a:p>
        </p:txBody>
      </p:sp>
      <p:sp>
        <p:nvSpPr>
          <p:cNvPr id="726023" name="Text Box 8"/>
          <p:cNvSpPr txBox="1">
            <a:spLocks noChangeArrowheads="1"/>
          </p:cNvSpPr>
          <p:nvPr/>
        </p:nvSpPr>
        <p:spPr bwMode="auto">
          <a:xfrm>
            <a:off x="5083175" y="76200"/>
            <a:ext cx="3908425" cy="2246313"/>
          </a:xfrm>
          <a:prstGeom prst="rect">
            <a:avLst/>
          </a:prstGeom>
          <a:noFill/>
          <a:ln w="9525">
            <a:noFill/>
            <a:miter lim="800000"/>
            <a:headEnd/>
            <a:tailEnd/>
          </a:ln>
        </p:spPr>
        <p:txBody>
          <a:bodyPr>
            <a:prstTxWarp prst="textNoShape">
              <a:avLst/>
            </a:prstTxWarp>
            <a:spAutoFit/>
          </a:bodyPr>
          <a:lstStyle/>
          <a:p>
            <a:pPr algn="r" eaLnBrk="1" hangingPunct="1"/>
            <a:r>
              <a:rPr lang="en-US" sz="2800" b="1" u="sng" dirty="0">
                <a:solidFill>
                  <a:srgbClr val="FFFFFF"/>
                </a:solidFill>
                <a:latin typeface="Arial" charset="0"/>
                <a:ea typeface="Arial" charset="0"/>
                <a:cs typeface="Arial" charset="0"/>
              </a:rPr>
              <a:t>Justification (3:24)</a:t>
            </a:r>
            <a:endParaRPr lang="en-US" sz="2800" b="1" dirty="0">
              <a:solidFill>
                <a:srgbClr val="FFFFFF"/>
              </a:solidFill>
              <a:latin typeface="Arial" charset="0"/>
              <a:ea typeface="Arial" charset="0"/>
              <a:cs typeface="Arial" charset="0"/>
            </a:endParaRPr>
          </a:p>
          <a:p>
            <a:pPr algn="r" eaLnBrk="1" hangingPunct="1"/>
            <a:r>
              <a:rPr lang="en-US" sz="2800" b="1" dirty="0" smtClean="0">
                <a:solidFill>
                  <a:srgbClr val="FFFFFF"/>
                </a:solidFill>
                <a:latin typeface="Arial" charset="0"/>
                <a:ea typeface="Arial" charset="0"/>
                <a:cs typeface="Arial" charset="0"/>
              </a:rPr>
              <a:t>God</a:t>
            </a:r>
            <a:r>
              <a:rPr lang="uk-UA" sz="2800" b="1" dirty="0" smtClean="0">
                <a:solidFill>
                  <a:srgbClr val="FFFFFF"/>
                </a:solidFill>
                <a:latin typeface="Arial" charset="0"/>
                <a:ea typeface="Arial" charset="0"/>
                <a:cs typeface="Arial" charset="0"/>
              </a:rPr>
              <a:t>'</a:t>
            </a:r>
            <a:r>
              <a:rPr lang="en-US" sz="2800" b="1" dirty="0" smtClean="0">
                <a:solidFill>
                  <a:srgbClr val="FFFFFF"/>
                </a:solidFill>
                <a:latin typeface="Arial" charset="0"/>
                <a:ea typeface="Arial" charset="0"/>
                <a:cs typeface="Arial" charset="0"/>
              </a:rPr>
              <a:t>s </a:t>
            </a:r>
            <a:r>
              <a:rPr lang="en-US" sz="2800" b="1" dirty="0">
                <a:solidFill>
                  <a:srgbClr val="FFFFFF"/>
                </a:solidFill>
                <a:latin typeface="Arial" charset="0"/>
                <a:ea typeface="Arial" charset="0"/>
                <a:cs typeface="Arial" charset="0"/>
              </a:rPr>
              <a:t>act of declaring us </a:t>
            </a:r>
            <a:r>
              <a:rPr lang="ru-RU" sz="2800" b="1" dirty="0" smtClean="0">
                <a:solidFill>
                  <a:srgbClr val="FFFFFF"/>
                </a:solidFill>
                <a:latin typeface="Arial" charset="0"/>
                <a:ea typeface="Arial" charset="0"/>
                <a:cs typeface="Arial" charset="0"/>
              </a:rPr>
              <a:t>"</a:t>
            </a:r>
            <a:r>
              <a:rPr lang="en-US" sz="2800" b="1" dirty="0" smtClean="0">
                <a:solidFill>
                  <a:srgbClr val="FFFFFF"/>
                </a:solidFill>
                <a:latin typeface="Arial" charset="0"/>
                <a:ea typeface="Arial" charset="0"/>
                <a:cs typeface="Arial" charset="0"/>
              </a:rPr>
              <a:t>not guilty</a:t>
            </a:r>
            <a:r>
              <a:rPr lang="ru-RU" sz="2800" b="1" dirty="0" smtClean="0">
                <a:solidFill>
                  <a:srgbClr val="FFFFFF"/>
                </a:solidFill>
                <a:latin typeface="Arial" charset="0"/>
                <a:ea typeface="Arial" charset="0"/>
                <a:cs typeface="Arial" charset="0"/>
              </a:rPr>
              <a:t>"</a:t>
            </a:r>
            <a:r>
              <a:rPr lang="en-US" sz="2800" b="1" dirty="0" smtClean="0">
                <a:solidFill>
                  <a:srgbClr val="FFFFFF"/>
                </a:solidFill>
                <a:latin typeface="Arial" charset="0"/>
                <a:ea typeface="Arial" charset="0"/>
                <a:cs typeface="Arial" charset="0"/>
              </a:rPr>
              <a:t> </a:t>
            </a:r>
            <a:r>
              <a:rPr lang="en-US" sz="2800" b="1" dirty="0">
                <a:solidFill>
                  <a:srgbClr val="FFFFFF"/>
                </a:solidFill>
                <a:latin typeface="Arial" charset="0"/>
                <a:ea typeface="Arial" charset="0"/>
                <a:cs typeface="Arial" charset="0"/>
              </a:rPr>
              <a:t>for our sins, making us right with him</a:t>
            </a:r>
          </a:p>
        </p:txBody>
      </p:sp>
      <p:sp>
        <p:nvSpPr>
          <p:cNvPr id="726024" name="Text Box 9"/>
          <p:cNvSpPr txBox="1">
            <a:spLocks noChangeArrowheads="1"/>
          </p:cNvSpPr>
          <p:nvPr/>
        </p:nvSpPr>
        <p:spPr bwMode="auto">
          <a:xfrm>
            <a:off x="-49213" y="-76200"/>
            <a:ext cx="886180" cy="461665"/>
          </a:xfrm>
          <a:prstGeom prst="rect">
            <a:avLst/>
          </a:prstGeom>
          <a:noFill/>
          <a:ln w="9525">
            <a:noFill/>
            <a:miter lim="800000"/>
            <a:headEnd/>
            <a:tailEnd/>
          </a:ln>
        </p:spPr>
        <p:txBody>
          <a:bodyPr wrap="none">
            <a:prstTxWarp prst="textNoShape">
              <a:avLst/>
            </a:prstTxWarp>
            <a:spAutoFit/>
          </a:bodyPr>
          <a:lstStyle/>
          <a:p>
            <a:pPr eaLnBrk="1" hangingPunct="1"/>
            <a:r>
              <a:rPr lang="en-US" b="1" dirty="0">
                <a:solidFill>
                  <a:srgbClr val="720000"/>
                </a:solidFill>
                <a:latin typeface="Arial"/>
                <a:ea typeface="ＭＳ Ｐゴシック" charset="-128"/>
                <a:cs typeface="Arial"/>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prstTxWarp prst="textNoShape">
              <a:avLst/>
            </a:prstTxWarp>
          </a:bodyPr>
          <a:lstStyle/>
          <a:p>
            <a:pPr marL="342900" indent="-342900" algn="ctr" eaLnBrk="1" hangingPunct="1">
              <a:spcBef>
                <a:spcPct val="20000"/>
              </a:spcBef>
              <a:buClr>
                <a:srgbClr val="FFCC66"/>
              </a:buClr>
              <a:buSzPct val="80000"/>
              <a:buFont typeface="Wingdings" charset="2"/>
              <a:buNone/>
              <a:defRPr/>
            </a:pPr>
            <a:r>
              <a:rPr lang="en-US" sz="7200">
                <a:solidFill>
                  <a:srgbClr val="FF0000"/>
                </a:solidFill>
                <a:effectLst>
                  <a:outerShdw blurRad="50800" dist="63500" dir="2700000" algn="tl" rotWithShape="0">
                    <a:srgbClr val="000000"/>
                  </a:outerShdw>
                </a:effectLst>
                <a:latin typeface="Impact" charset="0"/>
                <a:ea typeface="ＭＳ Ｐゴシック" charset="-128"/>
                <a:cs typeface="ＭＳ Ｐゴシック" charset="-128"/>
              </a:rPr>
              <a:t>Paid </a:t>
            </a:r>
          </a:p>
          <a:p>
            <a:pPr marL="342900" indent="-342900" algn="ctr" eaLnBrk="1" hangingPunct="1">
              <a:spcBef>
                <a:spcPct val="20000"/>
              </a:spcBef>
              <a:buClr>
                <a:srgbClr val="FFCC66"/>
              </a:buClr>
              <a:buSzPct val="80000"/>
              <a:buFont typeface="Wingdings" charset="2"/>
              <a:buNone/>
              <a:defRPr/>
            </a:pPr>
            <a:r>
              <a:rPr lang="en-US" sz="7200">
                <a:solidFill>
                  <a:srgbClr val="FF0000"/>
                </a:solidFill>
                <a:effectLst>
                  <a:outerShdw blurRad="50800" dist="63500" dir="2700000" algn="tl" rotWithShape="0">
                    <a:srgbClr val="000000"/>
                  </a:outerShdw>
                </a:effectLst>
                <a:latin typeface="Impact" charset="0"/>
                <a:ea typeface="ＭＳ Ｐゴシック" charset="-128"/>
                <a:cs typeface="ＭＳ Ｐゴシック" charset="-128"/>
              </a:rPr>
              <a:t>in Full</a:t>
            </a:r>
          </a:p>
        </p:txBody>
      </p:sp>
    </p:spTree>
    <p:extLst>
      <p:ext uri="{BB962C8B-B14F-4D97-AF65-F5344CB8AC3E}">
        <p14:creationId xmlns:p14="http://schemas.microsoft.com/office/powerpoint/2010/main" val="10073369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2920" y="0"/>
            <a:ext cx="8641080" cy="6858000"/>
          </a:xfrm>
          <a:prstGeom prst="rect">
            <a:avLst/>
          </a:prstGeom>
        </p:spPr>
      </p:pic>
      <p:sp>
        <p:nvSpPr>
          <p:cNvPr id="900098" name="Rectangle 2"/>
          <p:cNvSpPr>
            <a:spLocks noGrp="1" noChangeArrowheads="1"/>
          </p:cNvSpPr>
          <p:nvPr>
            <p:ph type="ctrTitle"/>
          </p:nvPr>
        </p:nvSpPr>
        <p:spPr>
          <a:xfrm>
            <a:off x="0" y="44624"/>
            <a:ext cx="9144000" cy="1324784"/>
          </a:xfrm>
          <a:effectLst>
            <a:outerShdw blurRad="63500" dist="35921" dir="2700000" algn="ctr" rotWithShape="0">
              <a:schemeClr val="tx2">
                <a:alpha val="74998"/>
              </a:schemeClr>
            </a:outerShdw>
          </a:effectLst>
          <a:extLst/>
        </p:spPr>
        <p:txBody>
          <a:bodyPr/>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death was the </a:t>
            </a:r>
            <a:r>
              <a:rPr lang="en-US" b="1" dirty="0">
                <a:solidFill>
                  <a:srgbClr val="FFFF00"/>
                </a:solidFill>
                <a:effectLst>
                  <a:glow rad="127000">
                    <a:schemeClr val="tx1"/>
                  </a:glow>
                </a:effectLst>
                <a:latin typeface="Arial" charset="0"/>
                <a:ea typeface="ＭＳ Ｐゴシック" charset="0"/>
                <a:cs typeface="ＭＳ Ｐゴシック" charset="0"/>
              </a:rPr>
              <a:t>payment</a:t>
            </a:r>
            <a:r>
              <a:rPr lang="en-US" b="1" dirty="0">
                <a:effectLst>
                  <a:glow rad="127000">
                    <a:schemeClr val="tx1"/>
                  </a:glow>
                </a:effectLst>
                <a:latin typeface="Arial" charset="0"/>
                <a:ea typeface="ＭＳ Ｐゴシック" charset="0"/>
                <a:cs typeface="ＭＳ Ｐゴシック" charset="0"/>
              </a:rPr>
              <a:t> for </a:t>
            </a:r>
            <a:r>
              <a:rPr lang="en-US" b="1" dirty="0" smtClean="0">
                <a:effectLst>
                  <a:glow rad="127000">
                    <a:schemeClr val="tx1"/>
                  </a:glow>
                </a:effectLst>
                <a:latin typeface="Arial" charset="0"/>
                <a:ea typeface="ＭＳ Ｐゴシック" charset="0"/>
                <a:cs typeface="ＭＳ Ｐゴシック" charset="0"/>
              </a:rPr>
              <a:t>sin</a:t>
            </a:r>
            <a:r>
              <a:rPr lang="is-I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607557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 W. H. Griffith Thomas</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and His resurrection the </a:t>
            </a:r>
            <a:r>
              <a:rPr lang="en-US" b="1" dirty="0" smtClean="0">
                <a:solidFill>
                  <a:srgbClr val="FFFF00"/>
                </a:solidFill>
                <a:effectLst>
                  <a:glow rad="127000">
                    <a:schemeClr val="tx1"/>
                  </a:glow>
                </a:effectLst>
                <a:latin typeface="Arial" charset="0"/>
                <a:ea typeface="ＭＳ Ｐゴシック" charset="0"/>
                <a:cs typeface="ＭＳ Ｐゴシック" charset="0"/>
              </a:rPr>
              <a:t>receipt</a:t>
            </a:r>
            <a:r>
              <a:rPr lang="en-US" b="1" dirty="0" smtClean="0">
                <a:effectLst>
                  <a:glow rad="127000">
                    <a:schemeClr val="tx1"/>
                  </a:glow>
                </a:effectLst>
                <a:latin typeface="Arial" charset="0"/>
                <a:ea typeface="ＭＳ Ｐゴシック" charset="0"/>
                <a:cs typeface="ＭＳ Ｐゴシック" charset="0"/>
              </a:rPr>
              <a: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
        <p:nvSpPr>
          <p:cNvPr id="4" name="Bent Arrow 3"/>
          <p:cNvSpPr/>
          <p:nvPr/>
        </p:nvSpPr>
        <p:spPr bwMode="auto">
          <a:xfrm rot="14556275" flipH="1">
            <a:off x="3131330" y="2234437"/>
            <a:ext cx="2330396" cy="2389123"/>
          </a:xfrm>
          <a:prstGeom prst="ben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6389662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179512" y="49784"/>
            <a:ext cx="8964488" cy="1086599"/>
          </a:xfrm>
          <a:effectLst>
            <a:outerShdw blurRad="63500" dist="35921" dir="2700000" algn="ctr" rotWithShape="0">
              <a:schemeClr val="tx2">
                <a:alpha val="74998"/>
              </a:schemeClr>
            </a:outerShdw>
          </a:effectLst>
          <a:extLst/>
        </p:spPr>
        <p:txBody>
          <a:bodyPr anchor="t"/>
          <a:lstStyle/>
          <a:p>
            <a:pPr algn="l">
              <a:defRPr/>
            </a:pPr>
            <a:r>
              <a:rPr lang="en-US" sz="4800" b="1" dirty="0" smtClean="0">
                <a:effectLst>
                  <a:glow rad="127000">
                    <a:schemeClr val="tx1"/>
                  </a:glow>
                </a:effectLst>
                <a:latin typeface="Arial" charset="0"/>
                <a:ea typeface="ＭＳ Ｐゴシック" charset="0"/>
                <a:cs typeface="ＭＳ Ｐゴシック" charset="0"/>
              </a:rPr>
              <a:t>Passports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78557"/>
            <a:ext cx="9144000" cy="5706827"/>
          </a:xfrm>
          <a:prstGeom prst="rect">
            <a:avLst/>
          </a:prstGeom>
        </p:spPr>
      </p:pic>
      <p:pic>
        <p:nvPicPr>
          <p:cNvPr id="4" name="Picture 3"/>
          <p:cNvPicPr>
            <a:picLocks noChangeAspect="1"/>
          </p:cNvPicPr>
          <p:nvPr/>
        </p:nvPicPr>
        <p:blipFill>
          <a:blip r:embed="rId4"/>
          <a:stretch>
            <a:fillRect/>
          </a:stretch>
        </p:blipFill>
        <p:spPr>
          <a:xfrm>
            <a:off x="3368842" y="0"/>
            <a:ext cx="5775158" cy="6858000"/>
          </a:xfrm>
          <a:prstGeom prst="rect">
            <a:avLst/>
          </a:prstGeom>
        </p:spPr>
      </p:pic>
    </p:spTree>
    <p:extLst>
      <p:ext uri="{BB962C8B-B14F-4D97-AF65-F5344CB8AC3E}">
        <p14:creationId xmlns:p14="http://schemas.microsoft.com/office/powerpoint/2010/main" val="3799303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pic>
        <p:nvPicPr>
          <p:cNvPr id="2" name="Picture 1"/>
          <p:cNvPicPr>
            <a:picLocks noChangeAspect="1"/>
          </p:cNvPicPr>
          <p:nvPr/>
        </p:nvPicPr>
        <p:blipFill>
          <a:blip r:embed="rId3"/>
          <a:stretch>
            <a:fillRect/>
          </a:stretch>
        </p:blipFill>
        <p:spPr>
          <a:xfrm>
            <a:off x="0" y="1706880"/>
            <a:ext cx="9144000" cy="5151120"/>
          </a:xfrm>
          <a:prstGeom prst="rect">
            <a:avLst/>
          </a:prstGeom>
        </p:spPr>
      </p:pic>
      <p:sp>
        <p:nvSpPr>
          <p:cNvPr id="900098" name="Rectangle 2"/>
          <p:cNvSpPr>
            <a:spLocks noGrp="1" noChangeArrowheads="1"/>
          </p:cNvSpPr>
          <p:nvPr>
            <p:ph type="ctrTitle"/>
          </p:nvPr>
        </p:nvSpPr>
        <p:spPr>
          <a:xfrm>
            <a:off x="0" y="368300"/>
            <a:ext cx="9143999" cy="162054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Christ</a:t>
            </a:r>
            <a:r>
              <a:rPr lang="uk-UA"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s </a:t>
            </a:r>
            <a:r>
              <a:rPr lang="en-US" b="1" dirty="0">
                <a:solidFill>
                  <a:schemeClr val="tx2"/>
                </a:solidFill>
                <a:effectLst>
                  <a:glow rad="127000">
                    <a:schemeClr val="bg1"/>
                  </a:glow>
                </a:effectLst>
                <a:latin typeface="Arial" charset="0"/>
                <a:ea typeface="ＭＳ Ｐゴシック" charset="0"/>
                <a:cs typeface="ＭＳ Ｐゴシック" charset="0"/>
              </a:rPr>
              <a:t>resurrection greatly affects our standing with </a:t>
            </a:r>
            <a:r>
              <a:rPr lang="en-US" b="1" dirty="0" smtClean="0">
                <a:solidFill>
                  <a:schemeClr val="tx2"/>
                </a:solidFill>
                <a:effectLst>
                  <a:glow rad="127000">
                    <a:schemeClr val="bg1"/>
                  </a:glow>
                </a:effectLst>
                <a:latin typeface="Arial" charset="0"/>
                <a:ea typeface="ＭＳ Ｐゴシック" charset="0"/>
                <a:cs typeface="ＭＳ Ｐゴシック" charset="0"/>
              </a:rPr>
              <a:t>God.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4289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67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7384"/>
            <a:ext cx="6156176" cy="6828531"/>
          </a:xfrm>
          <a:effectLst/>
          <a:extLst/>
        </p:spPr>
        <p:txBody>
          <a:bodyPr anchor="ctr"/>
          <a:lstStyle/>
          <a:p>
            <a:pPr>
              <a:defRPr/>
            </a:pPr>
            <a:r>
              <a:rPr lang="ru-RU" sz="3200" b="1" dirty="0" smtClean="0">
                <a:solidFill>
                  <a:srgbClr val="4D2600"/>
                </a:solidFill>
                <a:effectLst/>
                <a:latin typeface="Chalkduster"/>
                <a:ea typeface="ＭＳ Ｐゴシック" charset="0"/>
                <a:cs typeface="Chalkduster"/>
              </a:rPr>
              <a:t>"</a:t>
            </a:r>
            <a:r>
              <a:rPr lang="en-US" sz="3200" b="1" dirty="0" smtClean="0">
                <a:solidFill>
                  <a:srgbClr val="4D2600"/>
                </a:solidFill>
                <a:effectLst/>
                <a:latin typeface="Chalkduster"/>
                <a:ea typeface="ＭＳ Ｐゴシック" charset="0"/>
                <a:cs typeface="Chalkduster"/>
              </a:rPr>
              <a:t>And </a:t>
            </a:r>
            <a:r>
              <a:rPr lang="en-US" sz="3200" b="1" dirty="0">
                <a:solidFill>
                  <a:srgbClr val="4D2600"/>
                </a:solidFill>
                <a:effectLst/>
                <a:latin typeface="Chalkduster"/>
                <a:ea typeface="ＭＳ Ｐゴシック" charset="0"/>
                <a:cs typeface="Chalkduster"/>
              </a:rPr>
              <a:t>if Christ has not been raised, your faith is futile; you are still in your sins. Then those also who have fallen asleep in Christ are lost. If only for this life we have hope in Christ, we are to be pitied more than all </a:t>
            </a:r>
            <a:r>
              <a:rPr lang="en-US" sz="3200" b="1" dirty="0" smtClean="0">
                <a:solidFill>
                  <a:srgbClr val="4D2600"/>
                </a:solidFill>
                <a:effectLst/>
                <a:latin typeface="Chalkduster"/>
                <a:ea typeface="ＭＳ Ｐゴシック" charset="0"/>
                <a:cs typeface="Chalkduster"/>
              </a:rPr>
              <a:t>men</a:t>
            </a:r>
            <a:r>
              <a:rPr lang="ru-RU" sz="3200" b="1" dirty="0" smtClean="0">
                <a:solidFill>
                  <a:srgbClr val="4D2600"/>
                </a:solidFill>
                <a:effectLst/>
                <a:latin typeface="Chalkduster"/>
                <a:ea typeface="ＭＳ Ｐゴシック" charset="0"/>
                <a:cs typeface="Chalkduster"/>
              </a:rPr>
              <a:t>"</a:t>
            </a:r>
            <a:r>
              <a:rPr lang="en-US" sz="3200" b="1" dirty="0" smtClean="0">
                <a:solidFill>
                  <a:srgbClr val="4D2600"/>
                </a:solidFill>
                <a:effectLst/>
                <a:latin typeface="Chalkduster"/>
                <a:ea typeface="ＭＳ Ｐゴシック" charset="0"/>
                <a:cs typeface="Chalkduster"/>
              </a:rPr>
              <a:t> </a:t>
            </a:r>
            <a:br>
              <a:rPr lang="en-US" sz="3200" b="1" dirty="0" smtClean="0">
                <a:solidFill>
                  <a:srgbClr val="4D2600"/>
                </a:solidFill>
                <a:effectLst/>
                <a:latin typeface="Chalkduster"/>
                <a:ea typeface="ＭＳ Ｐゴシック" charset="0"/>
                <a:cs typeface="Chalkduster"/>
              </a:rPr>
            </a:br>
            <a:r>
              <a:rPr lang="en-US" sz="3200" b="1" dirty="0" smtClean="0">
                <a:solidFill>
                  <a:srgbClr val="4D2600"/>
                </a:solidFill>
                <a:effectLst/>
                <a:latin typeface="Chalkduster"/>
                <a:ea typeface="ＭＳ Ｐゴシック" charset="0"/>
                <a:cs typeface="Chalkduster"/>
              </a:rPr>
              <a:t>(</a:t>
            </a:r>
            <a:r>
              <a:rPr lang="en-US" sz="3200" b="1" dirty="0">
                <a:solidFill>
                  <a:srgbClr val="4D2600"/>
                </a:solidFill>
                <a:effectLst/>
                <a:latin typeface="Chalkduster"/>
                <a:ea typeface="ＭＳ Ｐゴシック" charset="0"/>
                <a:cs typeface="Chalkduster"/>
              </a:rPr>
              <a:t>1 Cor. 15:17-19)</a:t>
            </a:r>
            <a:r>
              <a:rPr lang="en-US" sz="3200" b="1" dirty="0" smtClean="0">
                <a:solidFill>
                  <a:srgbClr val="4D2600"/>
                </a:solidFill>
                <a:effectLst/>
                <a:latin typeface="Chalkduster"/>
                <a:ea typeface="ＭＳ Ｐゴシック" charset="0"/>
                <a:cs typeface="Chalkduster"/>
              </a:rPr>
              <a:t>.</a:t>
            </a:r>
            <a:endParaRPr lang="en-US" sz="3200" b="1" dirty="0">
              <a:solidFill>
                <a:srgbClr val="4D2600"/>
              </a:solidFill>
              <a:effectLst/>
              <a:latin typeface="Chalkduster"/>
              <a:ea typeface="ＭＳ Ｐゴシック" charset="0"/>
              <a:cs typeface="Chalkduster"/>
            </a:endParaRPr>
          </a:p>
        </p:txBody>
      </p:sp>
    </p:spTree>
    <p:extLst>
      <p:ext uri="{BB962C8B-B14F-4D97-AF65-F5344CB8AC3E}">
        <p14:creationId xmlns:p14="http://schemas.microsoft.com/office/powerpoint/2010/main" val="1825971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sz="6000" b="1" dirty="0" smtClean="0">
                <a:solidFill>
                  <a:schemeClr val="tx2"/>
                </a:solidFill>
                <a:effectLst>
                  <a:glow rad="127000">
                    <a:schemeClr val="bg1"/>
                  </a:glow>
                </a:effectLst>
                <a:latin typeface="Arial" charset="0"/>
                <a:ea typeface="ＭＳ Ｐゴシック" charset="0"/>
                <a:cs typeface="ＭＳ Ｐゴシック" charset="0"/>
              </a:rPr>
              <a:t>He is Alive!</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16832"/>
            <a:ext cx="9180512" cy="4941168"/>
          </a:xfrm>
          <a:prstGeom prst="rect">
            <a:avLst/>
          </a:prstGeom>
        </p:spPr>
      </p:pic>
    </p:spTree>
    <p:extLst>
      <p:ext uri="{BB962C8B-B14F-4D97-AF65-F5344CB8AC3E}">
        <p14:creationId xmlns:p14="http://schemas.microsoft.com/office/powerpoint/2010/main" val="926493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Leonid </a:t>
            </a:r>
            <a:r>
              <a:rPr lang="en-US" sz="4800" b="1" dirty="0" smtClean="0">
                <a:effectLst>
                  <a:glow rad="127000">
                    <a:schemeClr val="tx1"/>
                  </a:glow>
                </a:effectLst>
                <a:latin typeface="Arial" charset="0"/>
                <a:ea typeface="ＭＳ Ｐゴシック" charset="0"/>
                <a:cs typeface="ＭＳ Ｐゴシック" charset="0"/>
              </a:rPr>
              <a:t>Brezhnev (1906-1982)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0083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7384"/>
            <a:ext cx="9377409" cy="70330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Leonid Brezhnev </a:t>
            </a:r>
          </a:p>
        </p:txBody>
      </p:sp>
    </p:spTree>
    <p:extLst>
      <p:ext uri="{BB962C8B-B14F-4D97-AF65-F5344CB8AC3E}">
        <p14:creationId xmlns:p14="http://schemas.microsoft.com/office/powerpoint/2010/main" val="4154658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114300"/>
            <a:ext cx="8890000" cy="6616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What do I say to the majority of us who already believe?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5955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Leonid Brezhnev </a:t>
            </a:r>
          </a:p>
        </p:txBody>
      </p:sp>
      <p:pic>
        <p:nvPicPr>
          <p:cNvPr id="2" name="Picture 1"/>
          <p:cNvPicPr>
            <a:picLocks noChangeAspect="1"/>
          </p:cNvPicPr>
          <p:nvPr/>
        </p:nvPicPr>
        <p:blipFill>
          <a:blip r:embed="rId3"/>
          <a:stretch>
            <a:fillRect/>
          </a:stretch>
        </p:blipFill>
        <p:spPr>
          <a:xfrm>
            <a:off x="27035" y="908720"/>
            <a:ext cx="9125446" cy="5941679"/>
          </a:xfrm>
          <a:prstGeom prst="rect">
            <a:avLst/>
          </a:prstGeom>
        </p:spPr>
      </p:pic>
    </p:spTree>
    <p:extLst>
      <p:ext uri="{BB962C8B-B14F-4D97-AF65-F5344CB8AC3E}">
        <p14:creationId xmlns:p14="http://schemas.microsoft.com/office/powerpoint/2010/main" val="4154658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Leonid Brezhnev </a:t>
            </a:r>
          </a:p>
        </p:txBody>
      </p:sp>
      <p:pic>
        <p:nvPicPr>
          <p:cNvPr id="3" name="Picture 2"/>
          <p:cNvPicPr>
            <a:picLocks noChangeAspect="1"/>
          </p:cNvPicPr>
          <p:nvPr/>
        </p:nvPicPr>
        <p:blipFill>
          <a:blip r:embed="rId3"/>
          <a:stretch>
            <a:fillRect/>
          </a:stretch>
        </p:blipFill>
        <p:spPr>
          <a:xfrm>
            <a:off x="0" y="2132856"/>
            <a:ext cx="11785778" cy="4733954"/>
          </a:xfrm>
          <a:prstGeom prst="rect">
            <a:avLst/>
          </a:prstGeom>
        </p:spPr>
      </p:pic>
      <p:pic>
        <p:nvPicPr>
          <p:cNvPr id="6" name="Picture 5"/>
          <p:cNvPicPr>
            <a:picLocks noChangeAspect="1"/>
          </p:cNvPicPr>
          <p:nvPr/>
        </p:nvPicPr>
        <p:blipFill>
          <a:blip r:embed="rId4"/>
          <a:stretch>
            <a:fillRect/>
          </a:stretch>
        </p:blipFill>
        <p:spPr>
          <a:xfrm>
            <a:off x="6084168" y="260648"/>
            <a:ext cx="2771800" cy="2964492"/>
          </a:xfrm>
          <a:prstGeom prst="rect">
            <a:avLst/>
          </a:prstGeom>
        </p:spPr>
      </p:pic>
    </p:spTree>
    <p:extLst>
      <p:ext uri="{BB962C8B-B14F-4D97-AF65-F5344CB8AC3E}">
        <p14:creationId xmlns:p14="http://schemas.microsoft.com/office/powerpoint/2010/main" val="3966882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1849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All </a:t>
            </a:r>
            <a:r>
              <a:rPr lang="en-US" sz="3600" b="1" dirty="0">
                <a:effectLst>
                  <a:glow rad="127000">
                    <a:schemeClr val="tx1"/>
                  </a:glow>
                </a:effectLst>
                <a:latin typeface="Arial" charset="0"/>
                <a:ea typeface="ＭＳ Ｐゴシック" charset="0"/>
                <a:cs typeface="ＭＳ Ｐゴシック" charset="0"/>
              </a:rPr>
              <a:t>praise to God, the Father of our Lord Jesus Christ. It is by his great mercy that we have been born again, because God raised Jesus Christ from the dead. Now we live with great </a:t>
            </a:r>
            <a:r>
              <a:rPr lang="en-US" sz="3600" b="1" dirty="0" smtClean="0">
                <a:effectLst>
                  <a:glow rad="127000">
                    <a:schemeClr val="tx1"/>
                  </a:glow>
                </a:effectLst>
                <a:latin typeface="Arial" charset="0"/>
                <a:ea typeface="ＭＳ Ｐゴシック" charset="0"/>
                <a:cs typeface="ＭＳ Ｐゴシック" charset="0"/>
              </a:rPr>
              <a:t>expectation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 Pet 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3589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932452" y="2542680"/>
            <a:ext cx="5220072" cy="431532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People all around us fear they have no </a:t>
            </a:r>
            <a:r>
              <a:rPr lang="en-US" sz="4000" b="1" dirty="0" smtClean="0">
                <a:effectLst>
                  <a:glow rad="127000">
                    <a:schemeClr val="tx1"/>
                  </a:glow>
                </a:effectLst>
                <a:latin typeface="Arial" charset="0"/>
                <a:ea typeface="ＭＳ Ｐゴシック" charset="0"/>
                <a:cs typeface="ＭＳ Ｐゴシック" charset="0"/>
              </a:rPr>
              <a:t>forgiveness</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6155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My home is just beyond.</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1560" y="1196752"/>
            <a:ext cx="8026400" cy="5270500"/>
          </a:xfrm>
          <a:prstGeom prst="rect">
            <a:avLst/>
          </a:prstGeom>
        </p:spPr>
      </p:pic>
    </p:spTree>
    <p:extLst>
      <p:ext uri="{BB962C8B-B14F-4D97-AF65-F5344CB8AC3E}">
        <p14:creationId xmlns:p14="http://schemas.microsoft.com/office/powerpoint/2010/main" val="32393566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a:extLst/>
        </p:spPr>
        <p:txBody>
          <a:bodyPr anchor="t"/>
          <a:lstStyle/>
          <a:p>
            <a:pPr marL="808038" indent="-808038" algn="l">
              <a:defRPr/>
            </a:pPr>
            <a:r>
              <a:rPr lang="en-US" b="1" dirty="0" smtClean="0">
                <a:effectLst>
                  <a:glow rad="127000">
                    <a:schemeClr val="tx1"/>
                  </a:glow>
                </a:effectLst>
                <a:latin typeface="Arial" charset="0"/>
                <a:ea typeface="ＭＳ Ｐゴシック" charset="0"/>
                <a:cs typeface="ＭＳ Ｐゴシック" charset="0"/>
              </a:rPr>
              <a:t>D</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Christ</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resurrection </a:t>
            </a:r>
            <a:r>
              <a:rPr lang="en-US" b="1" dirty="0" smtClean="0">
                <a:effectLst>
                  <a:glow rad="127000">
                    <a:schemeClr val="tx1"/>
                  </a:glow>
                </a:effectLst>
                <a:latin typeface="Arial" charset="0"/>
                <a:ea typeface="ＭＳ Ｐゴシック" charset="0"/>
                <a:cs typeface="ＭＳ Ｐゴシック" charset="0"/>
              </a:rPr>
              <a:t>gives you </a:t>
            </a:r>
            <a:r>
              <a:rPr lang="en-US" b="1" dirty="0">
                <a:solidFill>
                  <a:srgbClr val="FFFF00"/>
                </a:solidFill>
                <a:effectLst>
                  <a:glow rad="127000">
                    <a:schemeClr val="tx1"/>
                  </a:glow>
                </a:effectLst>
                <a:latin typeface="Arial" charset="0"/>
                <a:ea typeface="ＭＳ Ｐゴシック" charset="0"/>
                <a:cs typeface="ＭＳ Ｐゴシック" charset="0"/>
              </a:rPr>
              <a:t>victory</a:t>
            </a:r>
            <a:r>
              <a:rPr lang="en-US" b="1" dirty="0">
                <a:effectLst>
                  <a:glow rad="127000">
                    <a:schemeClr val="tx1"/>
                  </a:glow>
                </a:effectLst>
                <a:latin typeface="Arial" charset="0"/>
                <a:ea typeface="ＭＳ Ｐゴシック" charset="0"/>
                <a:cs typeface="ＭＳ Ｐゴシック" charset="0"/>
              </a:rPr>
              <a:t> over sin in </a:t>
            </a:r>
            <a:r>
              <a:rPr lang="en-US" b="1" dirty="0" smtClean="0">
                <a:effectLst>
                  <a:glow rad="127000">
                    <a:schemeClr val="tx1"/>
                  </a:glow>
                </a:effectLst>
                <a:latin typeface="Arial" charset="0"/>
                <a:ea typeface="ＭＳ Ｐゴシック" charset="0"/>
                <a:cs typeface="ＭＳ Ｐゴシック" charset="0"/>
              </a:rPr>
              <a:t>your life.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7354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Dead to Sin</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90500"/>
            <a:ext cx="9144000" cy="6464300"/>
          </a:xfrm>
          <a:prstGeom prst="rect">
            <a:avLst/>
          </a:prstGeom>
        </p:spPr>
      </p:pic>
    </p:spTree>
    <p:extLst>
      <p:ext uri="{BB962C8B-B14F-4D97-AF65-F5344CB8AC3E}">
        <p14:creationId xmlns:p14="http://schemas.microsoft.com/office/powerpoint/2010/main" val="3157298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
            <a:ext cx="9144000" cy="6629400"/>
          </a:xfrm>
          <a:prstGeom prst="rect">
            <a:avLst/>
          </a:prstGeom>
        </p:spPr>
      </p:pic>
      <p:sp>
        <p:nvSpPr>
          <p:cNvPr id="900098" name="Rectangle 2"/>
          <p:cNvSpPr>
            <a:spLocks noGrp="1" noChangeArrowheads="1"/>
          </p:cNvSpPr>
          <p:nvPr>
            <p:ph type="ctrTitle"/>
          </p:nvPr>
        </p:nvSpPr>
        <p:spPr>
          <a:xfrm>
            <a:off x="0" y="0"/>
            <a:ext cx="9144000" cy="908720"/>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You are a slave to whatever controls you</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1523" y="5805263"/>
            <a:ext cx="9144000" cy="1027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Romans 6:16; 2 Peter 2:19; John 8:34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15346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1323528"/>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NO LONGER A SLAVE TO SIN</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TextBox 3"/>
          <p:cNvSpPr txBox="1"/>
          <p:nvPr/>
        </p:nvSpPr>
        <p:spPr>
          <a:xfrm>
            <a:off x="-184727" y="6257636"/>
            <a:ext cx="184666" cy="461665"/>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3"/>
          <a:stretch>
            <a:fillRect/>
          </a:stretch>
        </p:blipFill>
        <p:spPr>
          <a:xfrm>
            <a:off x="-1" y="-35722"/>
            <a:ext cx="9191629" cy="6893722"/>
          </a:xfrm>
          <a:prstGeom prst="rect">
            <a:avLst/>
          </a:prstGeom>
        </p:spPr>
      </p:pic>
      <p:pic>
        <p:nvPicPr>
          <p:cNvPr id="5" name="Picture 4"/>
          <p:cNvPicPr>
            <a:picLocks noChangeAspect="1"/>
          </p:cNvPicPr>
          <p:nvPr/>
        </p:nvPicPr>
        <p:blipFill>
          <a:blip r:embed="rId4"/>
          <a:stretch>
            <a:fillRect/>
          </a:stretch>
        </p:blipFill>
        <p:spPr>
          <a:xfrm>
            <a:off x="1619672" y="6882904"/>
            <a:ext cx="5080000" cy="3810000"/>
          </a:xfrm>
          <a:prstGeom prst="rect">
            <a:avLst/>
          </a:prstGeom>
        </p:spPr>
      </p:pic>
    </p:spTree>
    <p:extLst>
      <p:ext uri="{BB962C8B-B14F-4D97-AF65-F5344CB8AC3E}">
        <p14:creationId xmlns:p14="http://schemas.microsoft.com/office/powerpoint/2010/main" val="1265297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24483"/>
            <a:ext cx="9125550" cy="3221435"/>
            <a:chOff x="0" y="-224483"/>
            <a:chExt cx="9125550" cy="3221435"/>
          </a:xfrm>
        </p:grpSpPr>
        <p:pic>
          <p:nvPicPr>
            <p:cNvPr id="2" name="Picture 1"/>
            <p:cNvPicPr>
              <a:picLocks noChangeAspect="1"/>
            </p:cNvPicPr>
            <p:nvPr/>
          </p:nvPicPr>
          <p:blipFill>
            <a:blip r:embed="rId3"/>
            <a:stretch>
              <a:fillRect/>
            </a:stretch>
          </p:blipFill>
          <p:spPr>
            <a:xfrm>
              <a:off x="0" y="0"/>
              <a:ext cx="9125550" cy="2996952"/>
            </a:xfrm>
            <a:prstGeom prst="rect">
              <a:avLst/>
            </a:prstGeom>
          </p:spPr>
        </p:pic>
        <p:sp>
          <p:nvSpPr>
            <p:cNvPr id="3" name="Rectangle 2"/>
            <p:cNvSpPr/>
            <p:nvPr/>
          </p:nvSpPr>
          <p:spPr bwMode="auto">
            <a:xfrm rot="1116739">
              <a:off x="87343" y="105158"/>
              <a:ext cx="1158446" cy="163026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rot="1116739">
              <a:off x="4551839" y="72327"/>
              <a:ext cx="1158446" cy="163026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rot="439659">
              <a:off x="2340211" y="363368"/>
              <a:ext cx="1158446" cy="163026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rot="184618">
              <a:off x="3113072" y="-224483"/>
              <a:ext cx="5193846" cy="6342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924944"/>
            <a:ext cx="9144000" cy="3789040"/>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he died, he died once to break the power of sin. But now that he lives, he lives for the glory of God.  </a:t>
            </a:r>
            <a:r>
              <a:rPr lang="en-US" sz="3600" b="1" baseline="30000" dirty="0" smtClean="0">
                <a:effectLst>
                  <a:glow rad="127000">
                    <a:schemeClr val="tx1"/>
                  </a:glow>
                </a:effectLst>
                <a:latin typeface="Arial" charset="0"/>
                <a:ea typeface="ＭＳ Ｐゴシック" charset="0"/>
                <a:cs typeface="ＭＳ Ｐゴシック" charset="0"/>
              </a:rPr>
              <a:t>11</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you also should consider yourselves to be dead to the power of sin and alive to God through Christ </a:t>
            </a:r>
            <a:r>
              <a:rPr lang="en-US" sz="3600" b="1" dirty="0" smtClean="0">
                <a:effectLst>
                  <a:glow rad="127000">
                    <a:schemeClr val="tx1"/>
                  </a:glow>
                </a:effectLst>
                <a:latin typeface="Arial" charset="0"/>
                <a:ea typeface="ＭＳ Ｐゴシック" charset="0"/>
                <a:cs typeface="ＭＳ Ｐゴシック" charset="0"/>
              </a:rPr>
              <a:t>Jesus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Rom. 6:</a:t>
            </a:r>
            <a:r>
              <a:rPr lang="en-US" sz="3600" b="1" dirty="0" smtClean="0">
                <a:effectLst>
                  <a:glow rad="127000">
                    <a:schemeClr val="tx1"/>
                  </a:glow>
                </a:effectLst>
                <a:latin typeface="Arial" charset="0"/>
                <a:ea typeface="ＭＳ Ｐゴシック" charset="0"/>
                <a:cs typeface="ＭＳ Ｐゴシック" charset="0"/>
              </a:rPr>
              <a:t>10-11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18817550">
            <a:off x="-682247" y="368206"/>
            <a:ext cx="2718539"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d</a:t>
            </a:r>
            <a:r>
              <a:rPr lang="en-US" sz="2800" b="1" dirty="0" smtClean="0">
                <a:solidFill>
                  <a:schemeClr val="tx2"/>
                </a:solidFill>
                <a:effectLst>
                  <a:glow rad="127000">
                    <a:schemeClr val="bg1"/>
                  </a:glow>
                </a:effectLst>
                <a:latin typeface="Arial" charset="0"/>
                <a:ea typeface="ＭＳ Ｐゴシック" charset="0"/>
                <a:cs typeface="ＭＳ Ｐゴシック" charset="0"/>
              </a:rPr>
              <a:t>ead </a:t>
            </a:r>
            <a:br>
              <a:rPr lang="en-US" sz="2800" b="1" dirty="0" smtClean="0">
                <a:solidFill>
                  <a:schemeClr val="tx2"/>
                </a:solidFill>
                <a:effectLst>
                  <a:glow rad="127000">
                    <a:schemeClr val="bg1"/>
                  </a:glow>
                </a:effectLst>
                <a:latin typeface="Arial" charset="0"/>
                <a:ea typeface="ＭＳ Ｐゴシック" charset="0"/>
                <a:cs typeface="ＭＳ Ｐゴシック" charset="0"/>
              </a:rPr>
            </a:br>
            <a:r>
              <a:rPr lang="en-US" sz="2800" b="1" dirty="0" smtClean="0">
                <a:solidFill>
                  <a:srgbClr val="CF0E30"/>
                </a:solidFill>
                <a:effectLst>
                  <a:glow rad="127000">
                    <a:schemeClr val="bg1"/>
                  </a:glow>
                </a:effectLst>
                <a:latin typeface="Arial" charset="0"/>
                <a:ea typeface="ＭＳ Ｐゴシック" charset="0"/>
                <a:cs typeface="ＭＳ Ｐゴシック" charset="0"/>
              </a:rPr>
              <a:t>in</a:t>
            </a:r>
            <a:r>
              <a:rPr lang="en-US" sz="2800" b="1" dirty="0" smtClean="0">
                <a:solidFill>
                  <a:schemeClr val="tx2"/>
                </a:solidFill>
                <a:effectLst>
                  <a:glow rad="127000">
                    <a:schemeClr val="bg1"/>
                  </a:glow>
                </a:effectLst>
                <a:latin typeface="Arial" charset="0"/>
                <a:ea typeface="ＭＳ Ｐゴシック" charset="0"/>
                <a:cs typeface="ＭＳ Ｐゴシック" charset="0"/>
              </a:rPr>
              <a:t> sin</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18817550">
            <a:off x="3829343" y="440214"/>
            <a:ext cx="2718539"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d</a:t>
            </a:r>
            <a:r>
              <a:rPr lang="en-US" sz="2800" b="1" dirty="0" smtClean="0">
                <a:solidFill>
                  <a:schemeClr val="tx2"/>
                </a:solidFill>
                <a:effectLst>
                  <a:glow rad="127000">
                    <a:schemeClr val="bg1"/>
                  </a:glow>
                </a:effectLst>
                <a:latin typeface="Arial" charset="0"/>
                <a:ea typeface="ＭＳ Ｐゴシック" charset="0"/>
                <a:cs typeface="ＭＳ Ｐゴシック" charset="0"/>
              </a:rPr>
              <a:t>ead </a:t>
            </a:r>
            <a:br>
              <a:rPr lang="en-US" sz="2800" b="1" dirty="0" smtClean="0">
                <a:solidFill>
                  <a:schemeClr val="tx2"/>
                </a:solidFill>
                <a:effectLst>
                  <a:glow rad="127000">
                    <a:schemeClr val="bg1"/>
                  </a:glow>
                </a:effectLst>
                <a:latin typeface="Arial" charset="0"/>
                <a:ea typeface="ＭＳ Ｐゴシック" charset="0"/>
                <a:cs typeface="ＭＳ Ｐゴシック" charset="0"/>
              </a:rPr>
            </a:br>
            <a:r>
              <a:rPr lang="en-US" sz="2800" b="1" dirty="0" smtClean="0">
                <a:solidFill>
                  <a:srgbClr val="0000FF"/>
                </a:solidFill>
                <a:effectLst>
                  <a:glow rad="127000">
                    <a:schemeClr val="bg1"/>
                  </a:glow>
                </a:effectLst>
                <a:latin typeface="Arial" charset="0"/>
                <a:ea typeface="ＭＳ Ｐゴシック" charset="0"/>
                <a:cs typeface="ＭＳ Ｐゴシック" charset="0"/>
              </a:rPr>
              <a:t>to </a:t>
            </a:r>
            <a:r>
              <a:rPr lang="en-US" sz="2800" b="1" dirty="0" smtClean="0">
                <a:solidFill>
                  <a:schemeClr val="tx2"/>
                </a:solidFill>
                <a:effectLst>
                  <a:glow rad="127000">
                    <a:schemeClr val="bg1"/>
                  </a:glow>
                </a:effectLst>
                <a:latin typeface="Arial" charset="0"/>
                <a:ea typeface="ＭＳ Ｐゴシック" charset="0"/>
                <a:cs typeface="ＭＳ Ｐゴシック" charset="0"/>
              </a:rPr>
              <a:t>sin</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475656" y="1196752"/>
            <a:ext cx="2718539"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buried</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66714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7714" cy="6858000"/>
          </a:xfrm>
          <a:prstGeom prst="rect">
            <a:avLst/>
          </a:prstGeom>
        </p:spPr>
      </p:pic>
      <p:sp>
        <p:nvSpPr>
          <p:cNvPr id="900098" name="Rectangle 2"/>
          <p:cNvSpPr>
            <a:spLocks noGrp="1" noChangeArrowheads="1"/>
          </p:cNvSpPr>
          <p:nvPr>
            <p:ph type="ctrTitle"/>
          </p:nvPr>
        </p:nvSpPr>
        <p:spPr>
          <a:xfrm>
            <a:off x="0" y="44624"/>
            <a:ext cx="9144000" cy="309634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Early </a:t>
            </a:r>
            <a:r>
              <a:rPr lang="en-US" sz="3600" b="1" dirty="0">
                <a:effectLst>
                  <a:glow rad="127000">
                    <a:schemeClr val="tx1"/>
                  </a:glow>
                </a:effectLst>
                <a:latin typeface="Arial" charset="0"/>
                <a:ea typeface="ＭＳ Ｐゴシック" charset="0"/>
                <a:cs typeface="ＭＳ Ｐゴシック" charset="0"/>
              </a:rPr>
              <a:t>on the first day of the week, while it was still dark, Mary Magdalene went to the tomb and saw that the stone had been removed from the </a:t>
            </a:r>
            <a:r>
              <a:rPr lang="en-US" sz="3600" b="1" dirty="0" smtClean="0">
                <a:effectLst>
                  <a:glow rad="127000">
                    <a:schemeClr val="tx1"/>
                  </a:glow>
                </a:effectLst>
                <a:latin typeface="Arial" charset="0"/>
                <a:ea typeface="ＭＳ Ｐゴシック" charset="0"/>
                <a:cs typeface="ＭＳ Ｐゴシック" charset="0"/>
              </a:rPr>
              <a:t>entrance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John 20:1).</a:t>
            </a:r>
          </a:p>
        </p:txBody>
      </p:sp>
    </p:spTree>
    <p:extLst>
      <p:ext uri="{BB962C8B-B14F-4D97-AF65-F5344CB8AC3E}">
        <p14:creationId xmlns:p14="http://schemas.microsoft.com/office/powerpoint/2010/main" val="14474450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Dead to Sin</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184727" y="625763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5843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5794" y="162929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292080" cy="792163"/>
          </a:xfrm>
          <a:solidFill>
            <a:srgbClr val="B00032"/>
          </a:solidFill>
        </p:spPr>
        <p:txBody>
          <a:bodyPr/>
          <a:lstStyle/>
          <a:p>
            <a:pPr>
              <a:defRPr/>
            </a:pPr>
            <a:r>
              <a:rPr lang="en-US" sz="3600" b="1" dirty="0">
                <a:solidFill>
                  <a:schemeClr val="bg1"/>
                </a:solidFill>
                <a:effectLst>
                  <a:outerShdw blurRad="38100" dist="38100" dir="2700000" algn="tl">
                    <a:srgbClr val="000000"/>
                  </a:outerShdw>
                </a:effectLst>
              </a:rPr>
              <a:t>Dying to Sin </a:t>
            </a:r>
            <a:r>
              <a:rPr lang="en-US" sz="3600" b="1" dirty="0" smtClean="0">
                <a:solidFill>
                  <a:schemeClr val="bg1"/>
                </a:solidFill>
                <a:effectLst>
                  <a:outerShdw blurRad="38100" dist="38100" dir="2700000" algn="tl">
                    <a:srgbClr val="000000"/>
                  </a:outerShdw>
                </a:effectLst>
              </a:rPr>
              <a:t>(Rom. 6</a:t>
            </a:r>
            <a:r>
              <a:rPr lang="en-US" sz="3600" b="1" dirty="0">
                <a:solidFill>
                  <a:schemeClr val="bg1"/>
                </a:solidFill>
                <a:effectLst>
                  <a:outerShdw blurRad="38100" dist="38100" dir="2700000" algn="tl">
                    <a:srgbClr val="000000"/>
                  </a:outerShdw>
                </a:effectLst>
              </a:rPr>
              <a:t>:2)</a:t>
            </a:r>
          </a:p>
        </p:txBody>
      </p:sp>
      <p:sp>
        <p:nvSpPr>
          <p:cNvPr id="789508" name="Content Placeholder 2"/>
          <p:cNvSpPr txBox="1">
            <a:spLocks/>
          </p:cNvSpPr>
          <p:nvPr/>
        </p:nvSpPr>
        <p:spPr bwMode="auto">
          <a:xfrm>
            <a:off x="17669" y="764704"/>
            <a:ext cx="9129712" cy="1097707"/>
          </a:xfrm>
          <a:prstGeom prst="rect">
            <a:avLst/>
          </a:prstGeom>
          <a:solidFill>
            <a:schemeClr val="bg1"/>
          </a:solidFill>
          <a:ln w="9525">
            <a:noFill/>
            <a:miter lim="800000"/>
            <a:headEnd/>
            <a:tailEnd/>
          </a:ln>
        </p:spPr>
        <p:txBody>
          <a:bodyPr>
            <a:prstTxWarp prst="textNoShape">
              <a:avLst/>
            </a:prstTxWarp>
          </a:bodyPr>
          <a:lstStyle/>
          <a:p>
            <a:pPr algn="ctr">
              <a:spcBef>
                <a:spcPct val="20000"/>
              </a:spcBef>
            </a:pPr>
            <a:r>
              <a:rPr lang="ru-RU" sz="3600" b="1" dirty="0" smtClean="0">
                <a:solidFill>
                  <a:prstClr val="black"/>
                </a:solidFill>
                <a:latin typeface="Arial" charset="0"/>
                <a:ea typeface="ヒラギノ角ゴ Pro W3" charset="-128"/>
                <a:cs typeface="ヒラギノ角ゴ Pro W3" charset="-128"/>
              </a:rPr>
              <a:t>"</a:t>
            </a:r>
            <a:r>
              <a:rPr lang="en-US" sz="3600" b="1" dirty="0" smtClean="0">
                <a:solidFill>
                  <a:prstClr val="black"/>
                </a:solidFill>
                <a:latin typeface="Arial" charset="0"/>
                <a:ea typeface="ヒラギノ角ゴ Pro W3" charset="-128"/>
                <a:cs typeface="ヒラギノ角ゴ Pro W3" charset="-128"/>
              </a:rPr>
              <a:t>Well</a:t>
            </a:r>
            <a:r>
              <a:rPr lang="en-US" sz="3600" b="1" dirty="0">
                <a:solidFill>
                  <a:prstClr val="black"/>
                </a:solidFill>
                <a:latin typeface="Arial" charset="0"/>
                <a:ea typeface="ヒラギノ角ゴ Pro W3" charset="-128"/>
                <a:cs typeface="ヒラギノ角ゴ Pro W3" charset="-128"/>
              </a:rPr>
              <a:t>, I </a:t>
            </a:r>
            <a:r>
              <a:rPr lang="en-US" sz="3600" b="1" dirty="0" smtClean="0">
                <a:solidFill>
                  <a:prstClr val="black"/>
                </a:solidFill>
                <a:latin typeface="Arial" charset="0"/>
                <a:ea typeface="ヒラギノ角ゴ Pro W3" charset="-128"/>
                <a:cs typeface="ヒラギノ角ゴ Pro W3" charset="-128"/>
              </a:rPr>
              <a:t>haven</a:t>
            </a:r>
            <a:r>
              <a:rPr lang="uk-UA" sz="3600" b="1" dirty="0" smtClean="0">
                <a:solidFill>
                  <a:prstClr val="black"/>
                </a:solidFill>
                <a:latin typeface="Arial" charset="0"/>
                <a:ea typeface="ヒラギノ角ゴ Pro W3" charset="-128"/>
                <a:cs typeface="ヒラギノ角ゴ Pro W3" charset="-128"/>
              </a:rPr>
              <a:t>'</a:t>
            </a:r>
            <a:r>
              <a:rPr lang="en-US" sz="3600" b="1" dirty="0" smtClean="0">
                <a:solidFill>
                  <a:prstClr val="black"/>
                </a:solidFill>
                <a:latin typeface="Arial" charset="0"/>
                <a:ea typeface="ヒラギノ角ゴ Pro W3" charset="-128"/>
                <a:cs typeface="ヒラギノ角ゴ Pro W3" charset="-128"/>
              </a:rPr>
              <a:t>t </a:t>
            </a:r>
            <a:r>
              <a:rPr lang="en-US" sz="3600" b="1" dirty="0">
                <a:solidFill>
                  <a:prstClr val="black"/>
                </a:solidFill>
                <a:latin typeface="Arial" charset="0"/>
                <a:ea typeface="ヒラギノ角ゴ Pro W3" charset="-128"/>
                <a:cs typeface="ヒラギノ角ゴ Pro W3" charset="-128"/>
              </a:rPr>
              <a:t>exactly </a:t>
            </a:r>
            <a:r>
              <a:rPr lang="en-US" sz="3600" b="1" i="1" dirty="0">
                <a:solidFill>
                  <a:prstClr val="black"/>
                </a:solidFill>
                <a:latin typeface="Arial" charset="0"/>
                <a:ea typeface="ヒラギノ角ゴ Pro W3" charset="-128"/>
                <a:cs typeface="ヒラギノ角ゴ Pro W3" charset="-128"/>
              </a:rPr>
              <a:t>DIED</a:t>
            </a:r>
            <a:r>
              <a:rPr lang="en-US" sz="3600" b="1" dirty="0">
                <a:solidFill>
                  <a:prstClr val="black"/>
                </a:solidFill>
                <a:latin typeface="Arial" charset="0"/>
                <a:ea typeface="ヒラギノ角ゴ Pro W3" charset="-128"/>
                <a:cs typeface="ヒラギノ角ゴ Pro W3" charset="-128"/>
              </a:rPr>
              <a:t> to sin, </a:t>
            </a:r>
            <a:br>
              <a:rPr lang="en-US" sz="3600" b="1" dirty="0">
                <a:solidFill>
                  <a:prstClr val="black"/>
                </a:solidFill>
                <a:latin typeface="Arial" charset="0"/>
                <a:ea typeface="ヒラギノ角ゴ Pro W3" charset="-128"/>
                <a:cs typeface="ヒラギノ角ゴ Pro W3" charset="-128"/>
              </a:rPr>
            </a:br>
            <a:r>
              <a:rPr lang="en-US" sz="3600" b="1" dirty="0">
                <a:solidFill>
                  <a:prstClr val="black"/>
                </a:solidFill>
                <a:latin typeface="Arial" charset="0"/>
                <a:ea typeface="ヒラギノ角ゴ Pro W3" charset="-128"/>
                <a:cs typeface="ヒラギノ角ゴ Pro W3" charset="-128"/>
              </a:rPr>
              <a:t>but I did feel kind of </a:t>
            </a:r>
            <a:r>
              <a:rPr lang="en-US" sz="3600" b="1" i="1" dirty="0">
                <a:solidFill>
                  <a:prstClr val="black"/>
                </a:solidFill>
                <a:latin typeface="Arial" charset="0"/>
                <a:ea typeface="ヒラギノ角ゴ Pro W3" charset="-128"/>
                <a:cs typeface="ヒラギノ角ゴ Pro W3" charset="-128"/>
              </a:rPr>
              <a:t>faint </a:t>
            </a:r>
            <a:r>
              <a:rPr lang="en-US" sz="3600" b="1" dirty="0">
                <a:solidFill>
                  <a:prstClr val="black"/>
                </a:solidFill>
                <a:latin typeface="Arial" charset="0"/>
                <a:ea typeface="ヒラギノ角ゴ Pro W3" charset="-128"/>
                <a:cs typeface="ヒラギノ角ゴ Pro W3" charset="-128"/>
              </a:rPr>
              <a:t>once</a:t>
            </a:r>
            <a:r>
              <a:rPr lang="en-US" sz="3600" b="1" dirty="0" smtClean="0">
                <a:solidFill>
                  <a:prstClr val="black"/>
                </a:solidFill>
                <a:latin typeface="Arial" charset="0"/>
                <a:ea typeface="ヒラギノ角ゴ Pro W3" charset="-128"/>
                <a:cs typeface="ヒラギノ角ゴ Pro W3" charset="-128"/>
              </a:rPr>
              <a:t>.</a:t>
            </a:r>
            <a:r>
              <a:rPr lang="ru-RU" sz="3600" b="1" dirty="0" smtClean="0">
                <a:solidFill>
                  <a:prstClr val="black"/>
                </a:solidFill>
                <a:latin typeface="Arial" charset="0"/>
                <a:ea typeface="ヒラギノ角ゴ Pro W3" charset="-128"/>
                <a:cs typeface="ヒラギノ角ゴ Pro W3" charset="-128"/>
              </a:rPr>
              <a:t>"</a:t>
            </a:r>
            <a:endParaRPr lang="en-US" sz="3600" b="1" dirty="0">
              <a:solidFill>
                <a:prstClr val="black"/>
              </a:solidFill>
              <a:latin typeface="Arial" charset="0"/>
              <a:ea typeface="ヒラギノ角ゴ Pro W3" charset="-128"/>
              <a:cs typeface="ヒラギノ角ゴ Pro W3" charset="-128"/>
            </a:endParaRP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1" hangingPunct="1">
              <a:spcBef>
                <a:spcPct val="50000"/>
              </a:spcBef>
              <a:defRPr/>
            </a:pPr>
            <a:r>
              <a:rPr lang="en-US" b="1">
                <a:solidFill>
                  <a:srgbClr val="FFFFFF"/>
                </a:solidFill>
                <a:latin typeface="Arial" charset="0"/>
                <a:ea typeface="ＭＳ Ｐゴシック" charset="-128"/>
                <a:cs typeface="ＭＳ Ｐゴシック" charset="-128"/>
              </a:rPr>
              <a:t>155k</a:t>
            </a:r>
            <a:endParaRPr lang="en-US" b="1">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81774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467850" y="0"/>
            <a:ext cx="9144000" cy="6858000"/>
          </a:xfrm>
          <a:prstGeom prst="rect">
            <a:avLst/>
          </a:prstGeom>
          <a:noFill/>
          <a:ln w="9525">
            <a:noFill/>
            <a:miter lim="800000"/>
            <a:headEnd/>
            <a:tailEnd/>
          </a:ln>
        </p:spPr>
      </p:pic>
      <p:pic>
        <p:nvPicPr>
          <p:cNvPr id="792580" name="Picture 2" descr="Rom 6.13 English embedd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sp>
        <p:nvSpPr>
          <p:cNvPr id="6" name="TextBox 5"/>
          <p:cNvSpPr txBox="1"/>
          <p:nvPr/>
        </p:nvSpPr>
        <p:spPr>
          <a:xfrm>
            <a:off x="12714380" y="5879013"/>
            <a:ext cx="3378900" cy="646331"/>
          </a:xfrm>
          <a:prstGeom prst="rect">
            <a:avLst/>
          </a:prstGeom>
          <a:noFill/>
        </p:spPr>
        <p:txBody>
          <a:bodyPr wrap="none" rtlCol="0">
            <a:spAutoFit/>
          </a:bodyPr>
          <a:lstStyle/>
          <a:p>
            <a:pPr eaLnBrk="1" hangingPunct="1"/>
            <a:r>
              <a:rPr lang="en-US" sz="3600" dirty="0">
                <a:solidFill>
                  <a:srgbClr val="F4DE83"/>
                </a:solidFill>
                <a:effectLst>
                  <a:outerShdw blurRad="50800" dist="50800" dir="2700000" algn="tl" rotWithShape="0">
                    <a:srgbClr val="000000">
                      <a:alpha val="43000"/>
                    </a:srgbClr>
                  </a:outerShdw>
                </a:effectLst>
                <a:latin typeface="Capitals"/>
                <a:ea typeface="ＭＳ Ｐゴシック" charset="-128"/>
                <a:cs typeface="Capitals"/>
              </a:rPr>
              <a:t>Romans 6:13</a:t>
            </a:r>
          </a:p>
        </p:txBody>
      </p:sp>
      <p:sp>
        <p:nvSpPr>
          <p:cNvPr id="4" name="Title 3"/>
          <p:cNvSpPr>
            <a:spLocks noGrp="1"/>
          </p:cNvSpPr>
          <p:nvPr>
            <p:ph type="ctrTitle"/>
          </p:nvPr>
        </p:nvSpPr>
        <p:spPr>
          <a:xfrm>
            <a:off x="10476656" y="3634220"/>
            <a:ext cx="7772400" cy="2099036"/>
          </a:xfrm>
          <a:noFill/>
        </p:spPr>
        <p:txBody>
          <a:bodyPr wrap="square" rtlCol="0">
            <a:spAutoFit/>
          </a:bodyPr>
          <a:lstStyle/>
          <a:p>
            <a:pPr>
              <a:lnSpc>
                <a:spcPct val="80000"/>
              </a:lnSpc>
            </a:pPr>
            <a:r>
              <a:rPr lang="en-US" sz="8800" b="1" kern="1200" dirty="0" smtClean="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smtClean="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smtClean="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smtClean="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a:t>
            </a: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Righteousness</a:t>
            </a:r>
          </a:p>
        </p:txBody>
      </p:sp>
    </p:spTree>
    <p:extLst>
      <p:ext uri="{BB962C8B-B14F-4D97-AF65-F5344CB8AC3E}">
        <p14:creationId xmlns:p14="http://schemas.microsoft.com/office/powerpoint/2010/main" val="198887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75" y="12700"/>
            <a:ext cx="9140826" cy="6965122"/>
          </a:xfrm>
          <a:prstGeom prst="rect">
            <a:avLst/>
          </a:prstGeom>
          <a:noFill/>
          <a:ln w="9525">
            <a:noFill/>
            <a:miter lim="800000"/>
            <a:headEnd/>
            <a:tailEnd/>
          </a:ln>
        </p:spPr>
      </p:pic>
      <p:sp>
        <p:nvSpPr>
          <p:cNvPr id="3" name="Title 2"/>
          <p:cNvSpPr>
            <a:spLocks noGrp="1"/>
          </p:cNvSpPr>
          <p:nvPr>
            <p:ph type="ctrTitle"/>
          </p:nvPr>
        </p:nvSpPr>
        <p:spPr>
          <a:xfrm>
            <a:off x="1259632" y="5589964"/>
            <a:ext cx="7772400" cy="1254001"/>
          </a:xfrm>
          <a:effectLst>
            <a:outerShdw blurRad="50800" dist="38100" dir="2700000">
              <a:srgbClr val="000000">
                <a:alpha val="43000"/>
              </a:srgbClr>
            </a:outerShdw>
          </a:effectLst>
        </p:spPr>
        <p:txBody>
          <a:bodyPr/>
          <a:lstStyle/>
          <a:p>
            <a:pPr algn="r" eaLnBrk="1" hangingPunct="1">
              <a:defRPr/>
            </a:pPr>
            <a:r>
              <a:rPr lang="en-US" sz="4000" i="1"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a:t>
            </a:r>
            <a:r>
              <a:rPr lang="en-US" sz="4000" i="1" dirty="0" smtClean="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13 </a:t>
            </a:r>
            <a:r>
              <a:rPr lang="en-US" sz="3200" i="1" dirty="0" smtClean="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NLT</a:t>
            </a:r>
            <a:endParaRPr lang="en-US" sz="4000" i="1"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572" y="620713"/>
            <a:ext cx="9109076" cy="4679950"/>
          </a:xfrm>
          <a:prstGeom prst="rect">
            <a:avLst/>
          </a:prstGeom>
          <a:noFill/>
          <a:ln>
            <a:noFill/>
          </a:ln>
          <a:effectLst>
            <a:outerShdw blurRad="50800" dist="38100" dir="2700000">
              <a:srgbClr val="000000">
                <a:alpha val="43000"/>
              </a:srgbClr>
            </a:outerShdw>
          </a:effectLst>
          <a:extLst/>
        </p:spPr>
        <p:txBody>
          <a:bodyPr anchor="ctr">
            <a:prstTxWarp prst="textNoShape">
              <a:avLst/>
            </a:prstTxWarp>
          </a:bodyPr>
          <a:lstStyle/>
          <a:p>
            <a:pPr algn="ctr" eaLnBrk="1" hangingPunct="1">
              <a:defRPr/>
            </a:pPr>
            <a:r>
              <a:rPr lang="ru-RU" sz="4400" dirty="0" smtClean="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a:t>
            </a:r>
            <a:r>
              <a:rPr lang="en-US" sz="4400" dirty="0" smtClean="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Do </a:t>
            </a:r>
            <a:r>
              <a:rPr lang="en-US" sz="4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not let any part of your body become an instrument of evil to serve sin. </a:t>
            </a:r>
            <a:r>
              <a:rPr lang="en-US" sz="4400" dirty="0" smtClean="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Instead</a:t>
            </a:r>
            <a:r>
              <a:rPr lang="en-US" sz="4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 give yourselves completely to God, for you were dead, but now you have new life. So use your whole body as an instrument to do what is right for the glory of </a:t>
            </a:r>
            <a:r>
              <a:rPr lang="en-US" sz="4400" dirty="0" smtClean="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God</a:t>
            </a:r>
            <a:r>
              <a:rPr lang="ru-RU" sz="4400" dirty="0" smtClean="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a:t>
            </a:r>
            <a:endParaRPr lang="en-US" sz="4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863603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412776"/>
            <a:ext cx="7772400" cy="2880320"/>
          </a:xfrm>
          <a:extLst/>
        </p:spPr>
        <p:txBody>
          <a:bodyPr/>
          <a:lstStyle/>
          <a:p>
            <a:pPr eaLnBrk="1" hangingPunct="1">
              <a:defRPr/>
            </a:pPr>
            <a:r>
              <a:rPr lang="en-US" sz="9600" dirty="0" smtClean="0">
                <a:ln w="18415" cmpd="sng">
                  <a:solidFill>
                    <a:srgbClr val="FFFFFF"/>
                  </a:solidFill>
                  <a:prstDash val="solid"/>
                </a:ln>
                <a:solidFill>
                  <a:srgbClr val="FFFFFF"/>
                </a:solidFill>
                <a:effectLst>
                  <a:outerShdw blurRad="50800" dist="38100" algn="l" rotWithShape="0">
                    <a:srgbClr val="000000">
                      <a:alpha val="40000"/>
                    </a:srgbClr>
                  </a:outerShdw>
                </a:effectLst>
                <a:latin typeface="Times New Roman"/>
                <a:cs typeface="Times New Roman"/>
              </a:rPr>
              <a:t>No Longer a Slave to Sin</a:t>
            </a:r>
          </a:p>
        </p:txBody>
      </p:sp>
      <p:pic>
        <p:nvPicPr>
          <p:cNvPr id="794627" name="Picture 4" descr="NoLongerASlave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27088" y="4508500"/>
            <a:ext cx="3672904" cy="646331"/>
          </a:xfrm>
          <a:prstGeom prst="rect">
            <a:avLst/>
          </a:prstGeom>
          <a:noFill/>
          <a:effectLst>
            <a:outerShdw blurRad="50800" dist="38100" dir="2700000">
              <a:srgbClr val="000000">
                <a:alpha val="43000"/>
              </a:srgbClr>
            </a:outerShdw>
          </a:effectLst>
        </p:spPr>
        <p:txBody>
          <a:bodyPr wrap="square">
            <a:spAutoFit/>
          </a:bodyPr>
          <a:lstStyle/>
          <a:p>
            <a:pPr eaLnBrk="1" hangingPunct="1">
              <a:defRPr/>
            </a:pPr>
            <a:r>
              <a:rPr lang="en-US" sz="3600" dirty="0">
                <a:solidFill>
                  <a:prstClr val="white"/>
                </a:solidFill>
                <a:latin typeface="Times New Roman" charset="0"/>
                <a:cs typeface="ＭＳ Ｐゴシック" charset="0"/>
              </a:rPr>
              <a:t>Romans 6:</a:t>
            </a:r>
            <a:r>
              <a:rPr lang="en-US" sz="3600" dirty="0" smtClean="0">
                <a:solidFill>
                  <a:prstClr val="white"/>
                </a:solidFill>
                <a:latin typeface="Times New Roman" charset="0"/>
                <a:cs typeface="ＭＳ Ｐゴシック" charset="0"/>
              </a:rPr>
              <a:t>14a</a:t>
            </a:r>
            <a:endParaRPr lang="en-US" sz="3600" dirty="0">
              <a:solidFill>
                <a:prstClr val="white"/>
              </a:solidFill>
              <a:latin typeface="Times New Roman" charset="0"/>
              <a:cs typeface="ＭＳ Ｐゴシック" charset="0"/>
            </a:endParaRPr>
          </a:p>
        </p:txBody>
      </p:sp>
      <p:sp>
        <p:nvSpPr>
          <p:cNvPr id="3" name="TextBox 2"/>
          <p:cNvSpPr txBox="1"/>
          <p:nvPr/>
        </p:nvSpPr>
        <p:spPr>
          <a:xfrm>
            <a:off x="0" y="5838363"/>
            <a:ext cx="9144000" cy="830997"/>
          </a:xfrm>
          <a:prstGeom prst="rect">
            <a:avLst/>
          </a:prstGeom>
          <a:noFill/>
          <a:effectLst>
            <a:outerShdw blurRad="50800" dist="38100" dir="2700000">
              <a:srgbClr val="000000">
                <a:alpha val="43000"/>
              </a:srgbClr>
            </a:outerShdw>
          </a:effectLst>
        </p:spPr>
        <p:txBody>
          <a:bodyPr wrap="square">
            <a:spAutoFit/>
          </a:bodyPr>
          <a:lstStyle/>
          <a:p>
            <a:pPr algn="ctr" eaLnBrk="1" hangingPunct="1">
              <a:defRPr/>
            </a:pPr>
            <a:r>
              <a:rPr lang="ru-RU" sz="4800" dirty="0" smtClean="0">
                <a:solidFill>
                  <a:prstClr val="white"/>
                </a:solidFill>
                <a:effectLst>
                  <a:glow rad="139700">
                    <a:prstClr val="black">
                      <a:alpha val="40000"/>
                    </a:prstClr>
                  </a:glow>
                </a:effectLst>
                <a:latin typeface="Times New Roman" charset="0"/>
                <a:cs typeface="ＭＳ Ｐゴシック" charset="0"/>
              </a:rPr>
              <a:t>"</a:t>
            </a:r>
            <a:r>
              <a:rPr lang="en-US" sz="4800" dirty="0" smtClean="0">
                <a:solidFill>
                  <a:prstClr val="white"/>
                </a:solidFill>
                <a:effectLst>
                  <a:glow rad="139700">
                    <a:prstClr val="black">
                      <a:alpha val="40000"/>
                    </a:prstClr>
                  </a:glow>
                </a:effectLst>
                <a:latin typeface="Times New Roman" charset="0"/>
                <a:cs typeface="ＭＳ Ｐゴシック" charset="0"/>
              </a:rPr>
              <a:t>Sin </a:t>
            </a:r>
            <a:r>
              <a:rPr lang="en-US" sz="4800" dirty="0">
                <a:solidFill>
                  <a:prstClr val="white"/>
                </a:solidFill>
                <a:effectLst>
                  <a:glow rad="139700">
                    <a:prstClr val="black">
                      <a:alpha val="40000"/>
                    </a:prstClr>
                  </a:glow>
                </a:effectLst>
                <a:latin typeface="Times New Roman" charset="0"/>
                <a:cs typeface="ＭＳ Ｐゴシック" charset="0"/>
              </a:rPr>
              <a:t>is no longer your </a:t>
            </a:r>
            <a:r>
              <a:rPr lang="en-US" sz="4800" dirty="0" smtClean="0">
                <a:solidFill>
                  <a:prstClr val="white"/>
                </a:solidFill>
                <a:effectLst>
                  <a:glow rad="139700">
                    <a:prstClr val="black">
                      <a:alpha val="40000"/>
                    </a:prstClr>
                  </a:glow>
                </a:effectLst>
                <a:latin typeface="Times New Roman" charset="0"/>
                <a:cs typeface="ＭＳ Ｐゴシック" charset="0"/>
              </a:rPr>
              <a:t>master</a:t>
            </a:r>
            <a:r>
              <a:rPr lang="is-IS" sz="4800" dirty="0" smtClean="0">
                <a:solidFill>
                  <a:prstClr val="white"/>
                </a:solidFill>
                <a:effectLst>
                  <a:glow rad="139700">
                    <a:prstClr val="black">
                      <a:alpha val="40000"/>
                    </a:prstClr>
                  </a:glow>
                </a:effectLst>
                <a:latin typeface="Times New Roman" charset="0"/>
                <a:cs typeface="ＭＳ Ｐゴシック" charset="0"/>
              </a:rPr>
              <a:t>…</a:t>
            </a:r>
            <a:r>
              <a:rPr lang="ru-RU" sz="4800" dirty="0" smtClean="0">
                <a:solidFill>
                  <a:prstClr val="white"/>
                </a:solidFill>
                <a:effectLst>
                  <a:glow rad="139700">
                    <a:prstClr val="black">
                      <a:alpha val="40000"/>
                    </a:prstClr>
                  </a:glow>
                </a:effectLst>
                <a:latin typeface="Times New Roman" charset="0"/>
                <a:cs typeface="ＭＳ Ｐゴシック" charset="0"/>
              </a:rPr>
              <a:t>"</a:t>
            </a:r>
            <a:endParaRPr lang="en-US" sz="4800" dirty="0">
              <a:solidFill>
                <a:prstClr val="white"/>
              </a:solidFill>
              <a:effectLst>
                <a:glow rad="139700">
                  <a:prstClr val="black">
                    <a:alpha val="40000"/>
                  </a:prstClr>
                </a:glow>
              </a:effectLst>
              <a:latin typeface="Times New Roman" charset="0"/>
              <a:cs typeface="ＭＳ Ｐゴシック"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eaLnBrk="1" hangingPunct="1">
              <a:defRPr/>
            </a:pPr>
            <a:r>
              <a:rPr lang="en-US" sz="3600" dirty="0">
                <a:solidFill>
                  <a:prstClr val="white"/>
                </a:solidFill>
                <a:effectLst>
                  <a:glow rad="139700">
                    <a:prstClr val="black">
                      <a:alpha val="40000"/>
                    </a:prstClr>
                  </a:glow>
                </a:effectLst>
                <a:latin typeface="Times New Roman" charset="0"/>
                <a:cs typeface="ＭＳ Ｐゴシック" charset="0"/>
              </a:rPr>
              <a:t>Everyone is a slave but a believer is…</a:t>
            </a:r>
          </a:p>
        </p:txBody>
      </p:sp>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44000" cy="6858000"/>
          </a:xfrm>
          <a:prstGeom prst="rect">
            <a:avLst/>
          </a:prstGeom>
          <a:noFill/>
          <a:ln w="9525">
            <a:noFill/>
            <a:miter lim="800000"/>
            <a:headEnd/>
            <a:tailEnd/>
          </a:ln>
        </p:spPr>
      </p:pic>
      <p:sp>
        <p:nvSpPr>
          <p:cNvPr id="9" name="Title 3"/>
          <p:cNvSpPr txBox="1">
            <a:spLocks/>
          </p:cNvSpPr>
          <p:nvPr/>
        </p:nvSpPr>
        <p:spPr bwMode="auto">
          <a:xfrm>
            <a:off x="10193088" y="836712"/>
            <a:ext cx="7772400" cy="40564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nSpc>
                <a:spcPct val="60000"/>
              </a:lnSpc>
            </a:pPr>
            <a:r>
              <a:rPr lang="en-US" sz="115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N</a:t>
            </a:r>
            <a: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O </a:t>
            </a:r>
            <a:r>
              <a:rPr lang="en-US" sz="13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L</a:t>
            </a:r>
            <a: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ONGER A </a:t>
            </a:r>
            <a:r>
              <a:rPr lang="en-US" sz="13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S</a:t>
            </a:r>
            <a: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LAVE </a:t>
            </a:r>
            <a:b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br>
            <a: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TO </a:t>
            </a:r>
            <a:r>
              <a:rPr lang="en-US" sz="13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S</a:t>
            </a:r>
            <a:r>
              <a:rPr lang="en-US" sz="8800" b="1" dirty="0" smtClean="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IN</a:t>
            </a:r>
            <a:endParaRPr lang="en-US" sz="7200" i="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80140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491880" y="49784"/>
            <a:ext cx="5184576" cy="6808216"/>
          </a:xfrm>
          <a:solidFill>
            <a:srgbClr val="000000"/>
          </a:solidFill>
          <a:effectLst/>
          <a:extLst/>
        </p:spPr>
        <p:txBody>
          <a:bodyPr anchor="ct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Sin </a:t>
            </a:r>
            <a:r>
              <a:rPr lang="en-US" sz="4000" b="1" dirty="0" err="1" smtClean="0">
                <a:effectLst>
                  <a:glow rad="127000">
                    <a:schemeClr val="tx1"/>
                  </a:glow>
                </a:effectLst>
                <a:latin typeface="Arial" charset="0"/>
                <a:ea typeface="ＭＳ Ｐゴシック" charset="0"/>
                <a:cs typeface="ＭＳ Ｐゴシック" charset="0"/>
              </a:rPr>
              <a:t>doesn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make us bad. Sin makes us dead. The gospel </a:t>
            </a:r>
            <a:r>
              <a:rPr lang="en-US" sz="4000" b="1" dirty="0" err="1" smtClean="0">
                <a:effectLst>
                  <a:glow rad="127000">
                    <a:schemeClr val="tx1"/>
                  </a:glow>
                </a:effectLst>
                <a:latin typeface="Arial" charset="0"/>
                <a:ea typeface="ＭＳ Ｐゴシック" charset="0"/>
                <a:cs typeface="ＭＳ Ｐゴシック" charset="0"/>
              </a:rPr>
              <a:t>doesn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make us better. The gospel makes us alive.</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r>
            <a:br>
              <a:rPr lang="en-US" sz="4000" b="1" dirty="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Brush Script MT Italic"/>
                <a:ea typeface="ＭＳ Ｐゴシック" charset="0"/>
                <a:cs typeface="Brush Script MT Italic"/>
              </a:rPr>
              <a:t>—Louie </a:t>
            </a:r>
            <a:r>
              <a:rPr lang="en-US" sz="5400" b="1" dirty="0" err="1" smtClean="0">
                <a:effectLst>
                  <a:glow rad="127000">
                    <a:schemeClr val="tx1"/>
                  </a:glow>
                </a:effectLst>
                <a:latin typeface="Brush Script MT Italic"/>
                <a:ea typeface="ＭＳ Ｐゴシック" charset="0"/>
                <a:cs typeface="Brush Script MT Italic"/>
              </a:rPr>
              <a:t>Giglio</a:t>
            </a:r>
            <a:r>
              <a:rPr lang="en-US" sz="5400" b="1" dirty="0" smtClean="0">
                <a:effectLst>
                  <a:glow rad="127000">
                    <a:schemeClr val="tx1"/>
                  </a:glow>
                </a:effectLst>
                <a:latin typeface="Brush Script MT Italic"/>
                <a:ea typeface="ＭＳ Ｐゴシック" charset="0"/>
                <a:cs typeface="Brush Script MT Italic"/>
              </a:rPr>
              <a:t>—</a:t>
            </a:r>
            <a:endParaRPr lang="en-US" sz="4000" b="1" dirty="0">
              <a:effectLst>
                <a:glow rad="127000">
                  <a:schemeClr val="tx1"/>
                </a:glow>
              </a:effectLst>
              <a:latin typeface="Brush Script MT Italic"/>
              <a:ea typeface="ＭＳ Ｐゴシック" charset="0"/>
              <a:cs typeface="Brush Script MT Italic"/>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204" y="836712"/>
            <a:ext cx="3192652" cy="4303059"/>
          </a:xfrm>
          <a:prstGeom prst="rect">
            <a:avLst/>
          </a:prstGeom>
        </p:spPr>
      </p:pic>
    </p:spTree>
    <p:extLst>
      <p:ext uri="{BB962C8B-B14F-4D97-AF65-F5344CB8AC3E}">
        <p14:creationId xmlns:p14="http://schemas.microsoft.com/office/powerpoint/2010/main" val="2330742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58818"/>
            <a:ext cx="9144000" cy="4999182"/>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sin shall not be your master, because you are not under law, but under </a:t>
            </a:r>
            <a:r>
              <a:rPr lang="en-US" sz="3600" b="1" dirty="0" smtClean="0">
                <a:effectLst>
                  <a:glow rad="127000">
                    <a:schemeClr val="tx1"/>
                  </a:glow>
                </a:effectLst>
                <a:latin typeface="Arial" charset="0"/>
                <a:ea typeface="ＭＳ Ｐゴシック" charset="0"/>
                <a:cs typeface="ＭＳ Ｐゴシック" charset="0"/>
              </a:rPr>
              <a:t>grace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Rom. 6:14)</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9296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28068"/>
            <a:ext cx="9211623" cy="68860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2555776" y="29469"/>
            <a:ext cx="6588224" cy="2247403"/>
          </a:xfrm>
          <a:effectLst/>
          <a:extLst/>
        </p:spPr>
        <p:txBody>
          <a:bodyPr anchor="t"/>
          <a:lstStyle/>
          <a:p>
            <a:pPr marL="808038" indent="-808038" algn="l">
              <a:defRPr/>
            </a:pPr>
            <a:r>
              <a:rPr lang="en-US" b="1" dirty="0" smtClean="0">
                <a:solidFill>
                  <a:srgbClr val="000090"/>
                </a:solidFill>
                <a:effectLst/>
                <a:latin typeface="Arial" charset="0"/>
                <a:ea typeface="ＭＳ Ｐゴシック" charset="0"/>
                <a:cs typeface="ＭＳ Ｐゴシック" charset="0"/>
              </a:rPr>
              <a:t>E</a:t>
            </a:r>
            <a:r>
              <a:rPr lang="en-US" b="1" dirty="0">
                <a:solidFill>
                  <a:srgbClr val="000090"/>
                </a:solidFill>
                <a:effectLst/>
                <a:latin typeface="Arial" charset="0"/>
                <a:ea typeface="ＭＳ Ｐゴシック" charset="0"/>
                <a:cs typeface="ＭＳ Ｐゴシック" charset="0"/>
              </a:rPr>
              <a:t>. </a:t>
            </a:r>
            <a:r>
              <a:rPr lang="en-US" b="1" dirty="0" smtClean="0">
                <a:solidFill>
                  <a:srgbClr val="000090"/>
                </a:solidFill>
                <a:effectLst/>
                <a:latin typeface="Arial" charset="0"/>
                <a:ea typeface="ＭＳ Ｐゴシック" charset="0"/>
                <a:cs typeface="ＭＳ Ｐゴシック" charset="0"/>
              </a:rPr>
              <a:t>Christ</a:t>
            </a:r>
            <a:r>
              <a:rPr lang="uk-UA" b="1" dirty="0" smtClean="0">
                <a:solidFill>
                  <a:srgbClr val="000090"/>
                </a:solidFill>
                <a:effectLst/>
                <a:latin typeface="Arial" charset="0"/>
                <a:ea typeface="ＭＳ Ｐゴシック" charset="0"/>
                <a:cs typeface="ＭＳ Ｐゴシック" charset="0"/>
              </a:rPr>
              <a:t>'</a:t>
            </a:r>
            <a:r>
              <a:rPr lang="en-US" b="1" dirty="0" smtClean="0">
                <a:solidFill>
                  <a:srgbClr val="000090"/>
                </a:solidFill>
                <a:effectLst/>
                <a:latin typeface="Arial" charset="0"/>
                <a:ea typeface="ＭＳ Ｐゴシック" charset="0"/>
                <a:cs typeface="ＭＳ Ｐゴシック" charset="0"/>
              </a:rPr>
              <a:t>s </a:t>
            </a:r>
            <a:r>
              <a:rPr lang="en-US" b="1" dirty="0">
                <a:solidFill>
                  <a:srgbClr val="000090"/>
                </a:solidFill>
                <a:effectLst/>
                <a:latin typeface="Arial" charset="0"/>
                <a:ea typeface="ＭＳ Ｐゴシック" charset="0"/>
                <a:cs typeface="ＭＳ Ｐゴシック" charset="0"/>
              </a:rPr>
              <a:t>resurrection will give </a:t>
            </a:r>
            <a:r>
              <a:rPr lang="en-US" b="1" dirty="0" smtClean="0">
                <a:solidFill>
                  <a:srgbClr val="000090"/>
                </a:solidFill>
                <a:effectLst/>
                <a:latin typeface="Arial" charset="0"/>
                <a:ea typeface="ＭＳ Ｐゴシック" charset="0"/>
                <a:cs typeface="ＭＳ Ｐゴシック" charset="0"/>
              </a:rPr>
              <a:t>you a </a:t>
            </a:r>
            <a:r>
              <a:rPr lang="en-US" b="1" dirty="0">
                <a:solidFill>
                  <a:srgbClr val="000090"/>
                </a:solidFill>
                <a:effectLst/>
                <a:latin typeface="Arial" charset="0"/>
                <a:ea typeface="ＭＳ Ｐゴシック" charset="0"/>
                <a:cs typeface="ＭＳ Ｐゴシック" charset="0"/>
              </a:rPr>
              <a:t>new </a:t>
            </a:r>
            <a:r>
              <a:rPr lang="en-US" b="1" dirty="0">
                <a:solidFill>
                  <a:srgbClr val="800000"/>
                </a:solidFill>
                <a:effectLst/>
                <a:latin typeface="Arial" charset="0"/>
                <a:ea typeface="ＭＳ Ｐゴシック" charset="0"/>
                <a:cs typeface="ＭＳ Ｐゴシック" charset="0"/>
              </a:rPr>
              <a:t>body</a:t>
            </a:r>
            <a:r>
              <a:rPr lang="en-US" b="1" dirty="0">
                <a:solidFill>
                  <a:srgbClr val="000090"/>
                </a:solidFill>
                <a:effectLst/>
                <a:latin typeface="Arial" charset="0"/>
                <a:ea typeface="ＭＳ Ｐゴシック" charset="0"/>
                <a:cs typeface="ＭＳ Ｐゴシック" charset="0"/>
              </a:rPr>
              <a:t> in the future</a:t>
            </a:r>
            <a:r>
              <a:rPr lang="en-US" b="1" dirty="0" smtClean="0">
                <a:solidFill>
                  <a:srgbClr val="000090"/>
                </a:solidFill>
                <a:effectLst/>
                <a:latin typeface="Arial" charset="0"/>
                <a:ea typeface="ＭＳ Ｐゴシック" charset="0"/>
                <a:cs typeface="ＭＳ Ｐゴシック" charset="0"/>
              </a:rPr>
              <a:t>.</a:t>
            </a:r>
            <a:endParaRPr lang="en-US" b="1" dirty="0">
              <a:solidFill>
                <a:srgbClr val="00009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96913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Many hate their body now.</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4480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Many hate their body now.</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440078" cy="6858000"/>
          </a:xfrm>
          <a:prstGeom prst="rect">
            <a:avLst/>
          </a:prstGeom>
        </p:spPr>
      </p:pic>
    </p:spTree>
    <p:extLst>
      <p:ext uri="{BB962C8B-B14F-4D97-AF65-F5344CB8AC3E}">
        <p14:creationId xmlns:p14="http://schemas.microsoft.com/office/powerpoint/2010/main" val="3550588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did Jesus rise?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470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73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 New Body!</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4372" y="975568"/>
            <a:ext cx="33002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Listen</a:t>
            </a:r>
            <a:r>
              <a:rPr lang="en-US" sz="4000" b="1" dirty="0">
                <a:effectLst>
                  <a:glow rad="127000">
                    <a:schemeClr val="tx1"/>
                  </a:glow>
                </a:effectLst>
                <a:latin typeface="Arial" charset="0"/>
                <a:ea typeface="ＭＳ Ｐゴシック" charset="0"/>
                <a:cs typeface="ＭＳ Ｐゴシック" charset="0"/>
              </a:rPr>
              <a:t>, I tell you a mystery: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We </a:t>
            </a:r>
            <a:r>
              <a:rPr lang="en-US" sz="4000" b="1" dirty="0">
                <a:effectLst>
                  <a:glow rad="127000">
                    <a:schemeClr val="tx1"/>
                  </a:glow>
                </a:effectLst>
                <a:latin typeface="Arial" charset="0"/>
                <a:ea typeface="ＭＳ Ｐゴシック" charset="0"/>
                <a:cs typeface="ＭＳ Ｐゴシック" charset="0"/>
              </a:rPr>
              <a:t>will not all sleep, but we will all be </a:t>
            </a:r>
            <a:r>
              <a:rPr lang="en-US" sz="4000" b="1" dirty="0" smtClean="0">
                <a:effectLst>
                  <a:glow rad="127000">
                    <a:schemeClr val="tx1"/>
                  </a:glow>
                </a:effectLst>
                <a:latin typeface="Arial" charset="0"/>
                <a:ea typeface="ＭＳ Ｐゴシック" charset="0"/>
                <a:cs typeface="ＭＳ Ｐゴシック" charset="0"/>
              </a:rPr>
              <a:t>changed—</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9206" y="6093296"/>
            <a:ext cx="9144000" cy="764704"/>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 Corinthians 15:51 </a:t>
            </a:r>
            <a:r>
              <a:rPr lang="en-US" sz="3200" b="1" dirty="0" smtClean="0">
                <a:effectLst>
                  <a:glow rad="127000">
                    <a:schemeClr val="tx1"/>
                  </a:glow>
                </a:effectLst>
                <a:latin typeface="Arial" charset="0"/>
                <a:ea typeface="ＭＳ Ｐゴシック" charset="0"/>
                <a:cs typeface="ＭＳ Ｐゴシック" charset="0"/>
              </a:rPr>
              <a:t>NIV</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3792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idx="4294967295"/>
          </p:nvPr>
        </p:nvSpPr>
        <p:spPr/>
        <p:txBody>
          <a:bodyPr/>
          <a:lstStyle/>
          <a:p>
            <a:r>
              <a:rPr lang="en-US"/>
              <a:t>We will not all sleep…</a:t>
            </a:r>
          </a:p>
        </p:txBody>
      </p:sp>
      <p:pic>
        <p:nvPicPr>
          <p:cNvPr id="25602"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273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 New Body!</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4372" y="975568"/>
            <a:ext cx="33002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Listen</a:t>
            </a:r>
            <a:r>
              <a:rPr lang="en-US" sz="4000" b="1" dirty="0">
                <a:effectLst>
                  <a:glow rad="127000">
                    <a:schemeClr val="tx1"/>
                  </a:glow>
                </a:effectLst>
                <a:latin typeface="Arial" charset="0"/>
                <a:ea typeface="ＭＳ Ｐゴシック" charset="0"/>
                <a:cs typeface="ＭＳ Ｐゴシック" charset="0"/>
              </a:rPr>
              <a:t>, I tell you a mystery: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We </a:t>
            </a:r>
            <a:r>
              <a:rPr lang="en-US" sz="4000" b="1" dirty="0">
                <a:effectLst>
                  <a:glow rad="127000">
                    <a:schemeClr val="tx1"/>
                  </a:glow>
                </a:effectLst>
                <a:latin typeface="Arial" charset="0"/>
                <a:ea typeface="ＭＳ Ｐゴシック" charset="0"/>
                <a:cs typeface="ＭＳ Ｐゴシック" charset="0"/>
              </a:rPr>
              <a:t>will not all sleep, but we will all be </a:t>
            </a:r>
            <a:r>
              <a:rPr lang="en-US" sz="4000" b="1" dirty="0" smtClean="0">
                <a:effectLst>
                  <a:glow rad="127000">
                    <a:schemeClr val="tx1"/>
                  </a:glow>
                </a:effectLst>
                <a:latin typeface="Arial" charset="0"/>
                <a:ea typeface="ＭＳ Ｐゴシック" charset="0"/>
                <a:cs typeface="ＭＳ Ｐゴシック" charset="0"/>
              </a:rPr>
              <a:t>changed—</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9206" y="6093296"/>
            <a:ext cx="9144000" cy="764704"/>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1 Corinthians 15:51-52 </a:t>
            </a:r>
            <a:r>
              <a:rPr lang="en-US" sz="3200" b="1" dirty="0" smtClean="0">
                <a:effectLst>
                  <a:glow rad="127000">
                    <a:schemeClr val="tx1"/>
                  </a:glow>
                </a:effectLst>
                <a:latin typeface="Arial" charset="0"/>
                <a:ea typeface="ＭＳ Ｐゴシック" charset="0"/>
                <a:cs typeface="ＭＳ Ｐゴシック" charset="0"/>
              </a:rPr>
              <a:t>NIV</a:t>
            </a:r>
            <a:endParaRPr lang="en-US" sz="40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923928" y="975568"/>
            <a:ext cx="5199718"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in </a:t>
            </a:r>
            <a:r>
              <a:rPr lang="en-US" sz="4000" b="1" dirty="0">
                <a:effectLst>
                  <a:glow rad="127000">
                    <a:schemeClr val="tx1"/>
                  </a:glow>
                </a:effectLst>
                <a:latin typeface="Arial" charset="0"/>
                <a:ea typeface="ＭＳ Ｐゴシック" charset="0"/>
                <a:cs typeface="ＭＳ Ｐゴシック" charset="0"/>
              </a:rPr>
              <a:t>a flash, in the twinkling of an eye, at the last trumpet. For the trumpet will sound, the dead will be raised imperishable, and we will be changed</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3183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pic>
        <p:nvPicPr>
          <p:cNvPr id="2" name="Picture 1"/>
          <p:cNvPicPr>
            <a:picLocks noChangeAspect="1"/>
          </p:cNvPicPr>
          <p:nvPr/>
        </p:nvPicPr>
        <p:blipFill>
          <a:blip r:embed="rId3"/>
          <a:stretch>
            <a:fillRect/>
          </a:stretch>
        </p:blipFill>
        <p:spPr>
          <a:xfrm>
            <a:off x="-108520" y="1556792"/>
            <a:ext cx="9261521" cy="5334636"/>
          </a:xfrm>
          <a:prstGeom prst="rect">
            <a:avLst/>
          </a:prstGeom>
        </p:spPr>
      </p:pic>
      <p:sp>
        <p:nvSpPr>
          <p:cNvPr id="900098" name="Rectangle 2"/>
          <p:cNvSpPr>
            <a:spLocks noGrp="1" noChangeArrowheads="1"/>
          </p:cNvSpPr>
          <p:nvPr>
            <p:ph type="ctrTitle"/>
          </p:nvPr>
        </p:nvSpPr>
        <p:spPr>
          <a:xfrm>
            <a:off x="0" y="29469"/>
            <a:ext cx="9144000" cy="1527323"/>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We will get our glorified body at Christ’s return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0532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4544" y="-13070"/>
            <a:ext cx="6480720" cy="691016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6228184" y="49784"/>
            <a:ext cx="2915816" cy="680821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What will our bodies be like?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12584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6331544"/>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Dear </a:t>
            </a:r>
            <a:r>
              <a:rPr lang="en-US" sz="4800" b="1" dirty="0">
                <a:effectLst>
                  <a:glow rad="127000">
                    <a:schemeClr val="tx1"/>
                  </a:glow>
                </a:effectLst>
                <a:latin typeface="Arial" charset="0"/>
                <a:ea typeface="ＭＳ Ｐゴシック" charset="0"/>
                <a:cs typeface="ＭＳ Ｐゴシック" charset="0"/>
              </a:rPr>
              <a:t>friends, now we are children of God, and what we will be has not yet been made known. But we know that when he appears, we shall be like him, for we shall see him as he </a:t>
            </a:r>
            <a:r>
              <a:rPr lang="en-US" sz="4800" b="1" dirty="0" smtClean="0">
                <a:effectLst>
                  <a:glow rad="127000">
                    <a:schemeClr val="tx1"/>
                  </a:glow>
                </a:effectLst>
                <a:latin typeface="Arial" charset="0"/>
                <a:ea typeface="ＭＳ Ｐゴシック" charset="0"/>
                <a:cs typeface="ＭＳ Ｐゴシック" charset="0"/>
              </a:rPr>
              <a:t>is</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(1 </a:t>
            </a:r>
            <a:r>
              <a:rPr lang="en-US" sz="4800" b="1" dirty="0">
                <a:effectLst>
                  <a:glow rad="127000">
                    <a:schemeClr val="tx1"/>
                  </a:glow>
                </a:effectLst>
                <a:latin typeface="Arial" charset="0"/>
                <a:ea typeface="ＭＳ Ｐゴシック" charset="0"/>
                <a:cs typeface="ＭＳ Ｐゴシック" charset="0"/>
              </a:rPr>
              <a:t>John 3:2)</a:t>
            </a:r>
          </a:p>
        </p:txBody>
      </p:sp>
    </p:spTree>
    <p:extLst>
      <p:ext uri="{BB962C8B-B14F-4D97-AF65-F5344CB8AC3E}">
        <p14:creationId xmlns:p14="http://schemas.microsoft.com/office/powerpoint/2010/main" val="2143853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88640"/>
            <a:ext cx="7156619"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Appearance</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211961" y="908720"/>
            <a:ext cx="4032448" cy="5949280"/>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8000" i="1" dirty="0" smtClean="0">
                <a:effectLst/>
                <a:latin typeface="Apple Chancery"/>
                <a:ea typeface="ＭＳ Ｐゴシック" charset="0"/>
                <a:cs typeface="Apple Chancery"/>
              </a:rPr>
              <a:t>"</a:t>
            </a:r>
            <a:r>
              <a:rPr lang="en-US" sz="8000" i="1" dirty="0" smtClean="0">
                <a:effectLst/>
                <a:latin typeface="Apple Chancery"/>
                <a:ea typeface="ＭＳ Ｐゴシック" charset="0"/>
                <a:cs typeface="Apple Chancery"/>
              </a:rPr>
              <a:t>Peace to you.</a:t>
            </a:r>
            <a:r>
              <a:rPr lang="ru-RU" sz="8000" i="1" dirty="0" smtClean="0">
                <a:effectLst/>
                <a:latin typeface="Apple Chancery"/>
                <a:ea typeface="ＭＳ Ｐゴシック" charset="0"/>
                <a:cs typeface="Apple Chancery"/>
              </a:rPr>
              <a:t>"</a:t>
            </a:r>
            <a:endParaRPr lang="en-US" sz="8000" i="1" dirty="0">
              <a:latin typeface="Apple Chancery"/>
              <a:ea typeface="ＭＳ Ｐゴシック" charset="0"/>
              <a:cs typeface="Apple Chancery"/>
            </a:endParaRPr>
          </a:p>
          <a:p>
            <a:pPr algn="l">
              <a:defRPr/>
            </a:pPr>
            <a:endParaRPr lang="en-US" sz="8000" i="1" dirty="0">
              <a:latin typeface="Apple Chancery"/>
              <a:ea typeface="ＭＳ Ｐゴシック" charset="0"/>
              <a:cs typeface="Apple Chancery"/>
            </a:endParaRPr>
          </a:p>
          <a:p>
            <a:pPr algn="l">
              <a:defRPr/>
            </a:pPr>
            <a:r>
              <a:rPr lang="en-US" i="1" dirty="0" smtClean="0">
                <a:latin typeface="Apple Chancery"/>
                <a:ea typeface="ＭＳ Ｐゴシック" charset="0"/>
                <a:cs typeface="Apple Chancery"/>
              </a:rPr>
              <a:t>(Luke 4</a:t>
            </a:r>
            <a:r>
              <a:rPr lang="en-US" i="1" dirty="0">
                <a:latin typeface="Apple Chancery"/>
                <a:ea typeface="ＭＳ Ｐゴシック" charset="0"/>
                <a:cs typeface="Apple Chancery"/>
              </a:rPr>
              <a:t>:36)</a:t>
            </a:r>
          </a:p>
        </p:txBody>
      </p:sp>
    </p:spTree>
    <p:extLst>
      <p:ext uri="{BB962C8B-B14F-4D97-AF65-F5344CB8AC3E}">
        <p14:creationId xmlns:p14="http://schemas.microsoft.com/office/powerpoint/2010/main" val="21462750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walk to Emmaus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61392"/>
            <a:ext cx="9144000" cy="6096000"/>
          </a:xfrm>
          <a:prstGeom prst="rect">
            <a:avLst/>
          </a:prstGeom>
        </p:spPr>
      </p:pic>
      <p:sp>
        <p:nvSpPr>
          <p:cNvPr id="5" name="Rectangle 2"/>
          <p:cNvSpPr txBox="1">
            <a:spLocks noChangeArrowheads="1"/>
          </p:cNvSpPr>
          <p:nvPr/>
        </p:nvSpPr>
        <p:spPr bwMode="auto">
          <a:xfrm>
            <a:off x="4355975" y="908720"/>
            <a:ext cx="4808447" cy="5949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smtClean="0">
                <a:solidFill>
                  <a:schemeClr val="tx1"/>
                </a:solidFill>
                <a:effectLst/>
                <a:latin typeface="Arial" charset="0"/>
                <a:ea typeface="ＭＳ Ｐゴシック" charset="0"/>
                <a:cs typeface="ＭＳ Ｐゴシック" charset="0"/>
              </a:rPr>
              <a:t>"</a:t>
            </a:r>
            <a:r>
              <a:rPr lang="en-US" b="1" dirty="0" smtClean="0">
                <a:solidFill>
                  <a:schemeClr val="tx1"/>
                </a:solidFill>
                <a:effectLst/>
                <a:latin typeface="Arial" charset="0"/>
                <a:ea typeface="ＭＳ Ｐゴシック" charset="0"/>
                <a:cs typeface="ＭＳ Ｐゴシック" charset="0"/>
              </a:rPr>
              <a:t>Then </a:t>
            </a:r>
            <a:r>
              <a:rPr lang="en-US" b="1" dirty="0">
                <a:solidFill>
                  <a:schemeClr val="tx1"/>
                </a:solidFill>
                <a:effectLst/>
                <a:latin typeface="Arial" charset="0"/>
                <a:ea typeface="ＭＳ Ｐゴシック" charset="0"/>
                <a:cs typeface="ＭＳ Ｐゴシック" charset="0"/>
              </a:rPr>
              <a:t>their eyes were opened and they recognized him, and he disappeared from their </a:t>
            </a:r>
            <a:r>
              <a:rPr lang="en-US" b="1" dirty="0" smtClean="0">
                <a:solidFill>
                  <a:schemeClr val="tx1"/>
                </a:solidFill>
                <a:effectLst/>
                <a:latin typeface="Arial" charset="0"/>
                <a:ea typeface="ＭＳ Ｐゴシック" charset="0"/>
                <a:cs typeface="ＭＳ Ｐゴシック" charset="0"/>
              </a:rPr>
              <a:t>sight</a:t>
            </a:r>
            <a:r>
              <a:rPr lang="ru-RU" b="1" dirty="0" smtClean="0">
                <a:solidFill>
                  <a:schemeClr val="tx1"/>
                </a:solidFill>
                <a:effectLst/>
                <a:latin typeface="Arial" charset="0"/>
                <a:ea typeface="ＭＳ Ｐゴシック" charset="0"/>
                <a:cs typeface="ＭＳ Ｐゴシック" charset="0"/>
              </a:rPr>
              <a:t>"</a:t>
            </a:r>
            <a:r>
              <a:rPr lang="en-US" b="1" dirty="0" smtClean="0">
                <a:solidFill>
                  <a:schemeClr val="tx1"/>
                </a:solidFill>
                <a:effectLst/>
                <a:latin typeface="Arial" charset="0"/>
                <a:ea typeface="ＭＳ Ｐゴシック" charset="0"/>
                <a:cs typeface="ＭＳ Ｐゴシック" charset="0"/>
              </a:rPr>
              <a:t> </a:t>
            </a:r>
            <a:r>
              <a:rPr lang="en-US" b="1" dirty="0">
                <a:solidFill>
                  <a:schemeClr val="tx1"/>
                </a:solidFill>
                <a:effectLst/>
                <a:latin typeface="Arial" charset="0"/>
                <a:ea typeface="ＭＳ Ｐゴシック" charset="0"/>
                <a:cs typeface="ＭＳ Ｐゴシック" charset="0"/>
              </a:rPr>
              <a:t/>
            </a:r>
            <a:br>
              <a:rPr lang="en-US" b="1" dirty="0">
                <a:solidFill>
                  <a:schemeClr val="tx1"/>
                </a:solidFill>
                <a:effectLst/>
                <a:latin typeface="Arial" charset="0"/>
                <a:ea typeface="ＭＳ Ｐゴシック" charset="0"/>
                <a:cs typeface="ＭＳ Ｐゴシック" charset="0"/>
              </a:rPr>
            </a:br>
            <a:r>
              <a:rPr lang="en-US" b="1" dirty="0">
                <a:solidFill>
                  <a:schemeClr val="tx1"/>
                </a:solidFill>
                <a:effectLst/>
                <a:latin typeface="Arial" charset="0"/>
                <a:ea typeface="ＭＳ Ｐゴシック" charset="0"/>
                <a:cs typeface="ＭＳ Ｐゴシック" charset="0"/>
              </a:rPr>
              <a:t>(Luke 24:31).</a:t>
            </a:r>
          </a:p>
        </p:txBody>
      </p:sp>
    </p:spTree>
    <p:extLst>
      <p:ext uri="{BB962C8B-B14F-4D97-AF65-F5344CB8AC3E}">
        <p14:creationId xmlns:p14="http://schemas.microsoft.com/office/powerpoint/2010/main" val="40920023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 New Body!</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067" y="1124744"/>
            <a:ext cx="9148192" cy="5717620"/>
          </a:xfrm>
          <a:prstGeom prst="rect">
            <a:avLst/>
          </a:prstGeom>
        </p:spPr>
      </p:pic>
    </p:spTree>
    <p:extLst>
      <p:ext uri="{BB962C8B-B14F-4D97-AF65-F5344CB8AC3E}">
        <p14:creationId xmlns:p14="http://schemas.microsoft.com/office/powerpoint/2010/main" val="914905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3141" y="31901"/>
            <a:ext cx="9144000" cy="195693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resurrection impacts </a:t>
            </a:r>
            <a:r>
              <a:rPr lang="en-US" sz="4800" b="1" dirty="0" smtClean="0">
                <a:effectLst>
                  <a:glow rad="127000">
                    <a:schemeClr val="tx1"/>
                  </a:glow>
                </a:effectLst>
                <a:latin typeface="Arial" charset="0"/>
                <a:ea typeface="ＭＳ Ｐゴシック" charset="0"/>
                <a:cs typeface="ＭＳ Ｐゴシック" charset="0"/>
              </a:rPr>
              <a:t>you in </a:t>
            </a:r>
            <a:r>
              <a:rPr lang="en-US" sz="4800" b="1" dirty="0">
                <a:effectLst>
                  <a:glow rad="127000">
                    <a:schemeClr val="tx1"/>
                  </a:glow>
                </a:effectLst>
                <a:latin typeface="Arial" charset="0"/>
                <a:ea typeface="ＭＳ Ｐゴシック" charset="0"/>
                <a:cs typeface="ＭＳ Ｐゴシック" charset="0"/>
              </a:rPr>
              <a:t>many ways! </a:t>
            </a:r>
          </a:p>
        </p:txBody>
      </p:sp>
    </p:spTree>
    <p:extLst>
      <p:ext uri="{BB962C8B-B14F-4D97-AF65-F5344CB8AC3E}">
        <p14:creationId xmlns:p14="http://schemas.microsoft.com/office/powerpoint/2010/main" val="2704588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473" y="0"/>
            <a:ext cx="9311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Jesus Rose: </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So What?</a:t>
            </a:r>
          </a:p>
        </p:txBody>
      </p:sp>
    </p:spTree>
    <p:extLst>
      <p:ext uri="{BB962C8B-B14F-4D97-AF65-F5344CB8AC3E}">
        <p14:creationId xmlns:p14="http://schemas.microsoft.com/office/powerpoint/2010/main" val="3269347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descr="christ0009.jpg"/>
          <p:cNvPicPr>
            <a:picLocks noChangeAspect="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1619672" y="1628800"/>
            <a:ext cx="6123409" cy="4733949"/>
          </a:xfrm>
          <a:noFill/>
          <a:ln/>
          <a:effectLst>
            <a:outerShdw blurRad="63500" dist="35921" dir="2700000" algn="ctr" rotWithShape="0">
              <a:srgbClr val="000000"/>
            </a:outerShdw>
          </a:effectLst>
        </p:spPr>
        <p:txBody>
          <a:bodyPr/>
          <a:lstStyle/>
          <a:p>
            <a:r>
              <a:rPr lang="en-US" b="1" dirty="0">
                <a:solidFill>
                  <a:srgbClr val="FAFD00"/>
                </a:solidFill>
              </a:rPr>
              <a:t>Sunday</a:t>
            </a:r>
            <a:br>
              <a:rPr lang="en-US" b="1" dirty="0">
                <a:solidFill>
                  <a:srgbClr val="FAFD00"/>
                </a:solidFill>
              </a:rPr>
            </a:br>
            <a:r>
              <a:rPr lang="en-US" b="1" dirty="0">
                <a:solidFill>
                  <a:srgbClr val="FAFD00"/>
                </a:solidFill>
              </a:rPr>
              <a:t>Truth</a:t>
            </a:r>
            <a:br>
              <a:rPr lang="en-US" b="1" dirty="0">
                <a:solidFill>
                  <a:srgbClr val="FAFD00"/>
                </a:solidFill>
              </a:rPr>
            </a:br>
            <a:r>
              <a:rPr lang="en-US" b="1" dirty="0">
                <a:solidFill>
                  <a:srgbClr val="FAFD00"/>
                </a:solidFill>
              </a:rPr>
              <a:t>Forgiveness</a:t>
            </a:r>
            <a:br>
              <a:rPr lang="en-US" b="1" dirty="0">
                <a:solidFill>
                  <a:srgbClr val="FAFD00"/>
                </a:solidFill>
              </a:rPr>
            </a:br>
            <a:r>
              <a:rPr lang="en-US" b="1" dirty="0">
                <a:solidFill>
                  <a:srgbClr val="FAFD00"/>
                </a:solidFill>
              </a:rPr>
              <a:t>Victory</a:t>
            </a:r>
            <a:br>
              <a:rPr lang="en-US" b="1" dirty="0">
                <a:solidFill>
                  <a:srgbClr val="FAFD00"/>
                </a:solidFill>
              </a:rPr>
            </a:br>
            <a:r>
              <a:rPr lang="en-US" b="1" dirty="0">
                <a:solidFill>
                  <a:srgbClr val="FAFD00"/>
                </a:solidFill>
              </a:rPr>
              <a:t>Glorified Bodies</a:t>
            </a:r>
          </a:p>
        </p:txBody>
      </p:sp>
      <p:sp>
        <p:nvSpPr>
          <p:cNvPr id="30724" name="Rectangle 4"/>
          <p:cNvSpPr>
            <a:spLocks noChangeArrowheads="1"/>
          </p:cNvSpPr>
          <p:nvPr/>
        </p:nvSpPr>
        <p:spPr bwMode="auto">
          <a:xfrm>
            <a:off x="0" y="360363"/>
            <a:ext cx="9144000" cy="1143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p>
            <a:r>
              <a:rPr lang="en-US" sz="4400" b="1" dirty="0" smtClean="0">
                <a:solidFill>
                  <a:schemeClr val="bg1"/>
                </a:solidFill>
                <a:latin typeface="Arial"/>
                <a:cs typeface="Arial"/>
              </a:rPr>
              <a:t>Christ</a:t>
            </a:r>
            <a:r>
              <a:rPr lang="uk-UA" altLang="ja-JP" sz="4400" b="1" dirty="0" smtClean="0">
                <a:solidFill>
                  <a:schemeClr val="bg1"/>
                </a:solidFill>
                <a:latin typeface="Arial"/>
                <a:cs typeface="Arial"/>
              </a:rPr>
              <a:t>'</a:t>
            </a:r>
            <a:r>
              <a:rPr lang="en-US" sz="4400" b="1" dirty="0" smtClean="0">
                <a:solidFill>
                  <a:schemeClr val="bg1"/>
                </a:solidFill>
                <a:latin typeface="Arial"/>
                <a:cs typeface="Arial"/>
              </a:rPr>
              <a:t>s </a:t>
            </a:r>
            <a:r>
              <a:rPr lang="en-US" sz="4400" b="1" dirty="0">
                <a:solidFill>
                  <a:schemeClr val="bg1"/>
                </a:solidFill>
                <a:latin typeface="Arial"/>
                <a:cs typeface="Arial"/>
              </a:rPr>
              <a:t>Resurrection Gives </a:t>
            </a:r>
            <a:r>
              <a:rPr lang="en-US" sz="4400" b="1" dirty="0" smtClean="0">
                <a:solidFill>
                  <a:schemeClr val="bg1"/>
                </a:solidFill>
                <a:latin typeface="Arial"/>
                <a:cs typeface="Arial"/>
              </a:rPr>
              <a:t>You:</a:t>
            </a:r>
            <a:endParaRPr lang="en-US" sz="4400" b="1" dirty="0">
              <a:solidFill>
                <a:schemeClr val="bg1"/>
              </a:solidFill>
              <a:latin typeface="Arial"/>
              <a:cs typeface="Arial"/>
            </a:endParaRPr>
          </a:p>
        </p:txBody>
      </p:sp>
    </p:spTree>
    <p:extLst>
      <p:ext uri="{BB962C8B-B14F-4D97-AF65-F5344CB8AC3E}">
        <p14:creationId xmlns:p14="http://schemas.microsoft.com/office/powerpoint/2010/main" val="3201248931"/>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171400"/>
            <a:ext cx="9180512" cy="1296144"/>
          </a:xfrm>
          <a:solidFill>
            <a:srgbClr val="000000"/>
          </a:solidFill>
        </p:spPr>
        <p:txBody>
          <a:bodyPr/>
          <a:lstStyle/>
          <a:p>
            <a:pPr rtl="0" fontAlgn="base"/>
            <a:r>
              <a:rPr lang="en-US" sz="6000" b="1" kern="1200"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54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4" name="Title 1"/>
          <p:cNvSpPr txBox="1">
            <a:spLocks/>
          </p:cNvSpPr>
          <p:nvPr/>
        </p:nvSpPr>
        <p:spPr bwMode="auto">
          <a:xfrm>
            <a:off x="179512" y="1556792"/>
            <a:ext cx="5904656" cy="329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II. How </a:t>
            </a:r>
            <a:r>
              <a:rPr lang="en-US" sz="6000" b="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should </a:t>
            </a:r>
            <a: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you live </a:t>
            </a:r>
            <a:r>
              <a:rPr lang="en-US" sz="6000" b="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in </a:t>
            </a:r>
            <a: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
            </a:r>
            <a:b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light </a:t>
            </a:r>
            <a:r>
              <a:rPr lang="en-US" sz="6000" b="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of these </a:t>
            </a:r>
            <a:r>
              <a:rPr lang="en-US" sz="6000" b="1"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truths?</a:t>
            </a:r>
            <a:endParaRPr lang="en-US" sz="54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14831551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5"/>
            <a:ext cx="9144000" cy="1002952"/>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1 Corinthians 15:58</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87824" y="1052736"/>
            <a:ext cx="6156176" cy="537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my dear brothers, stand firm. Let nothing move you. Always give yourselves fully to the work of the Lord, because you know that your labor in the Lord is not in </a:t>
            </a:r>
            <a:r>
              <a:rPr lang="en-US" sz="3600" b="1" dirty="0" smtClean="0">
                <a:effectLst>
                  <a:glow rad="127000">
                    <a:schemeClr val="tx1"/>
                  </a:glow>
                </a:effectLst>
                <a:latin typeface="Arial" charset="0"/>
                <a:ea typeface="ＭＳ Ｐゴシック" charset="0"/>
                <a:cs typeface="ＭＳ Ｐゴシック" charset="0"/>
              </a:rPr>
              <a:t>vain.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8007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5"/>
            <a:ext cx="9144000" cy="1002952"/>
          </a:xfrm>
          <a:effectLst>
            <a:outerShdw blurRad="63500" dist="35921" dir="2700000" algn="ctr" rotWithShape="0">
              <a:schemeClr val="tx2">
                <a:alpha val="74998"/>
              </a:schemeClr>
            </a:outerShdw>
          </a:effectLst>
          <a:extLst/>
        </p:spPr>
        <p:txBody>
          <a:bodyPr anchor="t"/>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Believe Christ is Alive</a:t>
            </a:r>
          </a:p>
        </p:txBody>
      </p:sp>
      <p:sp>
        <p:nvSpPr>
          <p:cNvPr id="5" name="Rectangle 2"/>
          <p:cNvSpPr txBox="1">
            <a:spLocks noChangeArrowheads="1"/>
          </p:cNvSpPr>
          <p:nvPr/>
        </p:nvSpPr>
        <p:spPr bwMode="auto">
          <a:xfrm>
            <a:off x="2987824" y="1052736"/>
            <a:ext cx="6156176" cy="537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my dear brothers, </a:t>
            </a:r>
            <a:r>
              <a:rPr lang="en-US" sz="3600" b="1" dirty="0">
                <a:solidFill>
                  <a:srgbClr val="FFFF00"/>
                </a:solidFill>
                <a:effectLst>
                  <a:glow rad="127000">
                    <a:schemeClr val="tx1"/>
                  </a:glow>
                </a:effectLst>
                <a:latin typeface="Arial" charset="0"/>
                <a:ea typeface="ＭＳ Ｐゴシック" charset="0"/>
                <a:cs typeface="ＭＳ Ｐゴシック" charset="0"/>
              </a:rPr>
              <a:t>stand firm. Let nothing move you.</a:t>
            </a:r>
            <a:r>
              <a:rPr lang="en-US" sz="3600" b="1" dirty="0">
                <a:effectLst>
                  <a:glow rad="127000">
                    <a:schemeClr val="tx1"/>
                  </a:glow>
                </a:effectLst>
                <a:latin typeface="Arial" charset="0"/>
                <a:ea typeface="ＭＳ Ｐゴシック" charset="0"/>
                <a:cs typeface="ＭＳ Ｐゴシック" charset="0"/>
              </a:rPr>
              <a:t> Always give yourselves fully to the work of the Lord, because you know that your labor in the Lord is not in </a:t>
            </a:r>
            <a:r>
              <a:rPr lang="en-US" sz="3600" b="1" dirty="0" smtClean="0">
                <a:effectLst>
                  <a:glow rad="127000">
                    <a:schemeClr val="tx1"/>
                  </a:glow>
                </a:effectLst>
                <a:latin typeface="Arial" charset="0"/>
                <a:ea typeface="ＭＳ Ｐゴシック" charset="0"/>
                <a:cs typeface="ＭＳ Ｐゴシック" charset="0"/>
              </a:rPr>
              <a:t>vain.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1691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5"/>
            <a:ext cx="9144000" cy="1002952"/>
          </a:xfrm>
          <a:effectLst>
            <a:outerShdw blurRad="63500" dist="35921" dir="2700000" algn="ctr" rotWithShape="0">
              <a:schemeClr val="tx2">
                <a:alpha val="74998"/>
              </a:schemeClr>
            </a:outerShdw>
          </a:effectLst>
          <a:extLst/>
        </p:spPr>
        <p:txBody>
          <a:bodyPr anchor="t"/>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Serve Christ Fully</a:t>
            </a:r>
          </a:p>
        </p:txBody>
      </p:sp>
      <p:sp>
        <p:nvSpPr>
          <p:cNvPr id="5" name="Rectangle 2"/>
          <p:cNvSpPr txBox="1">
            <a:spLocks noChangeArrowheads="1"/>
          </p:cNvSpPr>
          <p:nvPr/>
        </p:nvSpPr>
        <p:spPr bwMode="auto">
          <a:xfrm>
            <a:off x="2987824" y="1052736"/>
            <a:ext cx="6156176" cy="537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my dear brothers, stand firm. Let nothing move you. </a:t>
            </a:r>
            <a:r>
              <a:rPr lang="en-US" sz="3600" b="1" dirty="0">
                <a:solidFill>
                  <a:srgbClr val="FFFF00"/>
                </a:solidFill>
                <a:effectLst>
                  <a:glow rad="127000">
                    <a:schemeClr val="tx1"/>
                  </a:glow>
                </a:effectLst>
                <a:latin typeface="Arial" charset="0"/>
                <a:ea typeface="ＭＳ Ｐゴシック" charset="0"/>
                <a:cs typeface="ＭＳ Ｐゴシック" charset="0"/>
              </a:rPr>
              <a:t>Always give yourselves fully to the work of the Lord</a:t>
            </a:r>
            <a:r>
              <a:rPr lang="en-US" sz="3600" b="1" dirty="0">
                <a:effectLst>
                  <a:glow rad="127000">
                    <a:schemeClr val="tx1"/>
                  </a:glow>
                </a:effectLst>
                <a:latin typeface="Arial" charset="0"/>
                <a:ea typeface="ＭＳ Ｐゴシック" charset="0"/>
                <a:cs typeface="ＭＳ Ｐゴシック" charset="0"/>
              </a:rPr>
              <a:t>, because you know that your labor in the Lord is not in </a:t>
            </a:r>
            <a:r>
              <a:rPr lang="en-US" sz="3600" b="1" dirty="0" smtClean="0">
                <a:effectLst>
                  <a:glow rad="127000">
                    <a:schemeClr val="tx1"/>
                  </a:glow>
                </a:effectLst>
                <a:latin typeface="Arial" charset="0"/>
                <a:ea typeface="ＭＳ Ｐゴシック" charset="0"/>
                <a:cs typeface="ＭＳ Ｐゴシック" charset="0"/>
              </a:rPr>
              <a:t>vain.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0811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49785"/>
            <a:ext cx="9144000" cy="1002952"/>
          </a:xfrm>
          <a:effectLst>
            <a:outerShdw blurRad="63500" dist="35921" dir="2700000" algn="ctr" rotWithShape="0">
              <a:schemeClr val="tx2">
                <a:alpha val="74998"/>
              </a:schemeClr>
            </a:outerShdw>
          </a:effectLst>
          <a:extLst/>
        </p:spPr>
        <p:txBody>
          <a:bodyPr anchor="t"/>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Work for Rewards</a:t>
            </a:r>
          </a:p>
        </p:txBody>
      </p:sp>
      <p:sp>
        <p:nvSpPr>
          <p:cNvPr id="5" name="Rectangle 2"/>
          <p:cNvSpPr txBox="1">
            <a:spLocks noChangeArrowheads="1"/>
          </p:cNvSpPr>
          <p:nvPr/>
        </p:nvSpPr>
        <p:spPr bwMode="auto">
          <a:xfrm>
            <a:off x="2987824" y="1052736"/>
            <a:ext cx="6156176" cy="537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my dear brothers, stand firm. Let nothing move you. Always give yourselves fully to the work of the Lord,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know that your labor in the Lord is not in </a:t>
            </a:r>
            <a:r>
              <a:rPr lang="en-US" sz="3600" b="1" dirty="0" smtClean="0">
                <a:solidFill>
                  <a:srgbClr val="FFFF00"/>
                </a:solidFill>
                <a:effectLst>
                  <a:glow rad="127000">
                    <a:schemeClr val="tx1"/>
                  </a:glow>
                </a:effectLst>
                <a:latin typeface="Arial" charset="0"/>
                <a:ea typeface="ＭＳ Ｐゴシック" charset="0"/>
                <a:cs typeface="ＭＳ Ｐゴシック" charset="0"/>
              </a:rPr>
              <a:t>vain</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3000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960"/>
            <a:ext cx="9144000" cy="558140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0" y="5771401"/>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Main Idea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018" y="332656"/>
            <a:ext cx="3999954"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Christ’s resurrection gives you lots of </a:t>
            </a:r>
            <a:r>
              <a:rPr lang="en-US" sz="4800" b="1" dirty="0" smtClean="0">
                <a:solidFill>
                  <a:srgbClr val="FFFF00"/>
                </a:solidFill>
                <a:effectLst>
                  <a:glow rad="127000">
                    <a:schemeClr val="tx1"/>
                  </a:glow>
                </a:effectLst>
                <a:latin typeface="Arial" charset="0"/>
                <a:ea typeface="ＭＳ Ｐゴシック" charset="0"/>
                <a:cs typeface="ＭＳ Ｐゴシック" charset="0"/>
              </a:rPr>
              <a:t>benefits</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580112" y="332656"/>
            <a:ext cx="3563888"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so serve Him and He will </a:t>
            </a:r>
            <a:r>
              <a:rPr lang="en-US" sz="4800" b="1" dirty="0">
                <a:solidFill>
                  <a:srgbClr val="FFFF00"/>
                </a:solidFill>
                <a:effectLst>
                  <a:glow rad="127000">
                    <a:schemeClr val="tx1"/>
                  </a:glow>
                </a:effectLst>
                <a:latin typeface="Arial" charset="0"/>
                <a:ea typeface="ＭＳ Ｐゴシック" charset="0"/>
                <a:cs typeface="ＭＳ Ｐゴシック" charset="0"/>
              </a:rPr>
              <a:t>reward</a:t>
            </a:r>
            <a:r>
              <a:rPr lang="en-US" sz="4800" b="1" dirty="0">
                <a:effectLst>
                  <a:glow rad="127000">
                    <a:schemeClr val="tx1"/>
                  </a:glow>
                </a:effectLst>
                <a:latin typeface="Arial" charset="0"/>
                <a:ea typeface="ＭＳ Ｐゴシック" charset="0"/>
                <a:cs typeface="ＭＳ Ｐゴシック" charset="0"/>
              </a:rPr>
              <a:t> you </a:t>
            </a:r>
          </a:p>
        </p:txBody>
      </p:sp>
    </p:spTree>
    <p:extLst>
      <p:ext uri="{BB962C8B-B14F-4D97-AF65-F5344CB8AC3E}">
        <p14:creationId xmlns:p14="http://schemas.microsoft.com/office/powerpoint/2010/main" val="3389411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p>
            <a:r>
              <a:rPr lang="en-US" b="1" dirty="0">
                <a:effectLst>
                  <a:glow rad="127000">
                    <a:schemeClr val="tx1"/>
                  </a:glow>
                </a:effectLst>
                <a:latin typeface="Arial" charset="0"/>
                <a:ea typeface="ＭＳ Ｐゴシック" charset="0"/>
                <a:cs typeface="ＭＳ Ｐゴシック" charset="0"/>
              </a:rPr>
              <a:t>How to Know the Risen Lord...</a:t>
            </a:r>
          </a:p>
        </p:txBody>
      </p:sp>
      <p:pic>
        <p:nvPicPr>
          <p:cNvPr id="2" name="Picture 1"/>
          <p:cNvPicPr>
            <a:picLocks noChangeAspect="1"/>
          </p:cNvPicPr>
          <p:nvPr/>
        </p:nvPicPr>
        <p:blipFill>
          <a:blip r:embed="rId3"/>
          <a:stretch>
            <a:fillRect/>
          </a:stretch>
        </p:blipFill>
        <p:spPr>
          <a:xfrm>
            <a:off x="-18256" y="1268760"/>
            <a:ext cx="9217024" cy="4608512"/>
          </a:xfrm>
          <a:prstGeom prst="rect">
            <a:avLst/>
          </a:prstGeom>
        </p:spPr>
      </p:pic>
      <p:sp>
        <p:nvSpPr>
          <p:cNvPr id="4" name="Rectangle 4"/>
          <p:cNvSpPr>
            <a:spLocks noChangeArrowheads="1"/>
          </p:cNvSpPr>
          <p:nvPr/>
        </p:nvSpPr>
        <p:spPr bwMode="auto">
          <a:xfrm>
            <a:off x="899592" y="1989138"/>
            <a:ext cx="8244408"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400" b="1" dirty="0">
                <a:solidFill>
                  <a:srgbClr val="FFFF00"/>
                </a:solidFill>
                <a:effectLst>
                  <a:glow rad="127000">
                    <a:schemeClr val="tx1"/>
                  </a:glow>
                </a:effectLst>
                <a:latin typeface="Arial" charset="0"/>
                <a:cs typeface="ＭＳ Ｐゴシック" charset="0"/>
              </a:rPr>
              <a:t>A</a:t>
            </a:r>
            <a:r>
              <a:rPr lang="en-US" sz="4400" b="1" dirty="0">
                <a:solidFill>
                  <a:schemeClr val="bg1"/>
                </a:solidFill>
                <a:effectLst>
                  <a:glow rad="127000">
                    <a:schemeClr val="tx1"/>
                  </a:glow>
                </a:effectLst>
                <a:latin typeface="Arial" charset="0"/>
                <a:cs typeface="ＭＳ Ｐゴシック" charset="0"/>
              </a:rPr>
              <a:t>dmit you</a:t>
            </a:r>
            <a:r>
              <a:rPr lang="uk-UA" altLang="ja-JP" sz="4400" b="1" dirty="0">
                <a:solidFill>
                  <a:schemeClr val="bg1"/>
                </a:solidFill>
                <a:effectLst>
                  <a:glow rad="127000">
                    <a:schemeClr val="tx1"/>
                  </a:glow>
                </a:effectLst>
                <a:latin typeface="Arial" charset="0"/>
                <a:cs typeface="ＭＳ Ｐゴシック" charset="0"/>
              </a:rPr>
              <a:t>'</a:t>
            </a:r>
            <a:r>
              <a:rPr lang="en-US" sz="4400" b="1" dirty="0" err="1">
                <a:solidFill>
                  <a:schemeClr val="bg1"/>
                </a:solidFill>
                <a:effectLst>
                  <a:glow rad="127000">
                    <a:schemeClr val="tx1"/>
                  </a:glow>
                </a:effectLst>
                <a:latin typeface="Arial" charset="0"/>
                <a:cs typeface="ＭＳ Ｐゴシック" charset="0"/>
              </a:rPr>
              <a:t>ve</a:t>
            </a:r>
            <a:r>
              <a:rPr lang="en-US" sz="4400" b="1" dirty="0">
                <a:solidFill>
                  <a:schemeClr val="bg1"/>
                </a:solidFill>
                <a:effectLst>
                  <a:glow rad="127000">
                    <a:schemeClr val="tx1"/>
                  </a:glow>
                </a:effectLst>
                <a:latin typeface="Arial" charset="0"/>
                <a:cs typeface="ＭＳ Ｐゴシック" charset="0"/>
              </a:rPr>
              <a:t> done wrong</a:t>
            </a:r>
          </a:p>
        </p:txBody>
      </p:sp>
      <p:sp>
        <p:nvSpPr>
          <p:cNvPr id="5" name="Rectangle 5"/>
          <p:cNvSpPr>
            <a:spLocks noChangeArrowheads="1"/>
          </p:cNvSpPr>
          <p:nvPr/>
        </p:nvSpPr>
        <p:spPr bwMode="auto">
          <a:xfrm>
            <a:off x="899592" y="3033105"/>
            <a:ext cx="8244408"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400" b="1" dirty="0">
                <a:solidFill>
                  <a:srgbClr val="FFFF00"/>
                </a:solidFill>
                <a:effectLst>
                  <a:glow rad="127000">
                    <a:schemeClr val="tx1"/>
                  </a:glow>
                </a:effectLst>
                <a:latin typeface="Arial" charset="0"/>
                <a:cs typeface="ＭＳ Ｐゴシック" charset="0"/>
              </a:rPr>
              <a:t>B</a:t>
            </a:r>
            <a:r>
              <a:rPr lang="en-US" sz="4400" b="1" dirty="0">
                <a:solidFill>
                  <a:schemeClr val="bg1"/>
                </a:solidFill>
                <a:effectLst>
                  <a:glow rad="127000">
                    <a:schemeClr val="tx1"/>
                  </a:glow>
                </a:effectLst>
                <a:latin typeface="Arial" charset="0"/>
                <a:cs typeface="ＭＳ Ｐゴシック" charset="0"/>
              </a:rPr>
              <a:t>elieve Jesus died for you</a:t>
            </a:r>
          </a:p>
        </p:txBody>
      </p:sp>
      <p:sp>
        <p:nvSpPr>
          <p:cNvPr id="6" name="Rectangle 6"/>
          <p:cNvSpPr>
            <a:spLocks noChangeArrowheads="1"/>
          </p:cNvSpPr>
          <p:nvPr/>
        </p:nvSpPr>
        <p:spPr bwMode="auto">
          <a:xfrm>
            <a:off x="899592" y="4077072"/>
            <a:ext cx="8244408"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400" b="1" dirty="0">
                <a:solidFill>
                  <a:srgbClr val="FFFF00"/>
                </a:solidFill>
                <a:effectLst>
                  <a:glow rad="127000">
                    <a:schemeClr val="tx1"/>
                  </a:glow>
                </a:effectLst>
                <a:latin typeface="Arial" charset="0"/>
                <a:cs typeface="ＭＳ Ｐゴシック" charset="0"/>
              </a:rPr>
              <a:t>C</a:t>
            </a:r>
            <a:r>
              <a:rPr lang="en-US" sz="4400" b="1" dirty="0">
                <a:solidFill>
                  <a:schemeClr val="bg1"/>
                </a:solidFill>
                <a:effectLst>
                  <a:glow rad="127000">
                    <a:schemeClr val="tx1"/>
                  </a:glow>
                </a:effectLst>
                <a:latin typeface="Arial" charset="0"/>
                <a:cs typeface="ＭＳ Ｐゴシック" charset="0"/>
              </a:rPr>
              <a:t>onfess Him as Saviour</a:t>
            </a:r>
          </a:p>
        </p:txBody>
      </p:sp>
    </p:spTree>
    <p:extLst>
      <p:ext uri="{BB962C8B-B14F-4D97-AF65-F5344CB8AC3E}">
        <p14:creationId xmlns:p14="http://schemas.microsoft.com/office/powerpoint/2010/main" val="4182346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1"/>
      <p:bldP spid="6"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706" y="1952473"/>
            <a:ext cx="9363706" cy="4915946"/>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 Prayer to Trust Christ:</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980728"/>
            <a:ext cx="9144000" cy="3600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Lord Jesus, I believe you died for me and are alive today.  Thank you for forgiving my sins.  Change me into the kind of life you want me to be.  Amen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34371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cs typeface="ＭＳ Ｐゴシック" charset="0"/>
            </a:endParaRPr>
          </a:p>
        </p:txBody>
      </p:sp>
      <p:sp>
        <p:nvSpPr>
          <p:cNvPr id="900098" name="Rectangle 2"/>
          <p:cNvSpPr>
            <a:spLocks noGrp="1" noChangeArrowheads="1"/>
          </p:cNvSpPr>
          <p:nvPr>
            <p:ph type="ctrTitle"/>
          </p:nvPr>
        </p:nvSpPr>
        <p:spPr>
          <a:xfrm>
            <a:off x="3347864" y="49784"/>
            <a:ext cx="5796136" cy="2731144"/>
          </a:xfrm>
          <a:effectLst>
            <a:outerShdw blurRad="63500" dist="35921" dir="2700000" algn="ctr" rotWithShape="0">
              <a:schemeClr val="tx2">
                <a:alpha val="74998"/>
              </a:schemeClr>
            </a:outerShdw>
          </a:effectLst>
          <a:extLst/>
        </p:spPr>
        <p:txBody>
          <a:bodyPr anchor="t"/>
          <a:lstStyle/>
          <a:p>
            <a:pPr algn="l">
              <a:defRPr/>
            </a:pPr>
            <a:r>
              <a:rPr lang="en-US" sz="5400" b="1" dirty="0"/>
              <a:t>Nikolai </a:t>
            </a:r>
            <a:r>
              <a:rPr lang="en-US" sz="5400" b="1" dirty="0" smtClean="0"/>
              <a:t>Bukharin (1888-1938)</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9687" y="3062481"/>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6000" b="1" dirty="0" smtClean="0"/>
              <a:t>"</a:t>
            </a:r>
            <a:r>
              <a:rPr lang="en-US" sz="6000" b="1" dirty="0" smtClean="0"/>
              <a:t>He is risen!</a:t>
            </a:r>
            <a:r>
              <a:rPr lang="ru-RU" sz="6000" b="1" dirty="0" smtClean="0"/>
              <a:t>"</a:t>
            </a:r>
            <a:endParaRPr lang="en-US" sz="6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5496"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6000" b="1" dirty="0" smtClean="0"/>
              <a:t>"</a:t>
            </a:r>
            <a:r>
              <a:rPr lang="en-US" sz="6000" b="1" dirty="0" smtClean="0"/>
              <a:t>He is risen indeed!</a:t>
            </a:r>
            <a:r>
              <a:rPr lang="ru-RU" sz="6000" b="1" dirty="0" smtClean="0"/>
              <a:t>"</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39" y="2090"/>
            <a:ext cx="3030984" cy="3030984"/>
          </a:xfrm>
          <a:prstGeom prst="rect">
            <a:avLst/>
          </a:prstGeom>
        </p:spPr>
      </p:pic>
    </p:spTree>
    <p:extLst>
      <p:ext uri="{BB962C8B-B14F-4D97-AF65-F5344CB8AC3E}">
        <p14:creationId xmlns:p14="http://schemas.microsoft.com/office/powerpoint/2010/main" val="21372386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89634"/>
            <a:ext cx="9144000" cy="5751350"/>
          </a:xfrm>
          <a:prstGeom prst="rect">
            <a:avLst/>
          </a:prstGeom>
        </p:spPr>
      </p:pic>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Why is the resurrection important to you?</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789171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893074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3054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Disk:Applications:Microsoft Office:Microsoft PowerPoint 4:Templates:On Screen &amp; 35mm Slides:azures.ppt - Azure</Template>
  <TotalTime>2605</TotalTime>
  <Pages>38</Pages>
  <Words>4506</Words>
  <Application>Microsoft Macintosh PowerPoint</Application>
  <PresentationFormat>On-screen Show (4:3)</PresentationFormat>
  <Paragraphs>454</Paragraphs>
  <Slides>91</Slides>
  <Notes>89</Notes>
  <HiddenSlides>0</HiddenSlides>
  <MMClips>0</MMClips>
  <ScaleCrop>false</ScaleCrop>
  <HeadingPairs>
    <vt:vector size="4" baseType="variant">
      <vt:variant>
        <vt:lpstr>Theme</vt:lpstr>
      </vt:variant>
      <vt:variant>
        <vt:i4>8</vt:i4>
      </vt:variant>
      <vt:variant>
        <vt:lpstr>Slide Titles</vt:lpstr>
      </vt:variant>
      <vt:variant>
        <vt:i4>91</vt:i4>
      </vt:variant>
    </vt:vector>
  </HeadingPairs>
  <TitlesOfParts>
    <vt:vector size="99" baseType="lpstr">
      <vt:lpstr>untitled 1</vt:lpstr>
      <vt:lpstr>49_Blank Presentation</vt:lpstr>
      <vt:lpstr>Default Design</vt:lpstr>
      <vt:lpstr>Slit</vt:lpstr>
      <vt:lpstr>1_Default Design</vt:lpstr>
      <vt:lpstr>5_Blank Presentation</vt:lpstr>
      <vt:lpstr>4_Blank Presentation</vt:lpstr>
      <vt:lpstr>8_Blank Presentation</vt:lpstr>
      <vt:lpstr>Resurrection Implications</vt:lpstr>
      <vt:lpstr>Christmas &amp; Easter</vt:lpstr>
      <vt:lpstr>Christmas</vt:lpstr>
      <vt:lpstr>Subject?</vt:lpstr>
      <vt:lpstr>What do I say to the majority of us who already believe?</vt:lpstr>
      <vt:lpstr>"Early on the first day of the week, while it was still dark, Mary Magdalene went to the tomb and saw that the stone had been removed from the entrance"  (John 20:1).</vt:lpstr>
      <vt:lpstr>How did Jesus rise?</vt:lpstr>
      <vt:lpstr>Jesus Rose:  So What?</vt:lpstr>
      <vt:lpstr>Why is the resurrection important to you?</vt:lpstr>
      <vt:lpstr>So what difference does Christ's resurrection make in your life ?</vt:lpstr>
      <vt:lpstr>I. Christ's resurrection impacts you in many ways! </vt:lpstr>
      <vt:lpstr>A. Christ's resurrection gives you a new day of worship.</vt:lpstr>
      <vt:lpstr>Why do we have Sunday off work for worship?</vt:lpstr>
      <vt:lpstr>Easter Sunrise Service</vt:lpstr>
      <vt:lpstr>"Early on the first day of the week, while it was still dark, Mary Magdalene went to the tomb and saw that the stone had been removed from the entrance"  (John 20:1).</vt:lpstr>
      <vt:lpstr>"…on the Lord's day…"  (Revelation 1:10)</vt:lpstr>
      <vt:lpstr>Sunday Rest by Constantine </vt:lpstr>
      <vt:lpstr>First Sunday Law Enacted by Emperor Constantine – March AD 321</vt:lpstr>
      <vt:lpstr>Pope Sylvester I (314-335) Decreed the Transfer of Sabbath Rest to Sunday</vt:lpstr>
      <vt:lpstr>SUNDAY WORSHIP</vt:lpstr>
      <vt:lpstr>Sabbath or Sunday?</vt:lpstr>
      <vt:lpstr>What does the Bible say about the Sabbath and Sunday?</vt:lpstr>
      <vt:lpstr>The NT Supports Sunday Worship</vt:lpstr>
      <vt:lpstr>"On the first day of the week, we gathered with the local believers to share in the Lord's Supper” (Acts 20:7 NLT).</vt:lpstr>
      <vt:lpstr>"Paul stayed in Troas for seven days (v. 6) and the church met on the first day of the week…Probably the church met at night because most people had to work during the day. Because Paul was leaving them, possibly for the final time, he prolonged his discourse until midnight" (Stanley Toussaint, "Acts," The Bible Knowledge Commentary, 2:412-13).</vt:lpstr>
      <vt:lpstr>French Revolution (1789–1799)</vt:lpstr>
      <vt:lpstr>French Republican Calendar (1793–1805)</vt:lpstr>
      <vt:lpstr>Take Your Rest</vt:lpstr>
      <vt:lpstr>I. Christ's resurrection impacts us in many ways! </vt:lpstr>
      <vt:lpstr>A. Christ's resurrection gives you a new day of worship.</vt:lpstr>
      <vt:lpstr>B. Christ's resurrection proves that Jesus taught truth. </vt:lpstr>
      <vt:lpstr>"If a man can predict his own death and resurrection, and pull it off, I just go with whatever that man says"  —Andy Stanley—</vt:lpstr>
      <vt:lpstr>What's the Difference?</vt:lpstr>
      <vt:lpstr>What's the Difference?</vt:lpstr>
      <vt:lpstr>"God has raised this Jesus to life, and we are all witnesses of the fact… Therefore let all Israel be assured of this: God has made this Jesus, whom you crucified, both Lord and Christ"  (Acts 2:32, 36)</vt:lpstr>
      <vt:lpstr>John 14:6</vt:lpstr>
      <vt:lpstr>Fork in the Road</vt:lpstr>
      <vt:lpstr>C. Christ's resurrection gives you forgiveness.</vt:lpstr>
      <vt:lpstr>"God will credit righteousness—for us who believe… He was delivered over to death for our sins…" (Rom. 4:24-25)</vt:lpstr>
      <vt:lpstr>"…and was raised to life for our justification"  (Rom. 4:25)</vt:lpstr>
      <vt:lpstr>Atonement</vt:lpstr>
      <vt:lpstr>"It is finished"</vt:lpstr>
      <vt:lpstr>"Christ's death was the payment for sin…</vt:lpstr>
      <vt:lpstr>Passports</vt:lpstr>
      <vt:lpstr>Christ's resurrection greatly affects our standing with God. </vt:lpstr>
      <vt:lpstr>"And if Christ has not been raised, your faith is futile; you are still in your sins. Then those also who have fallen asleep in Christ are lost. If only for this life we have hope in Christ, we are to be pitied more than all men"  (1 Cor. 15:17-19).</vt:lpstr>
      <vt:lpstr>He is Alive!</vt:lpstr>
      <vt:lpstr>Leonid Brezhnev (1906-1982) </vt:lpstr>
      <vt:lpstr>Leonid Brezhnev </vt:lpstr>
      <vt:lpstr>Leonid Brezhnev </vt:lpstr>
      <vt:lpstr>Leonid Brezhnev </vt:lpstr>
      <vt:lpstr>"All praise to God, the Father of our Lord Jesus Christ. It is by his great mercy that we have been born again, because God raised Jesus Christ from the dead. Now we live with great expectation"  (1 Pet 1:3 NLT).</vt:lpstr>
      <vt:lpstr>People all around us fear they have no forgiveness</vt:lpstr>
      <vt:lpstr>"My home is just beyond."</vt:lpstr>
      <vt:lpstr>D. Christ's resurrection gives you victory over sin in your life.</vt:lpstr>
      <vt:lpstr>Dead to Sin</vt:lpstr>
      <vt:lpstr>You are a slave to whatever controls you</vt:lpstr>
      <vt:lpstr>NO LONGER A SLAVE TO SIN</vt:lpstr>
      <vt:lpstr>"When he died, he died once to break the power of sin. But now that he lives, he lives for the glory of God.  11So you also should consider yourselves to be dead to the power of sin and alive to God through Christ Jesus"  (Rom. 6:10-11 NLT).</vt:lpstr>
      <vt:lpstr>Dead to Sin</vt:lpstr>
      <vt:lpstr>Dying to Sin (Rom. 6:2)</vt:lpstr>
      <vt:lpstr>INSTRUMENTS of Righteousness</vt:lpstr>
      <vt:lpstr>Romans 6:13 NLT</vt:lpstr>
      <vt:lpstr>No Longer a Slave to Sin</vt:lpstr>
      <vt:lpstr>"Sin doesn't make us bad. Sin makes us dead. The gospel doesn't make us better. The gospel makes us alive."  —Louie Giglio—</vt:lpstr>
      <vt:lpstr>"For sin shall not be your master, because you are not under law, but under grace" (Rom. 6:14).</vt:lpstr>
      <vt:lpstr>E. Christ's resurrection will give you a new body in the future.</vt:lpstr>
      <vt:lpstr>Many hate their body now.</vt:lpstr>
      <vt:lpstr>Many hate their body now.</vt:lpstr>
      <vt:lpstr>A New Body!</vt:lpstr>
      <vt:lpstr>We will not all sleep…</vt:lpstr>
      <vt:lpstr>A New Body!</vt:lpstr>
      <vt:lpstr>We will get our glorified body at Christ’s return</vt:lpstr>
      <vt:lpstr>What will our bodies be like?</vt:lpstr>
      <vt:lpstr>"Dear friends, now we are children of God, and what we will be has not yet been made known. But we know that when he appears, we shall be like him, for we shall see him as he is" (1 John 3:2)</vt:lpstr>
      <vt:lpstr>The Appearance</vt:lpstr>
      <vt:lpstr>The walk to Emmaus </vt:lpstr>
      <vt:lpstr>A New Body!</vt:lpstr>
      <vt:lpstr>I. Christ's resurrection impacts you in many ways! </vt:lpstr>
      <vt:lpstr>Sunday Truth Forgiveness Victory Glorified Bodies</vt:lpstr>
      <vt:lpstr>THE RISEN CHRIST</vt:lpstr>
      <vt:lpstr>1 Corinthians 15:58</vt:lpstr>
      <vt:lpstr>Believe Christ is Alive</vt:lpstr>
      <vt:lpstr>Serve Christ Fully</vt:lpstr>
      <vt:lpstr>Work for Rewards</vt:lpstr>
      <vt:lpstr>Main Idea</vt:lpstr>
      <vt:lpstr>How to Know the Risen Lord...</vt:lpstr>
      <vt:lpstr>A Prayer to Trust Christ:</vt:lpstr>
      <vt:lpstr>Nikolai Bukharin (1888-1938)</vt:lpstr>
      <vt:lpstr>Black</vt:lpstr>
      <vt:lpstr>NT Sermons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Easter</dc:subject>
  <dc:creator>Dr. Rick Griffith</dc:creator>
  <cp:keywords/>
  <dc:description/>
  <cp:lastModifiedBy>Rick Griffith</cp:lastModifiedBy>
  <cp:revision>276</cp:revision>
  <cp:lastPrinted>2009-04-22T19:24:48Z</cp:lastPrinted>
  <dcterms:created xsi:type="dcterms:W3CDTF">2000-04-18T12:08:13Z</dcterms:created>
  <dcterms:modified xsi:type="dcterms:W3CDTF">2017-03-14T14:29:05Z</dcterms:modified>
</cp:coreProperties>
</file>