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2"/>
  </p:notesMasterIdLst>
  <p:sldIdLst>
    <p:sldId id="519" r:id="rId2"/>
    <p:sldId id="435" r:id="rId3"/>
    <p:sldId id="313" r:id="rId4"/>
    <p:sldId id="459" r:id="rId5"/>
    <p:sldId id="520" r:id="rId6"/>
    <p:sldId id="521" r:id="rId7"/>
    <p:sldId id="522" r:id="rId8"/>
    <p:sldId id="523" r:id="rId9"/>
    <p:sldId id="455" r:id="rId10"/>
    <p:sldId id="444" r:id="rId11"/>
    <p:sldId id="458" r:id="rId12"/>
    <p:sldId id="472" r:id="rId13"/>
    <p:sldId id="467" r:id="rId14"/>
    <p:sldId id="470" r:id="rId15"/>
    <p:sldId id="516" r:id="rId16"/>
    <p:sldId id="492" r:id="rId17"/>
    <p:sldId id="473" r:id="rId18"/>
    <p:sldId id="490" r:id="rId19"/>
    <p:sldId id="491" r:id="rId20"/>
    <p:sldId id="493" r:id="rId21"/>
    <p:sldId id="475" r:id="rId22"/>
    <p:sldId id="495" r:id="rId23"/>
    <p:sldId id="479" r:id="rId24"/>
    <p:sldId id="480" r:id="rId25"/>
    <p:sldId id="481" r:id="rId26"/>
    <p:sldId id="483" r:id="rId27"/>
    <p:sldId id="482" r:id="rId28"/>
    <p:sldId id="484" r:id="rId29"/>
    <p:sldId id="485" r:id="rId30"/>
    <p:sldId id="487" r:id="rId31"/>
    <p:sldId id="518" r:id="rId32"/>
    <p:sldId id="496" r:id="rId33"/>
    <p:sldId id="497" r:id="rId34"/>
    <p:sldId id="499" r:id="rId35"/>
    <p:sldId id="500" r:id="rId36"/>
    <p:sldId id="501" r:id="rId37"/>
    <p:sldId id="502" r:id="rId38"/>
    <p:sldId id="503" r:id="rId39"/>
    <p:sldId id="504" r:id="rId40"/>
    <p:sldId id="505" r:id="rId41"/>
    <p:sldId id="506" r:id="rId42"/>
    <p:sldId id="507" r:id="rId43"/>
    <p:sldId id="508" r:id="rId44"/>
    <p:sldId id="509" r:id="rId45"/>
    <p:sldId id="512" r:id="rId46"/>
    <p:sldId id="524" r:id="rId47"/>
    <p:sldId id="510" r:id="rId48"/>
    <p:sldId id="513" r:id="rId49"/>
    <p:sldId id="514" r:id="rId50"/>
    <p:sldId id="345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164" autoAdjust="0"/>
    <p:restoredTop sz="94751" autoAdjust="0"/>
  </p:normalViewPr>
  <p:slideViewPr>
    <p:cSldViewPr snapToGrid="0" snapToObjects="1">
      <p:cViewPr varScale="1">
        <p:scale>
          <a:sx n="93" d="100"/>
          <a:sy n="93" d="100"/>
        </p:scale>
        <p:origin x="-104" y="-4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3" d="100"/>
        <a:sy n="16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6954C-3F1B-4540-90E1-8E4409030271}" type="datetimeFigureOut">
              <a:rPr lang="en-US" smtClean="0"/>
              <a:t>2/4/17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9FDE9-4B2D-884B-BE4B-021913485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42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A28C9AB-5814-BA4F-84A6-C6DECF72119E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563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040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188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3969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6545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5599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2427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9177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7303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5025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677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A28C9AB-5814-BA4F-84A6-C6DECF72119E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563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1246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952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7243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6446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6630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1134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0379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1683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9460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516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254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0883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7324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0761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674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939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1196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427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2376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452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0979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7520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1471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798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2766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4988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4461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145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62828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8439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145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60599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50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570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675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040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400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99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5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98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4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07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41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17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10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679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70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9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95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65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FCEC4A-0619-534F-AB0C-4C4D1986DF16}" type="slidenum">
              <a:rPr lang="en-US"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106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5.xml"/><Relationship Id="rId5" Type="http://schemas.openxmlformats.org/officeDocument/2006/relationships/image" Target="../media/image4.png"/><Relationship Id="rId6" Type="http://schemas.openxmlformats.org/officeDocument/2006/relationships/image" Target="../media/image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238" r="13077"/>
          <a:stretch/>
        </p:blipFill>
        <p:spPr>
          <a:xfrm>
            <a:off x="-23813" y="285075"/>
            <a:ext cx="6056106" cy="45612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6531" y="1878904"/>
            <a:ext cx="5413656" cy="3609104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825435" y="3858336"/>
            <a:ext cx="5294752" cy="137038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914400">
              <a:defRPr/>
            </a:pPr>
            <a:r>
              <a:rPr lang="en-US" sz="4000" b="1" i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Romans 4</a:t>
            </a:r>
            <a:endParaRPr lang="en-US" sz="4000" b="1" i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25435" y="0"/>
            <a:ext cx="5294752" cy="216397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48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Abraham &amp; David Testify to Faith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23813" y="5325117"/>
            <a:ext cx="9252520" cy="1532883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Preached 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by Andrew B. Spurgeon 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/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at Crossroads International Church Singapore • cicfamily.com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Uploaded by Dr. Rick Griffith • Singapore Bible College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Thousands of f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iles in 44 languages for free at BibleStudyDownloads.org</a:t>
            </a:r>
            <a:endParaRPr lang="en-US" sz="2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64406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Objection 2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6" y="3116651"/>
            <a:ext cx="73797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But, I don't need the Gospel! </a:t>
            </a:r>
            <a:endParaRPr lang="en-US" sz="3600" b="1" dirty="0" smtClean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I </a:t>
            </a:r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am 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a saint!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7022762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Objection 3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6" y="3116651"/>
            <a:ext cx="73797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But, I don't need the Gospel! </a:t>
            </a:r>
            <a:endParaRPr lang="en-US" sz="3600" b="1" dirty="0" smtClean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I </a:t>
            </a:r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am 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privileged.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7396048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Objection 4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6" y="3116651"/>
            <a:ext cx="73797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But, I don't need the Gospel! </a:t>
            </a:r>
            <a:endParaRPr lang="en-US" sz="3600" b="1" dirty="0" smtClean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I </a:t>
            </a:r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am 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not “totally depraved.”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2518394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Paul’s Answer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6" y="1885980"/>
            <a:ext cx="73797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“There is no one righteous; not even one; there is no one who understands, no one who seeks God. All have turned away . . . There is no fear of God before their eyes” (3:10–18).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4455518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Conclusion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6" y="2439977"/>
            <a:ext cx="73797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Whether we are “sinners,” “saints,” “privileged,” or “mere human” — we are in need of the Gospel of Jesus Christ, Davidic son</a:t>
            </a:r>
            <a:r>
              <a:rPr lang="en-US" sz="3600" b="1" smtClean="0">
                <a:solidFill>
                  <a:srgbClr val="000000"/>
                </a:solidFill>
                <a:latin typeface="Arial" charset="0"/>
              </a:rPr>
              <a:t>, resurrected from the dead.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152527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Theme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2637652"/>
              </p:ext>
            </p:extLst>
          </p:nvPr>
        </p:nvGraphicFramePr>
        <p:xfrm>
          <a:off x="319142" y="1975395"/>
          <a:ext cx="8505714" cy="493717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35238"/>
                <a:gridCol w="2835238"/>
                <a:gridCol w="2835238"/>
              </a:tblGrid>
              <a:tr h="24782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The Gospel</a:t>
                      </a:r>
                    </a:p>
                    <a:p>
                      <a:pPr algn="ctr"/>
                      <a:endParaRPr lang="en-US" sz="240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endParaRPr lang="en-US" sz="240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About the Son, who is David’s son and resurrected</a:t>
                      </a:r>
                      <a:r>
                        <a:rPr lang="en-US" sz="2400" baseline="0" dirty="0" smtClean="0">
                          <a:latin typeface="Arial"/>
                          <a:cs typeface="Arial"/>
                        </a:rPr>
                        <a:t> from the dead (Son of God); we obey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The Gospel</a:t>
                      </a:r>
                      <a:br>
                        <a:rPr lang="en-US" sz="2400" dirty="0" smtClean="0">
                          <a:latin typeface="Arial"/>
                          <a:cs typeface="Arial"/>
                        </a:rPr>
                      </a:br>
                      <a:r>
                        <a:rPr lang="en-US" sz="2400" dirty="0" smtClean="0">
                          <a:latin typeface="Arial"/>
                          <a:cs typeface="Arial"/>
                        </a:rPr>
                        <a:t>Needed</a:t>
                      </a:r>
                    </a:p>
                    <a:p>
                      <a:pPr algn="ctr"/>
                      <a:endParaRPr lang="en-US" sz="240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endParaRPr lang="en-US" sz="240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Whether</a:t>
                      </a:r>
                      <a:r>
                        <a:rPr lang="en-US" sz="2400" baseline="0" dirty="0" smtClean="0">
                          <a:latin typeface="Arial"/>
                          <a:cs typeface="Arial"/>
                        </a:rPr>
                        <a:t> sinner, saint, privileged, or a human, we all need the gospel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The Gospel Explained</a:t>
                      </a:r>
                    </a:p>
                    <a:p>
                      <a:pPr algn="ctr"/>
                      <a:endParaRPr lang="en-US" sz="240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endParaRPr lang="en-US" sz="240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How God proves himself as upright (righteous);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Why</a:t>
                      </a:r>
                      <a:r>
                        <a:rPr lang="en-US" sz="2400" baseline="0" dirty="0" smtClean="0">
                          <a:latin typeface="Arial"/>
                          <a:cs typeface="Arial"/>
                        </a:rPr>
                        <a:t> is it based </a:t>
                      </a:r>
                      <a:r>
                        <a:rPr lang="en-US" sz="2400" baseline="0" smtClean="0">
                          <a:latin typeface="Arial"/>
                          <a:cs typeface="Arial"/>
                        </a:rPr>
                        <a:t>on faith-alone and what is faith?</a:t>
                      </a:r>
                      <a:endParaRPr lang="en-US" sz="240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118813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/>
                          <a:cs typeface="Arial"/>
                        </a:rPr>
                        <a:t>1:1–17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/>
                          <a:cs typeface="Arial"/>
                        </a:rPr>
                        <a:t>1:18–3:20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/>
                          <a:cs typeface="Arial"/>
                        </a:rPr>
                        <a:t>3:21–5:21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66306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6" y="2439977"/>
            <a:ext cx="737974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“uprightness”</a:t>
            </a:r>
          </a:p>
          <a:p>
            <a:pPr algn="ctr"/>
            <a:endParaRPr lang="en-US" sz="3600" b="1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= the quality of being honest, responsible, moral (Cambridge)</a:t>
            </a:r>
          </a:p>
          <a:p>
            <a:pPr algn="ctr"/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=</a:t>
            </a:r>
            <a:r>
              <a:rPr lang="en-US" sz="3600" b="1" dirty="0">
                <a:latin typeface="Arial" charset="0"/>
                <a:ea typeface="Arial" charset="0"/>
                <a:cs typeface="Arial" charset="0"/>
              </a:rPr>
              <a:t>The condition or quality of being </a:t>
            </a:r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honorable </a:t>
            </a:r>
            <a:r>
              <a:rPr lang="en-US" sz="3600" b="1" dirty="0">
                <a:latin typeface="Arial" charset="0"/>
                <a:ea typeface="Arial" charset="0"/>
                <a:cs typeface="Arial" charset="0"/>
              </a:rPr>
              <a:t>or honest; </a:t>
            </a:r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rectitude (Oxford)</a:t>
            </a:r>
          </a:p>
        </p:txBody>
      </p:sp>
    </p:spTree>
    <p:extLst>
      <p:ext uri="{BB962C8B-B14F-4D97-AF65-F5344CB8AC3E}">
        <p14:creationId xmlns:p14="http://schemas.microsoft.com/office/powerpoint/2010/main" val="20021735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6" y="2439977"/>
            <a:ext cx="737974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What is “righteousness”?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Lot’s Story (Gen 19:19)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“Behold, your servant [Lot] has found mercy from you and </a:t>
            </a:r>
            <a:r>
              <a:rPr lang="en-US" sz="2800" b="1" u="sng" dirty="0" smtClean="0">
                <a:solidFill>
                  <a:srgbClr val="000000"/>
                </a:solidFill>
                <a:latin typeface="Arial" charset="0"/>
              </a:rPr>
              <a:t>greatness of your uprightness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 by sparing my life”</a:t>
            </a:r>
            <a:endParaRPr lang="en-US" sz="2800" b="1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3600" b="1" dirty="0"/>
          </a:p>
          <a:p>
            <a:pPr algn="ctr"/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“uprightness”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986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6" y="2439977"/>
            <a:ext cx="7379746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What is “righteousness”?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Abraham’s Story (Gen 20:5)</a:t>
            </a:r>
          </a:p>
          <a:p>
            <a:pPr algn="ctr"/>
            <a:r>
              <a:rPr lang="en-US" sz="2800" b="1" dirty="0" err="1" smtClean="0">
                <a:solidFill>
                  <a:srgbClr val="000000"/>
                </a:solidFill>
                <a:latin typeface="Arial" charset="0"/>
              </a:rPr>
              <a:t>Abimelek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 to God: “Lord will you destroy an innocent nation? Did he not say to me, ‘She is my sister’ . . . I took her with a clean heart and an upright hand”</a:t>
            </a:r>
            <a:endParaRPr lang="en-US" sz="2800" b="1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2800" b="1" dirty="0"/>
          </a:p>
          <a:p>
            <a:pPr algn="ctr"/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“uprightness”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3619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6" y="2439977"/>
            <a:ext cx="7379746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What is “righteousness”?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Jacob’s Story (Gen 30:33)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“My uprightness will testify for me in the future . . . any goat that is not speckled or spotted or lamb that is not dark-colored will be considered stolen”</a:t>
            </a:r>
            <a:endParaRPr lang="en-US" sz="2800" b="1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2800" b="1" dirty="0"/>
          </a:p>
          <a:p>
            <a:pPr algn="ctr"/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“uprightness”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5402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825435" y="3391850"/>
            <a:ext cx="5294752" cy="137038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914400">
              <a:defRPr/>
            </a:pPr>
            <a:r>
              <a:rPr lang="en-US" sz="4000" b="1" i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Series on t</a:t>
            </a:r>
            <a:r>
              <a:rPr lang="en-US" sz="4000" b="1" i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he Book of Romans</a:t>
            </a:r>
            <a:endParaRPr lang="en-US" sz="4000" b="1" i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25435" y="1046826"/>
            <a:ext cx="5294752" cy="155350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6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Accept One Another</a:t>
            </a:r>
            <a:endParaRPr lang="en-US" sz="6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25435" cy="535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058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6" y="2439977"/>
            <a:ext cx="737974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“uprightness”</a:t>
            </a:r>
          </a:p>
          <a:p>
            <a:pPr algn="ctr"/>
            <a:endParaRPr lang="en-US" sz="3600" b="1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= the quality of being honest, responsible, moral (Cambridge)</a:t>
            </a:r>
          </a:p>
          <a:p>
            <a:pPr algn="ctr"/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=</a:t>
            </a:r>
            <a:r>
              <a:rPr lang="en-US" sz="3600" b="1" dirty="0">
                <a:latin typeface="Arial" charset="0"/>
                <a:ea typeface="Arial" charset="0"/>
                <a:cs typeface="Arial" charset="0"/>
              </a:rPr>
              <a:t>The condition or quality of </a:t>
            </a:r>
            <a:r>
              <a:rPr lang="en-US" sz="3600" b="1">
                <a:latin typeface="Arial" charset="0"/>
                <a:ea typeface="Arial" charset="0"/>
                <a:cs typeface="Arial" charset="0"/>
              </a:rPr>
              <a:t>being </a:t>
            </a:r>
            <a:r>
              <a:rPr lang="en-US" sz="3600" b="1" smtClean="0">
                <a:latin typeface="Arial" charset="0"/>
                <a:ea typeface="Arial" charset="0"/>
                <a:cs typeface="Arial" charset="0"/>
              </a:rPr>
              <a:t>honorable </a:t>
            </a:r>
            <a:r>
              <a:rPr lang="en-US" sz="3600" b="1" dirty="0">
                <a:latin typeface="Arial" charset="0"/>
                <a:ea typeface="Arial" charset="0"/>
                <a:cs typeface="Arial" charset="0"/>
              </a:rPr>
              <a:t>or honest</a:t>
            </a:r>
            <a:r>
              <a:rPr lang="en-US" sz="3600" b="1">
                <a:latin typeface="Arial" charset="0"/>
                <a:ea typeface="Arial" charset="0"/>
                <a:cs typeface="Arial" charset="0"/>
              </a:rPr>
              <a:t>; </a:t>
            </a:r>
            <a:r>
              <a:rPr lang="en-US" sz="3600" b="1" smtClean="0">
                <a:latin typeface="Arial" charset="0"/>
                <a:ea typeface="Arial" charset="0"/>
                <a:cs typeface="Arial" charset="0"/>
              </a:rPr>
              <a:t>rectitude (Oxford)</a:t>
            </a:r>
          </a:p>
        </p:txBody>
      </p:sp>
    </p:spTree>
    <p:extLst>
      <p:ext uri="{BB962C8B-B14F-4D97-AF65-F5344CB8AC3E}">
        <p14:creationId xmlns:p14="http://schemas.microsoft.com/office/powerpoint/2010/main" val="15356582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7" y="2888344"/>
            <a:ext cx="73797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Paul refers to God’s </a:t>
            </a:r>
            <a:r>
              <a:rPr lang="en-US" sz="3600" b="1" i="1" dirty="0" smtClean="0">
                <a:solidFill>
                  <a:srgbClr val="000000"/>
                </a:solidFill>
                <a:latin typeface="Arial" charset="0"/>
              </a:rPr>
              <a:t>righteousness = uprightness 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three times in these opening chapters: 1:17; 3:21; 3:22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So, how is God </a:t>
            </a:r>
            <a:r>
              <a:rPr lang="en-US" sz="3600" b="1" i="1" dirty="0" smtClean="0">
                <a:solidFill>
                  <a:srgbClr val="000000"/>
                </a:solidFill>
                <a:latin typeface="Arial" charset="0"/>
              </a:rPr>
              <a:t>upright</a:t>
            </a:r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81933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7" y="2888344"/>
            <a:ext cx="73797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I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s God </a:t>
            </a:r>
            <a:r>
              <a:rPr lang="en-US" sz="3600" b="1" i="1" dirty="0" smtClean="0">
                <a:solidFill>
                  <a:srgbClr val="000000"/>
                </a:solidFill>
                <a:latin typeface="Arial" charset="0"/>
              </a:rPr>
              <a:t>upright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?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What steps did he take to redeem his creation?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Romans 3:21–31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0649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7" y="2888344"/>
            <a:ext cx="73797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1. God is </a:t>
            </a:r>
            <a:r>
              <a:rPr lang="en-US" sz="3600" b="1" i="1" dirty="0" smtClean="0">
                <a:solidFill>
                  <a:srgbClr val="000000"/>
                </a:solidFill>
                <a:latin typeface="Arial" charset="0"/>
              </a:rPr>
              <a:t>upright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 because salvation rests on faith (1:17), i.e., apart from the law (3:21) although testified by the law and the prophets (3:21)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6847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7" y="2888344"/>
            <a:ext cx="73797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2. God is </a:t>
            </a:r>
            <a:r>
              <a:rPr lang="en-US" sz="3600" b="1" i="1" dirty="0" smtClean="0">
                <a:solidFill>
                  <a:srgbClr val="000000"/>
                </a:solidFill>
                <a:latin typeface="Arial" charset="0"/>
              </a:rPr>
              <a:t>upright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 because salvation is by the faithfulness of Jesus Christ (3:22)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301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7" y="2888344"/>
            <a:ext cx="73797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3. God is </a:t>
            </a:r>
            <a:r>
              <a:rPr lang="en-US" sz="3600" b="1" i="1" dirty="0" smtClean="0">
                <a:solidFill>
                  <a:srgbClr val="000000"/>
                </a:solidFill>
                <a:latin typeface="Arial" charset="0"/>
              </a:rPr>
              <a:t>upright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 because salvation is offered to everyone who believes, without distinction—all have sinned (3:22–23)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6184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7" y="2888344"/>
            <a:ext cx="73797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4. God is </a:t>
            </a:r>
            <a:r>
              <a:rPr lang="en-US" sz="3600" b="1" i="1" dirty="0" smtClean="0">
                <a:solidFill>
                  <a:srgbClr val="000000"/>
                </a:solidFill>
                <a:latin typeface="Arial" charset="0"/>
              </a:rPr>
              <a:t>upright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 because salvation is a free gift based on God’s grace and redemption that is in Christ Jesus (3:24)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5265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7" y="2888344"/>
            <a:ext cx="73797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5. God is </a:t>
            </a:r>
            <a:r>
              <a:rPr lang="en-US" sz="3600" b="1" i="1" dirty="0" smtClean="0">
                <a:solidFill>
                  <a:srgbClr val="000000"/>
                </a:solidFill>
                <a:latin typeface="Arial" charset="0"/>
              </a:rPr>
              <a:t>upright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 because he appointed Jesus as the “mercy seat” because of Jesus’s faithfulness, in his blood—demonstrations of his uprightness (3:25a)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911" y="1028700"/>
            <a:ext cx="3801632" cy="161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325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7" y="2888344"/>
            <a:ext cx="73797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6. God is </a:t>
            </a:r>
            <a:r>
              <a:rPr lang="en-US" sz="3600" b="1" i="1" dirty="0" smtClean="0">
                <a:solidFill>
                  <a:srgbClr val="000000"/>
                </a:solidFill>
                <a:latin typeface="Arial" charset="0"/>
              </a:rPr>
              <a:t>upright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 because he </a:t>
            </a:r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overlooked [through Jesus’s work] sins 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committed beforehand (3:25b)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3163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7" y="2888344"/>
            <a:ext cx="73797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7. God is </a:t>
            </a:r>
            <a:r>
              <a:rPr lang="en-US" sz="3600" b="1" i="1" dirty="0" smtClean="0">
                <a:solidFill>
                  <a:srgbClr val="000000"/>
                </a:solidFill>
                <a:latin typeface="Arial" charset="0"/>
              </a:rPr>
              <a:t>upright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 because in his patience he demonstrates his uprightness in the present time, that is, by being the Judge and the one who justifies people by Jesus’s faithfulness (3:25b)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6087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05" y="1968500"/>
            <a:ext cx="8588188" cy="419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443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926306" y="2125891"/>
            <a:ext cx="73797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“This is our message: God, in Christ, is reconciling the world unto himself, </a:t>
            </a:r>
            <a:r>
              <a:rPr lang="en-US" sz="3600" b="1" dirty="0">
                <a:latin typeface="Arial" charset="0"/>
                <a:ea typeface="Arial" charset="0"/>
                <a:cs typeface="Arial" charset="0"/>
              </a:rPr>
              <a:t>not counting </a:t>
            </a:r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their transgressions against them” </a:t>
            </a:r>
            <a:br>
              <a:rPr lang="en-US" sz="3600" b="1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(2 </a:t>
            </a:r>
            <a:r>
              <a:rPr lang="en-US" sz="3600" b="1" dirty="0" err="1" smtClean="0">
                <a:latin typeface="Arial" charset="0"/>
                <a:ea typeface="Arial" charset="0"/>
                <a:cs typeface="Arial" charset="0"/>
              </a:rPr>
              <a:t>Cor</a:t>
            </a:r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 5:19).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3066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Theme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392778"/>
              </p:ext>
            </p:extLst>
          </p:nvPr>
        </p:nvGraphicFramePr>
        <p:xfrm>
          <a:off x="319142" y="1975395"/>
          <a:ext cx="8505714" cy="4937173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835238"/>
                <a:gridCol w="2835238"/>
                <a:gridCol w="2835238"/>
              </a:tblGrid>
              <a:tr h="24782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The Gospel</a:t>
                      </a:r>
                    </a:p>
                    <a:p>
                      <a:pPr algn="ctr"/>
                      <a:endParaRPr lang="en-US" sz="240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endParaRPr lang="en-US" sz="240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About the Son, who is David’s son and resurrected</a:t>
                      </a:r>
                      <a:r>
                        <a:rPr lang="en-US" sz="2400" baseline="0" dirty="0" smtClean="0">
                          <a:latin typeface="Arial"/>
                          <a:cs typeface="Arial"/>
                        </a:rPr>
                        <a:t> from the dead (Son of God); we obey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The Need for the Gospel</a:t>
                      </a:r>
                    </a:p>
                    <a:p>
                      <a:pPr algn="ctr"/>
                      <a:endParaRPr lang="en-US" sz="240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endParaRPr lang="en-US" sz="240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Whether</a:t>
                      </a:r>
                      <a:r>
                        <a:rPr lang="en-US" sz="2400" baseline="0" dirty="0" smtClean="0">
                          <a:latin typeface="Arial"/>
                          <a:cs typeface="Arial"/>
                        </a:rPr>
                        <a:t> sinner, saint, privileged, or a human, we all need the gospel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The Gospel Explained</a:t>
                      </a:r>
                    </a:p>
                    <a:p>
                      <a:pPr algn="ctr"/>
                      <a:endParaRPr lang="en-US" sz="240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endParaRPr lang="en-US" sz="240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How God proves himself as upright (righteous);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Why</a:t>
                      </a:r>
                      <a:r>
                        <a:rPr lang="en-US" sz="2400" baseline="0" dirty="0" smtClean="0">
                          <a:latin typeface="Arial"/>
                          <a:cs typeface="Arial"/>
                        </a:rPr>
                        <a:t> is it based on faith-alone and what is faith?</a:t>
                      </a:r>
                      <a:endParaRPr lang="en-US" sz="240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11881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1:1–17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1:18–3:20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3:21–5:21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99957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7" y="2888344"/>
            <a:ext cx="73797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1. God is </a:t>
            </a:r>
            <a:r>
              <a:rPr lang="en-US" sz="3600" b="1" i="1" dirty="0" smtClean="0">
                <a:solidFill>
                  <a:srgbClr val="000000"/>
                </a:solidFill>
                <a:latin typeface="Arial" charset="0"/>
              </a:rPr>
              <a:t>upright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 because salvation rests on faith (1:17), i.e., apart from the law (3:21) although testified by the law and the prophets (3:22)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3278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7" y="2334346"/>
            <a:ext cx="73797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Forefathers Testify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marL="742950" indent="-742950" algn="ctr">
              <a:buAutoNum type="arabicPeriod"/>
            </a:pP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Abraham (Rom 4:1–6)</a:t>
            </a:r>
          </a:p>
          <a:p>
            <a:pPr marL="742950" indent="-742950" algn="ctr">
              <a:buAutoNum type="arabicPeriod"/>
            </a:pP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David (Rom 4:7–8)</a:t>
            </a:r>
          </a:p>
          <a:p>
            <a:pPr marL="742950" indent="-742950" algn="ctr">
              <a:buAutoNum type="arabicPeriod"/>
            </a:pP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Abraham (Rom 4:9–22)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1742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7" y="2334346"/>
            <a:ext cx="737974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Abraham (4:1–5)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Abraham discovered the difference between “wages” and “gifts”—wages are earned by work; gifts are not earned but trusted (by faith)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2475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7" y="1885980"/>
            <a:ext cx="737974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Abraham (4:1–5)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So, Abraham trusted God for his “gift”; and God accepted his trust and rewarded him.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Since God rewarded him, Abraham had nothing to boast.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3260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04800" y="1885980"/>
            <a:ext cx="828718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Abraham (4:5)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Abraham left a great lesson: </a:t>
            </a:r>
            <a:br>
              <a:rPr lang="en-US" sz="3600" b="1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“To the one who doesn’t try on his/her own, but trusts God to consider him/her ‘upright, God does!”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2297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7" y="1885980"/>
            <a:ext cx="737974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David (4:6–8)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David too attests to that: “Blessed are those whose transgressions are forgiven and sins are covered; Blessed are those whose sins God doesn’t count against them.”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4876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7" y="1885980"/>
            <a:ext cx="737974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Abraham (4:9–15)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Such a blessedness is not only for the Jews or not only for the Gentiles; it’s for both—because it’s faith-based.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Abraham was uncircumcised when he received the promise. 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8992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7" y="1885980"/>
            <a:ext cx="737974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Abraham (4:16–17a)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Since promise and fulfilment were based on faith, those without the law could easily be merited as much as those within the law—anyone with faith like that of Abraham’s faith. 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9231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Theme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91525" y="2888344"/>
            <a:ext cx="89123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“Accept one another just as Christ has accepted us for the glory of God” </a:t>
            </a:r>
            <a:br>
              <a:rPr lang="en-US" sz="3600" b="1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(Rom 15:7)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8572409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57629" y="1885980"/>
            <a:ext cx="842037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Abraham (4:17b)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What did Abraham believe? </a:t>
            </a:r>
            <a:br>
              <a:rPr lang="en-US" sz="3600" b="1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(or, What is </a:t>
            </a:r>
            <a:r>
              <a:rPr lang="en-US" sz="3600" b="1" i="1" dirty="0" smtClean="0">
                <a:solidFill>
                  <a:srgbClr val="000000"/>
                </a:solidFill>
                <a:latin typeface="Arial" charset="0"/>
              </a:rPr>
              <a:t>faith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 like Abraham’s?)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“God gives life to the dead and calls into being things that are not.”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6539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7" y="1885980"/>
            <a:ext cx="737974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Abraham (4:18–21)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How far did Abraham believe?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Against all hope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Without wavering in his faith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Strengthened in faith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Fully persuaded in God’s power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7021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7" y="1780348"/>
            <a:ext cx="737974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Abraham (4:22)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Such a faith (un-weakening, unwavering, growing strong, and fully persuaded) was his “uprightness”—what God accepted and rewarded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7281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7" y="2439977"/>
            <a:ext cx="73797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Abraham (4:23)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Abraham’s story wasn’t written for his behalf; it was written for our behalf—for us to understand what kind of faith God rewards!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9376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14833" y="1885980"/>
            <a:ext cx="816867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Abraham (4:17b)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What did Abraham believe?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“God gives life to the dead and calls into being things that are not.”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9114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Hell Provide Abraham  Isaa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170885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739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01832" y="1503350"/>
            <a:ext cx="8607524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What Must We Believe?</a:t>
            </a:r>
          </a:p>
          <a:p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marL="742950" indent="-742950">
              <a:buAutoNum type="arabicPeriod"/>
            </a:pP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Believe in him, i.e., </a:t>
            </a:r>
            <a:r>
              <a:rPr lang="en-US" sz="3600" b="1" u="sng" dirty="0" smtClean="0">
                <a:solidFill>
                  <a:srgbClr val="000000"/>
                </a:solidFill>
                <a:latin typeface="Arial" charset="0"/>
              </a:rPr>
              <a:t>God who raised Jesus, our Lord, from the dead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 (Rom 4:24)</a:t>
            </a:r>
          </a:p>
          <a:p>
            <a:pPr marL="742950" indent="-742950">
              <a:buAutoNum type="arabicPeriod"/>
            </a:pP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Believe that the Lord “was handed over for our trespasses and </a:t>
            </a:r>
            <a:r>
              <a:rPr lang="en-US" sz="3600" b="1" u="sng" dirty="0" smtClean="0">
                <a:solidFill>
                  <a:srgbClr val="000000"/>
                </a:solidFill>
                <a:latin typeface="Arial" charset="0"/>
              </a:rPr>
              <a:t>raised for our righteousness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” (</a:t>
            </a:r>
            <a:r>
              <a:rPr lang="en-US" sz="3600" b="1" smtClean="0">
                <a:solidFill>
                  <a:srgbClr val="000000"/>
                </a:solidFill>
                <a:latin typeface="Arial" charset="0"/>
              </a:rPr>
              <a:t>Rom 4:25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9246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26272" y="1885980"/>
            <a:ext cx="818011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Abraham (4:17b)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What did Abraham believe?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“God gives life to the dead and calls into being things that are not.”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5570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7" y="1885980"/>
            <a:ext cx="737974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Sarah (</a:t>
            </a:r>
            <a:r>
              <a:rPr lang="en-US" sz="3600" b="1" dirty="0" err="1" smtClean="0">
                <a:solidFill>
                  <a:srgbClr val="000000"/>
                </a:solidFill>
                <a:latin typeface="Arial" charset="0"/>
              </a:rPr>
              <a:t>Heb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 11:11)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“And </a:t>
            </a:r>
            <a:r>
              <a:rPr lang="en-US" sz="3600" b="1" dirty="0">
                <a:latin typeface="Arial" charset="0"/>
                <a:ea typeface="Arial" charset="0"/>
                <a:cs typeface="Arial" charset="0"/>
              </a:rPr>
              <a:t>by faith even Sarah, who was past childbearing age, was enabled to bear children because she considered him faithful who had made the </a:t>
            </a:r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promise.”</a:t>
            </a:r>
            <a:r>
              <a:rPr lang="en-US" sz="36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72130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01832" y="1503350"/>
            <a:ext cx="8607524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What Must We Believe?</a:t>
            </a:r>
          </a:p>
          <a:p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marL="742950" indent="-742950">
              <a:buAutoNum type="arabicPeriod"/>
            </a:pP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Believe in him, i.e., </a:t>
            </a:r>
            <a:r>
              <a:rPr lang="en-US" sz="3600" b="1" u="sng" dirty="0" smtClean="0">
                <a:solidFill>
                  <a:srgbClr val="000000"/>
                </a:solidFill>
                <a:latin typeface="Arial" charset="0"/>
              </a:rPr>
              <a:t>God who raised Jesus, our Lord, from the dead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 (Rom 4:24)</a:t>
            </a:r>
          </a:p>
          <a:p>
            <a:pPr marL="742950" indent="-742950">
              <a:buAutoNum type="arabicPeriod"/>
            </a:pP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Believe that the Lord “was handed over for our trespasses and </a:t>
            </a:r>
            <a:r>
              <a:rPr lang="en-US" sz="3600" b="1" u="sng" dirty="0" smtClean="0">
                <a:solidFill>
                  <a:srgbClr val="000000"/>
                </a:solidFill>
                <a:latin typeface="Arial" charset="0"/>
              </a:rPr>
              <a:t>raised for our righteousness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” (</a:t>
            </a:r>
            <a:r>
              <a:rPr lang="en-US" sz="3600" b="1" smtClean="0">
                <a:solidFill>
                  <a:srgbClr val="000000"/>
                </a:solidFill>
                <a:latin typeface="Arial" charset="0"/>
              </a:rPr>
              <a:t>Rom 4:25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9369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Theme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707158"/>
              </p:ext>
            </p:extLst>
          </p:nvPr>
        </p:nvGraphicFramePr>
        <p:xfrm>
          <a:off x="319142" y="1975395"/>
          <a:ext cx="8505714" cy="493717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35238"/>
                <a:gridCol w="2835238"/>
                <a:gridCol w="2835238"/>
              </a:tblGrid>
              <a:tr h="24782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The Gospel</a:t>
                      </a:r>
                    </a:p>
                    <a:p>
                      <a:pPr algn="ctr"/>
                      <a:endParaRPr lang="en-US" sz="240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endParaRPr lang="en-US" sz="240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About the Son, who is David’s son and resurrected</a:t>
                      </a:r>
                      <a:r>
                        <a:rPr lang="en-US" sz="2400" baseline="0" dirty="0" smtClean="0">
                          <a:latin typeface="Arial"/>
                          <a:cs typeface="Arial"/>
                        </a:rPr>
                        <a:t> from the dead (Son of God); we obey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The Need for the Gospel</a:t>
                      </a:r>
                    </a:p>
                    <a:p>
                      <a:pPr algn="ctr"/>
                      <a:endParaRPr lang="en-US" sz="240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endParaRPr lang="en-US" sz="240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Whether</a:t>
                      </a:r>
                      <a:r>
                        <a:rPr lang="en-US" sz="2400" baseline="0" dirty="0" smtClean="0">
                          <a:latin typeface="Arial"/>
                          <a:cs typeface="Arial"/>
                        </a:rPr>
                        <a:t> sinner, saint, privileged, or a human, we all need the gospel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The Gospel Explained</a:t>
                      </a:r>
                    </a:p>
                    <a:p>
                      <a:pPr algn="ctr"/>
                      <a:endParaRPr lang="en-US" sz="240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endParaRPr lang="en-US" sz="240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How God proves himself as upright (righteous);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Why</a:t>
                      </a:r>
                      <a:r>
                        <a:rPr lang="en-US" sz="2400" baseline="0" dirty="0" smtClean="0">
                          <a:latin typeface="Arial"/>
                          <a:cs typeface="Arial"/>
                        </a:rPr>
                        <a:t> is it based on faith-alone and what is faith?</a:t>
                      </a:r>
                      <a:endParaRPr lang="en-US" sz="240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11881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1:1–17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1:18–3:20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3:21–5:21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34420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</a:t>
            </a: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 Sermons link 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at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B</a:t>
            </a:r>
            <a:r>
              <a:rPr lang="en-US" sz="28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Get this </a:t>
            </a:r>
            <a:r>
              <a:rPr lang="en-US" sz="32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presentation and notes 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for free!</a:t>
            </a:r>
            <a:endParaRPr lang="en-US" sz="11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1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Gospel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775194" y="1828800"/>
            <a:ext cx="811126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  <a:ea typeface="Arial"/>
                <a:cs typeface="Arial"/>
                <a:sym typeface="Arial"/>
                <a:rtl val="0"/>
              </a:rPr>
              <a:t>What did it mean to the early hearers?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  <a:ea typeface="Arial"/>
              <a:cs typeface="Arial"/>
              <a:sym typeface="Arial"/>
              <a:rtl val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  <a:ea typeface="Arial"/>
                <a:cs typeface="Arial"/>
                <a:sym typeface="Arial"/>
                <a:rtl val="0"/>
              </a:rPr>
              <a:t>* A Birth Announcement 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  <a:ea typeface="Arial"/>
                <a:cs typeface="Arial"/>
                <a:sym typeface="Arial"/>
                <a:rtl val="0"/>
              </a:rPr>
              <a:t>*A Victory Proclamation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  <a:ea typeface="Arial"/>
                <a:cs typeface="Arial"/>
                <a:sym typeface="Arial"/>
                <a:rtl val="0"/>
              </a:rPr>
              <a:t>*And it required a response</a:t>
            </a:r>
            <a:endParaRPr lang="en-US" sz="3600" b="1" dirty="0">
              <a:solidFill>
                <a:srgbClr val="000000"/>
              </a:solidFill>
              <a:latin typeface="Times New Roman"/>
              <a:ea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2698318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Gospel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775194" y="1828800"/>
            <a:ext cx="811126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  <a:ea typeface="Arial"/>
                <a:cs typeface="Arial"/>
                <a:sym typeface="Arial"/>
                <a:rtl val="0"/>
              </a:rPr>
              <a:t>What did it mean to the early hearers?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  <a:ea typeface="Arial"/>
              <a:cs typeface="Arial"/>
              <a:sym typeface="Arial"/>
              <a:rtl val="0"/>
            </a:endParaRPr>
          </a:p>
          <a:p>
            <a:pPr marL="571500" indent="-571500" algn="ctr">
              <a:buFont typeface="Arial" charset="0"/>
              <a:buChar char="•"/>
            </a:pPr>
            <a:r>
              <a:rPr lang="en-US" sz="3600" b="1" dirty="0" smtClean="0">
                <a:solidFill>
                  <a:srgbClr val="000000"/>
                </a:solidFill>
                <a:latin typeface="Arial" charset="0"/>
                <a:ea typeface="Arial"/>
                <a:cs typeface="Arial"/>
                <a:sym typeface="Arial"/>
                <a:rtl val="0"/>
              </a:rPr>
              <a:t>A Son, of Davidic lineage</a:t>
            </a:r>
          </a:p>
          <a:p>
            <a:pPr marL="571500" indent="-571500" algn="ctr">
              <a:buFont typeface="Arial" charset="0"/>
              <a:buChar char="•"/>
            </a:pPr>
            <a:r>
              <a:rPr lang="en-US" sz="3600" b="1" dirty="0" smtClean="0">
                <a:solidFill>
                  <a:srgbClr val="000000"/>
                </a:solidFill>
                <a:latin typeface="Arial" charset="0"/>
                <a:ea typeface="Arial"/>
                <a:cs typeface="Arial"/>
                <a:sym typeface="Arial"/>
                <a:rtl val="0"/>
              </a:rPr>
              <a:t>Son of God, resurrection from the dead</a:t>
            </a:r>
          </a:p>
          <a:p>
            <a:pPr marL="571500" indent="-571500" algn="ctr">
              <a:buFont typeface="Arial" charset="0"/>
              <a:buChar char="•"/>
            </a:pPr>
            <a:r>
              <a:rPr lang="en-US" sz="3600" b="1" dirty="0" smtClean="0">
                <a:solidFill>
                  <a:srgbClr val="000000"/>
                </a:solidFill>
                <a:latin typeface="Arial" charset="0"/>
                <a:ea typeface="Arial"/>
                <a:cs typeface="Arial"/>
                <a:sym typeface="Arial"/>
                <a:rtl val="0"/>
              </a:rPr>
              <a:t>We put our faith in him</a:t>
            </a:r>
            <a:endParaRPr lang="en-US" sz="3600" b="1" dirty="0">
              <a:solidFill>
                <a:srgbClr val="000000"/>
              </a:solidFill>
              <a:latin typeface="Times New Roman"/>
              <a:ea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5621819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Theme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789464"/>
              </p:ext>
            </p:extLst>
          </p:nvPr>
        </p:nvGraphicFramePr>
        <p:xfrm>
          <a:off x="319142" y="1975395"/>
          <a:ext cx="8505714" cy="4937173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835238"/>
                <a:gridCol w="2835238"/>
                <a:gridCol w="2835238"/>
              </a:tblGrid>
              <a:tr h="24782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The Gospel</a:t>
                      </a:r>
                    </a:p>
                    <a:p>
                      <a:pPr algn="ctr"/>
                      <a:endParaRPr lang="en-US" sz="240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endParaRPr lang="en-US" sz="240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About the Son, who is David’s son and resurrected</a:t>
                      </a:r>
                      <a:r>
                        <a:rPr lang="en-US" sz="2400" baseline="0" dirty="0" smtClean="0">
                          <a:latin typeface="Arial"/>
                          <a:cs typeface="Arial"/>
                        </a:rPr>
                        <a:t> from the dead (Son of God); we obey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The Need for the Gospel</a:t>
                      </a:r>
                    </a:p>
                    <a:p>
                      <a:pPr algn="ctr"/>
                      <a:endParaRPr lang="en-US" sz="240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endParaRPr lang="en-US" sz="240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Whether</a:t>
                      </a:r>
                      <a:r>
                        <a:rPr lang="en-US" sz="2400" baseline="0" dirty="0" smtClean="0">
                          <a:latin typeface="Arial"/>
                          <a:cs typeface="Arial"/>
                        </a:rPr>
                        <a:t> sinner, saint, privileged, or a human, we all need the gospel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The Gospel Explained</a:t>
                      </a:r>
                    </a:p>
                    <a:p>
                      <a:pPr algn="ctr"/>
                      <a:endParaRPr lang="en-US" sz="240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endParaRPr lang="en-US" sz="240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How God proves himself as upright (righteous);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Why</a:t>
                      </a:r>
                      <a:r>
                        <a:rPr lang="en-US" sz="2400" baseline="0" dirty="0" smtClean="0">
                          <a:latin typeface="Arial"/>
                          <a:cs typeface="Arial"/>
                        </a:rPr>
                        <a:t> is it based on faith-alone and what is faith?</a:t>
                      </a:r>
                      <a:endParaRPr lang="en-US" sz="240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11881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1:1–17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1:18–3:20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3:21–5:21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26810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Objection 1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6" y="3116651"/>
            <a:ext cx="73797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But, I don't need the Gospel! </a:t>
            </a:r>
            <a:endParaRPr lang="en-US" sz="3600" b="1" dirty="0" smtClean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I </a:t>
            </a:r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am not a 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sinner.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7814051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4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3248</TotalTime>
  <Words>1833</Words>
  <Application>Microsoft Macintosh PowerPoint</Application>
  <PresentationFormat>On-screen Show (4:3)</PresentationFormat>
  <Paragraphs>297</Paragraphs>
  <Slides>50</Slides>
  <Notes>50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49_Blank Presentation</vt:lpstr>
      <vt:lpstr>Abraham &amp; David Testify to Faith</vt:lpstr>
      <vt:lpstr>Accept One Another</vt:lpstr>
      <vt:lpstr>PowerPoint Presentation</vt:lpstr>
      <vt:lpstr>Theme</vt:lpstr>
      <vt:lpstr>Theme</vt:lpstr>
      <vt:lpstr>Gospel</vt:lpstr>
      <vt:lpstr>Gospel</vt:lpstr>
      <vt:lpstr>Theme</vt:lpstr>
      <vt:lpstr>Objection 1</vt:lpstr>
      <vt:lpstr>Objection 2</vt:lpstr>
      <vt:lpstr>Objection 3</vt:lpstr>
      <vt:lpstr>Objection 4</vt:lpstr>
      <vt:lpstr>Paul’s Answer</vt:lpstr>
      <vt:lpstr>Conclusion</vt:lpstr>
      <vt:lpstr>Theme</vt:lpstr>
      <vt:lpstr>Righteousness of God</vt:lpstr>
      <vt:lpstr>Righteousness of God</vt:lpstr>
      <vt:lpstr>Righteousness of God</vt:lpstr>
      <vt:lpstr>Righteousness of God</vt:lpstr>
      <vt:lpstr>Righteousness of God</vt:lpstr>
      <vt:lpstr>Righteousness of God</vt:lpstr>
      <vt:lpstr>Righteousness of God</vt:lpstr>
      <vt:lpstr>Righteousness of God</vt:lpstr>
      <vt:lpstr>Righteousness of God</vt:lpstr>
      <vt:lpstr>Righteousness of God</vt:lpstr>
      <vt:lpstr>Righteousness of God</vt:lpstr>
      <vt:lpstr>Righteousness of God</vt:lpstr>
      <vt:lpstr>Righteousness of God</vt:lpstr>
      <vt:lpstr>Righteousness of God</vt:lpstr>
      <vt:lpstr>Righteousness of God</vt:lpstr>
      <vt:lpstr>Theme</vt:lpstr>
      <vt:lpstr>Righteousness of God</vt:lpstr>
      <vt:lpstr>Righteousness of God</vt:lpstr>
      <vt:lpstr>Righteousness of God</vt:lpstr>
      <vt:lpstr>Righteousness of God</vt:lpstr>
      <vt:lpstr>Righteousness of God</vt:lpstr>
      <vt:lpstr>Righteousness of God</vt:lpstr>
      <vt:lpstr>Righteousness of God</vt:lpstr>
      <vt:lpstr>Righteousness of God</vt:lpstr>
      <vt:lpstr>Righteousness of God</vt:lpstr>
      <vt:lpstr>Righteousness of God</vt:lpstr>
      <vt:lpstr>Righteousness of God</vt:lpstr>
      <vt:lpstr>Righteousness of God</vt:lpstr>
      <vt:lpstr>Righteousness of God</vt:lpstr>
      <vt:lpstr>Righteousness of God</vt:lpstr>
      <vt:lpstr>Righteousness of God</vt:lpstr>
      <vt:lpstr>Righteousness of God</vt:lpstr>
      <vt:lpstr>Righteousness of God</vt:lpstr>
      <vt:lpstr>Righteousness of God</vt:lpstr>
      <vt:lpstr>NT Sermons link at BibleStudyDownloads.org</vt:lpstr>
    </vt:vector>
  </TitlesOfParts>
  <Company>Singapore Bible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Sermon Title</dc:title>
  <dc:creator>Rick Griffith</dc:creator>
  <cp:lastModifiedBy>Rick Griffith</cp:lastModifiedBy>
  <cp:revision>148</cp:revision>
  <dcterms:created xsi:type="dcterms:W3CDTF">2014-08-02T06:39:19Z</dcterms:created>
  <dcterms:modified xsi:type="dcterms:W3CDTF">2017-04-03T02:48:50Z</dcterms:modified>
</cp:coreProperties>
</file>