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435" r:id="rId2"/>
    <p:sldId id="313" r:id="rId3"/>
    <p:sldId id="459" r:id="rId4"/>
    <p:sldId id="468" r:id="rId5"/>
    <p:sldId id="460" r:id="rId6"/>
    <p:sldId id="455" r:id="rId7"/>
    <p:sldId id="439" r:id="rId8"/>
    <p:sldId id="440" r:id="rId9"/>
    <p:sldId id="441" r:id="rId10"/>
    <p:sldId id="442" r:id="rId11"/>
    <p:sldId id="444" r:id="rId12"/>
    <p:sldId id="448" r:id="rId13"/>
    <p:sldId id="458" r:id="rId14"/>
    <p:sldId id="462" r:id="rId15"/>
    <p:sldId id="457" r:id="rId16"/>
    <p:sldId id="463" r:id="rId17"/>
    <p:sldId id="472" r:id="rId18"/>
    <p:sldId id="467" r:id="rId19"/>
    <p:sldId id="469" r:id="rId20"/>
    <p:sldId id="470" r:id="rId21"/>
    <p:sldId id="473" r:id="rId22"/>
    <p:sldId id="492" r:id="rId23"/>
    <p:sldId id="490" r:id="rId24"/>
    <p:sldId id="491" r:id="rId25"/>
    <p:sldId id="493" r:id="rId26"/>
    <p:sldId id="494" r:id="rId27"/>
    <p:sldId id="475" r:id="rId28"/>
    <p:sldId id="495" r:id="rId29"/>
    <p:sldId id="479" r:id="rId30"/>
    <p:sldId id="480" r:id="rId31"/>
    <p:sldId id="488" r:id="rId32"/>
    <p:sldId id="481" r:id="rId33"/>
    <p:sldId id="483" r:id="rId34"/>
    <p:sldId id="489" r:id="rId35"/>
    <p:sldId id="482" r:id="rId36"/>
    <p:sldId id="484" r:id="rId37"/>
    <p:sldId id="485" r:id="rId38"/>
    <p:sldId id="487" r:id="rId39"/>
    <p:sldId id="486" r:id="rId40"/>
    <p:sldId id="34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64" autoAdjust="0"/>
    <p:restoredTop sz="94751" autoAdjust="0"/>
  </p:normalViewPr>
  <p:slideViewPr>
    <p:cSldViewPr snapToGrid="0" snapToObjects="1">
      <p:cViewPr varScale="1">
        <p:scale>
          <a:sx n="116" d="100"/>
          <a:sy n="116" d="100"/>
        </p:scale>
        <p:origin x="-6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27/3/17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8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40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2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88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285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08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13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96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54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5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559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30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17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02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677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24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0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5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24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4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979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630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519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13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379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96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683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46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160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54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91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708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75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00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8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93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25435" y="3391850"/>
            <a:ext cx="5294752" cy="13703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en-US" sz="4000" b="1" i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Book of </a:t>
            </a:r>
            <a:br>
              <a:rPr lang="en-US" sz="4000" b="1" i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 i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Romans</a:t>
            </a:r>
            <a:endParaRPr lang="en-US" sz="40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25435" y="1046826"/>
            <a:ext cx="5294752" cy="155350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6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Accept One Another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3813" y="5325117"/>
            <a:ext cx="925252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Preached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by Andrew B. Spurgeon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/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at Crossroads International Church Singapore • cicfamily.com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Uploaded by Dr. Rick Griffith •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Thousands of f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iles in 44 languages for free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25435" cy="53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5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1709727"/>
            <a:ext cx="7379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God’s wrath is showing upon them . . . How?</a:t>
            </a:r>
          </a:p>
          <a:p>
            <a:pPr algn="ctr"/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3. God gave them over to thoughtless minds; they commit acts of wickedness and approve those who practice them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(1:26–32)</a:t>
            </a:r>
          </a:p>
        </p:txBody>
      </p:sp>
    </p:spTree>
    <p:extLst>
      <p:ext uri="{BB962C8B-B14F-4D97-AF65-F5344CB8AC3E}">
        <p14:creationId xmlns:p14="http://schemas.microsoft.com/office/powerpoint/2010/main" val="1499191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2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 saint!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02276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008656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what’s their crime?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Showing contempt for God’s kindness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(2:4)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“God will repay each person according to what they have done” 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(2:5–6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57570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3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privileged.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39604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3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Jewish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Torah</a:t>
            </a: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Circumcision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96987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Paul’s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008656"/>
            <a:ext cx="7379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Torah: “Now you, if you call yourself a Jew; if you rely on the law and brag about your relationship to God” . . . 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But you do the same things you speak against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, aren’t you dishonoring God by breaking the law? 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(2:17–24)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76692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Paul’s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334346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Circumcision: “Circumcision has value if you observe the law, but </a:t>
            </a:r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if you break the law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, you have become as though you had not been circumcised” (2:25–29)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435494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4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not “totally depraved”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518394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Paul’s Answer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1885980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“There is no one righteous; not even one; there is no one who understands, no one who seeks God. All have turned away . . . There is no fear of God before their eyes” (3:10–18)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455518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Torah’s Function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Torah’s job = “every mouth may be silenced and the whole world held accountable to God” (3:19)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“Through the law we become conscious of sin” (3:20)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7027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5" y="1968500"/>
            <a:ext cx="8588188" cy="419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44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Conclusion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Whether we are “sinners,” “saints,” “privileged,” or “mere human” — we are in need of the Gospel of Jesus Christ, Davidic son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, resurrected from the dead.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5252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is “righteousness”?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Lot’s Story (Gen 19:19)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“Behold, your servant [Lot] has found mercy from you and </a:t>
            </a:r>
            <a:r>
              <a:rPr lang="en-US" sz="2800" b="1" u="sng" dirty="0" smtClean="0">
                <a:solidFill>
                  <a:srgbClr val="000000"/>
                </a:solidFill>
                <a:latin typeface="Arial" charset="0"/>
              </a:rPr>
              <a:t>greatness of your uprightness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by sparing my life”</a:t>
            </a:r>
            <a:endParaRPr lang="en-US" sz="28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8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</a:p>
          <a:p>
            <a:pPr algn="ctr"/>
            <a:endParaRPr lang="en-US" sz="36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= the quality of being honest, responsible, moral (Cambridge)</a:t>
            </a:r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The condition or quality of being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honorable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or honest;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rectitude (Oxford)</a:t>
            </a:r>
          </a:p>
        </p:txBody>
      </p:sp>
    </p:spTree>
    <p:extLst>
      <p:ext uri="{BB962C8B-B14F-4D97-AF65-F5344CB8AC3E}">
        <p14:creationId xmlns:p14="http://schemas.microsoft.com/office/powerpoint/2010/main" val="2002173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is “righteousness”?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Abraham’s Story (Gen 20:5)</a:t>
            </a:r>
          </a:p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Arial" charset="0"/>
              </a:rPr>
              <a:t>Abimelek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to God: “Lord will you destroy an innocent nation? Did he not say to me, ‘She is my sister’ . . . I took her with a clean heart and an upright hand”</a:t>
            </a:r>
            <a:endParaRPr lang="en-US" sz="28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800" b="1" dirty="0"/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61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is “righteousness”?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Jacob’s Story (Gen 30:33)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“My uprightness will testify for me in the future . . . any goat that is not speckled or spotted or lamb that is not dark-colored will be considered stolen”</a:t>
            </a:r>
            <a:endParaRPr lang="en-US" sz="28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800" b="1" dirty="0"/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  <a:endParaRPr lang="en-US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402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</a:p>
          <a:p>
            <a:pPr algn="ctr"/>
            <a:endParaRPr lang="en-US" sz="36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= the quality of being honest, responsible, moral (Cambridge)</a:t>
            </a:r>
          </a:p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The condition or quality of </a:t>
            </a:r>
            <a:r>
              <a:rPr lang="en-US" sz="3600" b="1">
                <a:latin typeface="Arial" charset="0"/>
                <a:ea typeface="Arial" charset="0"/>
                <a:cs typeface="Arial" charset="0"/>
              </a:rPr>
              <a:t>being </a:t>
            </a:r>
            <a:r>
              <a:rPr lang="en-US" sz="3600" b="1" smtClean="0">
                <a:latin typeface="Arial" charset="0"/>
                <a:ea typeface="Arial" charset="0"/>
                <a:cs typeface="Arial" charset="0"/>
              </a:rPr>
              <a:t>honorable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or honest</a:t>
            </a:r>
            <a:r>
              <a:rPr lang="en-US" sz="3600" b="1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3600" b="1" smtClean="0">
                <a:latin typeface="Arial" charset="0"/>
                <a:ea typeface="Arial" charset="0"/>
                <a:cs typeface="Arial" charset="0"/>
              </a:rPr>
              <a:t>rectitude (Oxford)</a:t>
            </a:r>
          </a:p>
        </p:txBody>
      </p:sp>
    </p:spTree>
    <p:extLst>
      <p:ext uri="{BB962C8B-B14F-4D97-AF65-F5344CB8AC3E}">
        <p14:creationId xmlns:p14="http://schemas.microsoft.com/office/powerpoint/2010/main" val="1535658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439977"/>
            <a:ext cx="737974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“uprightness”</a:t>
            </a:r>
          </a:p>
          <a:p>
            <a:pPr algn="ctr"/>
            <a:endParaRPr lang="en-US" sz="36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“For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the L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ORD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 is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righteous/upright,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he loves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justice” (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Ps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11:7)</a:t>
            </a:r>
          </a:p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“You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came down on Mount Sinai; you spoke to them from heaven. You gave them regulations and laws that are just and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upright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, and decrees and commands that are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good” (</a:t>
            </a:r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Neh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9:13)</a:t>
            </a:r>
          </a:p>
        </p:txBody>
      </p:sp>
    </p:spTree>
    <p:extLst>
      <p:ext uri="{BB962C8B-B14F-4D97-AF65-F5344CB8AC3E}">
        <p14:creationId xmlns:p14="http://schemas.microsoft.com/office/powerpoint/2010/main" val="12330304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Paul refers to God’s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righteousness = uprightness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three times in these opening chapters: 1:17; 3:21; 3:22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how is God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193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 God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steps did he take to redeem his creation?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Romans 3:21–31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64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1.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rests on faith (1:17), i.e., apart from the law (3:21) although testified by the law and the prophets (3:21)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84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Theme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16366" y="2888344"/>
            <a:ext cx="81112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“Accept one another just as Christ has accepted us for the glory of God” (Rom 15:7)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572409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2.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is by the faithfulness of Jesus Christ (3:22)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0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Martin Luther - Salvation by faith in Christ alo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828799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972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3.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is offered to everyone who believes, without distinction—all have sinned (3:22–23)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18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4.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salvation is a free gift based on God’s grace and redemption that is in Christ Jesus (3:24)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26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4365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The Ark of the Coven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687443"/>
            <a:ext cx="9204254" cy="51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0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5.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he appointed Jesus as the “mercy seat” because of Jesus’s faithfulness, in his blood—demonstrations of his uprightness (3:25a)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11" y="1028700"/>
            <a:ext cx="3801632" cy="16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32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6.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he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overlooked [through Jesus’ work] sins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committed beforehand (3:25b)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16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7. God is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upright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because in his patience he demonstrates his uprightness in the present time, that is, by being the Judge and the one who justifies people by Jesus’s faithfulness (3:25b)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08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60618" y="1950707"/>
            <a:ext cx="78974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“If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anyone is in Christ,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he/she is a new person: his/her old things have gone, he/she has become a new person. This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is from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God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who reconciled us to himself through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Christ.”</a:t>
            </a:r>
          </a:p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“This is our message: God, in Christ</a:t>
            </a:r>
            <a:r>
              <a:rPr lang="en-US" sz="3200" b="1" smtClean="0">
                <a:latin typeface="Arial" charset="0"/>
                <a:ea typeface="Arial" charset="0"/>
                <a:cs typeface="Arial" charset="0"/>
              </a:rPr>
              <a:t>, is reconciling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the world unto himself,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not counting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their transgressions against them” (2 </a:t>
            </a:r>
            <a:r>
              <a:rPr lang="en-US" sz="3200" b="1" dirty="0" err="1" smtClean="0">
                <a:latin typeface="Arial" charset="0"/>
                <a:ea typeface="Arial" charset="0"/>
                <a:cs typeface="Arial" charset="0"/>
              </a:rPr>
              <a:t>Cor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 5:17–19).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3066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-16580"/>
            <a:ext cx="7596186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Righteousness of God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7" y="2888344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Conclusion: No chance for anyone to boast! (3:27)</a:t>
            </a:r>
            <a:endParaRPr lang="en-US" sz="36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01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Gospel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75194" y="1828800"/>
            <a:ext cx="81112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did it mean to the early hearers?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* A Birth Announcement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*A Victory Proclamation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*And it required a response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74414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 Sermons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notes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Gospel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75194" y="1828800"/>
            <a:ext cx="81112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 did it mean to the early hearers?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marL="571500" indent="-571500" algn="ctr">
              <a:buFont typeface="Arial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 Son, of Davidic lineage</a:t>
            </a:r>
          </a:p>
          <a:p>
            <a:pPr marL="571500" indent="-571500" algn="ctr">
              <a:buFont typeface="Arial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Son of God, resurrection from the dead</a:t>
            </a:r>
          </a:p>
          <a:p>
            <a:pPr marL="571500" indent="-571500" algn="ctr">
              <a:buFont typeface="Arial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We put our faith in him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775674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1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not a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sinner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81405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1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26306" y="1731657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What’s the truth that they suppress?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The existence of God (1:19–23)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“Although they know God exists, they neither give glory to God nor thank Him” Instead, they worship gods they create (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sin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38907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1709727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God’s wrath is showing upon them . . . How?</a:t>
            </a:r>
          </a:p>
          <a:p>
            <a:pPr algn="ctr"/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God gave them over to their own desires of their hearts; they worship creatures  (1:24–25)</a:t>
            </a:r>
          </a:p>
        </p:txBody>
      </p:sp>
    </p:spTree>
    <p:extLst>
      <p:ext uri="{BB962C8B-B14F-4D97-AF65-F5344CB8AC3E}">
        <p14:creationId xmlns:p14="http://schemas.microsoft.com/office/powerpoint/2010/main" val="14123975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1709727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God’s wrath is showing upon them . . . How?</a:t>
            </a:r>
          </a:p>
          <a:p>
            <a:pPr algn="ctr"/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2. God gave them over to dishonorable passions; they confuse gender identities   (1:26–28)</a:t>
            </a:r>
          </a:p>
        </p:txBody>
      </p:sp>
    </p:spTree>
    <p:extLst>
      <p:ext uri="{BB962C8B-B14F-4D97-AF65-F5344CB8AC3E}">
        <p14:creationId xmlns:p14="http://schemas.microsoft.com/office/powerpoint/2010/main" val="272521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1323</Words>
  <Application>Microsoft Macintosh PowerPoint</Application>
  <PresentationFormat>On-screen Show (4:3)</PresentationFormat>
  <Paragraphs>178</Paragraphs>
  <Slides>40</Slides>
  <Notes>40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49_Blank Presentation</vt:lpstr>
      <vt:lpstr>Accept One Another</vt:lpstr>
      <vt:lpstr>PowerPoint Presentation</vt:lpstr>
      <vt:lpstr>Theme</vt:lpstr>
      <vt:lpstr>Gospel</vt:lpstr>
      <vt:lpstr>Gospel</vt:lpstr>
      <vt:lpstr>Objection 1</vt:lpstr>
      <vt:lpstr>Objection 1</vt:lpstr>
      <vt:lpstr>God's Response</vt:lpstr>
      <vt:lpstr>God's Response</vt:lpstr>
      <vt:lpstr>God's Response</vt:lpstr>
      <vt:lpstr>Objection 2</vt:lpstr>
      <vt:lpstr>God's Response</vt:lpstr>
      <vt:lpstr>Objection 3</vt:lpstr>
      <vt:lpstr>Objection 3</vt:lpstr>
      <vt:lpstr>Paul’s Response</vt:lpstr>
      <vt:lpstr>Paul’s Response</vt:lpstr>
      <vt:lpstr>Objection 4</vt:lpstr>
      <vt:lpstr>Paul’s Answer</vt:lpstr>
      <vt:lpstr>Torah’s Function</vt:lpstr>
      <vt:lpstr>Conclusion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Righteousness of God</vt:lpstr>
      <vt:lpstr>NT Sermons link at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122</cp:revision>
  <dcterms:created xsi:type="dcterms:W3CDTF">2014-08-02T06:39:19Z</dcterms:created>
  <dcterms:modified xsi:type="dcterms:W3CDTF">2017-03-27T01:13:31Z</dcterms:modified>
</cp:coreProperties>
</file>