
<file path=[Content_Types].xml><?xml version="1.0" encoding="utf-8"?>
<Types xmlns="http://schemas.openxmlformats.org/package/2006/content-types">
  <Default Extension="xml" ContentType="application/xml"/>
  <Default Extension="mo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4" r:id="rId3"/>
  </p:sldMasterIdLst>
  <p:notesMasterIdLst>
    <p:notesMasterId r:id="rId19"/>
  </p:notesMasterIdLst>
  <p:sldIdLst>
    <p:sldId id="268" r:id="rId4"/>
    <p:sldId id="263" r:id="rId5"/>
    <p:sldId id="264" r:id="rId6"/>
    <p:sldId id="265" r:id="rId7"/>
    <p:sldId id="256" r:id="rId8"/>
    <p:sldId id="257" r:id="rId9"/>
    <p:sldId id="259" r:id="rId10"/>
    <p:sldId id="272" r:id="rId11"/>
    <p:sldId id="260" r:id="rId12"/>
    <p:sldId id="261" r:id="rId13"/>
    <p:sldId id="266" r:id="rId14"/>
    <p:sldId id="262" r:id="rId15"/>
    <p:sldId id="267" r:id="rId16"/>
    <p:sldId id="270" r:id="rId17"/>
    <p:sldId id="27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787"/>
    <p:restoredTop sz="99274" autoAdjust="0"/>
  </p:normalViewPr>
  <p:slideViewPr>
    <p:cSldViewPr snapToGrid="0" snapToObjects="1">
      <p:cViewPr>
        <p:scale>
          <a:sx n="127" d="100"/>
          <a:sy n="127" d="100"/>
        </p:scale>
        <p:origin x="-320" y="-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C83C6-A088-6347-A380-E174FE86BB59}" type="datetimeFigureOut">
              <a:t>12/2/17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090DCA-4120-9C41-BC58-8553939EF60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12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A28C9AB-5814-BA4F-84A6-C6DECF72119E}" type="slidenum">
              <a:rPr lang="en-GB" sz="1200">
                <a:solidFill>
                  <a:srgbClr val="FFFFFF"/>
                </a:solidFill>
                <a:latin typeface="Comic Sans MS" charset="0"/>
              </a:rPr>
              <a:pPr/>
              <a:t>1</a:t>
            </a:fld>
            <a:endParaRPr lang="en-GB" sz="1200">
              <a:solidFill>
                <a:srgbClr val="FFFFFF"/>
              </a:solidFill>
              <a:latin typeface="Comic Sans MS" charset="0"/>
            </a:endParaRPr>
          </a:p>
        </p:txBody>
      </p:sp>
      <p:sp>
        <p:nvSpPr>
          <p:cNvPr id="56322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15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70B03-2383-1F44-8C07-CEEDF2205C89}" type="datetimeFigureOut">
              <a:rPr lang="en-US" smtClean="0"/>
              <a:t>12/2/17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DA774-D776-7B48-9083-72EDCD1BD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258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70B03-2383-1F44-8C07-CEEDF2205C89}" type="datetimeFigureOut">
              <a:rPr lang="en-US" smtClean="0"/>
              <a:t>12/2/17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DA774-D776-7B48-9083-72EDCD1BD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49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70B03-2383-1F44-8C07-CEEDF2205C89}" type="datetimeFigureOut">
              <a:rPr lang="en-US" smtClean="0"/>
              <a:t>12/2/17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DA774-D776-7B48-9083-72EDCD1BD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044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95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21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805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93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04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8060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64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64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70B03-2383-1F44-8C07-CEEDF2205C89}" type="datetimeFigureOut">
              <a:rPr lang="en-US" smtClean="0"/>
              <a:t>12/2/17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DA774-D776-7B48-9083-72EDCD1BD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710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0144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648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092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331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5087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0A2CE-89B4-BF40-BFF7-B0BFCC295E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608513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CE20E-2814-D740-8608-C0EE0F23E3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559789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30A1C-5EBA-0843-A96B-025F963E09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726478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F9B68-C8EA-EF43-B10A-B785953BFE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602876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39689-B542-F145-9156-E684DA4AC7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641547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70B03-2383-1F44-8C07-CEEDF2205C89}" type="datetimeFigureOut">
              <a:rPr lang="en-US" smtClean="0"/>
              <a:t>12/2/17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DA774-D776-7B48-9083-72EDCD1BD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935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4F47F0-291F-0042-9AB9-86A6B2A7A3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3704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8B93A-72EE-FF4E-8569-AE72976AA7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725480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9F377-1497-7D42-8355-6BCCABF865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800805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B377C-832F-5F40-8A9A-8C99791C57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99328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0ADE4-8574-3B4B-8CEA-9671AD223A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92024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D6BAC-0656-F642-9B08-C61AE25F8A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541430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70B03-2383-1F44-8C07-CEEDF2205C89}" type="datetimeFigureOut">
              <a:rPr lang="en-US" smtClean="0"/>
              <a:t>12/2/17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DA774-D776-7B48-9083-72EDCD1BD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93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70B03-2383-1F44-8C07-CEEDF2205C89}" type="datetimeFigureOut">
              <a:rPr lang="en-US" smtClean="0"/>
              <a:t>12/2/17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DA774-D776-7B48-9083-72EDCD1BD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89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70B03-2383-1F44-8C07-CEEDF2205C89}" type="datetimeFigureOut">
              <a:rPr lang="en-US" smtClean="0"/>
              <a:t>12/2/17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DA774-D776-7B48-9083-72EDCD1BD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065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70B03-2383-1F44-8C07-CEEDF2205C89}" type="datetimeFigureOut">
              <a:rPr lang="en-US" smtClean="0"/>
              <a:t>12/2/17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DA774-D776-7B48-9083-72EDCD1BD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08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70B03-2383-1F44-8C07-CEEDF2205C89}" type="datetimeFigureOut">
              <a:rPr lang="en-US" smtClean="0"/>
              <a:t>12/2/17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DA774-D776-7B48-9083-72EDCD1BD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13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70B03-2383-1F44-8C07-CEEDF2205C89}" type="datetimeFigureOut">
              <a:rPr lang="en-US" smtClean="0"/>
              <a:t>12/2/17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DA774-D776-7B48-9083-72EDCD1BD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46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70B03-2383-1F44-8C07-CEEDF2205C89}" type="datetimeFigureOut">
              <a:rPr lang="en-US" smtClean="0"/>
              <a:t>12/2/17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DA774-D776-7B48-9083-72EDCD1BD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85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FCEC4A-0619-534F-AB0C-4C4D1986DF16}" type="slidenum">
              <a:rPr lang="en-US">
                <a:ea typeface="ＭＳ Ｐゴシック" charset="0"/>
                <a:cs typeface="ＭＳ Ｐゴシック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3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E036EF-5242-5241-AB42-97179E1AF200}" type="slidenum">
              <a:rPr lang="en-US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737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18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Layout" Target="../slideLayouts/slideLayout18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ov"/><Relationship Id="rId4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1" Type="http://schemas.openxmlformats.org/officeDocument/2006/relationships/themeOverride" Target="../theme/themeOverride3.xml"/><Relationship Id="rId2" Type="http://schemas.microsoft.com/office/2007/relationships/media" Target="../media/media1.mo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4" Type="http://schemas.openxmlformats.org/officeDocument/2006/relationships/image" Target="../media/image5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90123" y="3391850"/>
            <a:ext cx="4160114" cy="137038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2" charset="0"/>
              </a:defRPr>
            </a:lvl9pPr>
          </a:lstStyle>
          <a:p>
            <a:pPr>
              <a:defRPr/>
            </a:pPr>
            <a:r>
              <a:rPr lang="en-US" sz="3200" b="1" i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The Theme </a:t>
            </a:r>
            <a:r>
              <a:rPr lang="en-US" sz="3200" b="1" i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of Romans Based on the Gospel</a:t>
            </a:r>
            <a:endParaRPr lang="en-US" sz="3200" b="1" i="1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25435" y="650048"/>
            <a:ext cx="5294752" cy="241017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  <a:extLst/>
        </p:spPr>
        <p:txBody>
          <a:bodyPr/>
          <a:lstStyle/>
          <a:p>
            <a:pPr>
              <a:defRPr/>
            </a:pPr>
            <a:r>
              <a:rPr lang="en-US" b="1" dirty="0" smtClean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Accept One Another As Christ Has Accepted You</a:t>
            </a:r>
            <a:endParaRPr lang="en-US" b="1" dirty="0">
              <a:effectLst>
                <a:glow rad="127000">
                  <a:schemeClr val="tx1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-23813" y="5325117"/>
            <a:ext cx="9252520" cy="1532883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Preached by Dr. Andrew Spurgeon 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at Crossroads International Church Singapore • cicfamily.com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Uploaded by Dr. Rick Griffith • Singapore Bible College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Thousands of f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iles in 44 languages for free at BibleStudyDownloads.org</a:t>
            </a:r>
            <a:endParaRPr lang="en-US" sz="2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25435" cy="535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2782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did it mean to the early hearers?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381597" cy="4351338"/>
          </a:xfrm>
        </p:spPr>
        <p:txBody>
          <a:bodyPr/>
          <a:lstStyle/>
          <a:p>
            <a:r>
              <a:rPr lang="en-US" dirty="0" smtClean="0"/>
              <a:t>Gospel</a:t>
            </a:r>
          </a:p>
          <a:p>
            <a:pPr marL="457200" lvl="1" indent="0">
              <a:buNone/>
            </a:pPr>
            <a:r>
              <a:rPr lang="en-US" dirty="0" smtClean="0"/>
              <a:t>"The </a:t>
            </a:r>
            <a:r>
              <a:rPr lang="en-US" dirty="0"/>
              <a:t>gospel </a:t>
            </a:r>
            <a:r>
              <a:rPr lang="en-US" dirty="0" smtClean="0"/>
              <a:t>. . . regarding </a:t>
            </a:r>
            <a:r>
              <a:rPr lang="en-US" dirty="0"/>
              <a:t>his Son, who as to his earthly life was a descendant of </a:t>
            </a:r>
            <a:r>
              <a:rPr lang="en-US" dirty="0" smtClean="0"/>
              <a:t>David, and </a:t>
            </a:r>
            <a:r>
              <a:rPr lang="en-US" dirty="0"/>
              <a:t>who through the Spirit of holiness was appointed the Son of God in power by his resurrection from the dead: Jesus Christ our </a:t>
            </a:r>
            <a:r>
              <a:rPr lang="en-US" dirty="0" smtClean="0"/>
              <a:t>Lord" </a:t>
            </a:r>
            <a:br>
              <a:rPr lang="en-US" dirty="0" smtClean="0"/>
            </a:br>
            <a:r>
              <a:rPr lang="en-US" dirty="0" smtClean="0"/>
              <a:t>(Rom 1:2–4)</a:t>
            </a:r>
          </a:p>
          <a:p>
            <a:pPr marL="717550" lvl="1" indent="0">
              <a:buNone/>
            </a:pPr>
            <a:endParaRPr lang="en-US" dirty="0"/>
          </a:p>
          <a:p>
            <a:pPr marL="717550" lvl="1" indent="0">
              <a:buNone/>
            </a:pPr>
            <a:r>
              <a:rPr lang="en-US" dirty="0" smtClean="0"/>
              <a:t>1. Earthly life . . . (birth) . . . A descendant of David</a:t>
            </a:r>
          </a:p>
          <a:p>
            <a:pPr marL="717550" lvl="1" indent="0">
              <a:buNone/>
            </a:pPr>
            <a:r>
              <a:rPr lang="en-US" dirty="0" smtClean="0"/>
              <a:t>2. Victory . . . In power by his resurrection, the Son of God</a:t>
            </a:r>
            <a:endParaRPr lang="en-US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77939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/>
          <a:lstStyle/>
          <a:p>
            <a:r>
              <a:rPr lang="en-US" dirty="0" smtClean="0"/>
              <a:t>What it meant to the early hearers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Gospel</a:t>
            </a:r>
          </a:p>
          <a:p>
            <a:pPr lvl="1"/>
            <a:r>
              <a:rPr lang="en-US" sz="2800" dirty="0" smtClean="0"/>
              <a:t>A birth announcement</a:t>
            </a:r>
          </a:p>
          <a:p>
            <a:pPr lvl="2"/>
            <a:r>
              <a:rPr lang="en-US" sz="2400" dirty="0"/>
              <a:t>Emperor Augustus </a:t>
            </a:r>
            <a:endParaRPr lang="en-US" sz="2400" dirty="0" smtClean="0"/>
          </a:p>
          <a:p>
            <a:pPr lvl="1"/>
            <a:r>
              <a:rPr lang="en-US" sz="2800" dirty="0" smtClean="0"/>
              <a:t>A victory announcement </a:t>
            </a:r>
          </a:p>
          <a:p>
            <a:pPr lvl="2"/>
            <a:r>
              <a:rPr lang="en-US" sz="2400" dirty="0"/>
              <a:t>Emperor Vespasian over </a:t>
            </a:r>
            <a:r>
              <a:rPr lang="en-US" sz="2400" dirty="0" err="1"/>
              <a:t>Vitallius</a:t>
            </a:r>
            <a:r>
              <a:rPr lang="en-US" sz="2400" dirty="0" smtClean="0">
                <a:effectLst/>
              </a:rPr>
              <a:t> </a:t>
            </a:r>
          </a:p>
          <a:p>
            <a:pPr lvl="1"/>
            <a:r>
              <a:rPr lang="en-US" sz="2800" dirty="0" smtClean="0"/>
              <a:t>It required a response </a:t>
            </a:r>
          </a:p>
          <a:p>
            <a:pPr lvl="2"/>
            <a:r>
              <a:rPr lang="en-US" sz="2400" dirty="0" smtClean="0"/>
              <a:t>Of obedience/allegiance/submission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02147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did it mean to the early hearers?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Gospel</a:t>
            </a:r>
          </a:p>
          <a:p>
            <a:pPr lvl="1"/>
            <a:r>
              <a:rPr lang="en-US" dirty="0" smtClean="0"/>
              <a:t>“For </a:t>
            </a:r>
            <a:r>
              <a:rPr lang="en-US" dirty="0"/>
              <a:t>I am not ashamed of the gospel, because it is the power of God that brings </a:t>
            </a:r>
            <a:r>
              <a:rPr lang="en-US" i="1" dirty="0"/>
              <a:t>salvation to everyone who believes</a:t>
            </a:r>
            <a:r>
              <a:rPr lang="en-US" dirty="0"/>
              <a:t>: </a:t>
            </a:r>
            <a:r>
              <a:rPr lang="en-US" dirty="0" smtClean="0"/>
              <a:t>first </a:t>
            </a:r>
            <a:r>
              <a:rPr lang="en-US" dirty="0"/>
              <a:t>to the Jew, then to the </a:t>
            </a:r>
            <a:r>
              <a:rPr lang="en-US" dirty="0" smtClean="0"/>
              <a:t>Gentile. For in the gospel the righteousness of God is </a:t>
            </a:r>
            <a:r>
              <a:rPr lang="en-US" i="1" dirty="0" smtClean="0"/>
              <a:t>revealed—a </a:t>
            </a:r>
            <a:r>
              <a:rPr lang="en-US" i="1" dirty="0"/>
              <a:t>righteousness that is by faith from first to last</a:t>
            </a:r>
            <a:r>
              <a:rPr lang="en-US" dirty="0"/>
              <a:t>, just as it is written: </a:t>
            </a:r>
            <a:r>
              <a:rPr lang="en-US" dirty="0" smtClean="0"/>
              <a:t>‘The </a:t>
            </a:r>
            <a:r>
              <a:rPr lang="en-US" dirty="0"/>
              <a:t>righteous will live by faith</a:t>
            </a:r>
            <a:r>
              <a:rPr lang="en-US" dirty="0" smtClean="0"/>
              <a:t>’” (Rom 1:16–17).</a:t>
            </a:r>
          </a:p>
        </p:txBody>
      </p:sp>
    </p:spTree>
    <p:extLst>
      <p:ext uri="{BB962C8B-B14F-4D97-AF65-F5344CB8AC3E}">
        <p14:creationId xmlns:p14="http://schemas.microsoft.com/office/powerpoint/2010/main" val="443916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did it mean to the early hearers?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161590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gospel is a birth announcement and a victory announcement. And it requires a response. </a:t>
            </a:r>
          </a:p>
          <a:p>
            <a:pPr lvl="1"/>
            <a:r>
              <a:rPr lang="en-US" dirty="0"/>
              <a:t>"The gospel . . . regarding his </a:t>
            </a:r>
            <a:r>
              <a:rPr lang="en-US" i="1" dirty="0"/>
              <a:t>Son</a:t>
            </a:r>
            <a:r>
              <a:rPr lang="en-US" dirty="0"/>
              <a:t>, who as to his earthly life was </a:t>
            </a:r>
            <a:r>
              <a:rPr lang="en-US" i="1" dirty="0"/>
              <a:t>a descendant of David</a:t>
            </a:r>
            <a:r>
              <a:rPr lang="en-US" dirty="0"/>
              <a:t>, and who through the Spirit of holiness was appointed the Son of God in power by </a:t>
            </a:r>
            <a:r>
              <a:rPr lang="en-US" i="1" dirty="0"/>
              <a:t>his resurrection from the dead</a:t>
            </a:r>
            <a:r>
              <a:rPr lang="en-US" dirty="0"/>
              <a:t>: Jesus Christ our Lord" (Rom </a:t>
            </a:r>
            <a:r>
              <a:rPr lang="en-US" dirty="0" smtClean="0"/>
              <a:t>1:1–4).</a:t>
            </a:r>
          </a:p>
          <a:p>
            <a:pPr lvl="1"/>
            <a:r>
              <a:rPr lang="en-US" dirty="0"/>
              <a:t>"For I am not ashamed of the gospel, because it is the power of God that brings </a:t>
            </a:r>
            <a:r>
              <a:rPr lang="en-US" i="1" dirty="0"/>
              <a:t>salvation to everyone who believes</a:t>
            </a:r>
            <a:r>
              <a:rPr lang="en-US" dirty="0"/>
              <a:t>: first to the Jew, then to the Gentile. </a:t>
            </a:r>
            <a:r>
              <a:rPr lang="en-US"/>
              <a:t>For in the gospel the righteousness of God is </a:t>
            </a:r>
            <a:r>
              <a:rPr lang="en-US" i="1"/>
              <a:t>revealed—a righteousness that is by faith from first to last</a:t>
            </a:r>
            <a:r>
              <a:rPr lang="en-US"/>
              <a:t>, just as it is written: ‘The righteous will live by faith'" (Rom 1:16–17)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62265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74800" y="0"/>
            <a:ext cx="9070975" cy="1143000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Black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8492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</a:t>
            </a:r>
            <a:r>
              <a:rPr lang="en-US" sz="28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 Sermons link 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at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B</a:t>
            </a:r>
            <a:r>
              <a:rPr lang="en-US" sz="2800" b="1" dirty="0" err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457200" eaLnBrk="1" hangingPunct="1"/>
            <a:r>
              <a:rPr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Get this </a:t>
            </a:r>
            <a:r>
              <a:rPr lang="en-US" sz="3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presentation and notes 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for free!</a:t>
            </a:r>
            <a:endParaRPr lang="en-US" sz="11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46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Romans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“Accept one another just as Christ accepted you </a:t>
            </a:r>
          </a:p>
          <a:p>
            <a:r>
              <a:rPr lang="en-US" dirty="0" smtClean="0"/>
              <a:t>for the glory of God” (Rom 15:7)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858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7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3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73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Gospel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So, you think you know what the gospel is?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436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 Is the Gospel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842" y="747042"/>
            <a:ext cx="6414247" cy="48106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50184" y="540054"/>
            <a:ext cx="218673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  <a:latin typeface="Arial"/>
                <a:cs typeface="Arial"/>
              </a:rPr>
              <a:t>The word “gospel” means “good news.” So in order for news to be good, we have to know the “bad news” first. And here it is: “you have sinned.” All sin is open rebellion against God. And the penalty is death . . . </a:t>
            </a:r>
          </a:p>
        </p:txBody>
      </p:sp>
    </p:spTree>
    <p:extLst>
      <p:ext uri="{BB962C8B-B14F-4D97-AF65-F5344CB8AC3E}">
        <p14:creationId xmlns:p14="http://schemas.microsoft.com/office/powerpoint/2010/main" val="10926926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Root Fallacy</a:t>
            </a:r>
          </a:p>
          <a:p>
            <a:pPr lvl="1"/>
            <a:r>
              <a:rPr lang="en-US" dirty="0" smtClean="0"/>
              <a:t>Grasshopper (Grass that hops)</a:t>
            </a:r>
          </a:p>
          <a:p>
            <a:pPr lvl="1"/>
            <a:r>
              <a:rPr lang="en-US" dirty="0" smtClean="0"/>
              <a:t>Butterfly (Butter that flies)</a:t>
            </a:r>
          </a:p>
          <a:p>
            <a:pPr lvl="1"/>
            <a:r>
              <a:rPr lang="en-US" dirty="0" smtClean="0"/>
              <a:t>Housefly (House that flies)</a:t>
            </a:r>
          </a:p>
          <a:p>
            <a:pPr lvl="1"/>
            <a:r>
              <a:rPr lang="en-US" dirty="0" smtClean="0"/>
              <a:t>Pineapple (Apple with pines)</a:t>
            </a:r>
          </a:p>
        </p:txBody>
      </p:sp>
    </p:spTree>
    <p:extLst>
      <p:ext uri="{BB962C8B-B14F-4D97-AF65-F5344CB8AC3E}">
        <p14:creationId xmlns:p14="http://schemas.microsoft.com/office/powerpoint/2010/main" val="1977136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. Ravi Zacharias What is the Gosp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440" y="1054570"/>
            <a:ext cx="5790552" cy="43429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86992" y="120006"/>
            <a:ext cx="3257007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Gospel . . . means the good news. </a:t>
            </a:r>
            <a:r>
              <a:rPr lang="en-US" b="1" dirty="0" smtClean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It </a:t>
            </a:r>
            <a:r>
              <a:rPr lang="en-US" b="1" dirty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is a good news of God. And </a:t>
            </a:r>
            <a:r>
              <a:rPr lang="en-US" b="1" dirty="0" smtClean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what is this</a:t>
            </a:r>
            <a:r>
              <a:rPr lang="en-US" b="1" dirty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 good news? . . . It addresses the </a:t>
            </a:r>
            <a:r>
              <a:rPr lang="en-US" b="1" dirty="0" smtClean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fact </a:t>
            </a:r>
            <a:r>
              <a:rPr lang="en-US" b="1" dirty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that the human heart in its own </a:t>
            </a:r>
            <a:r>
              <a:rPr lang="en-US" b="1" dirty="0" smtClean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pursuit </a:t>
            </a:r>
            <a:r>
              <a:rPr lang="en-US" b="1" dirty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will end up empty, lonely, and d</a:t>
            </a:r>
            <a:r>
              <a:rPr lang="en-US" b="1" dirty="0" smtClean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estitute</a:t>
            </a:r>
            <a:r>
              <a:rPr lang="en-US" b="1" dirty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. . . life does not ultimately </a:t>
            </a:r>
            <a:r>
              <a:rPr lang="en-US" b="1" dirty="0" smtClean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bring </a:t>
            </a:r>
            <a:r>
              <a:rPr lang="en-US" b="1" dirty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you satisfaction . . . we are </a:t>
            </a:r>
            <a:r>
              <a:rPr lang="en-US" b="1" dirty="0" smtClean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alienated </a:t>
            </a:r>
            <a:r>
              <a:rPr lang="en-US" b="1" dirty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from God . . . separated from </a:t>
            </a:r>
            <a:r>
              <a:rPr lang="en-US" b="1" dirty="0" smtClean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God </a:t>
            </a:r>
            <a:r>
              <a:rPr lang="en-US" b="1" dirty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. . . good news of the gospel is </a:t>
            </a:r>
            <a:r>
              <a:rPr lang="en-US" b="1" dirty="0" smtClean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that </a:t>
            </a:r>
            <a:r>
              <a:rPr lang="en-US" b="1" dirty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in your own effect and by your </a:t>
            </a:r>
            <a:r>
              <a:rPr lang="en-US" b="1" dirty="0" smtClean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own </a:t>
            </a:r>
            <a:r>
              <a:rPr lang="en-US" b="1" dirty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good works you cannot rebuild </a:t>
            </a:r>
            <a:r>
              <a:rPr lang="en-US" b="1" dirty="0" smtClean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that </a:t>
            </a:r>
            <a:r>
              <a:rPr lang="en-US" b="1" dirty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bridge. It is God who has reached </a:t>
            </a:r>
            <a:r>
              <a:rPr lang="en-US" b="1" dirty="0" smtClean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out </a:t>
            </a:r>
            <a:r>
              <a:rPr lang="en-US" b="1" dirty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to you and to me in the provision </a:t>
            </a:r>
            <a:r>
              <a:rPr lang="en-US" b="1" dirty="0" smtClean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of </a:t>
            </a:r>
            <a:r>
              <a:rPr lang="en-US" b="1" dirty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his son, Jesus Christ, who is able to </a:t>
            </a:r>
            <a:r>
              <a:rPr lang="en-US" b="1" dirty="0" smtClean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offer </a:t>
            </a:r>
            <a:r>
              <a:rPr lang="en-US" b="1" dirty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. . . to rebuild our lives . . . </a:t>
            </a:r>
          </a:p>
        </p:txBody>
      </p:sp>
    </p:spTree>
    <p:extLst>
      <p:ext uri="{BB962C8B-B14F-4D97-AF65-F5344CB8AC3E}">
        <p14:creationId xmlns:p14="http://schemas.microsoft.com/office/powerpoint/2010/main" val="16906276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1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/>
          <a:lstStyle/>
          <a:p>
            <a:r>
              <a:rPr lang="en-US" dirty="0" smtClean="0"/>
              <a:t>What it meant to the early hearers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Gospel</a:t>
            </a:r>
          </a:p>
          <a:p>
            <a:pPr lvl="1"/>
            <a:r>
              <a:rPr lang="en-US" sz="2800" dirty="0" smtClean="0"/>
              <a:t>A birth announcement</a:t>
            </a:r>
          </a:p>
          <a:p>
            <a:pPr lvl="2"/>
            <a:r>
              <a:rPr lang="en-US" sz="2400" dirty="0"/>
              <a:t>Emperor Augustus </a:t>
            </a:r>
            <a:endParaRPr lang="en-US" sz="2400" dirty="0" smtClean="0"/>
          </a:p>
          <a:p>
            <a:pPr lvl="1"/>
            <a:r>
              <a:rPr lang="en-US" sz="2800" dirty="0" smtClean="0"/>
              <a:t>A victory announcement </a:t>
            </a:r>
          </a:p>
          <a:p>
            <a:pPr lvl="2"/>
            <a:r>
              <a:rPr lang="en-US" sz="2400" dirty="0"/>
              <a:t>Emperor Vespasian over </a:t>
            </a:r>
            <a:r>
              <a:rPr lang="en-US" sz="2400" dirty="0" err="1"/>
              <a:t>Vitallius</a:t>
            </a:r>
            <a:r>
              <a:rPr lang="en-US" sz="2400" smtClean="0">
                <a:effectLst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972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656</Words>
  <Application>Microsoft Macintosh PowerPoint</Application>
  <PresentationFormat>On-screen Show (4:3)</PresentationFormat>
  <Paragraphs>48</Paragraphs>
  <Slides>15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Office Theme</vt:lpstr>
      <vt:lpstr>49_Blank Presentation</vt:lpstr>
      <vt:lpstr>Default Design</vt:lpstr>
      <vt:lpstr>Accept One Another As Christ Has Accepted You</vt:lpstr>
      <vt:lpstr>Romans</vt:lpstr>
      <vt:lpstr>PowerPoint Presentation</vt:lpstr>
      <vt:lpstr>PowerPoint Presentation</vt:lpstr>
      <vt:lpstr>Gospel</vt:lpstr>
      <vt:lpstr>PowerPoint Presentation</vt:lpstr>
      <vt:lpstr>Problem</vt:lpstr>
      <vt:lpstr>PowerPoint Presentation</vt:lpstr>
      <vt:lpstr>What it meant to the early hearers</vt:lpstr>
      <vt:lpstr>What did it mean to the early hearers?</vt:lpstr>
      <vt:lpstr>What it meant to the early hearers</vt:lpstr>
      <vt:lpstr>What did it mean to the early hearers?</vt:lpstr>
      <vt:lpstr>What did it mean to the early hearers?</vt:lpstr>
      <vt:lpstr>Black</vt:lpstr>
      <vt:lpstr>NT Sermons link at BibleStudyDownloads.org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Gospel</dc:title>
  <dc:creator>Andrew Spurgeon</dc:creator>
  <cp:lastModifiedBy>Rick Griffith</cp:lastModifiedBy>
  <cp:revision>23</cp:revision>
  <dcterms:created xsi:type="dcterms:W3CDTF">2017-02-09T09:00:52Z</dcterms:created>
  <dcterms:modified xsi:type="dcterms:W3CDTF">2017-02-12T13:23:31Z</dcterms:modified>
</cp:coreProperties>
</file>