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7" r:id="rId2"/>
    <p:sldId id="263" r:id="rId3"/>
    <p:sldId id="340" r:id="rId4"/>
    <p:sldId id="342" r:id="rId5"/>
    <p:sldId id="341" r:id="rId6"/>
    <p:sldId id="343" r:id="rId7"/>
    <p:sldId id="344" r:id="rId8"/>
    <p:sldId id="345" r:id="rId9"/>
    <p:sldId id="346" r:id="rId10"/>
    <p:sldId id="348" r:id="rId11"/>
    <p:sldId id="364" r:id="rId12"/>
    <p:sldId id="363" r:id="rId13"/>
    <p:sldId id="365" r:id="rId14"/>
    <p:sldId id="368" r:id="rId15"/>
    <p:sldId id="366" r:id="rId16"/>
    <p:sldId id="369" r:id="rId17"/>
    <p:sldId id="370" r:id="rId18"/>
    <p:sldId id="367" r:id="rId19"/>
    <p:sldId id="371" r:id="rId20"/>
    <p:sldId id="372" r:id="rId21"/>
    <p:sldId id="374" r:id="rId22"/>
    <p:sldId id="373" r:id="rId23"/>
    <p:sldId id="375" r:id="rId24"/>
    <p:sldId id="349" r:id="rId25"/>
    <p:sldId id="354" r:id="rId26"/>
    <p:sldId id="355" r:id="rId27"/>
    <p:sldId id="356" r:id="rId28"/>
    <p:sldId id="357" r:id="rId29"/>
    <p:sldId id="359" r:id="rId30"/>
    <p:sldId id="360" r:id="rId31"/>
    <p:sldId id="361" r:id="rId32"/>
    <p:sldId id="376" r:id="rId33"/>
    <p:sldId id="362" r:id="rId34"/>
    <p:sldId id="380" r:id="rId35"/>
    <p:sldId id="378" r:id="rId36"/>
    <p:sldId id="350" r:id="rId37"/>
    <p:sldId id="351" r:id="rId38"/>
    <p:sldId id="377" r:id="rId39"/>
    <p:sldId id="381" r:id="rId40"/>
    <p:sldId id="383" r:id="rId41"/>
    <p:sldId id="382" r:id="rId42"/>
    <p:sldId id="26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/>
    <p:restoredTop sz="94613"/>
  </p:normalViewPr>
  <p:slideViewPr>
    <p:cSldViewPr snapToGrid="0" snapToObjects="1">
      <p:cViewPr varScale="1">
        <p:scale>
          <a:sx n="115" d="100"/>
          <a:sy n="115" d="100"/>
        </p:scale>
        <p:origin x="1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771E7-8C66-7B4B-8D6B-FD599A8C0C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4EE7-9B94-1B4E-99FB-348D25CA6F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7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234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7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08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28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1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50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69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1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41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8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64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7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82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79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15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91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42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71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87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04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27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22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59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14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9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6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6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294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184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04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6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84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48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79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1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4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09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11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5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0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1B3F-8A4E-AB43-A432-AB7ADAB80508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E1602-6C25-8D43-A2DF-73C0F487F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681781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Romans 14:1–15:7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by Andrew B. Spurgeon 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files in 44 languages for free at BibleStudyDownloads.org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5435" cy="53570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46500" y="844052"/>
            <a:ext cx="5397500" cy="256478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“Accept one another as Christ has accepted you” </a:t>
            </a:r>
            <a:br>
              <a:rPr lang="en-US" sz="4400" b="1" dirty="0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4400" b="1" dirty="0">
                <a:solidFill>
                  <a:srgbClr val="FF0000"/>
                </a:solidFill>
                <a:latin typeface="Chalkboard" charset="0"/>
                <a:ea typeface="Chalkboard" charset="0"/>
                <a:cs typeface="Chalkboard" charset="0"/>
              </a:rPr>
              <a:t>(Rom 15:7)</a:t>
            </a:r>
          </a:p>
        </p:txBody>
      </p:sp>
    </p:spTree>
    <p:extLst>
      <p:ext uri="{BB962C8B-B14F-4D97-AF65-F5344CB8AC3E}">
        <p14:creationId xmlns:p14="http://schemas.microsoft.com/office/powerpoint/2010/main" val="16959070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165343"/>
            <a:ext cx="8170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</a:rPr>
              <a:t>Paul too thought that he had miles to go before he slept . . </a:t>
            </a:r>
            <a:r>
              <a:rPr lang="en-US" sz="3600" b="1">
                <a:effectLst/>
              </a:rPr>
              <a:t>. </a:t>
            </a:r>
            <a:r>
              <a:rPr lang="en-US" sz="3600" b="1" dirty="0">
                <a:effectLst/>
              </a:rPr>
              <a:t>(Rom 15:8–33)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645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213680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do not want you to be unaware, brothers and sisters,</a:t>
            </a:r>
            <a:r>
              <a:rPr lang="en-US" sz="3600" b="1" i="1" baseline="30000" dirty="0"/>
              <a:t> </a:t>
            </a:r>
            <a:r>
              <a:rPr lang="en-US" sz="3600" b="1" dirty="0"/>
              <a:t>that I planned many times to come to you (but have been prevented from doing so until now) in order that I might have a harvest among you, just as I have had among the other Gentiles” </a:t>
            </a:r>
            <a:r>
              <a:rPr lang="en-US" sz="3600" b="1" dirty="0">
                <a:effectLst/>
              </a:rPr>
              <a:t>(Rom 1:13)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69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716976"/>
            <a:ext cx="81704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am obligated both to Greeks and Non-Greeks, both to the wise and the foolish. </a:t>
            </a:r>
          </a:p>
          <a:p>
            <a:pPr algn="ctr"/>
            <a:r>
              <a:rPr lang="en-US" sz="3600" b="1" dirty="0"/>
              <a:t>That is why I am so eager to preach the gospel also to you who are in Rome”</a:t>
            </a:r>
          </a:p>
          <a:p>
            <a:pPr algn="ctr"/>
            <a:r>
              <a:rPr lang="en-US" sz="3600" b="1" dirty="0">
                <a:effectLst/>
              </a:rPr>
              <a:t>(Rom 1:14–15)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0112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162978"/>
            <a:ext cx="8352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will not venture to speak of anything except what Christ has accomplished through me in leading the Nations to obey God by what I have said and done . . . So from Jerusalem all the way around to Illyricum, I have fully proclaimed the gospel of Christ” </a:t>
            </a:r>
            <a:r>
              <a:rPr lang="en-US" sz="3600" b="1" dirty="0">
                <a:effectLst/>
              </a:rPr>
              <a:t>(Rom 15:18–19)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939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6D2B9-A1DE-FD4F-8F58-4496081A4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08" y="1965587"/>
            <a:ext cx="5779584" cy="46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452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439977"/>
            <a:ext cx="8352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“It has always been my ambition to preach the gospel where Christ was not known, so that I would not be building on someone else’s foundation . . . This is why I have often been hindered from coming to you” </a:t>
            </a:r>
            <a:r>
              <a:rPr lang="en-US" sz="3600" b="1" dirty="0">
                <a:effectLst/>
              </a:rPr>
              <a:t>(Rom 15:20, 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28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716976"/>
            <a:ext cx="8352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“But now that there is no more place for me to work in these regions, and since I have been longing for many years to visit you, I plan to do so when I go to Spain” </a:t>
            </a:r>
            <a:r>
              <a:rPr lang="en-US" sz="3600" b="1" dirty="0">
                <a:effectLst/>
              </a:rPr>
              <a:t>(Rom 15:23–24)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344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24DD3-B0EF-5745-89D8-0DCDF37DD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697" y="2052175"/>
            <a:ext cx="6902605" cy="41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81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3270974"/>
            <a:ext cx="8352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“Now, however, I am on my way to Jerusalem</a:t>
            </a:r>
            <a:r>
              <a:rPr lang="en-US" sz="3600" b="1" baseline="30000" dirty="0"/>
              <a:t> </a:t>
            </a:r>
            <a:r>
              <a:rPr lang="en-US" sz="3600" b="1" dirty="0"/>
              <a:t>in the service of the Lord’s people there” </a:t>
            </a:r>
            <a:r>
              <a:rPr lang="en-US" sz="3600" b="1" dirty="0">
                <a:effectLst/>
              </a:rPr>
              <a:t>(Rom 15:25a)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95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B05BB-AA15-A143-A329-ABEB06BD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21" y="1853166"/>
            <a:ext cx="7828156" cy="4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389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6366" y="2888344"/>
            <a:ext cx="8111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“Accept one another just as Christ has accepted us for the glory of God” (Rom 15:7)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4148443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439977"/>
            <a:ext cx="8352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Paul’s travels weren’t easy and luxurious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“I have been in prison more frequently, been flogged more severely, and been exposed to death again and again. Five times I received from the Jews the forty lashes minus one. Three times I was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0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213680"/>
            <a:ext cx="8352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beaten with rods, once I was pelted with stones, </a:t>
            </a:r>
            <a:r>
              <a:rPr lang="en-US" sz="3600" b="1" dirty="0">
                <a:solidFill>
                  <a:srgbClr val="FF0000"/>
                </a:solidFill>
              </a:rPr>
              <a:t>three times I was shipwrecked, I spent a night and a day in the open sea. I have been constantly on the move. I have been in danger from rivers, in danger from bandits</a:t>
            </a:r>
            <a:r>
              <a:rPr lang="en-US" sz="3600" b="1" dirty="0"/>
              <a:t>, in danger from my fellow Jews, in danger from Gentiles; in danger in the city, 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646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792" y="2439977"/>
            <a:ext cx="8352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in danger in the country, </a:t>
            </a:r>
            <a:r>
              <a:rPr lang="en-US" sz="3600" b="1" dirty="0">
                <a:solidFill>
                  <a:srgbClr val="FF0000"/>
                </a:solidFill>
              </a:rPr>
              <a:t>in danger at sea</a:t>
            </a:r>
            <a:r>
              <a:rPr lang="en-US" sz="3600" b="1" dirty="0"/>
              <a:t>; and in danger from false believers. I have labored and toiled and have often gone without sleep; I have known hunger and thirst and </a:t>
            </a:r>
            <a:r>
              <a:rPr lang="en-US" sz="3600" b="1" dirty="0">
                <a:solidFill>
                  <a:srgbClr val="FF0000"/>
                </a:solidFill>
              </a:rPr>
              <a:t>have often gone without food</a:t>
            </a:r>
            <a:r>
              <a:rPr lang="en-US" sz="3600" b="1" dirty="0"/>
              <a:t>; I have been cold and naked” </a:t>
            </a:r>
          </a:p>
          <a:p>
            <a:pPr algn="ctr"/>
            <a:r>
              <a:rPr lang="en-US" sz="3600" b="1" dirty="0"/>
              <a:t>(2 </a:t>
            </a:r>
            <a:r>
              <a:rPr lang="en-US" sz="3600" b="1" dirty="0" err="1"/>
              <a:t>Cor</a:t>
            </a:r>
            <a:r>
              <a:rPr lang="en-US" sz="3600" b="1" dirty="0"/>
              <a:t> 11:23–27)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970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888344"/>
            <a:ext cx="81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</a:rPr>
              <a:t>So, why did Paul think that he had an obligation to keep going? </a:t>
            </a:r>
            <a:r>
              <a:rPr lang="en-US" sz="3600" b="1" dirty="0"/>
              <a:t>M</a:t>
            </a:r>
            <a:r>
              <a:rPr lang="en-US" sz="3600" b="1" dirty="0">
                <a:effectLst/>
              </a:rPr>
              <a:t>iles to go before he </a:t>
            </a:r>
            <a:r>
              <a:rPr lang="en-US" sz="3600" b="1" dirty="0"/>
              <a:t>slept? 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74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Reason #1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>
                <a:effectLst/>
              </a:rPr>
              <a:t>Christ was a </a:t>
            </a:r>
            <a:r>
              <a:rPr lang="en-US" sz="3600" b="1" dirty="0">
                <a:solidFill>
                  <a:srgbClr val="FF0000"/>
                </a:solidFill>
                <a:effectLst/>
              </a:rPr>
              <a:t>servant (</a:t>
            </a:r>
            <a:r>
              <a:rPr lang="en-US" sz="3600" b="1" i="1" dirty="0" err="1">
                <a:solidFill>
                  <a:srgbClr val="FF0000"/>
                </a:solidFill>
                <a:effectLst/>
              </a:rPr>
              <a:t>diakonos</a:t>
            </a:r>
            <a:r>
              <a:rPr lang="en-US" sz="3600" b="1" dirty="0">
                <a:solidFill>
                  <a:srgbClr val="FF0000"/>
                </a:solidFill>
                <a:effectLst/>
              </a:rPr>
              <a:t>)</a:t>
            </a:r>
            <a:r>
              <a:rPr lang="en-US" sz="3600" b="1" dirty="0">
                <a:effectLst/>
              </a:rPr>
              <a:t> to the Jews and the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9923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say, Christ has become </a:t>
            </a:r>
            <a:r>
              <a:rPr lang="en-US" sz="3600" b="1" dirty="0">
                <a:solidFill>
                  <a:srgbClr val="FF0000"/>
                </a:solidFill>
              </a:rPr>
              <a:t>a servant (</a:t>
            </a:r>
            <a:r>
              <a:rPr lang="en-US" sz="3600" b="1" i="1" dirty="0" err="1">
                <a:solidFill>
                  <a:srgbClr val="FF0000"/>
                </a:solidFill>
              </a:rPr>
              <a:t>diakonos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r>
              <a:rPr lang="en-US" sz="3600" b="1" dirty="0"/>
              <a:t>to the circumcised by the truthfulness of God in order to establish the promises to the patriarchs, and to the nations, by mercy, in order to glorify God” (15:8-9a)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775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442342"/>
            <a:ext cx="817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Scriptures testify . . . 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33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will declare you among the nations; I will sing your name” (</a:t>
            </a:r>
            <a:r>
              <a:rPr lang="en-US" sz="3600" b="1" dirty="0" err="1"/>
              <a:t>Psa</a:t>
            </a:r>
            <a:r>
              <a:rPr lang="en-US" sz="3600" b="1" dirty="0"/>
              <a:t> 18:49; Rom 15:9)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“You—nations—rejoice with his people” (</a:t>
            </a:r>
            <a:r>
              <a:rPr lang="en-US" sz="3600" b="1" dirty="0" err="1"/>
              <a:t>Deut</a:t>
            </a:r>
            <a:r>
              <a:rPr lang="en-US" sz="3600" b="1" dirty="0"/>
              <a:t> 32:43; Rom 15:10)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396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“All nations—you praise the Lord; let all the people extol his name” (</a:t>
            </a:r>
            <a:r>
              <a:rPr lang="en-US" sz="3600" b="1" dirty="0" err="1"/>
              <a:t>Psa</a:t>
            </a:r>
            <a:r>
              <a:rPr lang="en-US" sz="3600" b="1" dirty="0"/>
              <a:t> 117:1; Rom 15:11)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Isaiah says, “The root of Jesse will rise up to rule the nations; in him the nations will place their hope” (Isa 11:10; Rom 15:12)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434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Reason #2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Paul was Christ Jesus’s </a:t>
            </a:r>
            <a:r>
              <a:rPr lang="en-US" sz="3600" b="1" dirty="0">
                <a:solidFill>
                  <a:srgbClr val="FF0000"/>
                </a:solidFill>
              </a:rPr>
              <a:t>public-minister (</a:t>
            </a:r>
            <a:r>
              <a:rPr lang="en-US" sz="3600" b="1" i="1" dirty="0" err="1">
                <a:solidFill>
                  <a:srgbClr val="FF0000"/>
                </a:solidFill>
              </a:rPr>
              <a:t>leitourgos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dirty="0"/>
              <a:t>. 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475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6073" y="2213680"/>
            <a:ext cx="85384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While we were sinners, God demonstrated his love for us by sending his son, Jesus Christ, to die for us. We who believe in him have salvation and a renewed life, where we ought to love one another, obey the government, and accept one another as Christ accepted us.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72985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“Although I am fully convinced, my brothers and sisters, that you are full of goodness, being filled in all knowledge, and able to teach one another . . . ” (15:14)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143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334346"/>
            <a:ext cx="81704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have boldly written to you, in some matters, as a reminder, because of the grace given to me by God, since I am a </a:t>
            </a:r>
            <a:r>
              <a:rPr lang="en-US" sz="3600" b="1" dirty="0">
                <a:solidFill>
                  <a:srgbClr val="FF0000"/>
                </a:solidFill>
              </a:rPr>
              <a:t>public-minister (</a:t>
            </a:r>
            <a:r>
              <a:rPr lang="en-US" sz="3600" b="1" i="1" dirty="0" err="1">
                <a:solidFill>
                  <a:srgbClr val="FF0000"/>
                </a:solidFill>
              </a:rPr>
              <a:t>leitourgos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r>
              <a:rPr lang="en-US" sz="3600" b="1" dirty="0"/>
              <a:t>of Christ Jesus for the Nations” (15:16a)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237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Reason #3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Christ gave Paul the </a:t>
            </a:r>
            <a:r>
              <a:rPr lang="en-US" sz="3600" b="1" dirty="0">
                <a:solidFill>
                  <a:srgbClr val="FF0000"/>
                </a:solidFill>
              </a:rPr>
              <a:t>priestly duty (</a:t>
            </a:r>
            <a:r>
              <a:rPr lang="en-US" sz="3600" b="1" i="1" dirty="0" err="1">
                <a:solidFill>
                  <a:srgbClr val="FF0000"/>
                </a:solidFill>
              </a:rPr>
              <a:t>hierourgeo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3600" b="1" dirty="0"/>
              <a:t>of proclaiming the gospel.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6482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540724"/>
            <a:ext cx="8170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“He gave me the </a:t>
            </a:r>
            <a:r>
              <a:rPr lang="en-US" sz="3600" b="1" dirty="0">
                <a:solidFill>
                  <a:srgbClr val="FF0000"/>
                </a:solidFill>
              </a:rPr>
              <a:t>priestly duty (</a:t>
            </a:r>
            <a:r>
              <a:rPr lang="en-US" sz="3600" b="1" i="1" dirty="0" err="1">
                <a:solidFill>
                  <a:srgbClr val="FF0000"/>
                </a:solidFill>
              </a:rPr>
              <a:t>hierourgeo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dirty="0"/>
              <a:t> of proclaiming the gospel of God, so that the Gentiles might become an offering acceptable to God, sanctified by the Holy Spirit . . . my service to God” (15:16b, 17b)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8131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165343"/>
            <a:ext cx="8170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Why did Paul feel the obligation to spread the gospel?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6983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9211" y="2716976"/>
            <a:ext cx="90547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/>
              <a:t>Christ was serving the nations</a:t>
            </a:r>
          </a:p>
          <a:p>
            <a:pPr marL="742950" indent="-742950" algn="ctr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</a:rPr>
              <a:t>Paul was Christ’s public-servant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</a:rPr>
              <a:t>His work </a:t>
            </a:r>
            <a:r>
              <a:rPr lang="en-US" sz="3600" b="1" dirty="0"/>
              <a:t>was a priestly service to God</a:t>
            </a:r>
            <a:endParaRPr lang="en-US" sz="3600" b="1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0093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442342"/>
            <a:ext cx="817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</a:rPr>
              <a:t>Sadly, </a:t>
            </a:r>
            <a:r>
              <a:rPr lang="en-US" sz="3600" b="1" dirty="0"/>
              <a:t>the </a:t>
            </a:r>
            <a:r>
              <a:rPr lang="en-US" sz="3600" b="1" dirty="0">
                <a:effectLst/>
              </a:rPr>
              <a:t>task is still unfinished . .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012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nimated map shows how religion spread around the world">
            <a:extLst>
              <a:ext uri="{FF2B5EF4-FFF2-40B4-BE49-F238E27FC236}">
                <a16:creationId xmlns:a16="http://schemas.microsoft.com/office/drawing/2014/main" id="{A92BA590-3160-274A-B54F-0F501E94E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6137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D04FDC-C9D6-AB49-A5DA-00B7EC0F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1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2334346"/>
            <a:ext cx="9057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So, we too join the task force, knowing . . . </a:t>
            </a:r>
          </a:p>
          <a:p>
            <a:pPr algn="ctr"/>
            <a:endParaRPr lang="en-US" sz="3600" b="1" dirty="0">
              <a:effectLst/>
            </a:endParaRPr>
          </a:p>
          <a:p>
            <a:pPr algn="ctr"/>
            <a:r>
              <a:rPr lang="en-US" sz="3600" b="1" dirty="0"/>
              <a:t>Christ is serving the nations,</a:t>
            </a:r>
          </a:p>
          <a:p>
            <a:pPr algn="ctr"/>
            <a:r>
              <a:rPr lang="en-US" sz="3600" b="1" dirty="0">
                <a:effectLst/>
              </a:rPr>
              <a:t>we are his servants, and</a:t>
            </a:r>
            <a:endParaRPr lang="en-US" sz="3600" b="1" dirty="0"/>
          </a:p>
          <a:p>
            <a:pPr algn="ctr"/>
            <a:r>
              <a:rPr lang="en-US" sz="3600" b="1" dirty="0">
                <a:effectLst/>
              </a:rPr>
              <a:t>w</a:t>
            </a:r>
            <a:r>
              <a:rPr lang="en-US" sz="3600" b="1">
                <a:effectLst/>
              </a:rPr>
              <a:t>e </a:t>
            </a:r>
            <a:r>
              <a:rPr lang="en-US" sz="3600" b="1" dirty="0">
                <a:effectLst/>
              </a:rPr>
              <a:t>are doing a priestly service to God.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3384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162978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 woods are lovely, dark and deep, 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But I have promises to keep,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And miles to go before I sleep,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And miles to go before I sleep.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4715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611345"/>
            <a:ext cx="8170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Title: “And miles to go before we sleep”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—adapted from Robert Frost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304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270974"/>
            <a:ext cx="81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“I am obligated both to Greeks and Non-Greeks, both to the wise and the foolish”</a:t>
            </a:r>
          </a:p>
          <a:p>
            <a:pPr algn="ctr"/>
            <a:r>
              <a:rPr lang="en-US" sz="3600" b="1" dirty="0">
                <a:effectLst/>
              </a:rPr>
              <a:t>(Rom 1:14–15)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7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57561" y="2611345"/>
            <a:ext cx="776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Decision Time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>
                <a:effectLst/>
              </a:rPr>
              <a:t> To whom </a:t>
            </a:r>
            <a:r>
              <a:rPr lang="en-US" sz="3600" b="1">
                <a:effectLst/>
              </a:rPr>
              <a:t>are we </a:t>
            </a:r>
            <a:r>
              <a:rPr lang="en-US" sz="3600" b="1" dirty="0">
                <a:effectLst/>
              </a:rPr>
              <a:t>obligated?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7DA59-6D22-5342-97CF-09E88B9F5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40" y="228600"/>
            <a:ext cx="1798129" cy="16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48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4600" y="3543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596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Sermons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and notes 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3263771"/>
            <a:ext cx="817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/>
              <a:t>Stopping by Woods on a Snowy Evening</a:t>
            </a:r>
          </a:p>
        </p:txBody>
      </p:sp>
    </p:spTree>
    <p:extLst>
      <p:ext uri="{BB962C8B-B14F-4D97-AF65-F5344CB8AC3E}">
        <p14:creationId xmlns:p14="http://schemas.microsoft.com/office/powerpoint/2010/main" val="13978605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162978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Whose woods these are I think I know.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His house is in the village though;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He will not see me stopping here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To watch his woods fill up with snow.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43658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162978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My little horse must think it queer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To stop without a farmhouse near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Between the woods and frozen lake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The darkest evening of the year.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51850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162978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He gives his harness bells a shake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To ask if there is some mistake.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The only other sound’s the sweep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Of easy wind and downy flake.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32226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6580"/>
            <a:ext cx="8839199" cy="1080120"/>
          </a:xfrm>
          <a:effectLst/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Chapter 15:8–33</a:t>
            </a: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6783" y="2162978"/>
            <a:ext cx="81704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 woods are lovely, dark and deep, 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But I have promises to keep,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/>
              <a:t>And miles to go before I sleep,   </a:t>
            </a:r>
            <a:br>
              <a:rPr lang="en-US" sz="3600" dirty="0"/>
            </a:br>
            <a:endParaRPr lang="en-US" sz="3600" dirty="0"/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And miles to go before I sleep</a:t>
            </a:r>
            <a:r>
              <a:rPr lang="en-US" sz="3600" dirty="0"/>
              <a:t>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35860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4513</TotalTime>
  <Words>1174</Words>
  <Application>Microsoft Macintosh PowerPoint</Application>
  <PresentationFormat>On-screen Show (4:3)</PresentationFormat>
  <Paragraphs>165</Paragraphs>
  <Slides>42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Chalkboard</vt:lpstr>
      <vt:lpstr>Comic Sans MS</vt:lpstr>
      <vt:lpstr>Times New Roman</vt:lpstr>
      <vt:lpstr>Wingdings</vt:lpstr>
      <vt:lpstr>Office Theme</vt:lpstr>
      <vt:lpstr>“Accept one another as Christ has accepted you”  (Rom 15:7)</vt:lpstr>
      <vt:lpstr>Theme</vt:lpstr>
      <vt:lpstr>Summary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Chapter 15:8–33</vt:lpstr>
      <vt:lpstr>PowerPoint Presentation</vt:lpstr>
      <vt:lpstr>Chapter 15:8–33</vt:lpstr>
      <vt:lpstr>Chapter 15:8–33</vt:lpstr>
      <vt:lpstr>Chapter 15:8–33</vt:lpstr>
      <vt:lpstr>Chapter 15:8–33</vt:lpstr>
      <vt:lpstr>NT Sermons link at BibleStudyDownloads.org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“Accept one another as Christ has accepted you”  (Rom 15:7)</dc:title>
  <dc:creator>Microsoft Office User</dc:creator>
  <cp:lastModifiedBy>Andrew B. Spurgeon</cp:lastModifiedBy>
  <cp:revision>125</cp:revision>
  <dcterms:created xsi:type="dcterms:W3CDTF">2017-10-15T22:55:59Z</dcterms:created>
  <dcterms:modified xsi:type="dcterms:W3CDTF">2018-03-04T01:05:15Z</dcterms:modified>
</cp:coreProperties>
</file>