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57" r:id="rId2"/>
    <p:sldId id="263" r:id="rId3"/>
    <p:sldId id="340" r:id="rId4"/>
    <p:sldId id="341" r:id="rId5"/>
    <p:sldId id="350" r:id="rId6"/>
    <p:sldId id="351" r:id="rId7"/>
    <p:sldId id="352" r:id="rId8"/>
    <p:sldId id="353" r:id="rId9"/>
    <p:sldId id="354" r:id="rId10"/>
    <p:sldId id="355" r:id="rId11"/>
    <p:sldId id="349" r:id="rId12"/>
    <p:sldId id="343" r:id="rId13"/>
    <p:sldId id="344" r:id="rId14"/>
    <p:sldId id="345" r:id="rId15"/>
    <p:sldId id="356" r:id="rId16"/>
    <p:sldId id="357" r:id="rId17"/>
    <p:sldId id="358" r:id="rId18"/>
    <p:sldId id="359" r:id="rId19"/>
    <p:sldId id="360" r:id="rId20"/>
    <p:sldId id="346" r:id="rId21"/>
    <p:sldId id="361" r:id="rId22"/>
    <p:sldId id="362" r:id="rId23"/>
    <p:sldId id="347" r:id="rId24"/>
    <p:sldId id="363" r:id="rId25"/>
    <p:sldId id="364" r:id="rId26"/>
    <p:sldId id="365" r:id="rId27"/>
    <p:sldId id="348" r:id="rId28"/>
    <p:sldId id="366" r:id="rId29"/>
    <p:sldId id="367" r:id="rId30"/>
    <p:sldId id="368" r:id="rId31"/>
    <p:sldId id="369" r:id="rId32"/>
    <p:sldId id="371" r:id="rId33"/>
    <p:sldId id="370" r:id="rId34"/>
    <p:sldId id="384" r:id="rId35"/>
    <p:sldId id="373" r:id="rId36"/>
    <p:sldId id="377" r:id="rId37"/>
    <p:sldId id="378" r:id="rId38"/>
    <p:sldId id="379" r:id="rId39"/>
    <p:sldId id="380" r:id="rId40"/>
    <p:sldId id="381" r:id="rId41"/>
    <p:sldId id="382" r:id="rId42"/>
    <p:sldId id="383" r:id="rId43"/>
    <p:sldId id="385" r:id="rId44"/>
    <p:sldId id="386" r:id="rId45"/>
    <p:sldId id="26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snapToGrid="0" snapToObjects="1">
      <p:cViewPr varScale="1">
        <p:scale>
          <a:sx n="115" d="100"/>
          <a:sy n="115" d="100"/>
        </p:scale>
        <p:origin x="14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771E7-8C66-7B4B-8D6B-FD599A8C0C08}" type="datetimeFigureOut">
              <a:rPr lang="en-US" smtClean="0"/>
              <a:t>2/4/18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E4EE7-9B94-1B4E-99FB-348D25CA6FDB}" type="slidenum">
              <a:rPr lang="en-US" smtClean="0"/>
              <a:t>‹#›</a:t>
            </a:fld>
            <a:endParaRPr lang="en-US"/>
          </a:p>
        </p:txBody>
      </p:sp>
    </p:spTree>
    <p:extLst>
      <p:ext uri="{BB962C8B-B14F-4D97-AF65-F5344CB8AC3E}">
        <p14:creationId xmlns:p14="http://schemas.microsoft.com/office/powerpoint/2010/main" val="170677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84423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05404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794200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156729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19649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27726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977804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13480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63342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998896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04192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86164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36363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57390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159262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404518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468050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194988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759965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239137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304787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9137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936227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507165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512350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863704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87462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435791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332433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941913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149431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961088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99648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33141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77696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39249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767681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32289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733017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6841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74655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47226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8884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35266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26617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291B3F-8A4E-AB43-A432-AB7ADAB80508}"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E1602-6C25-8D43-A2DF-73C0F487F85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291B3F-8A4E-AB43-A432-AB7ADAB80508}"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E1602-6C25-8D43-A2DF-73C0F487F8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291B3F-8A4E-AB43-A432-AB7ADAB80508}"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E1602-6C25-8D43-A2DF-73C0F487F8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291B3F-8A4E-AB43-A432-AB7ADAB80508}"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E1602-6C25-8D43-A2DF-73C0F487F8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291B3F-8A4E-AB43-A432-AB7ADAB80508}"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E1602-6C25-8D43-A2DF-73C0F487F85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291B3F-8A4E-AB43-A432-AB7ADAB80508}" type="datetimeFigureOut">
              <a:rPr lang="en-US" smtClean="0"/>
              <a:t>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E1602-6C25-8D43-A2DF-73C0F487F8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291B3F-8A4E-AB43-A432-AB7ADAB80508}" type="datetimeFigureOut">
              <a:rPr lang="en-US" smtClean="0"/>
              <a:t>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E1602-6C25-8D43-A2DF-73C0F487F85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291B3F-8A4E-AB43-A432-AB7ADAB80508}" type="datetimeFigureOut">
              <a:rPr lang="en-US" smtClean="0"/>
              <a:t>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E1602-6C25-8D43-A2DF-73C0F487F8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91B3F-8A4E-AB43-A432-AB7ADAB80508}" type="datetimeFigureOut">
              <a:rPr lang="en-US" smtClean="0"/>
              <a:t>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E1602-6C25-8D43-A2DF-73C0F487F8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291B3F-8A4E-AB43-A432-AB7ADAB80508}" type="datetimeFigureOut">
              <a:rPr lang="en-US" smtClean="0"/>
              <a:t>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E1602-6C25-8D43-A2DF-73C0F487F85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291B3F-8A4E-AB43-A432-AB7ADAB80508}" type="datetimeFigureOut">
              <a:rPr lang="en-US" smtClean="0"/>
              <a:t>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E1602-6C25-8D43-A2DF-73C0F487F85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91B3F-8A4E-AB43-A432-AB7ADAB80508}" type="datetimeFigureOut">
              <a:rPr lang="en-US" smtClean="0"/>
              <a:t>2/4/18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E1602-6C25-8D43-A2DF-73C0F487F857}" type="slidenum">
              <a:rPr lang="en-US" smtClean="0"/>
              <a:t>‹#›</a:t>
            </a:fld>
            <a:endParaRPr lang="en-US"/>
          </a:p>
        </p:txBody>
      </p:sp>
    </p:spTree>
    <p:extLst>
      <p:ext uri="{BB962C8B-B14F-4D97-AF65-F5344CB8AC3E}">
        <p14:creationId xmlns:p14="http://schemas.microsoft.com/office/powerpoint/2010/main" val="2263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825435" y="3681781"/>
            <a:ext cx="5294752" cy="1370387"/>
          </a:xfrm>
          <a:prstGeom prst="rect">
            <a:avLst/>
          </a:prstGeom>
          <a:noFill/>
          <a:ln>
            <a:noFill/>
          </a:ln>
          <a:effectLst>
            <a:outerShdw blurRad="63500" dist="35921" dir="2700000" algn="ctr" rotWithShape="0">
              <a:schemeClr val="tx2">
                <a:alpha val="74998"/>
              </a:schemeClr>
            </a:outerShdw>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i="1" dirty="0">
                <a:solidFill>
                  <a:srgbClr val="FFFFFF"/>
                </a:solidFill>
                <a:effectLst>
                  <a:glow rad="127000">
                    <a:srgbClr val="000000"/>
                  </a:glow>
                </a:effectLst>
                <a:latin typeface="Arial" charset="0"/>
                <a:ea typeface="ＭＳ Ｐゴシック" charset="0"/>
                <a:cs typeface="ＭＳ Ｐゴシック" charset="0"/>
              </a:rPr>
              <a:t>Romans 13:1–14</a:t>
            </a:r>
          </a:p>
        </p:txBody>
      </p:sp>
      <p:sp>
        <p:nvSpPr>
          <p:cNvPr id="6" name="Rectangle 5"/>
          <p:cNvSpPr>
            <a:spLocks noChangeArrowheads="1"/>
          </p:cNvSpPr>
          <p:nvPr/>
        </p:nvSpPr>
        <p:spPr bwMode="auto">
          <a:xfrm>
            <a:off x="-23813" y="5325117"/>
            <a:ext cx="925252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Preached by Andrew B. Spurgeon </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Thousands of files in 44 languages for free at BibleStudyDownloads.org</a:t>
            </a:r>
          </a:p>
        </p:txBody>
      </p:sp>
      <p:pic>
        <p:nvPicPr>
          <p:cNvPr id="2" name="Picture 1"/>
          <p:cNvPicPr>
            <a:picLocks noChangeAspect="1"/>
          </p:cNvPicPr>
          <p:nvPr/>
        </p:nvPicPr>
        <p:blipFill>
          <a:blip r:embed="rId3"/>
          <a:stretch>
            <a:fillRect/>
          </a:stretch>
        </p:blipFill>
        <p:spPr>
          <a:xfrm>
            <a:off x="0" y="0"/>
            <a:ext cx="3825435" cy="5357061"/>
          </a:xfrm>
          <a:prstGeom prst="rect">
            <a:avLst/>
          </a:prstGeom>
        </p:spPr>
      </p:pic>
      <p:sp>
        <p:nvSpPr>
          <p:cNvPr id="3" name="Title 2"/>
          <p:cNvSpPr>
            <a:spLocks noGrp="1"/>
          </p:cNvSpPr>
          <p:nvPr>
            <p:ph type="ctrTitle"/>
          </p:nvPr>
        </p:nvSpPr>
        <p:spPr>
          <a:xfrm>
            <a:off x="3746500" y="844052"/>
            <a:ext cx="5397500" cy="2564780"/>
          </a:xfrm>
        </p:spPr>
        <p:txBody>
          <a:bodyPr>
            <a:noAutofit/>
          </a:bodyPr>
          <a:lstStyle/>
          <a:p>
            <a:r>
              <a:rPr lang="en-US" sz="4400" b="1" dirty="0">
                <a:solidFill>
                  <a:srgbClr val="FF0000"/>
                </a:solidFill>
                <a:latin typeface="Chalkboard" charset="0"/>
                <a:ea typeface="Chalkboard" charset="0"/>
                <a:cs typeface="Chalkboard" charset="0"/>
              </a:rPr>
              <a:t>“Accept one another as Christ has accepted you” </a:t>
            </a:r>
            <a:br>
              <a:rPr lang="en-US" sz="4400" b="1" dirty="0">
                <a:solidFill>
                  <a:srgbClr val="FF0000"/>
                </a:solidFill>
                <a:latin typeface="Chalkboard" charset="0"/>
                <a:ea typeface="Chalkboard" charset="0"/>
                <a:cs typeface="Chalkboard" charset="0"/>
              </a:rPr>
            </a:br>
            <a:r>
              <a:rPr lang="en-US" sz="4400" b="1" dirty="0">
                <a:solidFill>
                  <a:srgbClr val="FF0000"/>
                </a:solidFill>
                <a:latin typeface="Chalkboard" charset="0"/>
                <a:ea typeface="Chalkboard" charset="0"/>
                <a:cs typeface="Chalkboard" charset="0"/>
              </a:rPr>
              <a:t>(Rom 15:7)</a:t>
            </a:r>
          </a:p>
        </p:txBody>
      </p:sp>
    </p:spTree>
    <p:extLst>
      <p:ext uri="{BB962C8B-B14F-4D97-AF65-F5344CB8AC3E}">
        <p14:creationId xmlns:p14="http://schemas.microsoft.com/office/powerpoint/2010/main" val="16959070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Governments!</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3065612"/>
            <a:ext cx="8170433" cy="1200329"/>
          </a:xfrm>
          <a:prstGeom prst="rect">
            <a:avLst/>
          </a:prstGeom>
        </p:spPr>
        <p:txBody>
          <a:bodyPr wrap="square">
            <a:spAutoFit/>
          </a:bodyPr>
          <a:lstStyle/>
          <a:p>
            <a:pPr algn="ctr"/>
            <a:r>
              <a:rPr lang="en-US" sz="3600" b="1" dirty="0">
                <a:solidFill>
                  <a:srgbClr val="002060"/>
                </a:solidFill>
              </a:rPr>
              <a:t>In Samoa, it is illegal to forget one’s wife’s birthday.</a:t>
            </a:r>
            <a:endParaRPr lang="en-US" sz="3600" b="1" dirty="0">
              <a:solidFill>
                <a:srgbClr val="002060"/>
              </a:solidFill>
              <a:latin typeface="Arial" charset="0"/>
            </a:endParaRPr>
          </a:p>
        </p:txBody>
      </p:sp>
      <p:pic>
        <p:nvPicPr>
          <p:cNvPr id="4" name="Picture 3">
            <a:extLst>
              <a:ext uri="{FF2B5EF4-FFF2-40B4-BE49-F238E27FC236}">
                <a16:creationId xmlns:a16="http://schemas.microsoft.com/office/drawing/2014/main" id="{31B5C2C2-5111-924A-8CE0-B277FF5D09F9}"/>
              </a:ext>
            </a:extLst>
          </p:cNvPr>
          <p:cNvPicPr>
            <a:picLocks noChangeAspect="1"/>
          </p:cNvPicPr>
          <p:nvPr/>
        </p:nvPicPr>
        <p:blipFill>
          <a:blip r:embed="rId4"/>
          <a:stretch>
            <a:fillRect/>
          </a:stretch>
        </p:blipFill>
        <p:spPr>
          <a:xfrm>
            <a:off x="6896100" y="1343198"/>
            <a:ext cx="1568450" cy="1442755"/>
          </a:xfrm>
          <a:prstGeom prst="rect">
            <a:avLst/>
          </a:prstGeom>
        </p:spPr>
      </p:pic>
    </p:spTree>
    <p:extLst>
      <p:ext uri="{BB962C8B-B14F-4D97-AF65-F5344CB8AC3E}">
        <p14:creationId xmlns:p14="http://schemas.microsoft.com/office/powerpoint/2010/main" val="24171248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1" y="4398732"/>
            <a:ext cx="8170433" cy="2308324"/>
          </a:xfrm>
          <a:prstGeom prst="rect">
            <a:avLst/>
          </a:prstGeom>
        </p:spPr>
        <p:txBody>
          <a:bodyPr wrap="square">
            <a:spAutoFit/>
          </a:bodyPr>
          <a:lstStyle/>
          <a:p>
            <a:pPr algn="ctr"/>
            <a:r>
              <a:rPr lang="en-US" sz="3600" b="1" dirty="0">
                <a:solidFill>
                  <a:srgbClr val="000000"/>
                </a:solidFill>
                <a:latin typeface="Arial" charset="0"/>
              </a:rPr>
              <a:t>Nero was the great-nephew of the Emperor Claudius who expelled the Jews from Rome. When Claudius died, Nero became the Emperor.   </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3473603" y="1203240"/>
            <a:ext cx="2196790" cy="3055792"/>
          </a:xfrm>
          <a:prstGeom prst="rect">
            <a:avLst/>
          </a:prstGeom>
        </p:spPr>
      </p:pic>
    </p:spTree>
    <p:extLst>
      <p:ext uri="{BB962C8B-B14F-4D97-AF65-F5344CB8AC3E}">
        <p14:creationId xmlns:p14="http://schemas.microsoft.com/office/powerpoint/2010/main" val="35159627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888344"/>
            <a:ext cx="8170433" cy="1754326"/>
          </a:xfrm>
          <a:prstGeom prst="rect">
            <a:avLst/>
          </a:prstGeom>
        </p:spPr>
        <p:txBody>
          <a:bodyPr wrap="square">
            <a:spAutoFit/>
          </a:bodyPr>
          <a:lstStyle/>
          <a:p>
            <a:pPr algn="ctr"/>
            <a:r>
              <a:rPr lang="en-US" sz="3600" b="1" dirty="0">
                <a:solidFill>
                  <a:srgbClr val="000000"/>
                </a:solidFill>
                <a:latin typeface="Arial" charset="0"/>
              </a:rPr>
              <a:t>So, the Christians, esp. the Jewish Christians, would have wondered, “Should we obey Nero?”</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667498"/>
          </a:xfrm>
          <a:prstGeom prst="rect">
            <a:avLst/>
          </a:prstGeom>
        </p:spPr>
      </p:pic>
    </p:spTree>
    <p:extLst>
      <p:ext uri="{BB962C8B-B14F-4D97-AF65-F5344CB8AC3E}">
        <p14:creationId xmlns:p14="http://schemas.microsoft.com/office/powerpoint/2010/main" val="22962379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888344"/>
            <a:ext cx="8170433" cy="646331"/>
          </a:xfrm>
          <a:prstGeom prst="rect">
            <a:avLst/>
          </a:prstGeom>
        </p:spPr>
        <p:txBody>
          <a:bodyPr wrap="square">
            <a:spAutoFit/>
          </a:bodyPr>
          <a:lstStyle/>
          <a:p>
            <a:pPr algn="ctr"/>
            <a:r>
              <a:rPr lang="en-US" sz="3600" b="1" dirty="0">
                <a:solidFill>
                  <a:srgbClr val="000000"/>
                </a:solidFill>
                <a:latin typeface="Arial" charset="0"/>
              </a:rPr>
              <a:t>Paul gives four reasons:</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14686116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888344"/>
            <a:ext cx="8170433" cy="1200329"/>
          </a:xfrm>
          <a:prstGeom prst="rect">
            <a:avLst/>
          </a:prstGeom>
        </p:spPr>
        <p:txBody>
          <a:bodyPr wrap="square">
            <a:spAutoFit/>
          </a:bodyPr>
          <a:lstStyle/>
          <a:p>
            <a:pPr algn="ctr"/>
            <a:r>
              <a:rPr lang="en-US" sz="3600" b="1" dirty="0">
                <a:solidFill>
                  <a:srgbClr val="FF0000"/>
                </a:solidFill>
                <a:latin typeface="Arial" charset="0"/>
              </a:rPr>
              <a:t>1. Obey Nero because he is God’s servant (13:1–5)</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22084811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716976"/>
            <a:ext cx="8170433" cy="2862322"/>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Every person must submit to the governing authorities since there is no authority except under God. They exist, being appointed by God (13:1).</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0"/>
          </a:xfrm>
          <a:prstGeom prst="rect">
            <a:avLst/>
          </a:prstGeom>
        </p:spPr>
      </p:pic>
    </p:spTree>
    <p:extLst>
      <p:ext uri="{BB962C8B-B14F-4D97-AF65-F5344CB8AC3E}">
        <p14:creationId xmlns:p14="http://schemas.microsoft.com/office/powerpoint/2010/main" val="39379227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611345"/>
            <a:ext cx="8170433" cy="2308324"/>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So, anyone who resists authority opposes the ordinance of God. And those who resist will receive judgment against themselves (13:2).</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264683138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537546"/>
            <a:ext cx="8170433" cy="2862322"/>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The rulers are not a terror to those who do good but bad. If you do not wish to fear the authority, then do good and you will have praise from the authority (13:3).</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20215992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474271"/>
            <a:ext cx="8170433" cy="3416320"/>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He [Nero] is God’s servant for you to do good. And if you do bad, fear, because he does not bear the sword in vain. The servant of God is the avenger of wrath to the one who does evil (13:4).</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35332206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888344"/>
            <a:ext cx="8170433" cy="1754326"/>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Therefore, you must submit, not only because of the wrath but also because of the conscience (13:5).</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23655867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lstStyle/>
          <a:p>
            <a:pPr>
              <a:defRPr/>
            </a:pPr>
            <a:r>
              <a:rPr lang="en-US" b="1" dirty="0">
                <a:solidFill>
                  <a:srgbClr val="000000"/>
                </a:solidFill>
                <a:effectLst/>
                <a:latin typeface="Arial" charset="0"/>
                <a:ea typeface="ＭＳ Ｐゴシック" charset="0"/>
                <a:cs typeface="ＭＳ Ｐゴシック" charset="0"/>
              </a:rPr>
              <a:t>Theme</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516366" y="2888344"/>
            <a:ext cx="8111266" cy="1754326"/>
          </a:xfrm>
          <a:prstGeom prst="rect">
            <a:avLst/>
          </a:prstGeom>
        </p:spPr>
        <p:txBody>
          <a:bodyPr wrap="square">
            <a:spAutoFit/>
          </a:bodyPr>
          <a:lstStyle/>
          <a:p>
            <a:pPr algn="ctr"/>
            <a:r>
              <a:rPr lang="en-US" sz="3600" b="1" dirty="0">
                <a:solidFill>
                  <a:srgbClr val="000000"/>
                </a:solidFill>
                <a:latin typeface="Arial" charset="0"/>
              </a:rPr>
              <a:t>“Accept one another just as Christ has accepted us for the glory of God” (Rom 15:7)</a:t>
            </a:r>
            <a:endParaRPr lang="en-US" sz="3600" b="1" dirty="0"/>
          </a:p>
        </p:txBody>
      </p:sp>
    </p:spTree>
    <p:extLst>
      <p:ext uri="{BB962C8B-B14F-4D97-AF65-F5344CB8AC3E}">
        <p14:creationId xmlns:p14="http://schemas.microsoft.com/office/powerpoint/2010/main" val="15414844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888344"/>
            <a:ext cx="8170433" cy="1200329"/>
          </a:xfrm>
          <a:prstGeom prst="rect">
            <a:avLst/>
          </a:prstGeom>
        </p:spPr>
        <p:txBody>
          <a:bodyPr wrap="square">
            <a:spAutoFit/>
          </a:bodyPr>
          <a:lstStyle/>
          <a:p>
            <a:pPr algn="ctr"/>
            <a:r>
              <a:rPr lang="en-US" sz="3600" b="1" dirty="0">
                <a:solidFill>
                  <a:srgbClr val="FF0000"/>
                </a:solidFill>
                <a:latin typeface="Arial" charset="0"/>
              </a:rPr>
              <a:t>2. Obey Nero because you shouldn’t owe anything to anyone (13:6–8a)</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17178048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611345"/>
            <a:ext cx="8170433" cy="2308324"/>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For this reason, you also must pay taxes—they [tax-collectors] are ministers of God, devoting themselves to this task (13:6).</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
        <p:nvSpPr>
          <p:cNvPr id="3" name="TextBox 2">
            <a:extLst>
              <a:ext uri="{FF2B5EF4-FFF2-40B4-BE49-F238E27FC236}">
                <a16:creationId xmlns:a16="http://schemas.microsoft.com/office/drawing/2014/main" id="{694DB617-0077-374B-88F3-C605116D3F32}"/>
              </a:ext>
            </a:extLst>
          </p:cNvPr>
          <p:cNvSpPr txBox="1"/>
          <p:nvPr/>
        </p:nvSpPr>
        <p:spPr>
          <a:xfrm>
            <a:off x="1460500" y="5930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253012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439977"/>
            <a:ext cx="8170433" cy="3416320"/>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Give to everyone what is owed—</a:t>
            </a:r>
          </a:p>
          <a:p>
            <a:pPr algn="ctr"/>
            <a:r>
              <a:rPr lang="en-US" sz="3600" b="1" dirty="0">
                <a:latin typeface="Arial" panose="020B0604020202020204" pitchFamily="34" charset="0"/>
                <a:cs typeface="Arial" panose="020B0604020202020204" pitchFamily="34" charset="0"/>
              </a:rPr>
              <a:t>to the tax-collectors taxes, to the toll-persons tolls, and to the one that need to be feared fear, to the one that needs to be honored honor. Owe no-one anything (13:7-8a).</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0"/>
          </a:xfrm>
          <a:prstGeom prst="rect">
            <a:avLst/>
          </a:prstGeom>
        </p:spPr>
      </p:pic>
    </p:spTree>
    <p:extLst>
      <p:ext uri="{BB962C8B-B14F-4D97-AF65-F5344CB8AC3E}">
        <p14:creationId xmlns:p14="http://schemas.microsoft.com/office/powerpoint/2010/main" val="13113370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888344"/>
            <a:ext cx="8170433" cy="1754326"/>
          </a:xfrm>
          <a:prstGeom prst="rect">
            <a:avLst/>
          </a:prstGeom>
        </p:spPr>
        <p:txBody>
          <a:bodyPr wrap="square">
            <a:spAutoFit/>
          </a:bodyPr>
          <a:lstStyle/>
          <a:p>
            <a:pPr algn="ctr"/>
            <a:r>
              <a:rPr lang="en-US" sz="3600" b="1" dirty="0">
                <a:solidFill>
                  <a:srgbClr val="FF0000"/>
                </a:solidFill>
                <a:latin typeface="Arial" charset="0"/>
              </a:rPr>
              <a:t>3. Obey Nero because that’s a love-action, which fulfills the law of God (13:8b–10)</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22002241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611345"/>
            <a:ext cx="8170433" cy="2308324"/>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(Owe no-one anything) except to love one another because the one who loves fulfills every other law—(13:8b).</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18887230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474271"/>
            <a:ext cx="8170433" cy="3416320"/>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Whether “Do not commit adultery,” “Do not murder,” “Do not steal,” or “Do not covet.” Every other commandment is wrapped up in this one [commandment]: “Love your neighbor as yourself” (13:9).</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38239480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888344"/>
            <a:ext cx="8170433" cy="1754326"/>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The love for one’s neighbor does not do harm/evil. In this way, love is the fulfillment of the law (13:10).</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35487439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888344"/>
            <a:ext cx="8170433" cy="1754326"/>
          </a:xfrm>
          <a:prstGeom prst="rect">
            <a:avLst/>
          </a:prstGeom>
        </p:spPr>
        <p:txBody>
          <a:bodyPr wrap="square">
            <a:spAutoFit/>
          </a:bodyPr>
          <a:lstStyle/>
          <a:p>
            <a:pPr algn="ctr"/>
            <a:r>
              <a:rPr lang="en-US" sz="3600" b="1" dirty="0">
                <a:solidFill>
                  <a:srgbClr val="FF0000"/>
                </a:solidFill>
                <a:latin typeface="Arial" charset="0"/>
              </a:rPr>
              <a:t>4. Obey Nero because we are children of light, walking in the light and clothed in Christ (13:11–14)</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8311615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751270"/>
            <a:ext cx="8170433" cy="2862322"/>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You obey, knowing the time: the hour for you to wake up from sleep is already here; now our salvation is nearer than when we believed (13:11).</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59339" y="229889"/>
            <a:ext cx="1198754" cy="1598911"/>
          </a:xfrm>
          <a:prstGeom prst="rect">
            <a:avLst/>
          </a:prstGeom>
        </p:spPr>
      </p:pic>
    </p:spTree>
    <p:extLst>
      <p:ext uri="{BB962C8B-B14F-4D97-AF65-F5344CB8AC3E}">
        <p14:creationId xmlns:p14="http://schemas.microsoft.com/office/powerpoint/2010/main" val="34633452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611345"/>
            <a:ext cx="8170433" cy="2308324"/>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The night has gone, and the day is here. So, we put off the works of the dark, and we clothe the armor of light (13:12).</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19601643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Summary</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516367" y="2213680"/>
            <a:ext cx="8111266" cy="3970318"/>
          </a:xfrm>
          <a:prstGeom prst="rect">
            <a:avLst/>
          </a:prstGeom>
        </p:spPr>
        <p:txBody>
          <a:bodyPr wrap="square">
            <a:spAutoFit/>
          </a:bodyPr>
          <a:lstStyle/>
          <a:p>
            <a:pPr algn="ctr"/>
            <a:r>
              <a:rPr lang="en-US" sz="3600" b="1" dirty="0">
                <a:solidFill>
                  <a:srgbClr val="000000"/>
                </a:solidFill>
                <a:latin typeface="Arial" charset="0"/>
              </a:rPr>
              <a:t>While we were sinners, God demonstrated his love for us by sending his son, Jesus Christ, to die for us. Anyone who believes in him will have salvation. Those who have this salvation have a renewed life—to love one another. </a:t>
            </a:r>
            <a:endParaRPr lang="en-US" sz="3600" dirty="0"/>
          </a:p>
        </p:txBody>
      </p:sp>
    </p:spTree>
    <p:extLst>
      <p:ext uri="{BB962C8B-B14F-4D97-AF65-F5344CB8AC3E}">
        <p14:creationId xmlns:p14="http://schemas.microsoft.com/office/powerpoint/2010/main" val="9672985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611345"/>
            <a:ext cx="8170433" cy="2308324"/>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As in day-time, we walk properly, not carousing and drunk, not immorally and sensually, not quarreling and in jealousy (13:13).</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6295685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888344"/>
            <a:ext cx="8170433" cy="1754326"/>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But you clothe the Lord Jesus Christ and do not provide provision for flesh to its desires (13:14).</a:t>
            </a:r>
            <a:endParaRPr lang="en-US" sz="36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54366793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888344"/>
            <a:ext cx="8170433" cy="2308324"/>
          </a:xfrm>
          <a:prstGeom prst="rect">
            <a:avLst/>
          </a:prstGeom>
        </p:spPr>
        <p:txBody>
          <a:bodyPr wrap="square">
            <a:spAutoFit/>
          </a:bodyPr>
          <a:lstStyle/>
          <a:p>
            <a:pPr algn="ctr"/>
            <a:r>
              <a:rPr lang="en-US" sz="3600" b="1" dirty="0">
                <a:solidFill>
                  <a:srgbClr val="FF0000"/>
                </a:solidFill>
                <a:latin typeface="Arial" charset="0"/>
              </a:rPr>
              <a:t>Should Christians in Rome obey Emperor Nero?</a:t>
            </a:r>
          </a:p>
          <a:p>
            <a:pPr algn="ctr"/>
            <a:endParaRPr lang="en-US" sz="3600" b="1" dirty="0">
              <a:solidFill>
                <a:srgbClr val="FF0000"/>
              </a:solidFill>
              <a:latin typeface="Arial" charset="0"/>
            </a:endParaRPr>
          </a:p>
          <a:p>
            <a:pPr algn="ctr"/>
            <a:r>
              <a:rPr lang="en-US" sz="3600" b="1" dirty="0">
                <a:solidFill>
                  <a:srgbClr val="FF0000"/>
                </a:solidFill>
                <a:latin typeface="Arial" charset="0"/>
              </a:rPr>
              <a:t>Yes, because</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2315084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1" y="2162978"/>
            <a:ext cx="9143999" cy="4524315"/>
          </a:xfrm>
          <a:prstGeom prst="rect">
            <a:avLst/>
          </a:prstGeom>
        </p:spPr>
        <p:txBody>
          <a:bodyPr wrap="square">
            <a:spAutoFit/>
          </a:bodyPr>
          <a:lstStyle/>
          <a:p>
            <a:pPr marL="742950" indent="-742950">
              <a:buFont typeface="Arial" panose="020B0604020202020204" pitchFamily="34" charset="0"/>
              <a:buChar char="•"/>
            </a:pPr>
            <a:r>
              <a:rPr lang="en-US" sz="3600" b="1" dirty="0">
                <a:latin typeface="Arial" charset="0"/>
              </a:rPr>
              <a:t>Nero is God’s servant. </a:t>
            </a:r>
          </a:p>
          <a:p>
            <a:pPr marL="742950" indent="-742950">
              <a:buFont typeface="Arial" panose="020B0604020202020204" pitchFamily="34" charset="0"/>
              <a:buChar char="•"/>
            </a:pPr>
            <a:r>
              <a:rPr lang="en-US" sz="3600" b="1" dirty="0">
                <a:latin typeface="Arial" charset="0"/>
              </a:rPr>
              <a:t>Believers shouldn’t owe anything to anyone. </a:t>
            </a:r>
          </a:p>
          <a:p>
            <a:pPr marL="742950" indent="-742950">
              <a:buFont typeface="Arial" panose="020B0604020202020204" pitchFamily="34" charset="0"/>
              <a:buChar char="•"/>
            </a:pPr>
            <a:r>
              <a:rPr lang="en-US" sz="3600" b="1" dirty="0">
                <a:latin typeface="Arial" charset="0"/>
              </a:rPr>
              <a:t>Obedience to the rulers is a love-action, which fulfills the law of God. </a:t>
            </a:r>
          </a:p>
          <a:p>
            <a:pPr marL="742950" indent="-742950">
              <a:buFont typeface="Arial" panose="020B0604020202020204" pitchFamily="34" charset="0"/>
              <a:buChar char="•"/>
            </a:pPr>
            <a:r>
              <a:rPr lang="en-US" sz="3600" b="1" dirty="0">
                <a:latin typeface="Arial" charset="0"/>
              </a:rPr>
              <a:t>Believers are children of light who walk in light and are clothed in Christ.</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0"/>
          </a:xfrm>
          <a:prstGeom prst="rect">
            <a:avLst/>
          </a:prstGeom>
        </p:spPr>
      </p:pic>
    </p:spTree>
    <p:extLst>
      <p:ext uri="{BB962C8B-B14F-4D97-AF65-F5344CB8AC3E}">
        <p14:creationId xmlns:p14="http://schemas.microsoft.com/office/powerpoint/2010/main" val="25712042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3094721"/>
            <a:ext cx="8170433" cy="646331"/>
          </a:xfrm>
          <a:prstGeom prst="rect">
            <a:avLst/>
          </a:prstGeom>
        </p:spPr>
        <p:txBody>
          <a:bodyPr wrap="square">
            <a:spAutoFit/>
          </a:bodyPr>
          <a:lstStyle/>
          <a:p>
            <a:pPr algn="ctr"/>
            <a:r>
              <a:rPr lang="en-US" sz="3600" b="1" dirty="0">
                <a:solidFill>
                  <a:srgbClr val="FF0000"/>
                </a:solidFill>
                <a:latin typeface="Arial" charset="0"/>
              </a:rPr>
              <a:t>Application</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253677415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571499" y="2439977"/>
            <a:ext cx="8001000" cy="3416320"/>
          </a:xfrm>
          <a:prstGeom prst="rect">
            <a:avLst/>
          </a:prstGeom>
        </p:spPr>
        <p:txBody>
          <a:bodyPr wrap="square">
            <a:spAutoFit/>
          </a:bodyPr>
          <a:lstStyle/>
          <a:p>
            <a:pPr algn="ctr"/>
            <a:r>
              <a:rPr lang="en-US" sz="3600" b="1" dirty="0">
                <a:latin typeface="Arial" charset="0"/>
              </a:rPr>
              <a:t>Government servants are God’s servants/ministers </a:t>
            </a:r>
          </a:p>
          <a:p>
            <a:pPr algn="ctr"/>
            <a:endParaRPr lang="en-US" sz="3600" b="1" dirty="0">
              <a:latin typeface="Arial" charset="0"/>
            </a:endParaRPr>
          </a:p>
          <a:p>
            <a:pPr algn="ctr"/>
            <a:r>
              <a:rPr lang="en-US" sz="3600" b="1" dirty="0">
                <a:latin typeface="Arial" charset="0"/>
              </a:rPr>
              <a:t>(e.g., Nebuchadnezzar, </a:t>
            </a:r>
            <a:r>
              <a:rPr lang="en-US" sz="3600" b="1" dirty="0" err="1">
                <a:latin typeface="Arial" charset="0"/>
              </a:rPr>
              <a:t>Jer</a:t>
            </a:r>
            <a:r>
              <a:rPr lang="en-US" sz="3600" b="1" dirty="0">
                <a:latin typeface="Arial" charset="0"/>
              </a:rPr>
              <a:t> 27:6; Cyrus of Persia, Isa 44:28–25:4, as servants and even Messiah)</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0"/>
          </a:xfrm>
          <a:prstGeom prst="rect">
            <a:avLst/>
          </a:prstGeom>
        </p:spPr>
      </p:pic>
    </p:spTree>
    <p:extLst>
      <p:ext uri="{BB962C8B-B14F-4D97-AF65-F5344CB8AC3E}">
        <p14:creationId xmlns:p14="http://schemas.microsoft.com/office/powerpoint/2010/main" val="311234175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571499" y="2993975"/>
            <a:ext cx="8001000" cy="2862322"/>
          </a:xfrm>
          <a:prstGeom prst="rect">
            <a:avLst/>
          </a:prstGeom>
        </p:spPr>
        <p:txBody>
          <a:bodyPr wrap="square">
            <a:spAutoFit/>
          </a:bodyPr>
          <a:lstStyle/>
          <a:p>
            <a:pPr algn="ctr"/>
            <a:r>
              <a:rPr lang="en-US" sz="3600" b="1" dirty="0">
                <a:latin typeface="Arial" charset="0"/>
              </a:rPr>
              <a:t>Since they are God’s servants, we submit and obey since it’s the love-action, the fulfilment of the law, that we, as children of light who are clothed in Christ, ought to do.</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0"/>
          </a:xfrm>
          <a:prstGeom prst="rect">
            <a:avLst/>
          </a:prstGeom>
        </p:spPr>
      </p:pic>
    </p:spTree>
    <p:extLst>
      <p:ext uri="{BB962C8B-B14F-4D97-AF65-F5344CB8AC3E}">
        <p14:creationId xmlns:p14="http://schemas.microsoft.com/office/powerpoint/2010/main" val="267920743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571499" y="3165343"/>
            <a:ext cx="8001000" cy="646331"/>
          </a:xfrm>
          <a:prstGeom prst="rect">
            <a:avLst/>
          </a:prstGeom>
        </p:spPr>
        <p:txBody>
          <a:bodyPr wrap="square">
            <a:spAutoFit/>
          </a:bodyPr>
          <a:lstStyle/>
          <a:p>
            <a:pPr algn="ctr"/>
            <a:r>
              <a:rPr lang="en-US" sz="3600" b="1" dirty="0">
                <a:latin typeface="Arial" charset="0"/>
              </a:rPr>
              <a:t>What if the leaders are evil?</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0"/>
          </a:xfrm>
          <a:prstGeom prst="rect">
            <a:avLst/>
          </a:prstGeom>
        </p:spPr>
      </p:pic>
    </p:spTree>
    <p:extLst>
      <p:ext uri="{BB962C8B-B14F-4D97-AF65-F5344CB8AC3E}">
        <p14:creationId xmlns:p14="http://schemas.microsoft.com/office/powerpoint/2010/main" val="6440074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571499" y="3165343"/>
            <a:ext cx="8001000" cy="646331"/>
          </a:xfrm>
          <a:prstGeom prst="rect">
            <a:avLst/>
          </a:prstGeom>
        </p:spPr>
        <p:txBody>
          <a:bodyPr wrap="square">
            <a:spAutoFit/>
          </a:bodyPr>
          <a:lstStyle/>
          <a:p>
            <a:pPr algn="ctr"/>
            <a:r>
              <a:rPr lang="en-US" sz="3600" b="1" dirty="0">
                <a:latin typeface="Arial" charset="0"/>
              </a:rPr>
              <a:t>How evil was Nero?</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0"/>
          </a:xfrm>
          <a:prstGeom prst="rect">
            <a:avLst/>
          </a:prstGeom>
        </p:spPr>
      </p:pic>
    </p:spTree>
    <p:extLst>
      <p:ext uri="{BB962C8B-B14F-4D97-AF65-F5344CB8AC3E}">
        <p14:creationId xmlns:p14="http://schemas.microsoft.com/office/powerpoint/2010/main" val="144254764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571499" y="3165343"/>
            <a:ext cx="8001000" cy="646331"/>
          </a:xfrm>
          <a:prstGeom prst="rect">
            <a:avLst/>
          </a:prstGeom>
        </p:spPr>
        <p:txBody>
          <a:bodyPr wrap="square">
            <a:spAutoFit/>
          </a:bodyPr>
          <a:lstStyle/>
          <a:p>
            <a:pPr algn="ctr"/>
            <a:r>
              <a:rPr lang="en-US" sz="3600" b="1" dirty="0">
                <a:latin typeface="Arial" charset="0"/>
              </a:rPr>
              <a:t>What if they are anti-Christians? </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0"/>
          </a:xfrm>
          <a:prstGeom prst="rect">
            <a:avLst/>
          </a:prstGeom>
        </p:spPr>
      </p:pic>
    </p:spTree>
    <p:extLst>
      <p:ext uri="{BB962C8B-B14F-4D97-AF65-F5344CB8AC3E}">
        <p14:creationId xmlns:p14="http://schemas.microsoft.com/office/powerpoint/2010/main" val="32483284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a:solidFill>
                  <a:srgbClr val="000000"/>
                </a:solidFill>
                <a:effectLst/>
                <a:latin typeface="Arial" charset="0"/>
                <a:ea typeface="ＭＳ Ｐゴシック" charset="0"/>
                <a:cs typeface="ＭＳ Ｐゴシック" charset="0"/>
              </a:rPr>
              <a:t>In Chapter </a:t>
            </a:r>
            <a:r>
              <a:rPr lang="en-US" sz="4400" b="1" dirty="0">
                <a:solidFill>
                  <a:srgbClr val="000000"/>
                </a:solidFill>
                <a:effectLst/>
                <a:latin typeface="Arial" charset="0"/>
                <a:ea typeface="ＭＳ Ｐゴシック" charset="0"/>
                <a:cs typeface="ＭＳ Ｐゴシック" charset="0"/>
              </a:rPr>
              <a:t>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2817722"/>
            <a:ext cx="8170433" cy="1200329"/>
          </a:xfrm>
          <a:prstGeom prst="rect">
            <a:avLst/>
          </a:prstGeom>
        </p:spPr>
        <p:txBody>
          <a:bodyPr wrap="square">
            <a:spAutoFit/>
          </a:bodyPr>
          <a:lstStyle/>
          <a:p>
            <a:pPr algn="ctr"/>
            <a:r>
              <a:rPr lang="en-US" sz="3600" b="1" dirty="0">
                <a:solidFill>
                  <a:srgbClr val="000000"/>
                </a:solidFill>
                <a:latin typeface="Arial" charset="0"/>
              </a:rPr>
              <a:t>Question: Should we then obey Nero?</a:t>
            </a:r>
          </a:p>
        </p:txBody>
      </p:sp>
    </p:spTree>
    <p:extLst>
      <p:ext uri="{BB962C8B-B14F-4D97-AF65-F5344CB8AC3E}">
        <p14:creationId xmlns:p14="http://schemas.microsoft.com/office/powerpoint/2010/main" val="139786051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571499" y="3165343"/>
            <a:ext cx="8001000" cy="646331"/>
          </a:xfrm>
          <a:prstGeom prst="rect">
            <a:avLst/>
          </a:prstGeom>
        </p:spPr>
        <p:txBody>
          <a:bodyPr wrap="square">
            <a:spAutoFit/>
          </a:bodyPr>
          <a:lstStyle/>
          <a:p>
            <a:pPr algn="ctr"/>
            <a:r>
              <a:rPr lang="en-US" sz="3600" b="1" dirty="0">
                <a:latin typeface="Arial" charset="0"/>
              </a:rPr>
              <a:t>How anti-Christians was Nero?</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0"/>
          </a:xfrm>
          <a:prstGeom prst="rect">
            <a:avLst/>
          </a:prstGeom>
        </p:spPr>
      </p:pic>
    </p:spTree>
    <p:extLst>
      <p:ext uri="{BB962C8B-B14F-4D97-AF65-F5344CB8AC3E}">
        <p14:creationId xmlns:p14="http://schemas.microsoft.com/office/powerpoint/2010/main" val="143013156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571499" y="3165343"/>
            <a:ext cx="8001000" cy="1200329"/>
          </a:xfrm>
          <a:prstGeom prst="rect">
            <a:avLst/>
          </a:prstGeom>
        </p:spPr>
        <p:txBody>
          <a:bodyPr wrap="square">
            <a:spAutoFit/>
          </a:bodyPr>
          <a:lstStyle/>
          <a:p>
            <a:pPr algn="ctr"/>
            <a:r>
              <a:rPr lang="en-US" sz="3600" b="1" dirty="0">
                <a:latin typeface="Arial" charset="0"/>
              </a:rPr>
              <a:t>What if they demand that we disobey God?</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0"/>
          </a:xfrm>
          <a:prstGeom prst="rect">
            <a:avLst/>
          </a:prstGeom>
        </p:spPr>
      </p:pic>
    </p:spTree>
    <p:extLst>
      <p:ext uri="{BB962C8B-B14F-4D97-AF65-F5344CB8AC3E}">
        <p14:creationId xmlns:p14="http://schemas.microsoft.com/office/powerpoint/2010/main" val="364061424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571499" y="2439977"/>
            <a:ext cx="8001000" cy="3416320"/>
          </a:xfrm>
          <a:prstGeom prst="rect">
            <a:avLst/>
          </a:prstGeom>
        </p:spPr>
        <p:txBody>
          <a:bodyPr wrap="square">
            <a:spAutoFit/>
          </a:bodyPr>
          <a:lstStyle/>
          <a:p>
            <a:pPr algn="ctr"/>
            <a:r>
              <a:rPr lang="en-US" sz="3600" b="1" dirty="0">
                <a:latin typeface="Arial" charset="0"/>
              </a:rPr>
              <a:t>Then, we obey God (knowing we’ll incur punishments)</a:t>
            </a:r>
          </a:p>
          <a:p>
            <a:pPr algn="ctr"/>
            <a:endParaRPr lang="en-US" sz="3600" b="1" dirty="0">
              <a:latin typeface="Arial" charset="0"/>
            </a:endParaRPr>
          </a:p>
          <a:p>
            <a:pPr algn="ctr"/>
            <a:r>
              <a:rPr lang="en-US" sz="3600" b="1" dirty="0">
                <a:latin typeface="Arial" charset="0"/>
              </a:rPr>
              <a:t>Peter (Acts 5:29), midwives (</a:t>
            </a:r>
            <a:r>
              <a:rPr lang="en-US" sz="3600" b="1" dirty="0" err="1">
                <a:latin typeface="Arial" charset="0"/>
              </a:rPr>
              <a:t>Exod</a:t>
            </a:r>
            <a:r>
              <a:rPr lang="en-US" sz="3600" b="1" dirty="0">
                <a:latin typeface="Arial" charset="0"/>
              </a:rPr>
              <a:t> 1:17); Daniel, Shadrach, Meshach, and Abednego (Dan 3–6).</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0"/>
          </a:xfrm>
          <a:prstGeom prst="rect">
            <a:avLst/>
          </a:prstGeom>
        </p:spPr>
      </p:pic>
    </p:spTree>
    <p:extLst>
      <p:ext uri="{BB962C8B-B14F-4D97-AF65-F5344CB8AC3E}">
        <p14:creationId xmlns:p14="http://schemas.microsoft.com/office/powerpoint/2010/main" val="334925070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3165343"/>
            <a:ext cx="8170433" cy="1200329"/>
          </a:xfrm>
          <a:prstGeom prst="rect">
            <a:avLst/>
          </a:prstGeom>
        </p:spPr>
        <p:txBody>
          <a:bodyPr wrap="square">
            <a:spAutoFit/>
          </a:bodyPr>
          <a:lstStyle/>
          <a:p>
            <a:pPr algn="ctr"/>
            <a:r>
              <a:rPr lang="en-US" sz="3600" b="1" dirty="0">
                <a:solidFill>
                  <a:srgbClr val="FF0000"/>
                </a:solidFill>
                <a:latin typeface="Arial" charset="0"/>
              </a:rPr>
              <a:t>Obey the authorities, except when they demand that we disobey God.</a:t>
            </a: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1"/>
          </a:xfrm>
          <a:prstGeom prst="rect">
            <a:avLst/>
          </a:prstGeom>
        </p:spPr>
      </p:pic>
    </p:spTree>
    <p:extLst>
      <p:ext uri="{BB962C8B-B14F-4D97-AF65-F5344CB8AC3E}">
        <p14:creationId xmlns:p14="http://schemas.microsoft.com/office/powerpoint/2010/main" val="316863759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Chapter 13</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571499" y="2439977"/>
            <a:ext cx="8001000" cy="3970318"/>
          </a:xfrm>
          <a:prstGeom prst="rect">
            <a:avLst/>
          </a:prstGeom>
        </p:spPr>
        <p:txBody>
          <a:bodyPr wrap="square">
            <a:spAutoFit/>
          </a:bodyPr>
          <a:lstStyle/>
          <a:p>
            <a:pPr algn="ctr"/>
            <a:r>
              <a:rPr lang="en-US" sz="3600" b="1" dirty="0">
                <a:latin typeface="Arial" charset="0"/>
              </a:rPr>
              <a:t>And, we pray for their salvation: </a:t>
            </a:r>
          </a:p>
          <a:p>
            <a:pPr algn="ctr"/>
            <a:endParaRPr lang="en-US" sz="3600" b="1" dirty="0">
              <a:latin typeface="Arial" charset="0"/>
            </a:endParaRPr>
          </a:p>
          <a:p>
            <a:pPr algn="ctr"/>
            <a:r>
              <a:rPr lang="en-US" sz="2400" dirty="0"/>
              <a:t>“I urge, then, first of all, that petitions, prayers,</a:t>
            </a:r>
            <a:r>
              <a:rPr lang="en-US" sz="2400" baseline="30000" dirty="0"/>
              <a:t> </a:t>
            </a:r>
            <a:r>
              <a:rPr lang="en-US" sz="2400" dirty="0"/>
              <a:t>intercession and thanksgiving be made for all people—for kings and all those in authority—that we may live peaceful and quiet lives in all godliness</a:t>
            </a:r>
            <a:r>
              <a:rPr lang="en-US" sz="2400" baseline="30000" dirty="0"/>
              <a:t> </a:t>
            </a:r>
            <a:r>
              <a:rPr lang="en-US" sz="2400" dirty="0"/>
              <a:t>and holiness. This is good, and pleases</a:t>
            </a:r>
            <a:r>
              <a:rPr lang="en-US" sz="2400" baseline="30000" dirty="0"/>
              <a:t> </a:t>
            </a:r>
            <a:r>
              <a:rPr lang="en-US" sz="2400" dirty="0"/>
              <a:t>God our Savior,</a:t>
            </a:r>
            <a:r>
              <a:rPr lang="en-US" sz="2400" baseline="30000" dirty="0"/>
              <a:t> </a:t>
            </a:r>
            <a:r>
              <a:rPr lang="en-US" sz="2400" dirty="0"/>
              <a:t>who wants</a:t>
            </a:r>
            <a:r>
              <a:rPr lang="en-US" sz="2400" baseline="30000" dirty="0"/>
              <a:t> </a:t>
            </a:r>
            <a:r>
              <a:rPr lang="en-US" sz="2400" dirty="0"/>
              <a:t>all people</a:t>
            </a:r>
            <a:r>
              <a:rPr lang="en-US" sz="2400" baseline="30000" dirty="0"/>
              <a:t> </a:t>
            </a:r>
            <a:r>
              <a:rPr lang="en-US" sz="2400" dirty="0"/>
              <a:t>to be saved</a:t>
            </a:r>
            <a:r>
              <a:rPr lang="en-US" sz="2400" baseline="30000" dirty="0"/>
              <a:t> </a:t>
            </a:r>
            <a:r>
              <a:rPr lang="en-US" sz="2400" dirty="0"/>
              <a:t>and to come to a knowledge of the truth” (1 Timothy 2:1–4)</a:t>
            </a:r>
          </a:p>
          <a:p>
            <a:pPr algn="ctr"/>
            <a:endParaRPr lang="en-US" sz="3600" b="1" dirty="0">
              <a:latin typeface="Arial" charset="0"/>
            </a:endParaRPr>
          </a:p>
        </p:txBody>
      </p:sp>
      <p:pic>
        <p:nvPicPr>
          <p:cNvPr id="4" name="Picture 3">
            <a:extLst>
              <a:ext uri="{FF2B5EF4-FFF2-40B4-BE49-F238E27FC236}">
                <a16:creationId xmlns:a16="http://schemas.microsoft.com/office/drawing/2014/main" id="{8FD5D6C5-FA7A-464E-9B3A-30CEFE37397E}"/>
              </a:ext>
            </a:extLst>
          </p:cNvPr>
          <p:cNvPicPr>
            <a:picLocks noChangeAspect="1"/>
          </p:cNvPicPr>
          <p:nvPr/>
        </p:nvPicPr>
        <p:blipFill>
          <a:blip r:embed="rId4"/>
          <a:stretch>
            <a:fillRect/>
          </a:stretch>
        </p:blipFill>
        <p:spPr>
          <a:xfrm>
            <a:off x="7672039" y="229889"/>
            <a:ext cx="1198754" cy="1598910"/>
          </a:xfrm>
          <a:prstGeom prst="rect">
            <a:avLst/>
          </a:prstGeom>
        </p:spPr>
      </p:pic>
    </p:spTree>
    <p:extLst>
      <p:ext uri="{BB962C8B-B14F-4D97-AF65-F5344CB8AC3E}">
        <p14:creationId xmlns:p14="http://schemas.microsoft.com/office/powerpoint/2010/main" val="183091672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Sermons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notes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4401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Governments!</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3065612"/>
            <a:ext cx="8170433" cy="1754326"/>
          </a:xfrm>
          <a:prstGeom prst="rect">
            <a:avLst/>
          </a:prstGeom>
        </p:spPr>
        <p:txBody>
          <a:bodyPr wrap="square">
            <a:spAutoFit/>
          </a:bodyPr>
          <a:lstStyle/>
          <a:p>
            <a:pPr algn="ctr"/>
            <a:r>
              <a:rPr lang="en-US" sz="3600" b="1" dirty="0">
                <a:solidFill>
                  <a:srgbClr val="002060"/>
                </a:solidFill>
              </a:rPr>
              <a:t>In Victoria, Australia, it is illegal to change a light bulb unless you’re a licensed electrician.</a:t>
            </a:r>
            <a:endParaRPr lang="en-US" sz="3600" b="1" dirty="0">
              <a:solidFill>
                <a:srgbClr val="002060"/>
              </a:solidFill>
              <a:latin typeface="Arial" charset="0"/>
            </a:endParaRPr>
          </a:p>
        </p:txBody>
      </p:sp>
      <p:pic>
        <p:nvPicPr>
          <p:cNvPr id="4" name="Picture 3">
            <a:extLst>
              <a:ext uri="{FF2B5EF4-FFF2-40B4-BE49-F238E27FC236}">
                <a16:creationId xmlns:a16="http://schemas.microsoft.com/office/drawing/2014/main" id="{A53BB45C-55AB-104F-AC09-ED26E74A0DCB}"/>
              </a:ext>
            </a:extLst>
          </p:cNvPr>
          <p:cNvPicPr>
            <a:picLocks noChangeAspect="1"/>
          </p:cNvPicPr>
          <p:nvPr/>
        </p:nvPicPr>
        <p:blipFill>
          <a:blip r:embed="rId4"/>
          <a:stretch>
            <a:fillRect/>
          </a:stretch>
        </p:blipFill>
        <p:spPr>
          <a:xfrm>
            <a:off x="6970091" y="1289876"/>
            <a:ext cx="1687124" cy="1549400"/>
          </a:xfrm>
          <a:prstGeom prst="rect">
            <a:avLst/>
          </a:prstGeom>
        </p:spPr>
      </p:pic>
    </p:spTree>
    <p:extLst>
      <p:ext uri="{BB962C8B-B14F-4D97-AF65-F5344CB8AC3E}">
        <p14:creationId xmlns:p14="http://schemas.microsoft.com/office/powerpoint/2010/main" val="28499364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Governments!</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3065612"/>
            <a:ext cx="8170433" cy="1754326"/>
          </a:xfrm>
          <a:prstGeom prst="rect">
            <a:avLst/>
          </a:prstGeom>
        </p:spPr>
        <p:txBody>
          <a:bodyPr wrap="square">
            <a:spAutoFit/>
          </a:bodyPr>
          <a:lstStyle/>
          <a:p>
            <a:pPr algn="ctr"/>
            <a:r>
              <a:rPr lang="en-US" sz="3600" b="1" dirty="0">
                <a:solidFill>
                  <a:srgbClr val="002060"/>
                </a:solidFill>
              </a:rPr>
              <a:t>In Bangladesh, children 15 years and older can be sent to jail for cheating on their final exams.</a:t>
            </a:r>
            <a:endParaRPr lang="en-US" sz="3600" b="1" dirty="0">
              <a:solidFill>
                <a:srgbClr val="002060"/>
              </a:solidFill>
              <a:latin typeface="Arial" charset="0"/>
            </a:endParaRPr>
          </a:p>
        </p:txBody>
      </p:sp>
      <p:pic>
        <p:nvPicPr>
          <p:cNvPr id="4" name="Picture 3">
            <a:extLst>
              <a:ext uri="{FF2B5EF4-FFF2-40B4-BE49-F238E27FC236}">
                <a16:creationId xmlns:a16="http://schemas.microsoft.com/office/drawing/2014/main" id="{49A0C003-C0CA-424F-98BF-140D5BD3A69D}"/>
              </a:ext>
            </a:extLst>
          </p:cNvPr>
          <p:cNvPicPr>
            <a:picLocks noChangeAspect="1"/>
          </p:cNvPicPr>
          <p:nvPr/>
        </p:nvPicPr>
        <p:blipFill>
          <a:blip r:embed="rId4"/>
          <a:stretch>
            <a:fillRect/>
          </a:stretch>
        </p:blipFill>
        <p:spPr>
          <a:xfrm>
            <a:off x="7023100" y="1308720"/>
            <a:ext cx="1459861" cy="1512092"/>
          </a:xfrm>
          <a:prstGeom prst="rect">
            <a:avLst/>
          </a:prstGeom>
        </p:spPr>
      </p:pic>
    </p:spTree>
    <p:extLst>
      <p:ext uri="{BB962C8B-B14F-4D97-AF65-F5344CB8AC3E}">
        <p14:creationId xmlns:p14="http://schemas.microsoft.com/office/powerpoint/2010/main" val="27845234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Governments!</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3065612"/>
            <a:ext cx="8170433" cy="1200329"/>
          </a:xfrm>
          <a:prstGeom prst="rect">
            <a:avLst/>
          </a:prstGeom>
        </p:spPr>
        <p:txBody>
          <a:bodyPr wrap="square">
            <a:spAutoFit/>
          </a:bodyPr>
          <a:lstStyle/>
          <a:p>
            <a:pPr algn="ctr"/>
            <a:r>
              <a:rPr lang="en-US" sz="3600" b="1" dirty="0">
                <a:solidFill>
                  <a:srgbClr val="002060"/>
                </a:solidFill>
              </a:rPr>
              <a:t>Canada bans any comic book that portrays illegal activity.</a:t>
            </a:r>
            <a:endParaRPr lang="en-US" sz="3600" b="1" dirty="0">
              <a:solidFill>
                <a:srgbClr val="002060"/>
              </a:solidFill>
              <a:latin typeface="Arial" charset="0"/>
            </a:endParaRPr>
          </a:p>
        </p:txBody>
      </p:sp>
      <p:pic>
        <p:nvPicPr>
          <p:cNvPr id="4" name="Picture 3">
            <a:extLst>
              <a:ext uri="{FF2B5EF4-FFF2-40B4-BE49-F238E27FC236}">
                <a16:creationId xmlns:a16="http://schemas.microsoft.com/office/drawing/2014/main" id="{2D9FDEF7-C2C4-364E-910C-EBB646E28F93}"/>
              </a:ext>
            </a:extLst>
          </p:cNvPr>
          <p:cNvPicPr>
            <a:picLocks noChangeAspect="1"/>
          </p:cNvPicPr>
          <p:nvPr/>
        </p:nvPicPr>
        <p:blipFill>
          <a:blip r:embed="rId4"/>
          <a:stretch>
            <a:fillRect/>
          </a:stretch>
        </p:blipFill>
        <p:spPr>
          <a:xfrm>
            <a:off x="6945310" y="1431511"/>
            <a:ext cx="1711905" cy="1266129"/>
          </a:xfrm>
          <a:prstGeom prst="rect">
            <a:avLst/>
          </a:prstGeom>
        </p:spPr>
      </p:pic>
    </p:spTree>
    <p:extLst>
      <p:ext uri="{BB962C8B-B14F-4D97-AF65-F5344CB8AC3E}">
        <p14:creationId xmlns:p14="http://schemas.microsoft.com/office/powerpoint/2010/main" val="37327292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Governments!</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3065612"/>
            <a:ext cx="8170433" cy="1200329"/>
          </a:xfrm>
          <a:prstGeom prst="rect">
            <a:avLst/>
          </a:prstGeom>
        </p:spPr>
        <p:txBody>
          <a:bodyPr wrap="square">
            <a:spAutoFit/>
          </a:bodyPr>
          <a:lstStyle/>
          <a:p>
            <a:pPr algn="ctr"/>
            <a:r>
              <a:rPr lang="en-US" sz="3600" b="1" dirty="0">
                <a:solidFill>
                  <a:srgbClr val="002060"/>
                </a:solidFill>
              </a:rPr>
              <a:t>In France, it is illegal to name pigs Napoleon.</a:t>
            </a:r>
            <a:endParaRPr lang="en-US" sz="3600" b="1" dirty="0">
              <a:solidFill>
                <a:srgbClr val="002060"/>
              </a:solidFill>
              <a:latin typeface="Arial" charset="0"/>
            </a:endParaRPr>
          </a:p>
        </p:txBody>
      </p:sp>
      <p:pic>
        <p:nvPicPr>
          <p:cNvPr id="4" name="Picture 3">
            <a:extLst>
              <a:ext uri="{FF2B5EF4-FFF2-40B4-BE49-F238E27FC236}">
                <a16:creationId xmlns:a16="http://schemas.microsoft.com/office/drawing/2014/main" id="{2C7E9ACA-84B5-8A48-9F0C-F13033854CC4}"/>
              </a:ext>
            </a:extLst>
          </p:cNvPr>
          <p:cNvPicPr>
            <a:picLocks noChangeAspect="1"/>
          </p:cNvPicPr>
          <p:nvPr/>
        </p:nvPicPr>
        <p:blipFill>
          <a:blip r:embed="rId4"/>
          <a:stretch>
            <a:fillRect/>
          </a:stretch>
        </p:blipFill>
        <p:spPr>
          <a:xfrm>
            <a:off x="7112000" y="1378738"/>
            <a:ext cx="1405597" cy="1371676"/>
          </a:xfrm>
          <a:prstGeom prst="rect">
            <a:avLst/>
          </a:prstGeom>
        </p:spPr>
      </p:pic>
    </p:spTree>
    <p:extLst>
      <p:ext uri="{BB962C8B-B14F-4D97-AF65-F5344CB8AC3E}">
        <p14:creationId xmlns:p14="http://schemas.microsoft.com/office/powerpoint/2010/main" val="34334183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a:extLst/>
        </p:spPr>
        <p:txBody>
          <a:bodyPr>
            <a:normAutofit/>
          </a:bodyPr>
          <a:lstStyle/>
          <a:p>
            <a:pPr>
              <a:defRPr/>
            </a:pPr>
            <a:r>
              <a:rPr lang="en-US" sz="4400" b="1" dirty="0">
                <a:solidFill>
                  <a:srgbClr val="000000"/>
                </a:solidFill>
                <a:effectLst/>
                <a:latin typeface="Arial" charset="0"/>
                <a:ea typeface="ＭＳ Ｐゴシック" charset="0"/>
                <a:cs typeface="ＭＳ Ｐゴシック" charset="0"/>
              </a:rPr>
              <a:t>Governments!</a:t>
            </a:r>
          </a:p>
        </p:txBody>
      </p:sp>
      <p:pic>
        <p:nvPicPr>
          <p:cNvPr id="5"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8600"/>
            <a:ext cx="1243013" cy="1600200"/>
          </a:xfrm>
          <a:prstGeom prst="rect">
            <a:avLst/>
          </a:prstGeom>
          <a:noFill/>
          <a:ln w="9525">
            <a:noFill/>
            <a:miter lim="800000"/>
            <a:headEnd/>
            <a:tailEnd/>
          </a:ln>
        </p:spPr>
      </p:pic>
      <p:sp>
        <p:nvSpPr>
          <p:cNvPr id="2" name="Rectangle 1"/>
          <p:cNvSpPr/>
          <p:nvPr/>
        </p:nvSpPr>
        <p:spPr>
          <a:xfrm>
            <a:off x="486782" y="3065612"/>
            <a:ext cx="8170433" cy="1200329"/>
          </a:xfrm>
          <a:prstGeom prst="rect">
            <a:avLst/>
          </a:prstGeom>
        </p:spPr>
        <p:txBody>
          <a:bodyPr wrap="square">
            <a:spAutoFit/>
          </a:bodyPr>
          <a:lstStyle/>
          <a:p>
            <a:pPr algn="ctr"/>
            <a:r>
              <a:rPr lang="en-US" sz="3600" b="1" dirty="0">
                <a:solidFill>
                  <a:srgbClr val="002060"/>
                </a:solidFill>
              </a:rPr>
              <a:t>In Turin, Italy, dog owners must take their dogs on a walk at least three times a day.</a:t>
            </a:r>
            <a:endParaRPr lang="en-US" sz="3600" b="1" dirty="0">
              <a:solidFill>
                <a:srgbClr val="002060"/>
              </a:solidFill>
              <a:latin typeface="Arial" charset="0"/>
            </a:endParaRPr>
          </a:p>
        </p:txBody>
      </p:sp>
      <p:pic>
        <p:nvPicPr>
          <p:cNvPr id="4" name="Picture 3">
            <a:extLst>
              <a:ext uri="{FF2B5EF4-FFF2-40B4-BE49-F238E27FC236}">
                <a16:creationId xmlns:a16="http://schemas.microsoft.com/office/drawing/2014/main" id="{6C5B1E66-5141-A149-8D0E-DAC65E2C4F08}"/>
              </a:ext>
            </a:extLst>
          </p:cNvPr>
          <p:cNvPicPr>
            <a:picLocks noChangeAspect="1"/>
          </p:cNvPicPr>
          <p:nvPr/>
        </p:nvPicPr>
        <p:blipFill>
          <a:blip r:embed="rId4"/>
          <a:stretch>
            <a:fillRect/>
          </a:stretch>
        </p:blipFill>
        <p:spPr>
          <a:xfrm>
            <a:off x="7159123" y="1385126"/>
            <a:ext cx="1323139" cy="1358900"/>
          </a:xfrm>
          <a:prstGeom prst="rect">
            <a:avLst/>
          </a:prstGeom>
        </p:spPr>
      </p:pic>
    </p:spTree>
    <p:extLst>
      <p:ext uri="{BB962C8B-B14F-4D97-AF65-F5344CB8AC3E}">
        <p14:creationId xmlns:p14="http://schemas.microsoft.com/office/powerpoint/2010/main" val="3593417268"/>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3653</TotalTime>
  <Words>1169</Words>
  <Application>Microsoft Macintosh PowerPoint</Application>
  <PresentationFormat>On-screen Show (4:3)</PresentationFormat>
  <Paragraphs>148</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ＭＳ Ｐゴシック</vt:lpstr>
      <vt:lpstr>Arial</vt:lpstr>
      <vt:lpstr>Calibri</vt:lpstr>
      <vt:lpstr>Calibri Light</vt:lpstr>
      <vt:lpstr>Chalkboard</vt:lpstr>
      <vt:lpstr>Comic Sans MS</vt:lpstr>
      <vt:lpstr>Times New Roman</vt:lpstr>
      <vt:lpstr>Wingdings</vt:lpstr>
      <vt:lpstr>Office Theme</vt:lpstr>
      <vt:lpstr>“Accept one another as Christ has accepted you”  (Rom 15:7)</vt:lpstr>
      <vt:lpstr>Theme</vt:lpstr>
      <vt:lpstr>Summary</vt:lpstr>
      <vt:lpstr>In Chapter 13</vt:lpstr>
      <vt:lpstr>Governments!</vt:lpstr>
      <vt:lpstr>Governments!</vt:lpstr>
      <vt:lpstr>Governments!</vt:lpstr>
      <vt:lpstr>Governments!</vt:lpstr>
      <vt:lpstr>Governments!</vt:lpstr>
      <vt:lpstr>Governments!</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Chapter 13</vt:lpstr>
      <vt:lpstr>NT Sermons link at BibleStudyDownloads.org</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 one another as Christ has accepted you”  (Rom 15:7)</dc:title>
  <dc:creator>Microsoft Office User</dc:creator>
  <cp:lastModifiedBy>Andrew B. Spurgeon</cp:lastModifiedBy>
  <cp:revision>61</cp:revision>
  <dcterms:created xsi:type="dcterms:W3CDTF">2017-10-15T22:55:59Z</dcterms:created>
  <dcterms:modified xsi:type="dcterms:W3CDTF">2018-02-04T01:22:13Z</dcterms:modified>
</cp:coreProperties>
</file>