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327" r:id="rId3"/>
    <p:sldId id="265" r:id="rId4"/>
    <p:sldId id="324" r:id="rId5"/>
    <p:sldId id="325" r:id="rId6"/>
    <p:sldId id="294" r:id="rId7"/>
    <p:sldId id="297" r:id="rId8"/>
    <p:sldId id="309" r:id="rId9"/>
    <p:sldId id="308" r:id="rId10"/>
    <p:sldId id="310" r:id="rId11"/>
    <p:sldId id="311" r:id="rId12"/>
    <p:sldId id="313" r:id="rId13"/>
    <p:sldId id="315" r:id="rId14"/>
    <p:sldId id="316" r:id="rId15"/>
    <p:sldId id="317" r:id="rId16"/>
    <p:sldId id="312" r:id="rId17"/>
    <p:sldId id="319" r:id="rId18"/>
    <p:sldId id="318" r:id="rId19"/>
    <p:sldId id="321" r:id="rId20"/>
    <p:sldId id="322" r:id="rId21"/>
    <p:sldId id="323" r:id="rId22"/>
    <p:sldId id="326" r:id="rId23"/>
    <p:sldId id="267" r:id="rId24"/>
    <p:sldId id="35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a:srgbClr val="532476"/>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916E-8A1F-B947-9EBF-E88C7507D139}" type="datetimeFigureOut">
              <a:rPr lang="en-US" smtClean="0"/>
              <a:t>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E60C6-6F5D-E343-AD8A-9D7B16769416}" type="slidenum">
              <a:rPr lang="en-US" smtClean="0"/>
              <a:t>‹#›</a:t>
            </a:fld>
            <a:endParaRPr lang="en-US"/>
          </a:p>
        </p:txBody>
      </p:sp>
    </p:spTree>
    <p:extLst>
      <p:ext uri="{BB962C8B-B14F-4D97-AF65-F5344CB8AC3E}">
        <p14:creationId xmlns:p14="http://schemas.microsoft.com/office/powerpoint/2010/main" val="144078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4524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362046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615430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910274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208136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613549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745952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40064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83281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813992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252205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391841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97126330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2660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404055" y="673819"/>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37624" y="1967183"/>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4428578"/>
            <a:ext cx="9142460" cy="553998"/>
          </a:xfrm>
          <a:prstGeom prst="rect">
            <a:avLst/>
          </a:prstGeom>
          <a:solidFill>
            <a:srgbClr val="FFFF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Fixing our sight on God’s revelation of the future</a:t>
            </a:r>
          </a:p>
        </p:txBody>
      </p:sp>
      <p:sp>
        <p:nvSpPr>
          <p:cNvPr id="6" name="TextBox 5">
            <a:extLst>
              <a:ext uri="{FF2B5EF4-FFF2-40B4-BE49-F238E27FC236}">
                <a16:creationId xmlns:a16="http://schemas.microsoft.com/office/drawing/2014/main" id="{2E630041-BFCB-7C49-A8D2-823DDD3BDD09}"/>
              </a:ext>
            </a:extLst>
          </p:cNvPr>
          <p:cNvSpPr txBox="1"/>
          <p:nvPr/>
        </p:nvSpPr>
        <p:spPr>
          <a:xfrm>
            <a:off x="4670343" y="3422357"/>
            <a:ext cx="4484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8: Rev 21</a:t>
            </a:r>
          </a:p>
        </p:txBody>
      </p:sp>
      <p:sp>
        <p:nvSpPr>
          <p:cNvPr id="7" name="Rectangle 6">
            <a:extLst>
              <a:ext uri="{FF2B5EF4-FFF2-40B4-BE49-F238E27FC236}">
                <a16:creationId xmlns:a16="http://schemas.microsoft.com/office/drawing/2014/main" id="{065753ED-8975-6A4F-A67E-CC46B8BBF685}"/>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77600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5652830"/>
          </a:xfrm>
          <a:prstGeom prst="rect">
            <a:avLst/>
          </a:prstGeom>
          <a:noFill/>
        </p:spPr>
        <p:txBody>
          <a:bodyPr wrap="square">
            <a:spAutoFit/>
          </a:bodyPr>
          <a:lstStyle/>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10 </a:t>
            </a:r>
            <a:r>
              <a:rPr lang="en-US" sz="2800" i="0" dirty="0">
                <a:solidFill>
                  <a:schemeClr val="bg1"/>
                </a:solidFill>
                <a:effectLst/>
                <a:latin typeface="Times New Roman" panose="02020603050405020304" pitchFamily="18" charset="0"/>
                <a:cs typeface="Times New Roman" panose="02020603050405020304" pitchFamily="18" charset="0"/>
              </a:rPr>
              <a:t>But the day of the Lord will come like a thief, and then the heavens will pass away with a roar, and the heavenly bodies will be burned up and dissolved, and the earth and the works that are done on it will be exposed</a:t>
            </a:r>
            <a:r>
              <a:rPr lang="en-US" sz="3200" i="0" dirty="0">
                <a:solidFill>
                  <a:schemeClr val="bg1"/>
                </a:solidFill>
                <a:effectLst/>
                <a:latin typeface="Times New Roman" panose="02020603050405020304" pitchFamily="18" charset="0"/>
                <a:cs typeface="Times New Roman" panose="02020603050405020304" pitchFamily="18" charset="0"/>
              </a:rPr>
              <a:t>. </a:t>
            </a:r>
          </a:p>
          <a:p>
            <a:pPr algn="ctr"/>
            <a:endParaRPr lang="en-US" sz="3200" baseline="30000" dirty="0">
              <a:solidFill>
                <a:schemeClr val="bg1"/>
              </a:solidFill>
              <a:latin typeface="Times New Roman" panose="02020603050405020304" pitchFamily="18" charset="0"/>
              <a:cs typeface="Times New Roman" panose="02020603050405020304" pitchFamily="18" charset="0"/>
            </a:endParaRP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11 </a:t>
            </a:r>
            <a:r>
              <a:rPr lang="en-US" sz="2800" i="0" dirty="0">
                <a:solidFill>
                  <a:schemeClr val="bg1"/>
                </a:solidFill>
                <a:effectLst/>
                <a:latin typeface="Times New Roman" panose="02020603050405020304" pitchFamily="18" charset="0"/>
                <a:cs typeface="Times New Roman" panose="02020603050405020304" pitchFamily="18" charset="0"/>
              </a:rPr>
              <a:t>Since all these things are thus to be dissolved, what sort of people ought you to be in lives of holiness and godliness, </a:t>
            </a:r>
            <a:r>
              <a:rPr lang="en-US" sz="2800" i="0" baseline="30000" dirty="0">
                <a:solidFill>
                  <a:schemeClr val="bg1"/>
                </a:solidFill>
                <a:effectLst/>
                <a:latin typeface="Times New Roman" panose="02020603050405020304" pitchFamily="18" charset="0"/>
                <a:cs typeface="Times New Roman" panose="02020603050405020304" pitchFamily="18" charset="0"/>
              </a:rPr>
              <a:t>12 </a:t>
            </a:r>
            <a:r>
              <a:rPr lang="en-US" sz="2800" i="0" dirty="0">
                <a:solidFill>
                  <a:schemeClr val="bg1"/>
                </a:solidFill>
                <a:effectLst/>
                <a:latin typeface="Times New Roman" panose="02020603050405020304" pitchFamily="18" charset="0"/>
                <a:cs typeface="Times New Roman" panose="02020603050405020304" pitchFamily="18" charset="0"/>
              </a:rPr>
              <a:t>waiting for and hastening the coming of the day of God, because of which the heavens will be set on fire and dissolved, and the heavenly bodies will melt as they burn! </a:t>
            </a:r>
            <a:r>
              <a:rPr lang="en-US" sz="2800" i="0" baseline="30000" dirty="0">
                <a:solidFill>
                  <a:schemeClr val="bg1"/>
                </a:solidFill>
                <a:effectLst/>
                <a:latin typeface="Times New Roman" panose="02020603050405020304" pitchFamily="18" charset="0"/>
                <a:cs typeface="Times New Roman" panose="02020603050405020304" pitchFamily="18" charset="0"/>
              </a:rPr>
              <a:t>13 </a:t>
            </a:r>
            <a:r>
              <a:rPr lang="en-US" sz="2800" i="0" dirty="0">
                <a:solidFill>
                  <a:schemeClr val="bg1"/>
                </a:solidFill>
                <a:effectLst/>
                <a:latin typeface="Times New Roman" panose="02020603050405020304" pitchFamily="18" charset="0"/>
                <a:cs typeface="Times New Roman" panose="02020603050405020304" pitchFamily="18" charset="0"/>
              </a:rPr>
              <a:t>But according to his promise we are waiting for new heavens and a new earth in which righteousness dwells.</a:t>
            </a:r>
          </a:p>
        </p:txBody>
      </p:sp>
    </p:spTree>
    <p:extLst>
      <p:ext uri="{BB962C8B-B14F-4D97-AF65-F5344CB8AC3E}">
        <p14:creationId xmlns:p14="http://schemas.microsoft.com/office/powerpoint/2010/main" val="273949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1</a:t>
            </a:r>
            <a:endParaRPr lang="en-US" sz="3200" dirty="0"/>
          </a:p>
        </p:txBody>
      </p:sp>
      <p:sp>
        <p:nvSpPr>
          <p:cNvPr id="12" name="TextBox 11">
            <a:extLst>
              <a:ext uri="{FF2B5EF4-FFF2-40B4-BE49-F238E27FC236}">
                <a16:creationId xmlns:a16="http://schemas.microsoft.com/office/drawing/2014/main" id="{16DED7C4-6E54-4AA3-8A04-382D9055B821}"/>
              </a:ext>
            </a:extLst>
          </p:cNvPr>
          <p:cNvSpPr txBox="1"/>
          <p:nvPr/>
        </p:nvSpPr>
        <p:spPr>
          <a:xfrm>
            <a:off x="615903" y="2768084"/>
            <a:ext cx="2755948" cy="523220"/>
          </a:xfrm>
          <a:prstGeom prst="rect">
            <a:avLst/>
          </a:prstGeom>
          <a:solidFill>
            <a:schemeClr val="bg1"/>
          </a:solidFill>
          <a:ln>
            <a:noFill/>
          </a:ln>
        </p:spPr>
        <p:txBody>
          <a:bodyPr wrap="square">
            <a:spAutoFit/>
          </a:bodyPr>
          <a:lstStyle/>
          <a:p>
            <a:r>
              <a:rPr lang="en-US" sz="2800" i="0" dirty="0">
                <a:effectLst/>
                <a:latin typeface="Times New Roman" panose="02020603050405020304" pitchFamily="18" charset="0"/>
                <a:cs typeface="Times New Roman" panose="02020603050405020304" pitchFamily="18" charset="0"/>
              </a:rPr>
              <a:t>New planet (1-2)</a:t>
            </a:r>
            <a:endParaRPr lang="en-US" sz="2800" dirty="0"/>
          </a:p>
        </p:txBody>
      </p:sp>
      <p:sp>
        <p:nvSpPr>
          <p:cNvPr id="11" name="TextBox 10">
            <a:extLst>
              <a:ext uri="{FF2B5EF4-FFF2-40B4-BE49-F238E27FC236}">
                <a16:creationId xmlns:a16="http://schemas.microsoft.com/office/drawing/2014/main" id="{00025777-A1A5-419D-B013-0340090978E8}"/>
              </a:ext>
            </a:extLst>
          </p:cNvPr>
          <p:cNvSpPr txBox="1"/>
          <p:nvPr/>
        </p:nvSpPr>
        <p:spPr>
          <a:xfrm>
            <a:off x="615902" y="3358634"/>
            <a:ext cx="3298873" cy="523220"/>
          </a:xfrm>
          <a:prstGeom prst="rect">
            <a:avLst/>
          </a:prstGeom>
          <a:solidFill>
            <a:schemeClr val="bg1"/>
          </a:solidFill>
          <a:ln>
            <a:noFill/>
          </a:ln>
        </p:spPr>
        <p:txBody>
          <a:bodyPr wrap="square">
            <a:spAutoFit/>
          </a:bodyPr>
          <a:lstStyle/>
          <a:p>
            <a:r>
              <a:rPr lang="en-US" sz="2800" i="0" dirty="0">
                <a:effectLst/>
                <a:latin typeface="Times New Roman" panose="02020603050405020304" pitchFamily="18" charset="0"/>
                <a:cs typeface="Times New Roman" panose="02020603050405020304" pitchFamily="18" charset="0"/>
              </a:rPr>
              <a:t>New existence (3-4)</a:t>
            </a:r>
            <a:endParaRPr lang="en-US" sz="2800" dirty="0"/>
          </a:p>
        </p:txBody>
      </p:sp>
      <p:sp>
        <p:nvSpPr>
          <p:cNvPr id="13" name="TextBox 12">
            <a:extLst>
              <a:ext uri="{FF2B5EF4-FFF2-40B4-BE49-F238E27FC236}">
                <a16:creationId xmlns:a16="http://schemas.microsoft.com/office/drawing/2014/main" id="{63A57DDF-1B99-40C7-8E1E-6A294638F434}"/>
              </a:ext>
            </a:extLst>
          </p:cNvPr>
          <p:cNvSpPr txBox="1"/>
          <p:nvPr/>
        </p:nvSpPr>
        <p:spPr>
          <a:xfrm>
            <a:off x="615902" y="3949184"/>
            <a:ext cx="3794173" cy="523220"/>
          </a:xfrm>
          <a:prstGeom prst="rect">
            <a:avLst/>
          </a:prstGeom>
          <a:solidFill>
            <a:schemeClr val="bg1"/>
          </a:solidFill>
          <a:ln>
            <a:noFill/>
          </a:ln>
        </p:spPr>
        <p:txBody>
          <a:bodyPr wrap="square">
            <a:spAutoFit/>
          </a:bodyPr>
          <a:lstStyle/>
          <a:p>
            <a:r>
              <a:rPr lang="en-US" sz="2800" dirty="0">
                <a:latin typeface="Times New Roman" panose="02020603050405020304" pitchFamily="18" charset="0"/>
                <a:cs typeface="Times New Roman" panose="02020603050405020304" pitchFamily="18" charset="0"/>
              </a:rPr>
              <a:t>Renewed challenge</a:t>
            </a:r>
            <a:r>
              <a:rPr lang="en-US" sz="2800" i="0" dirty="0">
                <a:effectLst/>
                <a:latin typeface="Times New Roman" panose="02020603050405020304" pitchFamily="18" charset="0"/>
                <a:cs typeface="Times New Roman" panose="02020603050405020304" pitchFamily="18" charset="0"/>
              </a:rPr>
              <a:t> (5-8)</a:t>
            </a:r>
            <a:endParaRPr lang="en-US" sz="2800" dirty="0"/>
          </a:p>
        </p:txBody>
      </p:sp>
      <p:sp>
        <p:nvSpPr>
          <p:cNvPr id="14" name="TextBox 13">
            <a:extLst>
              <a:ext uri="{FF2B5EF4-FFF2-40B4-BE49-F238E27FC236}">
                <a16:creationId xmlns:a16="http://schemas.microsoft.com/office/drawing/2014/main" id="{6B1299C8-71FD-40E0-AE0E-B14010E5E981}"/>
              </a:ext>
            </a:extLst>
          </p:cNvPr>
          <p:cNvSpPr txBox="1"/>
          <p:nvPr/>
        </p:nvSpPr>
        <p:spPr>
          <a:xfrm>
            <a:off x="606377" y="4539734"/>
            <a:ext cx="4146598" cy="523220"/>
          </a:xfrm>
          <a:prstGeom prst="rect">
            <a:avLst/>
          </a:prstGeom>
          <a:solidFill>
            <a:schemeClr val="bg1"/>
          </a:solidFill>
          <a:ln>
            <a:noFill/>
          </a:ln>
        </p:spPr>
        <p:txBody>
          <a:bodyPr wrap="square">
            <a:spAutoFit/>
          </a:bodyPr>
          <a:lstStyle/>
          <a:p>
            <a:r>
              <a:rPr lang="en-US" sz="2800" dirty="0">
                <a:latin typeface="Times New Roman" panose="02020603050405020304" pitchFamily="18" charset="0"/>
                <a:cs typeface="Times New Roman" panose="02020603050405020304" pitchFamily="18" charset="0"/>
              </a:rPr>
              <a:t>New Jerusalem </a:t>
            </a:r>
            <a:r>
              <a:rPr lang="en-US" sz="2800" i="0" dirty="0">
                <a:effectLst/>
                <a:latin typeface="Times New Roman" panose="02020603050405020304" pitchFamily="18" charset="0"/>
                <a:cs typeface="Times New Roman" panose="02020603050405020304" pitchFamily="18" charset="0"/>
              </a:rPr>
              <a:t>(9-27)</a:t>
            </a:r>
            <a:endParaRPr lang="en-US" sz="2800" dirty="0"/>
          </a:p>
        </p:txBody>
      </p:sp>
    </p:spTree>
    <p:extLst>
      <p:ext uri="{BB962C8B-B14F-4D97-AF65-F5344CB8AC3E}">
        <p14:creationId xmlns:p14="http://schemas.microsoft.com/office/powerpoint/2010/main" val="80091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526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glory </a:t>
            </a:r>
            <a:r>
              <a:rPr lang="en-US" sz="3800" i="0" dirty="0">
                <a:effectLst/>
                <a:latin typeface="+mj-lt"/>
                <a:ea typeface="+mj-ea"/>
                <a:cs typeface="+mj-cs"/>
              </a:rPr>
              <a:t>(</a:t>
            </a:r>
            <a:r>
              <a:rPr lang="en-US" sz="3800" dirty="0">
                <a:latin typeface="+mj-lt"/>
                <a:ea typeface="+mj-ea"/>
                <a:cs typeface="+mj-cs"/>
              </a:rPr>
              <a:t>9</a:t>
            </a:r>
            <a:r>
              <a:rPr lang="en-US" sz="3800" i="0" dirty="0">
                <a:effectLst/>
                <a:latin typeface="+mj-lt"/>
                <a:ea typeface="+mj-ea"/>
                <a:cs typeface="+mj-cs"/>
              </a:rPr>
              <a:t>-11)</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5"/>
            <a:ext cx="6858000" cy="112992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structure </a:t>
            </a:r>
            <a:r>
              <a:rPr lang="en-US" sz="3800" i="0" dirty="0">
                <a:effectLst/>
                <a:latin typeface="+mj-lt"/>
                <a:ea typeface="+mj-ea"/>
                <a:cs typeface="+mj-cs"/>
              </a:rPr>
              <a:t>(12-14)</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D56C4A-4814-435D-936C-D8A2FFD62334}"/>
              </a:ext>
            </a:extLst>
          </p:cNvPr>
          <p:cNvSpPr txBox="1"/>
          <p:nvPr/>
        </p:nvSpPr>
        <p:spPr>
          <a:xfrm>
            <a:off x="381000" y="4835009"/>
            <a:ext cx="8601075" cy="1815882"/>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j-lt"/>
                <a:ea typeface="+mj-ea"/>
                <a:cs typeface="+mj-cs"/>
              </a:rPr>
              <a:t>High walls</a:t>
            </a:r>
          </a:p>
          <a:p>
            <a:pPr marL="457200" indent="-457200">
              <a:buFont typeface="Arial" panose="020B0604020202020204" pitchFamily="34" charset="0"/>
              <a:buChar char="•"/>
            </a:pPr>
            <a:r>
              <a:rPr lang="en-US" sz="2800" dirty="0">
                <a:latin typeface="+mj-lt"/>
                <a:ea typeface="+mj-ea"/>
                <a:cs typeface="+mj-cs"/>
              </a:rPr>
              <a:t>12 gates – 3 a side, angel at each gate, names of Israel’s 12 tribes</a:t>
            </a:r>
          </a:p>
          <a:p>
            <a:pPr marL="457200" indent="-457200">
              <a:buFont typeface="Arial" panose="020B0604020202020204" pitchFamily="34" charset="0"/>
              <a:buChar char="•"/>
            </a:pPr>
            <a:r>
              <a:rPr lang="en-US" sz="2800" dirty="0">
                <a:latin typeface="+mj-lt"/>
                <a:ea typeface="+mj-ea"/>
                <a:cs typeface="+mj-cs"/>
              </a:rPr>
              <a:t>12 foundations – 12 names of apostles</a:t>
            </a:r>
            <a:endParaRPr lang="en-US" sz="2800" dirty="0"/>
          </a:p>
        </p:txBody>
      </p:sp>
      <p:cxnSp>
        <p:nvCxnSpPr>
          <p:cNvPr id="5" name="Straight Connector 4">
            <a:extLst>
              <a:ext uri="{FF2B5EF4-FFF2-40B4-BE49-F238E27FC236}">
                <a16:creationId xmlns:a16="http://schemas.microsoft.com/office/drawing/2014/main" id="{40265451-5296-4F78-A889-026A1FE71227}"/>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8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526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size </a:t>
            </a:r>
            <a:r>
              <a:rPr lang="en-US" sz="3800" i="0" dirty="0">
                <a:effectLst/>
                <a:latin typeface="+mj-lt"/>
                <a:ea typeface="+mj-ea"/>
                <a:cs typeface="+mj-cs"/>
              </a:rPr>
              <a:t>(15-17)</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8198A1-177B-48B3-B05C-5B91A72DBC45}"/>
              </a:ext>
            </a:extLst>
          </p:cNvPr>
          <p:cNvSpPr txBox="1"/>
          <p:nvPr/>
        </p:nvSpPr>
        <p:spPr>
          <a:xfrm>
            <a:off x="800099" y="5244584"/>
            <a:ext cx="7648575" cy="523220"/>
          </a:xfrm>
          <a:prstGeom prst="rect">
            <a:avLst/>
          </a:prstGeom>
          <a:noFill/>
          <a:ln>
            <a:solidFill>
              <a:schemeClr val="tx1"/>
            </a:solidFill>
          </a:ln>
        </p:spPr>
        <p:txBody>
          <a:bodyPr wrap="square">
            <a:spAutoFit/>
          </a:bodyPr>
          <a:lstStyle/>
          <a:p>
            <a:pPr algn="ctr"/>
            <a:r>
              <a:rPr lang="en-US" sz="2800" dirty="0">
                <a:latin typeface="+mj-lt"/>
                <a:ea typeface="+mj-ea"/>
                <a:cs typeface="+mj-cs"/>
              </a:rPr>
              <a:t>12,000 stadia = 1,400 miles; 2,200 kilometers</a:t>
            </a:r>
            <a:endParaRPr lang="en-US" sz="2800" dirty="0"/>
          </a:p>
        </p:txBody>
      </p:sp>
    </p:spTree>
    <p:extLst>
      <p:ext uri="{BB962C8B-B14F-4D97-AF65-F5344CB8AC3E}">
        <p14:creationId xmlns:p14="http://schemas.microsoft.com/office/powerpoint/2010/main" val="288105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Recognizing Languages Spoken in East Asia And Southeast Asia | Asia map,  East asia map, South east asia map">
            <a:extLst>
              <a:ext uri="{FF2B5EF4-FFF2-40B4-BE49-F238E27FC236}">
                <a16:creationId xmlns:a16="http://schemas.microsoft.com/office/drawing/2014/main" id="{62ED27AB-8987-4456-8281-DAC48AA21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99" r="-1" b="26625"/>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F77F15-E14B-4648-AB0A-945D9E758955}"/>
              </a:ext>
            </a:extLst>
          </p:cNvPr>
          <p:cNvSpPr/>
          <p:nvPr/>
        </p:nvSpPr>
        <p:spPr>
          <a:xfrm rot="20823061">
            <a:off x="3333151" y="3699053"/>
            <a:ext cx="2700837" cy="2560227"/>
          </a:xfrm>
          <a:prstGeom prst="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3728F3-AC94-4193-B26F-A6E1E9D482CB}"/>
              </a:ext>
            </a:extLst>
          </p:cNvPr>
          <p:cNvSpPr txBox="1"/>
          <p:nvPr/>
        </p:nvSpPr>
        <p:spPr>
          <a:xfrm flipH="1">
            <a:off x="3952874" y="4619625"/>
            <a:ext cx="1384679" cy="646331"/>
          </a:xfrm>
          <a:prstGeom prst="rect">
            <a:avLst/>
          </a:prstGeom>
          <a:noFill/>
        </p:spPr>
        <p:txBody>
          <a:bodyPr wrap="square" rtlCol="0">
            <a:spAutoFit/>
          </a:bodyPr>
          <a:lstStyle/>
          <a:p>
            <a:pPr algn="ctr"/>
            <a:r>
              <a:rPr lang="en-US" dirty="0"/>
              <a:t>New Jerusalem</a:t>
            </a:r>
          </a:p>
        </p:txBody>
      </p:sp>
    </p:spTree>
    <p:extLst>
      <p:ext uri="{BB962C8B-B14F-4D97-AF65-F5344CB8AC3E}">
        <p14:creationId xmlns:p14="http://schemas.microsoft.com/office/powerpoint/2010/main" val="206111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The Holiest of Holies - Exodus 25-40. A small room 10 cubits x 10 cubits  (15' x 15') separated from the Holy Place by the … | Bible study, Bible  facts, Learn hebrew">
            <a:extLst>
              <a:ext uri="{FF2B5EF4-FFF2-40B4-BE49-F238E27FC236}">
                <a16:creationId xmlns:a16="http://schemas.microsoft.com/office/drawing/2014/main" id="{3FB704FB-E1AB-4DC8-BF33-A0F6260C2A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38" b="4888"/>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733CE7-F9A5-467C-AE5F-1ECAAB5459E5}"/>
              </a:ext>
            </a:extLst>
          </p:cNvPr>
          <p:cNvSpPr/>
          <p:nvPr/>
        </p:nvSpPr>
        <p:spPr>
          <a:xfrm>
            <a:off x="200025" y="5572125"/>
            <a:ext cx="4371975" cy="1104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FCE59593-7793-4671-8BD3-137C0539A6B6}"/>
              </a:ext>
            </a:extLst>
          </p:cNvPr>
          <p:cNvSpPr/>
          <p:nvPr/>
        </p:nvSpPr>
        <p:spPr>
          <a:xfrm>
            <a:off x="4895850" y="4886325"/>
            <a:ext cx="3200400" cy="19703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492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composition </a:t>
            </a:r>
            <a:r>
              <a:rPr lang="en-US" sz="3800" i="0" dirty="0">
                <a:effectLst/>
                <a:latin typeface="+mj-lt"/>
                <a:ea typeface="+mj-ea"/>
                <a:cs typeface="+mj-cs"/>
              </a:rPr>
              <a:t>(18-21)</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609599" y="4905376"/>
            <a:ext cx="8258175" cy="969466"/>
          </a:xfrm>
          <a:prstGeom prst="rect">
            <a:avLst/>
          </a:prstGeom>
          <a:noFill/>
        </p:spPr>
        <p:txBody>
          <a:bodyPr wrap="square">
            <a:spAutoFit/>
          </a:bodyPr>
          <a:lstStyle/>
          <a:p>
            <a:r>
              <a:rPr lang="en-US" sz="2800" u="sng" dirty="0">
                <a:latin typeface="+mj-lt"/>
                <a:ea typeface="+mj-ea"/>
                <a:cs typeface="+mj-cs"/>
              </a:rPr>
              <a:t>Walls</a:t>
            </a:r>
            <a:r>
              <a:rPr lang="en-US" sz="2800" dirty="0">
                <a:latin typeface="+mj-lt"/>
                <a:ea typeface="+mj-ea"/>
                <a:cs typeface="+mj-cs"/>
              </a:rPr>
              <a:t> </a:t>
            </a:r>
            <a:r>
              <a:rPr lang="en-US" sz="2800">
                <a:latin typeface="+mj-lt"/>
                <a:ea typeface="+mj-ea"/>
                <a:cs typeface="+mj-cs"/>
              </a:rPr>
              <a:t>– jasper, 200 ft/60 m</a:t>
            </a:r>
            <a:endParaRPr lang="en-US" sz="2800" dirty="0">
              <a:latin typeface="+mj-lt"/>
              <a:ea typeface="+mj-ea"/>
              <a:cs typeface="+mj-cs"/>
            </a:endParaRPr>
          </a:p>
          <a:p>
            <a:r>
              <a:rPr lang="en-US" sz="2800" u="sng" dirty="0">
                <a:latin typeface="+mj-lt"/>
                <a:ea typeface="+mj-ea"/>
                <a:cs typeface="+mj-cs"/>
              </a:rPr>
              <a:t>City</a:t>
            </a:r>
            <a:r>
              <a:rPr lang="en-US" sz="2800" dirty="0">
                <a:latin typeface="+mj-lt"/>
                <a:ea typeface="+mj-ea"/>
                <a:cs typeface="+mj-cs"/>
              </a:rPr>
              <a:t> – pure, transparent gold</a:t>
            </a:r>
          </a:p>
        </p:txBody>
      </p:sp>
      <p:cxnSp>
        <p:nvCxnSpPr>
          <p:cNvPr id="7" name="Straight Connector 6">
            <a:extLst>
              <a:ext uri="{FF2B5EF4-FFF2-40B4-BE49-F238E27FC236}">
                <a16:creationId xmlns:a16="http://schemas.microsoft.com/office/drawing/2014/main" id="{BAAD686F-CD2E-49A2-BE27-1D232F4C8775}"/>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01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composition </a:t>
            </a:r>
            <a:r>
              <a:rPr lang="en-US" sz="3800" i="0" dirty="0">
                <a:effectLst/>
                <a:latin typeface="+mj-lt"/>
                <a:ea typeface="+mj-ea"/>
                <a:cs typeface="+mj-cs"/>
              </a:rPr>
              <a:t>(18-21)</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552451" y="4854059"/>
            <a:ext cx="8315324" cy="1815882"/>
          </a:xfrm>
          <a:prstGeom prst="rect">
            <a:avLst/>
          </a:prstGeom>
          <a:noFill/>
        </p:spPr>
        <p:txBody>
          <a:bodyPr wrap="square">
            <a:spAutoFit/>
          </a:bodyPr>
          <a:lstStyle/>
          <a:p>
            <a:r>
              <a:rPr lang="en-US" sz="2800" u="sng" dirty="0">
                <a:latin typeface="+mj-lt"/>
                <a:ea typeface="+mj-ea"/>
                <a:cs typeface="+mj-cs"/>
              </a:rPr>
              <a:t>Foundations</a:t>
            </a:r>
            <a:r>
              <a:rPr lang="en-US" sz="2800" dirty="0">
                <a:latin typeface="+mj-lt"/>
                <a:ea typeface="+mj-ea"/>
                <a:cs typeface="+mj-cs"/>
              </a:rPr>
              <a:t> – precious jewels (jasper, sapphire, agate, emerald, onyx, carnelian, chrysolite, beryl, topaz, chrysoprase, jacinth, amethyst)</a:t>
            </a:r>
          </a:p>
          <a:p>
            <a:r>
              <a:rPr lang="en-US" sz="2800" u="sng" dirty="0">
                <a:latin typeface="+mj-lt"/>
                <a:ea typeface="+mj-ea"/>
                <a:cs typeface="+mj-cs"/>
              </a:rPr>
              <a:t>Gates</a:t>
            </a:r>
            <a:r>
              <a:rPr lang="en-US" sz="2800" dirty="0">
                <a:latin typeface="+mj-lt"/>
                <a:ea typeface="+mj-ea"/>
                <a:cs typeface="+mj-cs"/>
              </a:rPr>
              <a:t> – solid pearl</a:t>
            </a:r>
            <a:endParaRPr lang="en-US" sz="2800" dirty="0"/>
          </a:p>
        </p:txBody>
      </p:sp>
      <p:cxnSp>
        <p:nvCxnSpPr>
          <p:cNvPr id="7" name="Straight Connector 6">
            <a:extLst>
              <a:ext uri="{FF2B5EF4-FFF2-40B4-BE49-F238E27FC236}">
                <a16:creationId xmlns:a16="http://schemas.microsoft.com/office/drawing/2014/main" id="{15156D70-BEDE-411C-9709-3291417E8CC9}"/>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24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occupation </a:t>
            </a:r>
            <a:r>
              <a:rPr lang="en-US" sz="3800" i="0" dirty="0">
                <a:effectLst/>
                <a:latin typeface="+mj-lt"/>
                <a:ea typeface="+mj-ea"/>
                <a:cs typeface="+mj-cs"/>
              </a:rPr>
              <a:t>(</a:t>
            </a:r>
            <a:r>
              <a:rPr lang="en-US" sz="3800" dirty="0">
                <a:latin typeface="+mj-lt"/>
                <a:ea typeface="+mj-ea"/>
                <a:cs typeface="+mj-cs"/>
              </a:rPr>
              <a:t>22</a:t>
            </a:r>
            <a:r>
              <a:rPr lang="en-US" sz="3800" i="0" dirty="0">
                <a:effectLst/>
                <a:latin typeface="+mj-lt"/>
                <a:ea typeface="+mj-ea"/>
                <a:cs typeface="+mj-cs"/>
              </a:rPr>
              <a:t>-27)</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609599" y="4905376"/>
            <a:ext cx="8258175" cy="1815882"/>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j-lt"/>
                <a:ea typeface="+mj-ea"/>
                <a:cs typeface="+mj-cs"/>
              </a:rPr>
              <a:t>No temple</a:t>
            </a:r>
          </a:p>
          <a:p>
            <a:pPr marL="457200" indent="-457200">
              <a:buFont typeface="Arial" panose="020B0604020202020204" pitchFamily="34" charset="0"/>
              <a:buChar char="•"/>
            </a:pPr>
            <a:r>
              <a:rPr lang="en-US" sz="2800" dirty="0">
                <a:latin typeface="+mj-lt"/>
                <a:ea typeface="+mj-ea"/>
                <a:cs typeface="+mj-cs"/>
              </a:rPr>
              <a:t>No sun</a:t>
            </a:r>
          </a:p>
          <a:p>
            <a:pPr marL="457200" indent="-457200">
              <a:buFont typeface="Arial" panose="020B0604020202020204" pitchFamily="34" charset="0"/>
              <a:buChar char="•"/>
            </a:pPr>
            <a:r>
              <a:rPr lang="en-US" sz="2800" dirty="0">
                <a:latin typeface="+mj-lt"/>
                <a:ea typeface="+mj-ea"/>
                <a:cs typeface="+mj-cs"/>
              </a:rPr>
              <a:t>No night</a:t>
            </a:r>
          </a:p>
          <a:p>
            <a:pPr marL="457200" indent="-457200">
              <a:buFont typeface="Arial" panose="020B0604020202020204" pitchFamily="34" charset="0"/>
              <a:buChar char="•"/>
            </a:pPr>
            <a:r>
              <a:rPr lang="en-US" sz="2800" dirty="0">
                <a:latin typeface="+mj-lt"/>
                <a:ea typeface="+mj-ea"/>
                <a:cs typeface="+mj-cs"/>
              </a:rPr>
              <a:t>No impurity</a:t>
            </a:r>
          </a:p>
        </p:txBody>
      </p:sp>
      <p:cxnSp>
        <p:nvCxnSpPr>
          <p:cNvPr id="7" name="Straight Connector 6">
            <a:extLst>
              <a:ext uri="{FF2B5EF4-FFF2-40B4-BE49-F238E27FC236}">
                <a16:creationId xmlns:a16="http://schemas.microsoft.com/office/drawing/2014/main" id="{BAAD686F-CD2E-49A2-BE27-1D232F4C8775}"/>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755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256" y="2258239"/>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392798" y="1666053"/>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26367" y="2959417"/>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11257" y="5420812"/>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God dwells with His people forever</a:t>
            </a:r>
          </a:p>
        </p:txBody>
      </p:sp>
    </p:spTree>
    <p:extLst>
      <p:ext uri="{BB962C8B-B14F-4D97-AF65-F5344CB8AC3E}">
        <p14:creationId xmlns:p14="http://schemas.microsoft.com/office/powerpoint/2010/main" val="17042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AB600-6AF6-4A70-84A7-1D46D5780D02}"/>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8" name="Picture 4" descr="Jesus Manger Images, Stock Photos &amp; Vectors | Shutterstock">
            <a:extLst>
              <a:ext uri="{FF2B5EF4-FFF2-40B4-BE49-F238E27FC236}">
                <a16:creationId xmlns:a16="http://schemas.microsoft.com/office/drawing/2014/main" id="{6B39E5E3-4502-424B-81C5-3FCAC1F87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2"/>
          <a:stretch/>
        </p:blipFill>
        <p:spPr bwMode="auto">
          <a:xfrm>
            <a:off x="381001" y="414994"/>
            <a:ext cx="3900488" cy="3528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3 The New Jerusalem,Revelation 21+22,Pictures New Heaven Earth,John's  vision,What Heaven looks like | New jerusalem, Heaven is real, Heaven  pictures">
            <a:extLst>
              <a:ext uri="{FF2B5EF4-FFF2-40B4-BE49-F238E27FC236}">
                <a16:creationId xmlns:a16="http://schemas.microsoft.com/office/drawing/2014/main" id="{0918910E-AA75-43D6-B927-D61030ECB9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0" r="12687" b="10702"/>
          <a:stretch/>
        </p:blipFill>
        <p:spPr bwMode="auto">
          <a:xfrm>
            <a:off x="3707739" y="3429000"/>
            <a:ext cx="5436261" cy="3312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6864249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NT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56581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rapped Gifts - Big Brothers Big Sisters of Hamilton and Burlington">
            <a:extLst>
              <a:ext uri="{FF2B5EF4-FFF2-40B4-BE49-F238E27FC236}">
                <a16:creationId xmlns:a16="http://schemas.microsoft.com/office/drawing/2014/main" id="{02D9AC0A-A629-435A-8F64-FC20BDDD6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93" r="15010" b="-1"/>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79D60F-CFF1-4A5F-BCEF-56C9645C8B3E}"/>
              </a:ext>
            </a:extLst>
          </p:cNvPr>
          <p:cNvSpPr txBox="1"/>
          <p:nvPr/>
        </p:nvSpPr>
        <p:spPr>
          <a:xfrm>
            <a:off x="358485" y="1122363"/>
            <a:ext cx="301752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200" b="1">
                <a:latin typeface="+mj-lt"/>
                <a:ea typeface="+mj-ea"/>
                <a:cs typeface="+mj-cs"/>
              </a:rPr>
              <a:t>Presents?</a:t>
            </a:r>
            <a:endParaRPr lang="en-US" sz="4200">
              <a:latin typeface="+mj-lt"/>
              <a:ea typeface="+mj-ea"/>
              <a:cs typeface="+mj-cs"/>
            </a:endParaRP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4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Premium Photo | Asian family opening a gift box on christmas day happy">
            <a:extLst>
              <a:ext uri="{FF2B5EF4-FFF2-40B4-BE49-F238E27FC236}">
                <a16:creationId xmlns:a16="http://schemas.microsoft.com/office/drawing/2014/main" id="{2A17C29B-1AAF-4387-B14F-E51B64B718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91"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South Asian Family Association (SAFA)'s Christmas Party - Dec 21 2014 |  Christmas party, Family portraits, Asian">
            <a:extLst>
              <a:ext uri="{FF2B5EF4-FFF2-40B4-BE49-F238E27FC236}">
                <a16:creationId xmlns:a16="http://schemas.microsoft.com/office/drawing/2014/main" id="{32A03627-6A94-439E-9D32-823FB7482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1" name="Freeform: Shape 14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79D60F-CFF1-4A5F-BCEF-56C9645C8B3E}"/>
              </a:ext>
            </a:extLst>
          </p:cNvPr>
          <p:cNvSpPr txBox="1"/>
          <p:nvPr/>
        </p:nvSpPr>
        <p:spPr>
          <a:xfrm>
            <a:off x="329184" y="1524659"/>
            <a:ext cx="3764305" cy="277408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700" b="1" kern="1200" dirty="0">
                <a:solidFill>
                  <a:schemeClr val="tx1"/>
                </a:solidFill>
                <a:latin typeface="+mj-lt"/>
                <a:ea typeface="+mj-ea"/>
                <a:cs typeface="+mj-cs"/>
              </a:rPr>
              <a:t>      Or</a:t>
            </a:r>
          </a:p>
          <a:p>
            <a:pPr defTabSz="914400">
              <a:lnSpc>
                <a:spcPct val="90000"/>
              </a:lnSpc>
              <a:spcBef>
                <a:spcPct val="0"/>
              </a:spcBef>
              <a:spcAft>
                <a:spcPts val="600"/>
              </a:spcAft>
            </a:pPr>
            <a:r>
              <a:rPr lang="en-US" sz="4700" b="1" kern="1200" dirty="0">
                <a:solidFill>
                  <a:schemeClr val="tx1"/>
                </a:solidFill>
                <a:latin typeface="+mj-lt"/>
                <a:ea typeface="+mj-ea"/>
                <a:cs typeface="+mj-cs"/>
              </a:rPr>
              <a:t>Presence?</a:t>
            </a:r>
            <a:endParaRPr lang="en-US" sz="4700" kern="1200" dirty="0">
              <a:solidFill>
                <a:schemeClr val="tx1"/>
              </a:solidFill>
              <a:latin typeface="+mj-lt"/>
              <a:ea typeface="+mj-ea"/>
              <a:cs typeface="+mj-cs"/>
            </a:endParaRPr>
          </a:p>
        </p:txBody>
      </p:sp>
      <p:sp>
        <p:nvSpPr>
          <p:cNvPr id="145" name="Rectangle 14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47" name="Rectangle 14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5" name="Arrow: Up 14">
            <a:extLst>
              <a:ext uri="{FF2B5EF4-FFF2-40B4-BE49-F238E27FC236}">
                <a16:creationId xmlns:a16="http://schemas.microsoft.com/office/drawing/2014/main" id="{F34DD55D-3DB8-4590-BCA6-D12F0460F8A6}"/>
              </a:ext>
            </a:extLst>
          </p:cNvPr>
          <p:cNvSpPr/>
          <p:nvPr/>
        </p:nvSpPr>
        <p:spPr>
          <a:xfrm>
            <a:off x="7105547" y="4381406"/>
            <a:ext cx="1963194" cy="2209893"/>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2153543" cy="660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94310" y="4121269"/>
            <a:ext cx="1947808" cy="367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020899" y="2357815"/>
            <a:ext cx="1665276" cy="1569660"/>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1789808"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2060920" y="4393708"/>
            <a:ext cx="1530005"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2028928" y="5601438"/>
            <a:ext cx="1574937"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2333627" y="531185"/>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443"/>
          <a:stretch/>
        </p:blipFill>
        <p:spPr bwMode="auto">
          <a:xfrm>
            <a:off x="3651492" y="4121269"/>
            <a:ext cx="3405759" cy="2336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A9C3C05-E628-4589-96FA-355B566CB3C6}"/>
              </a:ext>
            </a:extLst>
          </p:cNvPr>
          <p:cNvSpPr txBox="1"/>
          <p:nvPr/>
        </p:nvSpPr>
        <p:spPr>
          <a:xfrm>
            <a:off x="7274719" y="4607107"/>
            <a:ext cx="1641621" cy="841193"/>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released</a:t>
            </a:r>
          </a:p>
        </p:txBody>
      </p:sp>
      <p:sp>
        <p:nvSpPr>
          <p:cNvPr id="17" name="Explosion: 14 Points 16">
            <a:extLst>
              <a:ext uri="{FF2B5EF4-FFF2-40B4-BE49-F238E27FC236}">
                <a16:creationId xmlns:a16="http://schemas.microsoft.com/office/drawing/2014/main" id="{4C937DCD-0D7B-44C1-A7AC-D5F683210711}"/>
              </a:ext>
            </a:extLst>
          </p:cNvPr>
          <p:cNvSpPr/>
          <p:nvPr/>
        </p:nvSpPr>
        <p:spPr>
          <a:xfrm rot="20753374">
            <a:off x="7069713" y="2629779"/>
            <a:ext cx="1982521" cy="1811808"/>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9E469B-39E3-46D0-8CB7-CF36966A688D}"/>
              </a:ext>
            </a:extLst>
          </p:cNvPr>
          <p:cNvSpPr txBox="1"/>
          <p:nvPr/>
        </p:nvSpPr>
        <p:spPr>
          <a:xfrm>
            <a:off x="7553325" y="3139172"/>
            <a:ext cx="9358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Final</a:t>
            </a:r>
          </a:p>
          <a:p>
            <a:pPr algn="ctr"/>
            <a:r>
              <a:rPr lang="en-US" sz="2400" dirty="0">
                <a:solidFill>
                  <a:schemeClr val="bg1"/>
                </a:solidFill>
                <a:latin typeface="Times New Roman" panose="02020603050405020304" pitchFamily="18" charset="0"/>
                <a:cs typeface="Times New Roman" panose="02020603050405020304" pitchFamily="18" charset="0"/>
              </a:rPr>
              <a:t>Battle</a:t>
            </a:r>
          </a:p>
        </p:txBody>
      </p:sp>
      <p:sp>
        <p:nvSpPr>
          <p:cNvPr id="18" name="TextBox 17">
            <a:extLst>
              <a:ext uri="{FF2B5EF4-FFF2-40B4-BE49-F238E27FC236}">
                <a16:creationId xmlns:a16="http://schemas.microsoft.com/office/drawing/2014/main" id="{C5FA3B56-3408-46CE-9F00-E84FF551C4BC}"/>
              </a:ext>
            </a:extLst>
          </p:cNvPr>
          <p:cNvSpPr txBox="1"/>
          <p:nvPr/>
        </p:nvSpPr>
        <p:spPr>
          <a:xfrm>
            <a:off x="4171950" y="6315075"/>
            <a:ext cx="2327452" cy="461665"/>
          </a:xfrm>
          <a:prstGeom prst="rect">
            <a:avLst/>
          </a:prstGeom>
          <a:noFill/>
        </p:spPr>
        <p:txBody>
          <a:bodyPr wrap="square">
            <a:spAutoFit/>
          </a:bodyPr>
          <a:lstStyle/>
          <a:p>
            <a:pPr algn="ctr"/>
            <a:r>
              <a:rPr lang="en-US" sz="2400" b="1" dirty="0">
                <a:solidFill>
                  <a:schemeClr val="bg1"/>
                </a:solidFill>
                <a:latin typeface="Times New Roman" panose="02020603050405020304" pitchFamily="18" charset="0"/>
                <a:ea typeface="+mj-ea"/>
                <a:cs typeface="Times New Roman" panose="02020603050405020304" pitchFamily="18" charset="0"/>
              </a:rPr>
              <a:t>1000 years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2" r="12422" b="13762"/>
          <a:stretch/>
        </p:blipFill>
        <p:spPr bwMode="auto">
          <a:xfrm>
            <a:off x="3407434" y="1632347"/>
            <a:ext cx="5742889" cy="3648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323850" y="1699022"/>
            <a:ext cx="2995006" cy="2368153"/>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600" b="1" dirty="0">
                <a:latin typeface="+mj-lt"/>
                <a:ea typeface="+mj-ea"/>
                <a:cs typeface="+mj-cs"/>
              </a:rPr>
              <a:t>The Great White Throne Judgment</a:t>
            </a:r>
            <a:endParaRPr lang="en-US" sz="3600" dirty="0">
              <a:latin typeface="+mj-lt"/>
              <a:ea typeface="+mj-ea"/>
              <a:cs typeface="+mj-cs"/>
            </a:endParaRPr>
          </a:p>
        </p:txBody>
      </p:sp>
      <p:sp>
        <p:nvSpPr>
          <p:cNvPr id="2" name="Rectangle 1">
            <a:extLst>
              <a:ext uri="{FF2B5EF4-FFF2-40B4-BE49-F238E27FC236}">
                <a16:creationId xmlns:a16="http://schemas.microsoft.com/office/drawing/2014/main" id="{B3E7E66D-5343-4F51-89F9-0EDDED36AF17}"/>
              </a:ext>
            </a:extLst>
          </p:cNvPr>
          <p:cNvSpPr/>
          <p:nvPr/>
        </p:nvSpPr>
        <p:spPr>
          <a:xfrm>
            <a:off x="0" y="-47625"/>
            <a:ext cx="9144000" cy="923925"/>
          </a:xfrm>
          <a:prstGeom prst="rect">
            <a:avLst/>
          </a:prstGeom>
          <a:solidFill>
            <a:srgbClr val="53247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2AC51B-B13F-47BB-811F-050002CBF2C2}"/>
              </a:ext>
            </a:extLst>
          </p:cNvPr>
          <p:cNvSpPr/>
          <p:nvPr/>
        </p:nvSpPr>
        <p:spPr>
          <a:xfrm>
            <a:off x="0" y="5934075"/>
            <a:ext cx="9144000" cy="923925"/>
          </a:xfrm>
          <a:prstGeom prst="rect">
            <a:avLst/>
          </a:prstGeom>
          <a:solidFill>
            <a:srgbClr val="401B5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1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1</a:t>
            </a:r>
            <a:endParaRPr lang="en-US" sz="3200" dirty="0"/>
          </a:p>
        </p:txBody>
      </p:sp>
      <p:sp>
        <p:nvSpPr>
          <p:cNvPr id="14" name="TextBox 13">
            <a:extLst>
              <a:ext uri="{FF2B5EF4-FFF2-40B4-BE49-F238E27FC236}">
                <a16:creationId xmlns:a16="http://schemas.microsoft.com/office/drawing/2014/main" id="{5FC49973-CB56-4618-B12A-3EC73D287752}"/>
              </a:ext>
            </a:extLst>
          </p:cNvPr>
          <p:cNvSpPr txBox="1"/>
          <p:nvPr/>
        </p:nvSpPr>
        <p:spPr>
          <a:xfrm>
            <a:off x="615903" y="2768084"/>
            <a:ext cx="2755948" cy="523220"/>
          </a:xfrm>
          <a:prstGeom prst="rect">
            <a:avLst/>
          </a:prstGeom>
          <a:solidFill>
            <a:schemeClr val="bg1"/>
          </a:solidFill>
          <a:ln>
            <a:noFill/>
          </a:ln>
        </p:spPr>
        <p:txBody>
          <a:bodyPr wrap="square">
            <a:spAutoFit/>
          </a:bodyPr>
          <a:lstStyle/>
          <a:p>
            <a:r>
              <a:rPr lang="en-US" sz="2800" i="0" dirty="0">
                <a:effectLst/>
                <a:latin typeface="Times New Roman" panose="02020603050405020304" pitchFamily="18" charset="0"/>
                <a:cs typeface="Times New Roman" panose="02020603050405020304" pitchFamily="18" charset="0"/>
              </a:rPr>
              <a:t>New planet (1-2)</a:t>
            </a:r>
            <a:endParaRPr lang="en-US" sz="2800" dirty="0"/>
          </a:p>
        </p:txBody>
      </p:sp>
    </p:spTree>
    <p:extLst>
      <p:ext uri="{BB962C8B-B14F-4D97-AF65-F5344CB8AC3E}">
        <p14:creationId xmlns:p14="http://schemas.microsoft.com/office/powerpoint/2010/main" val="36600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4832092"/>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 Peter 3:1-13</a:t>
            </a:r>
          </a:p>
          <a:p>
            <a:pPr algn="ctr"/>
            <a:r>
              <a:rPr lang="en-US" sz="2800" baseline="30000" dirty="0">
                <a:solidFill>
                  <a:schemeClr val="bg1"/>
                </a:solidFill>
                <a:latin typeface="Times New Roman" panose="02020603050405020304" pitchFamily="18" charset="0"/>
                <a:cs typeface="Times New Roman" panose="02020603050405020304" pitchFamily="18" charset="0"/>
              </a:rPr>
              <a:t>1</a:t>
            </a:r>
            <a:r>
              <a:rPr lang="en-US" sz="2800" i="0" baseline="30000" dirty="0">
                <a:solidFill>
                  <a:schemeClr val="bg1"/>
                </a:solidFill>
                <a:effectLst/>
                <a:latin typeface="Times New Roman" panose="02020603050405020304" pitchFamily="18" charset="0"/>
                <a:cs typeface="Times New Roman" panose="02020603050405020304" pitchFamily="18" charset="0"/>
              </a:rPr>
              <a:t> </a:t>
            </a:r>
            <a:r>
              <a:rPr lang="en-US" sz="2800" i="0" dirty="0">
                <a:solidFill>
                  <a:schemeClr val="bg1"/>
                </a:solidFill>
                <a:effectLst/>
                <a:latin typeface="Times New Roman" panose="02020603050405020304" pitchFamily="18" charset="0"/>
                <a:cs typeface="Times New Roman" panose="02020603050405020304" pitchFamily="18" charset="0"/>
              </a:rPr>
              <a:t>This is now the second letter that I am writing to you, beloved. In both of them I am stirring up your sincere mind by way of reminder, </a:t>
            </a:r>
            <a:r>
              <a:rPr lang="en-US" sz="2800" i="0" baseline="30000" dirty="0">
                <a:solidFill>
                  <a:schemeClr val="bg1"/>
                </a:solidFill>
                <a:effectLst/>
                <a:latin typeface="Times New Roman" panose="02020603050405020304" pitchFamily="18" charset="0"/>
                <a:cs typeface="Times New Roman" panose="02020603050405020304" pitchFamily="18" charset="0"/>
              </a:rPr>
              <a:t>2 </a:t>
            </a:r>
            <a:r>
              <a:rPr lang="en-US" sz="2800" i="0" dirty="0">
                <a:solidFill>
                  <a:schemeClr val="bg1"/>
                </a:solidFill>
                <a:effectLst/>
                <a:latin typeface="Times New Roman" panose="02020603050405020304" pitchFamily="18" charset="0"/>
                <a:cs typeface="Times New Roman" panose="02020603050405020304" pitchFamily="18" charset="0"/>
              </a:rPr>
              <a:t>that you should remember the predictions of the holy prophets and the commandment of the Lord and Savior through your apostles, </a:t>
            </a:r>
            <a:r>
              <a:rPr lang="en-US" sz="2800" i="0" baseline="30000" dirty="0">
                <a:solidFill>
                  <a:schemeClr val="bg1"/>
                </a:solidFill>
                <a:effectLst/>
                <a:latin typeface="Times New Roman" panose="02020603050405020304" pitchFamily="18" charset="0"/>
                <a:cs typeface="Times New Roman" panose="02020603050405020304" pitchFamily="18" charset="0"/>
              </a:rPr>
              <a:t>3 </a:t>
            </a:r>
            <a:r>
              <a:rPr lang="en-US" sz="2800" i="0" dirty="0">
                <a:solidFill>
                  <a:schemeClr val="bg1"/>
                </a:solidFill>
                <a:effectLst/>
                <a:latin typeface="Times New Roman" panose="02020603050405020304" pitchFamily="18" charset="0"/>
                <a:cs typeface="Times New Roman" panose="02020603050405020304" pitchFamily="18" charset="0"/>
              </a:rPr>
              <a:t>knowing this first of all, that scoffers will come in the last days with scoffing, following their own sinful desires. </a:t>
            </a:r>
            <a:r>
              <a:rPr lang="en-US" sz="2800" i="0" baseline="30000" dirty="0">
                <a:solidFill>
                  <a:schemeClr val="bg1"/>
                </a:solidFill>
                <a:effectLst/>
                <a:latin typeface="Times New Roman" panose="02020603050405020304" pitchFamily="18" charset="0"/>
                <a:cs typeface="Times New Roman" panose="02020603050405020304" pitchFamily="18" charset="0"/>
              </a:rPr>
              <a:t>4 </a:t>
            </a:r>
            <a:r>
              <a:rPr lang="en-US" sz="2800" i="0" dirty="0">
                <a:solidFill>
                  <a:schemeClr val="bg1"/>
                </a:solidFill>
                <a:effectLst/>
                <a:latin typeface="Times New Roman" panose="02020603050405020304" pitchFamily="18" charset="0"/>
                <a:cs typeface="Times New Roman" panose="02020603050405020304" pitchFamily="18" charset="0"/>
              </a:rPr>
              <a:t>They will say, “Where is the promise of his coming? For ever since the fathers fell asleep, all things are continuing as they were from the beginning of creation.”</a:t>
            </a: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6412012"/>
          </a:xfrm>
          <a:prstGeom prst="rect">
            <a:avLst/>
          </a:prstGeom>
          <a:noFill/>
        </p:spPr>
        <p:txBody>
          <a:bodyPr wrap="square">
            <a:spAutoFit/>
          </a:bodyPr>
          <a:lstStyle/>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5 </a:t>
            </a:r>
            <a:r>
              <a:rPr lang="en-US" sz="2800" i="0" dirty="0">
                <a:solidFill>
                  <a:schemeClr val="bg1"/>
                </a:solidFill>
                <a:effectLst/>
                <a:latin typeface="Times New Roman" panose="02020603050405020304" pitchFamily="18" charset="0"/>
                <a:cs typeface="Times New Roman" panose="02020603050405020304" pitchFamily="18" charset="0"/>
              </a:rPr>
              <a:t>For they deliberately overlook this fact, that the heavens existed long ago, and the earth was formed out of water and through water by the word of God, </a:t>
            </a:r>
            <a:r>
              <a:rPr lang="en-US" sz="2800" i="0" baseline="30000" dirty="0">
                <a:solidFill>
                  <a:schemeClr val="bg1"/>
                </a:solidFill>
                <a:effectLst/>
                <a:latin typeface="Times New Roman" panose="02020603050405020304" pitchFamily="18" charset="0"/>
                <a:cs typeface="Times New Roman" panose="02020603050405020304" pitchFamily="18" charset="0"/>
              </a:rPr>
              <a:t>6 </a:t>
            </a:r>
            <a:r>
              <a:rPr lang="en-US" sz="2800" i="0" dirty="0">
                <a:solidFill>
                  <a:schemeClr val="bg1"/>
                </a:solidFill>
                <a:effectLst/>
                <a:latin typeface="Times New Roman" panose="02020603050405020304" pitchFamily="18" charset="0"/>
                <a:cs typeface="Times New Roman" panose="02020603050405020304" pitchFamily="18" charset="0"/>
              </a:rPr>
              <a:t>and that by means of these the world that then existed was deluged with water and perished. </a:t>
            </a:r>
            <a:r>
              <a:rPr lang="en-US" sz="2800" i="0" baseline="30000" dirty="0">
                <a:solidFill>
                  <a:schemeClr val="bg1"/>
                </a:solidFill>
                <a:effectLst/>
                <a:latin typeface="Times New Roman" panose="02020603050405020304" pitchFamily="18" charset="0"/>
                <a:cs typeface="Times New Roman" panose="02020603050405020304" pitchFamily="18" charset="0"/>
              </a:rPr>
              <a:t>7 </a:t>
            </a:r>
            <a:r>
              <a:rPr lang="en-US" sz="2800" i="0" dirty="0">
                <a:solidFill>
                  <a:schemeClr val="bg1"/>
                </a:solidFill>
                <a:effectLst/>
                <a:latin typeface="Times New Roman" panose="02020603050405020304" pitchFamily="18" charset="0"/>
                <a:cs typeface="Times New Roman" panose="02020603050405020304" pitchFamily="18" charset="0"/>
              </a:rPr>
              <a:t>But by the same word the heavens and earth that now exist are stored up for fire, being kept until the day of judgment and destruction of the ungodly.</a:t>
            </a:r>
          </a:p>
          <a:p>
            <a:pPr algn="l"/>
            <a:endParaRPr lang="en-US" sz="2800" i="0" baseline="30000" dirty="0">
              <a:solidFill>
                <a:schemeClr val="bg1"/>
              </a:solidFill>
              <a:effectLst/>
              <a:latin typeface="Times New Roman" panose="02020603050405020304" pitchFamily="18" charset="0"/>
              <a:cs typeface="Times New Roman" panose="02020603050405020304" pitchFamily="18" charset="0"/>
            </a:endParaRP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8 </a:t>
            </a:r>
            <a:r>
              <a:rPr lang="en-US" sz="2800" i="0" dirty="0">
                <a:solidFill>
                  <a:schemeClr val="bg1"/>
                </a:solidFill>
                <a:effectLst/>
                <a:latin typeface="Times New Roman" panose="02020603050405020304" pitchFamily="18" charset="0"/>
                <a:cs typeface="Times New Roman" panose="02020603050405020304" pitchFamily="18" charset="0"/>
              </a:rPr>
              <a:t>But do not overlook this one fact, beloved, that with the Lord one day is as a thousand years, and a thousand years as one day. </a:t>
            </a:r>
            <a:r>
              <a:rPr lang="en-US" sz="2800" b="1" i="0" baseline="30000" dirty="0">
                <a:solidFill>
                  <a:srgbClr val="000000"/>
                </a:solidFill>
                <a:effectLst/>
                <a:latin typeface="system-ui"/>
              </a:rPr>
              <a:t> </a:t>
            </a:r>
            <a:r>
              <a:rPr lang="en-US" sz="2800" i="0" baseline="30000" dirty="0">
                <a:solidFill>
                  <a:schemeClr val="bg1"/>
                </a:solidFill>
                <a:effectLst/>
                <a:latin typeface="Times New Roman" panose="02020603050405020304" pitchFamily="18" charset="0"/>
                <a:cs typeface="Times New Roman" panose="02020603050405020304" pitchFamily="18" charset="0"/>
              </a:rPr>
              <a:t>9 </a:t>
            </a:r>
            <a:r>
              <a:rPr lang="en-US" sz="2800" i="0" dirty="0">
                <a:solidFill>
                  <a:schemeClr val="bg1"/>
                </a:solidFill>
                <a:effectLst/>
                <a:latin typeface="Times New Roman" panose="02020603050405020304" pitchFamily="18" charset="0"/>
                <a:cs typeface="Times New Roman" panose="02020603050405020304" pitchFamily="18" charset="0"/>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27065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694</Words>
  <Application>Microsoft Macintosh PowerPoint</Application>
  <PresentationFormat>On-screen Show (4:3)</PresentationFormat>
  <Paragraphs>63</Paragraphs>
  <Slides>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system-ui</vt:lpstr>
      <vt:lpstr>Arial</vt:lpstr>
      <vt:lpstr>Avenir Next LT Pro</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3</cp:revision>
  <dcterms:created xsi:type="dcterms:W3CDTF">2020-12-18T03:49:22Z</dcterms:created>
  <dcterms:modified xsi:type="dcterms:W3CDTF">2020-12-20T19:29:03Z</dcterms:modified>
</cp:coreProperties>
</file>