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12" r:id="rId3"/>
    <p:sldId id="265" r:id="rId4"/>
    <p:sldId id="291" r:id="rId5"/>
    <p:sldId id="286" r:id="rId6"/>
    <p:sldId id="294" r:id="rId7"/>
    <p:sldId id="304" r:id="rId8"/>
    <p:sldId id="296" r:id="rId9"/>
    <p:sldId id="299" r:id="rId10"/>
    <p:sldId id="309" r:id="rId11"/>
    <p:sldId id="297" r:id="rId12"/>
    <p:sldId id="298" r:id="rId13"/>
    <p:sldId id="303" r:id="rId14"/>
    <p:sldId id="300" r:id="rId15"/>
    <p:sldId id="302" r:id="rId16"/>
    <p:sldId id="305" r:id="rId17"/>
    <p:sldId id="306" r:id="rId18"/>
    <p:sldId id="307" r:id="rId19"/>
    <p:sldId id="308" r:id="rId20"/>
    <p:sldId id="310" r:id="rId21"/>
    <p:sldId id="267"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5" autoAdjust="0"/>
    <p:restoredTop sz="94660"/>
  </p:normalViewPr>
  <p:slideViewPr>
    <p:cSldViewPr snapToGrid="0">
      <p:cViewPr varScale="1">
        <p:scale>
          <a:sx n="147" d="100"/>
          <a:sy n="147" d="100"/>
        </p:scale>
        <p:origin x="137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47069-DCC9-EC4C-A36E-E68E6BB2A621}" type="datetimeFigureOut">
              <a:rPr lang="en-US" smtClean="0"/>
              <a:t>12/12/20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28151-50CD-D14C-BD09-249954B1D1F2}" type="slidenum">
              <a:rPr lang="en-US" smtClean="0"/>
              <a:t>‹#›</a:t>
            </a:fld>
            <a:endParaRPr lang="en-US"/>
          </a:p>
        </p:txBody>
      </p:sp>
    </p:spTree>
    <p:extLst>
      <p:ext uri="{BB962C8B-B14F-4D97-AF65-F5344CB8AC3E}">
        <p14:creationId xmlns:p14="http://schemas.microsoft.com/office/powerpoint/2010/main" val="170070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8560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27860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334383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22706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121312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01606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986993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169369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428764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585347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333852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962183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2491321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7: Rev </a:t>
            </a:r>
            <a:r>
              <a:rPr lang="en-US" sz="3200" b="1" i="1" dirty="0">
                <a:solidFill>
                  <a:prstClr val="black"/>
                </a:solidFill>
                <a:latin typeface="Avenir Next LT Pro" panose="020B0504020202020204" pitchFamily="34" charset="0"/>
                <a:cs typeface="Arabic Typesetting" panose="03020402040406030203" pitchFamily="66" charset="-78"/>
              </a:rPr>
              <a:t>20:7-15</a:t>
            </a:r>
            <a:endPar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endParaRPr>
          </a:p>
        </p:txBody>
      </p:sp>
      <p:sp>
        <p:nvSpPr>
          <p:cNvPr id="7" name="Rectangle 6">
            <a:extLst>
              <a:ext uri="{FF2B5EF4-FFF2-40B4-BE49-F238E27FC236}">
                <a16:creationId xmlns:a16="http://schemas.microsoft.com/office/drawing/2014/main" id="{065753ED-8975-6A4F-A67E-CC46B8BBF685}"/>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5634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129886" y="1699022"/>
            <a:ext cx="3017520"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Tree>
    <p:extLst>
      <p:ext uri="{BB962C8B-B14F-4D97-AF65-F5344CB8AC3E}">
        <p14:creationId xmlns:p14="http://schemas.microsoft.com/office/powerpoint/2010/main" val="2764163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6" descr="July 12, 2020 | Bema: The Judgement Seat of Christ (full gathering) on Vimeo">
            <a:extLst>
              <a:ext uri="{FF2B5EF4-FFF2-40B4-BE49-F238E27FC236}">
                <a16:creationId xmlns:a16="http://schemas.microsoft.com/office/drawing/2014/main" id="{0EE4DBB8-95E0-4136-8EE9-C7C0FC2DE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8" r="-1" b="3184"/>
          <a:stretch/>
        </p:blipFill>
        <p:spPr bwMode="auto">
          <a:xfrm>
            <a:off x="241300" y="1098550"/>
            <a:ext cx="8661401" cy="46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48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519237" y="2050480"/>
            <a:ext cx="6105525" cy="2246769"/>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 Corinthians 5:10</a:t>
            </a:r>
          </a:p>
          <a:p>
            <a:pPr algn="ctr"/>
            <a:r>
              <a:rPr lang="en-US" sz="2800" dirty="0">
                <a:solidFill>
                  <a:schemeClr val="bg1"/>
                </a:solidFill>
                <a:latin typeface="Times New Roman" panose="02020603050405020304" pitchFamily="18" charset="0"/>
                <a:cs typeface="Times New Roman" panose="02020603050405020304" pitchFamily="18" charset="0"/>
              </a:rPr>
              <a:t>“For we must all appear before the </a:t>
            </a:r>
            <a:r>
              <a:rPr lang="en-US" sz="2800" u="sng" dirty="0">
                <a:solidFill>
                  <a:schemeClr val="bg1"/>
                </a:solidFill>
                <a:latin typeface="Times New Roman" panose="02020603050405020304" pitchFamily="18" charset="0"/>
                <a:cs typeface="Times New Roman" panose="02020603050405020304" pitchFamily="18" charset="0"/>
              </a:rPr>
              <a:t>judgment seat</a:t>
            </a:r>
            <a:r>
              <a:rPr lang="en-US" sz="2800" dirty="0">
                <a:solidFill>
                  <a:schemeClr val="bg1"/>
                </a:solidFill>
                <a:latin typeface="Times New Roman" panose="02020603050405020304" pitchFamily="18" charset="0"/>
                <a:cs typeface="Times New Roman" panose="02020603050405020304" pitchFamily="18" charset="0"/>
              </a:rPr>
              <a:t> of Christ, so that each one may receive what is due for what he has done in the body, whether good or evil.”</a:t>
            </a:r>
          </a:p>
        </p:txBody>
      </p:sp>
    </p:spTree>
    <p:extLst>
      <p:ext uri="{BB962C8B-B14F-4D97-AF65-F5344CB8AC3E}">
        <p14:creationId xmlns:p14="http://schemas.microsoft.com/office/powerpoint/2010/main" val="7205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in on THE EARLY CHRISTIANS">
            <a:extLst>
              <a:ext uri="{FF2B5EF4-FFF2-40B4-BE49-F238E27FC236}">
                <a16:creationId xmlns:a16="http://schemas.microsoft.com/office/drawing/2014/main" id="{D6965A63-F27A-4548-A526-A99D67379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 t="5000" r="8854" b="6111"/>
          <a:stretch/>
        </p:blipFill>
        <p:spPr bwMode="auto">
          <a:xfrm>
            <a:off x="-45787" y="-1"/>
            <a:ext cx="920057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3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4401205"/>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1 Corinthians 3:13-15</a:t>
            </a:r>
          </a:p>
          <a:p>
            <a:pPr algn="ctr"/>
            <a:r>
              <a:rPr lang="en-US" sz="2800" baseline="30000" dirty="0">
                <a:solidFill>
                  <a:schemeClr val="bg1"/>
                </a:solidFill>
                <a:latin typeface="Times New Roman" panose="02020603050405020304" pitchFamily="18" charset="0"/>
                <a:cs typeface="Times New Roman" panose="02020603050405020304" pitchFamily="18" charset="0"/>
              </a:rPr>
              <a:t>13 </a:t>
            </a:r>
            <a:r>
              <a:rPr lang="en-US" sz="2800" dirty="0">
                <a:solidFill>
                  <a:schemeClr val="bg1"/>
                </a:solidFill>
                <a:latin typeface="Times New Roman" panose="02020603050405020304" pitchFamily="18" charset="0"/>
                <a:cs typeface="Times New Roman" panose="02020603050405020304" pitchFamily="18" charset="0"/>
              </a:rPr>
              <a:t>Each one's work will become manifest, for the Day will disclose it, because it will be revealed by fire, and the fire will test what sort of work each one has done. </a:t>
            </a:r>
            <a:r>
              <a:rPr lang="en-US" sz="2800" baseline="30000" dirty="0">
                <a:solidFill>
                  <a:schemeClr val="bg1"/>
                </a:solidFill>
                <a:latin typeface="Times New Roman" panose="02020603050405020304" pitchFamily="18" charset="0"/>
                <a:cs typeface="Times New Roman" panose="02020603050405020304" pitchFamily="18" charset="0"/>
              </a:rPr>
              <a:t>14 </a:t>
            </a:r>
            <a:r>
              <a:rPr lang="en-US" sz="2800" dirty="0">
                <a:solidFill>
                  <a:schemeClr val="bg1"/>
                </a:solidFill>
                <a:latin typeface="Times New Roman" panose="02020603050405020304" pitchFamily="18" charset="0"/>
                <a:cs typeface="Times New Roman" panose="02020603050405020304" pitchFamily="18" charset="0"/>
              </a:rPr>
              <a:t>If the work that anyone has built on the foundation survives, he will receive a reward. </a:t>
            </a:r>
            <a:r>
              <a:rPr lang="en-US" sz="2800" baseline="30000" dirty="0">
                <a:solidFill>
                  <a:schemeClr val="bg1"/>
                </a:solidFill>
                <a:latin typeface="Times New Roman" panose="02020603050405020304" pitchFamily="18" charset="0"/>
                <a:cs typeface="Times New Roman" panose="02020603050405020304" pitchFamily="18" charset="0"/>
              </a:rPr>
              <a:t>15 </a:t>
            </a:r>
            <a:r>
              <a:rPr lang="en-US" sz="2800" dirty="0">
                <a:solidFill>
                  <a:schemeClr val="bg1"/>
                </a:solidFill>
                <a:latin typeface="Times New Roman" panose="02020603050405020304" pitchFamily="18" charset="0"/>
                <a:cs typeface="Times New Roman" panose="02020603050405020304" pitchFamily="18" charset="0"/>
              </a:rPr>
              <a:t>If anyone's work is burned up, he will suffer loss, though he himself will be saved, but only as through fire.</a:t>
            </a:r>
          </a:p>
        </p:txBody>
      </p:sp>
    </p:spTree>
    <p:extLst>
      <p:ext uri="{BB962C8B-B14F-4D97-AF65-F5344CB8AC3E}">
        <p14:creationId xmlns:p14="http://schemas.microsoft.com/office/powerpoint/2010/main" val="35450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129886" y="1699022"/>
            <a:ext cx="3017520"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Tree>
    <p:extLst>
      <p:ext uri="{BB962C8B-B14F-4D97-AF65-F5344CB8AC3E}">
        <p14:creationId xmlns:p14="http://schemas.microsoft.com/office/powerpoint/2010/main" val="915703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27DB9-F819-4803-BCDD-670AD71C570C}"/>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450"/>
              </a:spcAft>
            </a:pPr>
            <a:r>
              <a:rPr lang="en-US" sz="3600" b="1" dirty="0">
                <a:latin typeface="+mj-lt"/>
                <a:ea typeface="+mj-ea"/>
                <a:cs typeface="+mj-cs"/>
              </a:rPr>
              <a:t>Lamb’s Book of Life</a:t>
            </a:r>
            <a:endParaRPr lang="en-US" sz="3600" dirty="0">
              <a:latin typeface="+mj-lt"/>
              <a:ea typeface="+mj-ea"/>
              <a:cs typeface="+mj-cs"/>
            </a:endParaRPr>
          </a:p>
        </p:txBody>
      </p:sp>
      <p:pic>
        <p:nvPicPr>
          <p:cNvPr id="1028" name="Picture 4" descr="Getting Blotted Out of the Book of Life?">
            <a:extLst>
              <a:ext uri="{FF2B5EF4-FFF2-40B4-BE49-F238E27FC236}">
                <a16:creationId xmlns:a16="http://schemas.microsoft.com/office/drawing/2014/main" id="{8B3C4B6B-C463-414B-8A56-E17FE70AC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9" r="1646"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70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Old books | Old books, Vintage books, Book wallpaper">
            <a:extLst>
              <a:ext uri="{FF2B5EF4-FFF2-40B4-BE49-F238E27FC236}">
                <a16:creationId xmlns:a16="http://schemas.microsoft.com/office/drawing/2014/main" id="{AB256927-2141-4216-8FFC-C6F3E10EF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6" r="2" b="10143"/>
          <a:stretch/>
        </p:blipFill>
        <p:spPr bwMode="auto">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74" name="Freeform: Shape 7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6" name="Group 7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80" name="Freeform: Shape 7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 name="Group 7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8" name="Freeform: Shape 7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4" name="TextBox 13">
            <a:extLst>
              <a:ext uri="{FF2B5EF4-FFF2-40B4-BE49-F238E27FC236}">
                <a16:creationId xmlns:a16="http://schemas.microsoft.com/office/drawing/2014/main" id="{37DFBA71-8E6C-404B-82E3-8942EF855D80}"/>
              </a:ext>
            </a:extLst>
          </p:cNvPr>
          <p:cNvSpPr txBox="1"/>
          <p:nvPr/>
        </p:nvSpPr>
        <p:spPr>
          <a:xfrm>
            <a:off x="207169" y="2749034"/>
            <a:ext cx="2717006" cy="1200329"/>
          </a:xfrm>
          <a:prstGeom prst="rect">
            <a:avLst/>
          </a:prstGeom>
          <a:noFill/>
        </p:spPr>
        <p:txBody>
          <a:bodyPr wrap="square">
            <a:spAutoFit/>
          </a:bodyPr>
          <a:lstStyle/>
          <a:p>
            <a:r>
              <a:rPr lang="en-US" sz="3600" dirty="0">
                <a:solidFill>
                  <a:schemeClr val="bg1"/>
                </a:solidFill>
                <a:latin typeface="+mj-lt"/>
                <a:ea typeface="+mj-ea"/>
                <a:cs typeface="+mj-cs"/>
              </a:rPr>
              <a:t>The books</a:t>
            </a:r>
          </a:p>
          <a:p>
            <a:r>
              <a:rPr lang="en-US" sz="3600" dirty="0">
                <a:solidFill>
                  <a:schemeClr val="bg1"/>
                </a:solidFill>
                <a:latin typeface="+mj-lt"/>
                <a:ea typeface="+mj-ea"/>
                <a:cs typeface="+mj-cs"/>
              </a:rPr>
              <a:t>of works</a:t>
            </a:r>
            <a:endParaRPr lang="en-US" sz="3600" dirty="0">
              <a:solidFill>
                <a:schemeClr val="bg1"/>
              </a:solidFill>
            </a:endParaRPr>
          </a:p>
        </p:txBody>
      </p:sp>
    </p:spTree>
    <p:extLst>
      <p:ext uri="{BB962C8B-B14F-4D97-AF65-F5344CB8AC3E}">
        <p14:creationId xmlns:p14="http://schemas.microsoft.com/office/powerpoint/2010/main" val="11380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1569660"/>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“And if anyone’s name was not written in the book of life, he was thrown into </a:t>
            </a:r>
          </a:p>
          <a:p>
            <a:pPr algn="ctr"/>
            <a:r>
              <a:rPr lang="en-US" sz="3200" dirty="0">
                <a:solidFill>
                  <a:schemeClr val="bg1"/>
                </a:solidFill>
                <a:latin typeface="Times New Roman" panose="02020603050405020304" pitchFamily="18" charset="0"/>
                <a:cs typeface="Times New Roman" panose="02020603050405020304" pitchFamily="18" charset="0"/>
              </a:rPr>
              <a:t>the lake of fire.”</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CA4674C6-472E-4CCA-91BD-76E3AF621FC5}"/>
              </a:ext>
            </a:extLst>
          </p:cNvPr>
          <p:cNvSpPr txBox="1"/>
          <p:nvPr/>
        </p:nvSpPr>
        <p:spPr>
          <a:xfrm>
            <a:off x="50005" y="484406"/>
            <a:ext cx="3148013"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Entered our life</a:t>
            </a:r>
          </a:p>
        </p:txBody>
      </p:sp>
      <p:pic>
        <p:nvPicPr>
          <p:cNvPr id="1026" name="Picture 2" descr="What Do You See when You Look in the Manger? - Extravagant Hope">
            <a:extLst>
              <a:ext uri="{FF2B5EF4-FFF2-40B4-BE49-F238E27FC236}">
                <a16:creationId xmlns:a16="http://schemas.microsoft.com/office/drawing/2014/main" id="{083861A1-A15A-4B2F-A528-9B0F05A6C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069181"/>
            <a:ext cx="3148013" cy="2094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sus and the Cross - Barabbas Road Church in San Diego, CA">
            <a:extLst>
              <a:ext uri="{FF2B5EF4-FFF2-40B4-BE49-F238E27FC236}">
                <a16:creationId xmlns:a16="http://schemas.microsoft.com/office/drawing/2014/main" id="{1AAAA69C-95EC-4E3B-B561-DE64E6C13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994" y="2705181"/>
            <a:ext cx="3361134" cy="2228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637676-244B-461F-8322-523C1D9C9E07}"/>
              </a:ext>
            </a:extLst>
          </p:cNvPr>
          <p:cNvSpPr txBox="1"/>
          <p:nvPr/>
        </p:nvSpPr>
        <p:spPr>
          <a:xfrm>
            <a:off x="2994421" y="2120406"/>
            <a:ext cx="3361135"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Redeemed our life</a:t>
            </a:r>
          </a:p>
        </p:txBody>
      </p:sp>
      <p:pic>
        <p:nvPicPr>
          <p:cNvPr id="9" name="Picture 2" descr="China Low Price Wholesale High Back Royal King Throne Chair - China Classic  Royal Furniture, Wedding Chair">
            <a:extLst>
              <a:ext uri="{FF2B5EF4-FFF2-40B4-BE49-F238E27FC236}">
                <a16:creationId xmlns:a16="http://schemas.microsoft.com/office/drawing/2014/main" id="{28A1B9A6-99B5-4D9A-A6C3-5CC7A5EDC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6817518" y="4549418"/>
            <a:ext cx="1654969" cy="2308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6DA2CC-FDE3-4B85-9B3D-0F99CC5566DE}"/>
              </a:ext>
            </a:extLst>
          </p:cNvPr>
          <p:cNvSpPr txBox="1"/>
          <p:nvPr/>
        </p:nvSpPr>
        <p:spPr>
          <a:xfrm>
            <a:off x="6165056" y="3956189"/>
            <a:ext cx="2912268"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Judge our life</a:t>
            </a:r>
          </a:p>
        </p:txBody>
      </p:sp>
    </p:spTree>
    <p:extLst>
      <p:ext uri="{BB962C8B-B14F-4D97-AF65-F5344CB8AC3E}">
        <p14:creationId xmlns:p14="http://schemas.microsoft.com/office/powerpoint/2010/main" val="38178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7: Rev </a:t>
            </a:r>
            <a:r>
              <a:rPr lang="en-US" sz="3200" b="1" i="1" dirty="0">
                <a:solidFill>
                  <a:prstClr val="black"/>
                </a:solidFill>
                <a:latin typeface="Avenir Next LT Pro" panose="020B0504020202020204" pitchFamily="34" charset="0"/>
                <a:cs typeface="Arabic Typesetting" panose="03020402040406030203" pitchFamily="66" charset="-78"/>
              </a:rPr>
              <a:t>20:7-15</a:t>
            </a:r>
            <a:endPar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endParaRP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635364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New Testament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3948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Thy Kingdom Come </a:t>
            </a:r>
            <a:r>
              <a:rPr lang="en-US" sz="4000" dirty="0">
                <a:solidFill>
                  <a:schemeClr val="bg1"/>
                </a:solidFill>
                <a:latin typeface="+mj-lt"/>
                <a:ea typeface="+mj-ea"/>
                <a:cs typeface="+mj-cs"/>
              </a:rPr>
              <a:t>(vs. 1-6)</a:t>
            </a: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218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5965032" y="1464468"/>
            <a:ext cx="2621757" cy="3929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12293"/>
            <a:ext cx="9144000" cy="1107996"/>
          </a:xfrm>
          <a:prstGeom prst="rect">
            <a:avLst/>
          </a:prstGeom>
          <a:solidFill>
            <a:srgbClr val="532476"/>
          </a:solidFill>
        </p:spPr>
        <p:txBody>
          <a:bodyPr wrap="square">
            <a:spAutoFit/>
          </a:bodyPr>
          <a:lstStyle/>
          <a:p>
            <a:pPr algn="ctr"/>
            <a:endParaRPr lang="en-US" sz="3300" b="1" dirty="0">
              <a:solidFill>
                <a:schemeClr val="bg1"/>
              </a:solidFill>
              <a:latin typeface="Times New Roman" panose="02020603050405020304" pitchFamily="18" charset="0"/>
              <a:cs typeface="Times New Roman" panose="02020603050405020304" pitchFamily="18" charset="0"/>
            </a:endParaRPr>
          </a:p>
          <a:p>
            <a:pPr algn="ctr"/>
            <a:r>
              <a:rPr lang="en-US" sz="3300" b="1" dirty="0">
                <a:solidFill>
                  <a:schemeClr val="bg1"/>
                </a:solidFill>
                <a:latin typeface="Times New Roman" panose="02020603050405020304" pitchFamily="18" charset="0"/>
                <a:cs typeface="Times New Roman" panose="02020603050405020304" pitchFamily="18" charset="0"/>
              </a:rPr>
              <a:t>The Kingdom of God</a:t>
            </a:r>
          </a:p>
        </p:txBody>
      </p:sp>
      <p:sp>
        <p:nvSpPr>
          <p:cNvPr id="8" name="TextBox 7">
            <a:extLst>
              <a:ext uri="{FF2B5EF4-FFF2-40B4-BE49-F238E27FC236}">
                <a16:creationId xmlns:a16="http://schemas.microsoft.com/office/drawing/2014/main" id="{EBA73437-017E-4C49-B39E-479B9D456601}"/>
              </a:ext>
            </a:extLst>
          </p:cNvPr>
          <p:cNvSpPr txBox="1"/>
          <p:nvPr/>
        </p:nvSpPr>
        <p:spPr>
          <a:xfrm>
            <a:off x="171450" y="1652201"/>
            <a:ext cx="5957888" cy="1815882"/>
          </a:xfrm>
          <a:prstGeom prst="rect">
            <a:avLst/>
          </a:prstGeom>
          <a:noFill/>
        </p:spPr>
        <p:txBody>
          <a:bodyPr wrap="square">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1</a:t>
            </a:r>
            <a:r>
              <a:rPr lang="en-US" sz="2800" b="1" i="1" baseline="30000" dirty="0">
                <a:solidFill>
                  <a:srgbClr val="000000"/>
                </a:solidFill>
                <a:latin typeface="Times New Roman" panose="02020603050405020304" pitchFamily="18" charset="0"/>
                <a:cs typeface="Times New Roman" panose="02020603050405020304" pitchFamily="18" charset="0"/>
              </a:rPr>
              <a:t>st</a:t>
            </a:r>
            <a:r>
              <a:rPr lang="en-US" sz="2800" b="1" i="1" dirty="0">
                <a:solidFill>
                  <a:srgbClr val="000000"/>
                </a:solidFill>
                <a:latin typeface="Times New Roman" panose="02020603050405020304" pitchFamily="18" charset="0"/>
                <a:cs typeface="Times New Roman" panose="02020603050405020304" pitchFamily="18" charset="0"/>
              </a:rPr>
              <a:t> coming</a:t>
            </a:r>
          </a:p>
          <a:p>
            <a:pPr algn="ctr"/>
            <a:r>
              <a:rPr lang="en-US" sz="2800" b="1" dirty="0">
                <a:solidFill>
                  <a:srgbClr val="000000"/>
                </a:solidFill>
                <a:latin typeface="Times New Roman" panose="02020603050405020304" pitchFamily="18" charset="0"/>
                <a:cs typeface="Times New Roman" panose="02020603050405020304" pitchFamily="18" charset="0"/>
              </a:rPr>
              <a:t>Jesus announces himself as king </a:t>
            </a:r>
          </a:p>
          <a:p>
            <a:pPr algn="ctr"/>
            <a:r>
              <a:rPr lang="en-US" sz="2800" b="1" u="sng" dirty="0">
                <a:solidFill>
                  <a:srgbClr val="000000"/>
                </a:solidFill>
                <a:latin typeface="Times New Roman" panose="02020603050405020304" pitchFamily="18" charset="0"/>
                <a:cs typeface="Times New Roman" panose="02020603050405020304" pitchFamily="18" charset="0"/>
              </a:rPr>
              <a:t>recruiting and redeeming </a:t>
            </a:r>
            <a:r>
              <a:rPr lang="en-US" sz="2800" b="1" dirty="0">
                <a:solidFill>
                  <a:srgbClr val="000000"/>
                </a:solidFill>
                <a:latin typeface="Times New Roman" panose="02020603050405020304" pitchFamily="18" charset="0"/>
                <a:cs typeface="Times New Roman" panose="02020603050405020304" pitchFamily="18" charset="0"/>
              </a:rPr>
              <a:t>subjects for his kingdom</a:t>
            </a:r>
          </a:p>
        </p:txBody>
      </p:sp>
      <p:sp>
        <p:nvSpPr>
          <p:cNvPr id="9" name="TextBox 8">
            <a:extLst>
              <a:ext uri="{FF2B5EF4-FFF2-40B4-BE49-F238E27FC236}">
                <a16:creationId xmlns:a16="http://schemas.microsoft.com/office/drawing/2014/main" id="{143C8F2B-39F8-49A5-B975-0C4D15A77B9F}"/>
              </a:ext>
            </a:extLst>
          </p:cNvPr>
          <p:cNvSpPr txBox="1"/>
          <p:nvPr/>
        </p:nvSpPr>
        <p:spPr>
          <a:xfrm>
            <a:off x="321469" y="3873907"/>
            <a:ext cx="5643563" cy="1384995"/>
          </a:xfrm>
          <a:prstGeom prst="rect">
            <a:avLst/>
          </a:prstGeom>
          <a:noFill/>
        </p:spPr>
        <p:txBody>
          <a:bodyPr wrap="square">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2</a:t>
            </a:r>
            <a:r>
              <a:rPr lang="en-US" sz="2800" b="1" i="1" baseline="30000" dirty="0">
                <a:solidFill>
                  <a:srgbClr val="000000"/>
                </a:solidFill>
                <a:latin typeface="Times New Roman" panose="02020603050405020304" pitchFamily="18" charset="0"/>
                <a:cs typeface="Times New Roman" panose="02020603050405020304" pitchFamily="18" charset="0"/>
              </a:rPr>
              <a:t>nd</a:t>
            </a:r>
            <a:r>
              <a:rPr lang="en-US" sz="2800" b="1" i="1" dirty="0">
                <a:solidFill>
                  <a:srgbClr val="000000"/>
                </a:solidFill>
                <a:latin typeface="Times New Roman" panose="02020603050405020304" pitchFamily="18" charset="0"/>
                <a:cs typeface="Times New Roman" panose="02020603050405020304" pitchFamily="18" charset="0"/>
              </a:rPr>
              <a:t> coming</a:t>
            </a:r>
          </a:p>
          <a:p>
            <a:pPr algn="ctr"/>
            <a:r>
              <a:rPr lang="en-US" sz="2800" b="1" dirty="0">
                <a:solidFill>
                  <a:srgbClr val="000000"/>
                </a:solidFill>
                <a:latin typeface="Times New Roman" panose="02020603050405020304" pitchFamily="18" charset="0"/>
                <a:cs typeface="Times New Roman" panose="02020603050405020304" pitchFamily="18" charset="0"/>
              </a:rPr>
              <a:t>Jesus comes as king</a:t>
            </a:r>
          </a:p>
          <a:p>
            <a:pPr algn="ctr"/>
            <a:r>
              <a:rPr lang="en-US" sz="2800" b="1" u="sng" dirty="0">
                <a:solidFill>
                  <a:srgbClr val="000000"/>
                </a:solidFill>
                <a:latin typeface="Times New Roman" panose="02020603050405020304" pitchFamily="18" charset="0"/>
                <a:cs typeface="Times New Roman" panose="02020603050405020304" pitchFamily="18" charset="0"/>
              </a:rPr>
              <a:t>ruling</a:t>
            </a:r>
            <a:r>
              <a:rPr lang="en-US" sz="2800" b="1" dirty="0">
                <a:solidFill>
                  <a:srgbClr val="000000"/>
                </a:solidFill>
                <a:latin typeface="Times New Roman" panose="02020603050405020304" pitchFamily="18" charset="0"/>
                <a:cs typeface="Times New Roman" panose="02020603050405020304" pitchFamily="18" charset="0"/>
              </a:rPr>
              <a:t> over subjects of his kingdom</a:t>
            </a:r>
          </a:p>
        </p:txBody>
      </p:sp>
      <p:sp>
        <p:nvSpPr>
          <p:cNvPr id="10" name="TextBox 9">
            <a:extLst>
              <a:ext uri="{FF2B5EF4-FFF2-40B4-BE49-F238E27FC236}">
                <a16:creationId xmlns:a16="http://schemas.microsoft.com/office/drawing/2014/main" id="{EDB03988-04F5-4E35-8D2E-DC05BF478F1B}"/>
              </a:ext>
            </a:extLst>
          </p:cNvPr>
          <p:cNvSpPr txBox="1"/>
          <p:nvPr/>
        </p:nvSpPr>
        <p:spPr>
          <a:xfrm>
            <a:off x="0" y="5769382"/>
            <a:ext cx="9144000" cy="1107996"/>
          </a:xfrm>
          <a:prstGeom prst="rect">
            <a:avLst/>
          </a:prstGeom>
          <a:solidFill>
            <a:srgbClr val="532476"/>
          </a:solidFill>
        </p:spPr>
        <p:txBody>
          <a:bodyPr wrap="square">
            <a:spAutoFit/>
          </a:bodyPr>
          <a:lstStyle/>
          <a:p>
            <a:pPr algn="ctr"/>
            <a:r>
              <a:rPr lang="en-US" sz="3300" b="1" dirty="0">
                <a:solidFill>
                  <a:schemeClr val="bg1"/>
                </a:solidFill>
                <a:latin typeface="Times New Roman" panose="02020603050405020304" pitchFamily="18" charset="0"/>
                <a:cs typeface="Times New Roman" panose="02020603050405020304" pitchFamily="18" charset="0"/>
              </a:rPr>
              <a:t>1000 years</a:t>
            </a:r>
          </a:p>
          <a:p>
            <a:pPr algn="ctr"/>
            <a:endParaRPr lang="en-US" sz="3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7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3153228" cy="967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376292" y="4335209"/>
            <a:ext cx="2425304" cy="457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982924" y="2357815"/>
            <a:ext cx="1605558"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272325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30515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3029053" y="562048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3267075" y="483560"/>
            <a:ext cx="1066799" cy="1488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992" y="3908013"/>
            <a:ext cx="4540009" cy="2540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Thy Kingdom Come </a:t>
            </a:r>
            <a:r>
              <a:rPr lang="en-US" sz="4000" dirty="0">
                <a:solidFill>
                  <a:schemeClr val="bg1"/>
                </a:solidFill>
                <a:latin typeface="+mj-lt"/>
                <a:ea typeface="+mj-ea"/>
                <a:cs typeface="+mj-cs"/>
              </a:rPr>
              <a:t>(vs. 1-6)</a:t>
            </a: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Box 7">
            <a:extLst>
              <a:ext uri="{FF2B5EF4-FFF2-40B4-BE49-F238E27FC236}">
                <a16:creationId xmlns:a16="http://schemas.microsoft.com/office/drawing/2014/main" id="{32B2154D-F23D-4B56-B331-C98F3E610812}"/>
              </a:ext>
            </a:extLst>
          </p:cNvPr>
          <p:cNvSpPr txBox="1"/>
          <p:nvPr/>
        </p:nvSpPr>
        <p:spPr>
          <a:xfrm>
            <a:off x="638175" y="45426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The Final Judgment </a:t>
            </a:r>
            <a:r>
              <a:rPr lang="en-US" sz="4000" dirty="0">
                <a:solidFill>
                  <a:schemeClr val="bg1"/>
                </a:solidFill>
                <a:latin typeface="+mj-lt"/>
                <a:ea typeface="+mj-ea"/>
                <a:cs typeface="+mj-cs"/>
              </a:rPr>
              <a:t>(vs. 7-15)</a:t>
            </a:r>
          </a:p>
        </p:txBody>
      </p:sp>
    </p:spTree>
    <p:extLst>
      <p:ext uri="{BB962C8B-B14F-4D97-AF65-F5344CB8AC3E}">
        <p14:creationId xmlns:p14="http://schemas.microsoft.com/office/powerpoint/2010/main" val="17285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E4E63-76E7-4C1E-BFE5-9915572A18CE}"/>
              </a:ext>
            </a:extLst>
          </p:cNvPr>
          <p:cNvSpPr txBox="1"/>
          <p:nvPr/>
        </p:nvSpPr>
        <p:spPr>
          <a:xfrm>
            <a:off x="5598460" y="2195219"/>
            <a:ext cx="3065480" cy="2166836"/>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050" b="1">
                <a:latin typeface="+mj-lt"/>
                <a:ea typeface="+mj-ea"/>
                <a:cs typeface="+mj-cs"/>
              </a:rPr>
              <a:t>The final battle</a:t>
            </a:r>
            <a:endParaRPr lang="en-US" sz="4050">
              <a:latin typeface="+mj-lt"/>
              <a:ea typeface="+mj-ea"/>
              <a:cs typeface="+mj-cs"/>
            </a:endParaRPr>
          </a:p>
        </p:txBody>
      </p:sp>
      <p:pic>
        <p:nvPicPr>
          <p:cNvPr id="1028" name="Picture 4" descr="Pin on Battle Axes">
            <a:extLst>
              <a:ext uri="{FF2B5EF4-FFF2-40B4-BE49-F238E27FC236}">
                <a16:creationId xmlns:a16="http://schemas.microsoft.com/office/drawing/2014/main" id="{FD8EECBA-0307-46D7-9F10-39417089A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7" r="11449"/>
          <a:stretch/>
        </p:blipFill>
        <p:spPr bwMode="auto">
          <a:xfrm>
            <a:off x="1"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56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Major Views Pertaining to the Millennial Reign of Christ | The kingdom of  god, Pictures of christ, Millennium">
            <a:extLst>
              <a:ext uri="{FF2B5EF4-FFF2-40B4-BE49-F238E27FC236}">
                <a16:creationId xmlns:a16="http://schemas.microsoft.com/office/drawing/2014/main" id="{A950C384-5E85-49BE-A5E3-7598561EE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 y="3267075"/>
            <a:ext cx="6145038" cy="343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hina Low Price Wholesale High Back Royal King Throne Chair - China Classic  Royal Furniture, Wedding Chair">
            <a:extLst>
              <a:ext uri="{FF2B5EF4-FFF2-40B4-BE49-F238E27FC236}">
                <a16:creationId xmlns:a16="http://schemas.microsoft.com/office/drawing/2014/main" id="{0DEB820D-4385-4C5B-A15A-4E2651BC2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17818"/>
          <a:stretch/>
        </p:blipFill>
        <p:spPr bwMode="auto">
          <a:xfrm>
            <a:off x="1840708" y="54768"/>
            <a:ext cx="2130774" cy="3193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B73910-C5BB-4D42-8471-B8FA6C242521}"/>
              </a:ext>
            </a:extLst>
          </p:cNvPr>
          <p:cNvSpPr txBox="1"/>
          <p:nvPr/>
        </p:nvSpPr>
        <p:spPr>
          <a:xfrm>
            <a:off x="1939" y="6410265"/>
            <a:ext cx="6145037" cy="461665"/>
          </a:xfrm>
          <a:prstGeom prst="rect">
            <a:avLst/>
          </a:prstGeom>
          <a:solidFill>
            <a:schemeClr val="tx1"/>
          </a:solid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
        <p:nvSpPr>
          <p:cNvPr id="8" name="Arrow: Up 7">
            <a:extLst>
              <a:ext uri="{FF2B5EF4-FFF2-40B4-BE49-F238E27FC236}">
                <a16:creationId xmlns:a16="http://schemas.microsoft.com/office/drawing/2014/main" id="{9E13CA06-F3DC-4297-AF97-CC5F6F24319C}"/>
              </a:ext>
            </a:extLst>
          </p:cNvPr>
          <p:cNvSpPr/>
          <p:nvPr/>
        </p:nvSpPr>
        <p:spPr>
          <a:xfrm>
            <a:off x="5656214" y="4519349"/>
            <a:ext cx="2153542" cy="2333531"/>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CA03DEF-E7E5-451F-92B1-EDDA28E3C6F6}"/>
              </a:ext>
            </a:extLst>
          </p:cNvPr>
          <p:cNvSpPr txBox="1"/>
          <p:nvPr/>
        </p:nvSpPr>
        <p:spPr>
          <a:xfrm>
            <a:off x="5941220" y="4759507"/>
            <a:ext cx="15835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1" name="Explosion: 14 Points 10">
            <a:extLst>
              <a:ext uri="{FF2B5EF4-FFF2-40B4-BE49-F238E27FC236}">
                <a16:creationId xmlns:a16="http://schemas.microsoft.com/office/drawing/2014/main" id="{893CC317-F6D1-461F-B224-D3D3754CE7A7}"/>
              </a:ext>
            </a:extLst>
          </p:cNvPr>
          <p:cNvSpPr/>
          <p:nvPr/>
        </p:nvSpPr>
        <p:spPr>
          <a:xfrm rot="19682242">
            <a:off x="6838950" y="3004847"/>
            <a:ext cx="2400300" cy="2099999"/>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06CF1F-E569-4308-AF20-11C1660EB705}"/>
              </a:ext>
            </a:extLst>
          </p:cNvPr>
          <p:cNvSpPr txBox="1"/>
          <p:nvPr/>
        </p:nvSpPr>
        <p:spPr>
          <a:xfrm>
            <a:off x="7553325" y="36344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Tree>
    <p:extLst>
      <p:ext uri="{BB962C8B-B14F-4D97-AF65-F5344CB8AC3E}">
        <p14:creationId xmlns:p14="http://schemas.microsoft.com/office/powerpoint/2010/main" val="272056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19050"/>
            <a:ext cx="9144000" cy="6877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A picture containing text&#10;&#10;Description automatically generated">
            <a:extLst>
              <a:ext uri="{FF2B5EF4-FFF2-40B4-BE49-F238E27FC236}">
                <a16:creationId xmlns:a16="http://schemas.microsoft.com/office/drawing/2014/main" id="{1252DF14-531F-405E-93CB-37E17347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83" y="951136"/>
            <a:ext cx="8659433" cy="4955728"/>
          </a:xfrm>
          <a:prstGeom prst="rect">
            <a:avLst/>
          </a:prstGeom>
        </p:spPr>
      </p:pic>
      <p:sp>
        <p:nvSpPr>
          <p:cNvPr id="3" name="TextBox 2">
            <a:extLst>
              <a:ext uri="{FF2B5EF4-FFF2-40B4-BE49-F238E27FC236}">
                <a16:creationId xmlns:a16="http://schemas.microsoft.com/office/drawing/2014/main" id="{8AEF0DBD-DD47-B84F-8620-1AB74D98DFC8}"/>
              </a:ext>
            </a:extLst>
          </p:cNvPr>
          <p:cNvSpPr txBox="1"/>
          <p:nvPr/>
        </p:nvSpPr>
        <p:spPr>
          <a:xfrm>
            <a:off x="1924594" y="-767303"/>
            <a:ext cx="4807132" cy="923330"/>
          </a:xfrm>
          <a:prstGeom prst="rect">
            <a:avLst/>
          </a:prstGeom>
          <a:solidFill>
            <a:schemeClr val="tx1"/>
          </a:solidFill>
        </p:spPr>
        <p:txBody>
          <a:bodyPr wrap="square" rtlCol="0">
            <a:spAutoFit/>
          </a:bodyPr>
          <a:lstStyle/>
          <a:p>
            <a:pPr algn="ctr"/>
            <a:r>
              <a:rPr lang="en-US" sz="5400" dirty="0">
                <a:solidFill>
                  <a:schemeClr val="bg1"/>
                </a:solidFill>
              </a:rPr>
              <a:t>The Lake of Fire</a:t>
            </a:r>
          </a:p>
        </p:txBody>
      </p:sp>
    </p:spTree>
    <p:extLst>
      <p:ext uri="{BB962C8B-B14F-4D97-AF65-F5344CB8AC3E}">
        <p14:creationId xmlns:p14="http://schemas.microsoft.com/office/powerpoint/2010/main" val="27596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350</Words>
  <Application>Microsoft Macintosh PowerPoint</Application>
  <PresentationFormat>On-screen Show (4:3)</PresentationFormat>
  <Paragraphs>53</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Avenir Next LT Pro</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New Testament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5</cp:revision>
  <dcterms:created xsi:type="dcterms:W3CDTF">2020-12-10T08:25:50Z</dcterms:created>
  <dcterms:modified xsi:type="dcterms:W3CDTF">2020-12-12T18:39:57Z</dcterms:modified>
</cp:coreProperties>
</file>