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theme/themeOverride5.xml" ContentType="application/vnd.openxmlformats-officedocument.themeOverride+xml"/>
  <Override PartName="/ppt/notesSlides/notesSlide19.xml" ContentType="application/vnd.openxmlformats-officedocument.presentationml.notesSlide+xml"/>
  <Override PartName="/ppt/theme/themeOverride6.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7.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8.xml" ContentType="application/vnd.openxmlformats-officedocument.themeOverride+xml"/>
  <Override PartName="/ppt/notesSlides/notesSlide29.xml" ContentType="application/vnd.openxmlformats-officedocument.presentationml.notesSlide+xml"/>
  <Override PartName="/ppt/theme/themeOverride9.xml" ContentType="application/vnd.openxmlformats-officedocument.themeOverride+xml"/>
  <Override PartName="/ppt/notesSlides/notesSlide30.xml" ContentType="application/vnd.openxmlformats-officedocument.presentationml.notesSlide+xml"/>
  <Override PartName="/ppt/theme/themeOverride10.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2.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13.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4.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9" r:id="rId1"/>
    <p:sldMasterId id="2147483774" r:id="rId2"/>
    <p:sldMasterId id="2147483791" r:id="rId3"/>
    <p:sldMasterId id="2147483805" r:id="rId4"/>
    <p:sldMasterId id="2147483817" r:id="rId5"/>
    <p:sldMasterId id="2147483830" r:id="rId6"/>
    <p:sldMasterId id="2147483844" r:id="rId7"/>
    <p:sldMasterId id="2147483846" r:id="rId8"/>
    <p:sldMasterId id="2147483858" r:id="rId9"/>
    <p:sldMasterId id="2147483872" r:id="rId10"/>
    <p:sldMasterId id="2147483884" r:id="rId11"/>
    <p:sldMasterId id="2147483898" r:id="rId12"/>
    <p:sldMasterId id="2147483913" r:id="rId13"/>
    <p:sldMasterId id="2147483925" r:id="rId14"/>
    <p:sldMasterId id="2147483937" r:id="rId15"/>
    <p:sldMasterId id="2147483949" r:id="rId16"/>
    <p:sldMasterId id="2147483962" r:id="rId17"/>
    <p:sldMasterId id="2147483976" r:id="rId18"/>
    <p:sldMasterId id="2147483991" r:id="rId19"/>
    <p:sldMasterId id="2147484005" r:id="rId20"/>
    <p:sldMasterId id="2147484018" r:id="rId21"/>
  </p:sldMasterIdLst>
  <p:notesMasterIdLst>
    <p:notesMasterId r:id="rId103"/>
  </p:notesMasterIdLst>
  <p:sldIdLst>
    <p:sldId id="410" r:id="rId22"/>
    <p:sldId id="414" r:id="rId23"/>
    <p:sldId id="415" r:id="rId24"/>
    <p:sldId id="424" r:id="rId25"/>
    <p:sldId id="426" r:id="rId26"/>
    <p:sldId id="428" r:id="rId27"/>
    <p:sldId id="429" r:id="rId28"/>
    <p:sldId id="430" r:id="rId29"/>
    <p:sldId id="427" r:id="rId30"/>
    <p:sldId id="422" r:id="rId31"/>
    <p:sldId id="423" r:id="rId32"/>
    <p:sldId id="462" r:id="rId33"/>
    <p:sldId id="312" r:id="rId34"/>
    <p:sldId id="416" r:id="rId35"/>
    <p:sldId id="417" r:id="rId36"/>
    <p:sldId id="411" r:id="rId37"/>
    <p:sldId id="324" r:id="rId38"/>
    <p:sldId id="431" r:id="rId39"/>
    <p:sldId id="418" r:id="rId40"/>
    <p:sldId id="421" r:id="rId41"/>
    <p:sldId id="432" r:id="rId42"/>
    <p:sldId id="433" r:id="rId43"/>
    <p:sldId id="344" r:id="rId44"/>
    <p:sldId id="345" r:id="rId45"/>
    <p:sldId id="459" r:id="rId46"/>
    <p:sldId id="413" r:id="rId47"/>
    <p:sldId id="471" r:id="rId48"/>
    <p:sldId id="472" r:id="rId49"/>
    <p:sldId id="343" r:id="rId50"/>
    <p:sldId id="457" r:id="rId51"/>
    <p:sldId id="458" r:id="rId52"/>
    <p:sldId id="460" r:id="rId53"/>
    <p:sldId id="461" r:id="rId54"/>
    <p:sldId id="470" r:id="rId55"/>
    <p:sldId id="463" r:id="rId56"/>
    <p:sldId id="434" r:id="rId57"/>
    <p:sldId id="349" r:id="rId58"/>
    <p:sldId id="348" r:id="rId59"/>
    <p:sldId id="351" r:id="rId60"/>
    <p:sldId id="346" r:id="rId61"/>
    <p:sldId id="442" r:id="rId62"/>
    <p:sldId id="443" r:id="rId63"/>
    <p:sldId id="444" r:id="rId64"/>
    <p:sldId id="445" r:id="rId65"/>
    <p:sldId id="446" r:id="rId66"/>
    <p:sldId id="447" r:id="rId67"/>
    <p:sldId id="448" r:id="rId68"/>
    <p:sldId id="449" r:id="rId69"/>
    <p:sldId id="450" r:id="rId70"/>
    <p:sldId id="451" r:id="rId71"/>
    <p:sldId id="452" r:id="rId72"/>
    <p:sldId id="347" r:id="rId73"/>
    <p:sldId id="350" r:id="rId74"/>
    <p:sldId id="454" r:id="rId75"/>
    <p:sldId id="419" r:id="rId76"/>
    <p:sldId id="464" r:id="rId77"/>
    <p:sldId id="453" r:id="rId78"/>
    <p:sldId id="352" r:id="rId79"/>
    <p:sldId id="353" r:id="rId80"/>
    <p:sldId id="455" r:id="rId81"/>
    <p:sldId id="456" r:id="rId82"/>
    <p:sldId id="354" r:id="rId83"/>
    <p:sldId id="420" r:id="rId84"/>
    <p:sldId id="465" r:id="rId85"/>
    <p:sldId id="466" r:id="rId86"/>
    <p:sldId id="435" r:id="rId87"/>
    <p:sldId id="355" r:id="rId88"/>
    <p:sldId id="440" r:id="rId89"/>
    <p:sldId id="439" r:id="rId90"/>
    <p:sldId id="356" r:id="rId91"/>
    <p:sldId id="357" r:id="rId92"/>
    <p:sldId id="358" r:id="rId93"/>
    <p:sldId id="473" r:id="rId94"/>
    <p:sldId id="438" r:id="rId95"/>
    <p:sldId id="467" r:id="rId96"/>
    <p:sldId id="468" r:id="rId97"/>
    <p:sldId id="469" r:id="rId98"/>
    <p:sldId id="441" r:id="rId99"/>
    <p:sldId id="412" r:id="rId100"/>
    <p:sldId id="474" r:id="rId101"/>
    <p:sldId id="476" r:id="rId10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B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551"/>
    <p:restoredTop sz="91429" autoAdjust="0"/>
  </p:normalViewPr>
  <p:slideViewPr>
    <p:cSldViewPr snapToGrid="0" snapToObjects="1">
      <p:cViewPr varScale="1">
        <p:scale>
          <a:sx n="45" d="100"/>
          <a:sy n="45" d="100"/>
        </p:scale>
        <p:origin x="1104" y="19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588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6" Type="http://schemas.openxmlformats.org/officeDocument/2006/relationships/slideMaster" Target="slideMasters/slideMaster16.xml"/><Relationship Id="rId107" Type="http://schemas.openxmlformats.org/officeDocument/2006/relationships/tableStyles" Target="tableStyles.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2BA4E1-1322-C94A-933B-D39F7EE7995D}" type="datetimeFigureOut">
              <a:rPr lang="en-US" smtClean="0"/>
              <a:t>9/29/24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DE55B9-B9EF-DB42-95E4-CDDBFEF38AB9}" type="slidenum">
              <a:rPr lang="en-US" smtClean="0"/>
              <a:t>‹#›</a:t>
            </a:fld>
            <a:endParaRPr lang="en-US"/>
          </a:p>
        </p:txBody>
      </p:sp>
    </p:spTree>
    <p:extLst>
      <p:ext uri="{BB962C8B-B14F-4D97-AF65-F5344CB8AC3E}">
        <p14:creationId xmlns:p14="http://schemas.microsoft.com/office/powerpoint/2010/main" val="2292006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18202D1-9664-1A4D-A9CB-EEFDC71A940A}" type="slidenum">
              <a:rPr lang="en-GB" sz="1200">
                <a:solidFill>
                  <a:prstClr val="white"/>
                </a:solidFill>
              </a:rPr>
              <a:pPr/>
              <a:t>1</a:t>
            </a:fld>
            <a:endParaRPr lang="en-GB" sz="1200">
              <a:solidFill>
                <a:prstClr val="white"/>
              </a:solidFill>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BA0A6DA-E337-AF41-92F8-2C1B86EDDC4B}" type="slidenum">
              <a:rPr lang="en-GB" sz="1200">
                <a:solidFill>
                  <a:prstClr val="white"/>
                </a:solidFill>
              </a:rPr>
              <a:pPr/>
              <a:t>12</a:t>
            </a:fld>
            <a:endParaRPr lang="en-GB" sz="1200">
              <a:solidFill>
                <a:prstClr val="white"/>
              </a:solidFill>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AEC4CFB-8B4D-894B-AF42-29F30C9560B6}" type="slidenum">
              <a:rPr lang="en-GB" sz="1200">
                <a:solidFill>
                  <a:srgbClr val="FFFFFF"/>
                </a:solidFill>
              </a:rPr>
              <a:pPr/>
              <a:t>13</a:t>
            </a:fld>
            <a:endParaRPr lang="en-GB" sz="1200">
              <a:solidFill>
                <a:srgbClr val="FFFFFF"/>
              </a:solidFill>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3</a:t>
            </a:r>
            <a:r>
              <a:rPr lang="en-US" baseline="0" dirty="0">
                <a:latin typeface="Times New Roman" charset="0"/>
                <a:ea typeface="ＭＳ Ｐゴシック" charset="0"/>
                <a:cs typeface="ＭＳ Ｐゴシック" charset="0"/>
              </a:rPr>
              <a:t> main divisions of Revelation are summarized in 1:19</a:t>
            </a:r>
          </a:p>
          <a:p>
            <a:r>
              <a:rPr lang="en-US" baseline="0" dirty="0">
                <a:latin typeface="Times New Roman" charset="0"/>
                <a:ea typeface="ＭＳ Ｐゴシック" charset="0"/>
                <a:cs typeface="ＭＳ Ｐゴシック" charset="0"/>
              </a:rPr>
              <a:t>The 3 main cycles of judgment are squared in blue</a:t>
            </a:r>
          </a:p>
          <a:p>
            <a:r>
              <a:rPr lang="en-US" baseline="0" dirty="0">
                <a:latin typeface="Times New Roman" charset="0"/>
                <a:ea typeface="ＭＳ Ｐゴシック" charset="0"/>
                <a:cs typeface="ＭＳ Ｐゴシック" charset="0"/>
              </a:rPr>
              <a:t>The 4 parenthetical sections appear in parentheses within the scrolls.  </a:t>
            </a:r>
            <a:r>
              <a:rPr lang="en-US" baseline="0">
                <a:latin typeface="Times New Roman" charset="0"/>
                <a:ea typeface="ＭＳ Ｐゴシック" charset="0"/>
                <a:cs typeface="ＭＳ Ｐゴシック" charset="0"/>
              </a:rPr>
              <a:t>They do not advance the chronology but add important information that is not associated with a particular judgment.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EAE6A2-29EF-FB43-934E-D4A65ACFB4FD}" type="slidenum">
              <a:rPr lang="en-GB" sz="1200">
                <a:solidFill>
                  <a:srgbClr val="FFFFFF"/>
                </a:solidFill>
              </a:rPr>
              <a:pPr/>
              <a:t>14</a:t>
            </a:fld>
            <a:endParaRPr lang="en-GB" sz="1200">
              <a:solidFill>
                <a:srgbClr val="FFFFFF"/>
              </a:solidFill>
            </a:endParaRPr>
          </a:p>
        </p:txBody>
      </p:sp>
      <p:sp>
        <p:nvSpPr>
          <p:cNvPr id="116738" name="Rectangle 2"/>
          <p:cNvSpPr>
            <a:spLocks noGrp="1" noRot="1" noChangeAspect="1" noChangeArrowheads="1"/>
          </p:cNvSpPr>
          <p:nvPr>
            <p:ph type="sldImg"/>
          </p:nvPr>
        </p:nvSpPr>
        <p:spPr>
          <a:solidFill>
            <a:srgbClr val="FFFFFF"/>
          </a:solidFill>
          <a:ln/>
        </p:spPr>
      </p:sp>
      <p:sp>
        <p:nvSpPr>
          <p:cNvPr id="116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9861F12-C9DC-F84C-955F-A0E5773FDB9D}" type="slidenum">
              <a:rPr lang="en-GB" sz="1200">
                <a:solidFill>
                  <a:prstClr val="white"/>
                </a:solidFill>
              </a:rPr>
              <a:pPr/>
              <a:t>16</a:t>
            </a:fld>
            <a:endParaRPr lang="en-GB" sz="1200">
              <a:solidFill>
                <a:prstClr val="white"/>
              </a:solidFill>
            </a:endParaRPr>
          </a:p>
        </p:txBody>
      </p:sp>
      <p:sp>
        <p:nvSpPr>
          <p:cNvPr id="888834" name="Rectangle 2"/>
          <p:cNvSpPr>
            <a:spLocks noGrp="1" noRot="1" noChangeAspect="1" noChangeArrowheads="1"/>
          </p:cNvSpPr>
          <p:nvPr>
            <p:ph type="sldImg"/>
          </p:nvPr>
        </p:nvSpPr>
        <p:spPr>
          <a:solidFill>
            <a:srgbClr val="FFFFFF"/>
          </a:solidFill>
          <a:ln/>
        </p:spPr>
      </p:sp>
      <p:sp>
        <p:nvSpPr>
          <p:cNvPr id="88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3E9E7C-2680-1D41-AF51-6CB7C59B2A47}" type="slidenum">
              <a:rPr lang="en-GB" sz="1200">
                <a:solidFill>
                  <a:prstClr val="white"/>
                </a:solidFill>
              </a:rPr>
              <a:pPr/>
              <a:t>19</a:t>
            </a:fld>
            <a:endParaRPr lang="en-GB" sz="1200">
              <a:solidFill>
                <a:prstClr val="white"/>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BBEFAA9-285E-0547-A791-FC270613F8A4}" type="slidenum">
              <a:rPr lang="en-GB" sz="1200">
                <a:solidFill>
                  <a:srgbClr val="000000"/>
                </a:solidFill>
              </a:rPr>
              <a:pPr/>
              <a:t>20</a:t>
            </a:fld>
            <a:endParaRPr lang="en-GB" sz="1200">
              <a:solidFill>
                <a:srgbClr val="000000"/>
              </a:solidFill>
            </a:endParaRPr>
          </a:p>
        </p:txBody>
      </p:sp>
      <p:sp>
        <p:nvSpPr>
          <p:cNvPr id="104450" name="Rectangle 2"/>
          <p:cNvSpPr>
            <a:spLocks noGrp="1" noRot="1" noChangeAspect="1" noChangeArrowheads="1"/>
          </p:cNvSpPr>
          <p:nvPr>
            <p:ph type="sldImg"/>
          </p:nvPr>
        </p:nvSpPr>
        <p:spPr>
          <a:solidFill>
            <a:srgbClr val="FFFFFF"/>
          </a:solidFill>
          <a:ln/>
        </p:spPr>
      </p:sp>
      <p:sp>
        <p:nvSpPr>
          <p:cNvPr id="104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3E9E7C-2680-1D41-AF51-6CB7C59B2A47}" type="slidenum">
              <a:rPr lang="en-GB" sz="1200">
                <a:solidFill>
                  <a:prstClr val="white"/>
                </a:solidFill>
              </a:rPr>
              <a:pPr/>
              <a:t>21</a:t>
            </a:fld>
            <a:endParaRPr lang="en-GB" sz="1200">
              <a:solidFill>
                <a:prstClr val="white"/>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3E9E7C-2680-1D41-AF51-6CB7C59B2A47}" type="slidenum">
              <a:rPr lang="en-GB" sz="1200">
                <a:solidFill>
                  <a:prstClr val="white"/>
                </a:solidFill>
              </a:rPr>
              <a:pPr/>
              <a:t>22</a:t>
            </a:fld>
            <a:endParaRPr lang="en-GB" sz="1200">
              <a:solidFill>
                <a:prstClr val="white"/>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BE6AE5-867E-D740-828D-62E52742E3A0}" type="slidenum">
              <a:rPr lang="en-GB" sz="1200">
                <a:solidFill>
                  <a:prstClr val="white"/>
                </a:solidFill>
              </a:rPr>
              <a:pPr/>
              <a:t>23</a:t>
            </a:fld>
            <a:endParaRPr lang="en-GB" sz="1200">
              <a:solidFill>
                <a:prstClr val="white"/>
              </a:solidFill>
            </a:endParaRPr>
          </a:p>
        </p:txBody>
      </p:sp>
      <p:sp>
        <p:nvSpPr>
          <p:cNvPr id="911362" name="Rectangle 2"/>
          <p:cNvSpPr>
            <a:spLocks noGrp="1" noRot="1" noChangeAspect="1" noChangeArrowheads="1" noTextEdit="1"/>
          </p:cNvSpPr>
          <p:nvPr>
            <p:ph type="sldImg"/>
          </p:nvPr>
        </p:nvSpPr>
        <p:spPr>
          <a:ln/>
        </p:spPr>
      </p:sp>
      <p:sp>
        <p:nvSpPr>
          <p:cNvPr id="911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D2492D-84A5-2B41-B0CE-933441C7CCAF}" type="slidenum">
              <a:rPr lang="en-GB" sz="1200">
                <a:solidFill>
                  <a:prstClr val="white"/>
                </a:solidFill>
              </a:rPr>
              <a:pPr/>
              <a:t>24</a:t>
            </a:fld>
            <a:endParaRPr lang="en-GB" sz="1200">
              <a:solidFill>
                <a:prstClr val="white"/>
              </a:solidFill>
            </a:endParaRPr>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DB7C86B-318B-024F-A182-AF526913E336}" type="slidenum">
              <a:rPr lang="en-GB" sz="1200">
                <a:solidFill>
                  <a:srgbClr val="FFFFFF"/>
                </a:solidFill>
              </a:rPr>
              <a:pPr/>
              <a:t>4</a:t>
            </a:fld>
            <a:endParaRPr lang="en-GB" sz="1200">
              <a:solidFill>
                <a:srgbClr val="FFFFFF"/>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D2492D-84A5-2B41-B0CE-933441C7CCAF}" type="slidenum">
              <a:rPr lang="en-GB" sz="1200">
                <a:solidFill>
                  <a:prstClr val="white"/>
                </a:solidFill>
              </a:rPr>
              <a:pPr/>
              <a:t>25</a:t>
            </a:fld>
            <a:endParaRPr lang="en-GB" sz="1200">
              <a:solidFill>
                <a:prstClr val="white"/>
              </a:solidFill>
            </a:endParaRPr>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28</a:t>
            </a:fld>
            <a:endParaRPr lang="en-GB">
              <a:solidFill>
                <a:prstClr val="black"/>
              </a:solidFill>
              <a:latin typeface="Calibri"/>
            </a:endParaRPr>
          </a:p>
        </p:txBody>
      </p:sp>
    </p:spTree>
    <p:extLst>
      <p:ext uri="{BB962C8B-B14F-4D97-AF65-F5344CB8AC3E}">
        <p14:creationId xmlns:p14="http://schemas.microsoft.com/office/powerpoint/2010/main" val="3715204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18202D1-9664-1A4D-A9CB-EEFDC71A940A}" type="slidenum">
              <a:rPr lang="en-GB" sz="1200">
                <a:solidFill>
                  <a:prstClr val="white"/>
                </a:solidFill>
              </a:rPr>
              <a:pPr/>
              <a:t>29</a:t>
            </a:fld>
            <a:endParaRPr lang="en-GB" sz="1200">
              <a:solidFill>
                <a:prstClr val="white"/>
              </a:solidFill>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18202D1-9664-1A4D-A9CB-EEFDC71A940A}" type="slidenum">
              <a:rPr lang="en-GB" sz="1200">
                <a:solidFill>
                  <a:prstClr val="white"/>
                </a:solidFill>
              </a:rPr>
              <a:pPr/>
              <a:t>30</a:t>
            </a:fld>
            <a:endParaRPr lang="en-GB" sz="1200">
              <a:solidFill>
                <a:prstClr val="white"/>
              </a:solidFill>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18202D1-9664-1A4D-A9CB-EEFDC71A940A}" type="slidenum">
              <a:rPr lang="en-GB" sz="1200">
                <a:solidFill>
                  <a:prstClr val="white"/>
                </a:solidFill>
              </a:rPr>
              <a:pPr/>
              <a:t>31</a:t>
            </a:fld>
            <a:endParaRPr lang="en-GB" sz="1200">
              <a:solidFill>
                <a:prstClr val="white"/>
              </a:solidFill>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18202D1-9664-1A4D-A9CB-EEFDC71A940A}" type="slidenum">
              <a:rPr lang="en-GB" sz="1200">
                <a:solidFill>
                  <a:prstClr val="white"/>
                </a:solidFill>
              </a:rPr>
              <a:pPr/>
              <a:t>32</a:t>
            </a:fld>
            <a:endParaRPr lang="en-GB" sz="1200">
              <a:solidFill>
                <a:prstClr val="white"/>
              </a:solidFill>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D2492D-84A5-2B41-B0CE-933441C7CCAF}" type="slidenum">
              <a:rPr lang="en-GB" sz="1200">
                <a:solidFill>
                  <a:prstClr val="white"/>
                </a:solidFill>
              </a:rPr>
              <a:pPr/>
              <a:t>33</a:t>
            </a:fld>
            <a:endParaRPr lang="en-GB" sz="1200">
              <a:solidFill>
                <a:prstClr val="white"/>
              </a:solidFill>
            </a:endParaRPr>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BA0A6DA-E337-AF41-92F8-2C1B86EDDC4B}" type="slidenum">
              <a:rPr lang="en-GB" sz="1200">
                <a:solidFill>
                  <a:prstClr val="white"/>
                </a:solidFill>
              </a:rPr>
              <a:pPr/>
              <a:t>34</a:t>
            </a:fld>
            <a:endParaRPr lang="en-GB" sz="1200">
              <a:solidFill>
                <a:prstClr val="white"/>
              </a:solidFill>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3E9E7C-2680-1D41-AF51-6CB7C59B2A47}" type="slidenum">
              <a:rPr lang="en-GB" sz="1200">
                <a:solidFill>
                  <a:prstClr val="white"/>
                </a:solidFill>
              </a:rPr>
              <a:pPr/>
              <a:t>35</a:t>
            </a:fld>
            <a:endParaRPr lang="en-GB" sz="1200">
              <a:solidFill>
                <a:prstClr val="white"/>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E85A9-C72B-9E49-8EF2-25156B006237}" type="slidenum">
              <a:rPr lang="en-GB" sz="1200">
                <a:solidFill>
                  <a:prstClr val="white"/>
                </a:solidFill>
              </a:rPr>
              <a:pPr/>
              <a:t>36</a:t>
            </a:fld>
            <a:endParaRPr lang="en-GB" sz="1200">
              <a:solidFill>
                <a:prstClr val="white"/>
              </a:solidFill>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CD9B137-A505-C741-B1E7-E21571222BBC}" type="slidenum">
              <a:rPr lang="en-GB" sz="1200">
                <a:solidFill>
                  <a:srgbClr val="FFFFFF"/>
                </a:solidFill>
              </a:rPr>
              <a:pPr/>
              <a:t>5</a:t>
            </a:fld>
            <a:endParaRPr lang="en-GB" sz="1200">
              <a:solidFill>
                <a:srgbClr val="FFFFFF"/>
              </a:solidFill>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FDDB0CA-C9E5-9245-A641-AAD1EA44499F}" type="slidenum">
              <a:rPr lang="en-GB" sz="1200">
                <a:solidFill>
                  <a:prstClr val="white"/>
                </a:solidFill>
              </a:rPr>
              <a:pPr/>
              <a:t>37</a:t>
            </a:fld>
            <a:endParaRPr lang="en-GB" sz="1200">
              <a:solidFill>
                <a:prstClr val="white"/>
              </a:solidFill>
            </a:endParaRPr>
          </a:p>
        </p:txBody>
      </p:sp>
      <p:sp>
        <p:nvSpPr>
          <p:cNvPr id="919554" name="Rectangle 2"/>
          <p:cNvSpPr>
            <a:spLocks noGrp="1" noRot="1" noChangeAspect="1" noChangeArrowheads="1"/>
          </p:cNvSpPr>
          <p:nvPr>
            <p:ph type="sldImg"/>
          </p:nvPr>
        </p:nvSpPr>
        <p:spPr>
          <a:solidFill>
            <a:srgbClr val="FFFFFF"/>
          </a:solidFill>
          <a:ln/>
        </p:spPr>
      </p:sp>
      <p:sp>
        <p:nvSpPr>
          <p:cNvPr id="91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C51887A-5996-EE4F-BBE8-CD45065F0C36}" type="slidenum">
              <a:rPr lang="en-GB" sz="1200">
                <a:solidFill>
                  <a:prstClr val="white"/>
                </a:solidFill>
              </a:rPr>
              <a:pPr/>
              <a:t>38</a:t>
            </a:fld>
            <a:endParaRPr lang="en-GB" sz="1200">
              <a:solidFill>
                <a:prstClr val="white"/>
              </a:solidFill>
            </a:endParaRPr>
          </a:p>
        </p:txBody>
      </p:sp>
      <p:sp>
        <p:nvSpPr>
          <p:cNvPr id="917506" name="Rectangle 2"/>
          <p:cNvSpPr>
            <a:spLocks noGrp="1" noRot="1" noChangeAspect="1" noChangeArrowheads="1"/>
          </p:cNvSpPr>
          <p:nvPr>
            <p:ph type="sldImg"/>
          </p:nvPr>
        </p:nvSpPr>
        <p:spPr>
          <a:solidFill>
            <a:srgbClr val="FFFFFF"/>
          </a:solidFill>
          <a:ln/>
        </p:spPr>
      </p:sp>
      <p:sp>
        <p:nvSpPr>
          <p:cNvPr id="917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C54FC-3E44-3442-A702-61A0E9116DE3}" type="slidenum">
              <a:rPr lang="en-GB" sz="1200">
                <a:solidFill>
                  <a:srgbClr val="FFFFFF"/>
                </a:solidFill>
              </a:rPr>
              <a:pPr/>
              <a:t>39</a:t>
            </a:fld>
            <a:endParaRPr lang="en-GB" sz="1200">
              <a:solidFill>
                <a:srgbClr val="FFFFFF"/>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7ABB85-029A-9C45-8485-1655D39EFE02}" type="slidenum">
              <a:rPr lang="en-GB" sz="1200">
                <a:solidFill>
                  <a:prstClr val="white"/>
                </a:solidFill>
              </a:rPr>
              <a:pPr/>
              <a:t>40</a:t>
            </a:fld>
            <a:endParaRPr lang="en-GB" sz="1200">
              <a:solidFill>
                <a:prstClr val="white"/>
              </a:solidFill>
            </a:endParaRPr>
          </a:p>
        </p:txBody>
      </p:sp>
      <p:sp>
        <p:nvSpPr>
          <p:cNvPr id="915458" name="Rectangle 2"/>
          <p:cNvSpPr>
            <a:spLocks noGrp="1" noRot="1" noChangeAspect="1" noChangeArrowheads="1"/>
          </p:cNvSpPr>
          <p:nvPr>
            <p:ph type="sldImg"/>
          </p:nvPr>
        </p:nvSpPr>
        <p:spPr>
          <a:solidFill>
            <a:srgbClr val="FFFFFF"/>
          </a:solidFill>
          <a:ln/>
        </p:spPr>
      </p:sp>
      <p:sp>
        <p:nvSpPr>
          <p:cNvPr id="91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BE4D70-6816-2545-8055-5DB67878576F}" type="slidenum">
              <a:rPr lang="en-GB" sz="1200">
                <a:solidFill>
                  <a:prstClr val="white"/>
                </a:solidFill>
              </a:rPr>
              <a:pPr/>
              <a:t>41</a:t>
            </a:fld>
            <a:endParaRPr lang="en-GB" sz="1200">
              <a:solidFill>
                <a:prstClr val="white"/>
              </a:solidFill>
            </a:endParaRPr>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B17A88-2A83-4948-B1B9-2729AD597CF9}" type="slidenum">
              <a:rPr lang="en-GB" sz="1200">
                <a:solidFill>
                  <a:prstClr val="white"/>
                </a:solidFill>
              </a:rPr>
              <a:pPr/>
              <a:t>42</a:t>
            </a:fld>
            <a:endParaRPr lang="en-GB" sz="1200">
              <a:solidFill>
                <a:prstClr val="white"/>
              </a:solidFill>
            </a:endParaRPr>
          </a:p>
        </p:txBody>
      </p:sp>
      <p:sp>
        <p:nvSpPr>
          <p:cNvPr id="706562" name="Rectangle 1026"/>
          <p:cNvSpPr>
            <a:spLocks noGrp="1" noRot="1" noChangeAspect="1" noChangeArrowheads="1" noTextEdit="1"/>
          </p:cNvSpPr>
          <p:nvPr>
            <p:ph type="sldImg"/>
          </p:nvPr>
        </p:nvSpPr>
        <p:spPr>
          <a:ln/>
        </p:spPr>
      </p:sp>
      <p:sp>
        <p:nvSpPr>
          <p:cNvPr id="70656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42B1BFC-0A31-9D4F-A714-197DE44D285F}" type="slidenum">
              <a:rPr lang="en-GB" sz="1200">
                <a:solidFill>
                  <a:prstClr val="white"/>
                </a:solidFill>
              </a:rPr>
              <a:pPr/>
              <a:t>44</a:t>
            </a:fld>
            <a:endParaRPr lang="en-GB" sz="1200">
              <a:solidFill>
                <a:prstClr val="white"/>
              </a:solidFill>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CCAAAA7-BC11-104A-B864-9347474CCB33}" type="slidenum">
              <a:rPr lang="en-GB" sz="1200">
                <a:solidFill>
                  <a:prstClr val="white"/>
                </a:solidFill>
              </a:rPr>
              <a:pPr/>
              <a:t>45</a:t>
            </a:fld>
            <a:endParaRPr lang="en-GB" sz="1200">
              <a:solidFill>
                <a:prstClr val="white"/>
              </a:solidFill>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4C194F4-3F28-CC40-8544-A62653784FA9}" type="slidenum">
              <a:rPr lang="en-GB" sz="1200">
                <a:solidFill>
                  <a:prstClr val="white"/>
                </a:solidFill>
              </a:rPr>
              <a:pPr/>
              <a:t>49</a:t>
            </a:fld>
            <a:endParaRPr lang="en-GB" sz="1200">
              <a:solidFill>
                <a:prstClr val="white"/>
              </a:solidFill>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D7648CC-7595-B34B-AC5F-0EC02D6FE9B8}" type="slidenum">
              <a:rPr lang="en-GB" sz="1200">
                <a:solidFill>
                  <a:prstClr val="white"/>
                </a:solidFill>
              </a:rPr>
              <a:pPr/>
              <a:t>50</a:t>
            </a:fld>
            <a:endParaRPr lang="en-GB" sz="1200">
              <a:solidFill>
                <a:prstClr val="white"/>
              </a:solidFill>
            </a:endParaRPr>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260F569-6E5E-624E-A618-40E1ABCE13BD}" type="slidenum">
              <a:rPr lang="en-GB" sz="1200">
                <a:solidFill>
                  <a:srgbClr val="FFFFFF"/>
                </a:solidFill>
              </a:rPr>
              <a:pPr/>
              <a:t>6</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A735D30-04A8-3742-BA97-E1A7FA87E61C}" type="slidenum">
              <a:rPr lang="en-GB" sz="1200">
                <a:solidFill>
                  <a:prstClr val="white"/>
                </a:solidFill>
              </a:rPr>
              <a:pPr/>
              <a:t>51</a:t>
            </a:fld>
            <a:endParaRPr lang="en-GB" sz="1200">
              <a:solidFill>
                <a:prstClr val="white"/>
              </a:solidFill>
            </a:endParaRPr>
          </a:p>
        </p:txBody>
      </p:sp>
      <p:sp>
        <p:nvSpPr>
          <p:cNvPr id="716802" name="Rectangle 2"/>
          <p:cNvSpPr>
            <a:spLocks noGrp="1" noRot="1" noChangeAspect="1" noChangeArrowheads="1" noTextEdit="1"/>
          </p:cNvSpPr>
          <p:nvPr>
            <p:ph type="sldImg"/>
          </p:nvPr>
        </p:nvSpPr>
        <p:spPr>
          <a:ln/>
        </p:spPr>
      </p:sp>
      <p:sp>
        <p:nvSpPr>
          <p:cNvPr id="71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7ABB85-029A-9C45-8485-1655D39EFE02}" type="slidenum">
              <a:rPr lang="en-GB" sz="1200">
                <a:solidFill>
                  <a:prstClr val="white"/>
                </a:solidFill>
              </a:rPr>
              <a:pPr/>
              <a:t>52</a:t>
            </a:fld>
            <a:endParaRPr lang="en-GB" sz="1200">
              <a:solidFill>
                <a:prstClr val="white"/>
              </a:solidFill>
            </a:endParaRPr>
          </a:p>
        </p:txBody>
      </p:sp>
      <p:sp>
        <p:nvSpPr>
          <p:cNvPr id="915458" name="Rectangle 2"/>
          <p:cNvSpPr>
            <a:spLocks noGrp="1" noRot="1" noChangeAspect="1" noChangeArrowheads="1"/>
          </p:cNvSpPr>
          <p:nvPr>
            <p:ph type="sldImg"/>
          </p:nvPr>
        </p:nvSpPr>
        <p:spPr>
          <a:solidFill>
            <a:srgbClr val="FFFFFF"/>
          </a:solidFill>
          <a:ln/>
        </p:spPr>
      </p:sp>
      <p:sp>
        <p:nvSpPr>
          <p:cNvPr id="91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E85A9-C72B-9E49-8EF2-25156B006237}" type="slidenum">
              <a:rPr lang="en-GB" sz="1200">
                <a:solidFill>
                  <a:prstClr val="white"/>
                </a:solidFill>
              </a:rPr>
              <a:pPr/>
              <a:t>53</a:t>
            </a:fld>
            <a:endParaRPr lang="en-GB" sz="1200">
              <a:solidFill>
                <a:prstClr val="white"/>
              </a:solidFill>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2EF7DD-4363-1D4F-B4CB-84300249711D}" type="slidenum">
              <a:rPr lang="en-GB" sz="1200">
                <a:solidFill>
                  <a:prstClr val="white"/>
                </a:solidFill>
              </a:rPr>
              <a:pPr/>
              <a:t>54</a:t>
            </a:fld>
            <a:endParaRPr lang="en-GB" sz="1200">
              <a:solidFill>
                <a:prstClr val="white"/>
              </a:solidFill>
            </a:endParaRPr>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048A579-C18A-2F4C-A3A9-09B9764B3E62}" type="slidenum">
              <a:rPr lang="en-GB" sz="1200">
                <a:solidFill>
                  <a:prstClr val="white"/>
                </a:solidFill>
              </a:rPr>
              <a:pPr/>
              <a:t>55</a:t>
            </a:fld>
            <a:endParaRPr lang="en-GB" sz="1200">
              <a:solidFill>
                <a:prstClr val="white"/>
              </a:solidFill>
            </a:endParaRPr>
          </a:p>
        </p:txBody>
      </p:sp>
      <p:sp>
        <p:nvSpPr>
          <p:cNvPr id="121858" name="Rectangle 2"/>
          <p:cNvSpPr>
            <a:spLocks noGrp="1" noRot="1" noChangeAspect="1" noChangeArrowheads="1"/>
          </p:cNvSpPr>
          <p:nvPr>
            <p:ph type="sldImg"/>
          </p:nvPr>
        </p:nvSpPr>
        <p:spPr>
          <a:solidFill>
            <a:srgbClr val="FFFFFF"/>
          </a:solidFill>
          <a:ln/>
        </p:spPr>
      </p:sp>
      <p:sp>
        <p:nvSpPr>
          <p:cNvPr id="121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318BD40-2E95-F04A-8B3E-6EAC8DABF5D5}" type="slidenum">
              <a:rPr lang="en-GB" sz="1200">
                <a:solidFill>
                  <a:prstClr val="white"/>
                </a:solidFill>
              </a:rPr>
              <a:pPr/>
              <a:t>57</a:t>
            </a:fld>
            <a:endParaRPr lang="en-GB" sz="1200">
              <a:solidFill>
                <a:prstClr val="white"/>
              </a:solidFill>
            </a:endParaRPr>
          </a:p>
        </p:txBody>
      </p:sp>
      <p:sp>
        <p:nvSpPr>
          <p:cNvPr id="718850" name="Rectangle 1026"/>
          <p:cNvSpPr>
            <a:spLocks noGrp="1" noRot="1" noChangeAspect="1" noChangeArrowheads="1" noTextEdit="1"/>
          </p:cNvSpPr>
          <p:nvPr>
            <p:ph type="sldImg"/>
          </p:nvPr>
        </p:nvSpPr>
        <p:spPr>
          <a:ln/>
        </p:spPr>
      </p:sp>
      <p:sp>
        <p:nvSpPr>
          <p:cNvPr id="71885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1B9E413-41D8-1F46-84EB-85F5AB292B7F}" type="slidenum">
              <a:rPr lang="en-GB" sz="1200">
                <a:solidFill>
                  <a:prstClr val="white"/>
                </a:solidFill>
              </a:rPr>
              <a:pPr/>
              <a:t>58</a:t>
            </a:fld>
            <a:endParaRPr lang="en-GB" sz="1200">
              <a:solidFill>
                <a:prstClr val="white"/>
              </a:solidFill>
            </a:endParaRPr>
          </a:p>
        </p:txBody>
      </p:sp>
      <p:sp>
        <p:nvSpPr>
          <p:cNvPr id="925698" name="Rectangle 2"/>
          <p:cNvSpPr>
            <a:spLocks noGrp="1" noRot="1" noChangeAspect="1" noChangeArrowheads="1"/>
          </p:cNvSpPr>
          <p:nvPr>
            <p:ph type="sldImg"/>
          </p:nvPr>
        </p:nvSpPr>
        <p:spPr>
          <a:solidFill>
            <a:srgbClr val="FFFFFF"/>
          </a:solidFill>
          <a:ln/>
        </p:spPr>
      </p:sp>
      <p:sp>
        <p:nvSpPr>
          <p:cNvPr id="92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1EC1EF-14B4-964F-ACE3-9E70912E84DF}" type="slidenum">
              <a:rPr lang="en-GB" sz="1200">
                <a:solidFill>
                  <a:prstClr val="white"/>
                </a:solidFill>
              </a:rPr>
              <a:pPr/>
              <a:t>59</a:t>
            </a:fld>
            <a:endParaRPr lang="en-GB" sz="1200">
              <a:solidFill>
                <a:prstClr val="white"/>
              </a:solidFill>
            </a:endParaRPr>
          </a:p>
        </p:txBody>
      </p:sp>
      <p:sp>
        <p:nvSpPr>
          <p:cNvPr id="927746" name="Rectangle 2"/>
          <p:cNvSpPr>
            <a:spLocks noGrp="1" noRot="1" noChangeAspect="1" noChangeArrowheads="1"/>
          </p:cNvSpPr>
          <p:nvPr>
            <p:ph type="sldImg"/>
          </p:nvPr>
        </p:nvSpPr>
        <p:spPr>
          <a:solidFill>
            <a:srgbClr val="FFFFFF"/>
          </a:solidFill>
          <a:ln/>
        </p:spPr>
      </p:sp>
      <p:sp>
        <p:nvSpPr>
          <p:cNvPr id="92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8DAD032-C874-794C-A060-E85666A8D52E}" type="slidenum">
              <a:rPr lang="en-GB" sz="1200">
                <a:solidFill>
                  <a:prstClr val="white"/>
                </a:solidFill>
              </a:rPr>
              <a:pPr/>
              <a:t>60</a:t>
            </a:fld>
            <a:endParaRPr lang="en-GB" sz="1200">
              <a:solidFill>
                <a:prstClr val="white"/>
              </a:solidFill>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F6EE051-BB17-5243-A7FB-52C56F355316}" type="slidenum">
              <a:rPr lang="en-GB" sz="1200">
                <a:solidFill>
                  <a:prstClr val="white"/>
                </a:solidFill>
              </a:rPr>
              <a:pPr/>
              <a:t>61</a:t>
            </a:fld>
            <a:endParaRPr lang="en-GB" sz="1200">
              <a:solidFill>
                <a:prstClr val="white"/>
              </a:solidFill>
            </a:endParaRPr>
          </a:p>
        </p:txBody>
      </p:sp>
      <p:sp>
        <p:nvSpPr>
          <p:cNvPr id="724994" name="Rectangle 2"/>
          <p:cNvSpPr>
            <a:spLocks noGrp="1" noRot="1" noChangeAspect="1" noChangeArrowheads="1" noTextEdit="1"/>
          </p:cNvSpPr>
          <p:nvPr>
            <p:ph type="sldImg"/>
          </p:nvPr>
        </p:nvSpPr>
        <p:spPr>
          <a:ln/>
        </p:spPr>
      </p:sp>
      <p:sp>
        <p:nvSpPr>
          <p:cNvPr id="72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0F27F0A-E42F-A746-AC93-AFA4999905AA}" type="slidenum">
              <a:rPr lang="en-GB" sz="1200">
                <a:solidFill>
                  <a:prstClr val="white"/>
                </a:solidFill>
              </a:rPr>
              <a:pPr/>
              <a:t>7</a:t>
            </a:fld>
            <a:endParaRPr lang="en-GB" sz="1200">
              <a:solidFill>
                <a:prstClr val="white"/>
              </a:solidFill>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AA46AFA-2BE5-094D-9A81-820770FDBB87}" type="slidenum">
              <a:rPr lang="en-GB" sz="1200">
                <a:solidFill>
                  <a:prstClr val="white"/>
                </a:solidFill>
              </a:rPr>
              <a:pPr/>
              <a:t>62</a:t>
            </a:fld>
            <a:endParaRPr lang="en-GB" sz="1200">
              <a:solidFill>
                <a:prstClr val="white"/>
              </a:solidFill>
            </a:endParaRPr>
          </a:p>
        </p:txBody>
      </p:sp>
      <p:sp>
        <p:nvSpPr>
          <p:cNvPr id="929794" name="Rectangle 2"/>
          <p:cNvSpPr>
            <a:spLocks noGrp="1" noRot="1" noChangeAspect="1" noChangeArrowheads="1"/>
          </p:cNvSpPr>
          <p:nvPr>
            <p:ph type="sldImg"/>
          </p:nvPr>
        </p:nvSpPr>
        <p:spPr>
          <a:solidFill>
            <a:srgbClr val="FFFFFF"/>
          </a:solidFill>
          <a:ln/>
        </p:spPr>
      </p:sp>
      <p:sp>
        <p:nvSpPr>
          <p:cNvPr id="929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0462F12-9F29-4F40-AA2B-9E189A721369}" type="slidenum">
              <a:rPr lang="en-GB" sz="1200">
                <a:solidFill>
                  <a:prstClr val="white"/>
                </a:solidFill>
              </a:rPr>
              <a:pPr/>
              <a:t>63</a:t>
            </a:fld>
            <a:endParaRPr lang="en-GB" sz="1200">
              <a:solidFill>
                <a:prstClr val="white"/>
              </a:solidFill>
            </a:endParaRPr>
          </a:p>
        </p:txBody>
      </p:sp>
      <p:sp>
        <p:nvSpPr>
          <p:cNvPr id="123906" name="Rectangle 2"/>
          <p:cNvSpPr>
            <a:spLocks noGrp="1" noRot="1" noChangeAspect="1" noChangeArrowheads="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3E9E7C-2680-1D41-AF51-6CB7C59B2A47}" type="slidenum">
              <a:rPr lang="en-GB" sz="1200">
                <a:solidFill>
                  <a:prstClr val="white"/>
                </a:solidFill>
              </a:rPr>
              <a:pPr/>
              <a:t>64</a:t>
            </a:fld>
            <a:endParaRPr lang="en-GB" sz="1200">
              <a:solidFill>
                <a:prstClr val="white"/>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E85A9-C72B-9E49-8EF2-25156B006237}" type="slidenum">
              <a:rPr lang="en-GB" sz="1200">
                <a:solidFill>
                  <a:prstClr val="white"/>
                </a:solidFill>
              </a:rPr>
              <a:pPr/>
              <a:t>65</a:t>
            </a:fld>
            <a:endParaRPr lang="en-GB" sz="1200">
              <a:solidFill>
                <a:prstClr val="white"/>
              </a:solidFill>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954B0F0-C812-EF45-85FA-C145CDF8607E}" type="slidenum">
              <a:rPr lang="en-GB" sz="1200">
                <a:solidFill>
                  <a:prstClr val="white"/>
                </a:solidFill>
              </a:rPr>
              <a:pPr/>
              <a:t>66</a:t>
            </a:fld>
            <a:endParaRPr lang="en-GB" sz="1200">
              <a:solidFill>
                <a:prstClr val="white"/>
              </a:solidFill>
            </a:endParaRPr>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5610B35-D4BB-6149-812A-7984D78BCCE5}" type="slidenum">
              <a:rPr lang="en-GB" sz="1200">
                <a:solidFill>
                  <a:prstClr val="white"/>
                </a:solidFill>
              </a:rPr>
              <a:pPr/>
              <a:t>67</a:t>
            </a:fld>
            <a:endParaRPr lang="en-GB" sz="1200">
              <a:solidFill>
                <a:prstClr val="white"/>
              </a:solidFill>
            </a:endParaRPr>
          </a:p>
        </p:txBody>
      </p:sp>
      <p:sp>
        <p:nvSpPr>
          <p:cNvPr id="931842" name="Rectangle 2"/>
          <p:cNvSpPr>
            <a:spLocks noGrp="1" noRot="1" noChangeAspect="1" noChangeArrowheads="1"/>
          </p:cNvSpPr>
          <p:nvPr>
            <p:ph type="sldImg"/>
          </p:nvPr>
        </p:nvSpPr>
        <p:spPr>
          <a:solidFill>
            <a:srgbClr val="FFFFFF"/>
          </a:solidFill>
          <a:ln/>
        </p:spPr>
      </p:sp>
      <p:sp>
        <p:nvSpPr>
          <p:cNvPr id="93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02A00D9-1E1C-1C48-B482-69A0824BD7B0}" type="slidenum">
              <a:rPr lang="en-GB" sz="1200">
                <a:solidFill>
                  <a:prstClr val="white"/>
                </a:solidFill>
              </a:rPr>
              <a:pPr/>
              <a:t>68</a:t>
            </a:fld>
            <a:endParaRPr lang="en-GB" sz="1200">
              <a:solidFill>
                <a:prstClr val="white"/>
              </a:solidFill>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9CAAC5-E074-3E46-A178-8D38ACAD5B04}" type="slidenum">
              <a:rPr lang="en-GB" sz="1200">
                <a:solidFill>
                  <a:prstClr val="white"/>
                </a:solidFill>
              </a:rPr>
              <a:pPr/>
              <a:t>70</a:t>
            </a:fld>
            <a:endParaRPr lang="en-GB" sz="1200">
              <a:solidFill>
                <a:prstClr val="white"/>
              </a:solidFill>
            </a:endParaRPr>
          </a:p>
        </p:txBody>
      </p:sp>
      <p:sp>
        <p:nvSpPr>
          <p:cNvPr id="933890" name="Rectangle 2"/>
          <p:cNvSpPr>
            <a:spLocks noGrp="1" noRot="1" noChangeAspect="1" noChangeArrowheads="1"/>
          </p:cNvSpPr>
          <p:nvPr>
            <p:ph type="sldImg"/>
          </p:nvPr>
        </p:nvSpPr>
        <p:spPr>
          <a:solidFill>
            <a:srgbClr val="FFFFFF"/>
          </a:solidFill>
          <a:ln/>
        </p:spPr>
      </p:sp>
      <p:sp>
        <p:nvSpPr>
          <p:cNvPr id="93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FD8ABB-7E89-5C49-A314-A09350A90515}" type="slidenum">
              <a:rPr lang="en-GB" sz="1200">
                <a:solidFill>
                  <a:prstClr val="white"/>
                </a:solidFill>
              </a:rPr>
              <a:pPr/>
              <a:t>71</a:t>
            </a:fld>
            <a:endParaRPr lang="en-GB" sz="1200">
              <a:solidFill>
                <a:prstClr val="white"/>
              </a:solidFill>
            </a:endParaRPr>
          </a:p>
        </p:txBody>
      </p:sp>
      <p:sp>
        <p:nvSpPr>
          <p:cNvPr id="935938" name="Rectangle 2"/>
          <p:cNvSpPr>
            <a:spLocks noGrp="1" noRot="1" noChangeAspect="1" noChangeArrowheads="1"/>
          </p:cNvSpPr>
          <p:nvPr>
            <p:ph type="sldImg"/>
          </p:nvPr>
        </p:nvSpPr>
        <p:spPr>
          <a:solidFill>
            <a:srgbClr val="FFFFFF"/>
          </a:solidFill>
          <a:ln/>
        </p:spPr>
      </p:sp>
      <p:sp>
        <p:nvSpPr>
          <p:cNvPr id="935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3BEE541-921C-2145-A131-BC12146E77F7}" type="slidenum">
              <a:rPr lang="en-GB" sz="1200">
                <a:solidFill>
                  <a:prstClr val="white"/>
                </a:solidFill>
              </a:rPr>
              <a:pPr/>
              <a:t>72</a:t>
            </a:fld>
            <a:endParaRPr lang="en-GB" sz="1200">
              <a:solidFill>
                <a:prstClr val="white"/>
              </a:solidFill>
            </a:endParaRPr>
          </a:p>
        </p:txBody>
      </p:sp>
      <p:sp>
        <p:nvSpPr>
          <p:cNvPr id="937986" name="Rectangle 2"/>
          <p:cNvSpPr>
            <a:spLocks noGrp="1" noRot="1" noChangeAspect="1" noChangeArrowheads="1"/>
          </p:cNvSpPr>
          <p:nvPr>
            <p:ph type="sldImg"/>
          </p:nvPr>
        </p:nvSpPr>
        <p:spPr>
          <a:solidFill>
            <a:srgbClr val="FFFFFF"/>
          </a:solidFill>
          <a:ln/>
        </p:spPr>
      </p:sp>
      <p:sp>
        <p:nvSpPr>
          <p:cNvPr id="93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2396B5-377B-914B-B281-D0F4174160B2}" type="slidenum">
              <a:rPr lang="en-GB" sz="1200">
                <a:solidFill>
                  <a:prstClr val="white"/>
                </a:solidFill>
              </a:rPr>
              <a:pPr/>
              <a:t>8</a:t>
            </a:fld>
            <a:endParaRPr lang="en-GB" sz="1200">
              <a:solidFill>
                <a:prstClr val="white"/>
              </a:solidFill>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3E9E7C-2680-1D41-AF51-6CB7C59B2A47}" type="slidenum">
              <a:rPr lang="en-GB" sz="1200">
                <a:solidFill>
                  <a:prstClr val="white"/>
                </a:solidFill>
              </a:rPr>
              <a:pPr/>
              <a:t>75</a:t>
            </a:fld>
            <a:endParaRPr lang="en-GB" sz="1200">
              <a:solidFill>
                <a:prstClr val="white"/>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E85A9-C72B-9E49-8EF2-25156B006237}" type="slidenum">
              <a:rPr lang="en-GB" sz="1200">
                <a:solidFill>
                  <a:prstClr val="white"/>
                </a:solidFill>
              </a:rPr>
              <a:pPr/>
              <a:t>76</a:t>
            </a:fld>
            <a:endParaRPr lang="en-GB" sz="1200">
              <a:solidFill>
                <a:prstClr val="white"/>
              </a:solidFill>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954B0F0-C812-EF45-85FA-C145CDF8607E}" type="slidenum">
              <a:rPr lang="en-GB" sz="1200">
                <a:solidFill>
                  <a:prstClr val="white"/>
                </a:solidFill>
              </a:rPr>
              <a:pPr/>
              <a:t>77</a:t>
            </a:fld>
            <a:endParaRPr lang="en-GB" sz="1200">
              <a:solidFill>
                <a:prstClr val="white"/>
              </a:solidFill>
            </a:endParaRPr>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1B17DC-DF1E-E446-979D-B958161872A9}" type="slidenum">
              <a:rPr lang="en-GB" sz="1200">
                <a:solidFill>
                  <a:srgbClr val="FFFFFF"/>
                </a:solidFill>
              </a:rPr>
              <a:pPr/>
              <a:t>9</a:t>
            </a:fld>
            <a:endParaRPr lang="en-GB" sz="1200">
              <a:solidFill>
                <a:srgbClr val="FFFFFF"/>
              </a:solidFill>
            </a:endParaRPr>
          </a:p>
        </p:txBody>
      </p:sp>
      <p:sp>
        <p:nvSpPr>
          <p:cNvPr id="110594" name="Rectangle 1026"/>
          <p:cNvSpPr>
            <a:spLocks noGrp="1" noRot="1" noChangeAspect="1" noChangeArrowheads="1" noTextEdit="1"/>
          </p:cNvSpPr>
          <p:nvPr>
            <p:ph type="sldImg"/>
          </p:nvPr>
        </p:nvSpPr>
        <p:spPr>
          <a:ln/>
        </p:spPr>
      </p:sp>
      <p:sp>
        <p:nvSpPr>
          <p:cNvPr id="11059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394877C-EEBE-374F-8C23-97010BE32EB4}" type="slidenum">
              <a:rPr lang="en-GB" sz="1200">
                <a:solidFill>
                  <a:prstClr val="white"/>
                </a:solidFill>
              </a:rPr>
              <a:pPr/>
              <a:t>10</a:t>
            </a:fld>
            <a:endParaRPr lang="en-GB" sz="1200">
              <a:solidFill>
                <a:prstClr val="white"/>
              </a:solidFill>
            </a:endParaRPr>
          </a:p>
        </p:txBody>
      </p:sp>
      <p:sp>
        <p:nvSpPr>
          <p:cNvPr id="106498" name="Rectangle 1026"/>
          <p:cNvSpPr>
            <a:spLocks noGrp="1" noRot="1" noChangeAspect="1" noChangeArrowheads="1" noTextEdit="1"/>
          </p:cNvSpPr>
          <p:nvPr>
            <p:ph type="sldImg"/>
          </p:nvPr>
        </p:nvSpPr>
        <p:spPr>
          <a:ln/>
        </p:spPr>
      </p:sp>
      <p:sp>
        <p:nvSpPr>
          <p:cNvPr id="10649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E5F17B9-FC27-AD4D-82D6-F0204137DA46}" type="slidenum">
              <a:rPr lang="en-GB" sz="1200">
                <a:solidFill>
                  <a:prstClr val="white"/>
                </a:solidFill>
              </a:rPr>
              <a:pPr/>
              <a:t>11</a:t>
            </a:fld>
            <a:endParaRPr lang="en-GB" sz="1200">
              <a:solidFill>
                <a:prstClr val="white"/>
              </a:solidFill>
            </a:endParaRPr>
          </a:p>
        </p:txBody>
      </p:sp>
      <p:sp>
        <p:nvSpPr>
          <p:cNvPr id="112642" name="Rectangle 1026"/>
          <p:cNvSpPr>
            <a:spLocks noGrp="1" noRot="1" noChangeAspect="1" noChangeArrowheads="1"/>
          </p:cNvSpPr>
          <p:nvPr>
            <p:ph type="sldImg"/>
          </p:nvPr>
        </p:nvSpPr>
        <p:spPr>
          <a:solidFill>
            <a:srgbClr val="FFFFFF"/>
          </a:solidFill>
          <a:ln/>
        </p:spPr>
      </p:sp>
      <p:sp>
        <p:nvSpPr>
          <p:cNvPr id="1126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1911795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38398983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95497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5484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BB61D2-0D3E-044C-AD27-45674A1734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7996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2A0B0A-B7AD-0040-8660-54A9438820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81013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87309F-9F4B-4D4F-8E16-A001CB41E5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45299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F588DD-0FC2-8144-A101-6920ED4E65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5748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FDEB04-5136-644F-80C8-C420363FF4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73318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D24EC2-7C5D-7345-A563-DB749DD020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81063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CE78F7-F9A5-0F4C-B389-2549BC34D4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72672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6506D3-B235-2446-81CD-6839DAA33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1234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12832067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C2674D-0C7A-3940-85B8-FCD5F420DE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90583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F033EE-DA8D-104F-B3FE-6BF90AB534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89035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02A417-D4C3-934C-ADF2-F16E284A8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2985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2721485-26A7-ED42-BEB3-CB47F39C49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9783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7BFF017-80A8-814A-A743-273103ED6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7149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E07C64-C738-EF4F-9520-7A13B8247D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49556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FA249F-3927-7742-A5A1-FB5046F448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95932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3B9A10-75E0-F140-A292-CDCC83F4A9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75501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D28975-A4A6-EF40-91E7-F0D37A89A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8223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62EEDF-493D-4343-807C-3B93FE4FDB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1841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3418952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453A8A9-1319-4A45-AEA3-746EDD40DA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1403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EDE2BD0-C136-2440-B5F7-E98615588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81754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E0C483-0688-564B-B912-9079CE0418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70728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7D59ED-0BA9-2B4B-B726-256F5C92EC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8884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68467-BCD8-1140-B20A-3474ED65B1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49197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46E5C6-8996-684A-BB8E-CBB5A123D4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94989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3C0CEA-3307-1744-870B-53D53C21B0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55041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96456D1-B066-4F44-9F5F-8BA46D3517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17554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9/29/24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12337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9/29/24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317289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41157674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9/29/24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114507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9/29/24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600532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9/29/24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1966167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9/29/24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0099722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9/29/24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963032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9/29/24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604404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9/29/24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182511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9/29/24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0017336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9/29/24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006745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500C3C5E-E563-4268-9F1A-FB5743DCBE6A}" type="datetimeFigureOut">
              <a:rPr lang="en-US" smtClean="0">
                <a:solidFill>
                  <a:srgbClr val="ECE9C6"/>
                </a:solidFill>
                <a:latin typeface="Book Antiqua"/>
              </a:rPr>
              <a:pPr/>
              <a:t>9/29/24</a:t>
            </a:fld>
            <a:endParaRPr lang="en-US">
              <a:solidFill>
                <a:srgbClr val="ECE9C6"/>
              </a:solidFill>
              <a:latin typeface="Book Antiqua"/>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latin typeface="Book Antiqua"/>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8D622EB-D55C-42A5-AE29-5BB88CA9D891}" type="slidenum">
              <a:rPr lang="en-US" smtClean="0">
                <a:solidFill>
                  <a:srgbClr val="ECE9C6"/>
                </a:solidFill>
                <a:latin typeface="Book Antiqua"/>
              </a:rPr>
              <a:pPr/>
              <a:t>‹#›</a:t>
            </a:fld>
            <a:endParaRPr lang="en-US">
              <a:solidFill>
                <a:srgbClr val="ECE9C6"/>
              </a:solidFill>
              <a:latin typeface="Book Antiqua"/>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399357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37832971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9/29/24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446185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9/29/24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2173327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9/29/24</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0452133"/>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9/29/24</a:t>
            </a:fld>
            <a:endParaRPr lang="en-US">
              <a:solidFill>
                <a:srgbClr val="895D1D"/>
              </a:solidFill>
              <a:latin typeface="Book Antiqua"/>
            </a:endParaRPr>
          </a:p>
        </p:txBody>
      </p:sp>
      <p:sp>
        <p:nvSpPr>
          <p:cNvPr id="8" name="Footer Placeholder 7"/>
          <p:cNvSpPr>
            <a:spLocks noGrp="1"/>
          </p:cNvSpPr>
          <p:nvPr>
            <p:ph type="ftr" sz="quarter" idx="11"/>
          </p:nvPr>
        </p:nvSpPr>
        <p:spPr/>
        <p:txBody>
          <a:bodyPr/>
          <a:lstStyle/>
          <a:p>
            <a:endParaRPr lang="en-US">
              <a:solidFill>
                <a:srgbClr val="895D1D"/>
              </a:solidFill>
              <a:latin typeface="Book Antiqua"/>
            </a:endParaRPr>
          </a:p>
        </p:txBody>
      </p:sp>
      <p:sp>
        <p:nvSpPr>
          <p:cNvPr id="9" name="Slide Number Placeholder 8"/>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738984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9/29/24</a:t>
            </a:fld>
            <a:endParaRPr lang="en-US">
              <a:solidFill>
                <a:srgbClr val="895D1D"/>
              </a:solidFill>
              <a:latin typeface="Book Antiqua"/>
            </a:endParaRPr>
          </a:p>
        </p:txBody>
      </p:sp>
      <p:sp>
        <p:nvSpPr>
          <p:cNvPr id="4" name="Footer Placeholder 3"/>
          <p:cNvSpPr>
            <a:spLocks noGrp="1"/>
          </p:cNvSpPr>
          <p:nvPr>
            <p:ph type="ftr" sz="quarter" idx="11"/>
          </p:nvPr>
        </p:nvSpPr>
        <p:spPr/>
        <p:txBody>
          <a:bodyPr/>
          <a:lstStyle/>
          <a:p>
            <a:endParaRPr lang="en-US">
              <a:solidFill>
                <a:srgbClr val="895D1D"/>
              </a:solidFill>
              <a:latin typeface="Book Antiqua"/>
            </a:endParaRPr>
          </a:p>
        </p:txBody>
      </p:sp>
      <p:sp>
        <p:nvSpPr>
          <p:cNvPr id="5" name="Slide Number Placeholder 4"/>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938970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9/29/24</a:t>
            </a:fld>
            <a:endParaRPr lang="en-US">
              <a:solidFill>
                <a:srgbClr val="895D1D"/>
              </a:solidFill>
              <a:latin typeface="Book Antiqua"/>
            </a:endParaRPr>
          </a:p>
        </p:txBody>
      </p:sp>
      <p:sp>
        <p:nvSpPr>
          <p:cNvPr id="3" name="Footer Placeholder 2"/>
          <p:cNvSpPr>
            <a:spLocks noGrp="1"/>
          </p:cNvSpPr>
          <p:nvPr>
            <p:ph type="ftr" sz="quarter" idx="11"/>
          </p:nvPr>
        </p:nvSpPr>
        <p:spPr/>
        <p:txBody>
          <a:bodyPr/>
          <a:lstStyle/>
          <a:p>
            <a:endParaRPr lang="en-US">
              <a:solidFill>
                <a:srgbClr val="895D1D"/>
              </a:solidFill>
              <a:latin typeface="Book Antiqua"/>
            </a:endParaRPr>
          </a:p>
        </p:txBody>
      </p:sp>
      <p:sp>
        <p:nvSpPr>
          <p:cNvPr id="4" name="Slide Number Placeholder 3"/>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2351429625"/>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9/29/24</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3274292344"/>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9/29/24</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3867841225"/>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9/29/24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79382766"/>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9/29/24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664859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atin typeface="Tahoma"/>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atin typeface="Tahoma"/>
            </a:endParaRPr>
          </a:p>
        </p:txBody>
      </p:sp>
      <p:sp>
        <p:nvSpPr>
          <p:cNvPr id="4" name="Rectangle 10"/>
          <p:cNvSpPr>
            <a:spLocks noGrp="1" noChangeArrowheads="1"/>
          </p:cNvSpPr>
          <p:nvPr>
            <p:ph type="sldNum" sz="quarter" idx="12"/>
          </p:nvPr>
        </p:nvSpPr>
        <p:spPr>
          <a:ln/>
        </p:spPr>
        <p:txBody>
          <a:bodyPr/>
          <a:lstStyle>
            <a:lvl1pPr>
              <a:defRPr/>
            </a:lvl1pPr>
          </a:lstStyle>
          <a:p>
            <a:pPr>
              <a:defRPr/>
            </a:pPr>
            <a:fld id="{BF044708-C76C-4E48-8B5B-0C9192DC8DA7}" type="slidenum">
              <a:rPr lang="en-US"/>
              <a:pPr>
                <a:defRPr/>
              </a:pPr>
              <a:t>‹#›</a:t>
            </a:fld>
            <a:endParaRPr lang="en-US"/>
          </a:p>
        </p:txBody>
      </p:sp>
    </p:spTree>
    <p:extLst>
      <p:ext uri="{BB962C8B-B14F-4D97-AF65-F5344CB8AC3E}">
        <p14:creationId xmlns:p14="http://schemas.microsoft.com/office/powerpoint/2010/main" val="20908902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8497983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5870423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9536821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9295975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889076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5066201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6080020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4295478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6316923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670409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8E8B5C5A-A471-2846-822C-AEBCD910F2DB}" type="slidenum">
              <a:rPr lang="en-US"/>
              <a:pPr/>
              <a:t>‹#›</a:t>
            </a:fld>
            <a:endParaRPr lang="en-US" sz="1200">
              <a:solidFill>
                <a:srgbClr val="888888"/>
              </a:solidFill>
            </a:endParaRPr>
          </a:p>
        </p:txBody>
      </p:sp>
    </p:spTree>
    <p:extLst>
      <p:ext uri="{BB962C8B-B14F-4D97-AF65-F5344CB8AC3E}">
        <p14:creationId xmlns:p14="http://schemas.microsoft.com/office/powerpoint/2010/main" val="14928920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40348775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2774316342"/>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A045474B-2A61-BE45-A2AA-C9900DC5E255}"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7081737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6DA2A38-F062-0F4F-9401-AC727CBCBFE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5921888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EE7AB00-488A-8B47-810F-0F2F200E9169}"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5285693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A5F411D-5727-A445-A4B2-DA1A349FFA36}"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7808298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4C15B9DF-88A1-344A-B6FA-ED41E69796E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04076886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A82538E0-3A9D-A844-B661-E1EDD11FEBC5}"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0597070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7B186A7C-CB99-9341-932E-0E68807ED55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0457433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19D55785-3363-9B4B-8089-187601405FC8}"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908395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129885784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B6D56F5A-56DB-394F-A014-47BD2031313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7548324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F2ABECF-F017-2942-9E4A-A3CE8C2B46F1}"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66303734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0DFB915-BE34-B346-BC02-D84B348C4ADC}"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40077978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288FF74-ED0C-194F-AD39-EA776FCA57AB}"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6666330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grpSp>
      <p:sp>
        <p:nvSpPr>
          <p:cNvPr id="2461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46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DCE7188D-D7BA-2542-A7F0-52B6C7F836CB}"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943769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2D1053A-0AD6-E84C-990A-92E6B7633E9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7898428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C17F52F-236E-A549-A9A2-C06466AD548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38306253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384721B-5E75-7544-815A-0DBF6A3EFD1B}"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8642544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E4715540-6648-3D4F-BC97-9287362B7F1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5399717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FBE7E5C8-16F5-A340-83DB-FEAF2EDB2A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69673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7765310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4EEA17DF-9CA3-DB47-9B7D-8CE16D688EC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6648964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CB9DE41-25A6-B544-8878-B67AADF3164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073084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8EE1795-626F-4141-9E33-3949315B3A7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1967775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DE2C122-19EF-1B4D-AD84-BA5E8AD63E7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58459578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C995CFB-371E-5A4A-B933-C183F87D112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4490346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961133E1-8CC5-B24E-A788-FA72F60D226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1422095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EDBB8B8B-960B-0B49-A66C-7B59F5F9647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048889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8E15F1-B19C-2A4B-BE62-F3B0C7EE039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980985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0E7D48-26AF-1942-8038-9518A7953B6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5911427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3E30A0-56C8-D149-AFD4-5460570AE1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83422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295928967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3D21CA-5AC2-4F4E-846D-A98089C6FE9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462996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972BF0-1584-6045-9AE2-9C42AB770B7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9976673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3FE5A5C-1C0C-C949-9997-2C30F1769DF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1502242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DE8F57-A221-BB4E-88A0-33E9493E0C6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7765083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19F047-793E-8F4C-8982-236BFAEFAFF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3338236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D076AF-408D-BE43-A47D-18430EDEBCA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53094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44094A-11EB-9E44-B298-C8029B90EDB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318205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43EC5F-6D4D-B149-B7B8-93C3BDC71B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5732997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793912-1B83-2F41-AB21-2159635D067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623511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C991EB-0542-EF4C-AFFD-1F940EE4A78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24274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1326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228162117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595042"/>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888972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448632"/>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258962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354671"/>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802620"/>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244644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23753"/>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240536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168778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10348579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504225"/>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4484751"/>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62750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C340BC31-D42C-D049-944C-6C19D80A642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9025999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C225938-78C0-2645-AD76-A3382790A39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8159505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613C2BA-C78D-114B-9505-AF138C16C7F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8093869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07CAEF3-E21F-5D4D-A921-82F2BB222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3426364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F2A20F05-1295-CD45-A67F-7F861D5D43F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766138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92AEED25-CC13-D84A-ABD6-8AE99B7B50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752450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CE619F6B-5050-2F4C-BFA8-3167F023C58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55489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36310309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6F63D79-77E2-2745-BA72-9AB5686363B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0677179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AD8819E4-43A4-FC4C-9A7C-1C19EA58204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5227815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AFA12CA-67ED-DC46-A902-621F7956B0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460187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726AF7C-9796-ED48-AFB8-778E0C4ED1D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362797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6EF0C32-6953-674F-9ADC-A431969D79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634252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8D9E85-6ACF-FC48-8CB8-5CE97ADAD03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29659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2914519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38614890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2703026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2949827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13999787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1128754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3526505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2209174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41192074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56680456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63033610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40766101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11677461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97008038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38360034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0989129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92345892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91655860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5919278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78999855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79C5519-4FFF-E043-AA59-FD8BB358CD1B}" type="slidenum">
              <a:rPr lang="en-US"/>
              <a:pPr>
                <a:defRPr/>
              </a:pPr>
              <a:t>‹#›</a:t>
            </a:fld>
            <a:endParaRPr lang="en-US"/>
          </a:p>
        </p:txBody>
      </p:sp>
    </p:spTree>
    <p:extLst>
      <p:ext uri="{BB962C8B-B14F-4D97-AF65-F5344CB8AC3E}">
        <p14:creationId xmlns:p14="http://schemas.microsoft.com/office/powerpoint/2010/main" val="33848585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AA331B8-1E70-D741-A468-E95A4CB25AC9}" type="slidenum">
              <a:rPr lang="en-US"/>
              <a:pPr>
                <a:defRPr/>
              </a:pPr>
              <a:t>‹#›</a:t>
            </a:fld>
            <a:endParaRPr lang="en-US"/>
          </a:p>
        </p:txBody>
      </p:sp>
    </p:spTree>
    <p:extLst>
      <p:ext uri="{BB962C8B-B14F-4D97-AF65-F5344CB8AC3E}">
        <p14:creationId xmlns:p14="http://schemas.microsoft.com/office/powerpoint/2010/main" val="32957225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26619D0-8886-1542-88FA-7FC5EA1E12B3}" type="slidenum">
              <a:rPr lang="en-US"/>
              <a:pPr>
                <a:defRPr/>
              </a:pPr>
              <a:t>‹#›</a:t>
            </a:fld>
            <a:endParaRPr lang="en-US"/>
          </a:p>
        </p:txBody>
      </p:sp>
    </p:spTree>
    <p:extLst>
      <p:ext uri="{BB962C8B-B14F-4D97-AF65-F5344CB8AC3E}">
        <p14:creationId xmlns:p14="http://schemas.microsoft.com/office/powerpoint/2010/main" val="5047742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B342189-1279-784B-8816-54D722A4A294}" type="slidenum">
              <a:rPr lang="en-US"/>
              <a:pPr>
                <a:defRPr/>
              </a:pPr>
              <a:t>‹#›</a:t>
            </a:fld>
            <a:endParaRPr lang="en-US"/>
          </a:p>
        </p:txBody>
      </p:sp>
    </p:spTree>
    <p:extLst>
      <p:ext uri="{BB962C8B-B14F-4D97-AF65-F5344CB8AC3E}">
        <p14:creationId xmlns:p14="http://schemas.microsoft.com/office/powerpoint/2010/main" val="3020445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4504C1B2-A8BE-3C45-87DF-16F75196BDB8}" type="slidenum">
              <a:rPr lang="en-US"/>
              <a:pPr>
                <a:defRPr/>
              </a:pPr>
              <a:t>‹#›</a:t>
            </a:fld>
            <a:endParaRPr lang="en-US"/>
          </a:p>
        </p:txBody>
      </p:sp>
    </p:spTree>
    <p:extLst>
      <p:ext uri="{BB962C8B-B14F-4D97-AF65-F5344CB8AC3E}">
        <p14:creationId xmlns:p14="http://schemas.microsoft.com/office/powerpoint/2010/main" val="3717255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3E472089-DDBC-3447-A09B-94FECBAC0D26}" type="slidenum">
              <a:rPr lang="en-US"/>
              <a:pPr>
                <a:defRPr/>
              </a:pPr>
              <a:t>‹#›</a:t>
            </a:fld>
            <a:endParaRPr lang="en-US"/>
          </a:p>
        </p:txBody>
      </p:sp>
    </p:spTree>
    <p:extLst>
      <p:ext uri="{BB962C8B-B14F-4D97-AF65-F5344CB8AC3E}">
        <p14:creationId xmlns:p14="http://schemas.microsoft.com/office/powerpoint/2010/main" val="3194430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F311A33-5E83-2A47-9DBA-863395858BEE}" type="slidenum">
              <a:rPr lang="en-US"/>
              <a:pPr>
                <a:defRPr/>
              </a:pPr>
              <a:t>‹#›</a:t>
            </a:fld>
            <a:endParaRPr lang="en-US"/>
          </a:p>
        </p:txBody>
      </p:sp>
    </p:spTree>
    <p:extLst>
      <p:ext uri="{BB962C8B-B14F-4D97-AF65-F5344CB8AC3E}">
        <p14:creationId xmlns:p14="http://schemas.microsoft.com/office/powerpoint/2010/main" val="2634332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396CA12-7D5E-2340-9809-8D1EF203DB2B}" type="slidenum">
              <a:rPr lang="en-US"/>
              <a:pPr>
                <a:defRPr/>
              </a:pPr>
              <a:t>‹#›</a:t>
            </a:fld>
            <a:endParaRPr lang="en-US"/>
          </a:p>
        </p:txBody>
      </p:sp>
    </p:spTree>
    <p:extLst>
      <p:ext uri="{BB962C8B-B14F-4D97-AF65-F5344CB8AC3E}">
        <p14:creationId xmlns:p14="http://schemas.microsoft.com/office/powerpoint/2010/main" val="37087021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8A4EDFA-3120-204F-AEC6-E5791B38CFB3}" type="slidenum">
              <a:rPr lang="en-US"/>
              <a:pPr>
                <a:defRPr/>
              </a:pPr>
              <a:t>‹#›</a:t>
            </a:fld>
            <a:endParaRPr lang="en-US"/>
          </a:p>
        </p:txBody>
      </p:sp>
    </p:spTree>
    <p:extLst>
      <p:ext uri="{BB962C8B-B14F-4D97-AF65-F5344CB8AC3E}">
        <p14:creationId xmlns:p14="http://schemas.microsoft.com/office/powerpoint/2010/main" val="2655204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3235795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30C1ACA-D792-E04C-A68C-EE618244D528}" type="slidenum">
              <a:rPr lang="en-US"/>
              <a:pPr>
                <a:defRPr/>
              </a:pPr>
              <a:t>‹#›</a:t>
            </a:fld>
            <a:endParaRPr lang="en-US"/>
          </a:p>
        </p:txBody>
      </p:sp>
    </p:spTree>
    <p:extLst>
      <p:ext uri="{BB962C8B-B14F-4D97-AF65-F5344CB8AC3E}">
        <p14:creationId xmlns:p14="http://schemas.microsoft.com/office/powerpoint/2010/main" val="39963073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0671E31-B3C2-0A47-A586-D1ED40E0B459}" type="slidenum">
              <a:rPr lang="en-US"/>
              <a:pPr>
                <a:defRPr/>
              </a:pPr>
              <a:t>‹#›</a:t>
            </a:fld>
            <a:endParaRPr lang="en-US"/>
          </a:p>
        </p:txBody>
      </p:sp>
    </p:spTree>
    <p:extLst>
      <p:ext uri="{BB962C8B-B14F-4D97-AF65-F5344CB8AC3E}">
        <p14:creationId xmlns:p14="http://schemas.microsoft.com/office/powerpoint/2010/main" val="14625956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AEAC195-3040-0246-AB9F-E161737CA4B2}" type="slidenum">
              <a:rPr lang="en-US"/>
              <a:pPr>
                <a:defRPr/>
              </a:pPr>
              <a:t>‹#›</a:t>
            </a:fld>
            <a:endParaRPr lang="en-US"/>
          </a:p>
        </p:txBody>
      </p:sp>
    </p:spTree>
    <p:extLst>
      <p:ext uri="{BB962C8B-B14F-4D97-AF65-F5344CB8AC3E}">
        <p14:creationId xmlns:p14="http://schemas.microsoft.com/office/powerpoint/2010/main" val="1149030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4F1F53-16D1-3148-BB3E-15960D9CD5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9743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CF9CE1-2F88-114B-800E-17F117C808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2244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21944F-FC5C-ED46-BCA7-5FBD9A5925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92346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8469F3-CA2D-3542-AD76-56C8EEBD6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41837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A18F175-48DA-4D45-94AB-B77615774A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85087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C4CBB5-7F84-0E44-81CC-E483DC61FB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49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3B35CD-798F-FF4D-96EC-BA9D7A6E5C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2491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7141418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515FA5-DC6A-C945-B425-7EB5D17964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80068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A3095F-D840-B546-8B4D-1FC89B2721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58952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8B0B24-FB6B-9E4E-9562-551D5480DA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50660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2C33CB-5812-9249-9E82-FD5D1C79F4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34519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A07806-1440-3049-AEB9-D424EA588E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3265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C3D5E-FFA7-B940-948E-894EC7DC87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943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A75A19-7191-B743-98DD-F46E98AC3807}" type="slidenum">
              <a:rPr lang="en-US"/>
              <a:pPr>
                <a:defRPr/>
              </a:pPr>
              <a:t>‹#›</a:t>
            </a:fld>
            <a:endParaRPr lang="en-US"/>
          </a:p>
        </p:txBody>
      </p:sp>
    </p:spTree>
    <p:extLst>
      <p:ext uri="{BB962C8B-B14F-4D97-AF65-F5344CB8AC3E}">
        <p14:creationId xmlns:p14="http://schemas.microsoft.com/office/powerpoint/2010/main" val="20290864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A3930E9-380A-6242-9363-C89EA9A3BF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24824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D45651D-A788-4947-BD9A-5528E4C0A2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79524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BEFAA90-DB29-734D-A541-5BBD4577AA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7874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28375435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3F10F6F-2A53-204C-B9D6-8676776CD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26123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0804253-157C-2D4E-BED9-1A9AE6165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24156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7A2E39C3-EE78-6F4A-9396-5D56D7E674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68307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4E853E4-9356-8546-A307-1E31FBAB0B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3230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B34DD5D-3870-C44D-A2F2-C52A12FD9D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9842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49CB9BB-B9CB-864D-8FB0-AFC0C78678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05020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57BFD9B-4E00-5540-8EF1-BB7C273130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61620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E39F01F-AC5E-D747-94F6-C28DAEB389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6153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66028-1B9D-1240-8C06-6FF7116FD151}" type="slidenum">
              <a:rPr lang="en-US"/>
              <a:pPr>
                <a:defRPr/>
              </a:pPr>
              <a:t>‹#›</a:t>
            </a:fld>
            <a:endParaRPr lang="en-US"/>
          </a:p>
        </p:txBody>
      </p:sp>
    </p:spTree>
    <p:extLst>
      <p:ext uri="{BB962C8B-B14F-4D97-AF65-F5344CB8AC3E}">
        <p14:creationId xmlns:p14="http://schemas.microsoft.com/office/powerpoint/2010/main" val="32971668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EACEE2-C9F8-114C-84E8-2D354B29467C}" type="slidenum">
              <a:rPr lang="en-US"/>
              <a:pPr>
                <a:defRPr/>
              </a:pPr>
              <a:t>‹#›</a:t>
            </a:fld>
            <a:endParaRPr lang="en-US"/>
          </a:p>
        </p:txBody>
      </p:sp>
    </p:spTree>
    <p:extLst>
      <p:ext uri="{BB962C8B-B14F-4D97-AF65-F5344CB8AC3E}">
        <p14:creationId xmlns:p14="http://schemas.microsoft.com/office/powerpoint/2010/main" val="4115875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42272661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C588EC-16D8-224D-8281-4D37C0340970}" type="slidenum">
              <a:rPr lang="en-US"/>
              <a:pPr>
                <a:defRPr/>
              </a:pPr>
              <a:t>‹#›</a:t>
            </a:fld>
            <a:endParaRPr lang="en-US"/>
          </a:p>
        </p:txBody>
      </p:sp>
    </p:spTree>
    <p:extLst>
      <p:ext uri="{BB962C8B-B14F-4D97-AF65-F5344CB8AC3E}">
        <p14:creationId xmlns:p14="http://schemas.microsoft.com/office/powerpoint/2010/main" val="23372460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A7A2D8-FA7C-C044-87E5-46467676F518}" type="slidenum">
              <a:rPr lang="en-US"/>
              <a:pPr>
                <a:defRPr/>
              </a:pPr>
              <a:t>‹#›</a:t>
            </a:fld>
            <a:endParaRPr lang="en-US"/>
          </a:p>
        </p:txBody>
      </p:sp>
    </p:spTree>
    <p:extLst>
      <p:ext uri="{BB962C8B-B14F-4D97-AF65-F5344CB8AC3E}">
        <p14:creationId xmlns:p14="http://schemas.microsoft.com/office/powerpoint/2010/main" val="33207023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E2AA89C-5D87-6E42-9847-32C0B0BDD03E}" type="slidenum">
              <a:rPr lang="en-US"/>
              <a:pPr>
                <a:defRPr/>
              </a:pPr>
              <a:t>‹#›</a:t>
            </a:fld>
            <a:endParaRPr lang="en-US"/>
          </a:p>
        </p:txBody>
      </p:sp>
    </p:spTree>
    <p:extLst>
      <p:ext uri="{BB962C8B-B14F-4D97-AF65-F5344CB8AC3E}">
        <p14:creationId xmlns:p14="http://schemas.microsoft.com/office/powerpoint/2010/main" val="39739605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3D8F97-F5BC-D34C-8637-F5AB97766E4A}" type="slidenum">
              <a:rPr lang="en-US"/>
              <a:pPr>
                <a:defRPr/>
              </a:pPr>
              <a:t>‹#›</a:t>
            </a:fld>
            <a:endParaRPr lang="en-US"/>
          </a:p>
        </p:txBody>
      </p:sp>
    </p:spTree>
    <p:extLst>
      <p:ext uri="{BB962C8B-B14F-4D97-AF65-F5344CB8AC3E}">
        <p14:creationId xmlns:p14="http://schemas.microsoft.com/office/powerpoint/2010/main" val="23147673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9536556-9CA0-BE49-8621-E711FCDC0F50}" type="slidenum">
              <a:rPr lang="en-US"/>
              <a:pPr>
                <a:defRPr/>
              </a:pPr>
              <a:t>‹#›</a:t>
            </a:fld>
            <a:endParaRPr lang="en-US"/>
          </a:p>
        </p:txBody>
      </p:sp>
    </p:spTree>
    <p:extLst>
      <p:ext uri="{BB962C8B-B14F-4D97-AF65-F5344CB8AC3E}">
        <p14:creationId xmlns:p14="http://schemas.microsoft.com/office/powerpoint/2010/main" val="28438377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39605C-DCB4-7B47-836C-CF70902C52A2}" type="slidenum">
              <a:rPr lang="en-US"/>
              <a:pPr>
                <a:defRPr/>
              </a:pPr>
              <a:t>‹#›</a:t>
            </a:fld>
            <a:endParaRPr lang="en-US"/>
          </a:p>
        </p:txBody>
      </p:sp>
    </p:spTree>
    <p:extLst>
      <p:ext uri="{BB962C8B-B14F-4D97-AF65-F5344CB8AC3E}">
        <p14:creationId xmlns:p14="http://schemas.microsoft.com/office/powerpoint/2010/main" val="21452271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D6EA17-E6E9-234A-9A17-8B3C90CD2676}" type="slidenum">
              <a:rPr lang="en-US"/>
              <a:pPr>
                <a:defRPr/>
              </a:pPr>
              <a:t>‹#›</a:t>
            </a:fld>
            <a:endParaRPr lang="en-US"/>
          </a:p>
        </p:txBody>
      </p:sp>
    </p:spTree>
    <p:extLst>
      <p:ext uri="{BB962C8B-B14F-4D97-AF65-F5344CB8AC3E}">
        <p14:creationId xmlns:p14="http://schemas.microsoft.com/office/powerpoint/2010/main" val="35597637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7EDAE0-7A71-2941-8329-36624BC73A22}" type="slidenum">
              <a:rPr lang="en-US"/>
              <a:pPr>
                <a:defRPr/>
              </a:pPr>
              <a:t>‹#›</a:t>
            </a:fld>
            <a:endParaRPr lang="en-US"/>
          </a:p>
        </p:txBody>
      </p:sp>
    </p:spTree>
    <p:extLst>
      <p:ext uri="{BB962C8B-B14F-4D97-AF65-F5344CB8AC3E}">
        <p14:creationId xmlns:p14="http://schemas.microsoft.com/office/powerpoint/2010/main" val="2975206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65D853-81F3-204C-BEF9-815E665CACD6}" type="slidenum">
              <a:rPr lang="en-US"/>
              <a:pPr>
                <a:defRPr/>
              </a:pPr>
              <a:t>‹#›</a:t>
            </a:fld>
            <a:endParaRPr lang="en-US"/>
          </a:p>
        </p:txBody>
      </p:sp>
    </p:spTree>
    <p:extLst>
      <p:ext uri="{BB962C8B-B14F-4D97-AF65-F5344CB8AC3E}">
        <p14:creationId xmlns:p14="http://schemas.microsoft.com/office/powerpoint/2010/main" val="3327060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FED74F3-F09B-F240-89CF-9CCB62E0D009}" type="slidenum">
              <a:rPr lang="en-US"/>
              <a:pPr>
                <a:defRPr/>
              </a:pPr>
              <a:t>‹#›</a:t>
            </a:fld>
            <a:endParaRPr lang="en-US"/>
          </a:p>
        </p:txBody>
      </p:sp>
    </p:spTree>
    <p:extLst>
      <p:ext uri="{BB962C8B-B14F-4D97-AF65-F5344CB8AC3E}">
        <p14:creationId xmlns:p14="http://schemas.microsoft.com/office/powerpoint/2010/main" val="3724900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34575759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A99D044-9720-5845-A701-B3AD78CDD401}" type="slidenum">
              <a:rPr lang="en-US"/>
              <a:pPr>
                <a:defRPr/>
              </a:pPr>
              <a:t>‹#›</a:t>
            </a:fld>
            <a:endParaRPr lang="en-US"/>
          </a:p>
        </p:txBody>
      </p:sp>
    </p:spTree>
    <p:extLst>
      <p:ext uri="{BB962C8B-B14F-4D97-AF65-F5344CB8AC3E}">
        <p14:creationId xmlns:p14="http://schemas.microsoft.com/office/powerpoint/2010/main" val="33016421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759781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8024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068526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0346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0204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87766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8487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251303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2191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3.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5.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5.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6.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image" Target="../media/image8.png"/><Relationship Id="rId2" Type="http://schemas.openxmlformats.org/officeDocument/2006/relationships/slideLayout" Target="../slideLayouts/slideLayout175.xml"/><Relationship Id="rId16" Type="http://schemas.openxmlformats.org/officeDocument/2006/relationships/image" Target="../media/image7.png"/><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image" Target="../media/image6.png"/><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theme" Target="../theme/theme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8380963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46084" name="Group 4"/>
          <p:cNvGrpSpPr>
            <a:grpSpLocks/>
          </p:cNvGrpSpPr>
          <p:nvPr/>
        </p:nvGrpSpPr>
        <p:grpSpPr bwMode="auto">
          <a:xfrm>
            <a:off x="0" y="0"/>
            <a:ext cx="1085850" cy="6845300"/>
            <a:chOff x="0" y="0"/>
            <a:chExt cx="684" cy="4312"/>
          </a:xfrm>
        </p:grpSpPr>
        <p:sp>
          <p:nvSpPr>
            <p:cNvPr id="4608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6086" name="Group 6"/>
            <p:cNvGrpSpPr>
              <a:grpSpLocks/>
            </p:cNvGrpSpPr>
            <p:nvPr/>
          </p:nvGrpSpPr>
          <p:grpSpPr bwMode="auto">
            <a:xfrm>
              <a:off x="48" y="102"/>
              <a:ext cx="96" cy="4122"/>
              <a:chOff x="48" y="102"/>
              <a:chExt cx="96" cy="4122"/>
            </a:xfrm>
          </p:grpSpPr>
          <p:sp>
            <p:nvSpPr>
              <p:cNvPr id="4608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8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8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1542471061"/>
      </p:ext>
    </p:extLst>
  </p:cSld>
  <p:clrMap bg1="dk2" tx1="lt1" bg2="dk1"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AD83EF88-8EF7-F04E-9266-221238C142A6}"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256476043"/>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74BB9414-DB2B-0E47-BEDB-68AA8CF7D3CE}"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74242415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6693010"/>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Book Antiqua"/>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pPr defTabSz="914400"/>
            <a:fld id="{500C3C5E-E563-4268-9F1A-FB5743DCBE6A}" type="datetimeFigureOut">
              <a:rPr lang="en-US" smtClean="0">
                <a:solidFill>
                  <a:srgbClr val="895D1D"/>
                </a:solidFill>
                <a:latin typeface="Book Antiqua"/>
              </a:rPr>
              <a:pPr defTabSz="914400"/>
              <a:t>9/29/24</a:t>
            </a:fld>
            <a:endParaRPr lang="en-US">
              <a:solidFill>
                <a:srgbClr val="895D1D"/>
              </a:solidFill>
              <a:latin typeface="Book Antiqua"/>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pPr defTabSz="914400"/>
            <a:endParaRPr lang="en-US">
              <a:solidFill>
                <a:srgbClr val="895D1D"/>
              </a:solidFill>
              <a:latin typeface="Book Antiqua"/>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pPr defTabSz="914400"/>
            <a:fld id="{C8D622EB-D55C-42A5-AE29-5BB88CA9D891}" type="slidenum">
              <a:rPr lang="en-US" smtClean="0">
                <a:solidFill>
                  <a:srgbClr val="895D1D"/>
                </a:solidFill>
                <a:latin typeface="Book Antiqua"/>
              </a:rPr>
              <a:pPr defTabSz="914400"/>
              <a:t>‹#›</a:t>
            </a:fld>
            <a:endParaRPr lang="en-US">
              <a:solidFill>
                <a:srgbClr val="895D1D"/>
              </a:solidFill>
              <a:latin typeface="Book Antiqua"/>
            </a:endParaRPr>
          </a:p>
        </p:txBody>
      </p:sp>
    </p:spTree>
    <p:extLst>
      <p:ext uri="{BB962C8B-B14F-4D97-AF65-F5344CB8AC3E}">
        <p14:creationId xmlns:p14="http://schemas.microsoft.com/office/powerpoint/2010/main" val="4152114233"/>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ransition>
    <p:fad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106748454"/>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9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defTabSz="914400" fontAlgn="base">
              <a:spcBef>
                <a:spcPct val="0"/>
              </a:spcBef>
              <a:spcAft>
                <a:spcPct val="0"/>
              </a:spcAft>
              <a:defRPr/>
            </a:pPr>
            <a:fld id="{4E849A14-6D88-1E4B-B6A7-9ABB13B14B54}" type="slidenum">
              <a:rPr lang="en-US">
                <a:solidFill>
                  <a:srgbClr val="FFFFCC"/>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CC"/>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14019140"/>
      </p:ext>
    </p:extLst>
  </p:cSld>
  <p:clrMap bg1="dk2" tx1="lt1" bg2="dk1"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235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35"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5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37"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38"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5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40"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5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42"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5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44"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5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5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5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5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5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5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nvGrpSpPr>
            <p:cNvPr id="1068" name="Group 39"/>
            <p:cNvGrpSpPr>
              <a:grpSpLocks/>
            </p:cNvGrpSpPr>
            <p:nvPr userDrawn="1"/>
          </p:nvGrpSpPr>
          <p:grpSpPr bwMode="auto">
            <a:xfrm>
              <a:off x="0" y="1632"/>
              <a:ext cx="5758" cy="1858"/>
              <a:chOff x="0" y="1632"/>
              <a:chExt cx="5758" cy="1858"/>
            </a:xfrm>
          </p:grpSpPr>
          <p:sp>
            <p:nvSpPr>
              <p:cNvPr id="235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grpSp>
      <p:sp>
        <p:nvSpPr>
          <p:cNvPr id="235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407492CA-13A1-4146-945F-F2AAAA1F543F}"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64240509"/>
      </p:ext>
    </p:extLst>
  </p:cSld>
  <p:clrMap bg1="dk2" tx1="lt1" bg2="dk1"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5"/>
        </a:buBlip>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6"/>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12" charset="0"/>
                <a:ea typeface="+mn-ea"/>
                <a:cs typeface="+mn-cs"/>
              </a:defRPr>
            </a:lvl1pPr>
          </a:lstStyle>
          <a:p>
            <a:pPr defTabSz="914400"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12" charset="0"/>
                <a:ea typeface="+mn-ea"/>
                <a:cs typeface="+mn-cs"/>
              </a:defRPr>
            </a:lvl1pPr>
          </a:lstStyle>
          <a:p>
            <a:pPr defTabSz="914400"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defTabSz="914400" fontAlgn="base">
              <a:spcAft>
                <a:spcPct val="0"/>
              </a:spcAft>
              <a:defRPr/>
            </a:pPr>
            <a:fld id="{F5269A5A-35C0-FB41-9A64-4F8FC9C806A0}" type="slidenum">
              <a:rPr lang="en-US">
                <a:solidFill>
                  <a:srgbClr val="000000"/>
                </a:solidFill>
                <a:latin typeface="Times New Roman" charset="0"/>
                <a:ea typeface="ＭＳ Ｐゴシック" charset="0"/>
                <a:cs typeface="ＭＳ Ｐゴシック" charset="0"/>
              </a:rPr>
              <a:pPr defTabSz="914400" fontAlgn="base">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3807416"/>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290617152"/>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68290" name="Group 2"/>
          <p:cNvGrpSpPr>
            <a:grpSpLocks/>
          </p:cNvGrpSpPr>
          <p:nvPr/>
        </p:nvGrpSpPr>
        <p:grpSpPr bwMode="auto">
          <a:xfrm>
            <a:off x="0" y="0"/>
            <a:ext cx="9144000" cy="6858000"/>
            <a:chOff x="0" y="0"/>
            <a:chExt cx="5760" cy="4320"/>
          </a:xfrm>
        </p:grpSpPr>
        <p:sp>
          <p:nvSpPr>
            <p:cNvPr id="268296" name="Rectangle 3"/>
            <p:cNvSpPr>
              <a:spLocks noChangeArrowheads="1"/>
            </p:cNvSpPr>
            <p:nvPr/>
          </p:nvSpPr>
          <p:spPr bwMode="blackGray">
            <a:xfrm>
              <a:off x="1008" y="0"/>
              <a:ext cx="4752"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8297" name="Rectangle 4"/>
            <p:cNvSpPr>
              <a:spLocks noChangeArrowheads="1"/>
            </p:cNvSpPr>
            <p:nvPr/>
          </p:nvSpPr>
          <p:spPr bwMode="ltGray">
            <a:xfrm>
              <a:off x="0" y="0"/>
              <a:ext cx="1008"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8298" name="Freeform 5"/>
            <p:cNvSpPr>
              <a:spLocks/>
            </p:cNvSpPr>
            <p:nvPr/>
          </p:nvSpPr>
          <p:spPr bwMode="ltGray">
            <a:xfrm>
              <a:off x="0" y="0"/>
              <a:ext cx="5760" cy="1200"/>
            </a:xfrm>
            <a:custGeom>
              <a:avLst/>
              <a:gdLst>
                <a:gd name="T0" fmla="*/ 0 w 5760"/>
                <a:gd name="T1" fmla="*/ 0 h 1200"/>
                <a:gd name="T2" fmla="*/ 1008 w 5760"/>
                <a:gd name="T3" fmla="*/ 1200 h 1200"/>
                <a:gd name="T4" fmla="*/ 5760 w 5760"/>
                <a:gd name="T5" fmla="*/ 336 h 1200"/>
                <a:gd name="T6" fmla="*/ 5760 w 5760"/>
                <a:gd name="T7" fmla="*/ 0 h 1200"/>
                <a:gd name="T8" fmla="*/ 0 w 5760"/>
                <a:gd name="T9" fmla="*/ 0 h 1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 h="1200">
                  <a:moveTo>
                    <a:pt x="0" y="0"/>
                  </a:moveTo>
                  <a:lnTo>
                    <a:pt x="1008" y="1200"/>
                  </a:lnTo>
                  <a:lnTo>
                    <a:pt x="5760" y="336"/>
                  </a:lnTo>
                  <a:lnTo>
                    <a:pt x="5760"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268291" name="Rectangle 6"/>
          <p:cNvSpPr>
            <a:spLocks noGrp="1" noChangeArrowheads="1"/>
          </p:cNvSpPr>
          <p:nvPr>
            <p:ph type="title"/>
          </p:nvPr>
        </p:nvSpPr>
        <p:spPr bwMode="auto">
          <a:xfrm>
            <a:off x="685800" y="152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8292" name="Rectangle 7"/>
          <p:cNvSpPr>
            <a:spLocks noGrp="1" noChangeArrowheads="1"/>
          </p:cNvSpPr>
          <p:nvPr>
            <p:ph type="body" idx="1"/>
          </p:nvPr>
        </p:nvSpPr>
        <p:spPr bwMode="white">
          <a:xfrm>
            <a:off x="1266825"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808080"/>
                </a:solidFill>
                <a:latin typeface="Tahoma" charset="0"/>
              </a:defRPr>
            </a:lvl1pPr>
          </a:lstStyle>
          <a:p>
            <a:pPr defTabSz="914400" eaLnBrk="0" fontAlgn="base" hangingPunct="0">
              <a:spcAft>
                <a:spcPct val="0"/>
              </a:spcAft>
              <a:defRPr/>
            </a:pPr>
            <a:fld id="{322E4650-2438-E146-8F2F-DB5A26BF39CB}"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3134480"/>
      </p:ext>
    </p:extLst>
  </p:cSld>
  <p:clrMap bg1="dk2" tx1="lt1" bg2="dk1" tx2="lt2" accent1="accent1" accent2="accent2" accent3="accent3" accent4="accent4" accent5="accent5" accent6="accent6" hlink="hlink" folHlink="folHlink"/>
  <p:sldLayoutIdLst>
    <p:sldLayoutId id="2147483775" r:id="rId1"/>
    <p:sldLayoutId id="2147483912" r:id="rId2"/>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defTabSz="914400" fontAlgn="base">
              <a:spcBef>
                <a:spcPct val="0"/>
              </a:spcBef>
              <a:spcAft>
                <a:spcPct val="0"/>
              </a:spcAft>
              <a:defRPr/>
            </a:pPr>
            <a:fld id="{75B46A97-92E7-E44C-8AD0-40F72A112EFA}" type="slidenum">
              <a:rPr lang="en-US">
                <a:solidFill>
                  <a:srgbClr val="FFFFCC"/>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CC"/>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70458890"/>
      </p:ext>
    </p:extLst>
  </p:cSld>
  <p:clrMap bg1="dk2" tx1="lt1" bg2="dk1"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a typeface="ヒラギノ角ゴ Pro W3"/>
              <a:cs typeface="ヒラギノ角ゴ Pro W3"/>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a typeface="ヒラギノ角ゴ Pro W3"/>
              <a:cs typeface="ヒラギノ角ゴ Pro W3"/>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a typeface="ヒラギノ角ゴ Pro W3" charset="0"/>
                <a:cs typeface="ヒラギノ角ゴ Pro W3" charset="0"/>
              </a:defRPr>
            </a:lvl1pPr>
          </a:lstStyle>
          <a:p>
            <a:pPr defTabSz="914400" eaLnBrk="0" fontAlgn="base" hangingPunct="0">
              <a:spcBef>
                <a:spcPct val="0"/>
              </a:spcBef>
              <a:spcAft>
                <a:spcPct val="0"/>
              </a:spcAft>
              <a:defRPr/>
            </a:pPr>
            <a:fld id="{04E0E624-0CC8-4E4E-ABC9-580D3BD5D408}" type="slidenum">
              <a:rPr lang="en-US">
                <a:solidFill>
                  <a:srgbClr val="000000"/>
                </a:solidFill>
                <a:latin typeface="Comic Sans MS" charset="0"/>
              </a:rPr>
              <a:pPr defTabSz="914400" eaLnBrk="0" fontAlgn="base" hangingPunct="0">
                <a:spcBef>
                  <a:spcPct val="0"/>
                </a:spcBef>
                <a:spcAft>
                  <a:spcPct val="0"/>
                </a:spcAft>
                <a:defRPr/>
              </a:pPr>
              <a:t>‹#›</a:t>
            </a:fld>
            <a:endParaRPr lang="en-US">
              <a:solidFill>
                <a:srgbClr val="000000"/>
              </a:solidFill>
              <a:latin typeface="Comic Sans MS" charset="0"/>
            </a:endParaRPr>
          </a:p>
        </p:txBody>
      </p:sp>
    </p:spTree>
    <p:extLst>
      <p:ext uri="{BB962C8B-B14F-4D97-AF65-F5344CB8AC3E}">
        <p14:creationId xmlns:p14="http://schemas.microsoft.com/office/powerpoint/2010/main" val="816807903"/>
      </p:ext>
    </p:extLst>
  </p:cSld>
  <p:clrMap bg1="lt1" tx1="dk1" bg2="lt2" tx2="dk2" accent1="accent1" accent2="accent2" accent3="accent3" accent4="accent4" accent5="accent5" accent6="accent6" hlink="hlink" folHlink="folHlink"/>
  <p:sldLayoutIdLst>
    <p:sldLayoutId id="214748401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7799519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896701361"/>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pitchFamily="-111" charset="0"/>
                <a:ea typeface="Osaka"/>
                <a:cs typeface="Osaka"/>
              </a:defRPr>
            </a:lvl1pPr>
          </a:lstStyle>
          <a:p>
            <a:pPr defTabSz="914400" eaLnBrk="0" fontAlgn="base" hangingPunct="0">
              <a:spcBef>
                <a:spcPct val="0"/>
              </a:spcBef>
              <a:spcAft>
                <a:spcPct val="0"/>
              </a:spcAft>
              <a:defRPr/>
            </a:pPr>
            <a:endParaRPr lang="en-US"/>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pitchFamily="-111" charset="0"/>
                <a:ea typeface="Osaka"/>
                <a:cs typeface="Osaka"/>
              </a:defRPr>
            </a:lvl1pPr>
          </a:lstStyle>
          <a:p>
            <a:pPr defTabSz="914400" eaLnBrk="0" fontAlgn="base" hangingPunct="0">
              <a:spcBef>
                <a:spcPct val="0"/>
              </a:spcBef>
              <a:spcAft>
                <a:spcPct val="0"/>
              </a:spcAft>
              <a:defRPr/>
            </a:pPr>
            <a:endParaRPr lang="en-US"/>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defTabSz="914400" eaLnBrk="0" fontAlgn="base" hangingPunct="0">
              <a:spcBef>
                <a:spcPct val="0"/>
              </a:spcBef>
              <a:spcAft>
                <a:spcPct val="0"/>
              </a:spcAft>
              <a:defRPr/>
            </a:pPr>
            <a:fld id="{8BBDB468-4B09-5641-BC65-F89C8F57946E}"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726900367"/>
      </p:ext>
    </p:extLst>
  </p:cSld>
  <p:clrMap bg1="dk2" tx1="lt1" bg2="dk1"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A100DFC8-FFFD-694C-8765-E83E0D1B7B9F}"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3908832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C8F2271-D153-404F-A895-6CE183A55B14}"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64586842"/>
      </p:ext>
    </p:extLst>
  </p:cSld>
  <p:clrMap bg1="lt1" tx1="dk1" bg2="lt2" tx2="dk2" accent1="accent1" accent2="accent2" accent3="accent3" accent4="accent4" accent5="accent5" accent6="accent6" hlink="hlink" folHlink="folHlink"/>
  <p:sldLayoutIdLst>
    <p:sldLayoutId id="2147483845" r:id="rId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59C10CB8-CAE6-184C-8CF3-3326309BC5C6}"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19807057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9F7EC0F9-7140-E74F-AB15-D3B454E69691}"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36695499"/>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8.xml"/><Relationship Id="rId1" Type="http://schemas.openxmlformats.org/officeDocument/2006/relationships/themeOverride" Target="../theme/themeOverride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hemeOverride" Target="../theme/themeOverride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xml"/><Relationship Id="rId1" Type="http://schemas.openxmlformats.org/officeDocument/2006/relationships/themeOverride" Target="../theme/themeOverride4.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themeOverride" Target="../theme/themeOverride5.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themeOverride" Target="../theme/themeOverride6.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25.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25.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xml"/><Relationship Id="rId1" Type="http://schemas.openxmlformats.org/officeDocument/2006/relationships/themeOverride" Target="../theme/themeOverride7.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7.xml"/><Relationship Id="rId1" Type="http://schemas.openxmlformats.org/officeDocument/2006/relationships/themeOverride" Target="../theme/themeOverride8.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7.xml"/><Relationship Id="rId1" Type="http://schemas.openxmlformats.org/officeDocument/2006/relationships/themeOverride" Target="../theme/themeOverride9.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7.xml"/><Relationship Id="rId1" Type="http://schemas.openxmlformats.org/officeDocument/2006/relationships/themeOverride" Target="../theme/themeOverride10.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9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7.xml"/><Relationship Id="rId1" Type="http://schemas.openxmlformats.org/officeDocument/2006/relationships/themeOverride" Target="../theme/themeOverride11.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153.xml"/><Relationship Id="rId5" Type="http://schemas.openxmlformats.org/officeDocument/2006/relationships/image" Target="../media/image52.jpeg"/><Relationship Id="rId4" Type="http://schemas.openxmlformats.org/officeDocument/2006/relationships/hyperlink" Target="http://images.google.com/imgres?imgurl=www.phoenicia.org/pics/leverdoor.jpg&amp;imgrefurl=http://www.phoenicia.org/temple.html&amp;h=360&amp;w=198&amp;prev=/images?q=Solomon's+temple&amp;svnum=10&amp;hl=en&amp;lr=&amp;ie=UTF-8&amp;oe=UTF-8&amp;sa=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153.xml"/><Relationship Id="rId5" Type="http://schemas.openxmlformats.org/officeDocument/2006/relationships/image" Target="../media/image53.jpeg"/><Relationship Id="rId4" Type="http://schemas.openxmlformats.org/officeDocument/2006/relationships/hyperlink" Target="http://images.google.com/imgres?imgurl=www.scythesupply.com/Images/CarrieG-2.jpg&amp;imgrefurl=http://www.scythesupply.com/workshop5.html&amp;h=548&amp;w=335&amp;prev=/images?q=cubit+measure&amp;svnum=10&amp;hl=en&amp;lr=&amp;ie=UTF-8&amp;oe=UTF-8"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3.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153.xml"/><Relationship Id="rId5" Type="http://schemas.openxmlformats.org/officeDocument/2006/relationships/image" Target="../media/image56.jpeg"/><Relationship Id="rId4" Type="http://schemas.openxmlformats.org/officeDocument/2006/relationships/hyperlink" Target="http://images.google.com/imgres?imgurl=www.masada2000.org/refugee2.jpg&amp;imgrefurl=http://www.masada2000.org/templemount.html&amp;h=164&amp;w=250&amp;prev=/images?q=Third+Temple+of+Jerusalem&amp;svnum=10&amp;hl=en&amp;lr=&amp;ie=UTF-8&amp;oe=UTF-8"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153.xml"/><Relationship Id="rId6" Type="http://schemas.openxmlformats.org/officeDocument/2006/relationships/image" Target="../media/image59.jpeg"/><Relationship Id="rId5" Type="http://schemas.openxmlformats.org/officeDocument/2006/relationships/hyperlink" Target="http://images.google.com/imgres?imgurl=www.hope.edu/academic/religion/bandstra/RTOT/CH9/CH9_F3.JPG&amp;imgrefurl=http://www.hope.edu/academic/religion/bandstra/RTOT/CH9/CH9_RS.HTM&amp;h=421&amp;w=622&amp;prev=/images?q=altar+of+Solomon&amp;svnum=10&amp;hl=en&amp;lr=&amp;ie=UTF-8&amp;oe=UTF-8" TargetMode="External"/><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75.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3.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93.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161.xml"/><Relationship Id="rId6" Type="http://schemas.openxmlformats.org/officeDocument/2006/relationships/hyperlink" Target="http://images.google.com/imgres?imgurl=www.decadeofbehavior.org/launch/faces-transp.gif&amp;imgrefurl=http://www.decadeofbehavior.org/launch/&amp;h=220&amp;w=150&amp;prev=/images?q=Faces&amp;svnum=10&amp;hl=en&amp;lr=&amp;ie=UTF-8&amp;oe=UTF-8" TargetMode="External"/><Relationship Id="rId5" Type="http://schemas.openxmlformats.org/officeDocument/2006/relationships/image" Target="../media/image65.jpeg"/><Relationship Id="rId4" Type="http://schemas.openxmlformats.org/officeDocument/2006/relationships/hyperlink" Target="http://images.google.com/imgres?imgurl=www.jewish-rabbi.00server.com/jewish%20rabbi%20Shah%20300.jpg&amp;imgrefurl=http://www.jewish-rabbi.00server.com/portrait_of_jewish_rabbi_shah.htm&amp;h=400&amp;w=325&amp;prev=/images?q=Jewish+rabbi&amp;svnum=10&amp;hl=en&amp;lr=&amp;ie=UTF-8&amp;oe=UTF-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02.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153.xml"/><Relationship Id="rId5" Type="http://schemas.openxmlformats.org/officeDocument/2006/relationships/image" Target="../media/image68.jpeg"/><Relationship Id="rId4" Type="http://schemas.openxmlformats.org/officeDocument/2006/relationships/hyperlink" Target="http://www.cnn.com/SPECIALS/2001/mideast/stories/issues.jerusalem/jerusalem.dome.of.rock.jp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161.xml"/><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7.xml"/><Relationship Id="rId1" Type="http://schemas.openxmlformats.org/officeDocument/2006/relationships/themeOverride" Target="../theme/themeOverride12.xml"/><Relationship Id="rId4" Type="http://schemas.openxmlformats.org/officeDocument/2006/relationships/image" Target="../media/image45.jpeg"/></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153.xml"/><Relationship Id="rId4" Type="http://schemas.openxmlformats.org/officeDocument/2006/relationships/image" Target="../media/image73.jpeg"/></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14.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00.xml"/><Relationship Id="rId1" Type="http://schemas.openxmlformats.org/officeDocument/2006/relationships/themeOverride" Target="../theme/themeOverride13.xml"/><Relationship Id="rId4" Type="http://schemas.openxmlformats.org/officeDocument/2006/relationships/image" Target="../media/image76.jpeg"/></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15.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8.xml"/><Relationship Id="rId1" Type="http://schemas.openxmlformats.org/officeDocument/2006/relationships/slideLayout" Target="../slideLayouts/slideLayout153.xml"/><Relationship Id="rId5" Type="http://schemas.openxmlformats.org/officeDocument/2006/relationships/image" Target="../media/image80.png"/><Relationship Id="rId4" Type="http://schemas.openxmlformats.org/officeDocument/2006/relationships/hyperlink" Target="http://www.maps.com/magellan/Images/JERSUL-W1.gi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9.xml"/><Relationship Id="rId1" Type="http://schemas.openxmlformats.org/officeDocument/2006/relationships/slideLayout" Target="../slideLayouts/slideLayout153.xml"/><Relationship Id="rId4" Type="http://schemas.openxmlformats.org/officeDocument/2006/relationships/image" Target="../media/image81.jpeg"/></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1.xml"/><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2.xml"/><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4.xml"/><Relationship Id="rId1" Type="http://schemas.openxmlformats.org/officeDocument/2006/relationships/slideLayout" Target="../slideLayouts/slideLayout129.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5.xml"/><Relationship Id="rId1" Type="http://schemas.openxmlformats.org/officeDocument/2006/relationships/slideLayout" Target="../slideLayouts/slideLayout17.xml"/><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6.xml"/><Relationship Id="rId1" Type="http://schemas.openxmlformats.org/officeDocument/2006/relationships/slideLayout" Target="../slideLayouts/slideLayout150.xml"/></Relationships>
</file>

<file path=ppt/slides/_rels/slide6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0.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15.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7.xml"/><Relationship Id="rId1" Type="http://schemas.openxmlformats.org/officeDocument/2006/relationships/themeOverride" Target="../theme/themeOverride14.xml"/><Relationship Id="rId5" Type="http://schemas.openxmlformats.org/officeDocument/2006/relationships/image" Target="../media/image91.jpeg"/><Relationship Id="rId4" Type="http://schemas.openxmlformats.org/officeDocument/2006/relationships/image" Target="../media/image33.jpeg"/></Relationships>
</file>

<file path=ppt/slides/_rels/slide7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0.xml"/></Relationships>
</file>

<file path=ppt/slides/_rels/slide7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0.xml"/><Relationship Id="rId1" Type="http://schemas.openxmlformats.org/officeDocument/2006/relationships/slideLayout" Target="../slideLayouts/slideLayout53.xml"/></Relationships>
</file>

<file path=ppt/slides/_rels/slide7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1.xml"/><Relationship Id="rId1" Type="http://schemas.openxmlformats.org/officeDocument/2006/relationships/slideLayout" Target="../slideLayouts/slideLayout53.xml"/></Relationships>
</file>

<file path=ppt/slides/_rels/slide7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129.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3.png"/><Relationship Id="rId1" Type="http://schemas.openxmlformats.org/officeDocument/2006/relationships/slideLayout" Target="../slideLayouts/slideLayout14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16.xml"/></Relationships>
</file>

<file path=ppt/slides/_rels/slide8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17.xml"/><Relationship Id="rId4" Type="http://schemas.openxmlformats.org/officeDocument/2006/relationships/image" Target="../media/image9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9.xml"/><Relationship Id="rId1" Type="http://schemas.openxmlformats.org/officeDocument/2006/relationships/themeOverride" Target="../theme/themeOverride1.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27089"/>
          </a:xfrm>
          <a:prstGeom prst="rect">
            <a:avLst/>
          </a:prstGeom>
        </p:spPr>
      </p:pic>
      <p:sp>
        <p:nvSpPr>
          <p:cNvPr id="857090" name="Rectangle 2"/>
          <p:cNvSpPr>
            <a:spLocks noGrp="1" noChangeArrowheads="1"/>
          </p:cNvSpPr>
          <p:nvPr>
            <p:ph type="ctrTitle"/>
          </p:nvPr>
        </p:nvSpPr>
        <p:spPr>
          <a:xfrm>
            <a:off x="1" y="5093141"/>
            <a:ext cx="9224867" cy="1247942"/>
          </a:xfrm>
          <a:effectLst/>
        </p:spPr>
        <p:txBody>
          <a:bodyPr/>
          <a:lstStyle/>
          <a:p>
            <a:pPr>
              <a:defRPr/>
            </a:pPr>
            <a:r>
              <a:rPr lang="en-US" sz="4800" b="1" dirty="0">
                <a:effectLst>
                  <a:glow rad="228600">
                    <a:schemeClr val="tx1"/>
                  </a:glow>
                </a:effectLst>
                <a:latin typeface="Arial" charset="0"/>
                <a:ea typeface="ＭＳ Ｐゴシック" charset="0"/>
                <a:cs typeface="ＭＳ Ｐゴシック" charset="0"/>
              </a:rPr>
              <a:t>The Grace Witnesses </a:t>
            </a:r>
            <a:br>
              <a:rPr lang="en-US" sz="4800" b="1" dirty="0">
                <a:effectLst>
                  <a:glow rad="228600">
                    <a:schemeClr val="tx1"/>
                  </a:glow>
                </a:effectLst>
                <a:latin typeface="Arial" charset="0"/>
                <a:ea typeface="ＭＳ Ｐゴシック" charset="0"/>
                <a:cs typeface="ＭＳ Ｐゴシック" charset="0"/>
              </a:rPr>
            </a:br>
            <a:r>
              <a:rPr lang="en-US" sz="4800" b="1" dirty="0">
                <a:effectLst>
                  <a:glow rad="228600">
                    <a:schemeClr val="tx1"/>
                  </a:glow>
                </a:effectLst>
                <a:latin typeface="Arial" charset="0"/>
                <a:ea typeface="ＭＳ Ｐゴシック" charset="0"/>
                <a:cs typeface="ＭＳ Ｐゴシック" charset="0"/>
              </a:rPr>
              <a:t>(Rev. 10–11)</a:t>
            </a:r>
            <a:endParaRPr lang="en-US" sz="4800" dirty="0">
              <a:effectLst>
                <a:glow rad="228600">
                  <a:schemeClr val="tx1"/>
                </a:glow>
              </a:effectLst>
              <a:latin typeface="Times New Roman" charset="0"/>
              <a:ea typeface="ＭＳ Ｐゴシック" charset="0"/>
              <a:cs typeface="ＭＳ Ｐゴシック" charset="0"/>
            </a:endParaRPr>
          </a:p>
        </p:txBody>
      </p:sp>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800" b="1" i="1" dirty="0">
                <a:solidFill>
                  <a:srgbClr val="E5E5FF"/>
                </a:solidFill>
                <a:latin typeface="Arial" charset="0"/>
                <a:cs typeface="Arial" charset="0"/>
              </a:rPr>
              <a:t>Rick Griffith • Crossroads International Church • BibleStudyDownloads.org</a:t>
            </a:r>
          </a:p>
        </p:txBody>
      </p:sp>
    </p:spTree>
    <p:extLst>
      <p:ext uri="{BB962C8B-B14F-4D97-AF65-F5344CB8AC3E}">
        <p14:creationId xmlns:p14="http://schemas.microsoft.com/office/powerpoint/2010/main" val="423087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descr="09 Souls of the Marty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2388"/>
            <a:ext cx="9144000" cy="6022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0" y="5516563"/>
            <a:ext cx="2916238" cy="35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848898" name="Rectangle 2"/>
          <p:cNvSpPr>
            <a:spLocks noGrp="1" noChangeArrowheads="1"/>
          </p:cNvSpPr>
          <p:nvPr>
            <p:ph type="ctrTitle"/>
          </p:nvPr>
        </p:nvSpPr>
        <p:spPr>
          <a:xfrm>
            <a:off x="0" y="5899344"/>
            <a:ext cx="9144000" cy="965200"/>
          </a:xfrm>
          <a:solidFill>
            <a:schemeClr val="tx1"/>
          </a:solidFill>
          <a:ln>
            <a:noFill/>
          </a:ln>
        </p:spPr>
        <p:txBody>
          <a:bodyPr/>
          <a:lstStyle/>
          <a:p>
            <a:pPr eaLnBrk="1" hangingPunct="1">
              <a:defRPr/>
            </a:pPr>
            <a:r>
              <a:rPr lang="en-US" sz="3200" b="1"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Seal #5: Martyrs Assured under the Altar (6:9-11)</a:t>
            </a:r>
          </a:p>
        </p:txBody>
      </p:sp>
      <p:sp>
        <p:nvSpPr>
          <p:cNvPr id="5" name="Text Box 60"/>
          <p:cNvSpPr txBox="1">
            <a:spLocks noChangeArrowheads="1"/>
          </p:cNvSpPr>
          <p:nvPr/>
        </p:nvSpPr>
        <p:spPr bwMode="auto">
          <a:xfrm>
            <a:off x="8418513" y="42863"/>
            <a:ext cx="695325"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a:ea typeface="Osaka" charset="0"/>
                <a:cs typeface="Arial"/>
              </a:rPr>
              <a:t>376</a:t>
            </a:r>
            <a:endParaRPr lang="en-US" sz="2000" b="1" dirty="0">
              <a:solidFill>
                <a:srgbClr val="FFFFFF"/>
              </a:solidFill>
              <a:latin typeface="Arial"/>
              <a:ea typeface="Osaka" charset="0"/>
              <a:cs typeface="Arial"/>
            </a:endParaRPr>
          </a:p>
        </p:txBody>
      </p:sp>
    </p:spTree>
    <p:extLst>
      <p:ext uri="{BB962C8B-B14F-4D97-AF65-F5344CB8AC3E}">
        <p14:creationId xmlns:p14="http://schemas.microsoft.com/office/powerpoint/2010/main" val="946827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1" descr="11 Recieving the Seal of Go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19244"/>
            <a:ext cx="9180513" cy="7177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5762" name="Rectangle 2"/>
          <p:cNvSpPr>
            <a:spLocks noGrp="1" noChangeArrowheads="1"/>
          </p:cNvSpPr>
          <p:nvPr>
            <p:ph type="ctrTitle"/>
          </p:nvPr>
        </p:nvSpPr>
        <p:spPr>
          <a:xfrm>
            <a:off x="0" y="0"/>
            <a:ext cx="6477000" cy="914400"/>
          </a:xfrm>
          <a:effectLst>
            <a:outerShdw blurRad="63500" dist="35921" dir="2700000" algn="ctr" rotWithShape="0">
              <a:schemeClr val="tx2">
                <a:alpha val="74998"/>
              </a:schemeClr>
            </a:outerShdw>
          </a:effectLst>
        </p:spPr>
        <p:txBody>
          <a:bodyPr/>
          <a:lstStyle/>
          <a:p>
            <a:pPr>
              <a:defRPr/>
            </a:pPr>
            <a:r>
              <a:rPr lang="en-US" sz="3600" b="1" dirty="0">
                <a:latin typeface="Arial" charset="0"/>
                <a:ea typeface="ＭＳ Ｐゴシック" charset="0"/>
                <a:cs typeface="ＭＳ Ｐゴシック" charset="0"/>
              </a:rPr>
              <a:t>144,000 Jews Sealed (7:3)</a:t>
            </a:r>
            <a:endParaRPr lang="en-US" sz="36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6095338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3" descr="rev 7v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3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0" y="76200"/>
            <a:ext cx="9144000" cy="1152525"/>
          </a:xfrm>
          <a:effectLst/>
        </p:spPr>
        <p:txBody>
          <a:bodyPr/>
          <a:lstStyle/>
          <a:p>
            <a:pPr>
              <a:defRPr/>
            </a:pPr>
            <a:r>
              <a:rPr lang="en-US" sz="4000" b="1" dirty="0">
                <a:effectLst>
                  <a:glow rad="139700">
                    <a:schemeClr val="tx1">
                      <a:alpha val="75000"/>
                    </a:schemeClr>
                  </a:glow>
                </a:effectLst>
                <a:latin typeface="Arial" charset="0"/>
                <a:ea typeface="ＭＳ Ｐゴシック" charset="0"/>
              </a:rPr>
              <a:t>Redeemed "f</a:t>
            </a:r>
            <a:r>
              <a:rPr lang="en-US" sz="4000" b="1" dirty="0">
                <a:solidFill>
                  <a:schemeClr val="bg1"/>
                </a:solidFill>
                <a:effectLst>
                  <a:glow rad="139700">
                    <a:schemeClr val="tx1">
                      <a:alpha val="75000"/>
                    </a:schemeClr>
                  </a:glow>
                </a:effectLst>
                <a:latin typeface="Arial" charset="0"/>
                <a:ea typeface="ＭＳ Ｐゴシック" charset="0"/>
              </a:rPr>
              <a:t>rom every tribe, nation, language and people</a:t>
            </a:r>
            <a:r>
              <a:rPr lang="en-US" altLang="ja-JP" sz="4000" b="1" dirty="0">
                <a:solidFill>
                  <a:schemeClr val="bg1"/>
                </a:solidFill>
                <a:effectLst>
                  <a:glow rad="139700">
                    <a:schemeClr val="tx1">
                      <a:alpha val="75000"/>
                    </a:schemeClr>
                  </a:glow>
                </a:effectLst>
                <a:latin typeface="Arial" charset="0"/>
                <a:ea typeface="ＭＳ Ｐゴシック" charset="0"/>
              </a:rPr>
              <a:t>"</a:t>
            </a:r>
            <a:r>
              <a:rPr lang="en-US" sz="4000" b="1" dirty="0">
                <a:solidFill>
                  <a:schemeClr val="bg1"/>
                </a:solidFill>
                <a:effectLst>
                  <a:glow rad="139700">
                    <a:schemeClr val="tx1">
                      <a:alpha val="75000"/>
                    </a:schemeClr>
                  </a:glow>
                </a:effectLst>
                <a:latin typeface="Arial" charset="0"/>
                <a:ea typeface="ＭＳ Ｐゴシック" charset="0"/>
              </a:rPr>
              <a:t> (5:9; 7:9)</a:t>
            </a:r>
            <a:endParaRPr lang="en-US" b="1" dirty="0">
              <a:effectLst>
                <a:glow rad="1397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363654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80"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a:solidFill>
                  <a:srgbClr val="000000"/>
                </a:solidFill>
                <a:latin typeface="Arial Narrow" charset="0"/>
                <a:cs typeface="Arial" charset="0"/>
              </a:rPr>
              <a:t>Rapture</a:t>
            </a:r>
            <a:br>
              <a:rPr lang="en-US" sz="1400" b="1" dirty="0">
                <a:solidFill>
                  <a:srgbClr val="000000"/>
                </a:solidFill>
                <a:latin typeface="Arial Narrow" charset="0"/>
                <a:cs typeface="Arial" charset="0"/>
              </a:rPr>
            </a:br>
            <a:r>
              <a:rPr lang="en-US" sz="1400" b="1" dirty="0">
                <a:solidFill>
                  <a:srgbClr val="000000"/>
                </a:solidFill>
                <a:latin typeface="Arial Narrow" charset="0"/>
                <a:cs typeface="Arial" charset="0"/>
              </a:rPr>
              <a:t>3:10</a:t>
            </a: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a:solidFill>
                  <a:srgbClr val="000000"/>
                </a:solidFill>
                <a:latin typeface="Arial Narrow" charset="0"/>
                <a:cs typeface="Arial" charset="0"/>
              </a:rPr>
              <a:t>Church </a:t>
            </a:r>
            <a:br>
              <a:rPr lang="en-US" sz="1400" b="1" dirty="0">
                <a:solidFill>
                  <a:srgbClr val="000000"/>
                </a:solidFill>
                <a:latin typeface="Arial Narrow" charset="0"/>
                <a:cs typeface="Arial" charset="0"/>
              </a:rPr>
            </a:br>
            <a:r>
              <a:rPr lang="en-US" sz="1400" b="1" dirty="0">
                <a:solidFill>
                  <a:srgbClr val="000000"/>
                </a:solidFill>
                <a:latin typeface="Arial Narrow" charset="0"/>
                <a:cs typeface="Arial" charset="0"/>
              </a:rPr>
              <a:t>Age</a:t>
            </a: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en-US" sz="4800" dirty="0">
                <a:solidFill>
                  <a:schemeClr val="bg1"/>
                </a:solidFill>
                <a:latin typeface="Comic Sans MS" charset="0"/>
              </a:rPr>
              <a:t>Chronology of Revelation</a:t>
            </a: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dirty="0">
                <a:solidFill>
                  <a:srgbClr val="000000"/>
                </a:solidFill>
                <a:latin typeface="Arial Narrow" charset="0"/>
                <a:cs typeface="Arial" charset="0"/>
              </a:rPr>
              <a:t>"What you have seen"</a:t>
            </a:r>
          </a:p>
          <a:p>
            <a:pPr algn="ctr" defTabSz="914400" fontAlgn="base">
              <a:spcBef>
                <a:spcPct val="0"/>
              </a:spcBef>
              <a:spcAft>
                <a:spcPct val="0"/>
              </a:spcAft>
            </a:pPr>
            <a:r>
              <a:rPr lang="en-US" sz="1600" dirty="0">
                <a:solidFill>
                  <a:srgbClr val="000000"/>
                </a:solidFill>
                <a:latin typeface="Arial Narrow" charset="0"/>
                <a:cs typeface="Arial" charset="0"/>
              </a:rPr>
              <a:t>(1:19a)</a:t>
            </a:r>
          </a:p>
          <a:p>
            <a:pPr algn="ctr" defTabSz="914400" fontAlgn="base">
              <a:spcBef>
                <a:spcPct val="0"/>
              </a:spcBef>
              <a:spcAft>
                <a:spcPct val="0"/>
              </a:spcAft>
            </a:pPr>
            <a:r>
              <a:rPr lang="en-US" sz="1600" b="1" dirty="0">
                <a:solidFill>
                  <a:srgbClr val="000000"/>
                </a:solidFill>
                <a:latin typeface="Arial Narrow" charset="0"/>
                <a:cs typeface="Arial" charset="0"/>
              </a:rPr>
              <a:t>Rev. 1</a:t>
            </a: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dirty="0">
                <a:solidFill>
                  <a:srgbClr val="000000"/>
                </a:solidFill>
                <a:latin typeface="Arial Narrow" charset="0"/>
                <a:cs typeface="Arial" charset="0"/>
              </a:rPr>
              <a:t>"What is </a:t>
            </a:r>
            <a:br>
              <a:rPr lang="en-US" sz="1600" dirty="0">
                <a:solidFill>
                  <a:srgbClr val="000000"/>
                </a:solidFill>
                <a:latin typeface="Arial Narrow" charset="0"/>
                <a:cs typeface="Arial" charset="0"/>
              </a:rPr>
            </a:br>
            <a:r>
              <a:rPr lang="en-US" sz="1600" dirty="0">
                <a:solidFill>
                  <a:srgbClr val="000000"/>
                </a:solidFill>
                <a:latin typeface="Arial Narrow" charset="0"/>
                <a:cs typeface="Arial" charset="0"/>
              </a:rPr>
              <a:t>now"</a:t>
            </a:r>
          </a:p>
          <a:p>
            <a:pPr algn="ctr" defTabSz="914400" fontAlgn="base">
              <a:spcBef>
                <a:spcPct val="0"/>
              </a:spcBef>
              <a:spcAft>
                <a:spcPct val="0"/>
              </a:spcAft>
            </a:pPr>
            <a:r>
              <a:rPr lang="en-US" sz="1600" dirty="0">
                <a:solidFill>
                  <a:srgbClr val="000000"/>
                </a:solidFill>
                <a:latin typeface="Arial Narrow" charset="0"/>
                <a:cs typeface="Arial" charset="0"/>
              </a:rPr>
              <a:t>(1:19b)</a:t>
            </a:r>
          </a:p>
          <a:p>
            <a:pPr algn="ctr" defTabSz="914400" fontAlgn="base">
              <a:spcBef>
                <a:spcPct val="0"/>
              </a:spcBef>
              <a:spcAft>
                <a:spcPct val="0"/>
              </a:spcAft>
            </a:pPr>
            <a:r>
              <a:rPr lang="en-US" sz="1600" b="1" dirty="0">
                <a:solidFill>
                  <a:srgbClr val="000000"/>
                </a:solidFill>
                <a:latin typeface="Arial Narrow" charset="0"/>
                <a:cs typeface="Arial" charset="0"/>
              </a:rPr>
              <a:t>Rev. 2–3</a:t>
            </a:r>
          </a:p>
        </p:txBody>
      </p:sp>
      <p:sp>
        <p:nvSpPr>
          <p:cNvPr id="190477"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dirty="0">
                <a:solidFill>
                  <a:srgbClr val="000000"/>
                </a:solidFill>
                <a:latin typeface="Arial Narrow" charset="0"/>
                <a:cs typeface="Arial" charset="0"/>
              </a:rPr>
              <a:t>"What will </a:t>
            </a:r>
            <a:br>
              <a:rPr lang="en-US" sz="1600" dirty="0">
                <a:solidFill>
                  <a:srgbClr val="000000"/>
                </a:solidFill>
                <a:latin typeface="Arial Narrow" charset="0"/>
                <a:cs typeface="Arial" charset="0"/>
              </a:rPr>
            </a:br>
            <a:r>
              <a:rPr lang="en-US" sz="1600" dirty="0">
                <a:solidFill>
                  <a:srgbClr val="000000"/>
                </a:solidFill>
                <a:latin typeface="Arial Narrow" charset="0"/>
                <a:cs typeface="Arial" charset="0"/>
              </a:rPr>
              <a:t>take place later"</a:t>
            </a:r>
          </a:p>
          <a:p>
            <a:pPr algn="ctr" defTabSz="914400" fontAlgn="base">
              <a:spcBef>
                <a:spcPct val="0"/>
              </a:spcBef>
              <a:spcAft>
                <a:spcPct val="0"/>
              </a:spcAft>
            </a:pPr>
            <a:r>
              <a:rPr lang="en-US" sz="1600" dirty="0">
                <a:solidFill>
                  <a:srgbClr val="000000"/>
                </a:solidFill>
                <a:latin typeface="Arial Narrow" charset="0"/>
                <a:cs typeface="Arial" charset="0"/>
              </a:rPr>
              <a:t>(1:19c)</a:t>
            </a:r>
          </a:p>
          <a:p>
            <a:pPr algn="ctr" defTabSz="914400" fontAlgn="base">
              <a:spcBef>
                <a:spcPct val="0"/>
              </a:spcBef>
              <a:spcAft>
                <a:spcPct val="0"/>
              </a:spcAft>
            </a:pPr>
            <a:r>
              <a:rPr lang="en-US" sz="1600" b="1" dirty="0">
                <a:solidFill>
                  <a:srgbClr val="000000"/>
                </a:solidFill>
                <a:latin typeface="Arial Narrow" charset="0"/>
                <a:cs typeface="Arial" charset="0"/>
              </a:rPr>
              <a:t>Rev. 4–22</a:t>
            </a: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a:solidFill>
                  <a:srgbClr val="000000"/>
                </a:solidFill>
                <a:latin typeface="Arial Narrow" charset="0"/>
                <a:cs typeface="Arial" charset="0"/>
              </a:rPr>
              <a:t>Vision of Christ</a:t>
            </a: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dirty="0">
                <a:solidFill>
                  <a:srgbClr val="000000"/>
                </a:solidFill>
                <a:latin typeface="Arial Narrow" charset="0"/>
                <a:cs typeface="Arial" charset="0"/>
              </a:rPr>
              <a:t>Second Half</a:t>
            </a:r>
            <a:endParaRPr lang="en-US" sz="1400" b="1" dirty="0">
              <a:solidFill>
                <a:srgbClr val="000000"/>
              </a:solidFill>
              <a:latin typeface="Arial Narrow"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a:solidFill>
                  <a:srgbClr val="000000"/>
                </a:solidFill>
                <a:latin typeface="Arial Narrow" charset="0"/>
                <a:cs typeface="Arial" charset="0"/>
              </a:rPr>
              <a:t>Tribulation</a:t>
            </a:r>
          </a:p>
          <a:p>
            <a:pPr algn="ctr" defTabSz="914400" fontAlgn="base">
              <a:spcBef>
                <a:spcPct val="0"/>
              </a:spcBef>
              <a:spcAft>
                <a:spcPct val="0"/>
              </a:spcAft>
            </a:pPr>
            <a:r>
              <a:rPr lang="en-US" sz="1400" b="1" dirty="0">
                <a:solidFill>
                  <a:srgbClr val="000000"/>
                </a:solidFill>
                <a:latin typeface="Arial Narrow" charset="0"/>
                <a:cs typeface="Arial" charset="0"/>
              </a:rPr>
              <a:t>4:1 – 19:10</a:t>
            </a:r>
          </a:p>
        </p:txBody>
      </p:sp>
      <p:sp>
        <p:nvSpPr>
          <p:cNvPr id="190484" name="TextBox 23"/>
          <p:cNvSpPr txBox="1">
            <a:spLocks noChangeArrowheads="1"/>
          </p:cNvSpPr>
          <p:nvPr/>
        </p:nvSpPr>
        <p:spPr bwMode="auto">
          <a:xfrm>
            <a:off x="6643688" y="3046157"/>
            <a:ext cx="928687"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a:solidFill>
                  <a:srgbClr val="000000"/>
                </a:solidFill>
                <a:latin typeface="Arial Narrow" charset="0"/>
                <a:cs typeface="Arial" charset="0"/>
              </a:rPr>
              <a:t>Second Coming</a:t>
            </a:r>
          </a:p>
        </p:txBody>
      </p:sp>
      <p:sp>
        <p:nvSpPr>
          <p:cNvPr id="190485" name="TextBox 24"/>
          <p:cNvSpPr txBox="1">
            <a:spLocks noChangeArrowheads="1"/>
          </p:cNvSpPr>
          <p:nvPr/>
        </p:nvSpPr>
        <p:spPr bwMode="auto">
          <a:xfrm>
            <a:off x="7572375" y="3046157"/>
            <a:ext cx="1143000"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a:solidFill>
                  <a:srgbClr val="000000"/>
                </a:solidFill>
                <a:latin typeface="Arial Narrow" charset="0"/>
                <a:cs typeface="Arial" charset="0"/>
              </a:rPr>
              <a:t>Millennium</a:t>
            </a:r>
          </a:p>
        </p:txBody>
      </p:sp>
      <p:sp>
        <p:nvSpPr>
          <p:cNvPr id="190486" name="TextBox 25"/>
          <p:cNvSpPr txBox="1">
            <a:spLocks noChangeArrowheads="1"/>
          </p:cNvSpPr>
          <p:nvPr/>
        </p:nvSpPr>
        <p:spPr bwMode="auto">
          <a:xfrm>
            <a:off x="8312408" y="3500438"/>
            <a:ext cx="714375"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b="1" dirty="0">
                <a:solidFill>
                  <a:srgbClr val="000000"/>
                </a:solidFill>
                <a:latin typeface="Arial Narrow" charset="0"/>
                <a:cs typeface="Arial" charset="0"/>
              </a:rPr>
              <a:t>Eternal State</a:t>
            </a: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90488" name="TextBox 30"/>
          <p:cNvSpPr txBox="1">
            <a:spLocks noChangeArrowheads="1"/>
          </p:cNvSpPr>
          <p:nvPr/>
        </p:nvSpPr>
        <p:spPr bwMode="auto">
          <a:xfrm>
            <a:off x="7902457" y="4286250"/>
            <a:ext cx="761432" cy="785813"/>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200" b="1" dirty="0">
                <a:solidFill>
                  <a:srgbClr val="000000"/>
                </a:solidFill>
                <a:latin typeface="Arial Narrow" charset="0"/>
                <a:cs typeface="Arial" charset="0"/>
              </a:rPr>
              <a:t>Great White Throne Judgment</a:t>
            </a: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92"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a:solidFill>
                  <a:srgbClr val="FFFFFF"/>
                </a:solidFill>
                <a:latin typeface="Arial" charset="0"/>
                <a:cs typeface="Arial" charset="0"/>
              </a:rPr>
              <a:t>340</a:t>
            </a: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en-US" sz="1400" dirty="0">
                <a:solidFill>
                  <a:srgbClr val="000000"/>
                </a:solidFill>
                <a:latin typeface="Arial Narrow" charset="0"/>
                <a:cs typeface="Arial" charset="0"/>
              </a:rPr>
              <a:t>Copyright 1989 Rick Griffith</a:t>
            </a:r>
          </a:p>
          <a:p>
            <a:pPr defTabSz="914400" fontAlgn="base">
              <a:spcBef>
                <a:spcPct val="0"/>
              </a:spcBef>
              <a:spcAft>
                <a:spcPct val="0"/>
              </a:spcAft>
            </a:pPr>
            <a:r>
              <a:rPr lang="en-US" sz="1400" dirty="0">
                <a:solidFill>
                  <a:srgbClr val="000000"/>
                </a:solidFill>
                <a:latin typeface="Arial Narrow" charset="0"/>
                <a:cs typeface="Arial" charset="0"/>
              </a:rPr>
              <a:t>Adapted from a chart by J. D. Pentecost</a:t>
            </a: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dirty="0">
                <a:solidFill>
                  <a:srgbClr val="000000"/>
                </a:solidFill>
                <a:latin typeface="Arial Narrow" charset="0"/>
                <a:cs typeface="Arial" charset="0"/>
              </a:rPr>
              <a:t>First Half</a:t>
            </a:r>
            <a:endParaRPr lang="en-US" sz="1400" b="1" dirty="0">
              <a:solidFill>
                <a:srgbClr val="000000"/>
              </a:solidFill>
              <a:latin typeface="Arial Narrow" charset="0"/>
              <a:cs typeface="Arial"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5360209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76200"/>
            <a:ext cx="9180513" cy="841375"/>
          </a:xfrm>
          <a:effectLst/>
        </p:spPr>
        <p:txBody>
          <a:bodyPr/>
          <a:lstStyle/>
          <a:p>
            <a:pPr>
              <a:defRPr/>
            </a:pPr>
            <a:r>
              <a:rPr lang="en-US" sz="3200" dirty="0">
                <a:effectLst>
                  <a:outerShdw blurRad="38100" dist="38100" dir="2700000" algn="tl">
                    <a:srgbClr val="000000">
                      <a:alpha val="43137"/>
                    </a:srgbClr>
                  </a:outerShdw>
                </a:effectLst>
                <a:latin typeface="Arial" charset="0"/>
                <a:ea typeface="ＭＳ Ｐゴシック" charset="0"/>
                <a:cs typeface="ＭＳ Ｐゴシック" charset="0"/>
              </a:rPr>
              <a:t>Seven Trumpet Judgments (8:6–11:19)</a:t>
            </a:r>
            <a:endParaRPr lang="en-US" sz="32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115714" name="Picture 1" descr="13 Seven Angels, Seven Trumpe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12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FFFF66"/>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15716" name="Text Box 30"/>
          <p:cNvSpPr txBox="1">
            <a:spLocks noChangeArrowheads="1"/>
          </p:cNvSpPr>
          <p:nvPr/>
        </p:nvSpPr>
        <p:spPr bwMode="auto">
          <a:xfrm>
            <a:off x="8426450" y="476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381</a:t>
            </a:r>
          </a:p>
        </p:txBody>
      </p:sp>
    </p:spTree>
    <p:extLst>
      <p:ext uri="{BB962C8B-B14F-4D97-AF65-F5344CB8AC3E}">
        <p14:creationId xmlns:p14="http://schemas.microsoft.com/office/powerpoint/2010/main" val="1204094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14 Trumpet Judgment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36525"/>
            <a:ext cx="9144000" cy="672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6" name="Rectangle 2"/>
          <p:cNvSpPr>
            <a:spLocks noGrp="1" noChangeArrowheads="1"/>
          </p:cNvSpPr>
          <p:nvPr>
            <p:ph type="title"/>
          </p:nvPr>
        </p:nvSpPr>
        <p:spPr>
          <a:xfrm>
            <a:off x="0" y="0"/>
            <a:ext cx="9144000" cy="836613"/>
          </a:xfrm>
          <a:effectLst/>
        </p:spPr>
        <p:txBody>
          <a:bodyPr/>
          <a:lstStyle/>
          <a:p>
            <a:pPr eaLnBrk="1" hangingPunct="1">
              <a:defRPr/>
            </a:pPr>
            <a:r>
              <a:rPr lang="en-US" b="1" dirty="0">
                <a:effectLst>
                  <a:glow rad="177800">
                    <a:schemeClr val="tx1"/>
                  </a:glow>
                </a:effectLst>
                <a:latin typeface="Arial" charset="0"/>
                <a:ea typeface="ＭＳ Ｐゴシック" charset="0"/>
              </a:rPr>
              <a:t>Trumpet Judgments (Rev. 8–9)</a:t>
            </a:r>
            <a:endParaRPr lang="en-US" sz="3600" b="1" dirty="0">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Tree>
    <p:extLst>
      <p:ext uri="{BB962C8B-B14F-4D97-AF65-F5344CB8AC3E}">
        <p14:creationId xmlns:p14="http://schemas.microsoft.com/office/powerpoint/2010/main" val="459892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9144000" cy="6858000"/>
          </a:xfrm>
          <a:prstGeom prst="rect">
            <a:avLst/>
          </a:prstGeom>
        </p:spPr>
      </p:pic>
      <p:sp>
        <p:nvSpPr>
          <p:cNvPr id="887810" name="Rectangle 1026"/>
          <p:cNvSpPr>
            <a:spLocks noGrp="1" noChangeArrowheads="1"/>
          </p:cNvSpPr>
          <p:nvPr>
            <p:ph type="ctrTitle"/>
          </p:nvPr>
        </p:nvSpPr>
        <p:spPr>
          <a:xfrm>
            <a:off x="2385811" y="4903657"/>
            <a:ext cx="6758190" cy="2032497"/>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effectLst>
                  <a:glow rad="177800">
                    <a:schemeClr val="tx1"/>
                  </a:glow>
                </a:effectLst>
                <a:latin typeface="Arial" charset="0"/>
                <a:ea typeface="ＭＳ Ｐゴシック" charset="0"/>
              </a:rPr>
              <a:t>Angels will </a:t>
            </a:r>
            <a:r>
              <a:rPr lang="en-US" b="1" i="1" dirty="0">
                <a:effectLst>
                  <a:glow rad="177800">
                    <a:schemeClr val="tx1"/>
                  </a:glow>
                </a:effectLst>
                <a:latin typeface="Arial" charset="0"/>
                <a:ea typeface="ＭＳ Ｐゴシック" charset="0"/>
              </a:rPr>
              <a:t>still</a:t>
            </a:r>
            <a:r>
              <a:rPr lang="en-US" b="1" dirty="0">
                <a:effectLst>
                  <a:glow rad="177800">
                    <a:schemeClr val="tx1"/>
                  </a:glow>
                </a:effectLst>
                <a:latin typeface="Arial" charset="0"/>
                <a:ea typeface="ＭＳ Ｐゴシック" charset="0"/>
              </a:rPr>
              <a:t> minister God</a:t>
            </a:r>
            <a:r>
              <a:rPr lang="fr-FR" b="1" dirty="0">
                <a:effectLst>
                  <a:glow rad="177800">
                    <a:schemeClr val="tx1"/>
                  </a:glow>
                </a:effectLst>
                <a:latin typeface="Arial" charset="0"/>
                <a:ea typeface="ＭＳ Ｐゴシック" charset="0"/>
              </a:rPr>
              <a:t>'</a:t>
            </a:r>
            <a:r>
              <a:rPr lang="en-US" b="1" dirty="0">
                <a:effectLst>
                  <a:glow rad="177800">
                    <a:schemeClr val="tx1"/>
                  </a:glow>
                </a:effectLst>
                <a:latin typeface="Arial" charset="0"/>
                <a:ea typeface="ＭＳ Ｐゴシック" charset="0"/>
              </a:rPr>
              <a:t>s grace!</a:t>
            </a:r>
          </a:p>
        </p:txBody>
      </p:sp>
    </p:spTree>
    <p:extLst>
      <p:ext uri="{BB962C8B-B14F-4D97-AF65-F5344CB8AC3E}">
        <p14:creationId xmlns:p14="http://schemas.microsoft.com/office/powerpoint/2010/main" val="3531845690"/>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7" name="Picture 2" descr="Revelation%20PowerPoint%20Sermon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pPr>
              <a:defRPr/>
            </a:pPr>
            <a:r>
              <a:rPr lang="en-US" sz="5400" b="1" dirty="0">
                <a:solidFill>
                  <a:srgbClr val="FFFFFF"/>
                </a:solidFill>
                <a:effectLst>
                  <a:glow rad="139700">
                    <a:schemeClr val="tx2"/>
                  </a:glow>
                  <a:outerShdw blurRad="38100" dist="38100" dir="2700000" algn="tl">
                    <a:srgbClr val="000000">
                      <a:alpha val="43137"/>
                    </a:srgbClr>
                  </a:outerShdw>
                </a:effectLst>
              </a:rPr>
              <a:t>"Unveiling"</a:t>
            </a:r>
          </a:p>
        </p:txBody>
      </p:sp>
      <p:sp>
        <p:nvSpPr>
          <p:cNvPr id="4" name="Text Box 30"/>
          <p:cNvSpPr txBox="1">
            <a:spLocks noChangeArrowheads="1"/>
          </p:cNvSpPr>
          <p:nvPr/>
        </p:nvSpPr>
        <p:spPr bwMode="auto">
          <a:xfrm>
            <a:off x="8426137" y="4763"/>
            <a:ext cx="695270" cy="463846"/>
          </a:xfrm>
          <a:prstGeom prst="rect">
            <a:avLst/>
          </a:prstGeom>
          <a:solidFill>
            <a:srgbClr val="00009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381</a:t>
            </a:r>
          </a:p>
        </p:txBody>
      </p:sp>
      <p:sp>
        <p:nvSpPr>
          <p:cNvPr id="5" name="Title 1"/>
          <p:cNvSpPr txBox="1">
            <a:spLocks/>
          </p:cNvSpPr>
          <p:nvPr/>
        </p:nvSpPr>
        <p:spPr bwMode="auto">
          <a:xfrm>
            <a:off x="653737" y="2360246"/>
            <a:ext cx="7772400" cy="2758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5400" b="1" dirty="0">
                <a:solidFill>
                  <a:srgbClr val="FFFFFF"/>
                </a:solidFill>
                <a:effectLst>
                  <a:glow rad="139700">
                    <a:schemeClr val="tx2"/>
                  </a:glow>
                  <a:outerShdw blurRad="38100" dist="38100" dir="2700000" algn="tl">
                    <a:srgbClr val="000000">
                      <a:alpha val="43137"/>
                    </a:srgbClr>
                  </a:outerShdw>
                </a:effectLst>
              </a:rPr>
              <a:t>How do you see Christ</a:t>
            </a:r>
            <a:r>
              <a:rPr lang="fr-FR" sz="5400" b="1" dirty="0">
                <a:solidFill>
                  <a:srgbClr val="FFFFFF"/>
                </a:solidFill>
                <a:effectLst>
                  <a:glow rad="139700">
                    <a:schemeClr val="tx2"/>
                  </a:glow>
                  <a:outerShdw blurRad="38100" dist="38100" dir="2700000" algn="tl">
                    <a:srgbClr val="000000">
                      <a:alpha val="43137"/>
                    </a:srgbClr>
                  </a:outerShdw>
                </a:effectLst>
              </a:rPr>
              <a:t>'</a:t>
            </a:r>
            <a:r>
              <a:rPr lang="en-US" sz="5400" b="1" dirty="0">
                <a:solidFill>
                  <a:srgbClr val="FFFFFF"/>
                </a:solidFill>
                <a:effectLst>
                  <a:glow rad="139700">
                    <a:schemeClr val="tx2"/>
                  </a:glow>
                  <a:outerShdw blurRad="38100" dist="38100" dir="2700000" algn="tl">
                    <a:srgbClr val="000000">
                      <a:alpha val="43137"/>
                    </a:srgbClr>
                  </a:outerShdw>
                </a:effectLst>
              </a:rPr>
              <a:t>s grace to you right now?</a:t>
            </a:r>
          </a:p>
        </p:txBody>
      </p:sp>
    </p:spTree>
    <p:extLst>
      <p:ext uri="{BB962C8B-B14F-4D97-AF65-F5344CB8AC3E}">
        <p14:creationId xmlns:p14="http://schemas.microsoft.com/office/powerpoint/2010/main" val="138577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274638"/>
            <a:ext cx="8229600" cy="1143000"/>
          </a:xfrm>
        </p:spPr>
        <p:txBody>
          <a:bodyPr/>
          <a:lstStyle/>
          <a:p>
            <a:pPr algn="ctr"/>
            <a:endParaRPr lang="en-US" sz="4400">
              <a:latin typeface="Trebuchet MS" charset="0"/>
              <a:cs typeface="Trebuchet MS" charset="0"/>
              <a:sym typeface="Trebuchet MS" charset="0"/>
            </a:endParaRPr>
          </a:p>
        </p:txBody>
      </p:sp>
      <p:pic>
        <p:nvPicPr>
          <p:cNvPr id="6146" name="Picture 2" descr="the-grace-of-go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145736" y="837335"/>
            <a:ext cx="8998263" cy="1272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6000" b="1" dirty="0">
                <a:solidFill>
                  <a:srgbClr val="FFFFFF"/>
                </a:solidFill>
                <a:effectLst>
                  <a:glow rad="139700">
                    <a:schemeClr val="tx2"/>
                  </a:glow>
                  <a:outerShdw blurRad="38100" dist="38100" dir="2700000" algn="tl">
                    <a:srgbClr val="000000">
                      <a:alpha val="43137"/>
                    </a:srgbClr>
                  </a:outerShdw>
                </a:effectLst>
              </a:rPr>
              <a:t>Three evidences of…</a:t>
            </a:r>
          </a:p>
        </p:txBody>
      </p:sp>
      <p:sp>
        <p:nvSpPr>
          <p:cNvPr id="5" name="Title 1"/>
          <p:cNvSpPr txBox="1">
            <a:spLocks/>
          </p:cNvSpPr>
          <p:nvPr/>
        </p:nvSpPr>
        <p:spPr bwMode="auto">
          <a:xfrm>
            <a:off x="525057" y="4807215"/>
            <a:ext cx="4454769"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5400" b="1" dirty="0">
                <a:solidFill>
                  <a:srgbClr val="FFFFFF"/>
                </a:solidFill>
                <a:effectLst>
                  <a:glow rad="139700">
                    <a:schemeClr val="tx2"/>
                  </a:glow>
                  <a:outerShdw blurRad="38100" dist="38100" dir="2700000" algn="tl">
                    <a:srgbClr val="000000">
                      <a:alpha val="43137"/>
                    </a:srgbClr>
                  </a:outerShdw>
                </a:effectLst>
              </a:rPr>
              <a:t>10–11 </a:t>
            </a:r>
            <a:r>
              <a:rPr lang="en-US" b="1" dirty="0">
                <a:solidFill>
                  <a:srgbClr val="FFFFFF"/>
                </a:solidFill>
                <a:effectLst>
                  <a:glow rad="139700">
                    <a:schemeClr val="tx2"/>
                  </a:glow>
                  <a:outerShdw blurRad="38100" dist="38100" dir="2700000" algn="tl">
                    <a:srgbClr val="000000">
                      <a:alpha val="43137"/>
                    </a:srgbClr>
                  </a:outerShdw>
                </a:effectLst>
              </a:rPr>
              <a:t>Witnesses</a:t>
            </a:r>
            <a:endParaRPr lang="en-US" sz="5400" b="1" dirty="0">
              <a:solidFill>
                <a:srgbClr val="FFFFFF"/>
              </a:solidFill>
              <a:effectLst>
                <a:glow rad="139700">
                  <a:schemeClr val="tx2"/>
                </a:glow>
                <a:outerShdw blurRad="38100" dist="38100" dir="2700000" algn="tl">
                  <a:srgbClr val="000000">
                    <a:alpha val="43137"/>
                  </a:srgbClr>
                </a:outerShdw>
              </a:effectLst>
            </a:endParaRPr>
          </a:p>
        </p:txBody>
      </p:sp>
      <p:sp>
        <p:nvSpPr>
          <p:cNvPr id="6" name="Title 1"/>
          <p:cNvSpPr txBox="1">
            <a:spLocks/>
          </p:cNvSpPr>
          <p:nvPr/>
        </p:nvSpPr>
        <p:spPr bwMode="auto">
          <a:xfrm>
            <a:off x="3694866" y="4807215"/>
            <a:ext cx="3184769"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5400" b="1" dirty="0">
                <a:solidFill>
                  <a:srgbClr val="FFFFFF"/>
                </a:solidFill>
                <a:effectLst>
                  <a:glow rad="139700">
                    <a:schemeClr val="tx2"/>
                  </a:glow>
                  <a:outerShdw blurRad="38100" dist="38100" dir="2700000" algn="tl">
                    <a:srgbClr val="000000">
                      <a:alpha val="43137"/>
                    </a:srgbClr>
                  </a:outerShdw>
                </a:effectLst>
              </a:rPr>
              <a:t>12 </a:t>
            </a:r>
            <a:br>
              <a:rPr lang="en-US" sz="5400" b="1" dirty="0">
                <a:solidFill>
                  <a:srgbClr val="FFFFFF"/>
                </a:solidFill>
                <a:effectLst>
                  <a:glow rad="139700">
                    <a:schemeClr val="tx2"/>
                  </a:glow>
                  <a:outerShdw blurRad="38100" dist="38100" dir="2700000" algn="tl">
                    <a:srgbClr val="000000">
                      <a:alpha val="43137"/>
                    </a:srgbClr>
                  </a:outerShdw>
                </a:effectLst>
              </a:rPr>
            </a:br>
            <a:r>
              <a:rPr lang="en-US" b="1" dirty="0">
                <a:solidFill>
                  <a:srgbClr val="FFFFFF"/>
                </a:solidFill>
                <a:effectLst>
                  <a:glow rad="139700">
                    <a:schemeClr val="tx2"/>
                  </a:glow>
                  <a:outerShdw blurRad="38100" dist="38100" dir="2700000" algn="tl">
                    <a:srgbClr val="000000">
                      <a:alpha val="43137"/>
                    </a:srgbClr>
                  </a:outerShdw>
                </a:effectLst>
              </a:rPr>
              <a:t>Satan</a:t>
            </a:r>
            <a:endParaRPr lang="en-US" sz="5400" b="1" dirty="0">
              <a:solidFill>
                <a:srgbClr val="FFFFFF"/>
              </a:solidFill>
              <a:effectLst>
                <a:glow rad="139700">
                  <a:schemeClr val="tx2"/>
                </a:glow>
                <a:outerShdw blurRad="38100" dist="38100" dir="2700000" algn="tl">
                  <a:srgbClr val="000000">
                    <a:alpha val="43137"/>
                  </a:srgbClr>
                </a:outerShdw>
              </a:effectLst>
            </a:endParaRPr>
          </a:p>
        </p:txBody>
      </p:sp>
      <p:sp>
        <p:nvSpPr>
          <p:cNvPr id="7" name="Title 1"/>
          <p:cNvSpPr txBox="1">
            <a:spLocks/>
          </p:cNvSpPr>
          <p:nvPr/>
        </p:nvSpPr>
        <p:spPr bwMode="auto">
          <a:xfrm>
            <a:off x="5595993" y="4807215"/>
            <a:ext cx="3529776"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5400" b="1" dirty="0">
                <a:solidFill>
                  <a:srgbClr val="FFFFFF"/>
                </a:solidFill>
                <a:effectLst>
                  <a:glow rad="139700">
                    <a:schemeClr val="tx2"/>
                  </a:glow>
                  <a:outerShdw blurRad="38100" dist="38100" dir="2700000" algn="tl">
                    <a:srgbClr val="000000">
                      <a:alpha val="43137"/>
                    </a:srgbClr>
                  </a:outerShdw>
                </a:effectLst>
              </a:rPr>
              <a:t>13–14</a:t>
            </a:r>
            <a:br>
              <a:rPr lang="en-US" sz="5400" b="1" dirty="0">
                <a:solidFill>
                  <a:srgbClr val="FFFFFF"/>
                </a:solidFill>
                <a:effectLst>
                  <a:glow rad="139700">
                    <a:schemeClr val="tx2"/>
                  </a:glow>
                  <a:outerShdw blurRad="38100" dist="38100" dir="2700000" algn="tl">
                    <a:srgbClr val="000000">
                      <a:alpha val="43137"/>
                    </a:srgbClr>
                  </a:outerShdw>
                </a:effectLst>
              </a:rPr>
            </a:br>
            <a:r>
              <a:rPr lang="en-US" b="1" dirty="0">
                <a:solidFill>
                  <a:srgbClr val="FFFFFF"/>
                </a:solidFill>
                <a:effectLst>
                  <a:glow rad="139700">
                    <a:schemeClr val="tx2"/>
                  </a:glow>
                  <a:outerShdw blurRad="38100" dist="38100" dir="2700000" algn="tl">
                    <a:srgbClr val="000000">
                      <a:alpha val="43137"/>
                    </a:srgbClr>
                  </a:outerShdw>
                </a:effectLst>
              </a:rPr>
              <a:t>Henchmen</a:t>
            </a:r>
            <a:endParaRPr lang="en-US" sz="5400" b="1" dirty="0">
              <a:solidFill>
                <a:srgbClr val="FFFFFF"/>
              </a:solidFill>
              <a:effectLst>
                <a:glow rad="139700">
                  <a:schemeClr val="tx2"/>
                </a:glow>
                <a:outerShdw blurRad="38100" dist="38100" dir="2700000" algn="tl">
                  <a:srgbClr val="000000">
                    <a:alpha val="43137"/>
                  </a:srgbClr>
                </a:outerShdw>
              </a:effectLst>
            </a:endParaRPr>
          </a:p>
        </p:txBody>
      </p:sp>
      <p:sp>
        <p:nvSpPr>
          <p:cNvPr id="8" name="Title 1"/>
          <p:cNvSpPr txBox="1">
            <a:spLocks/>
          </p:cNvSpPr>
          <p:nvPr/>
        </p:nvSpPr>
        <p:spPr bwMode="auto">
          <a:xfrm>
            <a:off x="-116963" y="4434997"/>
            <a:ext cx="823385" cy="2421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13800" b="1" dirty="0">
                <a:solidFill>
                  <a:srgbClr val="FFFFFF"/>
                </a:solidFill>
                <a:effectLst>
                  <a:glow rad="139700">
                    <a:schemeClr val="tx2"/>
                  </a:glow>
                  <a:outerShdw blurRad="38100" dist="38100" dir="2700000" algn="tl">
                    <a:srgbClr val="000000">
                      <a:alpha val="43137"/>
                    </a:srgbClr>
                  </a:outerShdw>
                </a:effectLst>
              </a:rPr>
              <a:t>(</a:t>
            </a:r>
          </a:p>
        </p:txBody>
      </p:sp>
      <p:sp>
        <p:nvSpPr>
          <p:cNvPr id="9" name="Title 1"/>
          <p:cNvSpPr txBox="1">
            <a:spLocks/>
          </p:cNvSpPr>
          <p:nvPr/>
        </p:nvSpPr>
        <p:spPr bwMode="auto">
          <a:xfrm>
            <a:off x="8341968" y="4434997"/>
            <a:ext cx="823385" cy="2421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13800" b="1" dirty="0">
                <a:solidFill>
                  <a:srgbClr val="FFFFFF"/>
                </a:solidFill>
                <a:effectLst>
                  <a:glow rad="139700">
                    <a:schemeClr val="tx2"/>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20867690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5175" y="0"/>
            <a:ext cx="4038600" cy="6581371"/>
          </a:xfrm>
          <a:noFill/>
          <a:ln>
            <a:noFill/>
          </a:ln>
          <a:effectLst/>
        </p:spPr>
        <p:txBody>
          <a:bodyPr vert="horz" wrap="square" lIns="91440" tIns="45720" rIns="91440" bIns="45720" numCol="1" anchor="ctr" anchorCtr="0" compatLnSpc="1">
            <a:prstTxWarp prst="textNoShape">
              <a:avLst/>
            </a:prstTxWarp>
          </a:bodyPr>
          <a:lstStyle/>
          <a:p>
            <a:pPr marL="423863" indent="-423863" algn="l" eaLnBrk="1" hangingPunct="1"/>
            <a:r>
              <a:rPr lang="en-US" b="1" dirty="0">
                <a:effectLst>
                  <a:glow rad="177800">
                    <a:schemeClr val="tx1"/>
                  </a:glow>
                </a:effectLst>
                <a:latin typeface="Arial" charset="0"/>
                <a:ea typeface="ＭＳ Ｐゴシック" charset="0"/>
              </a:rPr>
              <a:t>I. </a:t>
            </a:r>
            <a:r>
              <a:rPr lang="en-US" b="1" dirty="0">
                <a:solidFill>
                  <a:srgbClr val="FFFF00"/>
                </a:solidFill>
                <a:effectLst>
                  <a:glow rad="177800">
                    <a:schemeClr val="tx1"/>
                  </a:glow>
                </a:effectLst>
                <a:latin typeface="Arial" charset="0"/>
                <a:ea typeface="ＭＳ Ｐゴシック" charset="0"/>
              </a:rPr>
              <a:t>Jesus</a:t>
            </a:r>
            <a:r>
              <a:rPr lang="en-US" b="1" dirty="0">
                <a:effectLst>
                  <a:glow rad="177800">
                    <a:schemeClr val="tx1"/>
                  </a:glow>
                </a:effectLst>
                <a:latin typeface="Arial" charset="0"/>
                <a:ea typeface="ＭＳ Ｐゴシック" charset="0"/>
              </a:rPr>
              <a:t> will show God</a:t>
            </a:r>
            <a:r>
              <a:rPr lang="fr-FR" b="1" dirty="0">
                <a:effectLst>
                  <a:glow rad="177800">
                    <a:schemeClr val="tx1"/>
                  </a:glow>
                </a:effectLst>
                <a:latin typeface="Arial" charset="0"/>
                <a:ea typeface="ＭＳ Ｐゴシック" charset="0"/>
              </a:rPr>
              <a:t>'</a:t>
            </a:r>
            <a:r>
              <a:rPr lang="en-US" b="1" dirty="0">
                <a:effectLst>
                  <a:glow rad="177800">
                    <a:schemeClr val="tx1"/>
                  </a:glow>
                </a:effectLst>
                <a:latin typeface="Arial" charset="0"/>
                <a:ea typeface="ＭＳ Ｐゴシック" charset="0"/>
              </a:rPr>
              <a:t>s Word has opposite </a:t>
            </a:r>
            <a:r>
              <a:rPr lang="en-US" b="1" dirty="0">
                <a:solidFill>
                  <a:srgbClr val="FFFF00"/>
                </a:solidFill>
                <a:effectLst>
                  <a:glow rad="177800">
                    <a:schemeClr val="tx1"/>
                  </a:glow>
                </a:effectLst>
                <a:latin typeface="Arial" charset="0"/>
                <a:ea typeface="ＭＳ Ｐゴシック" charset="0"/>
              </a:rPr>
              <a:t>affects</a:t>
            </a:r>
            <a:r>
              <a:rPr lang="en-US" b="1" dirty="0">
                <a:effectLst>
                  <a:glow rad="177800">
                    <a:schemeClr val="tx1"/>
                  </a:glow>
                </a:effectLst>
                <a:latin typeface="Arial" charset="0"/>
                <a:ea typeface="ＭＳ Ｐゴシック" charset="0"/>
              </a:rPr>
              <a:t> for believers and unbelievers (Rev. 10). </a:t>
            </a:r>
          </a:p>
        </p:txBody>
      </p:sp>
    </p:spTree>
    <p:extLst>
      <p:ext uri="{BB962C8B-B14F-4D97-AF65-F5344CB8AC3E}">
        <p14:creationId xmlns:p14="http://schemas.microsoft.com/office/powerpoint/2010/main" val="2875458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33600" y="0"/>
            <a:ext cx="4868333" cy="6858000"/>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a:effectLst>
                  <a:glow rad="165100">
                    <a:schemeClr val="tx1"/>
                  </a:glow>
                </a:effectLst>
                <a:latin typeface="Arial" charset="0"/>
                <a:cs typeface="+mj-cs"/>
              </a:rPr>
              <a:t>Left Behind</a:t>
            </a:r>
          </a:p>
        </p:txBody>
      </p:sp>
    </p:spTree>
    <p:extLst>
      <p:ext uri="{BB962C8B-B14F-4D97-AF65-F5344CB8AC3E}">
        <p14:creationId xmlns:p14="http://schemas.microsoft.com/office/powerpoint/2010/main" val="282880409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descr="06c The Mighty Angel Say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68533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2065" name="Rectangle 1026"/>
          <p:cNvSpPr>
            <a:spLocks noGrp="1" noChangeArrowheads="1"/>
          </p:cNvSpPr>
          <p:nvPr>
            <p:ph type="ctrTitle"/>
          </p:nvPr>
        </p:nvSpPr>
        <p:spPr>
          <a:xfrm>
            <a:off x="101600" y="4149725"/>
            <a:ext cx="4997938" cy="2182813"/>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solidFill>
                  <a:schemeClr val="bg1"/>
                </a:solidFill>
                <a:effectLst>
                  <a:glow rad="177800">
                    <a:schemeClr val="tx1"/>
                  </a:glow>
                </a:effectLst>
                <a:latin typeface="Arial" charset="0"/>
                <a:ea typeface="ＭＳ Ｐゴシック" charset="0"/>
              </a:rPr>
              <a:t>Another Mighty Angel (5:2)</a:t>
            </a:r>
          </a:p>
        </p:txBody>
      </p:sp>
      <p:sp>
        <p:nvSpPr>
          <p:cNvPr id="4" name="Rectangle 1026"/>
          <p:cNvSpPr txBox="1">
            <a:spLocks noChangeArrowheads="1"/>
          </p:cNvSpPr>
          <p:nvPr/>
        </p:nvSpPr>
        <p:spPr bwMode="auto">
          <a:xfrm>
            <a:off x="101600" y="551140"/>
            <a:ext cx="4997938" cy="32398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b="1" dirty="0">
                <a:solidFill>
                  <a:schemeClr val="bg1"/>
                </a:solidFill>
                <a:effectLst>
                  <a:glow rad="177800">
                    <a:schemeClr val="tx1"/>
                  </a:glow>
                </a:effectLst>
                <a:latin typeface="Arial" charset="0"/>
                <a:ea typeface="ＭＳ Ｐゴシック" charset="0"/>
              </a:rPr>
              <a:t>"Who is worthy to break the seals and open the scroll?"</a:t>
            </a:r>
          </a:p>
        </p:txBody>
      </p:sp>
    </p:spTree>
    <p:extLst>
      <p:ext uri="{BB962C8B-B14F-4D97-AF65-F5344CB8AC3E}">
        <p14:creationId xmlns:p14="http://schemas.microsoft.com/office/powerpoint/2010/main" val="3564354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213648" y="-1"/>
            <a:ext cx="4930352" cy="6696833"/>
          </a:xfrm>
          <a:noFill/>
          <a:ln>
            <a:noFill/>
          </a:ln>
          <a:effectLst/>
        </p:spPr>
        <p:txBody>
          <a:bodyPr vert="horz" wrap="square" lIns="91440" tIns="45720" rIns="91440" bIns="45720" numCol="1" anchor="ctr" anchorCtr="0" compatLnSpc="1">
            <a:prstTxWarp prst="textNoShape">
              <a:avLst/>
            </a:prstTxWarp>
          </a:bodyPr>
          <a:lstStyle/>
          <a:p>
            <a:pPr eaLnBrk="1" hangingPunct="1"/>
            <a:r>
              <a:rPr lang="en-US" sz="3600" b="1" dirty="0">
                <a:effectLst>
                  <a:glow rad="177800">
                    <a:schemeClr val="tx1"/>
                  </a:glow>
                </a:effectLst>
                <a:latin typeface="Arial" charset="0"/>
                <a:ea typeface="ＭＳ Ｐゴシック" charset="0"/>
              </a:rPr>
              <a:t>"Then I saw another mighty angel coming down from heaven, surrounded by a cloud, with a rainbow over his head. His face shone like the sun, and his feet were like pillars of fire" </a:t>
            </a:r>
            <a:br>
              <a:rPr lang="en-US" sz="3600" b="1" dirty="0">
                <a:effectLst>
                  <a:glow rad="177800">
                    <a:schemeClr val="tx1"/>
                  </a:glow>
                </a:effectLst>
                <a:latin typeface="Arial" charset="0"/>
                <a:ea typeface="ＭＳ Ｐゴシック" charset="0"/>
              </a:rPr>
            </a:br>
            <a:r>
              <a:rPr lang="en-US" sz="3600" b="1" dirty="0">
                <a:effectLst>
                  <a:glow rad="177800">
                    <a:schemeClr val="tx1"/>
                  </a:glow>
                </a:effectLst>
                <a:latin typeface="Arial" charset="0"/>
                <a:ea typeface="ＭＳ Ｐゴシック" charset="0"/>
              </a:rPr>
              <a:t>(10:1 </a:t>
            </a:r>
            <a:r>
              <a:rPr lang="en-US" sz="3200" b="1" dirty="0">
                <a:effectLst>
                  <a:glow rad="177800">
                    <a:schemeClr val="tx1"/>
                  </a:glow>
                </a:effectLst>
                <a:latin typeface="Arial" charset="0"/>
                <a:ea typeface="ＭＳ Ｐゴシック" charset="0"/>
              </a:rPr>
              <a:t>NLT</a:t>
            </a:r>
            <a:r>
              <a:rPr lang="en-US" sz="36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2843626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65617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656177" y="0"/>
            <a:ext cx="4487823" cy="667759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sz="3200" b="1" dirty="0"/>
              <a:t>"And in his hand was a small scroll that had been opened. He stood with his right foot on the sea and his left foot on the land.  </a:t>
            </a:r>
            <a:r>
              <a:rPr lang="en-US" sz="3200" b="1" baseline="30000" dirty="0"/>
              <a:t>3</a:t>
            </a:r>
            <a:r>
              <a:rPr lang="en-US" sz="3200" b="1" dirty="0"/>
              <a:t>And he gave a great shout like the roar of a lion. And when he shouted, the seven thunders answered" </a:t>
            </a:r>
            <a:br>
              <a:rPr lang="en-US" sz="3200" b="1" dirty="0"/>
            </a:br>
            <a:r>
              <a:rPr lang="en-US" sz="3200" b="1" dirty="0"/>
              <a:t>(10:2-3 </a:t>
            </a:r>
            <a:r>
              <a:rPr lang="en-US" sz="2800" b="1" dirty="0"/>
              <a:t>NLT</a:t>
            </a:r>
            <a:r>
              <a:rPr lang="en-US" sz="3200" b="1" dirty="0"/>
              <a:t>).</a:t>
            </a:r>
            <a:endParaRPr lang="en-US" sz="32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843687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0337" name="Picture 1" descr="rev 10 seven thunders bottomless-pi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9144000" cy="90805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effectLst>
                  <a:glow rad="177800">
                    <a:schemeClr val="tx1"/>
                  </a:glow>
                </a:effectLst>
                <a:latin typeface="Arial" charset="0"/>
                <a:ea typeface="ＭＳ Ｐゴシック" charset="0"/>
              </a:rPr>
              <a:t>The 7 Thunders (10:4)</a:t>
            </a:r>
          </a:p>
        </p:txBody>
      </p:sp>
      <p:sp>
        <p:nvSpPr>
          <p:cNvPr id="6" name="Rectangle 1026"/>
          <p:cNvSpPr txBox="1">
            <a:spLocks noChangeArrowheads="1"/>
          </p:cNvSpPr>
          <p:nvPr/>
        </p:nvSpPr>
        <p:spPr bwMode="auto">
          <a:xfrm>
            <a:off x="0" y="5373688"/>
            <a:ext cx="9144000" cy="1484312"/>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b="1" dirty="0">
                <a:solidFill>
                  <a:srgbClr val="FFFFFF"/>
                </a:solidFill>
                <a:latin typeface="Arial"/>
                <a:cs typeface="Arial"/>
              </a:rPr>
              <a:t>"When the seven thunders spoke, I was about to write. But I heard a voice from heaven saying, </a:t>
            </a:r>
            <a:r>
              <a:rPr lang="fr-FR" altLang="ja-JP" b="1" dirty="0">
                <a:solidFill>
                  <a:srgbClr val="FFFFFF"/>
                </a:solidFill>
                <a:latin typeface="Arial"/>
                <a:cs typeface="Arial"/>
              </a:rPr>
              <a:t>'</a:t>
            </a:r>
            <a:r>
              <a:rPr lang="en-US" altLang="ja-JP" b="1" dirty="0">
                <a:solidFill>
                  <a:srgbClr val="FFFFFF"/>
                </a:solidFill>
                <a:latin typeface="Arial"/>
                <a:cs typeface="Arial"/>
              </a:rPr>
              <a:t>Keep secret what the seven thunders said, and do not write it down</a:t>
            </a:r>
            <a:r>
              <a:rPr lang="fr-FR" altLang="ja-JP" b="1" dirty="0">
                <a:solidFill>
                  <a:srgbClr val="FFFFFF"/>
                </a:solidFill>
                <a:latin typeface="Arial"/>
                <a:cs typeface="Arial"/>
              </a:rPr>
              <a:t>'"</a:t>
            </a:r>
            <a:r>
              <a:rPr lang="en-US" altLang="ja-JP" b="1" dirty="0">
                <a:solidFill>
                  <a:srgbClr val="FFFFFF"/>
                </a:solidFill>
                <a:latin typeface="Arial"/>
                <a:cs typeface="Arial"/>
              </a:rPr>
              <a:t> (10:4 </a:t>
            </a:r>
            <a:r>
              <a:rPr lang="en-US" altLang="ja-JP" sz="1800" b="1" dirty="0">
                <a:solidFill>
                  <a:srgbClr val="FFFFFF"/>
                </a:solidFill>
                <a:latin typeface="Arial"/>
                <a:cs typeface="Arial"/>
              </a:rPr>
              <a:t>NLT</a:t>
            </a:r>
            <a:r>
              <a:rPr lang="en-US" altLang="ja-JP" b="1" dirty="0">
                <a:solidFill>
                  <a:srgbClr val="FFFFFF"/>
                </a:solidFill>
                <a:latin typeface="Arial"/>
                <a:cs typeface="Arial"/>
              </a:rPr>
              <a:t>)</a:t>
            </a:r>
            <a:endParaRPr lang="en-US" b="1" dirty="0">
              <a:solidFill>
                <a:srgbClr val="FFFFFF"/>
              </a:solidFill>
              <a:latin typeface="Arial"/>
              <a:cs typeface="Arial"/>
            </a:endParaRP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615663248"/>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2385" name="Picture 2" descr="rev 10 lightning-Caney-K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78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9144000" cy="90805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effectLst>
                  <a:glow rad="177800">
                    <a:schemeClr val="tx1"/>
                  </a:glow>
                </a:effectLst>
                <a:latin typeface="Arial" charset="0"/>
                <a:ea typeface="ＭＳ Ｐゴシック" charset="0"/>
              </a:rPr>
              <a:t>Warning (10:5-7)</a:t>
            </a:r>
          </a:p>
        </p:txBody>
      </p:sp>
      <p:sp>
        <p:nvSpPr>
          <p:cNvPr id="6" name="Rectangle 1026"/>
          <p:cNvSpPr txBox="1">
            <a:spLocks noChangeArrowheads="1"/>
          </p:cNvSpPr>
          <p:nvPr/>
        </p:nvSpPr>
        <p:spPr bwMode="auto">
          <a:xfrm>
            <a:off x="-6350" y="3573463"/>
            <a:ext cx="9144000" cy="3240087"/>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400" b="1">
                <a:solidFill>
                  <a:schemeClr val="bg1"/>
                </a:solidFill>
                <a:effectLst>
                  <a:glow rad="177800">
                    <a:schemeClr val="tx1"/>
                  </a:glow>
                </a:effectLst>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altLang="ja-JP" sz="2400" dirty="0"/>
              <a:t>"Then the angel I saw standing on the sea and on the land raised his right hand toward heaven.  </a:t>
            </a:r>
            <a:r>
              <a:rPr lang="en-US" altLang="ja-JP" sz="2400" baseline="30000" dirty="0"/>
              <a:t>6</a:t>
            </a:r>
            <a:r>
              <a:rPr lang="en-US" altLang="ja-JP" sz="2400" dirty="0"/>
              <a:t>He swore an oath in the name of the one who lives forever and ever, who created the heavens and everything in them, the earth and everything in it, and the sea and everything in it. He said, </a:t>
            </a:r>
            <a:r>
              <a:rPr lang="fr-FR" altLang="ja-JP" sz="2400" dirty="0"/>
              <a:t>'</a:t>
            </a:r>
            <a:r>
              <a:rPr lang="en-US" altLang="ja-JP" sz="2400" dirty="0"/>
              <a:t>There will be no more delay.  </a:t>
            </a:r>
            <a:r>
              <a:rPr lang="en-US" altLang="ja-JP" sz="2400" baseline="30000" dirty="0"/>
              <a:t>7</a:t>
            </a:r>
            <a:r>
              <a:rPr lang="en-US" altLang="ja-JP" sz="2400" dirty="0"/>
              <a:t>When the seventh angel blows his trumpet, God</a:t>
            </a:r>
            <a:r>
              <a:rPr lang="fr-FR" altLang="ja-JP" sz="2400" dirty="0"/>
              <a:t>'</a:t>
            </a:r>
            <a:r>
              <a:rPr lang="en-US" altLang="ja-JP" sz="2400" dirty="0"/>
              <a:t>s mysterious plan will be fulfilled. It will happen just as he announced it to his servants the prophets</a:t>
            </a:r>
            <a:r>
              <a:rPr lang="fr-FR" altLang="ja-JP" sz="2400" dirty="0"/>
              <a:t>'"</a:t>
            </a:r>
            <a:r>
              <a:rPr lang="en-US" altLang="ja-JP" sz="2400" dirty="0"/>
              <a:t> (10:5-7 NLT)</a:t>
            </a:r>
            <a:endParaRPr lang="en-US" sz="2400" dirty="0"/>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542548229"/>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2385" name="Picture 2" descr="rev 10 lightning-Caney-K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78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9144000" cy="90805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effectLst>
                  <a:glow rad="177800">
                    <a:schemeClr val="tx1"/>
                  </a:glow>
                </a:effectLst>
                <a:latin typeface="Arial" charset="0"/>
                <a:ea typeface="ＭＳ Ｐゴシック" charset="0"/>
              </a:rPr>
              <a:t>God</a:t>
            </a:r>
            <a:r>
              <a:rPr lang="fr-FR" b="1" dirty="0">
                <a:effectLst>
                  <a:glow rad="177800">
                    <a:schemeClr val="tx1"/>
                  </a:glow>
                </a:effectLst>
                <a:latin typeface="Arial" charset="0"/>
                <a:ea typeface="ＭＳ Ｐゴシック" charset="0"/>
              </a:rPr>
              <a:t>'</a:t>
            </a:r>
            <a:r>
              <a:rPr lang="en-US" b="1" dirty="0">
                <a:effectLst>
                  <a:glow rad="177800">
                    <a:schemeClr val="tx1"/>
                  </a:glow>
                </a:effectLst>
                <a:latin typeface="Arial" charset="0"/>
                <a:ea typeface="ＭＳ Ｐゴシック" charset="0"/>
              </a:rPr>
              <a:t>s Mysterious Plan</a:t>
            </a:r>
          </a:p>
        </p:txBody>
      </p:sp>
      <p:sp>
        <p:nvSpPr>
          <p:cNvPr id="6" name="Rectangle 1026"/>
          <p:cNvSpPr txBox="1">
            <a:spLocks noChangeArrowheads="1"/>
          </p:cNvSpPr>
          <p:nvPr/>
        </p:nvSpPr>
        <p:spPr bwMode="auto">
          <a:xfrm>
            <a:off x="-6350" y="3573463"/>
            <a:ext cx="9144000" cy="3240087"/>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400" b="1">
                <a:solidFill>
                  <a:schemeClr val="bg1"/>
                </a:solidFill>
                <a:effectLst>
                  <a:glow rad="177800">
                    <a:schemeClr val="tx1"/>
                  </a:glow>
                </a:effectLst>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fr-FR" altLang="ja-JP" sz="3600" dirty="0"/>
              <a:t>"</a:t>
            </a:r>
            <a:r>
              <a:rPr lang="en-US" altLang="ja-JP" sz="3600" dirty="0"/>
              <a:t>When the seventh angel blows his trumpet, God</a:t>
            </a:r>
            <a:r>
              <a:rPr lang="fr-FR" altLang="ja-JP" sz="3600" dirty="0"/>
              <a:t>'</a:t>
            </a:r>
            <a:r>
              <a:rPr lang="en-US" altLang="ja-JP" sz="3600" dirty="0"/>
              <a:t>s mysterious plan will be fulfilled. It will happen just as he announced it to his servants the prophets</a:t>
            </a:r>
            <a:r>
              <a:rPr lang="fr-FR" altLang="ja-JP" sz="3600" dirty="0"/>
              <a:t>’”</a:t>
            </a:r>
            <a:r>
              <a:rPr lang="en-US" altLang="ja-JP" sz="3600" dirty="0"/>
              <a:t> (Rev 10:7 NLT)</a:t>
            </a:r>
            <a:endParaRPr lang="en-US" sz="3600" dirty="0"/>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710831039"/>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a:effectLst>
                  <a:glow rad="165100">
                    <a:schemeClr val="tx1"/>
                  </a:glow>
                </a:effectLst>
                <a:latin typeface="Arial" charset="0"/>
                <a:cs typeface="+mj-cs"/>
              </a:rPr>
              <a:t>Jesus Wins!</a:t>
            </a: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a:effectLst>
                  <a:glow rad="165100">
                    <a:srgbClr val="000000"/>
                  </a:glow>
                </a:effectLst>
                <a:latin typeface="Arial" charset="0"/>
                <a:cs typeface="Geneva"/>
              </a:rPr>
              <a:t>Series on Revelation</a:t>
            </a:r>
          </a:p>
        </p:txBody>
      </p:sp>
    </p:spTree>
    <p:extLst>
      <p:ext uri="{BB962C8B-B14F-4D97-AF65-F5344CB8AC3E}">
        <p14:creationId xmlns:p14="http://schemas.microsoft.com/office/powerpoint/2010/main" val="159123813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39682" name="Rectangle 3"/>
          <p:cNvSpPr>
            <a:spLocks noGrp="1" noChangeArrowheads="1"/>
          </p:cNvSpPr>
          <p:nvPr>
            <p:ph type="title" idx="4294967295"/>
          </p:nvPr>
        </p:nvSpPr>
        <p:spPr>
          <a:xfrm>
            <a:off x="8902585" y="5834339"/>
            <a:ext cx="3293824" cy="463048"/>
          </a:xfrm>
        </p:spPr>
        <p:txBody>
          <a:bodyPr/>
          <a:lstStyle/>
          <a:p>
            <a:r>
              <a:rPr lang="en-US" sz="2800" b="1">
                <a:latin typeface="Arial" charset="0"/>
                <a:ea typeface="ヒラギノ角ゴ Pro W3" charset="0"/>
                <a:cs typeface="ヒラギノ角ゴ Pro W3" charset="0"/>
              </a:rPr>
              <a:t>Revelation 5:5</a:t>
            </a:r>
          </a:p>
        </p:txBody>
      </p:sp>
      <p:pic>
        <p:nvPicPr>
          <p:cNvPr id="839683" name="Picture 1" descr="Rev 5.5 City Backgrou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08301" y="2819836"/>
            <a:ext cx="2814638" cy="2106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369</a:t>
            </a:r>
            <a:endParaRPr lang="en-US" b="1" dirty="0">
              <a:solidFill>
                <a:srgbClr val="000000"/>
              </a:solidFill>
              <a:latin typeface="Arial"/>
              <a:cs typeface="Arial"/>
            </a:endParaRPr>
          </a:p>
        </p:txBody>
      </p:sp>
    </p:spTree>
    <p:extLst>
      <p:ext uri="{BB962C8B-B14F-4D97-AF65-F5344CB8AC3E}">
        <p14:creationId xmlns:p14="http://schemas.microsoft.com/office/powerpoint/2010/main" val="44251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40706" name="Picture 1" descr="Rev 5.5 Lion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63485" y="60325"/>
            <a:ext cx="9189868" cy="6920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369</a:t>
            </a:r>
            <a:endParaRPr lang="en-US" b="1" dirty="0">
              <a:solidFill>
                <a:srgbClr val="000000"/>
              </a:solidFill>
              <a:latin typeface="Arial"/>
              <a:cs typeface="Arial"/>
            </a:endParaRPr>
          </a:p>
        </p:txBody>
      </p:sp>
      <p:sp>
        <p:nvSpPr>
          <p:cNvPr id="5" name="Text Box 1041"/>
          <p:cNvSpPr txBox="1">
            <a:spLocks noChangeArrowheads="1"/>
          </p:cNvSpPr>
          <p:nvPr/>
        </p:nvSpPr>
        <p:spPr bwMode="auto">
          <a:xfrm>
            <a:off x="9367972" y="1139345"/>
            <a:ext cx="4448654" cy="2693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1500" b="1" i="1" dirty="0">
                <a:solidFill>
                  <a:srgbClr val="FFFB99"/>
                </a:solidFill>
                <a:effectLst>
                  <a:glow rad="101600">
                    <a:srgbClr val="000000"/>
                  </a:glow>
                </a:effectLst>
                <a:latin typeface="Chalkduster"/>
                <a:cs typeface="Chalkduster"/>
              </a:rPr>
              <a:t>LION</a:t>
            </a:r>
            <a:br>
              <a:rPr lang="en-US" sz="5400" b="1" dirty="0">
                <a:solidFill>
                  <a:srgbClr val="FFFB99"/>
                </a:solidFill>
                <a:effectLst>
                  <a:glow rad="101600">
                    <a:srgbClr val="000000"/>
                  </a:glow>
                </a:effectLst>
                <a:latin typeface="Times New Roman"/>
                <a:cs typeface="Times New Roman"/>
              </a:rPr>
            </a:br>
            <a:r>
              <a:rPr lang="en-US" sz="5400" dirty="0">
                <a:solidFill>
                  <a:srgbClr val="FFFB99"/>
                </a:solidFill>
                <a:effectLst>
                  <a:glow rad="101600">
                    <a:srgbClr val="000000"/>
                  </a:glow>
                </a:effectLst>
                <a:latin typeface="Times New Roman"/>
                <a:cs typeface="Times New Roman"/>
              </a:rPr>
              <a:t>OF JUDAH</a:t>
            </a:r>
          </a:p>
        </p:txBody>
      </p:sp>
      <p:sp>
        <p:nvSpPr>
          <p:cNvPr id="6" name="Text Box 1041"/>
          <p:cNvSpPr txBox="1">
            <a:spLocks noChangeArrowheads="1"/>
          </p:cNvSpPr>
          <p:nvPr/>
        </p:nvSpPr>
        <p:spPr bwMode="auto">
          <a:xfrm>
            <a:off x="9909990" y="5716857"/>
            <a:ext cx="3364623"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3200" dirty="0">
                <a:solidFill>
                  <a:srgbClr val="FFFB99"/>
                </a:solidFill>
                <a:effectLst>
                  <a:glow rad="101600">
                    <a:srgbClr val="000000"/>
                  </a:glow>
                </a:effectLst>
                <a:latin typeface="Times New Roman"/>
                <a:cs typeface="Times New Roman"/>
              </a:rPr>
              <a:t>REVELATION 5:5</a:t>
            </a:r>
          </a:p>
        </p:txBody>
      </p:sp>
    </p:spTree>
    <p:extLst>
      <p:ext uri="{BB962C8B-B14F-4D97-AF65-F5344CB8AC3E}">
        <p14:creationId xmlns:p14="http://schemas.microsoft.com/office/powerpoint/2010/main" val="1327352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1" descr="Rev 10 the-hand-with-the-little-s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4636936" cy="243840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effectLst>
                  <a:glow rad="177800">
                    <a:schemeClr val="tx1"/>
                  </a:glow>
                </a:effectLst>
                <a:latin typeface="Arial" charset="0"/>
                <a:ea typeface="ＭＳ Ｐゴシック" charset="0"/>
              </a:rPr>
              <a:t>The Little Scroll (10:8-11)</a:t>
            </a:r>
          </a:p>
        </p:txBody>
      </p:sp>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
        <p:nvSpPr>
          <p:cNvPr id="5" name="Rectangle 2"/>
          <p:cNvSpPr txBox="1">
            <a:spLocks noChangeArrowheads="1"/>
          </p:cNvSpPr>
          <p:nvPr/>
        </p:nvSpPr>
        <p:spPr bwMode="auto">
          <a:xfrm>
            <a:off x="0" y="4098921"/>
            <a:ext cx="9119097" cy="258270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600" b="1" dirty="0">
                <a:effectLst>
                  <a:glow rad="177800">
                    <a:schemeClr val="tx1"/>
                  </a:glow>
                </a:effectLst>
                <a:latin typeface="Arial" charset="0"/>
                <a:ea typeface="ＭＳ Ｐゴシック" charset="0"/>
              </a:rPr>
              <a:t>"Then the voice from heaven spoke to me again: "Go and take the open scroll from the hand of the angel who is standing on the sea and on the land'" </a:t>
            </a:r>
            <a:br>
              <a:rPr lang="en-US" sz="3600" b="1" dirty="0">
                <a:effectLst>
                  <a:glow rad="177800">
                    <a:schemeClr val="tx1"/>
                  </a:glow>
                </a:effectLst>
                <a:latin typeface="Arial" charset="0"/>
                <a:ea typeface="ＭＳ Ｐゴシック" charset="0"/>
              </a:rPr>
            </a:br>
            <a:r>
              <a:rPr lang="en-US" sz="3600" b="1" dirty="0">
                <a:effectLst>
                  <a:glow rad="177800">
                    <a:schemeClr val="tx1"/>
                  </a:glow>
                </a:effectLst>
                <a:latin typeface="Arial" charset="0"/>
                <a:ea typeface="ＭＳ Ｐゴシック" charset="0"/>
              </a:rPr>
              <a:t>(10:8 </a:t>
            </a:r>
            <a:r>
              <a:rPr lang="en-US" sz="3200" b="1" dirty="0">
                <a:effectLst>
                  <a:glow rad="177800">
                    <a:schemeClr val="tx1"/>
                  </a:glow>
                </a:effectLst>
                <a:latin typeface="Arial" charset="0"/>
                <a:ea typeface="ＭＳ Ｐゴシック" charset="0"/>
              </a:rPr>
              <a:t>NLT</a:t>
            </a:r>
            <a:r>
              <a:rPr lang="en-US" sz="36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3794606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84" y="4940909"/>
            <a:ext cx="9138965" cy="1917093"/>
          </a:xfrm>
          <a:noFill/>
          <a:ln>
            <a:noFill/>
          </a:ln>
        </p:spPr>
        <p:txBody>
          <a:bodyPr vert="horz" wrap="square" lIns="91440" tIns="45720" rIns="91440" bIns="45720" numCol="1" anchor="ctr" anchorCtr="0" compatLnSpc="1">
            <a:prstTxWarp prst="textNoShape">
              <a:avLst/>
            </a:prstTxWarp>
          </a:bodyPr>
          <a:lstStyle/>
          <a:p>
            <a:r>
              <a:rPr lang="en-US" sz="6000" b="1" dirty="0">
                <a:effectLst>
                  <a:glow rad="165100">
                    <a:schemeClr val="tx1"/>
                  </a:glow>
                </a:effectLst>
                <a:latin typeface="Arial" charset="0"/>
                <a:cs typeface="+mj-cs"/>
              </a:rPr>
              <a:t>Grace Means Not Being </a:t>
            </a:r>
            <a:r>
              <a:rPr lang="en-US" sz="8800" b="1" dirty="0">
                <a:effectLst>
                  <a:glow rad="165100">
                    <a:schemeClr val="tx1"/>
                  </a:glow>
                </a:effectLst>
                <a:latin typeface="Arial" charset="0"/>
                <a:cs typeface="+mj-cs"/>
              </a:rPr>
              <a:t>Left Behind</a:t>
            </a:r>
            <a:endParaRPr lang="en-US" sz="6000" b="1" dirty="0">
              <a:effectLst>
                <a:glow rad="165100">
                  <a:schemeClr val="tx1"/>
                </a:glow>
              </a:effectLst>
              <a:latin typeface="Arial" charset="0"/>
              <a:cs typeface="+mj-cs"/>
            </a:endParaRPr>
          </a:p>
        </p:txBody>
      </p:sp>
      <p:pic>
        <p:nvPicPr>
          <p:cNvPr id="4" name="Picture 3"/>
          <p:cNvPicPr>
            <a:picLocks noChangeAspect="1"/>
          </p:cNvPicPr>
          <p:nvPr/>
        </p:nvPicPr>
        <p:blipFill>
          <a:blip r:embed="rId2"/>
          <a:stretch>
            <a:fillRect/>
          </a:stretch>
        </p:blipFill>
        <p:spPr>
          <a:xfrm>
            <a:off x="-115443" y="-1"/>
            <a:ext cx="9298221" cy="4996059"/>
          </a:xfrm>
          <a:prstGeom prst="rect">
            <a:avLst/>
          </a:prstGeom>
        </p:spPr>
      </p:pic>
    </p:spTree>
    <p:extLst>
      <p:ext uri="{BB962C8B-B14F-4D97-AF65-F5344CB8AC3E}">
        <p14:creationId xmlns:p14="http://schemas.microsoft.com/office/powerpoint/2010/main" val="173956403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12020"/>
            <a:ext cx="9173104" cy="6145980"/>
          </a:xfrm>
          <a:prstGeom prst="rect">
            <a:avLst/>
          </a:prstGeom>
        </p:spPr>
      </p:pic>
      <p:sp>
        <p:nvSpPr>
          <p:cNvPr id="857090" name="Rectangle 2"/>
          <p:cNvSpPr>
            <a:spLocks noGrp="1" noChangeArrowheads="1"/>
          </p:cNvSpPr>
          <p:nvPr>
            <p:ph type="ctrTitle"/>
          </p:nvPr>
        </p:nvSpPr>
        <p:spPr>
          <a:xfrm>
            <a:off x="0" y="0"/>
            <a:ext cx="4038600" cy="243840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effectLst>
                  <a:glow rad="177800">
                    <a:schemeClr val="tx1"/>
                  </a:glow>
                </a:effectLst>
                <a:latin typeface="Arial" charset="0"/>
                <a:ea typeface="ＭＳ Ｐゴシック" charset="0"/>
              </a:rPr>
              <a:t>The Bible as bread and milk</a:t>
            </a:r>
          </a:p>
        </p:txBody>
      </p:sp>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133321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Rectangle 2"/>
          <p:cNvSpPr>
            <a:spLocks noGrp="1" noChangeArrowheads="1"/>
          </p:cNvSpPr>
          <p:nvPr>
            <p:ph type="ctrTitle"/>
          </p:nvPr>
        </p:nvSpPr>
        <p:spPr>
          <a:xfrm>
            <a:off x="-1" y="0"/>
            <a:ext cx="9119099" cy="1993898"/>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effectLst>
                  <a:glow rad="177800">
                    <a:schemeClr val="tx1"/>
                  </a:glow>
                </a:effectLst>
                <a:latin typeface="Arial" charset="0"/>
                <a:ea typeface="ＭＳ Ｐゴシック" charset="0"/>
              </a:rPr>
              <a:t>The Bible as meat and honey</a:t>
            </a:r>
          </a:p>
        </p:txBody>
      </p:sp>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pic>
        <p:nvPicPr>
          <p:cNvPr id="3" name="Picture 2"/>
          <p:cNvPicPr>
            <a:picLocks noChangeAspect="1"/>
          </p:cNvPicPr>
          <p:nvPr/>
        </p:nvPicPr>
        <p:blipFill>
          <a:blip r:embed="rId3"/>
          <a:stretch>
            <a:fillRect/>
          </a:stretch>
        </p:blipFill>
        <p:spPr>
          <a:xfrm>
            <a:off x="4617559" y="1993898"/>
            <a:ext cx="4864101" cy="4864101"/>
          </a:xfrm>
          <a:prstGeom prst="rect">
            <a:avLst/>
          </a:prstGeom>
        </p:spPr>
      </p:pic>
      <p:pic>
        <p:nvPicPr>
          <p:cNvPr id="5" name="Picture 4"/>
          <p:cNvPicPr>
            <a:picLocks noChangeAspect="1"/>
          </p:cNvPicPr>
          <p:nvPr/>
        </p:nvPicPr>
        <p:blipFill>
          <a:blip r:embed="rId4"/>
          <a:stretch>
            <a:fillRect/>
          </a:stretch>
        </p:blipFill>
        <p:spPr>
          <a:xfrm>
            <a:off x="22202" y="1993898"/>
            <a:ext cx="5697336" cy="4864101"/>
          </a:xfrm>
          <a:prstGeom prst="rect">
            <a:avLst/>
          </a:prstGeom>
        </p:spPr>
      </p:pic>
    </p:spTree>
    <p:extLst>
      <p:ext uri="{BB962C8B-B14F-4D97-AF65-F5344CB8AC3E}">
        <p14:creationId xmlns:p14="http://schemas.microsoft.com/office/powerpoint/2010/main" val="1771660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Rectangle 2"/>
          <p:cNvSpPr>
            <a:spLocks noGrp="1" noChangeArrowheads="1"/>
          </p:cNvSpPr>
          <p:nvPr>
            <p:ph type="ctrTitle"/>
          </p:nvPr>
        </p:nvSpPr>
        <p:spPr>
          <a:xfrm>
            <a:off x="0" y="0"/>
            <a:ext cx="4038600" cy="243840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effectLst>
                  <a:glow rad="177800">
                    <a:schemeClr val="tx1"/>
                  </a:glow>
                </a:effectLst>
                <a:latin typeface="Arial" charset="0"/>
                <a:ea typeface="ＭＳ Ｐゴシック" charset="0"/>
              </a:rPr>
              <a:t>The Little Scroll (10:8)</a:t>
            </a:r>
          </a:p>
        </p:txBody>
      </p:sp>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pic>
        <p:nvPicPr>
          <p:cNvPr id="2" name="Picture 1"/>
          <p:cNvPicPr>
            <a:picLocks noChangeAspect="1"/>
          </p:cNvPicPr>
          <p:nvPr/>
        </p:nvPicPr>
        <p:blipFill>
          <a:blip r:embed="rId3"/>
          <a:stretch>
            <a:fillRect/>
          </a:stretch>
        </p:blipFill>
        <p:spPr>
          <a:xfrm>
            <a:off x="0" y="0"/>
            <a:ext cx="9119098" cy="6839324"/>
          </a:xfrm>
          <a:prstGeom prst="rect">
            <a:avLst/>
          </a:prstGeom>
        </p:spPr>
      </p:pic>
      <p:sp>
        <p:nvSpPr>
          <p:cNvPr id="6" name="Rectangle 1026"/>
          <p:cNvSpPr txBox="1">
            <a:spLocks noChangeArrowheads="1"/>
          </p:cNvSpPr>
          <p:nvPr/>
        </p:nvSpPr>
        <p:spPr bwMode="auto">
          <a:xfrm>
            <a:off x="-6350" y="49809"/>
            <a:ext cx="9144000" cy="53192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fontAlgn="base">
              <a:spcBef>
                <a:spcPct val="0"/>
              </a:spcBef>
              <a:spcAft>
                <a:spcPct val="0"/>
              </a:spcAft>
              <a:defRPr sz="4400" b="1">
                <a:solidFill>
                  <a:schemeClr val="bg1"/>
                </a:solidFill>
                <a:effectLst>
                  <a:glow rad="177800">
                    <a:schemeClr val="tx1"/>
                  </a:glow>
                </a:effectLst>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altLang="ja-JP" sz="3600" dirty="0"/>
              <a:t>"So I went to the angel and told him to give me the small scroll. </a:t>
            </a:r>
            <a:r>
              <a:rPr lang="fr-FR" altLang="ja-JP" sz="3600" dirty="0"/>
              <a:t>'</a:t>
            </a:r>
            <a:r>
              <a:rPr lang="en-US" altLang="ja-JP" sz="3600" dirty="0"/>
              <a:t>Yes, take it and eat it,</a:t>
            </a:r>
            <a:r>
              <a:rPr lang="fr-FR" altLang="ja-JP" sz="3600" dirty="0"/>
              <a:t>'</a:t>
            </a:r>
            <a:r>
              <a:rPr lang="en-US" altLang="ja-JP" sz="3600" dirty="0"/>
              <a:t> he said. </a:t>
            </a:r>
            <a:r>
              <a:rPr lang="fr-FR" altLang="ja-JP" sz="3600" dirty="0"/>
              <a:t>'</a:t>
            </a:r>
            <a:r>
              <a:rPr lang="en-US" altLang="ja-JP" sz="3600" dirty="0"/>
              <a:t>It will be sweet as honey in your mouth, but it will turn sour in your stomach!</a:t>
            </a:r>
            <a:r>
              <a:rPr lang="fr-FR" altLang="ja-JP" sz="3600" dirty="0"/>
              <a:t>'</a:t>
            </a:r>
            <a:r>
              <a:rPr lang="en-US" altLang="ja-JP" sz="3600" dirty="0"/>
              <a:t>  </a:t>
            </a:r>
            <a:r>
              <a:rPr lang="en-US" altLang="ja-JP" sz="3600" baseline="30000" dirty="0"/>
              <a:t>10</a:t>
            </a:r>
            <a:r>
              <a:rPr lang="en-US" altLang="ja-JP" sz="3600" dirty="0"/>
              <a:t>So I took the small scroll from the hand of the angel, and I ate it! It was sweet in my mouth, but when I swallowed it, it turned sour in my stomach</a:t>
            </a:r>
            <a:r>
              <a:rPr lang="fr-FR" altLang="ja-JP" sz="3600" dirty="0"/>
              <a:t>’”</a:t>
            </a:r>
            <a:r>
              <a:rPr lang="en-US" altLang="ja-JP" sz="3600" dirty="0"/>
              <a:t> (Rev 10:9-10 </a:t>
            </a:r>
            <a:r>
              <a:rPr lang="en-US" altLang="ja-JP" sz="3200" dirty="0"/>
              <a:t>NLT</a:t>
            </a:r>
            <a:r>
              <a:rPr lang="en-US" altLang="ja-JP" sz="3600" dirty="0"/>
              <a:t>)</a:t>
            </a:r>
            <a:endParaRPr lang="en-US" sz="3600" dirty="0"/>
          </a:p>
        </p:txBody>
      </p:sp>
    </p:spTree>
    <p:extLst>
      <p:ext uri="{BB962C8B-B14F-4D97-AF65-F5344CB8AC3E}">
        <p14:creationId xmlns:p14="http://schemas.microsoft.com/office/powerpoint/2010/main" val="254502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908050"/>
            <a:ext cx="9119098" cy="6086184"/>
          </a:xfrm>
          <a:prstGeom prst="rect">
            <a:avLst/>
          </a:prstGeom>
        </p:spPr>
      </p:pic>
      <p:sp>
        <p:nvSpPr>
          <p:cNvPr id="857090" name="Rectangle 2"/>
          <p:cNvSpPr>
            <a:spLocks noGrp="1" noChangeArrowheads="1"/>
          </p:cNvSpPr>
          <p:nvPr>
            <p:ph type="ctrTitle"/>
          </p:nvPr>
        </p:nvSpPr>
        <p:spPr>
          <a:xfrm>
            <a:off x="0" y="0"/>
            <a:ext cx="9144000" cy="90805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effectLst>
                  <a:glow rad="177800">
                    <a:schemeClr val="tx1"/>
                  </a:glow>
                </a:effectLst>
                <a:latin typeface="Arial" charset="0"/>
                <a:ea typeface="ＭＳ Ｐゴシック" charset="0"/>
              </a:rPr>
              <a:t>"Prophesy Again"</a:t>
            </a:r>
          </a:p>
        </p:txBody>
      </p:sp>
      <p:sp>
        <p:nvSpPr>
          <p:cNvPr id="6" name="Rectangle 1026"/>
          <p:cNvSpPr txBox="1">
            <a:spLocks noChangeArrowheads="1"/>
          </p:cNvSpPr>
          <p:nvPr/>
        </p:nvSpPr>
        <p:spPr bwMode="auto">
          <a:xfrm>
            <a:off x="-6350" y="3573463"/>
            <a:ext cx="9144000" cy="3240087"/>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400" b="1">
                <a:solidFill>
                  <a:schemeClr val="bg1"/>
                </a:solidFill>
                <a:effectLst>
                  <a:glow rad="177800">
                    <a:schemeClr val="tx1"/>
                  </a:glow>
                </a:effectLst>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altLang="ja-JP" dirty="0"/>
              <a:t>"Then I was told, </a:t>
            </a:r>
            <a:r>
              <a:rPr lang="fr-FR" altLang="ja-JP" dirty="0"/>
              <a:t>'</a:t>
            </a:r>
            <a:r>
              <a:rPr lang="en-US" altLang="ja-JP" dirty="0"/>
              <a:t>You must prophesy again about many peoples, nations, languages, and kings</a:t>
            </a:r>
            <a:r>
              <a:rPr lang="fr-FR" altLang="ja-JP" dirty="0"/>
              <a:t>’”</a:t>
            </a:r>
            <a:r>
              <a:rPr lang="en-US" altLang="ja-JP" dirty="0"/>
              <a:t> (Rev 10:11 NLT)</a:t>
            </a:r>
            <a:endParaRPr lang="en-US" dirty="0"/>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464200162"/>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3" descr="rev 7v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3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0" y="76200"/>
            <a:ext cx="9144000" cy="1152525"/>
          </a:xfrm>
          <a:effectLst/>
        </p:spPr>
        <p:txBody>
          <a:bodyPr/>
          <a:lstStyle/>
          <a:p>
            <a:pPr>
              <a:defRPr/>
            </a:pPr>
            <a:r>
              <a:rPr lang="en-US" sz="3200" b="1" dirty="0">
                <a:effectLst>
                  <a:glow rad="139700">
                    <a:schemeClr val="tx1">
                      <a:alpha val="75000"/>
                    </a:schemeClr>
                  </a:glow>
                </a:effectLst>
                <a:latin typeface="Arial" charset="0"/>
                <a:ea typeface="ＭＳ Ｐゴシック" charset="0"/>
              </a:rPr>
              <a:t>Redeemed "f</a:t>
            </a:r>
            <a:r>
              <a:rPr lang="en-US" sz="3200" b="1" dirty="0">
                <a:solidFill>
                  <a:schemeClr val="bg1"/>
                </a:solidFill>
                <a:effectLst>
                  <a:glow rad="139700">
                    <a:schemeClr val="tx1">
                      <a:alpha val="75000"/>
                    </a:schemeClr>
                  </a:glow>
                </a:effectLst>
                <a:latin typeface="Arial" charset="0"/>
                <a:ea typeface="ＭＳ Ｐゴシック" charset="0"/>
              </a:rPr>
              <a:t>rom every tribe, nation, language and people</a:t>
            </a:r>
            <a:r>
              <a:rPr lang="en-US" altLang="ja-JP" sz="3200" b="1" dirty="0">
                <a:solidFill>
                  <a:schemeClr val="bg1"/>
                </a:solidFill>
                <a:effectLst>
                  <a:glow rad="139700">
                    <a:schemeClr val="tx1">
                      <a:alpha val="75000"/>
                    </a:schemeClr>
                  </a:glow>
                </a:effectLst>
                <a:latin typeface="Arial" charset="0"/>
                <a:ea typeface="ＭＳ Ｐゴシック" charset="0"/>
              </a:rPr>
              <a:t>"</a:t>
            </a:r>
            <a:r>
              <a:rPr lang="en-US" sz="3200" b="1" dirty="0">
                <a:solidFill>
                  <a:schemeClr val="bg1"/>
                </a:solidFill>
                <a:effectLst>
                  <a:glow rad="139700">
                    <a:schemeClr val="tx1">
                      <a:alpha val="75000"/>
                    </a:schemeClr>
                  </a:glow>
                </a:effectLst>
                <a:latin typeface="Arial" charset="0"/>
                <a:ea typeface="ＭＳ Ｐゴシック" charset="0"/>
              </a:rPr>
              <a:t> (Rev 5:9; 7:9)</a:t>
            </a:r>
            <a:endParaRPr lang="en-US" sz="3600" b="1" dirty="0">
              <a:effectLst>
                <a:glow rad="1397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2071199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5175" y="0"/>
            <a:ext cx="4038600" cy="6581371"/>
          </a:xfrm>
          <a:noFill/>
          <a:ln>
            <a:noFill/>
          </a:ln>
          <a:effectLst/>
        </p:spPr>
        <p:txBody>
          <a:bodyPr vert="horz" wrap="square" lIns="91440" tIns="45720" rIns="91440" bIns="45720" numCol="1" anchor="ctr" anchorCtr="0" compatLnSpc="1">
            <a:prstTxWarp prst="textNoShape">
              <a:avLst/>
            </a:prstTxWarp>
          </a:bodyPr>
          <a:lstStyle/>
          <a:p>
            <a:pPr marL="423863" indent="-423863" algn="l" eaLnBrk="1" hangingPunct="1"/>
            <a:r>
              <a:rPr lang="en-US" b="1" dirty="0">
                <a:effectLst>
                  <a:glow rad="177800">
                    <a:schemeClr val="tx1"/>
                  </a:glow>
                </a:effectLst>
                <a:latin typeface="Arial" charset="0"/>
                <a:ea typeface="ＭＳ Ｐゴシック" charset="0"/>
              </a:rPr>
              <a:t>I. </a:t>
            </a:r>
            <a:r>
              <a:rPr lang="en-US" b="1" dirty="0">
                <a:solidFill>
                  <a:srgbClr val="FFFF00"/>
                </a:solidFill>
                <a:effectLst>
                  <a:glow rad="177800">
                    <a:schemeClr val="tx1"/>
                  </a:glow>
                </a:effectLst>
                <a:latin typeface="Arial" charset="0"/>
                <a:ea typeface="ＭＳ Ｐゴシック" charset="0"/>
              </a:rPr>
              <a:t>Jesus</a:t>
            </a:r>
            <a:r>
              <a:rPr lang="en-US" b="1" dirty="0">
                <a:effectLst>
                  <a:glow rad="177800">
                    <a:schemeClr val="tx1"/>
                  </a:glow>
                </a:effectLst>
                <a:latin typeface="Arial" charset="0"/>
                <a:ea typeface="ＭＳ Ｐゴシック" charset="0"/>
              </a:rPr>
              <a:t> will show God</a:t>
            </a:r>
            <a:r>
              <a:rPr lang="fr-FR" b="1" dirty="0">
                <a:effectLst>
                  <a:glow rad="177800">
                    <a:schemeClr val="tx1"/>
                  </a:glow>
                </a:effectLst>
                <a:latin typeface="Arial" charset="0"/>
                <a:ea typeface="ＭＳ Ｐゴシック" charset="0"/>
              </a:rPr>
              <a:t>'</a:t>
            </a:r>
            <a:r>
              <a:rPr lang="en-US" b="1" dirty="0">
                <a:effectLst>
                  <a:glow rad="177800">
                    <a:schemeClr val="tx1"/>
                  </a:glow>
                </a:effectLst>
                <a:latin typeface="Arial" charset="0"/>
                <a:ea typeface="ＭＳ Ｐゴシック" charset="0"/>
              </a:rPr>
              <a:t>s Word has opposite </a:t>
            </a:r>
            <a:r>
              <a:rPr lang="en-US" b="1" dirty="0">
                <a:solidFill>
                  <a:srgbClr val="FFFF00"/>
                </a:solidFill>
                <a:effectLst>
                  <a:glow rad="177800">
                    <a:schemeClr val="tx1"/>
                  </a:glow>
                </a:effectLst>
                <a:latin typeface="Arial" charset="0"/>
                <a:ea typeface="ＭＳ Ｐゴシック" charset="0"/>
              </a:rPr>
              <a:t>affects</a:t>
            </a:r>
            <a:r>
              <a:rPr lang="en-US" b="1" dirty="0">
                <a:effectLst>
                  <a:glow rad="177800">
                    <a:schemeClr val="tx1"/>
                  </a:glow>
                </a:effectLst>
                <a:latin typeface="Arial" charset="0"/>
                <a:ea typeface="ＭＳ Ｐゴシック" charset="0"/>
              </a:rPr>
              <a:t> for believers and unbelievers (Rev. 10). </a:t>
            </a:r>
          </a:p>
        </p:txBody>
      </p:sp>
    </p:spTree>
    <p:extLst>
      <p:ext uri="{BB962C8B-B14F-4D97-AF65-F5344CB8AC3E}">
        <p14:creationId xmlns:p14="http://schemas.microsoft.com/office/powerpoint/2010/main" val="283763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0578" name="Picture 1" descr="rev 11 800-Ezra 8 Haggai_Zecharia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24040" y="2559423"/>
            <a:ext cx="6292163" cy="4719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
        <p:nvSpPr>
          <p:cNvPr id="869378" name="Rectangle 2"/>
          <p:cNvSpPr>
            <a:spLocks noGrp="1" noChangeArrowheads="1"/>
          </p:cNvSpPr>
          <p:nvPr>
            <p:ph type="ctrTitle"/>
          </p:nvPr>
        </p:nvSpPr>
        <p:spPr>
          <a:xfrm>
            <a:off x="0" y="57732"/>
            <a:ext cx="9144001" cy="2501691"/>
          </a:xfrm>
          <a:solidFill>
            <a:srgbClr val="000000"/>
          </a:solidFill>
          <a:effectLst>
            <a:outerShdw blurRad="63500" dist="35921" dir="2700000" algn="ctr" rotWithShape="0">
              <a:schemeClr val="tx2">
                <a:alpha val="74998"/>
              </a:schemeClr>
            </a:outerShdw>
          </a:effectLst>
        </p:spPr>
        <p:txBody>
          <a:bodyPr/>
          <a:lstStyle/>
          <a:p>
            <a:pPr marL="538163" indent="-538163" algn="l">
              <a:defRPr/>
            </a:pPr>
            <a:r>
              <a:rPr lang="en-US" b="1" dirty="0">
                <a:latin typeface="Arial" charset="0"/>
                <a:ea typeface="ＭＳ Ｐゴシック" charset="0"/>
                <a:cs typeface="ＭＳ Ｐゴシック" charset="0"/>
              </a:rPr>
              <a:t>II. Two </a:t>
            </a:r>
            <a:r>
              <a:rPr lang="en-US" b="1" dirty="0">
                <a:solidFill>
                  <a:srgbClr val="FFFF00"/>
                </a:solidFill>
                <a:latin typeface="Arial" charset="0"/>
                <a:ea typeface="ＭＳ Ｐゴシック" charset="0"/>
                <a:cs typeface="ＭＳ Ｐゴシック" charset="0"/>
              </a:rPr>
              <a:t>witnesses</a:t>
            </a:r>
            <a:r>
              <a:rPr lang="en-US" b="1" dirty="0">
                <a:latin typeface="Arial" charset="0"/>
                <a:ea typeface="ＭＳ Ｐゴシック" charset="0"/>
                <a:cs typeface="ＭＳ Ｐゴシック" charset="0"/>
              </a:rPr>
              <a:t> will show God</a:t>
            </a:r>
            <a:r>
              <a:rPr lang="fr-FR"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s </a:t>
            </a:r>
            <a:r>
              <a:rPr lang="en-US" b="1" dirty="0">
                <a:solidFill>
                  <a:srgbClr val="FFFF00"/>
                </a:solidFill>
                <a:latin typeface="Arial" charset="0"/>
                <a:ea typeface="ＭＳ Ｐゴシック" charset="0"/>
                <a:cs typeface="ＭＳ Ｐゴシック" charset="0"/>
              </a:rPr>
              <a:t>protection</a:t>
            </a:r>
            <a:r>
              <a:rPr lang="en-US" b="1" dirty="0">
                <a:latin typeface="Arial" charset="0"/>
                <a:ea typeface="ＭＳ Ｐゴシック" charset="0"/>
                <a:cs typeface="ＭＳ Ｐゴシック" charset="0"/>
              </a:rPr>
              <a:t> for believers and wrath for unbelievers (11:1-14).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76288864"/>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8529" name="Picture 1" descr="rev 11 800px-Second_Tem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225"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0" y="0"/>
            <a:ext cx="2771775" cy="2276475"/>
          </a:xfrm>
          <a:solidFill>
            <a:srgbClr val="000000"/>
          </a:solidFill>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The Temple (11:1-2)</a:t>
            </a:r>
            <a:endParaRPr lang="en-US" dirty="0">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6300788" y="323754"/>
            <a:ext cx="2843212" cy="6534245"/>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dirty="0">
                <a:solidFill>
                  <a:srgbClr val="FFFFFF"/>
                </a:solidFill>
                <a:latin typeface="Arial" charset="0"/>
                <a:ea typeface="ＭＳ Ｐゴシック" charset="0"/>
                <a:cs typeface="ＭＳ Ｐゴシック" charset="0"/>
              </a:rPr>
              <a:t>"Then I was given a measuring stick, and I was told, 'Go and measure the Temple of God and the altar, and count the number of worshipers.  </a:t>
            </a:r>
            <a:r>
              <a:rPr lang="en-US" sz="2400" b="1" baseline="30000" dirty="0">
                <a:solidFill>
                  <a:srgbClr val="FFFFFF"/>
                </a:solidFill>
                <a:latin typeface="Arial" charset="0"/>
                <a:ea typeface="ＭＳ Ｐゴシック" charset="0"/>
                <a:cs typeface="ＭＳ Ｐゴシック" charset="0"/>
              </a:rPr>
              <a:t>2</a:t>
            </a:r>
            <a:r>
              <a:rPr lang="en-US" sz="2400" b="1" dirty="0">
                <a:solidFill>
                  <a:srgbClr val="FFFFFF"/>
                </a:solidFill>
                <a:latin typeface="Arial" charset="0"/>
                <a:ea typeface="ＭＳ Ｐゴシック" charset="0"/>
                <a:cs typeface="ＭＳ Ｐゴシック" charset="0"/>
              </a:rPr>
              <a:t>But do not measure the outer courtyard, for it has been turned over to the nations. They will trample the holy city for 42 months.'"</a:t>
            </a:r>
            <a:endParaRPr lang="en-US" sz="2400" dirty="0">
              <a:solidFill>
                <a:srgbClr val="FFFFFF"/>
              </a:solidFill>
              <a:latin typeface="Times New Roman" charset="0"/>
              <a:ea typeface="ＭＳ Ｐゴシック" charset="0"/>
              <a:cs typeface="ＭＳ Ｐゴシック" charset="0"/>
            </a:endParaRPr>
          </a:p>
        </p:txBody>
      </p:sp>
      <p:sp>
        <p:nvSpPr>
          <p:cNvPr id="6" name="Text Box 19"/>
          <p:cNvSpPr txBox="1">
            <a:spLocks noChangeArrowheads="1"/>
          </p:cNvSpPr>
          <p:nvPr/>
        </p:nvSpPr>
        <p:spPr bwMode="auto">
          <a:xfrm>
            <a:off x="8461181" y="0"/>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654221194"/>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9144000" cy="1052513"/>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effectLst>
                  <a:glow rad="177800">
                    <a:schemeClr val="tx1"/>
                  </a:glow>
                </a:effectLst>
                <a:latin typeface="Arial" charset="0"/>
                <a:ea typeface="ＭＳ Ｐゴシック" charset="0"/>
              </a:rPr>
              <a:t>A Rebuilt Temple!</a:t>
            </a:r>
          </a:p>
        </p:txBody>
      </p:sp>
      <p:pic>
        <p:nvPicPr>
          <p:cNvPr id="916482" name="Picture 1" descr="rev 11 templeA.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96975"/>
            <a:ext cx="9097963"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681025136"/>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22626"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en-US" b="1" dirty="0">
                <a:latin typeface="Arial" charset="0"/>
                <a:ea typeface="ＭＳ Ｐゴシック" charset="0"/>
              </a:rPr>
              <a:t>Chronology of the 70</a:t>
            </a:r>
            <a:r>
              <a:rPr lang="en-US" b="1" baseline="30000" dirty="0">
                <a:latin typeface="Arial" charset="0"/>
                <a:ea typeface="ＭＳ Ｐゴシック" charset="0"/>
              </a:rPr>
              <a:t>th</a:t>
            </a:r>
            <a:r>
              <a:rPr lang="en-US" b="1" dirty="0">
                <a:latin typeface="Arial" charset="0"/>
                <a:ea typeface="ＭＳ Ｐゴシック" charset="0"/>
              </a:rPr>
              <a:t> </a:t>
            </a:r>
            <a:r>
              <a:rPr lang="en-US" altLang="ja-JP" b="1" dirty="0">
                <a:latin typeface="Arial" charset="0"/>
                <a:ea typeface="ＭＳ Ｐゴシック" charset="0"/>
              </a:rPr>
              <a:t>"Week"</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922629" name="Text Box 14"/>
          <p:cNvSpPr txBox="1">
            <a:spLocks noChangeArrowheads="1"/>
          </p:cNvSpPr>
          <p:nvPr/>
        </p:nvSpPr>
        <p:spPr bwMode="auto">
          <a:xfrm>
            <a:off x="8488391"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333</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3357563"/>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1260 DAYS</a:t>
              </a: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Rev. 11:3; 12:6</a:t>
              </a:r>
              <a:endParaRPr lang="en-US" b="1" spc="-110" dirty="0">
                <a:solidFill>
                  <a:srgbClr val="000000"/>
                </a:solidFill>
                <a:latin typeface="Arial"/>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1412875"/>
            <a:ext cx="1655763" cy="84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Sign of </a:t>
            </a:r>
            <a:br>
              <a:rPr lang="en-US" sz="2000" b="1" i="1" spc="-100" dirty="0">
                <a:solidFill>
                  <a:srgbClr val="000000"/>
                </a:solidFill>
                <a:latin typeface="Arial"/>
                <a:cs typeface="Arial"/>
              </a:rPr>
            </a:br>
            <a:r>
              <a:rPr lang="en-US" sz="2000" b="1" i="1" spc="-100" dirty="0">
                <a:solidFill>
                  <a:srgbClr val="000000"/>
                </a:solidFill>
                <a:latin typeface="Arial"/>
                <a:cs typeface="Arial"/>
              </a:rPr>
              <a:t>Son of Man</a:t>
            </a:r>
            <a:br>
              <a:rPr lang="en-US" sz="2000" b="1" i="1" spc="-100" dirty="0">
                <a:solidFill>
                  <a:srgbClr val="000000"/>
                </a:solidFill>
                <a:latin typeface="Arial"/>
                <a:cs typeface="Arial"/>
              </a:rPr>
            </a:br>
            <a:r>
              <a:rPr lang="en-US" sz="2000" b="1" i="1" spc="-100" dirty="0">
                <a:solidFill>
                  <a:srgbClr val="000000"/>
                </a:solidFill>
                <a:latin typeface="Arial"/>
                <a:cs typeface="Arial"/>
              </a:rPr>
              <a:t>Matt.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102" name="Group 101"/>
          <p:cNvGrpSpPr>
            <a:grpSpLocks/>
          </p:cNvGrpSpPr>
          <p:nvPr/>
        </p:nvGrpSpPr>
        <p:grpSpPr bwMode="auto">
          <a:xfrm>
            <a:off x="3276600" y="3306763"/>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DAYS</a:t>
              </a: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22675"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Covenant Made</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9:27a</a:t>
              </a:r>
            </a:p>
          </p:txBody>
        </p:sp>
      </p:grpSp>
      <p:grpSp>
        <p:nvGrpSpPr>
          <p:cNvPr id="49" name="Group 48"/>
          <p:cNvGrpSpPr>
            <a:grpSpLocks/>
          </p:cNvGrpSpPr>
          <p:nvPr/>
        </p:nvGrpSpPr>
        <p:grpSpPr bwMode="auto">
          <a:xfrm>
            <a:off x="-36513" y="2349500"/>
            <a:ext cx="3343276" cy="3095625"/>
            <a:chOff x="-36512" y="2348880"/>
            <a:chExt cx="3343508" cy="3096344"/>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62"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DAYS</a:t>
                </a: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22663"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Election </a:t>
              </a:r>
              <a:br>
                <a:rPr lang="en-US" sz="1800" b="1" i="1">
                  <a:solidFill>
                    <a:srgbClr val="000000"/>
                  </a:solidFill>
                  <a:latin typeface="Arial" charset="0"/>
                  <a:cs typeface="Arial" charset="0"/>
                </a:rPr>
              </a:br>
              <a:r>
                <a:rPr lang="en-US" sz="1800" b="1" i="1">
                  <a:solidFill>
                    <a:srgbClr val="000000"/>
                  </a:solidFill>
                  <a:latin typeface="Arial" charset="0"/>
                  <a:cs typeface="Arial" charset="0"/>
                </a:rPr>
                <a:t>of Beast</a:t>
              </a:r>
              <a:br>
                <a:rPr lang="en-US" sz="1800" b="1" i="1">
                  <a:solidFill>
                    <a:srgbClr val="000000"/>
                  </a:solidFill>
                  <a:latin typeface="Arial" charset="0"/>
                  <a:cs typeface="Arial" charset="0"/>
                </a:rPr>
              </a:br>
              <a:r>
                <a:rPr lang="en-US" sz="1800" b="1" i="1">
                  <a:solidFill>
                    <a:srgbClr val="000000"/>
                  </a:solidFill>
                  <a:latin typeface="Arial"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b="1" i="1">
                  <a:solidFill>
                    <a:srgbClr val="000000"/>
                  </a:solidFill>
                  <a:latin typeface="Arial" charset="0"/>
                  <a:cs typeface="Arial" charset="0"/>
                </a:rPr>
                <a:t>2nd ADVENT</a:t>
              </a: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54"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45 DAYS</a:t>
                </a: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12:12</a:t>
                </a:r>
                <a:endParaRPr lang="en-US" b="1" spc="-110" dirty="0">
                  <a:solidFill>
                    <a:srgbClr val="000000"/>
                  </a:solidFill>
                  <a:latin typeface="Arial"/>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842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Aft>
                  <a:spcPct val="0"/>
                </a:spcAft>
                <a:defRPr/>
              </a:pPr>
              <a:r>
                <a:rPr lang="en-US" dirty="0">
                  <a:solidFill>
                    <a:srgbClr val="000000"/>
                  </a:solidFill>
                  <a:ea typeface="ＭＳ Ｐゴシック" charset="0"/>
                </a:rPr>
                <a:t>Christ</a:t>
              </a:r>
              <a:r>
                <a:rPr lang="fr-FR" dirty="0">
                  <a:solidFill>
                    <a:srgbClr val="000000"/>
                  </a:solidFill>
                  <a:ea typeface="ＭＳ Ｐゴシック" charset="0"/>
                </a:rPr>
                <a:t>'</a:t>
              </a:r>
              <a:r>
                <a:rPr lang="en-US" dirty="0">
                  <a:solidFill>
                    <a:srgbClr val="000000"/>
                  </a:solidFill>
                  <a:ea typeface="ＭＳ Ｐゴシック" charset="0"/>
                </a:rPr>
                <a:t>s Return Complete</a:t>
              </a: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2700338" y="1433513"/>
            <a:ext cx="4032250" cy="4011612"/>
            <a:chOff x="2699792" y="1433435"/>
            <a:chExt cx="4032447" cy="4011789"/>
          </a:xfrm>
        </p:grpSpPr>
        <p:sp>
          <p:nvSpPr>
            <p:cNvPr id="922643" name="Text Box 10"/>
            <p:cNvSpPr txBox="1">
              <a:spLocks noChangeArrowheads="1"/>
            </p:cNvSpPr>
            <p:nvPr/>
          </p:nvSpPr>
          <p:spPr bwMode="auto">
            <a:xfrm>
              <a:off x="269979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Covenant Broken</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1290 DAYS</a:t>
                </a: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Middle of the Week</a:t>
              </a: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400" i="1">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Tribulation</a:t>
            </a:r>
          </a:p>
        </p:txBody>
      </p:sp>
      <p:sp>
        <p:nvSpPr>
          <p:cNvPr id="126" name="Rounded Rectangle 125"/>
          <p:cNvSpPr>
            <a:spLocks noChangeArrowheads="1"/>
          </p:cNvSpPr>
          <p:nvPr/>
        </p:nvSpPr>
        <p:spPr bwMode="auto">
          <a:xfrm>
            <a:off x="4211638" y="5373688"/>
            <a:ext cx="2447925" cy="920750"/>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Great Tribulation</a:t>
            </a:r>
          </a:p>
        </p:txBody>
      </p:sp>
    </p:spTree>
    <p:extLst>
      <p:ext uri="{BB962C8B-B14F-4D97-AF65-F5344CB8AC3E}">
        <p14:creationId xmlns:p14="http://schemas.microsoft.com/office/powerpoint/2010/main" val="41887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02 Apostle John on the Isle of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7008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5" name="Rectangle 3"/>
          <p:cNvSpPr>
            <a:spLocks noGrp="1" noChangeArrowheads="1"/>
          </p:cNvSpPr>
          <p:nvPr>
            <p:ph type="title"/>
          </p:nvPr>
        </p:nvSpPr>
        <p:spPr>
          <a:xfrm>
            <a:off x="1371600" y="1092200"/>
            <a:ext cx="7772400" cy="762000"/>
          </a:xfrm>
          <a:effectLst>
            <a:outerShdw blurRad="63500" dist="35921" dir="2700000" algn="ctr" rotWithShape="0">
              <a:srgbClr val="000000">
                <a:alpha val="74998"/>
              </a:srgbClr>
            </a:outerShdw>
          </a:effectLst>
        </p:spPr>
        <p:txBody>
          <a:bodyPr lIns="91440" tIns="45720" rIns="91440" bIns="45720"/>
          <a:lstStyle/>
          <a:p>
            <a:pPr algn="ctr" eaLnBrk="1" hangingPunct="1">
              <a:defRPr/>
            </a:pPr>
            <a:r>
              <a:rPr lang="en-US" sz="4800" b="1" dirty="0">
                <a:solidFill>
                  <a:srgbClr val="FFFFFF"/>
                </a:solidFill>
                <a:effectLst>
                  <a:glow rad="266700">
                    <a:srgbClr val="000000">
                      <a:alpha val="75000"/>
                    </a:srgbClr>
                  </a:glow>
                </a:effectLst>
                <a:latin typeface="Arial" charset="0"/>
                <a:ea typeface="ＭＳ Ｐゴシック"/>
                <a:cs typeface="ＭＳ Ｐゴシック" charset="0"/>
              </a:rPr>
              <a:t>John at Patmos (1:9)</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319</a:t>
            </a:r>
          </a:p>
        </p:txBody>
      </p:sp>
    </p:spTree>
    <p:extLst>
      <p:ext uri="{BB962C8B-B14F-4D97-AF65-F5344CB8AC3E}">
        <p14:creationId xmlns:p14="http://schemas.microsoft.com/office/powerpoint/2010/main" val="716880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3492500" cy="2708275"/>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effectLst>
                  <a:glow rad="177800">
                    <a:schemeClr val="tx1"/>
                  </a:glow>
                </a:effectLst>
                <a:latin typeface="Arial" charset="0"/>
                <a:ea typeface="ＭＳ Ｐゴシック" charset="0"/>
              </a:rPr>
              <a:t>The Temple (11:1-13)</a:t>
            </a:r>
          </a:p>
        </p:txBody>
      </p:sp>
      <p:pic>
        <p:nvPicPr>
          <p:cNvPr id="914435" name="Picture 1" descr="rev 11 66001001-GTC-Revelation-1-1-The-revelation-to-John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94088" y="17463"/>
            <a:ext cx="5626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4925" y="2420938"/>
            <a:ext cx="3492500" cy="27082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defTabSz="914400">
              <a:buFont typeface="Arial"/>
              <a:buChar char="•"/>
              <a:defRPr/>
            </a:pPr>
            <a:r>
              <a:rPr lang="en-US" sz="4000" b="1" dirty="0">
                <a:solidFill>
                  <a:srgbClr val="FFFFFF"/>
                </a:solidFill>
                <a:latin typeface="Arial" charset="0"/>
                <a:ea typeface="ＭＳ Ｐゴシック" charset="0"/>
                <a:cs typeface="ＭＳ Ｐゴシック" charset="0"/>
              </a:rPr>
              <a:t>Heavenly? </a:t>
            </a:r>
          </a:p>
          <a:p>
            <a:pPr defTabSz="914400">
              <a:defRPr/>
            </a:pPr>
            <a:r>
              <a:rPr lang="en-US" sz="4000" b="1" dirty="0">
                <a:solidFill>
                  <a:srgbClr val="FFFFFF"/>
                </a:solidFill>
                <a:latin typeface="Arial" charset="0"/>
                <a:ea typeface="ＭＳ Ｐゴシック" charset="0"/>
                <a:cs typeface="ＭＳ Ｐゴシック" charset="0"/>
              </a:rPr>
              <a:t>or </a:t>
            </a:r>
          </a:p>
          <a:p>
            <a:pPr marL="571500" indent="-571500" algn="l" defTabSz="914400">
              <a:buFont typeface="Arial"/>
              <a:buChar char="•"/>
              <a:defRPr/>
            </a:pPr>
            <a:r>
              <a:rPr lang="en-US" sz="4000" b="1" dirty="0">
                <a:solidFill>
                  <a:srgbClr val="FFFFFF"/>
                </a:solidFill>
                <a:latin typeface="Arial" charset="0"/>
                <a:ea typeface="ＭＳ Ｐゴシック" charset="0"/>
                <a:cs typeface="ＭＳ Ｐゴシック" charset="0"/>
              </a:rPr>
              <a:t>Earthly?</a:t>
            </a:r>
            <a:endParaRPr lang="en-US" sz="4000" dirty="0">
              <a:solidFill>
                <a:srgbClr val="FFFFFF"/>
              </a:solidFill>
              <a:latin typeface="Times New Roman" charset="0"/>
              <a:ea typeface="ＭＳ Ｐゴシック" charset="0"/>
              <a:cs typeface="ＭＳ Ｐゴシック" charset="0"/>
            </a:endParaRPr>
          </a:p>
        </p:txBody>
      </p:sp>
      <p:sp>
        <p:nvSpPr>
          <p:cNvPr id="6" name="Text Box 19"/>
          <p:cNvSpPr txBox="1">
            <a:spLocks noChangeArrowheads="1"/>
          </p:cNvSpPr>
          <p:nvPr/>
        </p:nvSpPr>
        <p:spPr bwMode="auto">
          <a:xfrm>
            <a:off x="8423828" y="24904"/>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572784372"/>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3490" name="Rectangle 1051"/>
          <p:cNvSpPr>
            <a:spLocks noGrp="1" noChangeArrowheads="1"/>
          </p:cNvSpPr>
          <p:nvPr>
            <p:ph type="title"/>
          </p:nvPr>
        </p:nvSpPr>
        <p:spPr>
          <a:xfrm>
            <a:off x="2133600" y="2209800"/>
            <a:ext cx="6019800" cy="762000"/>
          </a:xfrm>
        </p:spPr>
        <p:txBody>
          <a:bodyPr/>
          <a:lstStyle/>
          <a:p>
            <a:r>
              <a:rPr lang="en-US">
                <a:latin typeface="Times New Roman" charset="0"/>
                <a:ea typeface="ＭＳ Ｐゴシック" charset="0"/>
                <a:cs typeface="ＭＳ Ｐゴシック" charset="0"/>
              </a:rPr>
              <a:t>Revelation 11</a:t>
            </a:r>
          </a:p>
        </p:txBody>
      </p:sp>
      <p:pic>
        <p:nvPicPr>
          <p:cNvPr id="703493" name="Picture 1047" descr="leverdoor">
            <a:hlinkClick r:id="rId4"/>
          </p:cNvPr>
          <p:cNvPicPr>
            <a:picLocks noGrp="1" noChangeAspect="1" noChangeArrowheads="1"/>
          </p:cNvPicPr>
          <p:nvPr>
            <p:ph sz="half" idx="1"/>
          </p:nvPr>
        </p:nvPicPr>
        <p:blipFill>
          <a:blip r:embed="rId5">
            <a:extLst>
              <a:ext uri="{28A0092B-C50C-407E-A947-70E740481C1C}">
                <a14:useLocalDpi xmlns:a14="http://schemas.microsoft.com/office/drawing/2010/main"/>
              </a:ext>
            </a:extLst>
          </a:blip>
          <a:srcRect/>
          <a:stretch>
            <a:fillRect/>
          </a:stretch>
        </p:blipFill>
        <p:spPr>
          <a:xfrm>
            <a:off x="-36513" y="-26988"/>
            <a:ext cx="1446213" cy="2663826"/>
          </a:xfrm>
        </p:spPr>
      </p:pic>
      <p:sp>
        <p:nvSpPr>
          <p:cNvPr id="703491" name="WordArt 1043"/>
          <p:cNvSpPr>
            <a:spLocks noChangeArrowheads="1" noChangeShapeType="1" noTextEdit="1"/>
          </p:cNvSpPr>
          <p:nvPr/>
        </p:nvSpPr>
        <p:spPr bwMode="auto">
          <a:xfrm>
            <a:off x="2773363" y="188913"/>
            <a:ext cx="35131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703492" name="Text Box 1045"/>
          <p:cNvSpPr txBox="1">
            <a:spLocks noChangeArrowheads="1"/>
          </p:cNvSpPr>
          <p:nvPr/>
        </p:nvSpPr>
        <p:spPr bwMode="auto">
          <a:xfrm>
            <a:off x="1439863" y="984250"/>
            <a:ext cx="6445250" cy="649288"/>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20000"/>
              </a:spcBef>
              <a:spcAft>
                <a:spcPct val="0"/>
              </a:spcAft>
            </a:pPr>
            <a:r>
              <a:rPr lang="en-US" sz="3600">
                <a:solidFill>
                  <a:srgbClr val="FFFFFF"/>
                </a:solidFill>
                <a:latin typeface="Arial" charset="0"/>
                <a:cs typeface="Arial" charset="0"/>
              </a:rPr>
              <a:t>A Test Case in Hermeneutics</a:t>
            </a:r>
          </a:p>
        </p:txBody>
      </p:sp>
      <p:sp>
        <p:nvSpPr>
          <p:cNvPr id="703494" name="Text Box 1050"/>
          <p:cNvSpPr txBox="1">
            <a:spLocks noChangeArrowheads="1"/>
          </p:cNvSpPr>
          <p:nvPr/>
        </p:nvSpPr>
        <p:spPr bwMode="auto">
          <a:xfrm>
            <a:off x="8399491" y="-26988"/>
            <a:ext cx="695270" cy="4638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329</a:t>
            </a:r>
          </a:p>
        </p:txBody>
      </p:sp>
      <p:sp>
        <p:nvSpPr>
          <p:cNvPr id="166919" name="Rectangle 1044"/>
          <p:cNvSpPr txBox="1">
            <a:spLocks noChangeArrowheads="1"/>
          </p:cNvSpPr>
          <p:nvPr/>
        </p:nvSpPr>
        <p:spPr bwMode="auto">
          <a:xfrm>
            <a:off x="1447800" y="1905000"/>
            <a:ext cx="7632700" cy="4953000"/>
          </a:xfrm>
          <a:prstGeom prst="rect">
            <a:avLst/>
          </a:prstGeom>
          <a:solidFill>
            <a:schemeClr val="accent2">
              <a:lumMod val="50000"/>
            </a:schemeClr>
          </a:solidFill>
          <a:ln w="9525">
            <a:noFill/>
            <a:miter lim="800000"/>
            <a:headEnd/>
            <a:tailEnd/>
          </a:ln>
        </p:spPr>
        <p:txBody>
          <a:bodyPr/>
          <a:lstStyle/>
          <a:p>
            <a:pPr marL="174625" indent="7938" defTabSz="914400" eaLnBrk="0" fontAlgn="base" hangingPunct="0">
              <a:spcBef>
                <a:spcPct val="20000"/>
              </a:spcBef>
              <a:spcAft>
                <a:spcPct val="0"/>
              </a:spcAft>
              <a:defRPr/>
            </a:pPr>
            <a:r>
              <a:rPr lang="en-US" sz="3200" dirty="0">
                <a:solidFill>
                  <a:srgbClr val="FFFFFF"/>
                </a:solidFill>
                <a:latin typeface="Arial" charset="0"/>
                <a:ea typeface="Arial" charset="0"/>
                <a:cs typeface="Arial" charset="0"/>
              </a:rPr>
              <a:t>I was given a reed like a measuring rod and was told, "Go and measure the temple of God and the altar, and count the worshipers there.  But exclude the outer court; do not measure it, because it has been given to the Gentiles. They will trample on the holy city for 42 months.  And I will give power to my two witnesses, and they will prophesy for 1,260 days, clothed in sackcloth."</a:t>
            </a:r>
          </a:p>
        </p:txBody>
      </p:sp>
    </p:spTree>
    <p:extLst>
      <p:ext uri="{BB962C8B-B14F-4D97-AF65-F5344CB8AC3E}">
        <p14:creationId xmlns:p14="http://schemas.microsoft.com/office/powerpoint/2010/main" val="325264730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5538" name="Rectangle 99"/>
          <p:cNvSpPr>
            <a:spLocks noGrp="1" noChangeArrowheads="1"/>
          </p:cNvSpPr>
          <p:nvPr>
            <p:ph type="title"/>
          </p:nvPr>
        </p:nvSpPr>
        <p:spPr>
          <a:xfrm>
            <a:off x="685800" y="917575"/>
            <a:ext cx="7772400" cy="1143000"/>
          </a:xfrm>
        </p:spPr>
        <p:txBody>
          <a:bodyPr/>
          <a:lstStyle/>
          <a:p>
            <a:r>
              <a:rPr lang="en-US">
                <a:latin typeface="Times New Roman" charset="0"/>
                <a:ea typeface="ＭＳ Ｐゴシック" charset="0"/>
                <a:cs typeface="ＭＳ Ｐゴシック" charset="0"/>
              </a:rPr>
              <a:t>11:1 Measure</a:t>
            </a:r>
          </a:p>
        </p:txBody>
      </p:sp>
      <p:graphicFrame>
        <p:nvGraphicFramePr>
          <p:cNvPr id="120855" name="Group 23"/>
          <p:cNvGraphicFramePr>
            <a:graphicFrameLocks noGrp="1"/>
          </p:cNvGraphicFramePr>
          <p:nvPr>
            <p:ph sz="half" idx="1"/>
          </p:nvPr>
        </p:nvGraphicFramePr>
        <p:xfrm>
          <a:off x="34925" y="1125538"/>
          <a:ext cx="9109076" cy="5688012"/>
        </p:xfrm>
        <a:graphic>
          <a:graphicData uri="http://schemas.openxmlformats.org/drawingml/2006/table">
            <a:tbl>
              <a:tblPr/>
              <a:tblGrid>
                <a:gridCol w="2277269">
                  <a:extLst>
                    <a:ext uri="{9D8B030D-6E8A-4147-A177-3AD203B41FA5}">
                      <a16:colId xmlns:a16="http://schemas.microsoft.com/office/drawing/2014/main" val="20000"/>
                    </a:ext>
                  </a:extLst>
                </a:gridCol>
                <a:gridCol w="2278934">
                  <a:extLst>
                    <a:ext uri="{9D8B030D-6E8A-4147-A177-3AD203B41FA5}">
                      <a16:colId xmlns:a16="http://schemas.microsoft.com/office/drawing/2014/main" val="20001"/>
                    </a:ext>
                  </a:extLst>
                </a:gridCol>
                <a:gridCol w="2275604">
                  <a:extLst>
                    <a:ext uri="{9D8B030D-6E8A-4147-A177-3AD203B41FA5}">
                      <a16:colId xmlns:a16="http://schemas.microsoft.com/office/drawing/2014/main" val="20002"/>
                    </a:ext>
                  </a:extLst>
                </a:gridCol>
                <a:gridCol w="2277269">
                  <a:extLst>
                    <a:ext uri="{9D8B030D-6E8A-4147-A177-3AD203B41FA5}">
                      <a16:colId xmlns:a16="http://schemas.microsoft.com/office/drawing/2014/main" val="20003"/>
                    </a:ext>
                  </a:extLst>
                </a:gridCol>
              </a:tblGrid>
              <a:tr h="148838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Beale</a:t>
                      </a:r>
                      <a:endParaRPr kumimoji="0" lang="en-US" altLang="zh-CN" sz="2800" b="1" i="1" u="none" strike="noStrike" cap="none" normalizeH="0" baseline="0" dirty="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dirty="0">
                          <a:ln>
                            <a:noFill/>
                          </a:ln>
                          <a:solidFill>
                            <a:schemeClr val="bg1"/>
                          </a:solidFill>
                          <a:effectLst/>
                          <a:latin typeface="Arial"/>
                          <a:ea typeface="ＭＳ Ｐゴシック" charset="0"/>
                          <a:cs typeface="Arial"/>
                        </a:rPr>
                        <a:t>Symbolic</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Osborne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Thomas</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419962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1</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"measure"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(11:1) </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"the infallible promise of God</a:t>
                      </a:r>
                      <a:r>
                        <a:rPr kumimoji="0" lang="fr-FR" altLang="zh-CN" sz="2400" b="1" i="0" u="none" strike="noStrike" cap="none" normalizeH="0" baseline="0" dirty="0">
                          <a:ln>
                            <a:noFill/>
                          </a:ln>
                          <a:solidFill>
                            <a:schemeClr val="bg1"/>
                          </a:solidFill>
                          <a:effectLst/>
                          <a:latin typeface="Arial"/>
                          <a:ea typeface="ＭＳ Ｐゴシック" charset="0"/>
                          <a:cs typeface="Arial"/>
                        </a:rPr>
                        <a:t>'</a:t>
                      </a:r>
                      <a:r>
                        <a:rPr kumimoji="0" lang="en-US" altLang="zh-CN" sz="2400" b="1" i="0" u="none" strike="noStrike" cap="none" normalizeH="0" baseline="0" dirty="0">
                          <a:ln>
                            <a:noFill/>
                          </a:ln>
                          <a:solidFill>
                            <a:schemeClr val="bg1"/>
                          </a:solidFill>
                          <a:effectLst/>
                          <a:latin typeface="Arial"/>
                          <a:ea typeface="ＭＳ Ｐゴシック" charset="0"/>
                          <a:cs typeface="Arial"/>
                        </a:rPr>
                        <a:t>s future presence"; "the </a:t>
                      </a:r>
                      <a:r>
                        <a:rPr kumimoji="0" lang="en-US" altLang="zh-CN" sz="2400" b="1" i="0" u="none" strike="noStrike" cap="none" normalizeH="0" baseline="0" dirty="0" err="1">
                          <a:ln>
                            <a:noFill/>
                          </a:ln>
                          <a:solidFill>
                            <a:schemeClr val="bg1"/>
                          </a:solidFill>
                          <a:effectLst/>
                          <a:latin typeface="Arial"/>
                          <a:ea typeface="ＭＳ Ｐゴシック" charset="0"/>
                          <a:cs typeface="Arial"/>
                        </a:rPr>
                        <a:t>protec-tion</a:t>
                      </a:r>
                      <a:r>
                        <a:rPr kumimoji="0" lang="en-US" altLang="zh-CN" sz="2400" b="1" i="0" u="none" strike="noStrike" cap="none" normalizeH="0" baseline="0" dirty="0">
                          <a:ln>
                            <a:noFill/>
                          </a:ln>
                          <a:solidFill>
                            <a:schemeClr val="bg1"/>
                          </a:solidFill>
                          <a:effectLst/>
                          <a:latin typeface="Arial"/>
                          <a:ea typeface="ＭＳ Ｐゴシック" charset="0"/>
                          <a:cs typeface="Arial"/>
                        </a:rPr>
                        <a:t> of God</a:t>
                      </a:r>
                      <a:r>
                        <a:rPr kumimoji="0" lang="fr-FR" altLang="zh-CN" sz="2400" b="1" i="0" u="none" strike="noStrike" cap="none" normalizeH="0" baseline="0" dirty="0">
                          <a:ln>
                            <a:noFill/>
                          </a:ln>
                          <a:solidFill>
                            <a:schemeClr val="bg1"/>
                          </a:solidFill>
                          <a:effectLst/>
                          <a:latin typeface="Arial"/>
                          <a:ea typeface="ＭＳ Ｐゴシック" charset="0"/>
                          <a:cs typeface="Arial"/>
                        </a:rPr>
                        <a:t>'</a:t>
                      </a:r>
                      <a:r>
                        <a:rPr kumimoji="0" lang="en-US" altLang="zh-CN" sz="2400" b="1" i="0" u="none" strike="noStrike" cap="none" normalizeH="0" baseline="0" dirty="0">
                          <a:ln>
                            <a:noFill/>
                          </a:ln>
                          <a:solidFill>
                            <a:schemeClr val="bg1"/>
                          </a:solidFill>
                          <a:effectLst/>
                          <a:latin typeface="Arial"/>
                          <a:ea typeface="ＭＳ Ｐゴシック" charset="0"/>
                          <a:cs typeface="Arial"/>
                        </a:rPr>
                        <a:t>s </a:t>
                      </a:r>
                      <a:r>
                        <a:rPr kumimoji="0" lang="en-US" altLang="zh-CN" sz="2400" b="1" i="0" u="none" strike="noStrike" cap="none" normalizeH="0" baseline="0" dirty="0" err="1">
                          <a:ln>
                            <a:noFill/>
                          </a:ln>
                          <a:solidFill>
                            <a:schemeClr val="bg1"/>
                          </a:solidFill>
                          <a:effectLst/>
                          <a:latin typeface="Arial"/>
                          <a:ea typeface="ＭＳ Ｐゴシック" charset="0"/>
                          <a:cs typeface="Arial"/>
                        </a:rPr>
                        <a:t>eschatologi-cal</a:t>
                      </a:r>
                      <a:r>
                        <a:rPr kumimoji="0" lang="en-US" altLang="zh-CN" sz="2400" b="1" i="0" u="none" strike="noStrike" cap="none" normalizeH="0" baseline="0" dirty="0">
                          <a:ln>
                            <a:noFill/>
                          </a:ln>
                          <a:solidFill>
                            <a:schemeClr val="bg1"/>
                          </a:solidFill>
                          <a:effectLst/>
                          <a:latin typeface="Arial"/>
                          <a:ea typeface="ＭＳ Ｐゴシック" charset="0"/>
                          <a:cs typeface="Arial"/>
                        </a:rPr>
                        <a:t> community"; "until the </a:t>
                      </a:r>
                      <a:r>
                        <a:rPr kumimoji="0" lang="en-US" altLang="zh-CN" sz="2400" b="1" i="0" u="none" strike="noStrike" cap="none" normalizeH="0" baseline="0" dirty="0" err="1">
                          <a:ln>
                            <a:noFill/>
                          </a:ln>
                          <a:solidFill>
                            <a:schemeClr val="bg1"/>
                          </a:solidFill>
                          <a:effectLst/>
                          <a:latin typeface="Arial"/>
                          <a:ea typeface="ＭＳ Ｐゴシック" charset="0"/>
                          <a:cs typeface="Arial"/>
                        </a:rPr>
                        <a:t>parousia</a:t>
                      </a:r>
                      <a:r>
                        <a:rPr kumimoji="0" lang="en-US" altLang="zh-CN" sz="2400" b="1" i="0" u="none" strike="noStrike" cap="none" normalizeH="0" baseline="0" dirty="0">
                          <a:ln>
                            <a:noFill/>
                          </a:ln>
                          <a:solidFill>
                            <a:schemeClr val="bg1"/>
                          </a:solidFill>
                          <a:effectLst/>
                          <a:latin typeface="Arial"/>
                          <a:ea typeface="ＭＳ Ｐゴシック" charset="0"/>
                          <a:cs typeface="Arial"/>
                        </a:rPr>
                        <a:t>"</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"preservation of the saints spiritually in the coming great persecution"; "a prophetic anticipation of the final victory of the church"</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"a mark of God</a:t>
                      </a:r>
                      <a:r>
                        <a:rPr kumimoji="0" lang="fr-FR" altLang="zh-CN" sz="2400" b="1" i="0" u="none" strike="noStrike" cap="none" normalizeH="0" baseline="0" dirty="0">
                          <a:ln>
                            <a:noFill/>
                          </a:ln>
                          <a:solidFill>
                            <a:schemeClr val="bg1"/>
                          </a:solidFill>
                          <a:effectLst/>
                          <a:latin typeface="Arial"/>
                          <a:ea typeface="ＭＳ Ｐゴシック" charset="0"/>
                          <a:cs typeface="Arial"/>
                        </a:rPr>
                        <a:t>'</a:t>
                      </a:r>
                      <a:r>
                        <a:rPr kumimoji="0" lang="en-US" altLang="zh-CN" sz="2400" b="1" i="0" u="none" strike="noStrike" cap="none" normalizeH="0" baseline="0" dirty="0">
                          <a:ln>
                            <a:noFill/>
                          </a:ln>
                          <a:solidFill>
                            <a:schemeClr val="bg1"/>
                          </a:solidFill>
                          <a:effectLst/>
                          <a:latin typeface="Arial"/>
                          <a:ea typeface="ＭＳ Ｐゴシック" charset="0"/>
                          <a:cs typeface="Arial"/>
                        </a:rPr>
                        <a:t>s favor"</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705557" name="Picture 91" descr="CarrieG-2">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a:ext>
            </a:extLst>
          </a:blip>
          <a:srcRect/>
          <a:stretch>
            <a:fillRect/>
          </a:stretch>
        </p:blipFill>
        <p:spPr>
          <a:xfrm>
            <a:off x="152400" y="4076700"/>
            <a:ext cx="1533525" cy="2503488"/>
          </a:xfrm>
        </p:spPr>
      </p:pic>
      <p:sp>
        <p:nvSpPr>
          <p:cNvPr id="705556" name="WordArt 77"/>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90135" name="Text Box 33"/>
          <p:cNvSpPr txBox="1">
            <a:spLocks noChangeArrowheads="1"/>
          </p:cNvSpPr>
          <p:nvPr/>
        </p:nvSpPr>
        <p:spPr bwMode="auto">
          <a:xfrm>
            <a:off x="8378853" y="4763"/>
            <a:ext cx="695270"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329</a:t>
            </a:r>
          </a:p>
        </p:txBody>
      </p:sp>
    </p:spTree>
    <p:extLst>
      <p:ext uri="{BB962C8B-B14F-4D97-AF65-F5344CB8AC3E}">
        <p14:creationId xmlns:p14="http://schemas.microsoft.com/office/powerpoint/2010/main" val="123289870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1315" name="Rectangle 3"/>
          <p:cNvSpPr>
            <a:spLocks noGrp="1" noChangeArrowheads="1"/>
          </p:cNvSpPr>
          <p:nvPr>
            <p:ph type="title"/>
          </p:nvPr>
        </p:nvSpPr>
        <p:spPr>
          <a:xfrm>
            <a:off x="4067944" y="4149080"/>
            <a:ext cx="5076056" cy="2099320"/>
          </a:xfrm>
          <a:effectLst>
            <a:outerShdw blurRad="63500" dist="35921" dir="2700000" algn="ctr" rotWithShape="0">
              <a:schemeClr val="bg2">
                <a:alpha val="74998"/>
              </a:schemeClr>
            </a:outerShdw>
          </a:effectLst>
        </p:spPr>
        <p:txBody>
          <a:bodyPr/>
          <a:lstStyle/>
          <a:p>
            <a:pPr eaLnBrk="1" hangingPunct="1">
              <a:defRPr/>
            </a:pPr>
            <a:r>
              <a:rPr lang="en-US" sz="4000" dirty="0">
                <a:effectLst>
                  <a:outerShdw blurRad="38100" dist="38100" dir="2700000" algn="tl">
                    <a:srgbClr val="000000"/>
                  </a:outerShdw>
                </a:effectLst>
                <a:latin typeface="Arial" charset="0"/>
                <a:ea typeface="ＭＳ Ｐゴシック" charset="0"/>
                <a:cs typeface="Times New Roman" charset="0"/>
              </a:rPr>
              <a:t>A Measuring Rod for Jerusalem (Zech. 2:1-4 </a:t>
            </a:r>
            <a:r>
              <a:rPr lang="en-US" sz="3600" dirty="0">
                <a:effectLst>
                  <a:outerShdw blurRad="38100" dist="38100" dir="2700000" algn="tl">
                    <a:srgbClr val="000000"/>
                  </a:outerShdw>
                </a:effectLst>
                <a:latin typeface="Arial" charset="0"/>
                <a:ea typeface="ＭＳ Ｐゴシック" charset="0"/>
                <a:cs typeface="Times New Roman" charset="0"/>
              </a:rPr>
              <a:t>NLT</a:t>
            </a:r>
            <a:r>
              <a:rPr lang="en-US" sz="4000" dirty="0">
                <a:effectLst>
                  <a:outerShdw blurRad="38100" dist="38100" dir="2700000" algn="tl">
                    <a:srgbClr val="000000"/>
                  </a:outerShdw>
                </a:effectLst>
                <a:latin typeface="Arial" charset="0"/>
                <a:ea typeface="ＭＳ Ｐゴシック" charset="0"/>
                <a:cs typeface="Times New Roman" charset="0"/>
              </a:rPr>
              <a:t>)</a:t>
            </a:r>
          </a:p>
        </p:txBody>
      </p:sp>
      <p:sp>
        <p:nvSpPr>
          <p:cNvPr id="4" name="Rectangle 3"/>
          <p:cNvSpPr txBox="1">
            <a:spLocks noChangeArrowheads="1"/>
          </p:cNvSpPr>
          <p:nvPr/>
        </p:nvSpPr>
        <p:spPr bwMode="auto">
          <a:xfrm>
            <a:off x="3779912" y="188640"/>
            <a:ext cx="5257056" cy="3096344"/>
          </a:xfrm>
          <a:prstGeom prst="rect">
            <a:avLst/>
          </a:prstGeom>
          <a:noFill/>
          <a:ln w="9525">
            <a:noFill/>
            <a:miter lim="800000"/>
            <a:headEnd/>
            <a:tailEnd/>
          </a:ln>
          <a:effectLst>
            <a:outerShdw blurRad="63500" dist="35921" dir="2700000" algn="ctr" rotWithShape="0">
              <a:schemeClr val="bg2">
                <a:alpha val="74998"/>
              </a:schemeClr>
            </a:outerShdw>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lgn="r" defTabSz="914400" eaLnBrk="1" hangingPunct="1">
              <a:defRPr/>
            </a:pPr>
            <a:r>
              <a:rPr lang="en-US" sz="2800" dirty="0">
                <a:solidFill>
                  <a:srgbClr val="FFFFCC"/>
                </a:solidFill>
                <a:effectLst>
                  <a:outerShdw blurRad="38100" dist="38100" dir="2700000" algn="tl">
                    <a:srgbClr val="000000"/>
                  </a:outerShdw>
                </a:effectLst>
                <a:latin typeface="Arial" charset="0"/>
                <a:ea typeface="ＭＳ Ｐゴシック" charset="0"/>
                <a:cs typeface="Times New Roman" charset="0"/>
              </a:rPr>
              <a:t>When I looked again, I saw a man with a measuring line in his hand.  </a:t>
            </a:r>
            <a:r>
              <a:rPr lang="en-US" sz="2800" baseline="30000" dirty="0">
                <a:solidFill>
                  <a:srgbClr val="FFFFCC"/>
                </a:solidFill>
                <a:effectLst>
                  <a:outerShdw blurRad="38100" dist="38100" dir="2700000" algn="tl">
                    <a:srgbClr val="000000"/>
                  </a:outerShdw>
                </a:effectLst>
                <a:latin typeface="Arial" charset="0"/>
                <a:ea typeface="ＭＳ Ｐゴシック" charset="0"/>
                <a:cs typeface="Times New Roman" charset="0"/>
              </a:rPr>
              <a:t>2</a:t>
            </a:r>
            <a:r>
              <a:rPr lang="en-US" sz="2800" dirty="0">
                <a:solidFill>
                  <a:srgbClr val="FFFFCC"/>
                </a:solidFill>
                <a:effectLst>
                  <a:outerShdw blurRad="38100" dist="38100" dir="2700000" algn="tl">
                    <a:srgbClr val="000000"/>
                  </a:outerShdw>
                </a:effectLst>
                <a:latin typeface="Arial" charset="0"/>
                <a:ea typeface="ＭＳ Ｐゴシック" charset="0"/>
                <a:cs typeface="Times New Roman" charset="0"/>
              </a:rPr>
              <a:t>"Where are you going?" I asked. He replied, "I am going to measure Jerusalem, to see how wide and how long it is."</a:t>
            </a:r>
          </a:p>
        </p:txBody>
      </p:sp>
    </p:spTree>
    <p:extLst>
      <p:ext uri="{BB962C8B-B14F-4D97-AF65-F5344CB8AC3E}">
        <p14:creationId xmlns:p14="http://schemas.microsoft.com/office/powerpoint/2010/main" val="2227858519"/>
      </p:ext>
    </p:extLst>
  </p:cSld>
  <p:clrMapOvr>
    <a:masterClrMapping/>
  </p:clrMapOvr>
  <p:transition>
    <p:dissolve/>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7586" name="Rectangle 47"/>
          <p:cNvSpPr>
            <a:spLocks noGrp="1" noChangeArrowheads="1"/>
          </p:cNvSpPr>
          <p:nvPr>
            <p:ph type="title"/>
          </p:nvPr>
        </p:nvSpPr>
        <p:spPr>
          <a:xfrm>
            <a:off x="685800" y="1143000"/>
            <a:ext cx="7772400" cy="1143000"/>
          </a:xfrm>
        </p:spPr>
        <p:txBody>
          <a:bodyPr/>
          <a:lstStyle/>
          <a:p>
            <a:r>
              <a:rPr lang="en-US">
                <a:latin typeface="Times New Roman" charset="0"/>
                <a:ea typeface="ＭＳ Ｐゴシック" charset="0"/>
                <a:cs typeface="ＭＳ Ｐゴシック" charset="0"/>
              </a:rPr>
              <a:t>11:1 Temple</a:t>
            </a:r>
          </a:p>
        </p:txBody>
      </p:sp>
      <p:graphicFrame>
        <p:nvGraphicFramePr>
          <p:cNvPr id="644140" name="Group 44"/>
          <p:cNvGraphicFramePr>
            <a:graphicFrameLocks noGrp="1"/>
          </p:cNvGraphicFramePr>
          <p:nvPr>
            <p:ph sz="half" idx="1"/>
          </p:nvPr>
        </p:nvGraphicFramePr>
        <p:xfrm>
          <a:off x="0" y="1052513"/>
          <a:ext cx="9109076" cy="5838825"/>
        </p:xfrm>
        <a:graphic>
          <a:graphicData uri="http://schemas.openxmlformats.org/drawingml/2006/table">
            <a:tbl>
              <a:tblPr/>
              <a:tblGrid>
                <a:gridCol w="2277269">
                  <a:extLst>
                    <a:ext uri="{9D8B030D-6E8A-4147-A177-3AD203B41FA5}">
                      <a16:colId xmlns:a16="http://schemas.microsoft.com/office/drawing/2014/main" val="20000"/>
                    </a:ext>
                  </a:extLst>
                </a:gridCol>
                <a:gridCol w="2278978">
                  <a:extLst>
                    <a:ext uri="{9D8B030D-6E8A-4147-A177-3AD203B41FA5}">
                      <a16:colId xmlns:a16="http://schemas.microsoft.com/office/drawing/2014/main" val="20001"/>
                    </a:ext>
                  </a:extLst>
                </a:gridCol>
                <a:gridCol w="2275560">
                  <a:extLst>
                    <a:ext uri="{9D8B030D-6E8A-4147-A177-3AD203B41FA5}">
                      <a16:colId xmlns:a16="http://schemas.microsoft.com/office/drawing/2014/main" val="20002"/>
                    </a:ext>
                  </a:extLst>
                </a:gridCol>
                <a:gridCol w="2277269">
                  <a:extLst>
                    <a:ext uri="{9D8B030D-6E8A-4147-A177-3AD203B41FA5}">
                      <a16:colId xmlns:a16="http://schemas.microsoft.com/office/drawing/2014/main" val="20003"/>
                    </a:ext>
                  </a:extLst>
                </a:gridCol>
              </a:tblGrid>
              <a:tr h="145910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6" marR="90006" marT="46799" marB="46799"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Beale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Osborne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Thomas</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437972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2</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"the temple (</a:t>
                      </a:r>
                      <a:r>
                        <a:rPr kumimoji="0" lang="en-US" altLang="zh-CN" sz="2400" b="1" i="1" u="none" strike="noStrike" cap="none" normalizeH="0" baseline="0" dirty="0" err="1">
                          <a:ln>
                            <a:noFill/>
                          </a:ln>
                          <a:solidFill>
                            <a:schemeClr val="bg1"/>
                          </a:solidFill>
                          <a:effectLst/>
                          <a:latin typeface="Arial"/>
                          <a:ea typeface="ＭＳ Ｐゴシック" charset="0"/>
                          <a:cs typeface="Arial"/>
                        </a:rPr>
                        <a:t>naon</a:t>
                      </a:r>
                      <a:r>
                        <a:rPr kumimoji="0" lang="en-US" altLang="zh-CN" sz="2400" b="1" i="0" u="none" strike="noStrike" cap="none" normalizeH="0" baseline="0" dirty="0">
                          <a:ln>
                            <a:noFill/>
                          </a:ln>
                          <a:solidFill>
                            <a:schemeClr val="bg1"/>
                          </a:solidFill>
                          <a:effectLst/>
                          <a:latin typeface="Arial"/>
                          <a:ea typeface="ＭＳ Ｐゴシック" charset="0"/>
                          <a:cs typeface="Arial"/>
                        </a:rPr>
                        <a: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(11:1)</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99" marB="46799"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"the temple of the church"; "Christians"; "the whole covenant community"; "…believers undergoing persecution yet protected by God"</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heavenly temple depicting "the church, primarily the saints of this final period but secondarily the church of all ages"</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"a future temple in Jerusalem during the period just before Christ returns"</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707605" name="Picture 39" descr="refugee2">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a:ext>
            </a:extLst>
          </a:blip>
          <a:srcRect/>
          <a:stretch>
            <a:fillRect/>
          </a:stretch>
        </p:blipFill>
        <p:spPr>
          <a:xfrm>
            <a:off x="0" y="5300663"/>
            <a:ext cx="2301875" cy="1512887"/>
          </a:xfrm>
        </p:spPr>
      </p:pic>
      <p:sp>
        <p:nvSpPr>
          <p:cNvPr id="707604"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92183" name="Text Box 33"/>
          <p:cNvSpPr txBox="1">
            <a:spLocks noChangeArrowheads="1"/>
          </p:cNvSpPr>
          <p:nvPr/>
        </p:nvSpPr>
        <p:spPr bwMode="auto">
          <a:xfrm>
            <a:off x="8378853" y="4763"/>
            <a:ext cx="695270"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329</a:t>
            </a:r>
          </a:p>
        </p:txBody>
      </p:sp>
    </p:spTree>
    <p:extLst>
      <p:ext uri="{BB962C8B-B14F-4D97-AF65-F5344CB8AC3E}">
        <p14:creationId xmlns:p14="http://schemas.microsoft.com/office/powerpoint/2010/main" val="201675842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9634" name="Rectangle 34"/>
          <p:cNvSpPr>
            <a:spLocks noGrp="1" noChangeArrowheads="1"/>
          </p:cNvSpPr>
          <p:nvPr>
            <p:ph type="title"/>
          </p:nvPr>
        </p:nvSpPr>
        <p:spPr>
          <a:xfrm>
            <a:off x="685800" y="1143000"/>
            <a:ext cx="7772400" cy="1143000"/>
          </a:xfrm>
        </p:spPr>
        <p:txBody>
          <a:bodyPr/>
          <a:lstStyle/>
          <a:p>
            <a:r>
              <a:rPr lang="en-US">
                <a:latin typeface="Times New Roman" charset="0"/>
                <a:ea typeface="ＭＳ Ｐゴシック" charset="0"/>
                <a:cs typeface="ＭＳ Ｐゴシック" charset="0"/>
              </a:rPr>
              <a:t>11:1 Altar</a:t>
            </a:r>
          </a:p>
        </p:txBody>
      </p:sp>
      <p:graphicFrame>
        <p:nvGraphicFramePr>
          <p:cNvPr id="646176" name="Group 32"/>
          <p:cNvGraphicFramePr>
            <a:graphicFrameLocks noGrp="1"/>
          </p:cNvGraphicFramePr>
          <p:nvPr>
            <p:ph sz="half" idx="1"/>
          </p:nvPr>
        </p:nvGraphicFramePr>
        <p:xfrm>
          <a:off x="-36513" y="1196975"/>
          <a:ext cx="9180513" cy="5184775"/>
        </p:xfrm>
        <a:graphic>
          <a:graphicData uri="http://schemas.openxmlformats.org/drawingml/2006/table">
            <a:tbl>
              <a:tblPr/>
              <a:tblGrid>
                <a:gridCol w="2235285">
                  <a:extLst>
                    <a:ext uri="{9D8B030D-6E8A-4147-A177-3AD203B41FA5}">
                      <a16:colId xmlns:a16="http://schemas.microsoft.com/office/drawing/2014/main" val="20000"/>
                    </a:ext>
                  </a:extLst>
                </a:gridCol>
                <a:gridCol w="198887">
                  <a:extLst>
                    <a:ext uri="{9D8B030D-6E8A-4147-A177-3AD203B41FA5}">
                      <a16:colId xmlns:a16="http://schemas.microsoft.com/office/drawing/2014/main" val="20001"/>
                    </a:ext>
                  </a:extLst>
                </a:gridCol>
                <a:gridCol w="2156083">
                  <a:extLst>
                    <a:ext uri="{9D8B030D-6E8A-4147-A177-3AD203B41FA5}">
                      <a16:colId xmlns:a16="http://schemas.microsoft.com/office/drawing/2014/main" val="20002"/>
                    </a:ext>
                  </a:extLst>
                </a:gridCol>
                <a:gridCol w="2295129">
                  <a:extLst>
                    <a:ext uri="{9D8B030D-6E8A-4147-A177-3AD203B41FA5}">
                      <a16:colId xmlns:a16="http://schemas.microsoft.com/office/drawing/2014/main" val="20003"/>
                    </a:ext>
                  </a:extLst>
                </a:gridCol>
                <a:gridCol w="2295129">
                  <a:extLst>
                    <a:ext uri="{9D8B030D-6E8A-4147-A177-3AD203B41FA5}">
                      <a16:colId xmlns:a16="http://schemas.microsoft.com/office/drawing/2014/main" val="20004"/>
                    </a:ext>
                  </a:extLst>
                </a:gridCol>
              </a:tblGrid>
              <a:tr h="1560513">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802" marB="4680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h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Beale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Osborne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Thomas</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extLst>
                  <a:ext uri="{0D108BD9-81ED-4DB2-BD59-A6C34878D82A}">
                    <a16:rowId xmlns:a16="http://schemas.microsoft.com/office/drawing/2014/main" val="10000"/>
                  </a:ext>
                </a:extLst>
              </a:tr>
              <a:tr h="362426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3</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"the altar"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(11:1)</a:t>
                      </a:r>
                      <a:r>
                        <a:rPr kumimoji="0" lang="en-US" altLang="zh-CN" sz="2800" b="0" i="0" u="none" strike="noStrike" cap="none" normalizeH="0" baseline="0" dirty="0">
                          <a:ln>
                            <a:noFill/>
                          </a:ln>
                          <a:solidFill>
                            <a:schemeClr val="tx2"/>
                          </a:solidFill>
                          <a:effectLst/>
                          <a:latin typeface="Arial"/>
                          <a:ea typeface="ＭＳ Ｐゴシック" charset="0"/>
                          <a:cs typeface="Arial"/>
                        </a:rPr>
                        <a:t> </a:t>
                      </a:r>
                    </a:p>
                  </a:txBody>
                  <a:tcPr marL="90000" marR="90000" marT="46802" marB="4680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4"/>
                      <a:srcRect/>
                      <a:tile tx="0" ty="0" sx="100000" sy="100000" flip="none" algn="tl"/>
                    </a:blip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"the suffering covenant community"</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4"/>
                      <a:srcRect/>
                      <a:tile tx="0" ty="0" sx="100000" sy="100000" flip="none" algn="tl"/>
                    </a:blipFill>
                  </a:tcPr>
                </a:tc>
                <a:tc h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the [heavenly] altar of incense"</a:t>
                      </a:r>
                      <a:endParaRPr kumimoji="0" lang="en-US" sz="2800" b="0" i="0" u="none" strike="noStrike" cap="none" normalizeH="0" baseline="0" dirty="0">
                        <a:ln>
                          <a:noFill/>
                        </a:ln>
                        <a:solidFill>
                          <a:schemeClr val="tx2"/>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4"/>
                      <a:srcRect/>
                      <a:tile tx="0" ty="0" sx="100000" sy="100000" flip="none" algn="tl"/>
                    </a:blip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"the brazen altar of sacrifice in the court outside the sanctuary"</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4"/>
                      <a:srcRect/>
                      <a:tile tx="0" ty="0" sx="100000" sy="100000" flip="none" algn="tl"/>
                    </a:blipFill>
                  </a:tcPr>
                </a:tc>
                <a:extLst>
                  <a:ext uri="{0D108BD9-81ED-4DB2-BD59-A6C34878D82A}">
                    <a16:rowId xmlns:a16="http://schemas.microsoft.com/office/drawing/2014/main" val="10001"/>
                  </a:ext>
                </a:extLst>
              </a:tr>
            </a:tbl>
          </a:graphicData>
        </a:graphic>
      </p:graphicFrame>
      <p:pic>
        <p:nvPicPr>
          <p:cNvPr id="709654" name="Picture 26" descr="CH9_F3">
            <a:hlinkClick r:id="rId5"/>
          </p:cNvPr>
          <p:cNvPicPr>
            <a:picLocks noGrp="1" noChangeAspect="1" noChangeArrowheads="1"/>
          </p:cNvPicPr>
          <p:nvPr>
            <p:ph sz="half" idx="2"/>
          </p:nvPr>
        </p:nvPicPr>
        <p:blipFill>
          <a:blip r:embed="rId6">
            <a:extLst>
              <a:ext uri="{28A0092B-C50C-407E-A947-70E740481C1C}">
                <a14:useLocalDpi xmlns:a14="http://schemas.microsoft.com/office/drawing/2010/main"/>
              </a:ext>
            </a:extLst>
          </a:blip>
          <a:srcRect/>
          <a:stretch>
            <a:fillRect/>
          </a:stretch>
        </p:blipFill>
        <p:spPr>
          <a:xfrm>
            <a:off x="179388" y="5072063"/>
            <a:ext cx="2449512" cy="1670050"/>
          </a:xfrm>
          <a:ln>
            <a:solidFill>
              <a:schemeClr val="tx1"/>
            </a:solidFill>
            <a:miter lim="800000"/>
            <a:headEnd/>
            <a:tailEnd/>
          </a:ln>
        </p:spPr>
      </p:pic>
      <p:sp>
        <p:nvSpPr>
          <p:cNvPr id="709653"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94231" name="Text Box 33"/>
          <p:cNvSpPr txBox="1">
            <a:spLocks noChangeArrowheads="1"/>
          </p:cNvSpPr>
          <p:nvPr/>
        </p:nvSpPr>
        <p:spPr bwMode="auto">
          <a:xfrm>
            <a:off x="8378853" y="4763"/>
            <a:ext cx="695270" cy="463846"/>
          </a:xfrm>
          <a:prstGeom prst="rect">
            <a:avLst/>
          </a:prstGeom>
          <a:solidFill>
            <a:schemeClr val="tx1"/>
          </a:solid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329</a:t>
            </a:r>
          </a:p>
        </p:txBody>
      </p:sp>
    </p:spTree>
    <p:extLst>
      <p:ext uri="{BB962C8B-B14F-4D97-AF65-F5344CB8AC3E}">
        <p14:creationId xmlns:p14="http://schemas.microsoft.com/office/powerpoint/2010/main" val="70474896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876800" y="277813"/>
            <a:ext cx="3810000" cy="2389187"/>
          </a:xfrm>
        </p:spPr>
        <p:txBody>
          <a:bodyPr/>
          <a:lstStyle/>
          <a:p>
            <a:pPr eaLnBrk="1" hangingPunct="1">
              <a:defRPr/>
            </a:pPr>
            <a:r>
              <a:rPr lang="en-US">
                <a:latin typeface="Arial" charset="0"/>
                <a:ea typeface="ＭＳ Ｐゴシック" charset="0"/>
                <a:cs typeface="ＭＳ Ｐゴシック" charset="0"/>
              </a:rPr>
              <a:t>The Tabernacle</a:t>
            </a:r>
          </a:p>
        </p:txBody>
      </p:sp>
      <p:pic>
        <p:nvPicPr>
          <p:cNvPr id="193538" name="Picture 5" descr="Tabernac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38" y="0"/>
            <a:ext cx="4503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39" name="Picture 4" descr="Temple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0" y="3938588"/>
            <a:ext cx="5334000" cy="2919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208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2" descr="Tem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7"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b="1" dirty="0">
                <a:solidFill>
                  <a:schemeClr val="bg1"/>
                </a:solidFill>
                <a:effectLst>
                  <a:outerShdw blurRad="38100" dist="38100" dir="2700000" algn="tl">
                    <a:srgbClr val="000000"/>
                  </a:outerShdw>
                </a:effectLst>
                <a:ea typeface="ＭＳ Ｐゴシック" charset="0"/>
              </a:rPr>
              <a:t>Solomon</a:t>
            </a:r>
            <a:r>
              <a:rPr lang="fr-FR" altLang="ja-JP" sz="5400" b="1" dirty="0">
                <a:solidFill>
                  <a:schemeClr val="bg1"/>
                </a:solidFill>
                <a:effectLst>
                  <a:outerShdw blurRad="38100" dist="38100" dir="2700000" algn="tl">
                    <a:srgbClr val="000000"/>
                  </a:outerShdw>
                </a:effectLst>
                <a:ea typeface="ＭＳ Ｐゴシック" charset="0"/>
              </a:rPr>
              <a:t>'</a:t>
            </a:r>
            <a:r>
              <a:rPr lang="en-US" sz="5400" b="1" dirty="0">
                <a:solidFill>
                  <a:schemeClr val="bg1"/>
                </a:solidFill>
                <a:effectLst>
                  <a:outerShdw blurRad="38100" dist="38100" dir="2700000" algn="tl">
                    <a:srgbClr val="000000"/>
                  </a:outerShdw>
                </a:effectLst>
                <a:ea typeface="ＭＳ Ｐゴシック" charset="0"/>
              </a:rPr>
              <a:t>s Temple</a:t>
            </a:r>
            <a:endParaRPr lang="en-US" sz="5400" b="1" dirty="0">
              <a:solidFill>
                <a:schemeClr val="bg1"/>
              </a:solidFill>
              <a:ea typeface="ＭＳ Ｐゴシック" charset="0"/>
            </a:endParaRPr>
          </a:p>
        </p:txBody>
      </p:sp>
    </p:spTree>
    <p:extLst>
      <p:ext uri="{BB962C8B-B14F-4D97-AF65-F5344CB8AC3E}">
        <p14:creationId xmlns:p14="http://schemas.microsoft.com/office/powerpoint/2010/main" val="26066185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023-080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5634" name="Rectangle 3"/>
          <p:cNvSpPr>
            <a:spLocks noGrp="1" noChangeArrowheads="1"/>
          </p:cNvSpPr>
          <p:nvPr>
            <p:ph type="title" idx="4294967295"/>
          </p:nvPr>
        </p:nvSpPr>
        <p:spPr>
          <a:xfrm>
            <a:off x="609600" y="609600"/>
            <a:ext cx="7772400" cy="990600"/>
          </a:xfrm>
          <a:solidFill>
            <a:schemeClr val="tx2"/>
          </a:solidFill>
        </p:spPr>
        <p:txBody>
          <a:bodyPr/>
          <a:lstStyle/>
          <a:p>
            <a:pPr eaLnBrk="1" hangingPunct="1"/>
            <a:r>
              <a:rPr lang="en-US" sz="4800" b="1">
                <a:solidFill>
                  <a:schemeClr val="bg1"/>
                </a:solidFill>
                <a:latin typeface="Arial" charset="0"/>
                <a:ea typeface="ＭＳ Ｐゴシック" charset="0"/>
              </a:rPr>
              <a:t>Temple Dimensions</a:t>
            </a:r>
          </a:p>
        </p:txBody>
      </p:sp>
    </p:spTree>
    <p:extLst>
      <p:ext uri="{BB962C8B-B14F-4D97-AF65-F5344CB8AC3E}">
        <p14:creationId xmlns:p14="http://schemas.microsoft.com/office/powerpoint/2010/main" val="9414588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11682" name="Rectangle 43"/>
          <p:cNvSpPr>
            <a:spLocks noGrp="1" noChangeArrowheads="1"/>
          </p:cNvSpPr>
          <p:nvPr>
            <p:ph type="title"/>
          </p:nvPr>
        </p:nvSpPr>
        <p:spPr>
          <a:xfrm>
            <a:off x="685800" y="1676400"/>
            <a:ext cx="7772400" cy="1143000"/>
          </a:xfrm>
        </p:spPr>
        <p:txBody>
          <a:bodyPr/>
          <a:lstStyle/>
          <a:p>
            <a:r>
              <a:rPr lang="en-US">
                <a:latin typeface="Times New Roman" charset="0"/>
                <a:ea typeface="ＭＳ Ｐゴシック" charset="0"/>
                <a:cs typeface="ＭＳ Ｐゴシック" charset="0"/>
              </a:rPr>
              <a:t>11:2 Gentiles</a:t>
            </a:r>
          </a:p>
        </p:txBody>
      </p:sp>
      <p:graphicFrame>
        <p:nvGraphicFramePr>
          <p:cNvPr id="127000" name="Group 24"/>
          <p:cNvGraphicFramePr>
            <a:graphicFrameLocks noGrp="1"/>
          </p:cNvGraphicFramePr>
          <p:nvPr>
            <p:ph sz="half" idx="1"/>
          </p:nvPr>
        </p:nvGraphicFramePr>
        <p:xfrm>
          <a:off x="0" y="1700213"/>
          <a:ext cx="9144000" cy="5157787"/>
        </p:xfrm>
        <a:graphic>
          <a:graphicData uri="http://schemas.openxmlformats.org/drawingml/2006/table">
            <a:tbl>
              <a:tblPr/>
              <a:tblGrid>
                <a:gridCol w="2286415">
                  <a:extLst>
                    <a:ext uri="{9D8B030D-6E8A-4147-A177-3AD203B41FA5}">
                      <a16:colId xmlns:a16="http://schemas.microsoft.com/office/drawing/2014/main" val="20000"/>
                    </a:ext>
                  </a:extLst>
                </a:gridCol>
                <a:gridCol w="2286415">
                  <a:extLst>
                    <a:ext uri="{9D8B030D-6E8A-4147-A177-3AD203B41FA5}">
                      <a16:colId xmlns:a16="http://schemas.microsoft.com/office/drawing/2014/main" val="20001"/>
                    </a:ext>
                  </a:extLst>
                </a:gridCol>
                <a:gridCol w="2284755">
                  <a:extLst>
                    <a:ext uri="{9D8B030D-6E8A-4147-A177-3AD203B41FA5}">
                      <a16:colId xmlns:a16="http://schemas.microsoft.com/office/drawing/2014/main" val="20002"/>
                    </a:ext>
                  </a:extLst>
                </a:gridCol>
                <a:gridCol w="2286415">
                  <a:extLst>
                    <a:ext uri="{9D8B030D-6E8A-4147-A177-3AD203B41FA5}">
                      <a16:colId xmlns:a16="http://schemas.microsoft.com/office/drawing/2014/main" val="20003"/>
                    </a:ext>
                  </a:extLst>
                </a:gridCol>
              </a:tblGrid>
              <a:tr h="151530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786" marB="4678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Beale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Osborne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Thomas</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extLst>
                  <a:ext uri="{0D108BD9-81ED-4DB2-BD59-A6C34878D82A}">
                    <a16:rowId xmlns:a16="http://schemas.microsoft.com/office/drawing/2014/main" val="10000"/>
                  </a:ext>
                </a:extLst>
              </a:tr>
              <a:tr h="364248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8</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"the Gentiles" </a:t>
                      </a:r>
                      <a:b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br>
                      <a: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(11:2)</a:t>
                      </a:r>
                    </a:p>
                  </a:txBody>
                  <a:tcPr marL="90000" marR="90000" marT="46786" marB="4678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"the Gentiles and Jews"</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"the church handed over to the Gentiles/ nations for a time"</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"a group [of non-Jews] in rebellion against God who will oppress the Jewish remnant"</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711700" name="Picture 27" descr="jewish%2520rabbi%2520Shah%2520300">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a:ext>
            </a:extLst>
          </a:blip>
          <a:srcRect/>
          <a:stretch>
            <a:fillRect/>
          </a:stretch>
        </p:blipFill>
        <p:spPr>
          <a:xfrm>
            <a:off x="900113" y="0"/>
            <a:ext cx="1231900" cy="1511300"/>
          </a:xfrm>
        </p:spPr>
      </p:pic>
      <p:pic>
        <p:nvPicPr>
          <p:cNvPr id="711702" name="Picture 32" descr="faces-transp">
            <a:hlinkClick r:id="rId6"/>
          </p:cNvPr>
          <p:cNvPicPr>
            <a:picLocks noGrp="1" noChangeAspect="1" noChangeArrowheads="1"/>
          </p:cNvPicPr>
          <p:nvPr>
            <p:ph sz="quarter" idx="3"/>
          </p:nvPr>
        </p:nvPicPr>
        <p:blipFill>
          <a:blip r:embed="rId7">
            <a:extLst>
              <a:ext uri="{28A0092B-C50C-407E-A947-70E740481C1C}">
                <a14:useLocalDpi xmlns:a14="http://schemas.microsoft.com/office/drawing/2010/main"/>
              </a:ext>
            </a:extLst>
          </a:blip>
          <a:srcRect/>
          <a:stretch>
            <a:fillRect/>
          </a:stretch>
        </p:blipFill>
        <p:spPr>
          <a:xfrm>
            <a:off x="6807200" y="0"/>
            <a:ext cx="1162050" cy="1700213"/>
          </a:xfrm>
        </p:spPr>
      </p:pic>
      <p:sp>
        <p:nvSpPr>
          <p:cNvPr id="711701"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96280" name="Text Box 33"/>
          <p:cNvSpPr txBox="1">
            <a:spLocks noChangeArrowheads="1"/>
          </p:cNvSpPr>
          <p:nvPr/>
        </p:nvSpPr>
        <p:spPr bwMode="auto">
          <a:xfrm>
            <a:off x="8401872" y="4763"/>
            <a:ext cx="695270" cy="463846"/>
          </a:xfrm>
          <a:prstGeom prst="rect">
            <a:avLst/>
          </a:prstGeom>
          <a:solidFill>
            <a:srgbClr val="000000"/>
          </a:solid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329</a:t>
            </a:r>
          </a:p>
        </p:txBody>
      </p:sp>
    </p:spTree>
    <p:extLst>
      <p:ext uri="{BB962C8B-B14F-4D97-AF65-F5344CB8AC3E}">
        <p14:creationId xmlns:p14="http://schemas.microsoft.com/office/powerpoint/2010/main" val="70630669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95234" name="Picture 2" descr="02b John Turn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84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2" name="Rectangle 2"/>
          <p:cNvSpPr>
            <a:spLocks noGrp="1" noChangeArrowheads="1"/>
          </p:cNvSpPr>
          <p:nvPr>
            <p:ph type="ctrTitle"/>
          </p:nvPr>
        </p:nvSpPr>
        <p:spPr>
          <a:xfrm>
            <a:off x="4849813" y="1773238"/>
            <a:ext cx="4114800" cy="2819400"/>
          </a:xfr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eaLnBrk="1" hangingPunct="1"/>
            <a:r>
              <a:rPr lang="en-US" sz="4800" b="1" dirty="0">
                <a:solidFill>
                  <a:srgbClr val="FFFFFF"/>
                </a:solidFill>
                <a:effectLst>
                  <a:glow rad="266700">
                    <a:srgbClr val="000000">
                      <a:alpha val="75000"/>
                    </a:srgbClr>
                  </a:glow>
                </a:effectLst>
                <a:latin typeface="Arial" charset="0"/>
                <a:ea typeface="ＭＳ Ｐゴシック"/>
                <a:cs typeface="ＭＳ Ｐゴシック" charset="0"/>
              </a:rPr>
              <a:t>John Turning (1:12)</a:t>
            </a:r>
          </a:p>
        </p:txBody>
      </p:sp>
    </p:spTree>
    <p:extLst>
      <p:ext uri="{BB962C8B-B14F-4D97-AF65-F5344CB8AC3E}">
        <p14:creationId xmlns:p14="http://schemas.microsoft.com/office/powerpoint/2010/main" val="26586582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13730" name="Rectangle 40"/>
          <p:cNvSpPr>
            <a:spLocks noGrp="1" noChangeArrowheads="1"/>
          </p:cNvSpPr>
          <p:nvPr>
            <p:ph type="title"/>
          </p:nvPr>
        </p:nvSpPr>
        <p:spPr>
          <a:xfrm>
            <a:off x="685800" y="762000"/>
            <a:ext cx="7772400" cy="1143000"/>
          </a:xfrm>
        </p:spPr>
        <p:txBody>
          <a:bodyPr/>
          <a:lstStyle/>
          <a:p>
            <a:r>
              <a:rPr lang="en-US">
                <a:latin typeface="Times New Roman" charset="0"/>
                <a:ea typeface="ＭＳ Ｐゴシック" charset="0"/>
                <a:cs typeface="ＭＳ Ｐゴシック" charset="0"/>
              </a:rPr>
              <a:t>11:2 Holy City</a:t>
            </a:r>
          </a:p>
        </p:txBody>
      </p:sp>
      <p:graphicFrame>
        <p:nvGraphicFramePr>
          <p:cNvPr id="129047" name="Group 23"/>
          <p:cNvGraphicFramePr>
            <a:graphicFrameLocks noGrp="1"/>
          </p:cNvGraphicFramePr>
          <p:nvPr>
            <p:ph sz="half" idx="1"/>
          </p:nvPr>
        </p:nvGraphicFramePr>
        <p:xfrm>
          <a:off x="0" y="1052513"/>
          <a:ext cx="9180513" cy="5862638"/>
        </p:xfrm>
        <a:graphic>
          <a:graphicData uri="http://schemas.openxmlformats.org/drawingml/2006/table">
            <a:tbl>
              <a:tblPr/>
              <a:tblGrid>
                <a:gridCol w="2267743">
                  <a:extLst>
                    <a:ext uri="{9D8B030D-6E8A-4147-A177-3AD203B41FA5}">
                      <a16:colId xmlns:a16="http://schemas.microsoft.com/office/drawing/2014/main" val="20000"/>
                    </a:ext>
                  </a:extLst>
                </a:gridCol>
                <a:gridCol w="2325101">
                  <a:extLst>
                    <a:ext uri="{9D8B030D-6E8A-4147-A177-3AD203B41FA5}">
                      <a16:colId xmlns:a16="http://schemas.microsoft.com/office/drawing/2014/main" val="20001"/>
                    </a:ext>
                  </a:extLst>
                </a:gridCol>
                <a:gridCol w="2291246">
                  <a:extLst>
                    <a:ext uri="{9D8B030D-6E8A-4147-A177-3AD203B41FA5}">
                      <a16:colId xmlns:a16="http://schemas.microsoft.com/office/drawing/2014/main" val="20002"/>
                    </a:ext>
                  </a:extLst>
                </a:gridCol>
                <a:gridCol w="2296423">
                  <a:extLst>
                    <a:ext uri="{9D8B030D-6E8A-4147-A177-3AD203B41FA5}">
                      <a16:colId xmlns:a16="http://schemas.microsoft.com/office/drawing/2014/main" val="20003"/>
                    </a:ext>
                  </a:extLst>
                </a:gridCol>
              </a:tblGrid>
              <a:tr h="15018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781" marB="46781"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Beale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Osborne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Thomas</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66"/>
                    </a:solidFill>
                  </a:tcPr>
                </a:tc>
                <a:extLst>
                  <a:ext uri="{0D108BD9-81ED-4DB2-BD59-A6C34878D82A}">
                    <a16:rowId xmlns:a16="http://schemas.microsoft.com/office/drawing/2014/main" val="10000"/>
                  </a:ext>
                </a:extLst>
              </a:tr>
              <a:tr h="436076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10</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"the holy city"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(11:2)</a:t>
                      </a:r>
                    </a:p>
                  </a:txBody>
                  <a:tcPr marL="90000" marR="90000" marT="46781" marB="46781"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"the initial form of the heavenly city, part of which is identified with believers living on earth"</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"the people of God"</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"the literal city of Jerusalem on earth"</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extLst>
                  <a:ext uri="{0D108BD9-81ED-4DB2-BD59-A6C34878D82A}">
                    <a16:rowId xmlns:a16="http://schemas.microsoft.com/office/drawing/2014/main" val="10001"/>
                  </a:ext>
                </a:extLst>
              </a:tr>
            </a:tbl>
          </a:graphicData>
        </a:graphic>
      </p:graphicFrame>
      <p:pic>
        <p:nvPicPr>
          <p:cNvPr id="713749" name="Picture 27" descr="jerusalem">
            <a:hlinkClick r:id="rId4"/>
          </p:cNvPr>
          <p:cNvPicPr>
            <a:picLocks noGrp="1" noChangeAspect="1" noChangeArrowheads="1"/>
          </p:cNvPicPr>
          <p:nvPr>
            <p:ph sz="half" idx="2"/>
          </p:nvPr>
        </p:nvPicPr>
        <p:blipFill>
          <a:blip r:embed="rId5" cstate="screen">
            <a:extLst>
              <a:ext uri="{28A0092B-C50C-407E-A947-70E740481C1C}">
                <a14:useLocalDpi xmlns:a14="http://schemas.microsoft.com/office/drawing/2010/main"/>
              </a:ext>
            </a:extLst>
          </a:blip>
          <a:srcRect/>
          <a:stretch>
            <a:fillRect/>
          </a:stretch>
        </p:blipFill>
        <p:spPr/>
      </p:pic>
      <p:sp>
        <p:nvSpPr>
          <p:cNvPr id="713748"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98327" name="Text Box 33"/>
          <p:cNvSpPr txBox="1">
            <a:spLocks noChangeArrowheads="1"/>
          </p:cNvSpPr>
          <p:nvPr/>
        </p:nvSpPr>
        <p:spPr bwMode="auto">
          <a:xfrm>
            <a:off x="8378853" y="4763"/>
            <a:ext cx="695270" cy="463846"/>
          </a:xfrm>
          <a:prstGeom prst="rect">
            <a:avLst/>
          </a:prstGeom>
          <a:solidFill>
            <a:srgbClr val="000000"/>
          </a:solid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329</a:t>
            </a:r>
          </a:p>
        </p:txBody>
      </p:sp>
    </p:spTree>
    <p:extLst>
      <p:ext uri="{BB962C8B-B14F-4D97-AF65-F5344CB8AC3E}">
        <p14:creationId xmlns:p14="http://schemas.microsoft.com/office/powerpoint/2010/main" val="24817998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13749"/>
                                        </p:tgtEl>
                                        <p:attrNameLst>
                                          <p:attrName>style.visibility</p:attrName>
                                        </p:attrNameLst>
                                      </p:cBhvr>
                                      <p:to>
                                        <p:strVal val="visible"/>
                                      </p:to>
                                    </p:set>
                                    <p:anim calcmode="lin" valueType="num">
                                      <p:cBhvr additive="base">
                                        <p:cTn id="7" dur="500" fill="hold"/>
                                        <p:tgtEl>
                                          <p:spTgt spid="713749"/>
                                        </p:tgtEl>
                                        <p:attrNameLst>
                                          <p:attrName>ppt_x</p:attrName>
                                        </p:attrNameLst>
                                      </p:cBhvr>
                                      <p:tavLst>
                                        <p:tav tm="0">
                                          <p:val>
                                            <p:strVal val="1+#ppt_w/2"/>
                                          </p:val>
                                        </p:tav>
                                        <p:tav tm="100000">
                                          <p:val>
                                            <p:strVal val="#ppt_x"/>
                                          </p:val>
                                        </p:tav>
                                      </p:tavLst>
                                    </p:anim>
                                    <p:anim calcmode="lin" valueType="num">
                                      <p:cBhvr additive="base">
                                        <p:cTn id="8" dur="500" fill="hold"/>
                                        <p:tgtEl>
                                          <p:spTgt spid="7137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15778" name="Rectangle 60"/>
          <p:cNvSpPr>
            <a:spLocks noGrp="1" noChangeArrowheads="1"/>
          </p:cNvSpPr>
          <p:nvPr>
            <p:ph type="title"/>
          </p:nvPr>
        </p:nvSpPr>
        <p:spPr>
          <a:xfrm>
            <a:off x="685800" y="838200"/>
            <a:ext cx="7772400" cy="1143000"/>
          </a:xfrm>
        </p:spPr>
        <p:txBody>
          <a:bodyPr/>
          <a:lstStyle/>
          <a:p>
            <a:r>
              <a:rPr lang="en-US">
                <a:latin typeface="Times New Roman" charset="0"/>
                <a:ea typeface="ＭＳ Ｐゴシック" charset="0"/>
                <a:cs typeface="ＭＳ Ｐゴシック" charset="0"/>
              </a:rPr>
              <a:t>11:2 Forty-Two Months</a:t>
            </a:r>
          </a:p>
        </p:txBody>
      </p:sp>
      <p:graphicFrame>
        <p:nvGraphicFramePr>
          <p:cNvPr id="131095" name="Group 23"/>
          <p:cNvGraphicFramePr>
            <a:graphicFrameLocks noGrp="1"/>
          </p:cNvGraphicFramePr>
          <p:nvPr>
            <p:ph sz="half" idx="1"/>
          </p:nvPr>
        </p:nvGraphicFramePr>
        <p:xfrm>
          <a:off x="0" y="1052513"/>
          <a:ext cx="9109075" cy="5819836"/>
        </p:xfrm>
        <a:graphic>
          <a:graphicData uri="http://schemas.openxmlformats.org/drawingml/2006/table">
            <a:tbl>
              <a:tblPr/>
              <a:tblGrid>
                <a:gridCol w="2267744">
                  <a:extLst>
                    <a:ext uri="{9D8B030D-6E8A-4147-A177-3AD203B41FA5}">
                      <a16:colId xmlns:a16="http://schemas.microsoft.com/office/drawing/2014/main" val="20000"/>
                    </a:ext>
                  </a:extLst>
                </a:gridCol>
                <a:gridCol w="2783681">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gridCol w="1990725">
                  <a:extLst>
                    <a:ext uri="{9D8B030D-6E8A-4147-A177-3AD203B41FA5}">
                      <a16:colId xmlns:a16="http://schemas.microsoft.com/office/drawing/2014/main" val="20003"/>
                    </a:ext>
                  </a:extLst>
                </a:gridCol>
              </a:tblGrid>
              <a:tr h="14590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783" marB="4678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Beale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Osborne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Thomas</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43607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11</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"forty-two months" </a:t>
                      </a:r>
                      <a:br>
                        <a:rPr kumimoji="0" lang="en-US" altLang="zh-CN" sz="2800" b="1" i="0" u="none" strike="noStrike" cap="none" normalizeH="0" baseline="0" dirty="0">
                          <a:ln>
                            <a:noFill/>
                          </a:ln>
                          <a:solidFill>
                            <a:schemeClr val="bg1"/>
                          </a:solidFill>
                          <a:effectLst/>
                          <a:latin typeface="Arial"/>
                          <a:ea typeface="ＭＳ Ｐゴシック" charset="0"/>
                          <a:cs typeface="Arial"/>
                        </a:rPr>
                      </a:br>
                      <a:r>
                        <a:rPr kumimoji="0" lang="en-US" altLang="zh-CN" sz="2800" b="1" i="0" u="none" strike="noStrike" cap="none" normalizeH="0" baseline="0" dirty="0">
                          <a:ln>
                            <a:noFill/>
                          </a:ln>
                          <a:solidFill>
                            <a:schemeClr val="bg1"/>
                          </a:solidFill>
                          <a:effectLst/>
                          <a:latin typeface="Arial"/>
                          <a:ea typeface="ＭＳ Ｐゴシック" charset="0"/>
                          <a:cs typeface="Arial"/>
                        </a:rPr>
                        <a:t>(11:2)</a:t>
                      </a:r>
                    </a:p>
                  </a:txBody>
                  <a:tcPr marL="90000" marR="90000" marT="46783" marB="4678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"figurative for the eschatological period of tribulation"; "attack on the community of faith throughout the church age"</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"the great tribulation at the end of history"</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"the last half of Daniel</a:t>
                      </a:r>
                      <a:r>
                        <a:rPr kumimoji="0" lang="fr-FR" altLang="zh-CN" sz="2800" b="1" i="0" u="none" strike="noStrike" cap="none" normalizeH="0" baseline="0" dirty="0">
                          <a:ln>
                            <a:noFill/>
                          </a:ln>
                          <a:solidFill>
                            <a:schemeClr val="bg1"/>
                          </a:solidFill>
                          <a:effectLst/>
                          <a:latin typeface="Arial"/>
                          <a:ea typeface="ＭＳ Ｐゴシック" charset="0"/>
                          <a:cs typeface="Arial"/>
                        </a:rPr>
                        <a:t>'</a:t>
                      </a:r>
                      <a:r>
                        <a:rPr kumimoji="0" lang="en-US" altLang="zh-CN" sz="2800" b="1" i="0" u="none" strike="noStrike" cap="none" normalizeH="0" baseline="0" dirty="0">
                          <a:ln>
                            <a:noFill/>
                          </a:ln>
                          <a:solidFill>
                            <a:schemeClr val="bg1"/>
                          </a:solidFill>
                          <a:effectLst/>
                          <a:latin typeface="Arial"/>
                          <a:ea typeface="ＭＳ Ｐゴシック" charset="0"/>
                          <a:cs typeface="Arial"/>
                        </a:rPr>
                        <a:t>s seventieth week"</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sp>
        <p:nvSpPr>
          <p:cNvPr id="715796"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pic>
        <p:nvPicPr>
          <p:cNvPr id="715797" name="Picture 61" descr="real_backward_cloc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76825" y="4749800"/>
            <a:ext cx="2376488" cy="227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77" name="Text Box 33"/>
          <p:cNvSpPr txBox="1">
            <a:spLocks noChangeArrowheads="1"/>
          </p:cNvSpPr>
          <p:nvPr/>
        </p:nvSpPr>
        <p:spPr bwMode="auto">
          <a:xfrm>
            <a:off x="8379647" y="4763"/>
            <a:ext cx="695270"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330</a:t>
            </a:r>
          </a:p>
        </p:txBody>
      </p:sp>
    </p:spTree>
    <p:extLst>
      <p:ext uri="{BB962C8B-B14F-4D97-AF65-F5344CB8AC3E}">
        <p14:creationId xmlns:p14="http://schemas.microsoft.com/office/powerpoint/2010/main" val="28950018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6" y="2516226"/>
            <a:ext cx="9121810" cy="43417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indent="-360363" algn="l" defTabSz="914400">
              <a:buFont typeface="Arial"/>
              <a:buChar char="•"/>
              <a:defRPr/>
            </a:pPr>
            <a:r>
              <a:rPr lang="en-US" sz="2800" dirty="0">
                <a:solidFill>
                  <a:srgbClr val="FFFFFF"/>
                </a:solidFill>
              </a:rPr>
              <a:t>For one thing, </a:t>
            </a:r>
            <a:r>
              <a:rPr lang="en-US" sz="2800" dirty="0">
                <a:solidFill>
                  <a:srgbClr val="FFFF00"/>
                </a:solidFill>
              </a:rPr>
              <a:t>how could John measure an invisible body of people</a:t>
            </a:r>
            <a:r>
              <a:rPr lang="en-US" sz="2800" dirty="0">
                <a:solidFill>
                  <a:srgbClr val="FFFFFF"/>
                </a:solidFill>
              </a:rPr>
              <a:t>, even if the church were still on earth? </a:t>
            </a:r>
          </a:p>
          <a:p>
            <a:pPr marL="360363" indent="-360363" algn="l" defTabSz="914400">
              <a:buFont typeface="Arial"/>
              <a:buChar char="•"/>
              <a:defRPr/>
            </a:pPr>
            <a:r>
              <a:rPr lang="en-US" sz="2800" dirty="0">
                <a:solidFill>
                  <a:srgbClr val="FFFFFF"/>
                </a:solidFill>
              </a:rPr>
              <a:t>If the temple is the church, then </a:t>
            </a:r>
            <a:r>
              <a:rPr lang="en-US" sz="2800" dirty="0">
                <a:solidFill>
                  <a:srgbClr val="FFFF00"/>
                </a:solidFill>
              </a:rPr>
              <a:t>who are the worshipers and what is the altar</a:t>
            </a:r>
            <a:r>
              <a:rPr lang="en-US" sz="2800" dirty="0">
                <a:solidFill>
                  <a:srgbClr val="FFFFFF"/>
                </a:solidFill>
              </a:rPr>
              <a:t>? </a:t>
            </a:r>
          </a:p>
          <a:p>
            <a:pPr marL="360363" indent="-360363" algn="l" defTabSz="914400">
              <a:buFont typeface="Arial"/>
              <a:buChar char="•"/>
              <a:defRPr/>
            </a:pPr>
            <a:r>
              <a:rPr lang="en-US" sz="2800" dirty="0">
                <a:solidFill>
                  <a:srgbClr val="FFFFFF"/>
                </a:solidFill>
              </a:rPr>
              <a:t>And since the church unites Jews and Gentiles in one body (Eph. 2:11ff), </a:t>
            </a:r>
            <a:r>
              <a:rPr lang="en-US" sz="2800" dirty="0">
                <a:solidFill>
                  <a:srgbClr val="FFFF00"/>
                </a:solidFill>
              </a:rPr>
              <a:t>why are the Gentiles segregated</a:t>
            </a:r>
            <a:r>
              <a:rPr lang="en-US" sz="2800" dirty="0">
                <a:solidFill>
                  <a:srgbClr val="FFFFFF"/>
                </a:solidFill>
              </a:rPr>
              <a:t> in this temple? </a:t>
            </a:r>
          </a:p>
          <a:p>
            <a:pPr algn="l" defTabSz="914400">
              <a:defRPr/>
            </a:pPr>
            <a:r>
              <a:rPr lang="en-US" sz="2800" dirty="0">
                <a:solidFill>
                  <a:srgbClr val="FFFFFF"/>
                </a:solidFill>
              </a:rPr>
              <a:t>It is best to interpret this temple as an actual building in the holy city of Jerusalem (Neh. 11:1, 18; Dan. 9:24)."</a:t>
            </a:r>
            <a:endParaRPr lang="en-US" sz="2800" dirty="0">
              <a:solidFill>
                <a:srgbClr val="FFFFFF"/>
              </a:solidFill>
              <a:latin typeface="Times New Roman" charset="0"/>
              <a:ea typeface="ＭＳ Ｐゴシック" charset="0"/>
              <a:cs typeface="ＭＳ Ｐゴシック" charset="0"/>
            </a:endParaRPr>
          </a:p>
        </p:txBody>
      </p:sp>
      <p:sp>
        <p:nvSpPr>
          <p:cNvPr id="869378" name="Rectangle 2"/>
          <p:cNvSpPr>
            <a:spLocks noGrp="1" noChangeArrowheads="1"/>
          </p:cNvSpPr>
          <p:nvPr>
            <p:ph type="ctrTitle"/>
          </p:nvPr>
        </p:nvSpPr>
        <p:spPr>
          <a:xfrm>
            <a:off x="328440" y="1"/>
            <a:ext cx="6248731" cy="2611884"/>
          </a:xfrm>
          <a:effectLst>
            <a:outerShdw blurRad="63500" dist="35921" dir="2700000" algn="ctr" rotWithShape="0">
              <a:schemeClr val="tx2">
                <a:alpha val="74998"/>
              </a:schemeClr>
            </a:outerShdw>
          </a:effectLst>
        </p:spPr>
        <p:txBody>
          <a:bodyPr/>
          <a:lstStyle/>
          <a:p>
            <a:pPr>
              <a:defRPr/>
            </a:pPr>
            <a:r>
              <a:rPr lang="en-US" sz="3200" dirty="0"/>
              <a:t>"To spiritualize Revelation 11:1–2 and make the temple refer to the church creates a number of </a:t>
            </a:r>
            <a:r>
              <a:rPr lang="en-US" sz="3200" dirty="0">
                <a:solidFill>
                  <a:srgbClr val="FFFF00"/>
                </a:solidFill>
              </a:rPr>
              <a:t>serious problems</a:t>
            </a:r>
            <a:r>
              <a:rPr lang="en-US" sz="3200" dirty="0"/>
              <a:t>. </a:t>
            </a:r>
            <a:endParaRPr lang="en-US" sz="3200" dirty="0">
              <a:latin typeface="Times New Roman" charset="0"/>
              <a:ea typeface="ＭＳ Ｐゴシック" charset="0"/>
              <a:cs typeface="ＭＳ Ｐゴシック" charset="0"/>
            </a:endParaRPr>
          </a:p>
        </p:txBody>
      </p:sp>
      <p:pic>
        <p:nvPicPr>
          <p:cNvPr id="914435" name="Picture 1" descr="rev 11 66001001-GTC-Revelation-1-1-The-revelation-to-John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71311" y="17463"/>
            <a:ext cx="2076185" cy="2530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19"/>
          <p:cNvSpPr txBox="1">
            <a:spLocks noChangeArrowheads="1"/>
          </p:cNvSpPr>
          <p:nvPr/>
        </p:nvSpPr>
        <p:spPr bwMode="auto">
          <a:xfrm>
            <a:off x="8423828" y="24904"/>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
        <p:nvSpPr>
          <p:cNvPr id="9" name="Rectangle 3"/>
          <p:cNvSpPr txBox="1">
            <a:spLocks noChangeArrowheads="1"/>
          </p:cNvSpPr>
          <p:nvPr/>
        </p:nvSpPr>
        <p:spPr bwMode="auto">
          <a:xfrm>
            <a:off x="2517953" y="6515929"/>
            <a:ext cx="6453663" cy="33112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algn="r" defTabSz="914400" eaLnBrk="1" hangingPunct="1"/>
            <a:r>
              <a:rPr lang="en-US" sz="1400" b="1" dirty="0">
                <a:solidFill>
                  <a:srgbClr val="FFFFFF"/>
                </a:solidFill>
                <a:effectLst>
                  <a:glow rad="266700">
                    <a:srgbClr val="000000">
                      <a:alpha val="75000"/>
                    </a:srgbClr>
                  </a:glow>
                </a:effectLst>
                <a:latin typeface="Arial" charset="0"/>
                <a:ea typeface="ＭＳ Ｐゴシック"/>
                <a:cs typeface="ＭＳ Ｐゴシック" charset="0"/>
              </a:rPr>
              <a:t>Warren Wiersbe, </a:t>
            </a:r>
            <a:r>
              <a:rPr lang="en-US" sz="1400" b="1" i="1" dirty="0">
                <a:solidFill>
                  <a:srgbClr val="FFFFFF"/>
                </a:solidFill>
                <a:effectLst>
                  <a:glow rad="266700">
                    <a:srgbClr val="000000">
                      <a:alpha val="75000"/>
                    </a:srgbClr>
                  </a:glow>
                </a:effectLst>
                <a:latin typeface="Arial" charset="0"/>
                <a:ea typeface="ＭＳ Ｐゴシック"/>
                <a:cs typeface="ＭＳ Ｐゴシック" charset="0"/>
              </a:rPr>
              <a:t>Bible Exposition Commentary</a:t>
            </a:r>
          </a:p>
        </p:txBody>
      </p:sp>
    </p:spTree>
    <p:extLst>
      <p:ext uri="{BB962C8B-B14F-4D97-AF65-F5344CB8AC3E}">
        <p14:creationId xmlns:p14="http://schemas.microsoft.com/office/powerpoint/2010/main" val="89126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The Two Witnesses (11:3 </a:t>
            </a:r>
            <a:r>
              <a:rPr lang="en-US" sz="3600" b="1" dirty="0">
                <a:latin typeface="Arial" charset="0"/>
                <a:ea typeface="ＭＳ Ｐゴシック" charset="0"/>
                <a:cs typeface="ＭＳ Ｐゴシック" charset="0"/>
              </a:rPr>
              <a:t>NLT</a:t>
            </a:r>
            <a:r>
              <a:rPr lang="en-US" b="1" dirty="0">
                <a:latin typeface="Arial"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pic>
        <p:nvPicPr>
          <p:cNvPr id="920578" name="Picture 1" descr="rev 11 800-Ezra 8 Haggai_Zecharia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27088" y="1052513"/>
            <a:ext cx="7620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3276600" y="1052513"/>
            <a:ext cx="2843213" cy="5810250"/>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latin typeface="Arial" charset="0"/>
                <a:ea typeface="ＭＳ Ｐゴシック" charset="0"/>
                <a:cs typeface="ＭＳ Ｐゴシック" charset="0"/>
              </a:rPr>
              <a:t>"And I will give power to my two witnesses, and they will be clothed in burlap and will prophesy during those 1,260 days."</a:t>
            </a:r>
            <a:endParaRPr lang="en-US" sz="3200" dirty="0">
              <a:solidFill>
                <a:srgbClr val="FFFFFF"/>
              </a:solidFill>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8293674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19874" name="Rectangle 34"/>
          <p:cNvSpPr>
            <a:spLocks noGrp="1" noChangeArrowheads="1"/>
          </p:cNvSpPr>
          <p:nvPr>
            <p:ph type="title"/>
          </p:nvPr>
        </p:nvSpPr>
        <p:spPr>
          <a:xfrm>
            <a:off x="685800" y="1066800"/>
            <a:ext cx="7772400" cy="1143000"/>
          </a:xfrm>
        </p:spPr>
        <p:txBody>
          <a:bodyPr/>
          <a:lstStyle/>
          <a:p>
            <a:r>
              <a:rPr lang="en-US">
                <a:latin typeface="Times New Roman" charset="0"/>
                <a:ea typeface="ＭＳ Ｐゴシック" charset="0"/>
                <a:cs typeface="ＭＳ Ｐゴシック" charset="0"/>
              </a:rPr>
              <a:t>11:3 Two Witnesses</a:t>
            </a:r>
          </a:p>
        </p:txBody>
      </p:sp>
      <p:graphicFrame>
        <p:nvGraphicFramePr>
          <p:cNvPr id="650272" name="Group 32"/>
          <p:cNvGraphicFramePr>
            <a:graphicFrameLocks noGrp="1"/>
          </p:cNvGraphicFramePr>
          <p:nvPr>
            <p:ph sz="half" idx="1"/>
            <p:extLst>
              <p:ext uri="{D42A27DB-BD31-4B8C-83A1-F6EECF244321}">
                <p14:modId xmlns:p14="http://schemas.microsoft.com/office/powerpoint/2010/main" val="3535027761"/>
              </p:ext>
            </p:extLst>
          </p:nvPr>
        </p:nvGraphicFramePr>
        <p:xfrm>
          <a:off x="34925" y="1125538"/>
          <a:ext cx="9109075" cy="5616575"/>
        </p:xfrm>
        <a:graphic>
          <a:graphicData uri="http://schemas.openxmlformats.org/drawingml/2006/table">
            <a:tbl>
              <a:tblPr/>
              <a:tblGrid>
                <a:gridCol w="2160905">
                  <a:extLst>
                    <a:ext uri="{9D8B030D-6E8A-4147-A177-3AD203B41FA5}">
                      <a16:colId xmlns:a16="http://schemas.microsoft.com/office/drawing/2014/main" val="20000"/>
                    </a:ext>
                  </a:extLst>
                </a:gridCol>
                <a:gridCol w="2160211">
                  <a:extLst>
                    <a:ext uri="{9D8B030D-6E8A-4147-A177-3AD203B41FA5}">
                      <a16:colId xmlns:a16="http://schemas.microsoft.com/office/drawing/2014/main" val="20001"/>
                    </a:ext>
                  </a:extLst>
                </a:gridCol>
                <a:gridCol w="2664260">
                  <a:extLst>
                    <a:ext uri="{9D8B030D-6E8A-4147-A177-3AD203B41FA5}">
                      <a16:colId xmlns:a16="http://schemas.microsoft.com/office/drawing/2014/main" val="20002"/>
                    </a:ext>
                  </a:extLst>
                </a:gridCol>
                <a:gridCol w="2123699">
                  <a:extLst>
                    <a:ext uri="{9D8B030D-6E8A-4147-A177-3AD203B41FA5}">
                      <a16:colId xmlns:a16="http://schemas.microsoft.com/office/drawing/2014/main" val="20003"/>
                    </a:ext>
                  </a:extLst>
                </a:gridCol>
              </a:tblGrid>
              <a:tr h="162566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89999" marR="89999" marT="46806" marB="468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Beale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Osborne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Thomas</a:t>
                      </a:r>
                      <a:endParaRPr kumimoji="0" lang="en-US" altLang="zh-CN" sz="2800" b="1" i="1" u="none" strike="noStrike" cap="none" normalizeH="0" baseline="0" dirty="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dirty="0">
                          <a:ln>
                            <a:noFill/>
                          </a:ln>
                          <a:solidFill>
                            <a:schemeClr val="bg1"/>
                          </a:solidFill>
                          <a:effectLst/>
                          <a:latin typeface="Arial"/>
                          <a:ea typeface="ＭＳ Ｐゴシック" charset="0"/>
                          <a:cs typeface="Arial"/>
                        </a:rPr>
                        <a:t>Literal</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extLst>
                  <a:ext uri="{0D108BD9-81ED-4DB2-BD59-A6C34878D82A}">
                    <a16:rowId xmlns:a16="http://schemas.microsoft.com/office/drawing/2014/main" val="10000"/>
                  </a:ext>
                </a:extLst>
              </a:tr>
              <a:tr h="399090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12</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"the two witnesses" </a:t>
                      </a:r>
                      <a:br>
                        <a:rPr kumimoji="0" lang="en-US" altLang="zh-CN" sz="2800" b="1" i="0" u="none" strike="noStrike" cap="none" normalizeH="0" baseline="0" dirty="0">
                          <a:ln>
                            <a:noFill/>
                          </a:ln>
                          <a:solidFill>
                            <a:schemeClr val="tx2"/>
                          </a:solidFill>
                          <a:effectLst/>
                          <a:latin typeface="Arial"/>
                          <a:ea typeface="ＭＳ Ｐゴシック" charset="0"/>
                          <a:cs typeface="Arial"/>
                        </a:rPr>
                      </a:br>
                      <a:r>
                        <a:rPr kumimoji="0" lang="en-US" altLang="zh-CN" sz="2800" b="1" i="0" u="none" strike="noStrike" cap="none" normalizeH="0" baseline="0" dirty="0">
                          <a:ln>
                            <a:noFill/>
                          </a:ln>
                          <a:solidFill>
                            <a:schemeClr val="tx2"/>
                          </a:solidFill>
                          <a:effectLst/>
                          <a:latin typeface="Arial"/>
                          <a:ea typeface="ＭＳ Ｐゴシック" charset="0"/>
                          <a:cs typeface="Arial"/>
                        </a:rPr>
                        <a:t>(11:3)</a:t>
                      </a:r>
                    </a:p>
                  </a:txBody>
                  <a:tcPr marL="89999" marR="89999" marT="46806" marB="468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accent3">
                        <a:lumMod val="8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the church; "the whole community of faith"</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accent3">
                        <a:lumMod val="8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"two major eschatological figures… as a symbol for the witnessing church"</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accent3">
                        <a:lumMod val="8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two future prophets, probably Moses and Elijah</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accent3">
                        <a:lumMod val="85000"/>
                      </a:schemeClr>
                    </a:solidFill>
                  </a:tcPr>
                </a:tc>
                <a:extLst>
                  <a:ext uri="{0D108BD9-81ED-4DB2-BD59-A6C34878D82A}">
                    <a16:rowId xmlns:a16="http://schemas.microsoft.com/office/drawing/2014/main" val="10001"/>
                  </a:ext>
                </a:extLst>
              </a:tr>
            </a:tbl>
          </a:graphicData>
        </a:graphic>
      </p:graphicFrame>
      <p:sp>
        <p:nvSpPr>
          <p:cNvPr id="719892"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104472" name="Text Box 33"/>
          <p:cNvSpPr txBox="1">
            <a:spLocks noChangeArrowheads="1"/>
          </p:cNvSpPr>
          <p:nvPr/>
        </p:nvSpPr>
        <p:spPr bwMode="auto">
          <a:xfrm>
            <a:off x="8379647" y="4763"/>
            <a:ext cx="695270" cy="463846"/>
          </a:xfrm>
          <a:prstGeom prst="rect">
            <a:avLst/>
          </a:prstGeom>
          <a:solidFill>
            <a:srgbClr val="000000"/>
          </a:solid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330</a:t>
            </a:r>
          </a:p>
        </p:txBody>
      </p:sp>
      <p:pic>
        <p:nvPicPr>
          <p:cNvPr id="719894" name="Picture 2" descr="rev 11 800-Ezra 8 Haggai_Zechariah.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62475"/>
            <a:ext cx="3059113" cy="229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39187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0834" name="Picture 1" descr="16 Two Witness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0"/>
            <a:ext cx="8513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2819400" y="0"/>
            <a:ext cx="4038600" cy="205740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a:effectLst>
                  <a:glow rad="177800">
                    <a:schemeClr val="tx1"/>
                  </a:glow>
                </a:effectLst>
                <a:latin typeface="Arial" charset="0"/>
                <a:ea typeface="ＭＳ Ｐゴシック" charset="0"/>
              </a:rPr>
              <a:t>Olive Trees (11:4)</a:t>
            </a:r>
          </a:p>
        </p:txBody>
      </p:sp>
    </p:spTree>
    <p:extLst>
      <p:ext uri="{BB962C8B-B14F-4D97-AF65-F5344CB8AC3E}">
        <p14:creationId xmlns:p14="http://schemas.microsoft.com/office/powerpoint/2010/main" val="18759776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6435" name="Rectangle 3"/>
          <p:cNvSpPr>
            <a:spLocks noGrp="1" noChangeArrowheads="1"/>
          </p:cNvSpPr>
          <p:nvPr>
            <p:ph type="title"/>
          </p:nvPr>
        </p:nvSpPr>
        <p:spPr>
          <a:xfrm>
            <a:off x="-36513" y="381000"/>
            <a:ext cx="9190038" cy="1155700"/>
          </a:xfrm>
          <a:effectLst>
            <a:outerShdw blurRad="63500" dist="38099" dir="2700000" algn="ctr" rotWithShape="0">
              <a:schemeClr val="bg2">
                <a:alpha val="74998"/>
              </a:schemeClr>
            </a:outerShdw>
          </a:effectLst>
        </p:spPr>
        <p:txBody>
          <a:bodyPr/>
          <a:lstStyle/>
          <a:p>
            <a:pPr eaLnBrk="1" hangingPunct="1">
              <a:defRPr/>
            </a:pPr>
            <a:r>
              <a:rPr lang="en-US" sz="3600" dirty="0">
                <a:effectLst>
                  <a:outerShdw blurRad="38100" dist="38100" dir="2700000" algn="tl">
                    <a:srgbClr val="000000"/>
                  </a:outerShdw>
                </a:effectLst>
                <a:latin typeface="Arial" charset="0"/>
                <a:ea typeface="ＭＳ Ｐゴシック" charset="0"/>
                <a:cs typeface="Times New Roman" charset="0"/>
              </a:rPr>
              <a:t>The Lamp &amp; Olive Trees (Zech. 4:1-14)</a:t>
            </a:r>
          </a:p>
        </p:txBody>
      </p:sp>
      <p:sp>
        <p:nvSpPr>
          <p:cNvPr id="4" name="Rectangle 3"/>
          <p:cNvSpPr txBox="1">
            <a:spLocks noChangeArrowheads="1"/>
          </p:cNvSpPr>
          <p:nvPr/>
        </p:nvSpPr>
        <p:spPr bwMode="auto">
          <a:xfrm>
            <a:off x="150813" y="3716338"/>
            <a:ext cx="8885237" cy="3025775"/>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914400" eaLnBrk="1" hangingPunct="1">
              <a:defRPr/>
            </a:pPr>
            <a:r>
              <a:rPr lang="en-US" sz="2400" dirty="0">
                <a:solidFill>
                  <a:srgbClr val="FFFFCC"/>
                </a:solidFill>
              </a:rPr>
              <a:t>"</a:t>
            </a:r>
            <a:r>
              <a:rPr lang="fr-FR" sz="2400" dirty="0">
                <a:solidFill>
                  <a:srgbClr val="FFFFCC"/>
                </a:solidFill>
              </a:rPr>
              <a:t>'</a:t>
            </a:r>
            <a:r>
              <a:rPr lang="en-US" sz="2400" dirty="0">
                <a:solidFill>
                  <a:srgbClr val="FFFFCC"/>
                </a:solidFill>
              </a:rPr>
              <a:t>Zerubbabel is the one who laid the foundation of this Temple, and he will complete it. Then you will know that the L</a:t>
            </a:r>
            <a:r>
              <a:rPr lang="en-US" sz="2000" dirty="0">
                <a:solidFill>
                  <a:srgbClr val="FFFFCC"/>
                </a:solidFill>
              </a:rPr>
              <a:t>ORD</a:t>
            </a:r>
            <a:r>
              <a:rPr lang="en-US" sz="2400" dirty="0">
                <a:solidFill>
                  <a:srgbClr val="FFFFCC"/>
                </a:solidFill>
              </a:rPr>
              <a:t> of Heaven</a:t>
            </a:r>
            <a:r>
              <a:rPr lang="fr-FR" sz="2400" dirty="0">
                <a:solidFill>
                  <a:srgbClr val="FFFFCC"/>
                </a:solidFill>
              </a:rPr>
              <a:t>'</a:t>
            </a:r>
            <a:r>
              <a:rPr lang="en-US" sz="2400" dirty="0">
                <a:solidFill>
                  <a:srgbClr val="FFFFCC"/>
                </a:solidFill>
              </a:rPr>
              <a:t>s Armies has sent me.  </a:t>
            </a:r>
            <a:r>
              <a:rPr lang="en-US" sz="2400" baseline="30000" dirty="0">
                <a:solidFill>
                  <a:srgbClr val="FFFFCC"/>
                </a:solidFill>
              </a:rPr>
              <a:t>10</a:t>
            </a:r>
            <a:r>
              <a:rPr lang="en-US" sz="2400" dirty="0">
                <a:solidFill>
                  <a:srgbClr val="FFFFCC"/>
                </a:solidFill>
              </a:rPr>
              <a:t>Do not despise these small beginnings, for the L</a:t>
            </a:r>
            <a:r>
              <a:rPr lang="en-US" sz="2000" dirty="0">
                <a:solidFill>
                  <a:srgbClr val="FFFFCC"/>
                </a:solidFill>
              </a:rPr>
              <a:t>ORD</a:t>
            </a:r>
            <a:r>
              <a:rPr lang="en-US" sz="2400" dirty="0">
                <a:solidFill>
                  <a:srgbClr val="FFFFCC"/>
                </a:solidFill>
              </a:rPr>
              <a:t> rejoices to see the work begin, to see the plumb line in Zerubbabel</a:t>
            </a:r>
            <a:r>
              <a:rPr lang="fr-FR" sz="2400" dirty="0">
                <a:solidFill>
                  <a:srgbClr val="FFFFCC"/>
                </a:solidFill>
              </a:rPr>
              <a:t>'</a:t>
            </a:r>
            <a:r>
              <a:rPr lang="en-US" sz="2400" dirty="0">
                <a:solidFill>
                  <a:srgbClr val="FFFFCC"/>
                </a:solidFill>
              </a:rPr>
              <a:t>s hand.</a:t>
            </a:r>
            <a:r>
              <a:rPr lang="fr-FR" sz="2400" dirty="0">
                <a:solidFill>
                  <a:srgbClr val="FFFFCC"/>
                </a:solidFill>
              </a:rPr>
              <a:t>'</a:t>
            </a:r>
            <a:r>
              <a:rPr lang="en-US" sz="2400" dirty="0">
                <a:solidFill>
                  <a:srgbClr val="FFFFCC"/>
                </a:solidFill>
              </a:rPr>
              <a:t> (The seven lamps represent the eyes of the L</a:t>
            </a:r>
            <a:r>
              <a:rPr lang="en-US" sz="2000" dirty="0">
                <a:solidFill>
                  <a:srgbClr val="FFFFCC"/>
                </a:solidFill>
              </a:rPr>
              <a:t>ORD</a:t>
            </a:r>
            <a:r>
              <a:rPr lang="en-US" sz="2400" dirty="0">
                <a:solidFill>
                  <a:srgbClr val="FFFFCC"/>
                </a:solidFill>
              </a:rPr>
              <a:t> that search all around the world.)" (Zech. 4:9-10 NLT)</a:t>
            </a:r>
            <a:endParaRPr lang="en-US" sz="2400" dirty="0">
              <a:solidFill>
                <a:srgbClr val="FFFFCC"/>
              </a:solidFill>
              <a:effectLst>
                <a:outerShdw blurRad="38100" dist="38100" dir="2700000" algn="tl">
                  <a:srgbClr val="000000"/>
                </a:outerShdw>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25047993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825" name="Picture 1" descr="rev 11 The-Ministry-Of-The-Two-Witness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925" y="26988"/>
            <a:ext cx="9109075" cy="683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6610" name="Rectangle 2"/>
          <p:cNvSpPr>
            <a:spLocks noGrp="1" noChangeArrowheads="1"/>
          </p:cNvSpPr>
          <p:nvPr>
            <p:ph type="ctrTitle"/>
          </p:nvPr>
        </p:nvSpPr>
        <p:spPr>
          <a:xfrm>
            <a:off x="0" y="152400"/>
            <a:ext cx="9144000" cy="75565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b="1" kern="1200" dirty="0">
                <a:solidFill>
                  <a:srgbClr val="FFFFFF"/>
                </a:solidFill>
                <a:effectLst>
                  <a:glow rad="228600">
                    <a:srgbClr val="000000">
                      <a:alpha val="75000"/>
                    </a:srgbClr>
                  </a:glow>
                </a:effectLst>
                <a:latin typeface="Arial" charset="0"/>
                <a:ea typeface="ＭＳ Ｐゴシック" charset="0"/>
                <a:cs typeface="ＭＳ Ｐゴシック" charset="0"/>
              </a:rPr>
              <a:t>"Don</a:t>
            </a:r>
            <a:r>
              <a:rPr lang="fr-FR" b="1" kern="1200" dirty="0">
                <a:solidFill>
                  <a:srgbClr val="FFFFFF"/>
                </a:solidFill>
                <a:effectLst>
                  <a:glow rad="228600">
                    <a:srgbClr val="000000">
                      <a:alpha val="75000"/>
                    </a:srgbClr>
                  </a:glow>
                </a:effectLst>
                <a:latin typeface="Arial" charset="0"/>
                <a:ea typeface="ＭＳ Ｐゴシック" charset="0"/>
                <a:cs typeface="ＭＳ Ｐゴシック" charset="0"/>
              </a:rPr>
              <a:t>'</a:t>
            </a:r>
            <a:r>
              <a:rPr lang="en-US" b="1" kern="1200" dirty="0">
                <a:solidFill>
                  <a:srgbClr val="FFFFFF"/>
                </a:solidFill>
                <a:effectLst>
                  <a:glow rad="228600">
                    <a:srgbClr val="000000">
                      <a:alpha val="75000"/>
                    </a:srgbClr>
                  </a:glow>
                </a:effectLst>
                <a:latin typeface="Arial" charset="0"/>
                <a:ea typeface="ＭＳ Ｐゴシック" charset="0"/>
                <a:cs typeface="ＭＳ Ｐゴシック" charset="0"/>
              </a:rPr>
              <a:t>t mess with us!"</a:t>
            </a:r>
          </a:p>
        </p:txBody>
      </p:sp>
      <p:sp>
        <p:nvSpPr>
          <p:cNvPr id="4" name="Text Box 33"/>
          <p:cNvSpPr txBox="1">
            <a:spLocks noChangeArrowheads="1"/>
          </p:cNvSpPr>
          <p:nvPr/>
        </p:nvSpPr>
        <p:spPr bwMode="auto">
          <a:xfrm>
            <a:off x="8379647" y="4763"/>
            <a:ext cx="695270"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330</a:t>
            </a:r>
          </a:p>
        </p:txBody>
      </p:sp>
      <p:sp>
        <p:nvSpPr>
          <p:cNvPr id="5" name="Rectangle 2"/>
          <p:cNvSpPr txBox="1">
            <a:spLocks noChangeArrowheads="1"/>
          </p:cNvSpPr>
          <p:nvPr/>
        </p:nvSpPr>
        <p:spPr bwMode="auto">
          <a:xfrm>
            <a:off x="34925" y="2239120"/>
            <a:ext cx="9109074" cy="46188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defTabSz="914400" eaLnBrk="0" fontAlgn="base" hangingPunct="0">
              <a:spcBef>
                <a:spcPct val="0"/>
              </a:spcBef>
              <a:spcAft>
                <a:spcPct val="0"/>
              </a:spcAft>
              <a:defRPr sz="3200" b="1">
                <a:solidFill>
                  <a:srgbClr val="FFFFFF"/>
                </a:solidFill>
                <a:effectLst>
                  <a:glow rad="228600">
                    <a:srgbClr val="000000">
                      <a:alpha val="75000"/>
                    </a:srgbClr>
                  </a:glow>
                </a:effectLst>
                <a:latin typeface="Arial" charset="0"/>
                <a:ea typeface="ＭＳ Ｐゴシック" charset="0"/>
                <a:cs typeface="ＭＳ Ｐゴシック"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"These two prophets are the two olive trees and the two lampstands that stand before the Lord of all the earth.  </a:t>
            </a:r>
            <a:r>
              <a:rPr lang="en-US" sz="2800" baseline="30000" dirty="0"/>
              <a:t>5</a:t>
            </a:r>
            <a:r>
              <a:rPr lang="en-US" sz="2800" dirty="0"/>
              <a:t>If anyone tries to harm them, </a:t>
            </a:r>
            <a:r>
              <a:rPr lang="en-US" sz="2800" dirty="0">
                <a:solidFill>
                  <a:srgbClr val="FFFF00"/>
                </a:solidFill>
              </a:rPr>
              <a:t>fire</a:t>
            </a:r>
            <a:r>
              <a:rPr lang="en-US" sz="2800" dirty="0"/>
              <a:t> flashes from their mouths and consumes their enemies. This is how anyone who tries to harm them must die.  </a:t>
            </a:r>
            <a:r>
              <a:rPr lang="en-US" sz="2800" baseline="30000" dirty="0"/>
              <a:t>6</a:t>
            </a:r>
            <a:r>
              <a:rPr lang="en-US" sz="2800" dirty="0"/>
              <a:t>They have power to shut the sky so that no </a:t>
            </a:r>
            <a:r>
              <a:rPr lang="en-US" sz="2800" dirty="0">
                <a:solidFill>
                  <a:srgbClr val="FFFF00"/>
                </a:solidFill>
              </a:rPr>
              <a:t>rain</a:t>
            </a:r>
            <a:r>
              <a:rPr lang="en-US" sz="2800" dirty="0"/>
              <a:t> will fall for as long as they prophesy. And they have the power to turn the rivers and oceans into </a:t>
            </a:r>
            <a:r>
              <a:rPr lang="en-US" sz="2800" dirty="0">
                <a:solidFill>
                  <a:srgbClr val="FFFF00"/>
                </a:solidFill>
              </a:rPr>
              <a:t>blood</a:t>
            </a:r>
            <a:r>
              <a:rPr lang="en-US" sz="2800" dirty="0"/>
              <a:t>, and to strike the earth with every kind of </a:t>
            </a:r>
            <a:r>
              <a:rPr lang="en-US" sz="2800" dirty="0">
                <a:solidFill>
                  <a:srgbClr val="FFFF00"/>
                </a:solidFill>
              </a:rPr>
              <a:t>plague</a:t>
            </a:r>
            <a:r>
              <a:rPr lang="en-US" sz="2800" dirty="0"/>
              <a:t> as often as they wish" (11:4-6 </a:t>
            </a:r>
            <a:r>
              <a:rPr lang="en-US" sz="2400" dirty="0"/>
              <a:t>NLT</a:t>
            </a:r>
            <a:r>
              <a:rPr lang="en-US" sz="2800" dirty="0"/>
              <a:t>).</a:t>
            </a:r>
          </a:p>
        </p:txBody>
      </p:sp>
    </p:spTree>
    <p:extLst>
      <p:ext uri="{BB962C8B-B14F-4D97-AF65-F5344CB8AC3E}">
        <p14:creationId xmlns:p14="http://schemas.microsoft.com/office/powerpoint/2010/main" val="239490703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673" name="Picture 2" descr="REv 12.13 dragon's lai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5113"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0" y="5797550"/>
            <a:ext cx="9144000" cy="1052513"/>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b="1" dirty="0">
                <a:effectLst>
                  <a:glow rad="228600">
                    <a:schemeClr val="tx1">
                      <a:alpha val="75000"/>
                    </a:schemeClr>
                  </a:glow>
                </a:effectLst>
                <a:latin typeface="Arial" charset="0"/>
                <a:ea typeface="ＭＳ Ｐゴシック" charset="0"/>
                <a:cs typeface="ＭＳ Ｐゴシック" charset="0"/>
              </a:rPr>
              <a:t>The Beast Attacks (11:7 </a:t>
            </a:r>
            <a:r>
              <a:rPr lang="en-US" sz="4000" b="1" dirty="0">
                <a:effectLst>
                  <a:glow rad="228600">
                    <a:schemeClr val="tx1">
                      <a:alpha val="75000"/>
                    </a:schemeClr>
                  </a:glow>
                </a:effectLst>
                <a:latin typeface="Arial" charset="0"/>
                <a:ea typeface="ＭＳ Ｐゴシック" charset="0"/>
                <a:cs typeface="ＭＳ Ｐゴシック" charset="0"/>
              </a:rPr>
              <a:t>NLT</a:t>
            </a:r>
            <a:r>
              <a:rPr lang="en-US" b="1" dirty="0">
                <a:effectLst>
                  <a:glow rad="228600">
                    <a:schemeClr val="tx1">
                      <a:alpha val="75000"/>
                    </a:schemeClr>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07950" y="2997200"/>
            <a:ext cx="8732838" cy="3240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200" b="1">
                <a:solidFill>
                  <a:srgbClr val="FFFFFF"/>
                </a:solidFill>
                <a:effectLst>
                  <a:glow rad="228600">
                    <a:srgbClr val="000000">
                      <a:alpha val="75000"/>
                    </a:srgbClr>
                  </a:glow>
                </a:effectLst>
                <a:latin typeface="Arial" charset="0"/>
                <a:ea typeface="ＭＳ Ｐゴシック" charset="0"/>
                <a:cs typeface="ＭＳ Ｐゴシック"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"When they complete their testimony, the beast that comes up out of the bottomless pit will declare war against them, and he will conquer them and kill them"</a:t>
            </a:r>
          </a:p>
        </p:txBody>
      </p:sp>
      <p:sp>
        <p:nvSpPr>
          <p:cNvPr id="6"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41625411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21" name="Picture 1" descr="rev 11 Dead Bodi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58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0" y="5797550"/>
            <a:ext cx="9251950" cy="1052513"/>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sz="4000" b="1" dirty="0">
                <a:effectLst>
                  <a:glow rad="228600">
                    <a:schemeClr val="tx1">
                      <a:alpha val="75000"/>
                    </a:schemeClr>
                  </a:glow>
                </a:effectLst>
                <a:latin typeface="Arial" charset="0"/>
                <a:ea typeface="ＭＳ Ｐゴシック" charset="0"/>
                <a:cs typeface="ＭＳ Ｐゴシック" charset="0"/>
              </a:rPr>
              <a:t>Two Witnesses Killed (11:8-9 </a:t>
            </a:r>
            <a:r>
              <a:rPr lang="en-US" sz="3600" b="1" dirty="0">
                <a:effectLst>
                  <a:glow rad="228600">
                    <a:schemeClr val="tx1">
                      <a:alpha val="75000"/>
                    </a:schemeClr>
                  </a:glow>
                </a:effectLst>
                <a:latin typeface="Arial" charset="0"/>
                <a:ea typeface="ＭＳ Ｐゴシック" charset="0"/>
                <a:cs typeface="ＭＳ Ｐゴシック" charset="0"/>
              </a:rPr>
              <a:t>NLT</a:t>
            </a:r>
            <a:r>
              <a:rPr lang="en-US" sz="4000" b="1" dirty="0">
                <a:effectLst>
                  <a:glow rad="228600">
                    <a:schemeClr val="tx1">
                      <a:alpha val="75000"/>
                    </a:schemeClr>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5875" y="311300"/>
            <a:ext cx="9236075"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400" b="1">
                <a:solidFill>
                  <a:schemeClr val="bg1"/>
                </a:solidFill>
                <a:effectLst>
                  <a:glow rad="228600">
                    <a:schemeClr val="tx1">
                      <a:alpha val="75000"/>
                    </a:schemeClr>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eaLnBrk="0" fontAlgn="base" hangingPunct="0">
              <a:spcBef>
                <a:spcPct val="0"/>
              </a:spcBef>
              <a:spcAft>
                <a:spcPct val="0"/>
              </a:spcAft>
            </a:pPr>
            <a:r>
              <a:rPr lang="en-US" sz="3200" dirty="0">
                <a:solidFill>
                  <a:srgbClr val="FFFFFF"/>
                </a:solidFill>
                <a:effectLst>
                  <a:glow rad="228600">
                    <a:srgbClr val="000000">
                      <a:alpha val="75000"/>
                    </a:srgbClr>
                  </a:glow>
                </a:effectLst>
                <a:ea typeface="ＭＳ Ｐゴシック" charset="0"/>
                <a:cs typeface="ＭＳ Ｐゴシック" charset="0"/>
              </a:rPr>
              <a:t>"And their bodies will lie in the main street of Jerusalem, the city that is figuratively called 'Sodom' and 'Egypt,' the city where their Lord was crucified.  </a:t>
            </a:r>
            <a:r>
              <a:rPr lang="en-US" sz="3200" baseline="30000" dirty="0">
                <a:solidFill>
                  <a:srgbClr val="FFFFFF"/>
                </a:solidFill>
                <a:effectLst>
                  <a:glow rad="228600">
                    <a:srgbClr val="000000">
                      <a:alpha val="75000"/>
                    </a:srgbClr>
                  </a:glow>
                </a:effectLst>
                <a:ea typeface="ＭＳ Ｐゴシック" charset="0"/>
                <a:cs typeface="ＭＳ Ｐゴシック" charset="0"/>
              </a:rPr>
              <a:t>9</a:t>
            </a:r>
            <a:r>
              <a:rPr lang="en-US" sz="3200" dirty="0">
                <a:solidFill>
                  <a:srgbClr val="FFFFFF"/>
                </a:solidFill>
                <a:effectLst>
                  <a:glow rad="228600">
                    <a:srgbClr val="000000">
                      <a:alpha val="75000"/>
                    </a:srgbClr>
                  </a:glow>
                </a:effectLst>
                <a:ea typeface="ＭＳ Ｐゴシック" charset="0"/>
                <a:cs typeface="ＭＳ Ｐゴシック" charset="0"/>
              </a:rPr>
              <a:t>And for three and a half days, all peoples, tribes, languages, and nations will stare at their bodies. No one will be allowed to bury them."</a:t>
            </a:r>
          </a:p>
        </p:txBody>
      </p:sp>
    </p:spTree>
    <p:extLst>
      <p:ext uri="{BB962C8B-B14F-4D97-AF65-F5344CB8AC3E}">
        <p14:creationId xmlns:p14="http://schemas.microsoft.com/office/powerpoint/2010/main" val="687973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724525" y="609600"/>
            <a:ext cx="2879725" cy="4835525"/>
          </a:xfrm>
        </p:spPr>
        <p:txBody>
          <a:bodyPr/>
          <a:lstStyle/>
          <a:p>
            <a:r>
              <a:rPr lang="en-US" b="1">
                <a:latin typeface="Arial" charset="0"/>
                <a:ea typeface="ＭＳ Ｐゴシック" charset="0"/>
              </a:rPr>
              <a:t>Christ Among the Lamp Stands</a:t>
            </a:r>
            <a:br>
              <a:rPr lang="en-US" b="1">
                <a:latin typeface="Arial" charset="0"/>
                <a:ea typeface="ＭＳ Ｐゴシック" charset="0"/>
              </a:rPr>
            </a:br>
            <a:r>
              <a:rPr lang="en-US" b="1">
                <a:latin typeface="Arial" charset="0"/>
                <a:ea typeface="ＭＳ Ｐゴシック" charset="0"/>
              </a:rPr>
              <a:t>(1:12-16)</a:t>
            </a:r>
          </a:p>
        </p:txBody>
      </p:sp>
      <p:pic>
        <p:nvPicPr>
          <p:cNvPr id="97283" name="Picture 1" descr="03 Christ Amidst theLampst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514985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9985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21922" name="Rectangle 40"/>
          <p:cNvSpPr>
            <a:spLocks noGrp="1" noChangeArrowheads="1"/>
          </p:cNvSpPr>
          <p:nvPr>
            <p:ph type="title"/>
          </p:nvPr>
        </p:nvSpPr>
        <p:spPr>
          <a:xfrm>
            <a:off x="685800" y="1066800"/>
            <a:ext cx="7772400" cy="1143000"/>
          </a:xfrm>
        </p:spPr>
        <p:txBody>
          <a:bodyPr/>
          <a:lstStyle/>
          <a:p>
            <a:r>
              <a:rPr lang="en-US">
                <a:latin typeface="Times New Roman" charset="0"/>
                <a:ea typeface="ＭＳ Ｐゴシック" charset="0"/>
                <a:cs typeface="ＭＳ Ｐゴシック" charset="0"/>
              </a:rPr>
              <a:t>11:8 Great City</a:t>
            </a:r>
          </a:p>
        </p:txBody>
      </p:sp>
      <p:graphicFrame>
        <p:nvGraphicFramePr>
          <p:cNvPr id="106521" name="Group 25"/>
          <p:cNvGraphicFramePr>
            <a:graphicFrameLocks noGrp="1"/>
          </p:cNvGraphicFramePr>
          <p:nvPr>
            <p:ph sz="half" idx="1"/>
            <p:extLst>
              <p:ext uri="{D42A27DB-BD31-4B8C-83A1-F6EECF244321}">
                <p14:modId xmlns:p14="http://schemas.microsoft.com/office/powerpoint/2010/main" val="3337452368"/>
              </p:ext>
            </p:extLst>
          </p:nvPr>
        </p:nvGraphicFramePr>
        <p:xfrm>
          <a:off x="0" y="1268413"/>
          <a:ext cx="9144000" cy="4681537"/>
        </p:xfrm>
        <a:graphic>
          <a:graphicData uri="http://schemas.openxmlformats.org/drawingml/2006/table">
            <a:tbl>
              <a:tblPr/>
              <a:tblGrid>
                <a:gridCol w="2195737">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2391476">
                  <a:extLst>
                    <a:ext uri="{9D8B030D-6E8A-4147-A177-3AD203B41FA5}">
                      <a16:colId xmlns:a16="http://schemas.microsoft.com/office/drawing/2014/main" val="20002"/>
                    </a:ext>
                  </a:extLst>
                </a:gridCol>
                <a:gridCol w="2612571">
                  <a:extLst>
                    <a:ext uri="{9D8B030D-6E8A-4147-A177-3AD203B41FA5}">
                      <a16:colId xmlns:a16="http://schemas.microsoft.com/office/drawing/2014/main" val="20003"/>
                    </a:ext>
                  </a:extLst>
                </a:gridCol>
              </a:tblGrid>
              <a:tr h="150467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tx1"/>
                          </a:solidFill>
                          <a:effectLst/>
                          <a:latin typeface="Arial"/>
                          <a:ea typeface="ＭＳ Ｐゴシック" charset="0"/>
                          <a:cs typeface="Arial"/>
                        </a:rPr>
                        <a:t> </a:t>
                      </a:r>
                      <a:endParaRPr kumimoji="0" lang="en-US" sz="2800" b="0" i="0" u="none" strike="noStrike" cap="none" normalizeH="0" baseline="0" dirty="0">
                        <a:ln>
                          <a:noFill/>
                        </a:ln>
                        <a:solidFill>
                          <a:schemeClr val="tx1"/>
                        </a:solidFill>
                        <a:effectLst/>
                        <a:latin typeface="Arial"/>
                        <a:ea typeface="ＭＳ Ｐゴシック" charset="0"/>
                        <a:cs typeface="Arial"/>
                      </a:endParaRPr>
                    </a:p>
                  </a:txBody>
                  <a:tcPr marL="90000" marR="90000" marT="46803" marB="4680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1"/>
                          </a:solidFill>
                          <a:effectLst/>
                          <a:latin typeface="Arial"/>
                          <a:ea typeface="ＭＳ Ｐゴシック" charset="0"/>
                          <a:cs typeface="Arial"/>
                        </a:rPr>
                        <a:t>Beale</a:t>
                      </a:r>
                      <a:endParaRPr kumimoji="0" lang="en-US" altLang="zh-CN" sz="2800" b="1" i="1" u="none" strike="noStrike" cap="none" normalizeH="0" baseline="0">
                        <a:ln>
                          <a:noFill/>
                        </a:ln>
                        <a:solidFill>
                          <a:schemeClr val="tx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tx1"/>
                          </a:solidFill>
                          <a:effectLst/>
                          <a:latin typeface="Arial"/>
                          <a:ea typeface="ＭＳ Ｐゴシック" charset="0"/>
                          <a:cs typeface="Arial"/>
                        </a:rPr>
                        <a:t>Symbolic</a:t>
                      </a:r>
                      <a:r>
                        <a:rPr kumimoji="0" lang="en-US" altLang="zh-CN" sz="2800" b="0" i="0" u="none" strike="noStrike" cap="none" normalizeH="0" baseline="0">
                          <a:ln>
                            <a:noFill/>
                          </a:ln>
                          <a:solidFill>
                            <a:schemeClr val="tx1"/>
                          </a:solidFill>
                          <a:effectLst/>
                          <a:latin typeface="Arial"/>
                          <a:ea typeface="ＭＳ Ｐゴシック" charset="0"/>
                          <a:cs typeface="Arial"/>
                        </a:rPr>
                        <a:t> </a:t>
                      </a:r>
                      <a:endParaRPr kumimoji="0" lang="en-US" sz="2800" b="0" i="0" u="none" strike="noStrike" cap="none" normalizeH="0" baseline="0">
                        <a:ln>
                          <a:noFill/>
                        </a:ln>
                        <a:solidFill>
                          <a:schemeClr val="tx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1"/>
                          </a:solidFill>
                          <a:effectLst/>
                          <a:latin typeface="Arial"/>
                          <a:ea typeface="ＭＳ Ｐゴシック" charset="0"/>
                          <a:cs typeface="Arial"/>
                        </a:rPr>
                        <a:t>Osborne</a:t>
                      </a:r>
                      <a:endParaRPr kumimoji="0" lang="en-US" altLang="zh-CN" sz="2800" b="1" i="1" u="none" strike="noStrike" cap="none" normalizeH="0" baseline="0">
                        <a:ln>
                          <a:noFill/>
                        </a:ln>
                        <a:solidFill>
                          <a:schemeClr val="tx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tx1"/>
                          </a:solidFill>
                          <a:effectLst/>
                          <a:latin typeface="Arial"/>
                          <a:ea typeface="ＭＳ Ｐゴシック" charset="0"/>
                          <a:cs typeface="Arial"/>
                        </a:rPr>
                        <a:t>Symbolic-Literal</a:t>
                      </a:r>
                      <a:r>
                        <a:rPr kumimoji="0" lang="en-US" altLang="zh-CN" sz="2800" b="0" i="0" u="none" strike="noStrike" cap="none" normalizeH="0" baseline="0">
                          <a:ln>
                            <a:noFill/>
                          </a:ln>
                          <a:solidFill>
                            <a:schemeClr val="tx1"/>
                          </a:solidFill>
                          <a:effectLst/>
                          <a:latin typeface="Arial"/>
                          <a:ea typeface="ＭＳ Ｐゴシック" charset="0"/>
                          <a:cs typeface="Arial"/>
                        </a:rPr>
                        <a:t> </a:t>
                      </a:r>
                      <a:endParaRPr kumimoji="0" lang="en-US" sz="2800" b="0" i="0" u="none" strike="noStrike" cap="none" normalizeH="0" baseline="0">
                        <a:ln>
                          <a:noFill/>
                        </a:ln>
                        <a:solidFill>
                          <a:schemeClr val="tx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1"/>
                          </a:solidFill>
                          <a:effectLst/>
                          <a:latin typeface="Arial"/>
                          <a:ea typeface="ＭＳ Ｐゴシック" charset="0"/>
                          <a:cs typeface="Arial"/>
                        </a:rPr>
                        <a:t>Thomas</a:t>
                      </a:r>
                      <a:endParaRPr kumimoji="0" lang="en-US" altLang="zh-CN" sz="2800" b="1" i="1" u="none" strike="noStrike" cap="none" normalizeH="0" baseline="0" dirty="0">
                        <a:ln>
                          <a:noFill/>
                        </a:ln>
                        <a:solidFill>
                          <a:schemeClr val="tx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dirty="0">
                          <a:ln>
                            <a:noFill/>
                          </a:ln>
                          <a:solidFill>
                            <a:schemeClr val="tx1"/>
                          </a:solidFill>
                          <a:effectLst/>
                          <a:latin typeface="Arial"/>
                          <a:ea typeface="ＭＳ Ｐゴシック" charset="0"/>
                          <a:cs typeface="Arial"/>
                        </a:rPr>
                        <a:t>Literal</a:t>
                      </a:r>
                      <a:r>
                        <a:rPr kumimoji="0" lang="en-US" altLang="zh-CN" sz="2800" b="0" i="0" u="none" strike="noStrike" cap="none" normalizeH="0" baseline="0" dirty="0">
                          <a:ln>
                            <a:noFill/>
                          </a:ln>
                          <a:solidFill>
                            <a:schemeClr val="tx1"/>
                          </a:solidFill>
                          <a:effectLst/>
                          <a:latin typeface="Arial"/>
                          <a:ea typeface="ＭＳ Ｐゴシック" charset="0"/>
                          <a:cs typeface="Arial"/>
                        </a:rPr>
                        <a:t> </a:t>
                      </a:r>
                      <a:endParaRPr kumimoji="0" lang="en-US" sz="2800" b="0" i="0" u="none" strike="noStrike" cap="none" normalizeH="0" baseline="0" dirty="0">
                        <a:ln>
                          <a:noFill/>
                        </a:ln>
                        <a:solidFill>
                          <a:schemeClr val="tx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bg1"/>
                    </a:solidFill>
                  </a:tcPr>
                </a:tc>
                <a:extLst>
                  <a:ext uri="{0D108BD9-81ED-4DB2-BD59-A6C34878D82A}">
                    <a16:rowId xmlns:a16="http://schemas.microsoft.com/office/drawing/2014/main" val="10000"/>
                  </a:ext>
                </a:extLst>
              </a:tr>
              <a:tr h="31768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13</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"the great city"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(11:8)</a:t>
                      </a:r>
                    </a:p>
                  </a:txBody>
                  <a:tcPr marL="90000" marR="90000" marT="46803" marB="4680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"Babylon" = "Rome" = "the ungodly world"</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Jerusalem and Rome; secondarily, all cities that oppose God</a:t>
                      </a:r>
                      <a:endParaRPr kumimoji="0" lang="en-US" sz="2800" b="1" i="0" u="none" strike="noStrike" cap="none" normalizeH="0" baseline="0">
                        <a:ln>
                          <a:noFill/>
                        </a:ln>
                        <a:solidFill>
                          <a:schemeClr val="bg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Jerusalem</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extLst>
                  <a:ext uri="{0D108BD9-81ED-4DB2-BD59-A6C34878D82A}">
                    <a16:rowId xmlns:a16="http://schemas.microsoft.com/office/drawing/2014/main" val="10001"/>
                  </a:ext>
                </a:extLst>
              </a:tr>
            </a:tbl>
          </a:graphicData>
        </a:graphic>
      </p:graphicFrame>
      <p:pic>
        <p:nvPicPr>
          <p:cNvPr id="721941" name="Picture 36" descr="JERSUL-W1">
            <a:hlinkClick r:id="rId4"/>
          </p:cNvPr>
          <p:cNvPicPr>
            <a:picLocks noGrp="1" noChangeAspect="1" noChangeArrowheads="1"/>
          </p:cNvPicPr>
          <p:nvPr>
            <p:ph sz="half" idx="2"/>
          </p:nvPr>
        </p:nvPicPr>
        <p:blipFill>
          <a:blip r:embed="rId5" cstate="screen">
            <a:extLst>
              <a:ext uri="{28A0092B-C50C-407E-A947-70E740481C1C}">
                <a14:useLocalDpi xmlns:a14="http://schemas.microsoft.com/office/drawing/2010/main"/>
              </a:ext>
            </a:extLst>
          </a:blip>
          <a:srcRect t="323" b="323"/>
          <a:stretch>
            <a:fillRect/>
          </a:stretch>
        </p:blipFill>
        <p:spPr>
          <a:xfrm>
            <a:off x="6619621" y="3646714"/>
            <a:ext cx="2455296" cy="2751592"/>
          </a:xfrm>
        </p:spPr>
      </p:pic>
      <p:sp>
        <p:nvSpPr>
          <p:cNvPr id="721940"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106520" name="Text Box 33"/>
          <p:cNvSpPr txBox="1">
            <a:spLocks noChangeArrowheads="1"/>
          </p:cNvSpPr>
          <p:nvPr/>
        </p:nvSpPr>
        <p:spPr bwMode="auto">
          <a:xfrm>
            <a:off x="8379647" y="4763"/>
            <a:ext cx="695270" cy="463846"/>
          </a:xfrm>
          <a:prstGeom prst="rect">
            <a:avLst/>
          </a:prstGeom>
          <a:solidFill>
            <a:schemeClr val="tx2"/>
          </a:solid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330</a:t>
            </a:r>
          </a:p>
        </p:txBody>
      </p:sp>
    </p:spTree>
    <p:extLst>
      <p:ext uri="{BB962C8B-B14F-4D97-AF65-F5344CB8AC3E}">
        <p14:creationId xmlns:p14="http://schemas.microsoft.com/office/powerpoint/2010/main" val="26849826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21941"/>
                                        </p:tgtEl>
                                        <p:attrNameLst>
                                          <p:attrName>style.visibility</p:attrName>
                                        </p:attrNameLst>
                                      </p:cBhvr>
                                      <p:to>
                                        <p:strVal val="visible"/>
                                      </p:to>
                                    </p:set>
                                    <p:anim calcmode="lin" valueType="num">
                                      <p:cBhvr additive="base">
                                        <p:cTn id="7" dur="500"/>
                                        <p:tgtEl>
                                          <p:spTgt spid="721941"/>
                                        </p:tgtEl>
                                        <p:attrNameLst>
                                          <p:attrName>ppt_y</p:attrName>
                                        </p:attrNameLst>
                                      </p:cBhvr>
                                      <p:tavLst>
                                        <p:tav tm="0">
                                          <p:val>
                                            <p:strVal val="#ppt_y+#ppt_h*1.125000"/>
                                          </p:val>
                                        </p:tav>
                                        <p:tav tm="100000">
                                          <p:val>
                                            <p:strVal val="#ppt_y"/>
                                          </p:val>
                                        </p:tav>
                                      </p:tavLst>
                                    </p:anim>
                                    <p:animEffect transition="in" filter="wipe(up)">
                                      <p:cBhvr>
                                        <p:cTn id="8" dur="500"/>
                                        <p:tgtEl>
                                          <p:spTgt spid="721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23970" name="Rectangle 43"/>
          <p:cNvSpPr>
            <a:spLocks noGrp="1" noChangeArrowheads="1"/>
          </p:cNvSpPr>
          <p:nvPr>
            <p:ph type="title"/>
          </p:nvPr>
        </p:nvSpPr>
        <p:spPr>
          <a:xfrm>
            <a:off x="685800" y="1447800"/>
            <a:ext cx="7772400" cy="1143000"/>
          </a:xfrm>
        </p:spPr>
        <p:txBody>
          <a:bodyPr/>
          <a:lstStyle/>
          <a:p>
            <a:r>
              <a:rPr lang="en-US">
                <a:latin typeface="Times New Roman" charset="0"/>
                <a:ea typeface="ＭＳ Ｐゴシック" charset="0"/>
                <a:cs typeface="ＭＳ Ｐゴシック" charset="0"/>
              </a:rPr>
              <a:t>11:11-12 Resurrect Two Witnesses</a:t>
            </a:r>
          </a:p>
        </p:txBody>
      </p:sp>
      <p:graphicFrame>
        <p:nvGraphicFramePr>
          <p:cNvPr id="652329" name="Group 41"/>
          <p:cNvGraphicFramePr>
            <a:graphicFrameLocks noGrp="1"/>
          </p:cNvGraphicFramePr>
          <p:nvPr>
            <p:ph sz="half" idx="1"/>
          </p:nvPr>
        </p:nvGraphicFramePr>
        <p:xfrm>
          <a:off x="0" y="1484313"/>
          <a:ext cx="9144000" cy="5373687"/>
        </p:xfrm>
        <a:graphic>
          <a:graphicData uri="http://schemas.openxmlformats.org/drawingml/2006/table">
            <a:tbl>
              <a:tblPr/>
              <a:tblGrid>
                <a:gridCol w="2195736">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2448272">
                  <a:extLst>
                    <a:ext uri="{9D8B030D-6E8A-4147-A177-3AD203B41FA5}">
                      <a16:colId xmlns:a16="http://schemas.microsoft.com/office/drawing/2014/main" val="20002"/>
                    </a:ext>
                  </a:extLst>
                </a:gridCol>
                <a:gridCol w="2339752">
                  <a:extLst>
                    <a:ext uri="{9D8B030D-6E8A-4147-A177-3AD203B41FA5}">
                      <a16:colId xmlns:a16="http://schemas.microsoft.com/office/drawing/2014/main" val="20003"/>
                    </a:ext>
                  </a:extLst>
                </a:gridCol>
              </a:tblGrid>
              <a:tr h="155106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Beale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Osborne</a:t>
                      </a:r>
                      <a:endParaRPr kumimoji="0" lang="en-US" altLang="zh-CN" sz="2800" b="1" i="1" u="none" strike="noStrike" cap="none" normalizeH="0" baseline="0" dirty="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dirty="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Thomas</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38226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14</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the </a:t>
                      </a:r>
                      <a:r>
                        <a:rPr kumimoji="0" lang="en-US" altLang="zh-CN" sz="2800" b="1" i="0" u="none" strike="noStrike" cap="none" normalizeH="0" baseline="0" dirty="0" err="1">
                          <a:ln>
                            <a:noFill/>
                          </a:ln>
                          <a:solidFill>
                            <a:schemeClr val="bg1"/>
                          </a:solidFill>
                          <a:effectLst/>
                          <a:latin typeface="Arial"/>
                          <a:ea typeface="ＭＳ Ｐゴシック" charset="0"/>
                          <a:cs typeface="Arial"/>
                        </a:rPr>
                        <a:t>resurrec-tion</a:t>
                      </a:r>
                      <a:r>
                        <a:rPr kumimoji="0" lang="en-US" altLang="zh-CN" sz="2800" b="1" i="0" u="none" strike="noStrike" cap="none" normalizeH="0" baseline="0" dirty="0">
                          <a:ln>
                            <a:noFill/>
                          </a:ln>
                          <a:solidFill>
                            <a:schemeClr val="bg1"/>
                          </a:solidFill>
                          <a:effectLst/>
                          <a:latin typeface="Arial"/>
                          <a:ea typeface="ＭＳ Ｐゴシック" charset="0"/>
                          <a:cs typeface="Arial"/>
                        </a:rPr>
                        <a:t> and ascension of the two witnesses (11:11-12)</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"divine </a:t>
                      </a:r>
                      <a:r>
                        <a:rPr kumimoji="0" lang="en-US" altLang="zh-CN" sz="2800" b="1" i="0" u="none" strike="noStrike" cap="none" normalizeH="0" baseline="0" dirty="0" err="1">
                          <a:ln>
                            <a:noFill/>
                          </a:ln>
                          <a:solidFill>
                            <a:schemeClr val="bg1"/>
                          </a:solidFill>
                          <a:effectLst/>
                          <a:latin typeface="Arial"/>
                          <a:ea typeface="ＭＳ Ｐゴシック" charset="0"/>
                          <a:cs typeface="Arial"/>
                        </a:rPr>
                        <a:t>legitimiza-tion</a:t>
                      </a:r>
                      <a:r>
                        <a:rPr kumimoji="0" lang="en-US" altLang="zh-CN" sz="2800" b="1" i="0" u="none" strike="noStrike" cap="none" normalizeH="0" baseline="0" dirty="0">
                          <a:ln>
                            <a:noFill/>
                          </a:ln>
                          <a:solidFill>
                            <a:schemeClr val="bg1"/>
                          </a:solidFill>
                          <a:effectLst/>
                          <a:latin typeface="Arial"/>
                          <a:ea typeface="ＭＳ Ｐゴシック" charset="0"/>
                          <a:cs typeface="Arial"/>
                        </a:rPr>
                        <a:t> of a prophetic call"</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"A </a:t>
                      </a:r>
                      <a:r>
                        <a:rPr kumimoji="0" lang="en-US" altLang="zh-CN" sz="2800" b="1" i="0" u="none" strike="noStrike" cap="none" normalizeH="0" baseline="0" dirty="0" err="1">
                          <a:ln>
                            <a:noFill/>
                          </a:ln>
                          <a:solidFill>
                            <a:schemeClr val="bg1"/>
                          </a:solidFill>
                          <a:effectLst/>
                          <a:latin typeface="Arial"/>
                          <a:ea typeface="ＭＳ Ｐゴシック" charset="0"/>
                          <a:cs typeface="Arial"/>
                        </a:rPr>
                        <a:t>proleptic</a:t>
                      </a:r>
                      <a:r>
                        <a:rPr kumimoji="0" lang="en-US" altLang="zh-CN" sz="2800" b="1" i="0" u="none" strike="noStrike" cap="none" normalizeH="0" baseline="0" dirty="0">
                          <a:ln>
                            <a:noFill/>
                          </a:ln>
                          <a:solidFill>
                            <a:schemeClr val="bg1"/>
                          </a:solidFill>
                          <a:effectLst/>
                          <a:latin typeface="Arial"/>
                          <a:ea typeface="ＭＳ Ｐゴシック" charset="0"/>
                          <a:cs typeface="Arial"/>
                        </a:rPr>
                        <a:t> anticipation of the </a:t>
                      </a:r>
                      <a:r>
                        <a:rPr kumimoji="0" lang="fr-FR" altLang="zh-CN" sz="2800" b="1" i="0" u="none" strike="noStrike" cap="none" normalizeH="0" baseline="0" dirty="0">
                          <a:ln>
                            <a:noFill/>
                          </a:ln>
                          <a:solidFill>
                            <a:schemeClr val="bg1"/>
                          </a:solidFill>
                          <a:effectLst/>
                          <a:latin typeface="Arial"/>
                          <a:ea typeface="ＭＳ Ｐゴシック" charset="0"/>
                          <a:cs typeface="Arial"/>
                        </a:rPr>
                        <a:t>'</a:t>
                      </a:r>
                      <a:r>
                        <a:rPr kumimoji="0" lang="en-US" altLang="zh-CN" sz="2800" b="1" i="0" u="none" strike="noStrike" cap="none" normalizeH="0" baseline="0" dirty="0">
                          <a:ln>
                            <a:noFill/>
                          </a:ln>
                          <a:solidFill>
                            <a:schemeClr val="bg1"/>
                          </a:solidFill>
                          <a:effectLst/>
                          <a:latin typeface="Arial"/>
                          <a:ea typeface="ＭＳ Ｐゴシック" charset="0"/>
                          <a:cs typeface="Arial"/>
                        </a:rPr>
                        <a:t>rapture</a:t>
                      </a:r>
                      <a:r>
                        <a:rPr kumimoji="0" lang="fr-FR" altLang="zh-CN" sz="2800" b="1" i="0" u="none" strike="noStrike" cap="none" normalizeH="0" baseline="0" dirty="0">
                          <a:ln>
                            <a:noFill/>
                          </a:ln>
                          <a:solidFill>
                            <a:schemeClr val="bg1"/>
                          </a:solidFill>
                          <a:effectLst/>
                          <a:latin typeface="Arial"/>
                          <a:ea typeface="ＭＳ Ｐゴシック" charset="0"/>
                          <a:cs typeface="Arial"/>
                        </a:rPr>
                        <a:t>'</a:t>
                      </a:r>
                      <a:r>
                        <a:rPr kumimoji="0" lang="en-US" altLang="zh-CN" sz="2800" b="1" i="0" u="none" strike="noStrike" cap="none" normalizeH="0" baseline="0" dirty="0">
                          <a:ln>
                            <a:noFill/>
                          </a:ln>
                          <a:solidFill>
                            <a:schemeClr val="bg1"/>
                          </a:solidFill>
                          <a:effectLst/>
                          <a:latin typeface="Arial"/>
                          <a:ea typeface="ＭＳ Ｐゴシック" charset="0"/>
                          <a:cs typeface="Arial"/>
                        </a:rPr>
                        <a:t> of the church"</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the resurrection of the two witnesses</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sp>
        <p:nvSpPr>
          <p:cNvPr id="723988"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108568" name="Text Box 33"/>
          <p:cNvSpPr txBox="1">
            <a:spLocks noChangeArrowheads="1"/>
          </p:cNvSpPr>
          <p:nvPr/>
        </p:nvSpPr>
        <p:spPr bwMode="auto">
          <a:xfrm>
            <a:off x="8379647" y="4763"/>
            <a:ext cx="695270"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330</a:t>
            </a:r>
          </a:p>
        </p:txBody>
      </p:sp>
      <p:pic>
        <p:nvPicPr>
          <p:cNvPr id="723990" name="Picture 2" descr="rev 11 close up Two Prophets-Van Dyck.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516688" y="4983163"/>
            <a:ext cx="2636837" cy="184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85883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1 heaven-sanctuar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09196" y="2088268"/>
            <a:ext cx="3829163" cy="2588320"/>
          </a:xfrm>
          <a:prstGeom prst="rect">
            <a:avLst/>
          </a:prstGeom>
        </p:spPr>
      </p:pic>
      <p:sp>
        <p:nvSpPr>
          <p:cNvPr id="869378" name="Rectangle 2"/>
          <p:cNvSpPr>
            <a:spLocks noGrp="1" noChangeArrowheads="1"/>
          </p:cNvSpPr>
          <p:nvPr>
            <p:ph type="ctrTitle"/>
          </p:nvPr>
        </p:nvSpPr>
        <p:spPr>
          <a:xfrm>
            <a:off x="9525" y="298848"/>
            <a:ext cx="9144000" cy="1052513"/>
          </a:xfrm>
          <a:effectLst>
            <a:outerShdw blurRad="63500" dist="35921" dir="2700000" algn="ctr" rotWithShape="0">
              <a:schemeClr val="tx2">
                <a:alpha val="74998"/>
              </a:schemeClr>
            </a:outerShdw>
          </a:effectLst>
        </p:spPr>
        <p:txBody>
          <a:bodyPr/>
          <a:lstStyle/>
          <a:p>
            <a:pPr>
              <a:defRPr/>
            </a:pPr>
            <a:r>
              <a:rPr lang="en-US" sz="3600" b="1" u="sng" dirty="0">
                <a:effectLst>
                  <a:outerShdw blurRad="38100" dist="38100" dir="2700000" algn="tl">
                    <a:srgbClr val="000000">
                      <a:alpha val="43137"/>
                    </a:srgbClr>
                  </a:outerShdw>
                </a:effectLst>
                <a:latin typeface="Arial" charset="0"/>
                <a:ea typeface="ＭＳ Ｐゴシック" charset="0"/>
                <a:cs typeface="ＭＳ Ｐゴシック" charset="0"/>
              </a:rPr>
              <a:t>Two Witnesses Ascend (11:11-12 </a:t>
            </a:r>
            <a:r>
              <a:rPr lang="en-US" sz="3200" b="1" u="sng" dirty="0">
                <a:effectLst>
                  <a:outerShdw blurRad="38100" dist="38100" dir="2700000" algn="tl">
                    <a:srgbClr val="000000">
                      <a:alpha val="43137"/>
                    </a:srgbClr>
                  </a:outerShdw>
                </a:effectLst>
                <a:latin typeface="Arial" charset="0"/>
                <a:ea typeface="ＭＳ Ｐゴシック" charset="0"/>
                <a:cs typeface="ＭＳ Ｐゴシック" charset="0"/>
              </a:rPr>
              <a:t>NLT</a:t>
            </a:r>
            <a:r>
              <a:rPr lang="en-US" sz="3600" b="1" u="sng" dirty="0">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3600" u="sng"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5464274" y="1268413"/>
            <a:ext cx="3644801" cy="5589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"12</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Then a loud voice from heaven called to the two prophets, 'Come up here!' And they rose to heaven in a cloud as their enemies watched."</a:t>
            </a:r>
            <a:endParaRPr lang="en-US" sz="32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107950" y="1268413"/>
            <a:ext cx="3024188" cy="5473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"11</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But after three and a half days, God breathed life into them, and they stood up! Terror struck all who were staring at them."</a:t>
            </a:r>
            <a:endParaRPr lang="en-US" sz="32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06054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16d Two Witnesses Taken Up Into Heav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5913" y="0"/>
            <a:ext cx="85772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323850" y="0"/>
            <a:ext cx="8569325" cy="1700213"/>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effectLst>
                  <a:glow rad="177800">
                    <a:schemeClr val="tx1"/>
                  </a:glow>
                </a:effectLst>
                <a:latin typeface="Arial" charset="0"/>
                <a:ea typeface="ＭＳ Ｐゴシック" charset="0"/>
              </a:rPr>
              <a:t>Two Witnesses Taken to Heaven (11:11)</a:t>
            </a:r>
          </a:p>
        </p:txBody>
      </p:sp>
    </p:spTree>
    <p:extLst>
      <p:ext uri="{BB962C8B-B14F-4D97-AF65-F5344CB8AC3E}">
        <p14:creationId xmlns:p14="http://schemas.microsoft.com/office/powerpoint/2010/main" val="36502118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5175" y="0"/>
            <a:ext cx="4038600" cy="6581371"/>
          </a:xfrm>
          <a:noFill/>
          <a:ln>
            <a:noFill/>
          </a:ln>
          <a:effectLst/>
        </p:spPr>
        <p:txBody>
          <a:bodyPr vert="horz" wrap="square" lIns="91440" tIns="45720" rIns="91440" bIns="45720" numCol="1" anchor="ctr" anchorCtr="0" compatLnSpc="1">
            <a:prstTxWarp prst="textNoShape">
              <a:avLst/>
            </a:prstTxWarp>
          </a:bodyPr>
          <a:lstStyle/>
          <a:p>
            <a:pPr marL="423863" indent="-423863" algn="l" eaLnBrk="1" hangingPunct="1"/>
            <a:r>
              <a:rPr lang="en-US" b="1" dirty="0">
                <a:effectLst>
                  <a:glow rad="177800">
                    <a:schemeClr val="tx1"/>
                  </a:glow>
                </a:effectLst>
                <a:latin typeface="Arial" charset="0"/>
                <a:ea typeface="ＭＳ Ｐゴシック" charset="0"/>
              </a:rPr>
              <a:t>I. </a:t>
            </a:r>
            <a:r>
              <a:rPr lang="en-US" b="1" dirty="0">
                <a:solidFill>
                  <a:srgbClr val="FFFF00"/>
                </a:solidFill>
                <a:effectLst>
                  <a:glow rad="177800">
                    <a:schemeClr val="tx1"/>
                  </a:glow>
                </a:effectLst>
                <a:latin typeface="Arial" charset="0"/>
                <a:ea typeface="ＭＳ Ｐゴシック" charset="0"/>
              </a:rPr>
              <a:t>Jesus</a:t>
            </a:r>
            <a:r>
              <a:rPr lang="en-US" b="1" dirty="0">
                <a:effectLst>
                  <a:glow rad="177800">
                    <a:schemeClr val="tx1"/>
                  </a:glow>
                </a:effectLst>
                <a:latin typeface="Arial" charset="0"/>
                <a:ea typeface="ＭＳ Ｐゴシック" charset="0"/>
              </a:rPr>
              <a:t> will show God</a:t>
            </a:r>
            <a:r>
              <a:rPr lang="fr-FR" b="1" dirty="0">
                <a:effectLst>
                  <a:glow rad="177800">
                    <a:schemeClr val="tx1"/>
                  </a:glow>
                </a:effectLst>
                <a:latin typeface="Arial" charset="0"/>
                <a:ea typeface="ＭＳ Ｐゴシック" charset="0"/>
              </a:rPr>
              <a:t>'</a:t>
            </a:r>
            <a:r>
              <a:rPr lang="en-US" b="1" dirty="0">
                <a:effectLst>
                  <a:glow rad="177800">
                    <a:schemeClr val="tx1"/>
                  </a:glow>
                </a:effectLst>
                <a:latin typeface="Arial" charset="0"/>
                <a:ea typeface="ＭＳ Ｐゴシック" charset="0"/>
              </a:rPr>
              <a:t>s Word has opposite </a:t>
            </a:r>
            <a:r>
              <a:rPr lang="en-US" b="1" dirty="0">
                <a:solidFill>
                  <a:srgbClr val="FFFF00"/>
                </a:solidFill>
                <a:effectLst>
                  <a:glow rad="177800">
                    <a:schemeClr val="tx1"/>
                  </a:glow>
                </a:effectLst>
                <a:latin typeface="Arial" charset="0"/>
                <a:ea typeface="ＭＳ Ｐゴシック" charset="0"/>
              </a:rPr>
              <a:t>affects</a:t>
            </a:r>
            <a:r>
              <a:rPr lang="en-US" b="1" dirty="0">
                <a:effectLst>
                  <a:glow rad="177800">
                    <a:schemeClr val="tx1"/>
                  </a:glow>
                </a:effectLst>
                <a:latin typeface="Arial" charset="0"/>
                <a:ea typeface="ＭＳ Ｐゴシック" charset="0"/>
              </a:rPr>
              <a:t> for believers and unbelievers (Rev. 10). </a:t>
            </a:r>
          </a:p>
        </p:txBody>
      </p:sp>
    </p:spTree>
    <p:extLst>
      <p:ext uri="{BB962C8B-B14F-4D97-AF65-F5344CB8AC3E}">
        <p14:creationId xmlns:p14="http://schemas.microsoft.com/office/powerpoint/2010/main" val="40523042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0578" name="Picture 1" descr="rev 11 800-Ezra 8 Haggai_Zechar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4040" y="2559423"/>
            <a:ext cx="6292163" cy="4719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
        <p:nvSpPr>
          <p:cNvPr id="869378" name="Rectangle 2"/>
          <p:cNvSpPr>
            <a:spLocks noGrp="1" noChangeArrowheads="1"/>
          </p:cNvSpPr>
          <p:nvPr>
            <p:ph type="ctrTitle"/>
          </p:nvPr>
        </p:nvSpPr>
        <p:spPr>
          <a:xfrm>
            <a:off x="0" y="57732"/>
            <a:ext cx="9144001" cy="2501691"/>
          </a:xfrm>
          <a:solidFill>
            <a:srgbClr val="000000"/>
          </a:solidFill>
          <a:effectLst>
            <a:outerShdw blurRad="63500" dist="35921" dir="2700000" algn="ctr" rotWithShape="0">
              <a:schemeClr val="tx2">
                <a:alpha val="74998"/>
              </a:schemeClr>
            </a:outerShdw>
          </a:effectLst>
        </p:spPr>
        <p:txBody>
          <a:bodyPr/>
          <a:lstStyle/>
          <a:p>
            <a:pPr marL="538163" indent="-538163" algn="l">
              <a:defRPr/>
            </a:pPr>
            <a:r>
              <a:rPr lang="en-US" b="1" dirty="0">
                <a:latin typeface="Arial" charset="0"/>
                <a:ea typeface="ＭＳ Ｐゴシック" charset="0"/>
                <a:cs typeface="ＭＳ Ｐゴシック" charset="0"/>
              </a:rPr>
              <a:t>II. Two </a:t>
            </a:r>
            <a:r>
              <a:rPr lang="en-US" b="1" dirty="0">
                <a:solidFill>
                  <a:srgbClr val="FFFF00"/>
                </a:solidFill>
                <a:latin typeface="Arial" charset="0"/>
                <a:ea typeface="ＭＳ Ｐゴシック" charset="0"/>
                <a:cs typeface="ＭＳ Ｐゴシック" charset="0"/>
              </a:rPr>
              <a:t>witnesses</a:t>
            </a:r>
            <a:r>
              <a:rPr lang="en-US" b="1" dirty="0">
                <a:latin typeface="Arial" charset="0"/>
                <a:ea typeface="ＭＳ Ｐゴシック" charset="0"/>
                <a:cs typeface="ＭＳ Ｐゴシック" charset="0"/>
              </a:rPr>
              <a:t> will show God</a:t>
            </a:r>
            <a:r>
              <a:rPr lang="fr-FR"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s </a:t>
            </a:r>
            <a:r>
              <a:rPr lang="en-US" b="1" dirty="0">
                <a:solidFill>
                  <a:srgbClr val="FFFF00"/>
                </a:solidFill>
                <a:latin typeface="Arial" charset="0"/>
                <a:ea typeface="ＭＳ Ｐゴシック" charset="0"/>
                <a:cs typeface="ＭＳ Ｐゴシック" charset="0"/>
              </a:rPr>
              <a:t>protection</a:t>
            </a:r>
            <a:r>
              <a:rPr lang="en-US" b="1" dirty="0">
                <a:latin typeface="Arial" charset="0"/>
                <a:ea typeface="ＭＳ Ｐゴシック" charset="0"/>
                <a:cs typeface="ＭＳ Ｐゴシック" charset="0"/>
              </a:rPr>
              <a:t> for believers and wrath for unbelievers (11:1-14).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9594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539" name="Picture 1" descr="rev 4 eld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 y="731272"/>
            <a:ext cx="914533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0"/>
            <a:ext cx="9144000" cy="1126948"/>
          </a:xfrm>
          <a:solidFill>
            <a:srgbClr val="000000"/>
          </a:solidFill>
          <a:effectLst>
            <a:outerShdw blurRad="63500" dist="35921" dir="2700000" algn="ctr" rotWithShape="0">
              <a:schemeClr val="tx2">
                <a:alpha val="74998"/>
              </a:schemeClr>
            </a:outerShdw>
          </a:effectLst>
        </p:spPr>
        <p:txBody>
          <a:bodyPr>
            <a:normAutofit fontScale="90000"/>
          </a:bodyPr>
          <a:lstStyle/>
          <a:p>
            <a:pPr marL="711200" indent="-711200" algn="l">
              <a:defRPr/>
            </a:pPr>
            <a:r>
              <a:rPr lang="en-US" sz="4000" b="1" dirty="0">
                <a:ea typeface="ＭＳ Ｐゴシック" charset="0"/>
              </a:rPr>
              <a:t>III. Heaven</a:t>
            </a:r>
            <a:r>
              <a:rPr lang="fr-FR" sz="4000" b="1" dirty="0">
                <a:ea typeface="ＭＳ Ｐゴシック" charset="0"/>
              </a:rPr>
              <a:t>'</a:t>
            </a:r>
            <a:r>
              <a:rPr lang="en-US" sz="4000" b="1" dirty="0">
                <a:ea typeface="ＭＳ Ｐゴシック" charset="0"/>
              </a:rPr>
              <a:t>s </a:t>
            </a:r>
            <a:r>
              <a:rPr lang="en-US" sz="4000" b="1" dirty="0">
                <a:solidFill>
                  <a:srgbClr val="FFFF00"/>
                </a:solidFill>
                <a:ea typeface="ＭＳ Ｐゴシック" charset="0"/>
              </a:rPr>
              <a:t>elders</a:t>
            </a:r>
            <a:r>
              <a:rPr lang="en-US" sz="4000" b="1" dirty="0">
                <a:ea typeface="ＭＳ Ｐゴシック" charset="0"/>
              </a:rPr>
              <a:t> will praise God for his gracious presence (11:15-19).  </a:t>
            </a:r>
          </a:p>
        </p:txBody>
      </p:sp>
    </p:spTree>
    <p:extLst>
      <p:ext uri="{BB962C8B-B14F-4D97-AF65-F5344CB8AC3E}">
        <p14:creationId xmlns:p14="http://schemas.microsoft.com/office/powerpoint/2010/main" val="17643397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2751860"/>
            <a:ext cx="3203575" cy="2270765"/>
          </a:xfrm>
          <a:effectLst>
            <a:outerShdw blurRad="63500" dist="35921" dir="2700000" algn="ctr" rotWithShape="0">
              <a:schemeClr val="tx2">
                <a:alpha val="74998"/>
              </a:schemeClr>
            </a:outerShdw>
          </a:effectLst>
        </p:spPr>
        <p:txBody>
          <a:bodyPr/>
          <a:lstStyle/>
          <a:p>
            <a:pPr>
              <a:defRPr/>
            </a:pPr>
            <a:r>
              <a:rPr lang="en-US" sz="4000" b="1" dirty="0">
                <a:latin typeface="Arial" charset="0"/>
                <a:ea typeface="ＭＳ Ｐゴシック" charset="0"/>
                <a:cs typeface="ＭＳ Ｐゴシック" charset="0"/>
              </a:rPr>
              <a:t>The 7</a:t>
            </a:r>
            <a:r>
              <a:rPr lang="en-US" sz="4000" b="1" baseline="30000" dirty="0">
                <a:latin typeface="Arial" charset="0"/>
                <a:ea typeface="ＭＳ Ｐゴシック" charset="0"/>
                <a:cs typeface="ＭＳ Ｐゴシック" charset="0"/>
              </a:rPr>
              <a:t>th</a:t>
            </a:r>
            <a:r>
              <a:rPr lang="en-US" sz="4000" b="1" dirty="0">
                <a:latin typeface="Arial" charset="0"/>
                <a:ea typeface="ＭＳ Ｐゴシック" charset="0"/>
                <a:cs typeface="ＭＳ Ｐゴシック" charset="0"/>
              </a:rPr>
              <a:t> Trumpet (11:15-18)</a:t>
            </a:r>
            <a:endParaRPr lang="en-US" sz="4000" dirty="0">
              <a:latin typeface="Times New Roman" charset="0"/>
              <a:ea typeface="ＭＳ Ｐゴシック" charset="0"/>
              <a:cs typeface="ＭＳ Ｐゴシック" charset="0"/>
            </a:endParaRPr>
          </a:p>
        </p:txBody>
      </p:sp>
      <p:pic>
        <p:nvPicPr>
          <p:cNvPr id="930818" name="Picture 2" descr="REv 4 throne of God inspired-word dot co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03575" y="-26988"/>
            <a:ext cx="5940425" cy="6915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flipV="1">
            <a:off x="190500" y="261668"/>
            <a:ext cx="3559007" cy="2351575"/>
          </a:xfrm>
          <a:prstGeom prst="rect">
            <a:avLst/>
          </a:prstGeom>
          <a:ln w="57150" cmpd="sng">
            <a:solidFill>
              <a:schemeClr val="bg1"/>
            </a:solidFill>
          </a:ln>
        </p:spPr>
      </p:pic>
      <p:sp>
        <p:nvSpPr>
          <p:cNvPr id="6" name="Content Placeholder 1"/>
          <p:cNvSpPr txBox="1">
            <a:spLocks/>
          </p:cNvSpPr>
          <p:nvPr/>
        </p:nvSpPr>
        <p:spPr bwMode="auto">
          <a:xfrm>
            <a:off x="3386310" y="80228"/>
            <a:ext cx="5457211" cy="6424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bg1"/>
                </a:solidFill>
                <a:latin typeface="Arial"/>
                <a:ea typeface="ＭＳ Ｐゴシック" pitchFamily="-108" charset="-128"/>
                <a:cs typeface="Arial"/>
              </a:defRPr>
            </a:lvl1pPr>
            <a:lvl2pPr marL="457200" indent="0" algn="ctr" rtl="0" eaLnBrk="0" fontAlgn="base" hangingPunct="0">
              <a:spcBef>
                <a:spcPct val="20000"/>
              </a:spcBef>
              <a:spcAft>
                <a:spcPct val="0"/>
              </a:spcAft>
              <a:buNone/>
              <a:defRPr sz="2800">
                <a:solidFill>
                  <a:schemeClr val="bg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bg1"/>
                </a:solidFill>
                <a:latin typeface="Arial"/>
                <a:ea typeface="ＭＳ Ｐゴシック" charset="0"/>
                <a:cs typeface="Arial"/>
              </a:defRPr>
            </a:lvl3pPr>
            <a:lvl4pPr marL="1371600" indent="0" algn="ctr" rtl="0" eaLnBrk="0" fontAlgn="base" hangingPunct="0">
              <a:spcBef>
                <a:spcPct val="20000"/>
              </a:spcBef>
              <a:spcAft>
                <a:spcPct val="0"/>
              </a:spcAft>
              <a:buNone/>
              <a:defRPr sz="2000">
                <a:solidFill>
                  <a:schemeClr val="bg1"/>
                </a:solidFill>
                <a:latin typeface="Arial"/>
                <a:ea typeface="Geneva" charset="-128"/>
                <a:cs typeface="Arial"/>
              </a:defRPr>
            </a:lvl4pPr>
            <a:lvl5pPr marL="1828800" indent="0" algn="ctr" rtl="0" eaLnBrk="0" fontAlgn="base" hangingPunct="0">
              <a:spcBef>
                <a:spcPct val="20000"/>
              </a:spcBef>
              <a:spcAft>
                <a:spcPct val="0"/>
              </a:spcAft>
              <a:buNone/>
              <a:defRPr sz="2000">
                <a:solidFill>
                  <a:schemeClr val="bg1"/>
                </a:solidFill>
                <a:latin typeface="Arial"/>
                <a:ea typeface="ＭＳ Ｐゴシック" charset="-128"/>
                <a:cs typeface="Arial"/>
              </a:defRPr>
            </a:lvl5pPr>
            <a:lvl6pPr marL="2286000" indent="0" algn="ctr" rtl="0" eaLnBrk="0" fontAlgn="base" hangingPunct="0">
              <a:spcBef>
                <a:spcPct val="20000"/>
              </a:spcBef>
              <a:spcAft>
                <a:spcPct val="0"/>
              </a:spcAft>
              <a:buNone/>
              <a:defRPr sz="2000">
                <a:solidFill>
                  <a:schemeClr val="tx1"/>
                </a:solidFill>
                <a:latin typeface="+mn-lt"/>
                <a:ea typeface="ＭＳ Ｐゴシック" pitchFamily="-112" charset="-128"/>
              </a:defRPr>
            </a:lvl6pPr>
            <a:lvl7pPr marL="2743200" indent="0" algn="ctr" rtl="0" eaLnBrk="0" fontAlgn="base" hangingPunct="0">
              <a:spcBef>
                <a:spcPct val="20000"/>
              </a:spcBef>
              <a:spcAft>
                <a:spcPct val="0"/>
              </a:spcAft>
              <a:buNone/>
              <a:defRPr sz="2000">
                <a:solidFill>
                  <a:schemeClr val="tx1"/>
                </a:solidFill>
                <a:latin typeface="+mn-lt"/>
                <a:ea typeface="ＭＳ Ｐゴシック" pitchFamily="-112" charset="-128"/>
              </a:defRPr>
            </a:lvl7pPr>
            <a:lvl8pPr marL="3200400" indent="0" algn="ctr" rtl="0" eaLnBrk="0" fontAlgn="base" hangingPunct="0">
              <a:spcBef>
                <a:spcPct val="20000"/>
              </a:spcBef>
              <a:spcAft>
                <a:spcPct val="0"/>
              </a:spcAft>
              <a:buNone/>
              <a:defRPr sz="2000">
                <a:solidFill>
                  <a:schemeClr val="tx1"/>
                </a:solidFill>
                <a:latin typeface="+mn-lt"/>
                <a:ea typeface="ＭＳ Ｐゴシック" pitchFamily="-112" charset="-128"/>
              </a:defRPr>
            </a:lvl8pPr>
            <a:lvl9pPr marL="3657600" indent="0" algn="ctr" rtl="0" eaLnBrk="0" fontAlgn="base" hangingPunct="0">
              <a:spcBef>
                <a:spcPct val="20000"/>
              </a:spcBef>
              <a:spcAft>
                <a:spcPct val="0"/>
              </a:spcAft>
              <a:buNone/>
              <a:defRPr sz="2000">
                <a:solidFill>
                  <a:schemeClr val="tx1"/>
                </a:solidFill>
                <a:latin typeface="+mn-lt"/>
                <a:ea typeface="ＭＳ Ｐゴシック" pitchFamily="-112" charset="-128"/>
              </a:defRPr>
            </a:lvl9pPr>
          </a:lstStyle>
          <a:p>
            <a:pPr algn="r"/>
            <a:r>
              <a:rPr lang="en-US" sz="3600" b="1" dirty="0">
                <a:effectLst>
                  <a:glow rad="622300">
                    <a:schemeClr val="tx1"/>
                  </a:glow>
                </a:effectLst>
              </a:rPr>
              <a:t>"Then the seventh angel blew his trumpet, and there were loud voices shouting in heaven: </a:t>
            </a:r>
          </a:p>
          <a:p>
            <a:pPr algn="r"/>
            <a:r>
              <a:rPr lang="en-US" sz="3600" b="1" dirty="0">
                <a:effectLst>
                  <a:glow rad="622300">
                    <a:schemeClr val="tx1"/>
                  </a:glow>
                </a:effectLst>
              </a:rPr>
              <a:t>	 </a:t>
            </a:r>
            <a:r>
              <a:rPr lang="fr-FR" sz="3600" b="1" dirty="0">
                <a:effectLst>
                  <a:glow rad="622300">
                    <a:schemeClr val="tx1"/>
                  </a:glow>
                </a:effectLst>
              </a:rPr>
              <a:t>'</a:t>
            </a:r>
            <a:r>
              <a:rPr lang="en-US" sz="3600" b="1" dirty="0">
                <a:effectLst>
                  <a:glow rad="622300">
                    <a:schemeClr val="tx1"/>
                  </a:glow>
                </a:effectLst>
              </a:rPr>
              <a:t>The world has now become the Kingdom of our Lord and of his Christ, and he will reign forever and ever</a:t>
            </a:r>
            <a:r>
              <a:rPr lang="fr-FR" sz="3600" b="1" dirty="0">
                <a:effectLst>
                  <a:glow rad="622300">
                    <a:schemeClr val="tx1"/>
                  </a:glow>
                </a:effectLst>
              </a:rPr>
              <a:t>'"</a:t>
            </a:r>
            <a:r>
              <a:rPr lang="en-US" sz="3600" b="1" dirty="0">
                <a:effectLst>
                  <a:glow rad="622300">
                    <a:schemeClr val="tx1"/>
                  </a:glow>
                </a:effectLst>
              </a:rPr>
              <a:t> </a:t>
            </a:r>
            <a:br>
              <a:rPr lang="en-US" sz="3600" b="1" dirty="0">
                <a:effectLst>
                  <a:glow rad="622300">
                    <a:schemeClr val="tx1"/>
                  </a:glow>
                </a:effectLst>
              </a:rPr>
            </a:br>
            <a:r>
              <a:rPr lang="en-US" sz="3600" b="1" dirty="0">
                <a:effectLst>
                  <a:glow rad="622300">
                    <a:schemeClr val="tx1"/>
                  </a:glow>
                </a:effectLst>
              </a:rPr>
              <a:t>(11:15 </a:t>
            </a:r>
            <a:r>
              <a:rPr lang="en-US" b="1" dirty="0">
                <a:effectLst>
                  <a:glow rad="622300">
                    <a:schemeClr val="tx1"/>
                  </a:glow>
                </a:effectLst>
              </a:rPr>
              <a:t>NLT</a:t>
            </a:r>
            <a:r>
              <a:rPr lang="en-US" sz="3600" b="1" dirty="0">
                <a:effectLst>
                  <a:glow rad="622300">
                    <a:schemeClr val="tx1"/>
                  </a:glow>
                </a:effectLst>
              </a:rPr>
              <a:t>) </a:t>
            </a:r>
          </a:p>
        </p:txBody>
      </p:sp>
    </p:spTree>
    <p:extLst>
      <p:ext uri="{BB962C8B-B14F-4D97-AF65-F5344CB8AC3E}">
        <p14:creationId xmlns:p14="http://schemas.microsoft.com/office/powerpoint/2010/main" val="39857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descr="06 Elders Casting Crow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3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0" y="76199"/>
            <a:ext cx="9102477" cy="1771203"/>
          </a:xfrm>
        </p:spPr>
        <p:txBody>
          <a:bodyPr vert="horz" lIns="91440" tIns="45720" rIns="91440" bIns="45720" rtlCol="0" anchor="ctr">
            <a:noAutofit/>
          </a:bodyPr>
          <a:lstStyle/>
          <a:p>
            <a:pPr eaLnBrk="1" hangingPunct="1">
              <a:spcBef>
                <a:spcPct val="20000"/>
              </a:spcBef>
              <a:buClr>
                <a:schemeClr val="accent1"/>
              </a:buClr>
              <a:buFont typeface="Wingdings" pitchFamily="2" charset="2"/>
              <a:buNone/>
            </a:pPr>
            <a:r>
              <a:rPr lang="en-US" sz="3200" b="1" kern="1200" dirty="0">
                <a:solidFill>
                  <a:schemeClr val="bg1"/>
                </a:solidFill>
                <a:effectLst>
                  <a:glow rad="165100">
                    <a:schemeClr val="tx1"/>
                  </a:glow>
                </a:effectLst>
                <a:latin typeface="Arial"/>
                <a:ea typeface="+mn-ea"/>
                <a:cs typeface="Arial"/>
              </a:rPr>
              <a:t>"The twenty-four elders sitting on their thrones before God fell with their faces to the ground and worshiped him" (11:16 </a:t>
            </a:r>
            <a:r>
              <a:rPr lang="en-US" sz="2800" b="1" kern="1200" dirty="0">
                <a:solidFill>
                  <a:schemeClr val="bg1"/>
                </a:solidFill>
                <a:effectLst>
                  <a:glow rad="165100">
                    <a:schemeClr val="tx1"/>
                  </a:glow>
                </a:effectLst>
                <a:latin typeface="Arial"/>
                <a:ea typeface="+mn-ea"/>
                <a:cs typeface="Arial"/>
              </a:rPr>
              <a:t>NLT</a:t>
            </a:r>
            <a:r>
              <a:rPr lang="en-US" sz="3200" b="1" kern="1200" dirty="0">
                <a:solidFill>
                  <a:schemeClr val="bg1"/>
                </a:solidFill>
                <a:effectLst>
                  <a:glow rad="165100">
                    <a:schemeClr val="tx1"/>
                  </a:glow>
                </a:effectLst>
                <a:latin typeface="Arial"/>
                <a:ea typeface="+mn-ea"/>
                <a:cs typeface="Arial"/>
              </a:rPr>
              <a:t>).</a:t>
            </a:r>
          </a:p>
        </p:txBody>
      </p:sp>
      <p:sp>
        <p:nvSpPr>
          <p:cNvPr id="5" name="Content Placeholder 1"/>
          <p:cNvSpPr txBox="1">
            <a:spLocks/>
          </p:cNvSpPr>
          <p:nvPr/>
        </p:nvSpPr>
        <p:spPr>
          <a:xfrm>
            <a:off x="2482012" y="1885888"/>
            <a:ext cx="6438472" cy="4791701"/>
          </a:xfrm>
          <a:prstGeom prst="rect">
            <a:avLst/>
          </a:prstGeom>
        </p:spPr>
        <p:txBody>
          <a:bodyPr vert="horz" lIns="91440" tIns="45720" rIns="91440" bIns="45720" rtlCol="0" anchor="t">
            <a:noAutofit/>
          </a:bodyPr>
          <a:lstStyle>
            <a:lvl1pPr indent="0" algn="r" defTabSz="914400">
              <a:spcBef>
                <a:spcPct val="20000"/>
              </a:spcBef>
              <a:buClr>
                <a:schemeClr val="accent1"/>
              </a:buClr>
              <a:buFont typeface="Wingdings" pitchFamily="2" charset="2"/>
              <a:buNone/>
              <a:defRPr sz="3600" b="1">
                <a:solidFill>
                  <a:schemeClr val="bg1"/>
                </a:solidFill>
                <a:effectLst>
                  <a:glow rad="165100">
                    <a:schemeClr val="tx1"/>
                  </a:glow>
                </a:effectLst>
                <a:latin typeface="Arial"/>
                <a:cs typeface="Arial"/>
              </a:defRPr>
            </a:lvl1pPr>
            <a:lvl2pPr marL="777240" indent="-365760" defTabSz="914400">
              <a:spcBef>
                <a:spcPct val="20000"/>
              </a:spcBef>
              <a:buClr>
                <a:schemeClr val="accent1"/>
              </a:buClr>
              <a:buFont typeface="Wingdings" pitchFamily="2" charset="2"/>
              <a:buChar char=""/>
              <a:defRPr sz="2200">
                <a:solidFill>
                  <a:schemeClr val="tx1">
                    <a:lumMod val="85000"/>
                    <a:lumOff val="15000"/>
                  </a:schemeClr>
                </a:solidFill>
              </a:defRPr>
            </a:lvl2pPr>
            <a:lvl3pPr marL="1143000" indent="-365760" defTabSz="914400">
              <a:spcBef>
                <a:spcPct val="20000"/>
              </a:spcBef>
              <a:buClr>
                <a:schemeClr val="accent1"/>
              </a:buClr>
              <a:buFont typeface="Wingdings" pitchFamily="2" charset="2"/>
              <a:buChar char=""/>
              <a:defRPr sz="2000">
                <a:solidFill>
                  <a:schemeClr val="tx1">
                    <a:lumMod val="85000"/>
                    <a:lumOff val="15000"/>
                  </a:schemeClr>
                </a:solidFill>
              </a:defRPr>
            </a:lvl3pPr>
            <a:lvl4pPr marL="1508760" indent="-320040" defTabSz="914400">
              <a:spcBef>
                <a:spcPct val="20000"/>
              </a:spcBef>
              <a:buClr>
                <a:schemeClr val="accent1"/>
              </a:buClr>
              <a:buFont typeface="Wingdings" pitchFamily="2" charset="2"/>
              <a:buChar char=""/>
              <a:defRPr>
                <a:solidFill>
                  <a:schemeClr val="tx1">
                    <a:lumMod val="85000"/>
                    <a:lumOff val="15000"/>
                  </a:schemeClr>
                </a:solidFill>
              </a:defRPr>
            </a:lvl4pPr>
            <a:lvl5pPr indent="-320040" defTabSz="914400">
              <a:spcBef>
                <a:spcPct val="20000"/>
              </a:spcBef>
              <a:buClr>
                <a:schemeClr val="accent1"/>
              </a:buClr>
              <a:buFont typeface="Wingdings" pitchFamily="2" charset="2"/>
              <a:buChar char=""/>
              <a:defRPr sz="1600">
                <a:solidFill>
                  <a:schemeClr val="tx1">
                    <a:lumMod val="85000"/>
                    <a:lumOff val="15000"/>
                  </a:schemeClr>
                </a:solidFill>
              </a:defRPr>
            </a:lvl5pPr>
            <a:lvl6pPr marL="2148840" indent="-274320" defTabSz="914400">
              <a:spcBef>
                <a:spcPts val="400"/>
              </a:spcBef>
              <a:buClr>
                <a:schemeClr val="accent1"/>
              </a:buClr>
              <a:buFont typeface="Wingdings" pitchFamily="2" charset="2"/>
              <a:buChar char=""/>
              <a:defRPr sz="1400"/>
            </a:lvl6pPr>
            <a:lvl7pPr marL="2468880" indent="-274320" defTabSz="914400">
              <a:spcBef>
                <a:spcPts val="400"/>
              </a:spcBef>
              <a:buClr>
                <a:schemeClr val="accent1"/>
              </a:buClr>
              <a:buFont typeface="Wingdings" pitchFamily="2" charset="2"/>
              <a:buChar char=""/>
              <a:defRPr sz="1400"/>
            </a:lvl7pPr>
            <a:lvl8pPr marL="2788920" indent="-274320" defTabSz="914400">
              <a:spcBef>
                <a:spcPts val="400"/>
              </a:spcBef>
              <a:buClr>
                <a:schemeClr val="accent1"/>
              </a:buClr>
              <a:buFont typeface="Wingdings" pitchFamily="2" charset="2"/>
              <a:buChar char=""/>
              <a:defRPr sz="1400"/>
            </a:lvl8pPr>
            <a:lvl9pPr marL="3108960" indent="-274320" defTabSz="914400">
              <a:spcBef>
                <a:spcPts val="400"/>
              </a:spcBef>
              <a:buClr>
                <a:schemeClr val="accent1"/>
              </a:buClr>
              <a:buFont typeface="Wingdings" pitchFamily="2" charset="2"/>
              <a:buChar char=""/>
              <a:defRPr sz="1400"/>
            </a:lvl9pPr>
          </a:lstStyle>
          <a:p>
            <a:r>
              <a:rPr lang="en-US" sz="3200" baseline="30000" dirty="0">
                <a:effectLst>
                  <a:glow rad="279400">
                    <a:schemeClr val="tx1"/>
                  </a:glow>
                </a:effectLst>
              </a:rPr>
              <a:t>17</a:t>
            </a:r>
            <a:r>
              <a:rPr lang="en-US" sz="3200" dirty="0">
                <a:effectLst>
                  <a:glow rad="279400">
                    <a:schemeClr val="tx1"/>
                  </a:glow>
                </a:effectLst>
              </a:rPr>
              <a:t>And they said, </a:t>
            </a:r>
          </a:p>
          <a:p>
            <a:r>
              <a:rPr lang="en-US" sz="3200" dirty="0">
                <a:effectLst>
                  <a:glow rad="279400">
                    <a:schemeClr val="tx1"/>
                  </a:glow>
                </a:effectLst>
              </a:rPr>
              <a:t>	 "We give thanks to you, </a:t>
            </a:r>
            <a:br>
              <a:rPr lang="en-US" sz="3200" dirty="0">
                <a:effectLst>
                  <a:glow rad="279400">
                    <a:schemeClr val="tx1"/>
                  </a:glow>
                </a:effectLst>
              </a:rPr>
            </a:br>
            <a:r>
              <a:rPr lang="en-US" sz="3200" dirty="0">
                <a:effectLst>
                  <a:glow rad="279400">
                    <a:schemeClr val="tx1"/>
                  </a:glow>
                </a:effectLst>
              </a:rPr>
              <a:t>Lord God, the Almighty, </a:t>
            </a:r>
            <a:br>
              <a:rPr lang="en-US" sz="3200" dirty="0">
                <a:effectLst>
                  <a:glow rad="279400">
                    <a:schemeClr val="tx1"/>
                  </a:glow>
                </a:effectLst>
              </a:rPr>
            </a:br>
            <a:r>
              <a:rPr lang="en-US" sz="3200" dirty="0">
                <a:effectLst>
                  <a:glow rad="279400">
                    <a:schemeClr val="tx1"/>
                  </a:glow>
                </a:effectLst>
              </a:rPr>
              <a:t>the one who is </a:t>
            </a:r>
            <a:br>
              <a:rPr lang="en-US" sz="3200" dirty="0">
                <a:effectLst>
                  <a:glow rad="279400">
                    <a:schemeClr val="tx1"/>
                  </a:glow>
                </a:effectLst>
              </a:rPr>
            </a:br>
            <a:r>
              <a:rPr lang="en-US" sz="3200" dirty="0">
                <a:effectLst>
                  <a:glow rad="279400">
                    <a:schemeClr val="tx1"/>
                  </a:glow>
                </a:effectLst>
              </a:rPr>
              <a:t>and who always was, </a:t>
            </a:r>
            <a:br>
              <a:rPr lang="en-US" sz="3200" dirty="0">
                <a:effectLst>
                  <a:glow rad="279400">
                    <a:schemeClr val="tx1"/>
                  </a:glow>
                </a:effectLst>
              </a:rPr>
            </a:br>
            <a:r>
              <a:rPr lang="en-US" sz="3200" dirty="0">
                <a:effectLst>
                  <a:glow rad="279400">
                    <a:schemeClr val="tx1"/>
                  </a:glow>
                </a:effectLst>
              </a:rPr>
              <a:t>for now you have assumed your great power </a:t>
            </a:r>
          </a:p>
          <a:p>
            <a:r>
              <a:rPr lang="en-US" sz="3200" dirty="0">
                <a:effectLst>
                  <a:glow rad="279400">
                    <a:schemeClr val="tx1"/>
                  </a:glow>
                </a:effectLst>
              </a:rPr>
              <a:t>		 and have begun to </a:t>
            </a:r>
            <a:r>
              <a:rPr lang="en-US" sz="3200" dirty="0">
                <a:solidFill>
                  <a:srgbClr val="FFFF00"/>
                </a:solidFill>
                <a:effectLst>
                  <a:glow rad="279400">
                    <a:schemeClr val="tx1"/>
                  </a:glow>
                </a:effectLst>
              </a:rPr>
              <a:t>reign</a:t>
            </a:r>
            <a:r>
              <a:rPr lang="en-US" sz="3200" dirty="0">
                <a:effectLst>
                  <a:glow rad="279400">
                    <a:schemeClr val="tx1"/>
                  </a:glow>
                </a:effectLst>
              </a:rPr>
              <a:t>."</a:t>
            </a:r>
          </a:p>
        </p:txBody>
      </p:sp>
    </p:spTree>
    <p:extLst>
      <p:ext uri="{BB962C8B-B14F-4D97-AF65-F5344CB8AC3E}">
        <p14:creationId xmlns:p14="http://schemas.microsoft.com/office/powerpoint/2010/main" val="5951385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717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1"/>
            <a:ext cx="9143999" cy="68580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Rectangle 2"/>
          <p:cNvSpPr txBox="1">
            <a:spLocks noChangeArrowheads="1"/>
          </p:cNvSpPr>
          <p:nvPr/>
        </p:nvSpPr>
        <p:spPr bwMode="auto">
          <a:xfrm>
            <a:off x="1" y="38483"/>
            <a:ext cx="9144000" cy="3848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defTabSz="914400" rtl="0" eaLnBrk="1" fontAlgn="base" latinLnBrk="0" hangingPunct="1">
              <a:lnSpc>
                <a:spcPct val="100000"/>
              </a:lnSpc>
              <a:spcBef>
                <a:spcPct val="20000"/>
              </a:spcBef>
              <a:spcAft>
                <a:spcPct val="0"/>
              </a:spcAft>
              <a:buClr>
                <a:srgbClr val="BBE0E3"/>
              </a:buClr>
              <a:buSzTx/>
              <a:buFont typeface="Wingdings" pitchFamily="2" charset="2"/>
              <a:buNone/>
              <a:tabLst/>
              <a:defRPr/>
            </a:pPr>
            <a:r>
              <a:rPr kumimoji="0" lang="en-US" sz="3200" b="1" i="0" u="none" strike="noStrike" kern="1200" cap="none" spc="0" normalizeH="0" baseline="30000" noProof="0" dirty="0">
                <a:ln>
                  <a:noFill/>
                </a:ln>
                <a:solidFill>
                  <a:srgbClr val="FFFFFF"/>
                </a:solidFill>
                <a:effectLst>
                  <a:glow rad="304800">
                    <a:srgbClr val="000000"/>
                  </a:glow>
                </a:effectLst>
                <a:uLnTx/>
                <a:uFillTx/>
                <a:latin typeface="Arial"/>
                <a:ea typeface="ヒラギノ角ゴ Pro W3"/>
                <a:cs typeface="Arial"/>
              </a:rPr>
              <a:t>18</a:t>
            </a:r>
            <a:r>
              <a:rPr kumimoji="0" lang="en-US" sz="3200" b="1" i="0" u="none" strike="noStrike" kern="1200" cap="none" spc="0" normalizeH="0" baseline="0" noProof="0" dirty="0">
                <a:ln>
                  <a:noFill/>
                </a:ln>
                <a:solidFill>
                  <a:srgbClr val="FFFFFF"/>
                </a:solidFill>
                <a:effectLst>
                  <a:glow rad="304800">
                    <a:srgbClr val="000000"/>
                  </a:glow>
                </a:effectLst>
                <a:uLnTx/>
                <a:uFillTx/>
                <a:latin typeface="Arial"/>
                <a:ea typeface="ヒラギノ角ゴ Pro W3"/>
                <a:cs typeface="Arial"/>
              </a:rPr>
              <a:t>The nations were filled with wrath, but now the time of your wrath has come. It is time to </a:t>
            </a:r>
            <a:r>
              <a:rPr kumimoji="0" lang="en-US" sz="3200" b="1" i="0" u="none" strike="noStrike" kern="1200" cap="none" spc="0" normalizeH="0" baseline="0" noProof="0" dirty="0">
                <a:ln>
                  <a:noFill/>
                </a:ln>
                <a:solidFill>
                  <a:srgbClr val="FFFF00"/>
                </a:solidFill>
                <a:effectLst>
                  <a:glow rad="304800">
                    <a:srgbClr val="000000"/>
                  </a:glow>
                </a:effectLst>
                <a:uLnTx/>
                <a:uFillTx/>
                <a:latin typeface="Arial"/>
                <a:ea typeface="ヒラギノ角ゴ Pro W3"/>
                <a:cs typeface="Arial"/>
              </a:rPr>
              <a:t>judge</a:t>
            </a:r>
            <a:r>
              <a:rPr kumimoji="0" lang="en-US" sz="3200" b="1" i="0" u="none" strike="noStrike" kern="1200" cap="none" spc="0" normalizeH="0" baseline="0" noProof="0" dirty="0">
                <a:ln>
                  <a:noFill/>
                </a:ln>
                <a:solidFill>
                  <a:srgbClr val="FFFFFF"/>
                </a:solidFill>
                <a:effectLst>
                  <a:glow rad="304800">
                    <a:srgbClr val="000000"/>
                  </a:glow>
                </a:effectLst>
                <a:uLnTx/>
                <a:uFillTx/>
                <a:latin typeface="Arial"/>
                <a:ea typeface="ヒラギノ角ゴ Pro W3"/>
                <a:cs typeface="Arial"/>
              </a:rPr>
              <a:t> the dead and </a:t>
            </a:r>
            <a:r>
              <a:rPr kumimoji="0" lang="en-US" sz="3200" b="1" i="0" u="none" strike="noStrike" kern="1200" cap="none" spc="0" normalizeH="0" baseline="0" noProof="0" dirty="0">
                <a:ln>
                  <a:noFill/>
                </a:ln>
                <a:solidFill>
                  <a:srgbClr val="CCFFCC"/>
                </a:solidFill>
                <a:effectLst>
                  <a:glow rad="304800">
                    <a:srgbClr val="000000"/>
                  </a:glow>
                </a:effectLst>
                <a:uLnTx/>
                <a:uFillTx/>
                <a:latin typeface="Arial"/>
                <a:ea typeface="ヒラギノ角ゴ Pro W3"/>
                <a:cs typeface="Arial"/>
              </a:rPr>
              <a:t>reward</a:t>
            </a:r>
            <a:r>
              <a:rPr kumimoji="0" lang="en-US" sz="3200" b="1" i="0" u="none" strike="noStrike" kern="1200" cap="none" spc="0" normalizeH="0" baseline="0" noProof="0" dirty="0">
                <a:ln>
                  <a:noFill/>
                </a:ln>
                <a:solidFill>
                  <a:srgbClr val="FFFFFF"/>
                </a:solidFill>
                <a:effectLst>
                  <a:glow rad="304800">
                    <a:srgbClr val="000000"/>
                  </a:glow>
                </a:effectLst>
                <a:uLnTx/>
                <a:uFillTx/>
                <a:latin typeface="Arial"/>
                <a:ea typeface="ヒラギノ角ゴ Pro W3"/>
                <a:cs typeface="Arial"/>
              </a:rPr>
              <a:t> your servants the prophets, as well as your holy people, and all who fear your name, from the least to the greatest. It is time to </a:t>
            </a:r>
            <a:r>
              <a:rPr kumimoji="0" lang="en-US" sz="3200" b="1" i="0" u="none" strike="noStrike" kern="1200" cap="none" spc="0" normalizeH="0" baseline="0" noProof="0" dirty="0">
                <a:ln>
                  <a:noFill/>
                </a:ln>
                <a:solidFill>
                  <a:srgbClr val="FFFF00"/>
                </a:solidFill>
                <a:effectLst>
                  <a:glow rad="304800">
                    <a:srgbClr val="000000"/>
                  </a:glow>
                </a:effectLst>
                <a:uLnTx/>
                <a:uFillTx/>
                <a:latin typeface="Arial"/>
                <a:ea typeface="ヒラギノ角ゴ Pro W3"/>
                <a:cs typeface="Arial"/>
              </a:rPr>
              <a:t>destroy</a:t>
            </a:r>
            <a:r>
              <a:rPr kumimoji="0" lang="en-US" sz="3200" b="1" i="0" u="none" strike="noStrike" kern="1200" cap="none" spc="0" normalizeH="0" baseline="0" noProof="0" dirty="0">
                <a:ln>
                  <a:noFill/>
                </a:ln>
                <a:solidFill>
                  <a:srgbClr val="FFFFFF"/>
                </a:solidFill>
                <a:effectLst>
                  <a:glow rad="304800">
                    <a:srgbClr val="000000"/>
                  </a:glow>
                </a:effectLst>
                <a:uLnTx/>
                <a:uFillTx/>
                <a:latin typeface="Arial"/>
                <a:ea typeface="ヒラギノ角ゴ Pro W3"/>
                <a:cs typeface="Arial"/>
              </a:rPr>
              <a:t> all who have caused destruction on the earth</a:t>
            </a:r>
            <a:r>
              <a:rPr kumimoji="0" lang="fr-FR" sz="3200" b="1" i="0" u="none" strike="noStrike" kern="1200" cap="none" spc="0" normalizeH="0" baseline="0" noProof="0" dirty="0">
                <a:ln>
                  <a:noFill/>
                </a:ln>
                <a:solidFill>
                  <a:srgbClr val="FFFFFF"/>
                </a:solidFill>
                <a:effectLst>
                  <a:glow rad="304800">
                    <a:srgbClr val="000000"/>
                  </a:glow>
                </a:effectLst>
                <a:uLnTx/>
                <a:uFillTx/>
                <a:latin typeface="Arial"/>
                <a:ea typeface="ヒラギノ角ゴ Pro W3"/>
                <a:cs typeface="Arial"/>
              </a:rPr>
              <a:t>'"</a:t>
            </a:r>
            <a:r>
              <a:rPr kumimoji="0" lang="en-US" sz="3200" b="1" i="0" u="none" strike="noStrike" kern="1200" cap="none" spc="0" normalizeH="0" baseline="0" noProof="0" dirty="0">
                <a:ln>
                  <a:noFill/>
                </a:ln>
                <a:solidFill>
                  <a:srgbClr val="FFFFFF"/>
                </a:solidFill>
                <a:effectLst>
                  <a:glow rad="304800">
                    <a:srgbClr val="000000"/>
                  </a:glow>
                </a:effectLst>
                <a:uLnTx/>
                <a:uFillTx/>
                <a:latin typeface="Arial"/>
                <a:ea typeface="ヒラギノ角ゴ Pro W3"/>
                <a:cs typeface="Arial"/>
              </a:rPr>
              <a:t> (11:18 </a:t>
            </a:r>
            <a:r>
              <a:rPr kumimoji="0" lang="en-US" sz="2800" b="1" i="0" u="none" strike="noStrike" kern="1200" cap="none" spc="0" normalizeH="0" baseline="0" noProof="0" dirty="0">
                <a:ln>
                  <a:noFill/>
                </a:ln>
                <a:solidFill>
                  <a:srgbClr val="FFFFFF"/>
                </a:solidFill>
                <a:effectLst>
                  <a:glow rad="304800">
                    <a:srgbClr val="000000"/>
                  </a:glow>
                </a:effectLst>
                <a:uLnTx/>
                <a:uFillTx/>
                <a:latin typeface="Arial"/>
                <a:ea typeface="ヒラギノ角ゴ Pro W3"/>
                <a:cs typeface="Arial"/>
              </a:rPr>
              <a:t>NLT</a:t>
            </a:r>
            <a:r>
              <a:rPr kumimoji="0" lang="en-US" sz="3200" b="1" i="0" u="none" strike="noStrike" kern="1200" cap="none" spc="0" normalizeH="0" baseline="0" noProof="0" dirty="0">
                <a:ln>
                  <a:noFill/>
                </a:ln>
                <a:solidFill>
                  <a:srgbClr val="FFFFFF"/>
                </a:solidFill>
                <a:effectLst>
                  <a:glow rad="304800">
                    <a:srgbClr val="000000"/>
                  </a:glow>
                </a:effectLst>
                <a:uLnTx/>
                <a:uFillTx/>
                <a:latin typeface="Arial"/>
                <a:ea typeface="ヒラギノ角ゴ Pro W3"/>
                <a:cs typeface="Arial"/>
              </a:rPr>
              <a:t>)</a:t>
            </a:r>
          </a:p>
        </p:txBody>
      </p:sp>
    </p:spTree>
    <p:extLst>
      <p:ext uri="{BB962C8B-B14F-4D97-AF65-F5344CB8AC3E}">
        <p14:creationId xmlns:p14="http://schemas.microsoft.com/office/powerpoint/2010/main" val="343409764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99331" name="Rectangle 2"/>
          <p:cNvSpPr>
            <a:spLocks noGrp="1" noChangeArrowheads="1"/>
          </p:cNvSpPr>
          <p:nvPr>
            <p:ph type="ctrTitle"/>
          </p:nvPr>
        </p:nvSpPr>
        <p:spPr>
          <a:xfrm>
            <a:off x="5651500" y="457200"/>
            <a:ext cx="3097213" cy="3692525"/>
          </a:xfrm>
        </p:spPr>
        <p:txBody>
          <a:bodyPr/>
          <a:lstStyle/>
          <a:p>
            <a:pPr algn="l"/>
            <a:r>
              <a:rPr lang="en-US" altLang="ja-JP" b="1" dirty="0">
                <a:latin typeface="Arial" charset="0"/>
                <a:ea typeface="ＭＳ Ｐゴシック" charset="0"/>
              </a:rPr>
              <a:t>"I saw a door opened…" (4:1)</a:t>
            </a:r>
            <a:endParaRPr lang="en-US" b="1" dirty="0">
              <a:latin typeface="Arial" charset="0"/>
              <a:ea typeface="ＭＳ Ｐゴシック" charset="0"/>
            </a:endParaRPr>
          </a:p>
        </p:txBody>
      </p:sp>
      <p:pic>
        <p:nvPicPr>
          <p:cNvPr id="99332" name="Picture 1" descr="04 The Open Door to Heav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509587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1093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865" name="Picture 3" descr="rev 11 temple-wide_1355306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89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4763" y="0"/>
            <a:ext cx="3063876" cy="155733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sz="3600" b="1" dirty="0">
                <a:effectLst>
                  <a:glow rad="228600">
                    <a:schemeClr val="tx1">
                      <a:alpha val="75000"/>
                    </a:schemeClr>
                  </a:glow>
                </a:effectLst>
                <a:latin typeface="Arial" charset="0"/>
                <a:ea typeface="ＭＳ Ｐゴシック" charset="0"/>
                <a:cs typeface="ＭＳ Ｐゴシック" charset="0"/>
              </a:rPr>
              <a:t>Heaven</a:t>
            </a:r>
            <a:r>
              <a:rPr lang="fr-FR" sz="3600" b="1" dirty="0">
                <a:effectLst>
                  <a:glow rad="228600">
                    <a:schemeClr val="tx1">
                      <a:alpha val="75000"/>
                    </a:schemeClr>
                  </a:glow>
                </a:effectLst>
                <a:latin typeface="Arial" charset="0"/>
                <a:ea typeface="ＭＳ Ｐゴシック" charset="0"/>
                <a:cs typeface="ＭＳ Ｐゴシック" charset="0"/>
              </a:rPr>
              <a:t>'</a:t>
            </a:r>
            <a:r>
              <a:rPr lang="en-US" sz="3600" b="1" dirty="0">
                <a:effectLst>
                  <a:glow rad="228600">
                    <a:schemeClr val="tx1">
                      <a:alpha val="75000"/>
                    </a:schemeClr>
                  </a:glow>
                </a:effectLst>
                <a:latin typeface="Arial" charset="0"/>
                <a:ea typeface="ＭＳ Ｐゴシック" charset="0"/>
                <a:cs typeface="ＭＳ Ｐゴシック" charset="0"/>
              </a:rPr>
              <a:t>s Temple (11:19a)</a:t>
            </a:r>
          </a:p>
        </p:txBody>
      </p:sp>
      <p:sp>
        <p:nvSpPr>
          <p:cNvPr id="6" name="Rectangle 2"/>
          <p:cNvSpPr txBox="1">
            <a:spLocks noChangeArrowheads="1"/>
          </p:cNvSpPr>
          <p:nvPr/>
        </p:nvSpPr>
        <p:spPr bwMode="auto">
          <a:xfrm>
            <a:off x="0" y="5876925"/>
            <a:ext cx="9144000"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"Then, in heaven, the Temple of God was opened…"</a:t>
            </a:r>
            <a:endParaRPr lang="en-US" sz="28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200490" y="14198"/>
            <a:ext cx="952026" cy="555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vert="horz" wrap="square" lIns="91440" tIns="45720" rIns="91440" bIns="45720" numCol="1" anchor="ctr" anchorCtr="0" compatLnSpc="1">
            <a:prstTxWarp prst="textNoShape">
              <a:avLst/>
            </a:prstTxWarp>
          </a:bodyPr>
          <a:lstStyle>
            <a:lvl1pPr algn="ctr">
              <a:defRPr sz="3600" b="1">
                <a:solidFill>
                  <a:schemeClr val="bg1"/>
                </a:solidFill>
                <a:effectLst>
                  <a:glow rad="228600">
                    <a:schemeClr val="tx1">
                      <a:alpha val="75000"/>
                    </a:schemeClr>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eaLnBrk="0" fontAlgn="base" hangingPunct="0">
              <a:spcBef>
                <a:spcPct val="0"/>
              </a:spcBef>
              <a:spcAft>
                <a:spcPct val="0"/>
              </a:spcAft>
            </a:pPr>
            <a:r>
              <a:rPr lang="en-US" sz="2400" dirty="0">
                <a:solidFill>
                  <a:srgbClr val="FFFFFF"/>
                </a:solidFill>
                <a:effectLst>
                  <a:glow rad="228600">
                    <a:srgbClr val="000000">
                      <a:alpha val="75000"/>
                    </a:srgbClr>
                  </a:glow>
                </a:effectLst>
                <a:ea typeface="ＭＳ Ｐゴシック" charset="0"/>
                <a:cs typeface="ＭＳ Ｐゴシック" charset="0"/>
              </a:rPr>
              <a:t>383</a:t>
            </a:r>
          </a:p>
        </p:txBody>
      </p:sp>
    </p:spTree>
    <p:extLst>
      <p:ext uri="{BB962C8B-B14F-4D97-AF65-F5344CB8AC3E}">
        <p14:creationId xmlns:p14="http://schemas.microsoft.com/office/powerpoint/2010/main" val="4272926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13" name="Picture 1" descr="rev 11v19 the new ar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06713" y="17463"/>
            <a:ext cx="6237287" cy="672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190500" y="0"/>
            <a:ext cx="2881313" cy="1628775"/>
          </a:xfrm>
          <a:effectLst>
            <a:outerShdw blurRad="63500" dist="35921" dir="2700000" algn="ctr" rotWithShape="0">
              <a:schemeClr val="tx2">
                <a:alpha val="74998"/>
              </a:schemeClr>
            </a:outerShdw>
          </a:effectLst>
        </p:spPr>
        <p:txBody>
          <a:bodyPr/>
          <a:lstStyle/>
          <a:p>
            <a:pPr>
              <a:defRPr/>
            </a:pPr>
            <a:r>
              <a:rPr lang="en-US" sz="4000" b="1" dirty="0">
                <a:latin typeface="Arial" charset="0"/>
                <a:ea typeface="ＭＳ Ｐゴシック" charset="0"/>
                <a:cs typeface="ＭＳ Ｐゴシック" charset="0"/>
              </a:rPr>
              <a:t>The Ark (11:19b)</a:t>
            </a:r>
            <a:endParaRPr lang="en-US" sz="4000" dirty="0">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58738" y="2205038"/>
            <a:ext cx="3144837" cy="45370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"…and the Ark of his covenant could be seen inside the Temple…"</a:t>
            </a:r>
            <a:endParaRPr lang="en-US"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712634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36961" name="Picture 6" descr="rev 10 lightning-Caney-K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163" y="-7938"/>
            <a:ext cx="9093201" cy="6750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323850" y="144463"/>
            <a:ext cx="2952750" cy="1844675"/>
          </a:xfrm>
          <a:noFill/>
          <a:ln>
            <a:noFill/>
          </a:ln>
          <a:effectLst>
            <a:outerShdw blurRad="63500" dist="35921" dir="2700000" algn="ctr" rotWithShape="0">
              <a:schemeClr val="tx2">
                <a:alpha val="74998"/>
              </a:schemeClr>
            </a:outerShdw>
          </a:effectLst>
        </p:spPr>
        <p:txBody>
          <a:bodyPr anchor="ctr"/>
          <a:lstStyle/>
          <a:p>
            <a:r>
              <a:rPr lang="en-US" b="1" kern="1200"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Lightning &amp; Hail (11:19c)</a:t>
            </a:r>
          </a:p>
        </p:txBody>
      </p:sp>
      <p:sp>
        <p:nvSpPr>
          <p:cNvPr id="6" name="Rectangle 2"/>
          <p:cNvSpPr txBox="1">
            <a:spLocks noChangeArrowheads="1"/>
          </p:cNvSpPr>
          <p:nvPr/>
        </p:nvSpPr>
        <p:spPr bwMode="auto">
          <a:xfrm>
            <a:off x="58738" y="2636838"/>
            <a:ext cx="3671887" cy="38163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algn="ctr">
              <a:defRPr sz="2800" b="1">
                <a:solidFill>
                  <a:srgbClr val="FFFFFF"/>
                </a:solidFill>
                <a:effectLst>
                  <a:glow rad="152400">
                    <a:srgbClr val="000000">
                      <a:alpha val="75000"/>
                    </a:srgbClr>
                  </a:glow>
                  <a:outerShdw blurRad="38100" dist="38100" dir="2700000" algn="tl">
                    <a:srgbClr val="000000">
                      <a:alpha val="43137"/>
                    </a:srgbClr>
                  </a:outerShd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eaLnBrk="0" fontAlgn="base" hangingPunct="0">
              <a:spcBef>
                <a:spcPct val="0"/>
              </a:spcBef>
              <a:spcAft>
                <a:spcPct val="0"/>
              </a:spcAft>
            </a:pPr>
            <a:r>
              <a:rPr lang="en-US">
                <a:ea typeface="ＭＳ Ｐゴシック" charset="0"/>
                <a:cs typeface="ＭＳ Ｐゴシック" charset="0"/>
              </a:rPr>
              <a:t>"Lightning </a:t>
            </a:r>
            <a:r>
              <a:rPr lang="en-US" dirty="0">
                <a:ea typeface="ＭＳ Ｐゴシック" charset="0"/>
                <a:cs typeface="ＭＳ Ｐゴシック" charset="0"/>
              </a:rPr>
              <a:t>flashed, thunder crashed and roared, and there was an earthquake and a terrible </a:t>
            </a:r>
            <a:r>
              <a:rPr lang="en-US">
                <a:ea typeface="ＭＳ Ｐゴシック" charset="0"/>
                <a:cs typeface="ＭＳ Ｐゴシック" charset="0"/>
              </a:rPr>
              <a:t>hailstorm."</a:t>
            </a:r>
            <a:endParaRPr lang="en-US" dirty="0">
              <a:ea typeface="ＭＳ Ｐゴシック" charset="0"/>
              <a:cs typeface="ＭＳ Ｐゴシック" charset="0"/>
            </a:endParaRPr>
          </a:p>
        </p:txBody>
      </p:sp>
      <p:pic>
        <p:nvPicPr>
          <p:cNvPr id="936964" name="Picture 2" descr="rev 11 Hail5.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900613" y="3621088"/>
            <a:ext cx="40640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1250768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274638"/>
            <a:ext cx="8229600" cy="1143000"/>
          </a:xfrm>
        </p:spPr>
        <p:txBody>
          <a:bodyPr/>
          <a:lstStyle/>
          <a:p>
            <a:pPr algn="ctr"/>
            <a:endParaRPr lang="en-US" sz="4400">
              <a:latin typeface="Trebuchet MS" charset="0"/>
              <a:cs typeface="Trebuchet MS" charset="0"/>
              <a:sym typeface="Trebuchet MS" charset="0"/>
            </a:endParaRPr>
          </a:p>
        </p:txBody>
      </p:sp>
      <p:pic>
        <p:nvPicPr>
          <p:cNvPr id="6146" name="Picture 2" descr="the-grace-of-go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145736" y="837335"/>
            <a:ext cx="8998263" cy="1272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6000" b="1" dirty="0">
                <a:solidFill>
                  <a:srgbClr val="FFFFFF"/>
                </a:solidFill>
                <a:effectLst>
                  <a:glow rad="139700">
                    <a:srgbClr val="000000"/>
                  </a:glow>
                  <a:outerShdw blurRad="38100" dist="38100" dir="2700000" algn="tl">
                    <a:srgbClr val="000000">
                      <a:alpha val="43137"/>
                    </a:srgbClr>
                  </a:outerShdw>
                </a:effectLst>
                <a:latin typeface="Tahoma"/>
              </a:rPr>
              <a:t>Three evidences of…</a:t>
            </a:r>
          </a:p>
        </p:txBody>
      </p:sp>
    </p:spTree>
    <p:extLst>
      <p:ext uri="{BB962C8B-B14F-4D97-AF65-F5344CB8AC3E}">
        <p14:creationId xmlns:p14="http://schemas.microsoft.com/office/powerpoint/2010/main" val="41595570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5853"/>
            <a:ext cx="9144000" cy="69538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1" y="1754436"/>
            <a:ext cx="8446535" cy="2633144"/>
          </a:xfrm>
        </p:spPr>
        <p:txBody>
          <a:bodyPr anchor="t">
            <a:noAutofit/>
          </a:bodyPr>
          <a:lstStyle/>
          <a:p>
            <a:pPr marL="0" indent="0" algn="r">
              <a:buNone/>
            </a:pPr>
            <a:r>
              <a:rPr lang="en-US" sz="5400" b="1" dirty="0">
                <a:solidFill>
                  <a:schemeClr val="bg1"/>
                </a:solidFill>
                <a:effectLst>
                  <a:glow rad="165100">
                    <a:schemeClr val="tx1"/>
                  </a:glow>
                </a:effectLst>
                <a:latin typeface="Arial"/>
                <a:cs typeface="Arial"/>
              </a:rPr>
              <a:t>Jesus will </a:t>
            </a:r>
            <a:br>
              <a:rPr lang="en-US" sz="5400" b="1" dirty="0">
                <a:solidFill>
                  <a:schemeClr val="bg1"/>
                </a:solidFill>
                <a:effectLst>
                  <a:glow rad="165100">
                    <a:schemeClr val="tx1"/>
                  </a:glow>
                </a:effectLst>
                <a:latin typeface="Arial"/>
                <a:cs typeface="Arial"/>
              </a:rPr>
            </a:br>
            <a:r>
              <a:rPr lang="en-US" sz="5400" b="1" dirty="0">
                <a:solidFill>
                  <a:srgbClr val="FFFF00"/>
                </a:solidFill>
                <a:effectLst>
                  <a:glow rad="165100">
                    <a:schemeClr val="tx1"/>
                  </a:glow>
                </a:effectLst>
                <a:latin typeface="Arial"/>
                <a:cs typeface="Arial"/>
              </a:rPr>
              <a:t>protect</a:t>
            </a:r>
            <a:r>
              <a:rPr lang="en-US" sz="5400" b="1" dirty="0">
                <a:solidFill>
                  <a:schemeClr val="bg1"/>
                </a:solidFill>
                <a:effectLst>
                  <a:glow rad="165100">
                    <a:schemeClr val="tx1"/>
                  </a:glow>
                </a:effectLst>
                <a:latin typeface="Arial"/>
                <a:cs typeface="Arial"/>
              </a:rPr>
              <a:t> believers </a:t>
            </a:r>
            <a:br>
              <a:rPr lang="en-US" sz="5400" b="1" dirty="0">
                <a:solidFill>
                  <a:schemeClr val="bg1"/>
                </a:solidFill>
                <a:effectLst>
                  <a:glow rad="165100">
                    <a:schemeClr val="tx1"/>
                  </a:glow>
                </a:effectLst>
                <a:latin typeface="Arial"/>
                <a:cs typeface="Arial"/>
              </a:rPr>
            </a:br>
            <a:r>
              <a:rPr lang="en-US" sz="5400" b="1" dirty="0">
                <a:solidFill>
                  <a:schemeClr val="bg1"/>
                </a:solidFill>
                <a:effectLst>
                  <a:glow rad="165100">
                    <a:schemeClr val="tx1"/>
                  </a:glow>
                </a:effectLst>
                <a:latin typeface="Arial"/>
                <a:cs typeface="Arial"/>
              </a:rPr>
              <a:t>and </a:t>
            </a:r>
            <a:r>
              <a:rPr lang="en-US" sz="5400" b="1" dirty="0">
                <a:solidFill>
                  <a:srgbClr val="FFFF00"/>
                </a:solidFill>
                <a:effectLst>
                  <a:glow rad="165100">
                    <a:schemeClr val="tx1"/>
                  </a:glow>
                </a:effectLst>
                <a:latin typeface="Arial"/>
                <a:cs typeface="Arial"/>
              </a:rPr>
              <a:t>judge</a:t>
            </a:r>
            <a:r>
              <a:rPr lang="en-US" sz="5400" b="1" dirty="0">
                <a:solidFill>
                  <a:schemeClr val="bg1"/>
                </a:solidFill>
                <a:effectLst>
                  <a:glow rad="165100">
                    <a:schemeClr val="tx1"/>
                  </a:glow>
                </a:effectLst>
                <a:latin typeface="Arial"/>
                <a:cs typeface="Arial"/>
              </a:rPr>
              <a:t> unbelievers </a:t>
            </a:r>
          </a:p>
        </p:txBody>
      </p:sp>
      <p:sp>
        <p:nvSpPr>
          <p:cNvPr id="4" name="Content Placeholder 1"/>
          <p:cNvSpPr txBox="1">
            <a:spLocks/>
          </p:cNvSpPr>
          <p:nvPr/>
        </p:nvSpPr>
        <p:spPr>
          <a:xfrm>
            <a:off x="8843520" y="-95853"/>
            <a:ext cx="5682981" cy="6259669"/>
          </a:xfrm>
          <a:prstGeom prst="rect">
            <a:avLst/>
          </a:prstGeom>
        </p:spPr>
        <p:txBody>
          <a:bodyPr vert="horz" lIns="91440" tIns="45720" rIns="91440" bIns="45720" rtlCol="0" anchor="ctr">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lgn="r">
              <a:buNone/>
            </a:pPr>
            <a:endParaRPr lang="en-US" sz="3600" b="1" dirty="0">
              <a:solidFill>
                <a:schemeClr val="bg1"/>
              </a:solidFill>
              <a:effectLst>
                <a:glow rad="165100">
                  <a:schemeClr val="tx1"/>
                </a:glow>
              </a:effectLst>
              <a:latin typeface="Arial"/>
              <a:cs typeface="Arial"/>
            </a:endParaRPr>
          </a:p>
        </p:txBody>
      </p:sp>
      <p:sp>
        <p:nvSpPr>
          <p:cNvPr id="7" name="Content Placeholder 1"/>
          <p:cNvSpPr txBox="1">
            <a:spLocks/>
          </p:cNvSpPr>
          <p:nvPr/>
        </p:nvSpPr>
        <p:spPr>
          <a:xfrm>
            <a:off x="0" y="-57366"/>
            <a:ext cx="5752880" cy="1289333"/>
          </a:xfrm>
          <a:prstGeom prst="rect">
            <a:avLst/>
          </a:prstGeom>
        </p:spPr>
        <p:txBody>
          <a:bodyPr vert="horz" lIns="91440" tIns="45720" rIns="91440" bIns="45720" rtlCol="0" anchor="t">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buFont typeface="Wingdings" pitchFamily="2" charset="2"/>
              <a:buNone/>
            </a:pPr>
            <a:r>
              <a:rPr lang="en-US" sz="4800" b="1" dirty="0">
                <a:solidFill>
                  <a:schemeClr val="bg1"/>
                </a:solidFill>
                <a:effectLst>
                  <a:glow rad="165100">
                    <a:schemeClr val="tx1"/>
                  </a:glow>
                </a:effectLst>
                <a:latin typeface="Arial"/>
                <a:cs typeface="Arial"/>
              </a:rPr>
              <a:t>The Main Idea:</a:t>
            </a:r>
          </a:p>
        </p:txBody>
      </p:sp>
    </p:spTree>
    <p:extLst>
      <p:ext uri="{BB962C8B-B14F-4D97-AF65-F5344CB8AC3E}">
        <p14:creationId xmlns:p14="http://schemas.microsoft.com/office/powerpoint/2010/main" val="4021796267"/>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5175" y="0"/>
            <a:ext cx="4038600" cy="6581371"/>
          </a:xfrm>
          <a:noFill/>
          <a:ln>
            <a:noFill/>
          </a:ln>
          <a:effectLst/>
        </p:spPr>
        <p:txBody>
          <a:bodyPr vert="horz" wrap="square" lIns="91440" tIns="45720" rIns="91440" bIns="45720" numCol="1" anchor="ctr" anchorCtr="0" compatLnSpc="1">
            <a:prstTxWarp prst="textNoShape">
              <a:avLst/>
            </a:prstTxWarp>
          </a:bodyPr>
          <a:lstStyle/>
          <a:p>
            <a:pPr marL="423863" indent="-423863" algn="l" eaLnBrk="1" hangingPunct="1"/>
            <a:r>
              <a:rPr lang="en-US" b="1" dirty="0">
                <a:effectLst>
                  <a:glow rad="177800">
                    <a:schemeClr val="tx1"/>
                  </a:glow>
                </a:effectLst>
                <a:latin typeface="Arial" charset="0"/>
                <a:ea typeface="ＭＳ Ｐゴシック" charset="0"/>
              </a:rPr>
              <a:t>I. </a:t>
            </a:r>
            <a:r>
              <a:rPr lang="en-US" b="1" dirty="0">
                <a:solidFill>
                  <a:srgbClr val="FFFF00"/>
                </a:solidFill>
                <a:effectLst>
                  <a:glow rad="177800">
                    <a:schemeClr val="tx1"/>
                  </a:glow>
                </a:effectLst>
                <a:latin typeface="Arial" charset="0"/>
                <a:ea typeface="ＭＳ Ｐゴシック" charset="0"/>
              </a:rPr>
              <a:t>Jesus</a:t>
            </a:r>
            <a:r>
              <a:rPr lang="en-US" b="1" dirty="0">
                <a:effectLst>
                  <a:glow rad="177800">
                    <a:schemeClr val="tx1"/>
                  </a:glow>
                </a:effectLst>
                <a:latin typeface="Arial" charset="0"/>
                <a:ea typeface="ＭＳ Ｐゴシック" charset="0"/>
              </a:rPr>
              <a:t> will show God</a:t>
            </a:r>
            <a:r>
              <a:rPr lang="fr-FR" b="1" dirty="0">
                <a:effectLst>
                  <a:glow rad="177800">
                    <a:schemeClr val="tx1"/>
                  </a:glow>
                </a:effectLst>
                <a:latin typeface="Arial" charset="0"/>
                <a:ea typeface="ＭＳ Ｐゴシック" charset="0"/>
              </a:rPr>
              <a:t>'</a:t>
            </a:r>
            <a:r>
              <a:rPr lang="en-US" b="1" dirty="0">
                <a:effectLst>
                  <a:glow rad="177800">
                    <a:schemeClr val="tx1"/>
                  </a:glow>
                </a:effectLst>
                <a:latin typeface="Arial" charset="0"/>
                <a:ea typeface="ＭＳ Ｐゴシック" charset="0"/>
              </a:rPr>
              <a:t>s Word has opposite </a:t>
            </a:r>
            <a:r>
              <a:rPr lang="en-US" b="1" dirty="0">
                <a:solidFill>
                  <a:srgbClr val="FFFF00"/>
                </a:solidFill>
                <a:effectLst>
                  <a:glow rad="177800">
                    <a:schemeClr val="tx1"/>
                  </a:glow>
                </a:effectLst>
                <a:latin typeface="Arial" charset="0"/>
                <a:ea typeface="ＭＳ Ｐゴシック" charset="0"/>
              </a:rPr>
              <a:t>affects</a:t>
            </a:r>
            <a:r>
              <a:rPr lang="en-US" b="1" dirty="0">
                <a:effectLst>
                  <a:glow rad="177800">
                    <a:schemeClr val="tx1"/>
                  </a:glow>
                </a:effectLst>
                <a:latin typeface="Arial" charset="0"/>
                <a:ea typeface="ＭＳ Ｐゴシック" charset="0"/>
              </a:rPr>
              <a:t> for believers and unbelievers (Rev. 10). </a:t>
            </a:r>
          </a:p>
        </p:txBody>
      </p:sp>
    </p:spTree>
    <p:extLst>
      <p:ext uri="{BB962C8B-B14F-4D97-AF65-F5344CB8AC3E}">
        <p14:creationId xmlns:p14="http://schemas.microsoft.com/office/powerpoint/2010/main" val="6768012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0578" name="Picture 1" descr="rev 11 800-Ezra 8 Haggai_Zechar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4040" y="2559423"/>
            <a:ext cx="6292163" cy="4719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
        <p:nvSpPr>
          <p:cNvPr id="869378" name="Rectangle 2"/>
          <p:cNvSpPr>
            <a:spLocks noGrp="1" noChangeArrowheads="1"/>
          </p:cNvSpPr>
          <p:nvPr>
            <p:ph type="ctrTitle"/>
          </p:nvPr>
        </p:nvSpPr>
        <p:spPr>
          <a:xfrm>
            <a:off x="0" y="57732"/>
            <a:ext cx="9144001" cy="2501691"/>
          </a:xfrm>
          <a:solidFill>
            <a:srgbClr val="000000"/>
          </a:solidFill>
          <a:effectLst>
            <a:outerShdw blurRad="63500" dist="35921" dir="2700000" algn="ctr" rotWithShape="0">
              <a:schemeClr val="tx2">
                <a:alpha val="74998"/>
              </a:schemeClr>
            </a:outerShdw>
          </a:effectLst>
        </p:spPr>
        <p:txBody>
          <a:bodyPr/>
          <a:lstStyle/>
          <a:p>
            <a:pPr marL="538163" indent="-538163" algn="l">
              <a:defRPr/>
            </a:pPr>
            <a:r>
              <a:rPr lang="en-US" b="1" dirty="0">
                <a:latin typeface="Arial" charset="0"/>
                <a:ea typeface="ＭＳ Ｐゴシック" charset="0"/>
                <a:cs typeface="ＭＳ Ｐゴシック" charset="0"/>
              </a:rPr>
              <a:t>II. Two </a:t>
            </a:r>
            <a:r>
              <a:rPr lang="en-US" b="1" dirty="0">
                <a:solidFill>
                  <a:srgbClr val="FFFF00"/>
                </a:solidFill>
                <a:latin typeface="Arial" charset="0"/>
                <a:ea typeface="ＭＳ Ｐゴシック" charset="0"/>
                <a:cs typeface="ＭＳ Ｐゴシック" charset="0"/>
              </a:rPr>
              <a:t>witnesses</a:t>
            </a:r>
            <a:r>
              <a:rPr lang="en-US" b="1" dirty="0">
                <a:latin typeface="Arial" charset="0"/>
                <a:ea typeface="ＭＳ Ｐゴシック" charset="0"/>
                <a:cs typeface="ＭＳ Ｐゴシック" charset="0"/>
              </a:rPr>
              <a:t> will show God</a:t>
            </a:r>
            <a:r>
              <a:rPr lang="fr-FR"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s </a:t>
            </a:r>
            <a:r>
              <a:rPr lang="en-US" b="1" dirty="0">
                <a:solidFill>
                  <a:srgbClr val="FFFF00"/>
                </a:solidFill>
                <a:latin typeface="Arial" charset="0"/>
                <a:ea typeface="ＭＳ Ｐゴシック" charset="0"/>
                <a:cs typeface="ＭＳ Ｐゴシック" charset="0"/>
              </a:rPr>
              <a:t>protection</a:t>
            </a:r>
            <a:r>
              <a:rPr lang="en-US" b="1" dirty="0">
                <a:latin typeface="Arial" charset="0"/>
                <a:ea typeface="ＭＳ Ｐゴシック" charset="0"/>
                <a:cs typeface="ＭＳ Ｐゴシック" charset="0"/>
              </a:rPr>
              <a:t> for believers and wrath for unbelievers (11:1-14).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086617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539" name="Picture 1" descr="rev 4 eld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 y="731272"/>
            <a:ext cx="914533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0"/>
            <a:ext cx="9144000" cy="1126948"/>
          </a:xfrm>
          <a:solidFill>
            <a:srgbClr val="000000"/>
          </a:solidFill>
          <a:effectLst>
            <a:outerShdw blurRad="63500" dist="35921" dir="2700000" algn="ctr" rotWithShape="0">
              <a:schemeClr val="tx2">
                <a:alpha val="74998"/>
              </a:schemeClr>
            </a:outerShdw>
          </a:effectLst>
        </p:spPr>
        <p:txBody>
          <a:bodyPr>
            <a:normAutofit fontScale="90000"/>
          </a:bodyPr>
          <a:lstStyle/>
          <a:p>
            <a:pPr marL="711200" indent="-711200" algn="l">
              <a:defRPr/>
            </a:pPr>
            <a:r>
              <a:rPr lang="en-US" sz="4000" b="1" dirty="0">
                <a:ea typeface="ＭＳ Ｐゴシック" charset="0"/>
              </a:rPr>
              <a:t>III. Heaven</a:t>
            </a:r>
            <a:r>
              <a:rPr lang="fr-FR" sz="4000" b="1" dirty="0">
                <a:ea typeface="ＭＳ Ｐゴシック" charset="0"/>
              </a:rPr>
              <a:t>'</a:t>
            </a:r>
            <a:r>
              <a:rPr lang="en-US" sz="4000" b="1" dirty="0">
                <a:ea typeface="ＭＳ Ｐゴシック" charset="0"/>
              </a:rPr>
              <a:t>s </a:t>
            </a:r>
            <a:r>
              <a:rPr lang="en-US" sz="4000" b="1" dirty="0">
                <a:solidFill>
                  <a:srgbClr val="FFFF00"/>
                </a:solidFill>
                <a:ea typeface="ＭＳ Ｐゴシック" charset="0"/>
              </a:rPr>
              <a:t>elders</a:t>
            </a:r>
            <a:r>
              <a:rPr lang="en-US" sz="4000" b="1" dirty="0">
                <a:ea typeface="ＭＳ Ｐゴシック" charset="0"/>
              </a:rPr>
              <a:t> will praise God for his gracious presence (11:15-19).  </a:t>
            </a:r>
          </a:p>
        </p:txBody>
      </p:sp>
    </p:spTree>
    <p:extLst>
      <p:ext uri="{BB962C8B-B14F-4D97-AF65-F5344CB8AC3E}">
        <p14:creationId xmlns:p14="http://schemas.microsoft.com/office/powerpoint/2010/main" val="7797468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50000"/>
                    </a14:imgEffect>
                  </a14:imgLayer>
                </a14:imgProps>
              </a:ext>
              <a:ext uri="{28A0092B-C50C-407E-A947-70E740481C1C}">
                <a14:useLocalDpi xmlns:a14="http://schemas.microsoft.com/office/drawing/2010/main"/>
              </a:ext>
            </a:extLst>
          </a:blip>
          <a:srcRect/>
          <a:stretch>
            <a:fillRect/>
          </a:stretch>
        </p:blipFill>
        <p:spPr bwMode="auto">
          <a:xfrm>
            <a:off x="0" y="-6928"/>
            <a:ext cx="9153236" cy="68649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solidFill>
            <a:srgbClr val="000000"/>
          </a:solidFill>
        </p:spPr>
        <p:txBody>
          <a:bodyPr vert="horz" lIns="91440" tIns="45720" rIns="91440" bIns="45720" rtlCol="0" anchor="t">
            <a:noAutofit/>
          </a:bodyPr>
          <a:lstStyle/>
          <a:p>
            <a:pPr>
              <a:spcBef>
                <a:spcPct val="20000"/>
              </a:spcBef>
              <a:buClr>
                <a:schemeClr val="accent1"/>
              </a:buClr>
              <a:buFont typeface="Wingdings" pitchFamily="2" charset="2"/>
            </a:pPr>
            <a:r>
              <a:rPr lang="en-US" b="1" dirty="0">
                <a:solidFill>
                  <a:schemeClr val="bg1"/>
                </a:solidFill>
                <a:effectLst>
                  <a:glow rad="165100">
                    <a:schemeClr val="tx1"/>
                  </a:glow>
                </a:effectLst>
                <a:latin typeface="Arial"/>
                <a:ea typeface="+mn-ea"/>
                <a:cs typeface="Arial"/>
              </a:rPr>
              <a:t>Decision Time</a:t>
            </a:r>
          </a:p>
        </p:txBody>
      </p:sp>
      <p:sp>
        <p:nvSpPr>
          <p:cNvPr id="6" name="Content Placeholder 1"/>
          <p:cNvSpPr>
            <a:spLocks noGrp="1"/>
          </p:cNvSpPr>
          <p:nvPr>
            <p:ph idx="1"/>
          </p:nvPr>
        </p:nvSpPr>
        <p:spPr>
          <a:xfrm>
            <a:off x="327081" y="2694128"/>
            <a:ext cx="8826155" cy="3733292"/>
          </a:xfrm>
        </p:spPr>
        <p:txBody>
          <a:bodyPr anchor="t">
            <a:noAutofit/>
          </a:bodyPr>
          <a:lstStyle/>
          <a:p>
            <a:pPr marL="914400" indent="-914400">
              <a:buClr>
                <a:schemeClr val="bg1"/>
              </a:buClr>
              <a:buFont typeface="+mj-lt"/>
              <a:buAutoNum type="arabicPeriod"/>
              <a:tabLst>
                <a:tab pos="654050" algn="l"/>
              </a:tabLst>
            </a:pPr>
            <a:r>
              <a:rPr lang="en-US" sz="4800" b="1" dirty="0">
                <a:solidFill>
                  <a:schemeClr val="bg1"/>
                </a:solidFill>
                <a:effectLst>
                  <a:glow rad="165100">
                    <a:schemeClr val="tx1"/>
                  </a:glow>
                </a:effectLst>
                <a:latin typeface="Arial"/>
                <a:cs typeface="Arial"/>
              </a:rPr>
              <a:t>Will you choose Christ</a:t>
            </a:r>
            <a:r>
              <a:rPr lang="fr-FR" sz="4800" b="1" dirty="0">
                <a:solidFill>
                  <a:schemeClr val="bg1"/>
                </a:solidFill>
                <a:effectLst>
                  <a:glow rad="165100">
                    <a:schemeClr val="tx1"/>
                  </a:glow>
                </a:effectLst>
                <a:latin typeface="Arial"/>
                <a:cs typeface="Arial"/>
              </a:rPr>
              <a:t>'</a:t>
            </a:r>
            <a:r>
              <a:rPr lang="en-US" sz="4800" b="1" dirty="0">
                <a:solidFill>
                  <a:schemeClr val="bg1"/>
                </a:solidFill>
                <a:effectLst>
                  <a:glow rad="165100">
                    <a:schemeClr val="tx1"/>
                  </a:glow>
                </a:effectLst>
                <a:latin typeface="Arial"/>
                <a:cs typeface="Arial"/>
              </a:rPr>
              <a:t>s grace over his judgment?</a:t>
            </a:r>
          </a:p>
          <a:p>
            <a:pPr marL="914400" indent="-914400">
              <a:buClr>
                <a:schemeClr val="bg1"/>
              </a:buClr>
              <a:buFont typeface="+mj-lt"/>
              <a:buAutoNum type="arabicPeriod"/>
              <a:tabLst>
                <a:tab pos="654050" algn="l"/>
              </a:tabLst>
            </a:pPr>
            <a:r>
              <a:rPr lang="en-US" sz="4800" b="1" dirty="0">
                <a:solidFill>
                  <a:schemeClr val="bg1"/>
                </a:solidFill>
                <a:effectLst>
                  <a:glow rad="165100">
                    <a:schemeClr val="tx1"/>
                  </a:glow>
                </a:effectLst>
                <a:latin typeface="Arial"/>
                <a:cs typeface="Arial"/>
              </a:rPr>
              <a:t>Who can you help do the same?</a:t>
            </a:r>
          </a:p>
        </p:txBody>
      </p:sp>
    </p:spTree>
    <p:extLst>
      <p:ext uri="{BB962C8B-B14F-4D97-AF65-F5344CB8AC3E}">
        <p14:creationId xmlns:p14="http://schemas.microsoft.com/office/powerpoint/2010/main" val="1184932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20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 descr="05 The Emerald Thro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0"/>
            <a:ext cx="85772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372600" cy="838200"/>
          </a:xfrm>
          <a:effectLst>
            <a:outerShdw blurRad="63500" dist="35921" dir="2700000" algn="ctr" rotWithShape="0">
              <a:schemeClr val="tx2">
                <a:alpha val="74998"/>
              </a:schemeClr>
            </a:outerShdw>
          </a:effectLst>
        </p:spPr>
        <p:txBody>
          <a:bodyPr/>
          <a:lstStyle/>
          <a:p>
            <a:pPr>
              <a:defRPr/>
            </a:pPr>
            <a:r>
              <a:rPr lang="en-US" b="1" dirty="0">
                <a:ea typeface="ＭＳ Ｐゴシック" charset="0"/>
              </a:rPr>
              <a:t>The Four Living Creatures (4:6)</a:t>
            </a:r>
          </a:p>
        </p:txBody>
      </p:sp>
    </p:spTree>
    <p:extLst>
      <p:ext uri="{BB962C8B-B14F-4D97-AF65-F5344CB8AC3E}">
        <p14:creationId xmlns:p14="http://schemas.microsoft.com/office/powerpoint/2010/main" val="10334751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a:effectLst>
                  <a:glow rad="165100">
                    <a:schemeClr val="tx1"/>
                  </a:glow>
                </a:effectLst>
                <a:latin typeface="Arial" charset="0"/>
                <a:cs typeface="+mj-cs"/>
              </a:rPr>
              <a:t>Jesus Wins!</a:t>
            </a: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a:effectLst>
                  <a:glow rad="165100">
                    <a:srgbClr val="000000"/>
                  </a:glow>
                </a:effectLst>
                <a:latin typeface="Arial" charset="0"/>
                <a:cs typeface="Geneva"/>
              </a:rPr>
              <a:t>Series on Revelation</a:t>
            </a:r>
          </a:p>
        </p:txBody>
      </p:sp>
    </p:spTree>
    <p:extLst>
      <p:ext uri="{BB962C8B-B14F-4D97-AF65-F5344CB8AC3E}">
        <p14:creationId xmlns:p14="http://schemas.microsoft.com/office/powerpoint/2010/main" val="14144904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38233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2" descr="08 The Four Horseme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2413" y="0"/>
            <a:ext cx="87836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22" name="Rectangle 2"/>
          <p:cNvSpPr>
            <a:spLocks noGrp="1" noChangeArrowheads="1"/>
          </p:cNvSpPr>
          <p:nvPr>
            <p:ph type="title"/>
          </p:nvPr>
        </p:nvSpPr>
        <p:spPr>
          <a:xfrm>
            <a:off x="1979613" y="4603750"/>
            <a:ext cx="5407025" cy="830263"/>
          </a:xfrm>
          <a:ln>
            <a:miter lim="800000"/>
            <a:headEnd/>
            <a:tailEnd/>
          </a:ln>
        </p:spPr>
        <p:txBody>
          <a:bodyPr wrap="none">
            <a:spAutoFit/>
          </a:bodyPr>
          <a:lstStyle/>
          <a:p>
            <a:pPr algn="l" eaLnBrk="1" hangingPunct="1">
              <a:defRPr/>
            </a:pPr>
            <a:r>
              <a:rPr lang="en-US" sz="4800" b="1" kern="1200" dirty="0">
                <a:solidFill>
                  <a:srgbClr val="FFFFFF"/>
                </a:solidFill>
                <a:effectLst>
                  <a:glow rad="292100">
                    <a:srgbClr val="000000">
                      <a:alpha val="75000"/>
                    </a:srgbClr>
                  </a:glow>
                  <a:outerShdw blurRad="38100" dist="38100" dir="2700000" algn="tl">
                    <a:srgbClr val="000000"/>
                  </a:outerShdw>
                </a:effectLst>
                <a:latin typeface="Arial" charset="0"/>
                <a:ea typeface="ＭＳ Ｐゴシック" charset="0"/>
                <a:cs typeface="Arial" charset="0"/>
              </a:rPr>
              <a:t>The Seals (Rev. 6)</a:t>
            </a:r>
          </a:p>
        </p:txBody>
      </p:sp>
    </p:spTree>
    <p:extLst>
      <p:ext uri="{BB962C8B-B14F-4D97-AF65-F5344CB8AC3E}">
        <p14:creationId xmlns:p14="http://schemas.microsoft.com/office/powerpoint/2010/main" val="1002158053"/>
      </p:ext>
    </p:extLst>
  </p:cSld>
  <p:clrMapOvr>
    <a:overrideClrMapping bg1="lt1" tx1="dk1" bg2="lt2" tx2="dk2" accent1="accent1" accent2="accent2" accent3="accent3" accent4="accent4" accent5="accent5" accent6="accent6" hlink="hlink" folHlink="folHlink"/>
  </p:clrMapOvr>
</p:sld>
</file>

<file path=ppt/theme/_rels/them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15.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NGLES">
  <a:themeElements>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3181</TotalTime>
  <Words>4797</Words>
  <Application>Microsoft Macintosh PowerPoint</Application>
  <PresentationFormat>On-screen Show (4:3)</PresentationFormat>
  <Paragraphs>423</Paragraphs>
  <Slides>81</Slides>
  <Notes>63</Notes>
  <HiddenSlides>0</HiddenSlides>
  <MMClips>0</MMClips>
  <ScaleCrop>false</ScaleCrop>
  <HeadingPairs>
    <vt:vector size="6" baseType="variant">
      <vt:variant>
        <vt:lpstr>Fonts Used</vt:lpstr>
      </vt:variant>
      <vt:variant>
        <vt:i4>16</vt:i4>
      </vt:variant>
      <vt:variant>
        <vt:lpstr>Theme</vt:lpstr>
      </vt:variant>
      <vt:variant>
        <vt:i4>21</vt:i4>
      </vt:variant>
      <vt:variant>
        <vt:lpstr>Slide Titles</vt:lpstr>
      </vt:variant>
      <vt:variant>
        <vt:i4>81</vt:i4>
      </vt:variant>
    </vt:vector>
  </HeadingPairs>
  <TitlesOfParts>
    <vt:vector size="118" baseType="lpstr">
      <vt:lpstr>ＭＳ Ｐゴシック</vt:lpstr>
      <vt:lpstr>Times</vt:lpstr>
      <vt:lpstr>ヒラギノ角ゴ Pro W3</vt:lpstr>
      <vt:lpstr>Arial</vt:lpstr>
      <vt:lpstr>Arial Black</vt:lpstr>
      <vt:lpstr>Arial Narrow</vt:lpstr>
      <vt:lpstr>Book Antiqua</vt:lpstr>
      <vt:lpstr>Calibri</vt:lpstr>
      <vt:lpstr>Chalkduster</vt:lpstr>
      <vt:lpstr>Comic Sans MS</vt:lpstr>
      <vt:lpstr>Geneva</vt:lpstr>
      <vt:lpstr>Monotype Sorts</vt:lpstr>
      <vt:lpstr>Tahoma</vt:lpstr>
      <vt:lpstr>Times New Roman</vt:lpstr>
      <vt:lpstr>Trebuchet MS</vt:lpstr>
      <vt:lpstr>Wingdings</vt:lpstr>
      <vt:lpstr>1_Blank Presentation</vt:lpstr>
      <vt:lpstr>ANGLES</vt:lpstr>
      <vt:lpstr>11_Blank Presentation</vt:lpstr>
      <vt:lpstr>3_Office Theme</vt:lpstr>
      <vt:lpstr>Crumple</vt:lpstr>
      <vt:lpstr>Blank Presentation</vt:lpstr>
      <vt:lpstr>8_Blank Presentation</vt:lpstr>
      <vt:lpstr>Default Design</vt:lpstr>
      <vt:lpstr>38_Blank Presentation</vt:lpstr>
      <vt:lpstr>untitled 1</vt:lpstr>
      <vt:lpstr>2_Blank Presentation</vt:lpstr>
      <vt:lpstr>3_Blank Presentation</vt:lpstr>
      <vt:lpstr>4_Office Theme</vt:lpstr>
      <vt:lpstr>Hardcover</vt:lpstr>
      <vt:lpstr>預設簡報設計</vt:lpstr>
      <vt:lpstr>1_Mountain</vt:lpstr>
      <vt:lpstr>Beam</vt:lpstr>
      <vt:lpstr>5_Default Design</vt:lpstr>
      <vt:lpstr>21_Blank Presentation</vt:lpstr>
      <vt:lpstr>Mountain</vt:lpstr>
      <vt:lpstr>51_Blank Presentation</vt:lpstr>
      <vt:lpstr>The Grace Witnesses  (Rev. 10–11)</vt:lpstr>
      <vt:lpstr>Left Behind</vt:lpstr>
      <vt:lpstr>Grace Means Not Being Left Behind</vt:lpstr>
      <vt:lpstr>John at Patmos (1:9)</vt:lpstr>
      <vt:lpstr>John Turning (1:12)</vt:lpstr>
      <vt:lpstr>Christ Among the Lamp Stands (1:12-16)</vt:lpstr>
      <vt:lpstr>"I saw a door opened…" (4:1)</vt:lpstr>
      <vt:lpstr>The Four Living Creatures (4:6)</vt:lpstr>
      <vt:lpstr>The Seals (Rev. 6)</vt:lpstr>
      <vt:lpstr>Seal #5: Martyrs Assured under the Altar (6:9-11)</vt:lpstr>
      <vt:lpstr>144,000 Jews Sealed (7:3)</vt:lpstr>
      <vt:lpstr>Redeemed "from every tribe, nation, language and people" (5:9; 7:9)</vt:lpstr>
      <vt:lpstr>Chronology of Revelation</vt:lpstr>
      <vt:lpstr>Seven Trumpet Judgments (8:6–11:19)</vt:lpstr>
      <vt:lpstr>Trumpet Judgments (Rev. 8–9)</vt:lpstr>
      <vt:lpstr>Angels will still minister God's grace!</vt:lpstr>
      <vt:lpstr>"Unveiling"</vt:lpstr>
      <vt:lpstr>PowerPoint Presentation</vt:lpstr>
      <vt:lpstr>I. Jesus will show God's Word has opposite affects for believers and unbelievers (Rev. 10). </vt:lpstr>
      <vt:lpstr>Another Mighty Angel (5:2)</vt:lpstr>
      <vt:lpstr>"Then I saw another mighty angel coming down from heaven, surrounded by a cloud, with a rainbow over his head. His face shone like the sun, and his feet were like pillars of fire"  (10:1 NLT)</vt:lpstr>
      <vt:lpstr>"And in his hand was a small scroll that had been opened. He stood with his right foot on the sea and his left foot on the land.  3And he gave a great shout like the roar of a lion. And when he shouted, the seven thunders answered"  (10:2-3 NLT).</vt:lpstr>
      <vt:lpstr>The 7 Thunders (10:4)</vt:lpstr>
      <vt:lpstr>Warning (10:5-7)</vt:lpstr>
      <vt:lpstr>God's Mysterious Plan</vt:lpstr>
      <vt:lpstr>Jesus Wins!</vt:lpstr>
      <vt:lpstr>Revelation 5:5</vt:lpstr>
      <vt:lpstr>PowerPoint Presentation</vt:lpstr>
      <vt:lpstr>The Little Scroll (10:8-11)</vt:lpstr>
      <vt:lpstr>The Bible as bread and milk</vt:lpstr>
      <vt:lpstr>The Bible as meat and honey</vt:lpstr>
      <vt:lpstr>The Little Scroll (10:8)</vt:lpstr>
      <vt:lpstr>"Prophesy Again"</vt:lpstr>
      <vt:lpstr>Redeemed "from every tribe, nation, language and people" (Rev 5:9; 7:9)</vt:lpstr>
      <vt:lpstr>I. Jesus will show God's Word has opposite affects for believers and unbelievers (Rev. 10). </vt:lpstr>
      <vt:lpstr>II. Two witnesses will show God's protection for believers and wrath for unbelievers (11:1-14). </vt:lpstr>
      <vt:lpstr>The Temple (11:1-2)</vt:lpstr>
      <vt:lpstr>A Rebuilt Temple!</vt:lpstr>
      <vt:lpstr>Chronology of the 70th "Week"</vt:lpstr>
      <vt:lpstr>The Temple (11:1-13)</vt:lpstr>
      <vt:lpstr>Revelation 11</vt:lpstr>
      <vt:lpstr>11:1 Measure</vt:lpstr>
      <vt:lpstr>A Measuring Rod for Jerusalem (Zech. 2:1-4 NLT)</vt:lpstr>
      <vt:lpstr>11:1 Temple</vt:lpstr>
      <vt:lpstr>11:1 Altar</vt:lpstr>
      <vt:lpstr>The Tabernacle</vt:lpstr>
      <vt:lpstr>Solomon's Temple</vt:lpstr>
      <vt:lpstr>Temple Dimensions</vt:lpstr>
      <vt:lpstr>11:2 Gentiles</vt:lpstr>
      <vt:lpstr>11:2 Holy City</vt:lpstr>
      <vt:lpstr>11:2 Forty-Two Months</vt:lpstr>
      <vt:lpstr>"To spiritualize Revelation 11:1–2 and make the temple refer to the church creates a number of serious problems. </vt:lpstr>
      <vt:lpstr>The Two Witnesses (11:3 NLT)</vt:lpstr>
      <vt:lpstr>11:3 Two Witnesses</vt:lpstr>
      <vt:lpstr>Olive Trees (11:4)</vt:lpstr>
      <vt:lpstr>The Lamp &amp; Olive Trees (Zech. 4:1-14)</vt:lpstr>
      <vt:lpstr>"Don't mess with us!"</vt:lpstr>
      <vt:lpstr>The Beast Attacks (11:7 NLT)</vt:lpstr>
      <vt:lpstr>Two Witnesses Killed (11:8-9 NLT)</vt:lpstr>
      <vt:lpstr>11:8 Great City</vt:lpstr>
      <vt:lpstr>11:11-12 Resurrect Two Witnesses</vt:lpstr>
      <vt:lpstr>Two Witnesses Ascend (11:11-12 NLT)</vt:lpstr>
      <vt:lpstr>Two Witnesses Taken to Heaven (11:11)</vt:lpstr>
      <vt:lpstr>I. Jesus will show God's Word has opposite affects for believers and unbelievers (Rev. 10). </vt:lpstr>
      <vt:lpstr>II. Two witnesses will show God's protection for believers and wrath for unbelievers (11:1-14). </vt:lpstr>
      <vt:lpstr>III. Heaven's elders will praise God for his gracious presence (11:15-19).  </vt:lpstr>
      <vt:lpstr>The 7th Trumpet (11:15-18)</vt:lpstr>
      <vt:lpstr>"The twenty-four elders sitting on their thrones before God fell with their faces to the ground and worshiped him" (11:16 NLT).</vt:lpstr>
      <vt:lpstr>PowerPoint Presentation</vt:lpstr>
      <vt:lpstr>Heaven's Temple (11:19a)</vt:lpstr>
      <vt:lpstr>The Ark (11:19b)</vt:lpstr>
      <vt:lpstr>Lightning &amp; Hail (11:19c)</vt:lpstr>
      <vt:lpstr>PowerPoint Presentation</vt:lpstr>
      <vt:lpstr>PowerPoint Presentation</vt:lpstr>
      <vt:lpstr>I. Jesus will show God's Word has opposite affects for believers and unbelievers (Rev. 10). </vt:lpstr>
      <vt:lpstr>II. Two witnesses will show God's protection for believers and wrath for unbelievers (11:1-14). </vt:lpstr>
      <vt:lpstr>III. Heaven's elders will praise God for his gracious presence (11:15-19).  </vt:lpstr>
      <vt:lpstr>Decision Time</vt:lpstr>
      <vt:lpstr>PowerPoint Presentation</vt:lpstr>
      <vt:lpstr>Jesus Wins!</vt:lpstr>
      <vt:lpstr>NT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Rule Never Changes</dc:title>
  <dc:creator>Dr Rick Griffith</dc:creator>
  <cp:lastModifiedBy>Rick Griffith</cp:lastModifiedBy>
  <cp:revision>80</cp:revision>
  <dcterms:created xsi:type="dcterms:W3CDTF">2012-06-24T13:40:49Z</dcterms:created>
  <dcterms:modified xsi:type="dcterms:W3CDTF">2024-09-29T08:16:36Z</dcterms:modified>
</cp:coreProperties>
</file>