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55" r:id="rId2"/>
  </p:sldMasterIdLst>
  <p:notesMasterIdLst>
    <p:notesMasterId r:id="rId42"/>
  </p:notesMasterIdLst>
  <p:sldIdLst>
    <p:sldId id="370" r:id="rId3"/>
    <p:sldId id="303" r:id="rId4"/>
    <p:sldId id="338" r:id="rId5"/>
    <p:sldId id="339" r:id="rId6"/>
    <p:sldId id="340" r:id="rId7"/>
    <p:sldId id="341" r:id="rId8"/>
    <p:sldId id="306" r:id="rId9"/>
    <p:sldId id="262" r:id="rId10"/>
    <p:sldId id="335" r:id="rId11"/>
    <p:sldId id="337" r:id="rId12"/>
    <p:sldId id="344" r:id="rId13"/>
    <p:sldId id="283" r:id="rId14"/>
    <p:sldId id="350" r:id="rId15"/>
    <p:sldId id="343" r:id="rId16"/>
    <p:sldId id="355" r:id="rId17"/>
    <p:sldId id="346" r:id="rId18"/>
    <p:sldId id="348" r:id="rId19"/>
    <p:sldId id="349" r:id="rId20"/>
    <p:sldId id="351" r:id="rId21"/>
    <p:sldId id="345" r:id="rId22"/>
    <p:sldId id="356" r:id="rId23"/>
    <p:sldId id="342" r:id="rId24"/>
    <p:sldId id="357" r:id="rId25"/>
    <p:sldId id="358" r:id="rId26"/>
    <p:sldId id="354" r:id="rId27"/>
    <p:sldId id="359" r:id="rId28"/>
    <p:sldId id="353" r:id="rId29"/>
    <p:sldId id="361" r:id="rId30"/>
    <p:sldId id="360" r:id="rId31"/>
    <p:sldId id="363" r:id="rId32"/>
    <p:sldId id="364" r:id="rId33"/>
    <p:sldId id="365" r:id="rId34"/>
    <p:sldId id="362" r:id="rId35"/>
    <p:sldId id="367" r:id="rId36"/>
    <p:sldId id="368" r:id="rId37"/>
    <p:sldId id="366" r:id="rId38"/>
    <p:sldId id="369" r:id="rId39"/>
    <p:sldId id="267" r:id="rId40"/>
    <p:sldId id="28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7"/>
    <a:srgbClr val="E4C798"/>
    <a:srgbClr val="C58E34"/>
    <a:srgbClr val="C58A2E"/>
    <a:srgbClr val="C88E2D"/>
    <a:srgbClr val="0000FF"/>
    <a:srgbClr val="141C52"/>
    <a:srgbClr val="272727"/>
    <a:srgbClr val="802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132CA-B4CC-47AC-9555-392663F742C0}" v="972" dt="2022-04-30T13:41:14.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96" autoAdjust="0"/>
    <p:restoredTop sz="75446" autoAdjust="0"/>
  </p:normalViewPr>
  <p:slideViewPr>
    <p:cSldViewPr>
      <p:cViewPr varScale="1">
        <p:scale>
          <a:sx n="95" d="100"/>
          <a:sy n="95" d="100"/>
        </p:scale>
        <p:origin x="176" y="496"/>
      </p:cViewPr>
      <p:guideLst/>
    </p:cSldViewPr>
  </p:slideViewPr>
  <p:notesTextViewPr>
    <p:cViewPr>
      <p:scale>
        <a:sx n="155" d="100"/>
        <a:sy n="155" d="100"/>
      </p:scale>
      <p:origin x="0" y="0"/>
    </p:cViewPr>
  </p:notesTextViewPr>
  <p:notesViewPr>
    <p:cSldViewPr>
      <p:cViewPr varScale="1">
        <p:scale>
          <a:sx n="124" d="100"/>
          <a:sy n="124" d="100"/>
        </p:scale>
        <p:origin x="4048" y="17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3A665-25A6-4B33-9AD5-E3763AF1B991}" type="datetimeFigureOut">
              <a:rPr lang="en-SG" smtClean="0"/>
              <a:t>1/5/22</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7367B-3B25-496F-A1A4-141C7F88EB41}" type="slidenum">
              <a:rPr lang="en-SG" smtClean="0"/>
              <a:t>‹#›</a:t>
            </a:fld>
            <a:endParaRPr lang="en-SG"/>
          </a:p>
        </p:txBody>
      </p:sp>
    </p:spTree>
    <p:extLst>
      <p:ext uri="{BB962C8B-B14F-4D97-AF65-F5344CB8AC3E}">
        <p14:creationId xmlns:p14="http://schemas.microsoft.com/office/powerpoint/2010/main" val="421672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sermon, on Philippians chapter 2 is called “Example of Christian Living.” </a:t>
            </a:r>
          </a:p>
          <a:p>
            <a:endParaRPr lang="en-US" dirty="0"/>
          </a:p>
          <a:p>
            <a:r>
              <a:rPr lang="en-US" dirty="0"/>
              <a:t>And the example of, or evidence for Christian living is humility.</a:t>
            </a:r>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a:t>
            </a:fld>
            <a:endParaRPr lang="en-SG"/>
          </a:p>
        </p:txBody>
      </p:sp>
    </p:spTree>
    <p:extLst>
      <p:ext uri="{BB962C8B-B14F-4D97-AF65-F5344CB8AC3E}">
        <p14:creationId xmlns:p14="http://schemas.microsoft.com/office/powerpoint/2010/main" val="346103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sermon, on Philippians chapter 2 is called “Example of Christian Living.” </a:t>
            </a:r>
          </a:p>
          <a:p>
            <a:endParaRPr lang="en-US" dirty="0"/>
          </a:p>
          <a:p>
            <a:r>
              <a:rPr lang="en-US" dirty="0"/>
              <a:t>And the example of, or evidence for Christian living is humility.</a:t>
            </a:r>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10</a:t>
            </a:fld>
            <a:endParaRPr lang="en-SG"/>
          </a:p>
        </p:txBody>
      </p:sp>
    </p:spTree>
    <p:extLst>
      <p:ext uri="{BB962C8B-B14F-4D97-AF65-F5344CB8AC3E}">
        <p14:creationId xmlns:p14="http://schemas.microsoft.com/office/powerpoint/2010/main" val="205005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section, Phil 1-4, can be seen as one long sentence in Greek.  Fortunately, the English translations break it up into multiple sentences to make it easier to read.</a:t>
            </a:r>
          </a:p>
          <a:p>
            <a:endParaRPr lang="en-US" i="1" dirty="0"/>
          </a:p>
          <a:p>
            <a:r>
              <a:rPr lang="en-US" i="1" dirty="0"/>
              <a:t>Read vs 1-4</a:t>
            </a:r>
          </a:p>
          <a:p>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11</a:t>
            </a:fld>
            <a:endParaRPr lang="en-SG"/>
          </a:p>
        </p:txBody>
      </p:sp>
    </p:spTree>
    <p:extLst>
      <p:ext uri="{BB962C8B-B14F-4D97-AF65-F5344CB8AC3E}">
        <p14:creationId xmlns:p14="http://schemas.microsoft.com/office/powerpoint/2010/main" val="255687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central clause in this section is “complete my joy” and answers the question of why we need humility.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dig deeper in this section, I want show you a simple way to take a closer look at the scriptures. </a:t>
            </a:r>
          </a:p>
          <a:p>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12</a:t>
            </a:fld>
            <a:endParaRPr lang="en-SG"/>
          </a:p>
        </p:txBody>
      </p:sp>
    </p:spTree>
    <p:extLst>
      <p:ext uri="{BB962C8B-B14F-4D97-AF65-F5344CB8AC3E}">
        <p14:creationId xmlns:p14="http://schemas.microsoft.com/office/powerpoint/2010/main" val="80968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539750"/>
            <a:ext cx="2400300" cy="1800225"/>
          </a:xfrm>
        </p:spPr>
      </p:sp>
      <p:sp>
        <p:nvSpPr>
          <p:cNvPr id="3" name="Notes Placeholder 2"/>
          <p:cNvSpPr>
            <a:spLocks noGrp="1"/>
          </p:cNvSpPr>
          <p:nvPr>
            <p:ph type="body" idx="1"/>
          </p:nvPr>
        </p:nvSpPr>
        <p:spPr>
          <a:xfrm>
            <a:off x="685800" y="2483768"/>
            <a:ext cx="5486400" cy="5904656"/>
          </a:xfrm>
        </p:spPr>
        <p:txBody>
          <a:bodyPr/>
          <a:lstStyle/>
          <a:p>
            <a:r>
              <a:rPr lang="en-US" dirty="0"/>
              <a:t>When we look at writing, we see words, phrases, clauses, and sentences</a:t>
            </a:r>
          </a:p>
          <a:p>
            <a:endParaRPr lang="en-US" dirty="0"/>
          </a:p>
          <a:p>
            <a:r>
              <a:rPr lang="en-US" dirty="0"/>
              <a:t>We understand words. We speak using words. But scholars will tell you that meaning does not reside in the individual word but in the larger collection of words, such as in a phrase, clause, sentence, or even paragraph.</a:t>
            </a:r>
          </a:p>
          <a:p>
            <a:endParaRPr lang="en-US" dirty="0"/>
          </a:p>
          <a:p>
            <a:r>
              <a:rPr lang="en-US" dirty="0"/>
              <a:t>A phrase is a group of related words that specifically does not contain both a subject and a verb</a:t>
            </a:r>
          </a:p>
          <a:p>
            <a:r>
              <a:rPr lang="en-US" dirty="0"/>
              <a:t>    for example:  prepositional phrases: in the room, on the table</a:t>
            </a:r>
          </a:p>
          <a:p>
            <a:r>
              <a:rPr lang="en-US" dirty="0"/>
              <a:t>       A clause is a group of related words that contain a subject and a predicate.  </a:t>
            </a:r>
          </a:p>
          <a:p>
            <a:r>
              <a:rPr lang="en-US" dirty="0"/>
              <a:t>            But so does a sentence, the difference is that a sentence conveys a complete thought. Whereas a clause is incomplete in some way</a:t>
            </a:r>
          </a:p>
          <a:p>
            <a:r>
              <a:rPr lang="en-US" dirty="0"/>
              <a:t>               Then you have a paragraph, which consists of multiple sentences that work together to create an overall thought or impression.</a:t>
            </a:r>
          </a:p>
          <a:p>
            <a:endParaRPr lang="en-US" dirty="0"/>
          </a:p>
          <a:p>
            <a:r>
              <a:rPr lang="en-US" dirty="0"/>
              <a:t>As you can see, there is considerable overlap in how we see these units today.  </a:t>
            </a:r>
          </a:p>
          <a:p>
            <a:endParaRPr lang="en-US" dirty="0"/>
          </a:p>
          <a:p>
            <a:r>
              <a:rPr lang="en-US" dirty="0"/>
              <a:t>The more literal translations, such as ESV, NASB, LEB will translate at the clause level. That is because that is the basic level of thought, and it works well when trying to understand a passage. </a:t>
            </a:r>
          </a:p>
          <a:p>
            <a:endParaRPr lang="en-US" dirty="0"/>
          </a:p>
          <a:p>
            <a:r>
              <a:rPr lang="en-US" dirty="0"/>
              <a:t>Sometimes, these clauses are put together in such a way that is awkward in today’s English, it’s not how we would put it together. That is where the dynamic translations such as NLT and NIV come in, they smooth out the flow.</a:t>
            </a:r>
          </a:p>
          <a:p>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13</a:t>
            </a:fld>
            <a:endParaRPr lang="en-SG"/>
          </a:p>
        </p:txBody>
      </p:sp>
    </p:spTree>
    <p:extLst>
      <p:ext uri="{BB962C8B-B14F-4D97-AF65-F5344CB8AC3E}">
        <p14:creationId xmlns:p14="http://schemas.microsoft.com/office/powerpoint/2010/main" val="406460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writings of the Apostle Paul can be complicated. Therefore, I break it into small groups and see how the groups are put together. </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14</a:t>
            </a:fld>
            <a:endParaRPr lang="en-SG"/>
          </a:p>
        </p:txBody>
      </p:sp>
    </p:spTree>
    <p:extLst>
      <p:ext uri="{BB962C8B-B14F-4D97-AF65-F5344CB8AC3E}">
        <p14:creationId xmlns:p14="http://schemas.microsoft.com/office/powerpoint/2010/main" val="408637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four clauses mean nothing when they stand alone. Instead, they point to what comes next, </a:t>
            </a:r>
          </a:p>
          <a:p>
            <a:r>
              <a:rPr lang="en-US" dirty="0"/>
              <a:t>    which is the command to complete my joy.  </a:t>
            </a:r>
          </a:p>
          <a:p>
            <a:endParaRPr lang="en-US" dirty="0"/>
          </a:p>
          <a:p>
            <a:r>
              <a:rPr lang="en-US" dirty="0"/>
              <a:t>It can be helpful to use arrows to show what the indented clauses are modifying. </a:t>
            </a:r>
          </a:p>
          <a:p>
            <a:r>
              <a:rPr lang="en-US" dirty="0"/>
              <a:t>   Especially in this when the main phrase follows the dependent clause.</a:t>
            </a:r>
          </a:p>
          <a:p>
            <a:endParaRPr lang="en-US" dirty="0"/>
          </a:p>
          <a:p>
            <a:r>
              <a:rPr lang="en-US" dirty="0"/>
              <a:t>The clauses that follow this command follow the normal English pattern by following the main point that they explain. </a:t>
            </a:r>
          </a:p>
          <a:p>
            <a:endParaRPr lang="en-US" dirty="0"/>
          </a:p>
          <a:p>
            <a:r>
              <a:rPr lang="en-US" dirty="0"/>
              <a:t>The main point is </a:t>
            </a:r>
            <a:r>
              <a:rPr lang="en-US" i="1" dirty="0"/>
              <a:t>complete my joy</a:t>
            </a:r>
            <a:r>
              <a:rPr lang="en-US" dirty="0"/>
              <a:t>. This answers the question of why we need humility. </a:t>
            </a:r>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15</a:t>
            </a:fld>
            <a:endParaRPr lang="en-SG"/>
          </a:p>
        </p:txBody>
      </p:sp>
    </p:spTree>
    <p:extLst>
      <p:ext uri="{BB962C8B-B14F-4D97-AF65-F5344CB8AC3E}">
        <p14:creationId xmlns:p14="http://schemas.microsoft.com/office/powerpoint/2010/main" val="394432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continue with verse 3 and 4, we see that they also point back to the command to complete my joy. </a:t>
            </a:r>
          </a:p>
          <a:p>
            <a:endParaRPr lang="en-US" dirty="0"/>
          </a:p>
          <a:p>
            <a:r>
              <a:rPr lang="en-US" dirty="0"/>
              <a:t>Now that we have diagramed this section, let's look closer.</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16</a:t>
            </a:fld>
            <a:endParaRPr lang="en-SG"/>
          </a:p>
        </p:txBody>
      </p:sp>
    </p:spTree>
    <p:extLst>
      <p:ext uri="{BB962C8B-B14F-4D97-AF65-F5344CB8AC3E}">
        <p14:creationId xmlns:p14="http://schemas.microsoft.com/office/powerpoint/2010/main" val="2859461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verse 1, Paul asks a series of questions </a:t>
            </a:r>
          </a:p>
          <a:p>
            <a:endParaRPr lang="en-US" dirty="0"/>
          </a:p>
          <a:p>
            <a:r>
              <a:rPr lang="en-US" dirty="0"/>
              <a:t>These questions remind the Philippians what it is that makes them a church,</a:t>
            </a:r>
          </a:p>
          <a:p>
            <a:r>
              <a:rPr lang="en-US" dirty="0"/>
              <a:t>  what is that draws them together. </a:t>
            </a:r>
          </a:p>
          <a:p>
            <a:endParaRPr lang="en-US" dirty="0"/>
          </a:p>
          <a:p>
            <a:r>
              <a:rPr lang="en-US" dirty="0"/>
              <a:t>In the Greek, each statement begins with “if any”  </a:t>
            </a:r>
            <a:r>
              <a:rPr lang="en-US" i="1" dirty="0"/>
              <a:t>if any …</a:t>
            </a:r>
            <a:endParaRPr lang="en-US" dirty="0"/>
          </a:p>
          <a:p>
            <a:endParaRPr lang="en-US" dirty="0"/>
          </a:p>
          <a:p>
            <a:r>
              <a:rPr lang="en-US" dirty="0"/>
              <a:t>Encouragement in Christ is translated as </a:t>
            </a:r>
          </a:p>
          <a:p>
            <a:r>
              <a:rPr lang="en-US" dirty="0"/>
              <a:t>   encouragement from belonging to Christ in the NLT or </a:t>
            </a:r>
          </a:p>
          <a:p>
            <a:r>
              <a:rPr lang="en-US" dirty="0"/>
              <a:t>   encouragement from being united with Christ in the NIV</a:t>
            </a:r>
          </a:p>
          <a:p>
            <a:endParaRPr lang="en-US" dirty="0"/>
          </a:p>
          <a:p>
            <a:r>
              <a:rPr lang="en-US" dirty="0"/>
              <a:t>As Christians we know we have encouragement from belonging to Christ </a:t>
            </a:r>
          </a:p>
          <a:p>
            <a:r>
              <a:rPr lang="en-US" dirty="0"/>
              <a:t>As Christians we know we have comfort from his love</a:t>
            </a:r>
          </a:p>
          <a:p>
            <a:r>
              <a:rPr lang="en-US" dirty="0"/>
              <a:t>As Christians, we know we have fellowship with the Holy Spirit</a:t>
            </a:r>
          </a:p>
          <a:p>
            <a:r>
              <a:rPr lang="en-US" dirty="0"/>
              <a:t>And finally, as Christians, we experience affection and sympathy, our hearts are tender and compassionate because of the mercies shown to us by the Lord. </a:t>
            </a:r>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17</a:t>
            </a:fld>
            <a:endParaRPr lang="en-SG"/>
          </a:p>
        </p:txBody>
      </p:sp>
    </p:spTree>
    <p:extLst>
      <p:ext uri="{BB962C8B-B14F-4D97-AF65-F5344CB8AC3E}">
        <p14:creationId xmlns:p14="http://schemas.microsoft.com/office/powerpoint/2010/main" val="3984123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likes to use symmetry in his writing. Since he uses 4 questions to ask </a:t>
            </a:r>
            <a:r>
              <a:rPr lang="en-US" i="1" dirty="0"/>
              <a:t>why</a:t>
            </a:r>
            <a:r>
              <a:rPr lang="en-US" dirty="0"/>
              <a:t> we should complete his joy, he uses four statements to show </a:t>
            </a:r>
            <a:r>
              <a:rPr lang="en-US" b="1" u="sng" dirty="0"/>
              <a:t>WHAT</a:t>
            </a:r>
            <a:r>
              <a:rPr lang="en-US" dirty="0"/>
              <a:t> completing his joy looks like.</a:t>
            </a:r>
          </a:p>
          <a:p>
            <a:endParaRPr lang="en-US" dirty="0"/>
          </a:p>
          <a:p>
            <a:r>
              <a:rPr lang="en-US" dirty="0"/>
              <a:t>These are statements of attitude. This is the attitude the Philippians need to have. </a:t>
            </a:r>
          </a:p>
          <a:p>
            <a:endParaRPr lang="en-US" dirty="0"/>
          </a:p>
          <a:p>
            <a:r>
              <a:rPr lang="en-US" dirty="0"/>
              <a:t>They need to be of the same mind</a:t>
            </a:r>
            <a:r>
              <a:rPr lang="en-SG" dirty="0"/>
              <a:t>, …</a:t>
            </a: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18</a:t>
            </a:fld>
            <a:endParaRPr lang="en-SG"/>
          </a:p>
        </p:txBody>
      </p:sp>
    </p:spTree>
    <p:extLst>
      <p:ext uri="{BB962C8B-B14F-4D97-AF65-F5344CB8AC3E}">
        <p14:creationId xmlns:p14="http://schemas.microsoft.com/office/powerpoint/2010/main" val="3241220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words of attitude are prevalent throughout this letter. </a:t>
            </a:r>
          </a:p>
          <a:p>
            <a:endParaRPr lang="en-US" dirty="0"/>
          </a:p>
          <a:p>
            <a:r>
              <a:rPr lang="en-US" dirty="0"/>
              <a:t>The word that the ESV translates as </a:t>
            </a:r>
            <a:r>
              <a:rPr lang="en-US" i="1" dirty="0"/>
              <a:t>mind</a:t>
            </a:r>
            <a:r>
              <a:rPr lang="en-US" dirty="0"/>
              <a:t> is from the Greek root </a:t>
            </a:r>
            <a:r>
              <a:rPr lang="en-US" i="1" dirty="0" err="1"/>
              <a:t>froneo</a:t>
            </a:r>
            <a:r>
              <a:rPr lang="en-US" dirty="0"/>
              <a:t> and is found 11 times in this letter. The root is the same but it is used with different forms.  This is why you see the phrase “having one purpose” in translations such as the NASB or the NLT. </a:t>
            </a:r>
          </a:p>
          <a:p>
            <a:endParaRPr lang="en-US" dirty="0"/>
          </a:p>
          <a:p>
            <a:endParaRPr lang="en-US" dirty="0"/>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19</a:t>
            </a:fld>
            <a:endParaRPr lang="en-SG"/>
          </a:p>
        </p:txBody>
      </p:sp>
    </p:spTree>
    <p:extLst>
      <p:ext uri="{BB962C8B-B14F-4D97-AF65-F5344CB8AC3E}">
        <p14:creationId xmlns:p14="http://schemas.microsoft.com/office/powerpoint/2010/main" val="357183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familiar with the phrase, it’s hard to be humble</a:t>
            </a:r>
          </a:p>
          <a:p>
            <a:endParaRPr lang="en-US" dirty="0"/>
          </a:p>
          <a:p>
            <a:r>
              <a:rPr lang="en-US" dirty="0"/>
              <a:t>In 1980, American country music artist Mac Davis, wrote a song with the lyrics O Lord, it’s hard to be humble, when you’re perfect in everyway</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a:t>
            </a:fld>
            <a:endParaRPr lang="en-SG"/>
          </a:p>
        </p:txBody>
      </p:sp>
    </p:spTree>
    <p:extLst>
      <p:ext uri="{BB962C8B-B14F-4D97-AF65-F5344CB8AC3E}">
        <p14:creationId xmlns:p14="http://schemas.microsoft.com/office/powerpoint/2010/main" val="1854079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overall main point of this section, which is to complete my joy, answers the question of why we need to show humility, the individual parts have been shown to answer why, what, and now how we can show humility.</a:t>
            </a:r>
          </a:p>
          <a:p>
            <a:endParaRPr lang="en-US" dirty="0"/>
          </a:p>
          <a:p>
            <a:r>
              <a:rPr lang="en-US" dirty="0"/>
              <a:t>How do you show humility?  </a:t>
            </a:r>
            <a:r>
              <a:rPr lang="en-US" i="1" dirty="0"/>
              <a:t>Read …..</a:t>
            </a:r>
            <a:endParaRPr lang="en-US" i="0" dirty="0"/>
          </a:p>
          <a:p>
            <a:endParaRPr lang="en-US" i="0" dirty="0"/>
          </a:p>
          <a:p>
            <a:r>
              <a:rPr lang="en-US" i="0" dirty="0"/>
              <a:t>The problem is that this is hard to do.  The world tells us to look to our own interests.</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20</a:t>
            </a:fld>
            <a:endParaRPr lang="en-SG"/>
          </a:p>
        </p:txBody>
      </p:sp>
    </p:spTree>
    <p:extLst>
      <p:ext uri="{BB962C8B-B14F-4D97-AF65-F5344CB8AC3E}">
        <p14:creationId xmlns:p14="http://schemas.microsoft.com/office/powerpoint/2010/main" val="1423172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this can be found in a theory of economics. </a:t>
            </a:r>
          </a:p>
          <a:p>
            <a:endParaRPr lang="en-US" dirty="0"/>
          </a:p>
          <a:p>
            <a:r>
              <a:rPr lang="en-US" dirty="0"/>
              <a:t>Adam Smith, in his book </a:t>
            </a:r>
            <a:r>
              <a:rPr lang="en-US" i="1" dirty="0"/>
              <a:t>Wealth of Nations</a:t>
            </a:r>
            <a:r>
              <a:rPr lang="en-US" dirty="0"/>
              <a:t>, talks about an invisible hand principle. This is also known as laissez-faire economics. </a:t>
            </a:r>
          </a:p>
          <a:p>
            <a:br>
              <a:rPr lang="en-US" dirty="0"/>
            </a:br>
            <a:r>
              <a:rPr lang="en-US" dirty="0"/>
              <a:t>This has become a staple of the classic western world view and capitalism. </a:t>
            </a:r>
          </a:p>
          <a:p>
            <a:endParaRPr lang="en-US" dirty="0"/>
          </a:p>
          <a:p>
            <a:r>
              <a:rPr lang="en-US" dirty="0"/>
              <a:t>The problem is that these economic principles do not account for greed or corruption. </a:t>
            </a:r>
          </a:p>
          <a:p>
            <a:endParaRPr lang="en-US" dirty="0"/>
          </a:p>
          <a:p>
            <a:r>
              <a:rPr lang="en-US" dirty="0"/>
              <a:t>So what is the answer?</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21</a:t>
            </a:fld>
            <a:endParaRPr lang="en-SG"/>
          </a:p>
        </p:txBody>
      </p:sp>
    </p:spTree>
    <p:extLst>
      <p:ext uri="{BB962C8B-B14F-4D97-AF65-F5344CB8AC3E}">
        <p14:creationId xmlns:p14="http://schemas.microsoft.com/office/powerpoint/2010/main" val="150069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these verses in both ESV and NET</a:t>
            </a:r>
          </a:p>
          <a:p>
            <a:endParaRPr lang="en-US" i="1" dirty="0"/>
          </a:p>
          <a:p>
            <a:r>
              <a:rPr lang="en-US" i="0" dirty="0"/>
              <a:t>The answer is to look to Jesus. See the example that Jesus sets and imitate him.</a:t>
            </a:r>
          </a:p>
          <a:p>
            <a:endParaRPr lang="en-US" i="0" dirty="0"/>
          </a:p>
          <a:p>
            <a:endParaRPr lang="en-US" i="0" dirty="0"/>
          </a:p>
          <a:p>
            <a:endParaRPr lang="en-US" i="0" dirty="0"/>
          </a:p>
          <a:p>
            <a:endParaRPr lang="en-US" i="0" dirty="0"/>
          </a:p>
          <a:p>
            <a:endParaRPr lang="en-SG" i="0" dirty="0"/>
          </a:p>
        </p:txBody>
      </p:sp>
      <p:sp>
        <p:nvSpPr>
          <p:cNvPr id="4" name="Slide Number Placeholder 3"/>
          <p:cNvSpPr>
            <a:spLocks noGrp="1"/>
          </p:cNvSpPr>
          <p:nvPr>
            <p:ph type="sldNum" sz="quarter" idx="5"/>
          </p:nvPr>
        </p:nvSpPr>
        <p:spPr/>
        <p:txBody>
          <a:bodyPr/>
          <a:lstStyle/>
          <a:p>
            <a:fld id="{FA87367B-3B25-496F-A1A4-141C7F88EB41}" type="slidenum">
              <a:rPr lang="en-SG" smtClean="0"/>
              <a:t>22</a:t>
            </a:fld>
            <a:endParaRPr lang="en-SG"/>
          </a:p>
        </p:txBody>
      </p:sp>
    </p:spTree>
    <p:extLst>
      <p:ext uri="{BB962C8B-B14F-4D97-AF65-F5344CB8AC3E}">
        <p14:creationId xmlns:p14="http://schemas.microsoft.com/office/powerpoint/2010/main" val="1839382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to Jesus, we see “Jesus’ example of humility challenges Christians to live a life of unselfishness and unity.”</a:t>
            </a:r>
          </a:p>
          <a:p>
            <a:endParaRPr lang="en-US" dirty="0"/>
          </a:p>
          <a:p>
            <a:r>
              <a:rPr lang="en-US" dirty="0"/>
              <a:t>That is the main idea of Philippians 2.  Why should we be humble? Not just to make Paul’s joy complete, but because we are imitating Jesus.</a:t>
            </a:r>
          </a:p>
          <a:p>
            <a:endParaRPr lang="en-US" dirty="0"/>
          </a:p>
          <a:p>
            <a:r>
              <a:rPr lang="en-US" dirty="0"/>
              <a:t>We want our lives to look like his life.  </a:t>
            </a:r>
          </a:p>
          <a:p>
            <a:endParaRPr lang="en-US" dirty="0"/>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23</a:t>
            </a:fld>
            <a:endParaRPr lang="en-SG"/>
          </a:p>
        </p:txBody>
      </p:sp>
    </p:spTree>
    <p:extLst>
      <p:ext uri="{BB962C8B-B14F-4D97-AF65-F5344CB8AC3E}">
        <p14:creationId xmlns:p14="http://schemas.microsoft.com/office/powerpoint/2010/main" val="1922419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continue and see what did Jesus’ life look like, I want to point out that w</a:t>
            </a:r>
            <a:r>
              <a:rPr lang="en-US" i="0" dirty="0"/>
              <a:t>e see the word </a:t>
            </a:r>
            <a:r>
              <a:rPr lang="en-US" i="1" dirty="0"/>
              <a:t>mind</a:t>
            </a:r>
            <a:r>
              <a:rPr lang="en-US" i="0" dirty="0"/>
              <a:t> for the third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And yes, it is from the same Greek word </a:t>
            </a:r>
            <a:r>
              <a:rPr lang="en-US" i="1" dirty="0" err="1"/>
              <a:t>froneo</a:t>
            </a:r>
            <a:r>
              <a:rPr lang="en-US" i="0" dirty="0"/>
              <a:t>.  First it was a subjunctive verb, then a participle, here it is an imperative verb, a command. We are commanded to have the same attitude toward one another that Christ Jesus had.</a:t>
            </a:r>
          </a:p>
          <a:p>
            <a:endParaRPr lang="en-US" i="0" dirty="0"/>
          </a:p>
          <a:p>
            <a:r>
              <a:rPr lang="en-SG" i="0" dirty="0"/>
              <a:t>What follows in vs 6-11 is sometimes known as the Christ hymn.  This is believed to be an existing poem or liturgy recited by the church that Paul used. What is significant is that this shows that the early church had a very high view of who Jesus was. </a:t>
            </a:r>
          </a:p>
          <a:p>
            <a:endParaRPr lang="en-SG"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it took several hundred years for the church to develop the the word and doctrine of the trinity, these early writings demonstrate the early Christians knew Jesus was God. They just didn’t have a creed or statement of beliefs that we have today. </a:t>
            </a:r>
            <a:endParaRPr lang="en-SG" dirty="0"/>
          </a:p>
          <a:p>
            <a:endParaRPr lang="en-SG" i="0" dirty="0"/>
          </a:p>
        </p:txBody>
      </p:sp>
      <p:sp>
        <p:nvSpPr>
          <p:cNvPr id="4" name="Slide Number Placeholder 3"/>
          <p:cNvSpPr>
            <a:spLocks noGrp="1"/>
          </p:cNvSpPr>
          <p:nvPr>
            <p:ph type="sldNum" sz="quarter" idx="5"/>
          </p:nvPr>
        </p:nvSpPr>
        <p:spPr/>
        <p:txBody>
          <a:bodyPr/>
          <a:lstStyle/>
          <a:p>
            <a:fld id="{FA87367B-3B25-496F-A1A4-141C7F88EB41}" type="slidenum">
              <a:rPr lang="en-SG" smtClean="0"/>
              <a:t>24</a:t>
            </a:fld>
            <a:endParaRPr lang="en-SG"/>
          </a:p>
        </p:txBody>
      </p:sp>
    </p:spTree>
    <p:extLst>
      <p:ext uri="{BB962C8B-B14F-4D97-AF65-F5344CB8AC3E}">
        <p14:creationId xmlns:p14="http://schemas.microsoft.com/office/powerpoint/2010/main" val="2381066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25</a:t>
            </a:fld>
            <a:endParaRPr lang="en-SG"/>
          </a:p>
        </p:txBody>
      </p:sp>
    </p:spTree>
    <p:extLst>
      <p:ext uri="{BB962C8B-B14F-4D97-AF65-F5344CB8AC3E}">
        <p14:creationId xmlns:p14="http://schemas.microsoft.com/office/powerpoint/2010/main" val="2753520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Back to the Christ hymn, </a:t>
            </a:r>
            <a:endParaRPr lang="en-SG" i="0" dirty="0"/>
          </a:p>
        </p:txBody>
      </p:sp>
      <p:sp>
        <p:nvSpPr>
          <p:cNvPr id="4" name="Slide Number Placeholder 3"/>
          <p:cNvSpPr>
            <a:spLocks noGrp="1"/>
          </p:cNvSpPr>
          <p:nvPr>
            <p:ph type="sldNum" sz="quarter" idx="5"/>
          </p:nvPr>
        </p:nvSpPr>
        <p:spPr/>
        <p:txBody>
          <a:bodyPr/>
          <a:lstStyle/>
          <a:p>
            <a:fld id="{FA87367B-3B25-496F-A1A4-141C7F88EB41}" type="slidenum">
              <a:rPr lang="en-SG" smtClean="0"/>
              <a:t>26</a:t>
            </a:fld>
            <a:endParaRPr lang="en-SG"/>
          </a:p>
        </p:txBody>
      </p:sp>
    </p:spTree>
    <p:extLst>
      <p:ext uri="{BB962C8B-B14F-4D97-AF65-F5344CB8AC3E}">
        <p14:creationId xmlns:p14="http://schemas.microsoft.com/office/powerpoint/2010/main" val="3328183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FA87367B-3B25-496F-A1A4-141C7F88EB41}" type="slidenum">
              <a:rPr lang="en-SG" smtClean="0"/>
              <a:t>27</a:t>
            </a:fld>
            <a:endParaRPr lang="en-SG"/>
          </a:p>
        </p:txBody>
      </p:sp>
    </p:spTree>
    <p:extLst>
      <p:ext uri="{BB962C8B-B14F-4D97-AF65-F5344CB8AC3E}">
        <p14:creationId xmlns:p14="http://schemas.microsoft.com/office/powerpoint/2010/main" val="3997890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humble ourselves?  Is it so that we will be exalted just as Jesus was exalted?  </a:t>
            </a:r>
          </a:p>
          <a:p>
            <a:endParaRPr lang="en-US" dirty="0"/>
          </a:p>
          <a:p>
            <a:r>
              <a:rPr lang="en-US" dirty="0"/>
              <a:t>CERTAINLY NOT!  </a:t>
            </a:r>
          </a:p>
          <a:p>
            <a:endParaRPr lang="en-US" dirty="0"/>
          </a:p>
          <a:p>
            <a:r>
              <a:rPr lang="en-US" dirty="0"/>
              <a:t>We humble ourselves to the glory of God the Father.</a:t>
            </a:r>
          </a:p>
          <a:p>
            <a:endParaRPr lang="en-US" dirty="0"/>
          </a:p>
          <a:p>
            <a:r>
              <a:rPr lang="en-US" dirty="0"/>
              <a:t>We humble ourselves because Jesus’ example of humility challenges us to live not for ourselves, but for others. </a:t>
            </a:r>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28</a:t>
            </a:fld>
            <a:endParaRPr lang="en-SG"/>
          </a:p>
        </p:txBody>
      </p:sp>
    </p:spTree>
    <p:extLst>
      <p:ext uri="{BB962C8B-B14F-4D97-AF65-F5344CB8AC3E}">
        <p14:creationId xmlns:p14="http://schemas.microsoft.com/office/powerpoint/2010/main" val="3927970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notes until the last slide</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29</a:t>
            </a:fld>
            <a:endParaRPr lang="en-SG"/>
          </a:p>
        </p:txBody>
      </p:sp>
    </p:spTree>
    <p:extLst>
      <p:ext uri="{BB962C8B-B14F-4D97-AF65-F5344CB8AC3E}">
        <p14:creationId xmlns:p14="http://schemas.microsoft.com/office/powerpoint/2010/main" val="2641218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Davis’ song was obviously tongue in cheek, as it contains lyrics such as </a:t>
            </a:r>
          </a:p>
          <a:p>
            <a:r>
              <a:rPr lang="en-US" dirty="0"/>
              <a:t>I can’t wait to look  in the mirror, cause I get better looking each day </a:t>
            </a:r>
          </a:p>
          <a:p>
            <a:r>
              <a:rPr lang="en-US" dirty="0"/>
              <a:t>or </a:t>
            </a:r>
          </a:p>
          <a:p>
            <a:r>
              <a:rPr lang="en-US" dirty="0"/>
              <a:t>I guess you could say I'm a loner</a:t>
            </a:r>
          </a:p>
          <a:p>
            <a:r>
              <a:rPr lang="en-US" dirty="0"/>
              <a:t>A cowboy out lone, tough, and proud</a:t>
            </a:r>
          </a:p>
          <a:p>
            <a:r>
              <a:rPr lang="en-US" dirty="0"/>
              <a:t>I could have lots of friends if I wanted</a:t>
            </a:r>
          </a:p>
          <a:p>
            <a:r>
              <a:rPr lang="en-US" dirty="0"/>
              <a:t>But then I wouldn't stand out from the crowd</a:t>
            </a:r>
          </a:p>
          <a:p>
            <a:endParaRPr lang="en-US" dirty="0"/>
          </a:p>
          <a:p>
            <a:r>
              <a:rPr lang="en-US" dirty="0"/>
              <a:t>Although the song lyrics are lighthearted, they bring up a good point, </a:t>
            </a:r>
          </a:p>
          <a:p>
            <a:endParaRPr lang="en-US" dirty="0"/>
          </a:p>
          <a:p>
            <a:r>
              <a:rPr lang="en-US" dirty="0"/>
              <a:t>IT IS HARD to be humble.  But the reason is NOT because we are already perfect</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3</a:t>
            </a:fld>
            <a:endParaRPr lang="en-SG"/>
          </a:p>
        </p:txBody>
      </p:sp>
    </p:spTree>
    <p:extLst>
      <p:ext uri="{BB962C8B-B14F-4D97-AF65-F5344CB8AC3E}">
        <p14:creationId xmlns:p14="http://schemas.microsoft.com/office/powerpoint/2010/main" val="4138941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30</a:t>
            </a:fld>
            <a:endParaRPr lang="en-SG"/>
          </a:p>
        </p:txBody>
      </p:sp>
    </p:spTree>
    <p:extLst>
      <p:ext uri="{BB962C8B-B14F-4D97-AF65-F5344CB8AC3E}">
        <p14:creationId xmlns:p14="http://schemas.microsoft.com/office/powerpoint/2010/main" val="1002869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31</a:t>
            </a:fld>
            <a:endParaRPr lang="en-SG"/>
          </a:p>
        </p:txBody>
      </p:sp>
    </p:spTree>
    <p:extLst>
      <p:ext uri="{BB962C8B-B14F-4D97-AF65-F5344CB8AC3E}">
        <p14:creationId xmlns:p14="http://schemas.microsoft.com/office/powerpoint/2010/main" val="1508757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FA87367B-3B25-496F-A1A4-141C7F88EB41}" type="slidenum">
              <a:rPr lang="en-SG" smtClean="0"/>
              <a:t>32</a:t>
            </a:fld>
            <a:endParaRPr lang="en-SG"/>
          </a:p>
        </p:txBody>
      </p:sp>
    </p:spTree>
    <p:extLst>
      <p:ext uri="{BB962C8B-B14F-4D97-AF65-F5344CB8AC3E}">
        <p14:creationId xmlns:p14="http://schemas.microsoft.com/office/powerpoint/2010/main" val="1780244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FA87367B-3B25-496F-A1A4-141C7F88EB41}" type="slidenum">
              <a:rPr lang="en-SG" smtClean="0"/>
              <a:t>33</a:t>
            </a:fld>
            <a:endParaRPr lang="en-SG"/>
          </a:p>
        </p:txBody>
      </p:sp>
    </p:spTree>
    <p:extLst>
      <p:ext uri="{BB962C8B-B14F-4D97-AF65-F5344CB8AC3E}">
        <p14:creationId xmlns:p14="http://schemas.microsoft.com/office/powerpoint/2010/main" val="673073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Christians, our light is often seen as the fruit of our labor, as a visible sign or a work of faith, </a:t>
            </a:r>
          </a:p>
          <a:p>
            <a:endParaRPr lang="en-US" dirty="0"/>
          </a:p>
          <a:p>
            <a:r>
              <a:rPr lang="en-US" dirty="0"/>
              <a:t>but it can also be seen as our humble attitude, counting others as significant, putting others before ourselves. </a:t>
            </a:r>
          </a:p>
          <a:p>
            <a:endParaRPr lang="en-US" dirty="0"/>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34</a:t>
            </a:fld>
            <a:endParaRPr lang="en-SG"/>
          </a:p>
        </p:txBody>
      </p:sp>
    </p:spTree>
    <p:extLst>
      <p:ext uri="{BB962C8B-B14F-4D97-AF65-F5344CB8AC3E}">
        <p14:creationId xmlns:p14="http://schemas.microsoft.com/office/powerpoint/2010/main" val="2750762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FA87367B-3B25-496F-A1A4-141C7F88EB41}" type="slidenum">
              <a:rPr lang="en-SG" smtClean="0"/>
              <a:t>35</a:t>
            </a:fld>
            <a:endParaRPr lang="en-SG"/>
          </a:p>
        </p:txBody>
      </p:sp>
    </p:spTree>
    <p:extLst>
      <p:ext uri="{BB962C8B-B14F-4D97-AF65-F5344CB8AC3E}">
        <p14:creationId xmlns:p14="http://schemas.microsoft.com/office/powerpoint/2010/main" val="3180523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36</a:t>
            </a:fld>
            <a:endParaRPr lang="en-SG"/>
          </a:p>
        </p:txBody>
      </p:sp>
    </p:spTree>
    <p:extLst>
      <p:ext uri="{BB962C8B-B14F-4D97-AF65-F5344CB8AC3E}">
        <p14:creationId xmlns:p14="http://schemas.microsoft.com/office/powerpoint/2010/main" val="2899681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250825"/>
            <a:ext cx="2057400" cy="1543050"/>
          </a:xfrm>
        </p:spPr>
      </p:sp>
      <p:sp>
        <p:nvSpPr>
          <p:cNvPr id="3" name="Notes Placeholder 2"/>
          <p:cNvSpPr>
            <a:spLocks noGrp="1"/>
          </p:cNvSpPr>
          <p:nvPr>
            <p:ph type="body" idx="1"/>
          </p:nvPr>
        </p:nvSpPr>
        <p:spPr>
          <a:xfrm>
            <a:off x="188640" y="1943708"/>
            <a:ext cx="6480720" cy="6057292"/>
          </a:xfrm>
        </p:spPr>
        <p:txBody>
          <a:bodyPr/>
          <a:lstStyle/>
          <a:p>
            <a:r>
              <a:rPr lang="en-US" dirty="0"/>
              <a:t>Humility is essential for human relationships. </a:t>
            </a:r>
          </a:p>
          <a:p>
            <a:endParaRPr lang="en-US" dirty="0"/>
          </a:p>
          <a:p>
            <a:r>
              <a:rPr lang="en-US" dirty="0"/>
              <a:t>With humble attitudes and acts of love, we can repair the strained relationships in our lives.</a:t>
            </a:r>
          </a:p>
          <a:p>
            <a:endParaRPr lang="en-US" dirty="0"/>
          </a:p>
          <a:p>
            <a:r>
              <a:rPr lang="en-US" dirty="0"/>
              <a:t>Humility is also essential for a relationship with God. </a:t>
            </a:r>
          </a:p>
          <a:p>
            <a:endParaRPr lang="en-US" dirty="0"/>
          </a:p>
          <a:p>
            <a:r>
              <a:rPr lang="en-US" dirty="0"/>
              <a:t>Paul writes in Romans, "I am not ashamed of the gospel, for it is the power of God for salvation to everyone who believes… If you confess with your mouth that Jesus is Lord and believe in your heart that God raised him from the dead, you will be saved."</a:t>
            </a:r>
          </a:p>
          <a:p>
            <a:endParaRPr lang="en-US" dirty="0"/>
          </a:p>
          <a:p>
            <a:r>
              <a:rPr lang="en-US" dirty="0"/>
              <a:t>But then he warns that "… the wrath of God is revealed from heaven against all ungodliness and unrighteousness of men, who by their unrighteousness suppress the truth."</a:t>
            </a:r>
          </a:p>
          <a:p>
            <a:endParaRPr lang="en-US" dirty="0"/>
          </a:p>
          <a:p>
            <a:r>
              <a:rPr lang="en-US" dirty="0"/>
              <a:t>So what is it that keeps people from bending their knee and proclaiming that Jesus is Lord?  </a:t>
            </a:r>
          </a:p>
          <a:p>
            <a:endParaRPr lang="en-US" dirty="0"/>
          </a:p>
          <a:p>
            <a:r>
              <a:rPr lang="en-US" dirty="0"/>
              <a:t>PRIDE!  Pride says that I am good enough as I am. </a:t>
            </a:r>
          </a:p>
          <a:p>
            <a:r>
              <a:rPr lang="en-US" dirty="0"/>
              <a:t>Pride says that I am responsible for all the good things in my life, I did it all on my own. </a:t>
            </a:r>
          </a:p>
          <a:p>
            <a:r>
              <a:rPr lang="en-US" dirty="0"/>
              <a:t>Pride says that I don’t need any help.</a:t>
            </a:r>
          </a:p>
          <a:p>
            <a:endParaRPr lang="en-US" dirty="0"/>
          </a:p>
          <a:p>
            <a:r>
              <a:rPr lang="en-US" dirty="0"/>
              <a:t>But humility acknowledges that we are nothing without God, </a:t>
            </a:r>
          </a:p>
          <a:p>
            <a:r>
              <a:rPr lang="en-US" dirty="0"/>
              <a:t>Humility knows that we exist for his glory.</a:t>
            </a:r>
          </a:p>
          <a:p>
            <a:r>
              <a:rPr lang="en-US" dirty="0"/>
              <a:t>Humility allows us to fulfill the great commandment, to love others as we love ourselves. </a:t>
            </a:r>
          </a:p>
          <a:p>
            <a:endParaRPr lang="en-US" dirty="0"/>
          </a:p>
          <a:p>
            <a:r>
              <a:rPr lang="en-US" dirty="0"/>
              <a:t>Have you humbled yourself before God?  </a:t>
            </a:r>
          </a:p>
          <a:p>
            <a:r>
              <a:rPr lang="en-US" dirty="0"/>
              <a:t>Have you repented, admitting you are a sinner, and turning too God, turning away form the world</a:t>
            </a:r>
          </a:p>
          <a:p>
            <a:r>
              <a:rPr lang="en-US" dirty="0"/>
              <a:t>Have you believed that Jesus died, and rose again?</a:t>
            </a:r>
          </a:p>
          <a:p>
            <a:endParaRPr lang="en-US" dirty="0"/>
          </a:p>
          <a:p>
            <a:r>
              <a:rPr lang="en-US" dirty="0"/>
              <a:t>If you have, you can stand on the promises of God, promises that will not fail, promises that we are cleansed by the blood of Christ, and that we will spend eternity with the God of glory. </a:t>
            </a:r>
          </a:p>
          <a:p>
            <a:endParaRPr lang="en-US" dirty="0"/>
          </a:p>
          <a:p>
            <a:r>
              <a:rPr lang="en-US" dirty="0"/>
              <a:t>If not, I ask that today you bend your knee and confess that you need Jesus as Lord of your life</a:t>
            </a:r>
          </a:p>
          <a:p>
            <a:endParaRPr lang="en-US" dirty="0"/>
          </a:p>
          <a:p>
            <a:r>
              <a:rPr lang="en-US" dirty="0"/>
              <a:t>Let us Pray: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87367B-3B25-496F-A1A4-141C7F88EB41}"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84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story about Harry Ironside that illustrates just how hard it is to be humble. </a:t>
            </a:r>
          </a:p>
          <a:p>
            <a:endParaRPr lang="en-US" dirty="0"/>
          </a:p>
          <a:p>
            <a:r>
              <a:rPr lang="en-US" dirty="0"/>
              <a:t>Harry quit school after the 8</a:t>
            </a:r>
            <a:r>
              <a:rPr lang="en-US" baseline="30000" dirty="0"/>
              <a:t>th</a:t>
            </a:r>
            <a:r>
              <a:rPr lang="en-US" dirty="0"/>
              <a:t> grade, that is the equivalent to secondary 2 in Singapore. </a:t>
            </a:r>
          </a:p>
          <a:p>
            <a:endParaRPr lang="en-US" dirty="0"/>
          </a:p>
          <a:p>
            <a:r>
              <a:rPr lang="en-US" dirty="0"/>
              <a:t>But even with his limited education, he was a prolific preacher, teacher, and even writer.  </a:t>
            </a:r>
          </a:p>
          <a:p>
            <a:endParaRPr lang="en-US" dirty="0"/>
          </a:p>
          <a:p>
            <a:r>
              <a:rPr lang="en-US" dirty="0"/>
              <a:t>He was once convicted about his lack of humility. A friend suggested that he make a sandwich board with the plan of salvation in Scripture on it and to wear it as he walked through the business and shopping district of downtown Chicago for one entire day.</a:t>
            </a:r>
          </a:p>
          <a:p>
            <a:endParaRPr lang="en-US" dirty="0"/>
          </a:p>
          <a:p>
            <a:r>
              <a:rPr lang="en-US" dirty="0"/>
              <a:t>He did it and found it to be a humiliating experience. As he was taking the sandwich board off, however, he caught himself thinking: “There’s not another person in Chicago who would be willing to do a thing like that.”</a:t>
            </a:r>
          </a:p>
          <a:p>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4</a:t>
            </a:fld>
            <a:endParaRPr lang="en-SG"/>
          </a:p>
        </p:txBody>
      </p:sp>
    </p:spTree>
    <p:extLst>
      <p:ext uri="{BB962C8B-B14F-4D97-AF65-F5344CB8AC3E}">
        <p14:creationId xmlns:p14="http://schemas.microsoft.com/office/powerpoint/2010/main" val="260620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Humility is difficult! Just when you think you have it, you lose it.</a:t>
            </a:r>
          </a:p>
          <a:p>
            <a:endParaRPr lang="en-US" dirty="0"/>
          </a:p>
          <a:p>
            <a:r>
              <a:rPr lang="en-US" dirty="0"/>
              <a:t>Humility may be difficult, but it is also essential.  </a:t>
            </a:r>
          </a:p>
          <a:p>
            <a:r>
              <a:rPr lang="en-US" dirty="0"/>
              <a:t>  It is essential for human relationships,    and </a:t>
            </a:r>
          </a:p>
          <a:p>
            <a:r>
              <a:rPr lang="en-US" dirty="0"/>
              <a:t>  it is essential for a relationship with God. </a:t>
            </a:r>
          </a:p>
          <a:p>
            <a:endParaRPr lang="en-US" dirty="0"/>
          </a:p>
          <a:p>
            <a:r>
              <a:rPr lang="en-US" dirty="0"/>
              <a:t>Today we will look at Philippians chapter 2 and see</a:t>
            </a:r>
          </a:p>
          <a:p>
            <a:r>
              <a:rPr lang="en-US" dirty="0"/>
              <a:t>  </a:t>
            </a:r>
            <a:r>
              <a:rPr lang="en-US" b="1" u="sng" dirty="0"/>
              <a:t>why</a:t>
            </a:r>
            <a:r>
              <a:rPr lang="en-US" dirty="0"/>
              <a:t> we need humility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u="sng" dirty="0"/>
              <a:t>what</a:t>
            </a:r>
            <a:r>
              <a:rPr lang="en-US" dirty="0"/>
              <a:t> humility looks like   and</a:t>
            </a:r>
          </a:p>
          <a:p>
            <a:r>
              <a:rPr lang="en-US" b="1" u="none" dirty="0"/>
              <a:t>  </a:t>
            </a:r>
            <a:r>
              <a:rPr lang="en-US" b="1" u="sng" dirty="0"/>
              <a:t>how</a:t>
            </a:r>
            <a:r>
              <a:rPr lang="en-US" dirty="0"/>
              <a:t> we can have humility.</a:t>
            </a:r>
          </a:p>
          <a:p>
            <a:endParaRPr lang="en-US" dirty="0"/>
          </a:p>
          <a:p>
            <a:r>
              <a:rPr lang="en-US" dirty="0"/>
              <a:t>The result of humility is something we already saw when we looked at Philippians chapter 1 a few weeks back. The result of humility is that</a:t>
            </a:r>
          </a:p>
          <a:p>
            <a:r>
              <a:rPr lang="en-US" dirty="0"/>
              <a:t>  it promotes unity    and </a:t>
            </a:r>
          </a:p>
          <a:p>
            <a:r>
              <a:rPr lang="en-US" dirty="0"/>
              <a:t>  it spreads joy.</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5</a:t>
            </a:fld>
            <a:endParaRPr lang="en-SG"/>
          </a:p>
        </p:txBody>
      </p:sp>
    </p:spTree>
    <p:extLst>
      <p:ext uri="{BB962C8B-B14F-4D97-AF65-F5344CB8AC3E}">
        <p14:creationId xmlns:p14="http://schemas.microsoft.com/office/powerpoint/2010/main" val="284461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Joy is a prominent theme that is often emphasized in many studies on Philippians. </a:t>
            </a:r>
          </a:p>
          <a:p>
            <a:endParaRPr lang="en-US" dirty="0"/>
          </a:p>
          <a:p>
            <a:r>
              <a:rPr lang="en-US" dirty="0"/>
              <a:t>Barry Huddleston uses acrostics as a tool to know what is in every chapter of the Bible. </a:t>
            </a:r>
          </a:p>
          <a:p>
            <a:r>
              <a:rPr lang="en-US" dirty="0"/>
              <a:t>  He uses a word or phrase that that highlights the “overall” theme of the book. </a:t>
            </a:r>
          </a:p>
          <a:p>
            <a:r>
              <a:rPr lang="en-US" dirty="0"/>
              <a:t>     In addition, each letter of that overall theme relates to the specific chapter. </a:t>
            </a:r>
          </a:p>
          <a:p>
            <a:endParaRPr lang="en-US" dirty="0"/>
          </a:p>
          <a:p>
            <a:r>
              <a:rPr lang="en-US" dirty="0"/>
              <a:t>He uses joys, J – O – Y – S as the theme for Philippians.</a:t>
            </a:r>
          </a:p>
          <a:p>
            <a:pPr marL="0" marR="0" lvl="0" indent="0" algn="l" defTabSz="914400" rtl="0" eaLnBrk="1" fontAlgn="base" latinLnBrk="0" hangingPunct="1">
              <a:lnSpc>
                <a:spcPct val="80000"/>
              </a:lnSpc>
              <a:spcBef>
                <a:spcPct val="0"/>
              </a:spcBef>
              <a:spcAft>
                <a:spcPct val="0"/>
              </a:spcAft>
              <a:buClrTx/>
              <a:buSzTx/>
              <a:tabLst/>
              <a:defRPr/>
            </a:pPr>
            <a:r>
              <a:rPr kumimoji="0" lang="en-US" sz="1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For chapter 1, J is for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J</a:t>
            </a:r>
            <a:r>
              <a:rPr kumimoji="0" lang="en-US" sz="1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oy of Christian fellowship</a:t>
            </a:r>
          </a:p>
          <a:p>
            <a:pPr marL="0" marR="0" lvl="0" indent="0" algn="l" defTabSz="914400" rtl="0" eaLnBrk="1" fontAlgn="base" latinLnBrk="0" hangingPunct="1">
              <a:lnSpc>
                <a:spcPct val="80000"/>
              </a:lnSpc>
              <a:spcBef>
                <a:spcPct val="0"/>
              </a:spcBef>
              <a:spcAft>
                <a:spcPct val="0"/>
              </a:spcAft>
              <a:buClrTx/>
              <a:buSzTx/>
              <a:tabLst/>
              <a:defRPr/>
            </a:pPr>
            <a:r>
              <a:rPr kumimoji="0" lang="en-US" sz="1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For chapter 2, O is for </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O</a:t>
            </a:r>
            <a:r>
              <a:rPr kumimoji="0" lang="en-US" sz="1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utward evidences of humility</a:t>
            </a:r>
          </a:p>
          <a:p>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6</a:t>
            </a:fld>
            <a:endParaRPr lang="en-SG"/>
          </a:p>
        </p:txBody>
      </p:sp>
    </p:spTree>
    <p:extLst>
      <p:ext uri="{BB962C8B-B14F-4D97-AF65-F5344CB8AC3E}">
        <p14:creationId xmlns:p14="http://schemas.microsoft.com/office/powerpoint/2010/main" val="160877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weeks ago, I called my sermon on Philippians </a:t>
            </a:r>
            <a:r>
              <a:rPr lang="en-US" dirty="0" err="1"/>
              <a:t>ch</a:t>
            </a:r>
            <a:r>
              <a:rPr lang="en-US" dirty="0"/>
              <a:t> 1: Joyful Christian living.  </a:t>
            </a:r>
          </a:p>
          <a:p>
            <a:r>
              <a:rPr lang="en-US" dirty="0"/>
              <a:t>   That is very similar to Huddleston’s statement “Joy of Christian Fellowship”</a:t>
            </a:r>
            <a:endParaRPr lang="en-SG" dirty="0"/>
          </a:p>
        </p:txBody>
      </p:sp>
      <p:sp>
        <p:nvSpPr>
          <p:cNvPr id="4" name="Slide Number Placeholder 3"/>
          <p:cNvSpPr>
            <a:spLocks noGrp="1"/>
          </p:cNvSpPr>
          <p:nvPr>
            <p:ph type="sldNum" sz="quarter" idx="5"/>
          </p:nvPr>
        </p:nvSpPr>
        <p:spPr/>
        <p:txBody>
          <a:bodyPr/>
          <a:lstStyle/>
          <a:p>
            <a:fld id="{FA87367B-3B25-496F-A1A4-141C7F88EB41}" type="slidenum">
              <a:rPr lang="en-SG" smtClean="0"/>
              <a:t>7</a:t>
            </a:fld>
            <a:endParaRPr lang="en-SG"/>
          </a:p>
        </p:txBody>
      </p:sp>
    </p:spTree>
    <p:extLst>
      <p:ext uri="{BB962C8B-B14F-4D97-AF65-F5344CB8AC3E}">
        <p14:creationId xmlns:p14="http://schemas.microsoft.com/office/powerpoint/2010/main" val="286204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that sermon, I tried to answer the question how can you experience joyful Christian living. </a:t>
            </a:r>
          </a:p>
          <a:p>
            <a:endParaRPr lang="en-US" dirty="0"/>
          </a:p>
          <a:p>
            <a:r>
              <a:rPr lang="en-US" dirty="0"/>
              <a:t>We saw that Paul was in prison because he was proclaiming the gospel. </a:t>
            </a:r>
          </a:p>
          <a:p>
            <a:r>
              <a:rPr lang="en-US" dirty="0"/>
              <a:t>  The powers wanted him to stop speaking about Jesus. </a:t>
            </a:r>
          </a:p>
          <a:p>
            <a:r>
              <a:rPr lang="en-US" dirty="0"/>
              <a:t>Instead, they gave him another platform to tell others about the Good News. </a:t>
            </a:r>
          </a:p>
          <a:p>
            <a:r>
              <a:rPr lang="en-US" dirty="0"/>
              <a:t>  Not only that, he emboldened others to share what Jesus had done in their lives. </a:t>
            </a:r>
          </a:p>
          <a:p>
            <a:endParaRPr lang="en-SG" dirty="0"/>
          </a:p>
          <a:p>
            <a:r>
              <a:rPr lang="en-SG" dirty="0"/>
              <a:t>The conclusion was chapter 1 tells us that</a:t>
            </a: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8</a:t>
            </a:fld>
            <a:endParaRPr lang="en-SG"/>
          </a:p>
        </p:txBody>
      </p:sp>
    </p:spTree>
    <p:extLst>
      <p:ext uri="{BB962C8B-B14F-4D97-AF65-F5344CB8AC3E}">
        <p14:creationId xmlns:p14="http://schemas.microsoft.com/office/powerpoint/2010/main" val="287964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reading and growing in God’s word, believers can overcome adversity from sharing the Gospel and experience Joyful Christian Living</a:t>
            </a:r>
          </a:p>
        </p:txBody>
      </p:sp>
      <p:sp>
        <p:nvSpPr>
          <p:cNvPr id="4" name="Slide Number Placeholder 3"/>
          <p:cNvSpPr>
            <a:spLocks noGrp="1"/>
          </p:cNvSpPr>
          <p:nvPr>
            <p:ph type="sldNum" sz="quarter" idx="5"/>
          </p:nvPr>
        </p:nvSpPr>
        <p:spPr/>
        <p:txBody>
          <a:bodyPr/>
          <a:lstStyle/>
          <a:p>
            <a:fld id="{FA87367B-3B25-496F-A1A4-141C7F88EB41}" type="slidenum">
              <a:rPr lang="en-SG" smtClean="0"/>
              <a:t>9</a:t>
            </a:fld>
            <a:endParaRPr lang="en-SG"/>
          </a:p>
        </p:txBody>
      </p:sp>
    </p:spTree>
    <p:extLst>
      <p:ext uri="{BB962C8B-B14F-4D97-AF65-F5344CB8AC3E}">
        <p14:creationId xmlns:p14="http://schemas.microsoft.com/office/powerpoint/2010/main" val="251313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9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67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602481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6898210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947190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503506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6496744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759125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0690985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251343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9483788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gradFill flip="none" rotWithShape="1">
          <a:gsLst>
            <a:gs pos="69000">
              <a:srgbClr val="C58E34"/>
            </a:gs>
            <a:gs pos="0">
              <a:srgbClr val="E4C798"/>
            </a:gs>
          </a:gsLst>
          <a:lin ang="5400000" scaled="0"/>
          <a:tileRect/>
        </a:gradFill>
        <a:effectLst/>
      </p:bgPr>
    </p:bg>
    <p:spTree>
      <p:nvGrpSpPr>
        <p:cNvPr id="1" name=""/>
        <p:cNvGrpSpPr/>
        <p:nvPr/>
      </p:nvGrpSpPr>
      <p:grpSpPr>
        <a:xfrm>
          <a:off x="0" y="0"/>
          <a:ext cx="0" cy="0"/>
          <a:chOff x="0" y="0"/>
          <a:chExt cx="0" cy="0"/>
        </a:xfrm>
      </p:grpSpPr>
      <p:pic>
        <p:nvPicPr>
          <p:cNvPr id="3" name="Picture 2" descr="A sign with a sunset in the background&#10;&#10;Description automatically generated with low confidence">
            <a:extLst>
              <a:ext uri="{FF2B5EF4-FFF2-40B4-BE49-F238E27FC236}">
                <a16:creationId xmlns:a16="http://schemas.microsoft.com/office/drawing/2014/main" id="{DB54FDBC-BC56-44EF-A205-7F664FFE10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01"/>
          <a:stretch/>
        </p:blipFill>
        <p:spPr>
          <a:xfrm>
            <a:off x="8807" y="5157192"/>
            <a:ext cx="2510965" cy="1700808"/>
          </a:xfrm>
          <a:prstGeom prst="rect">
            <a:avLst/>
          </a:prstGeom>
        </p:spPr>
      </p:pic>
      <p:pic>
        <p:nvPicPr>
          <p:cNvPr id="4" name="Picture 3" descr="A sign with a sunset in the background&#10;&#10;Description automatically generated with low confidence">
            <a:extLst>
              <a:ext uri="{FF2B5EF4-FFF2-40B4-BE49-F238E27FC236}">
                <a16:creationId xmlns:a16="http://schemas.microsoft.com/office/drawing/2014/main" id="{23793138-1F42-43AA-B18F-C67078AC6A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207"/>
          <a:stretch/>
        </p:blipFill>
        <p:spPr>
          <a:xfrm>
            <a:off x="2512307" y="5157192"/>
            <a:ext cx="6622886" cy="1700808"/>
          </a:xfrm>
          <a:prstGeom prst="rect">
            <a:avLst/>
          </a:prstGeom>
        </p:spPr>
      </p:pic>
    </p:spTree>
    <p:extLst>
      <p:ext uri="{BB962C8B-B14F-4D97-AF65-F5344CB8AC3E}">
        <p14:creationId xmlns:p14="http://schemas.microsoft.com/office/powerpoint/2010/main" val="2275077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886718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6459167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32540EE-81BB-45BD-98BE-4ED88230610D}"/>
              </a:ext>
            </a:extLst>
          </p:cNvPr>
          <p:cNvCxnSpPr/>
          <p:nvPr userDrawn="1"/>
        </p:nvCxnSpPr>
        <p:spPr>
          <a:xfrm>
            <a:off x="324728" y="5788152"/>
            <a:ext cx="3977640" cy="0"/>
          </a:xfrm>
          <a:prstGeom prst="line">
            <a:avLst/>
          </a:prstGeom>
          <a:noFill/>
          <a:ln w="19050" cap="flat" cmpd="sng" algn="ctr">
            <a:solidFill>
              <a:sysClr val="window" lastClr="FFFFFF"/>
            </a:solidFill>
            <a:prstDash val="solid"/>
            <a:miter lim="800000"/>
          </a:ln>
          <a:effectLst/>
        </p:spPr>
      </p:cxnSp>
      <p:pic>
        <p:nvPicPr>
          <p:cNvPr id="15" name="Picture 14" descr="A tree in a blue sky&#10;&#10;Description automatically generated with medium confidence">
            <a:extLst>
              <a:ext uri="{FF2B5EF4-FFF2-40B4-BE49-F238E27FC236}">
                <a16:creationId xmlns:a16="http://schemas.microsoft.com/office/drawing/2014/main" id="{EED31A40-2801-4A61-836B-CB04607A360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8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027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40404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5259A9-D89B-4747-ADA6-95392EB3CBFB}"/>
              </a:ext>
            </a:extLst>
          </p:cNvPr>
          <p:cNvSpPr/>
          <p:nvPr userDrawn="1"/>
        </p:nvSpPr>
        <p:spPr>
          <a:xfrm>
            <a:off x="114300" y="114300"/>
            <a:ext cx="8896350" cy="6619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6" name="Straight Connector 5">
            <a:extLst>
              <a:ext uri="{FF2B5EF4-FFF2-40B4-BE49-F238E27FC236}">
                <a16:creationId xmlns:a16="http://schemas.microsoft.com/office/drawing/2014/main" id="{482A1FA6-B84E-4965-8BAA-A9CAE3CA2337}"/>
              </a:ext>
            </a:extLst>
          </p:cNvPr>
          <p:cNvCxnSpPr>
            <a:cxnSpLocks/>
          </p:cNvCxnSpPr>
          <p:nvPr userDrawn="1"/>
        </p:nvCxnSpPr>
        <p:spPr>
          <a:xfrm>
            <a:off x="3853715" y="5443702"/>
            <a:ext cx="4800600"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6357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rgbClr val="272727"/>
        </a:solidFill>
        <a:effectLst/>
      </p:bgPr>
    </p:bg>
    <p:spTree>
      <p:nvGrpSpPr>
        <p:cNvPr id="1" name=""/>
        <p:cNvGrpSpPr/>
        <p:nvPr/>
      </p:nvGrpSpPr>
      <p:grpSpPr>
        <a:xfrm>
          <a:off x="0" y="0"/>
          <a:ext cx="0" cy="0"/>
          <a:chOff x="0" y="0"/>
          <a:chExt cx="0" cy="0"/>
        </a:xfrm>
      </p:grpSpPr>
      <p:pic>
        <p:nvPicPr>
          <p:cNvPr id="5" name="Graphic 4" descr="Cheers">
            <a:extLst>
              <a:ext uri="{FF2B5EF4-FFF2-40B4-BE49-F238E27FC236}">
                <a16:creationId xmlns:a16="http://schemas.microsoft.com/office/drawing/2014/main" id="{B0ECE2D9-7BF0-4437-B856-9CB355968D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328" y="1488947"/>
            <a:ext cx="2824872" cy="2824872"/>
          </a:xfrm>
          <a:custGeom>
            <a:avLst/>
            <a:gdLst/>
            <a:ahLst/>
            <a:cxnLst/>
            <a:rect l="l" t="t" r="r" b="b"/>
            <a:pathLst>
              <a:path w="4141760" h="4377846">
                <a:moveTo>
                  <a:pt x="0" y="0"/>
                </a:moveTo>
                <a:lnTo>
                  <a:pt x="4141760" y="0"/>
                </a:lnTo>
                <a:lnTo>
                  <a:pt x="4141760" y="4377846"/>
                </a:lnTo>
                <a:lnTo>
                  <a:pt x="0" y="4377846"/>
                </a:lnTo>
                <a:close/>
              </a:path>
            </a:pathLst>
          </a:custGeom>
        </p:spPr>
      </p:pic>
      <p:cxnSp>
        <p:nvCxnSpPr>
          <p:cNvPr id="6" name="Straight Connector 5">
            <a:extLst>
              <a:ext uri="{FF2B5EF4-FFF2-40B4-BE49-F238E27FC236}">
                <a16:creationId xmlns:a16="http://schemas.microsoft.com/office/drawing/2014/main" id="{94659D67-822F-4539-B051-D2BFFA52A546}"/>
              </a:ext>
            </a:extLst>
          </p:cNvPr>
          <p:cNvCxnSpPr>
            <a:cxnSpLocks/>
          </p:cNvCxnSpPr>
          <p:nvPr userDrawn="1"/>
        </p:nvCxnSpPr>
        <p:spPr>
          <a:xfrm>
            <a:off x="305678" y="5191252"/>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68119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rgbClr val="272727"/>
        </a:solidFill>
        <a:effectLst/>
      </p:bgPr>
    </p:bg>
    <p:spTree>
      <p:nvGrpSpPr>
        <p:cNvPr id="1" name=""/>
        <p:cNvGrpSpPr/>
        <p:nvPr/>
      </p:nvGrpSpPr>
      <p:grpSpPr>
        <a:xfrm>
          <a:off x="0" y="0"/>
          <a:ext cx="0" cy="0"/>
          <a:chOff x="0" y="0"/>
          <a:chExt cx="0" cy="0"/>
        </a:xfrm>
      </p:grpSpPr>
      <p:pic>
        <p:nvPicPr>
          <p:cNvPr id="5" name="Graphic 4" descr="Cheers">
            <a:extLst>
              <a:ext uri="{FF2B5EF4-FFF2-40B4-BE49-F238E27FC236}">
                <a16:creationId xmlns:a16="http://schemas.microsoft.com/office/drawing/2014/main" id="{B0ECE2D9-7BF0-4437-B856-9CB355968D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8332" y="5160446"/>
            <a:ext cx="1544739" cy="1544739"/>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15637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8D128F-5F02-4D7C-AB55-4260479D6CB5}"/>
              </a:ext>
            </a:extLst>
          </p:cNvPr>
          <p:cNvGrpSpPr/>
          <p:nvPr userDrawn="1"/>
        </p:nvGrpSpPr>
        <p:grpSpPr>
          <a:xfrm>
            <a:off x="0" y="0"/>
            <a:ext cx="9144000" cy="6858001"/>
            <a:chOff x="130629" y="-174173"/>
            <a:chExt cx="9144000" cy="6858001"/>
          </a:xfrm>
          <a:solidFill>
            <a:schemeClr val="tx1">
              <a:lumMod val="85000"/>
              <a:lumOff val="15000"/>
            </a:schemeClr>
          </a:solidFill>
        </p:grpSpPr>
        <p:sp>
          <p:nvSpPr>
            <p:cNvPr id="3" name="Rectangle 2">
              <a:extLst>
                <a:ext uri="{FF2B5EF4-FFF2-40B4-BE49-F238E27FC236}">
                  <a16:creationId xmlns:a16="http://schemas.microsoft.com/office/drawing/2014/main" id="{90B92066-F752-4895-B27E-FE0D673F2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629" y="-174172"/>
              <a:ext cx="9144000" cy="68580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5" name="Oval 4">
              <a:extLst>
                <a:ext uri="{FF2B5EF4-FFF2-40B4-BE49-F238E27FC236}">
                  <a16:creationId xmlns:a16="http://schemas.microsoft.com/office/drawing/2014/main" id="{5F02C80B-2620-43F2-9C7C-C00E3B51F7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flipH="1">
              <a:off x="130629" y="-170572"/>
              <a:ext cx="4320001" cy="5760000"/>
            </a:xfrm>
            <a:prstGeom prst="ellipse">
              <a:avLst/>
            </a:prstGeom>
            <a:grpFill/>
            <a:ln w="12700" cap="flat" cmpd="sng" algn="ctr">
              <a:noFill/>
              <a:prstDash val="solid"/>
              <a:miter lim="800000"/>
            </a:ln>
            <a:effectLst>
              <a:softEdge rad="1016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6" name="Oval 5">
              <a:extLst>
                <a:ext uri="{FF2B5EF4-FFF2-40B4-BE49-F238E27FC236}">
                  <a16:creationId xmlns:a16="http://schemas.microsoft.com/office/drawing/2014/main" id="{FA0F40BD-F37F-46F0-8481-109776DC21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flipH="1">
              <a:off x="266049" y="2302114"/>
              <a:ext cx="3240001" cy="4320000"/>
            </a:xfrm>
            <a:prstGeom prst="ellipse">
              <a:avLst/>
            </a:prstGeom>
            <a:grpFill/>
            <a:ln w="12700" cap="flat" cmpd="sng" algn="ctr">
              <a:noFill/>
              <a:prstDash val="solid"/>
              <a:miter lim="800000"/>
            </a:ln>
            <a:effectLst>
              <a:softEdge rad="1016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a:ea typeface="+mn-ea"/>
                <a:cs typeface="+mn-cs"/>
              </a:endParaRPr>
            </a:p>
          </p:txBody>
        </p:sp>
        <p:sp>
          <p:nvSpPr>
            <p:cNvPr id="7" name="Oval 6">
              <a:extLst>
                <a:ext uri="{FF2B5EF4-FFF2-40B4-BE49-F238E27FC236}">
                  <a16:creationId xmlns:a16="http://schemas.microsoft.com/office/drawing/2014/main" id="{FA529DC3-88E0-4C4C-945C-DE6D9DC7A59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flipH="1">
              <a:off x="439985" y="-170572"/>
              <a:ext cx="5140802" cy="6854400"/>
            </a:xfrm>
            <a:prstGeom prst="ellipse">
              <a:avLst/>
            </a:prstGeom>
            <a:grpFill/>
            <a:ln w="12700" cap="flat" cmpd="sng" algn="ctr">
              <a:noFill/>
              <a:prstDash val="solid"/>
              <a:miter lim="800000"/>
            </a:ln>
            <a:effectLst>
              <a:softEdge rad="1270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venir Next LT Pro"/>
                <a:ea typeface="+mn-ea"/>
                <a:cs typeface="+mn-cs"/>
              </a:endParaRPr>
            </a:p>
          </p:txBody>
        </p:sp>
        <p:pic>
          <p:nvPicPr>
            <p:cNvPr id="8" name="Picture 7" descr="Seedling growing on a tree trunk">
              <a:extLst>
                <a:ext uri="{FF2B5EF4-FFF2-40B4-BE49-F238E27FC236}">
                  <a16:creationId xmlns:a16="http://schemas.microsoft.com/office/drawing/2014/main" id="{17FE8166-E1F1-4A08-9051-07A6949081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30649" y="-174173"/>
              <a:ext cx="51434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grpFill/>
            <a:effectLst>
              <a:softEdge rad="1016000"/>
            </a:effectLst>
          </p:spPr>
        </p:pic>
      </p:grpSp>
    </p:spTree>
    <p:extLst>
      <p:ext uri="{BB962C8B-B14F-4D97-AF65-F5344CB8AC3E}">
        <p14:creationId xmlns:p14="http://schemas.microsoft.com/office/powerpoint/2010/main" val="415638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businesscard&#10;&#10;Description automatically generated">
            <a:extLst>
              <a:ext uri="{FF2B5EF4-FFF2-40B4-BE49-F238E27FC236}">
                <a16:creationId xmlns:a16="http://schemas.microsoft.com/office/drawing/2014/main" id="{2D2EA1D9-1AE2-4396-97A0-15D4FB08EFE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241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solidFill>
        <a:effectLst/>
      </p:bgPr>
    </p:bg>
    <p:spTree>
      <p:nvGrpSpPr>
        <p:cNvPr id="1" name=""/>
        <p:cNvGrpSpPr/>
        <p:nvPr/>
      </p:nvGrpSpPr>
      <p:grpSpPr>
        <a:xfrm>
          <a:off x="0" y="0"/>
          <a:ext cx="0" cy="0"/>
          <a:chOff x="0" y="0"/>
          <a:chExt cx="0" cy="0"/>
        </a:xfrm>
      </p:grpSpPr>
      <p:pic>
        <p:nvPicPr>
          <p:cNvPr id="3" name="Picture 2" descr="A book with a picture of a bicycle on it&#10;&#10;Description automatically generated with low confidence">
            <a:extLst>
              <a:ext uri="{FF2B5EF4-FFF2-40B4-BE49-F238E27FC236}">
                <a16:creationId xmlns:a16="http://schemas.microsoft.com/office/drawing/2014/main" id="{95C08E25-A92D-4CA8-9A37-CDB692F423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956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13345"/>
      </p:ext>
    </p:extLst>
  </p:cSld>
  <p:clrMap bg1="lt1" tx1="dk1" bg2="lt2" tx2="dk2" accent1="accent1" accent2="accent2" accent3="accent3" accent4="accent4" accent5="accent5" accent6="accent6" hlink="hlink" folHlink="folHlink"/>
  <p:sldLayoutIdLst>
    <p:sldLayoutId id="2147483735" r:id="rId1"/>
    <p:sldLayoutId id="2147483754" r:id="rId2"/>
    <p:sldLayoutId id="2147483752" r:id="rId3"/>
    <p:sldLayoutId id="2147483751" r:id="rId4"/>
    <p:sldLayoutId id="2147483749" r:id="rId5"/>
    <p:sldLayoutId id="2147483753" r:id="rId6"/>
    <p:sldLayoutId id="2147483748" r:id="rId7"/>
    <p:sldLayoutId id="2147483743" r:id="rId8"/>
    <p:sldLayoutId id="2147483750" r:id="rId9"/>
    <p:sldLayoutId id="2147483746" r:id="rId10"/>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79112404"/>
      </p:ext>
    </p:extLst>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497C3E-E46D-49C6-8202-E2CD9F2534C5}"/>
              </a:ext>
            </a:extLst>
          </p:cNvPr>
          <p:cNvSpPr txBox="1"/>
          <p:nvPr/>
        </p:nvSpPr>
        <p:spPr>
          <a:xfrm rot="21437573">
            <a:off x="583027" y="688632"/>
            <a:ext cx="5806146" cy="3046988"/>
          </a:xfrm>
          <a:prstGeom prst="rect">
            <a:avLst/>
          </a:prstGeom>
          <a:noFill/>
          <a:ln w="57150">
            <a:noFill/>
          </a:ln>
        </p:spPr>
        <p:txBody>
          <a:bodyPr wrap="square" rtlCol="0">
            <a:spAutoFit/>
          </a:bodyPr>
          <a:lstStyle/>
          <a:p>
            <a:pPr algn="ctr"/>
            <a:r>
              <a:rPr lang="en-US" sz="4800" b="1" dirty="0">
                <a:solidFill>
                  <a:srgbClr val="B30103"/>
                </a:solidFill>
                <a:latin typeface="Bookman Old Style" panose="02050604050505020204" pitchFamily="18" charset="0"/>
                <a:cs typeface="Calibri" panose="020F0502020204030204" pitchFamily="34" charset="0"/>
              </a:rPr>
              <a:t>Example of Christian Living</a:t>
            </a:r>
          </a:p>
          <a:p>
            <a:endParaRPr lang="en-US" sz="4800" dirty="0">
              <a:solidFill>
                <a:srgbClr val="B30103"/>
              </a:solidFill>
              <a:latin typeface="Bookman Old Style" panose="02050604050505020204" pitchFamily="18" charset="0"/>
              <a:cs typeface="Calibri" panose="020F0502020204030204" pitchFamily="34" charset="0"/>
            </a:endParaRPr>
          </a:p>
          <a:p>
            <a:pPr algn="ctr"/>
            <a:r>
              <a:rPr lang="en-US" sz="4400" dirty="0">
                <a:solidFill>
                  <a:srgbClr val="B30103"/>
                </a:solidFill>
                <a:latin typeface="Bookman Old Style" panose="02050604050505020204" pitchFamily="18" charset="0"/>
                <a:cs typeface="Calibri" panose="020F0502020204030204" pitchFamily="34" charset="0"/>
              </a:rPr>
              <a:t>Philippians 2</a:t>
            </a:r>
          </a:p>
        </p:txBody>
      </p:sp>
      <p:sp>
        <p:nvSpPr>
          <p:cNvPr id="4" name="Rectangle 3">
            <a:extLst>
              <a:ext uri="{FF2B5EF4-FFF2-40B4-BE49-F238E27FC236}">
                <a16:creationId xmlns:a16="http://schemas.microsoft.com/office/drawing/2014/main" id="{EF4B0E8F-0FEA-E5F2-D60D-1A6AC97F9899}"/>
              </a:ext>
            </a:extLst>
          </p:cNvPr>
          <p:cNvSpPr>
            <a:spLocks noChangeArrowheads="1"/>
          </p:cNvSpPr>
          <p:nvPr/>
        </p:nvSpPr>
        <p:spPr bwMode="auto">
          <a:xfrm>
            <a:off x="-7251" y="5454966"/>
            <a:ext cx="9158502" cy="1403034"/>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Matt Lyle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89160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497C3E-E46D-49C6-8202-E2CD9F2534C5}"/>
              </a:ext>
            </a:extLst>
          </p:cNvPr>
          <p:cNvSpPr txBox="1"/>
          <p:nvPr/>
        </p:nvSpPr>
        <p:spPr>
          <a:xfrm rot="21437573">
            <a:off x="583027" y="688632"/>
            <a:ext cx="5806146" cy="3046988"/>
          </a:xfrm>
          <a:prstGeom prst="rect">
            <a:avLst/>
          </a:prstGeom>
          <a:noFill/>
          <a:ln w="57150">
            <a:noFill/>
          </a:ln>
        </p:spPr>
        <p:txBody>
          <a:bodyPr wrap="square" rtlCol="0">
            <a:spAutoFit/>
          </a:bodyPr>
          <a:lstStyle/>
          <a:p>
            <a:pPr algn="ctr"/>
            <a:r>
              <a:rPr lang="en-US" sz="4800" b="1" dirty="0">
                <a:solidFill>
                  <a:srgbClr val="B30103"/>
                </a:solidFill>
                <a:latin typeface="Bookman Old Style" panose="02050604050505020204" pitchFamily="18" charset="0"/>
                <a:cs typeface="Calibri" panose="020F0502020204030204" pitchFamily="34" charset="0"/>
              </a:rPr>
              <a:t>Example of Christian Living</a:t>
            </a:r>
          </a:p>
          <a:p>
            <a:endParaRPr lang="en-US" sz="4800" dirty="0">
              <a:solidFill>
                <a:srgbClr val="B30103"/>
              </a:solidFill>
              <a:latin typeface="Bookman Old Style" panose="02050604050505020204" pitchFamily="18" charset="0"/>
              <a:cs typeface="Calibri" panose="020F0502020204030204" pitchFamily="34" charset="0"/>
            </a:endParaRPr>
          </a:p>
          <a:p>
            <a:pPr algn="ctr"/>
            <a:r>
              <a:rPr lang="en-US" sz="4400" dirty="0">
                <a:solidFill>
                  <a:srgbClr val="B30103"/>
                </a:solidFill>
                <a:latin typeface="Bookman Old Style" panose="02050604050505020204" pitchFamily="18" charset="0"/>
                <a:cs typeface="Calibri" panose="020F0502020204030204" pitchFamily="34" charset="0"/>
              </a:rPr>
              <a:t>Philippians 2</a:t>
            </a:r>
          </a:p>
        </p:txBody>
      </p:sp>
      <p:sp>
        <p:nvSpPr>
          <p:cNvPr id="3" name="Text Box 6">
            <a:extLst>
              <a:ext uri="{FF2B5EF4-FFF2-40B4-BE49-F238E27FC236}">
                <a16:creationId xmlns:a16="http://schemas.microsoft.com/office/drawing/2014/main" id="{92BE268D-5151-4498-9DE2-6F1186DE1ECC}"/>
              </a:ext>
            </a:extLst>
          </p:cNvPr>
          <p:cNvSpPr txBox="1">
            <a:spLocks noChangeArrowheads="1"/>
          </p:cNvSpPr>
          <p:nvPr/>
        </p:nvSpPr>
        <p:spPr bwMode="auto">
          <a:xfrm>
            <a:off x="335031" y="4529345"/>
            <a:ext cx="6622361" cy="1952626"/>
          </a:xfrm>
          <a:prstGeom prst="rect">
            <a:avLst/>
          </a:prstGeom>
          <a:solidFill>
            <a:schemeClr val="bg1"/>
          </a:solidFill>
          <a:ln w="9525">
            <a:noFill/>
            <a:miter lim="800000"/>
            <a:headEnd/>
            <a:tailEnd/>
          </a:ln>
          <a:effectLst/>
        </p:spPr>
        <p:txBody>
          <a:bodyPr lIns="91429" tIns="45714" rIns="91429" bIns="45714" anchor="ctr"/>
          <a:lstStyle>
            <a:lvl1pPr marL="446088" indent="-446088"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1.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J</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oy of Christian fellowship</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2.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O</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utward evidences of </a:t>
            </a:r>
            <a:r>
              <a:rPr kumimoji="0" lang="en-US" sz="3200" i="0" u="none" strike="noStrike" kern="1200" cap="none" spc="0" normalizeH="0" baseline="0" noProof="0" dirty="0">
                <a:ln>
                  <a:noFill/>
                </a:ln>
                <a:effectLst/>
                <a:highlight>
                  <a:srgbClr val="FFFF00"/>
                </a:highlight>
                <a:uLnTx/>
                <a:uFillTx/>
                <a:latin typeface="Calibri" panose="020F0502020204030204" pitchFamily="34" charset="0"/>
                <a:cs typeface="Calibri" panose="020F0502020204030204" pitchFamily="34" charset="0"/>
              </a:rPr>
              <a:t>humility</a:t>
            </a:r>
          </a:p>
          <a:p>
            <a:pPr marL="0" marR="0" lvl="0" indent="0" algn="l" defTabSz="914400" rtl="0" eaLnBrk="1" fontAlgn="base" latinLnBrk="0" hangingPunct="1">
              <a:lnSpc>
                <a:spcPct val="80000"/>
              </a:lnSpc>
              <a:spcBef>
                <a:spcPct val="0"/>
              </a:spcBef>
              <a:spcAft>
                <a:spcPct val="0"/>
              </a:spcAft>
              <a:buClrTx/>
              <a:buSzTx/>
              <a:tabLst/>
              <a:defRPr/>
            </a:pPr>
            <a:r>
              <a:rPr lang="en-US" sz="3200" dirty="0">
                <a:latin typeface="Calibri" panose="020F0502020204030204" pitchFamily="34" charset="0"/>
                <a:cs typeface="Calibri" panose="020F0502020204030204" pitchFamily="34" charset="0"/>
              </a:rPr>
              <a:t>3.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Y</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our focus is Christ</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4.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S</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ecret of God’s peace</a:t>
            </a:r>
          </a:p>
        </p:txBody>
      </p:sp>
    </p:spTree>
    <p:extLst>
      <p:ext uri="{BB962C8B-B14F-4D97-AF65-F5344CB8AC3E}">
        <p14:creationId xmlns:p14="http://schemas.microsoft.com/office/powerpoint/2010/main" val="126894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222567" cy="5016758"/>
          </a:xfrm>
          <a:prstGeom prst="rect">
            <a:avLst/>
          </a:prstGeom>
          <a:noFill/>
        </p:spPr>
        <p:txBody>
          <a:bodyPr wrap="square">
            <a:spAutoFit/>
          </a:bodyPr>
          <a:lstStyle/>
          <a:p>
            <a:r>
              <a:rPr lang="en-US" sz="3200" b="1" i="0" baseline="30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So if there is any encouragement in Christ, any comfort from love, any participation in the Spirit, any affection and sympathy, </a:t>
            </a:r>
            <a:r>
              <a:rPr lang="en-US" sz="3200" b="1" i="0" baseline="30000" dirty="0">
                <a:solidFill>
                  <a:schemeClr val="bg1"/>
                </a:solidFill>
                <a:effectLst/>
                <a:latin typeface="Calibri" panose="020F0502020204030204" pitchFamily="34" charset="0"/>
                <a:cs typeface="Calibri" panose="020F0502020204030204" pitchFamily="34" charset="0"/>
              </a:rPr>
              <a:t>2 </a:t>
            </a:r>
            <a:r>
              <a:rPr lang="en-US" sz="3200" b="0" i="0" dirty="0">
                <a:solidFill>
                  <a:schemeClr val="bg1"/>
                </a:solidFill>
                <a:effectLst/>
                <a:latin typeface="Calibri" panose="020F0502020204030204" pitchFamily="34" charset="0"/>
                <a:cs typeface="Calibri" panose="020F0502020204030204" pitchFamily="34" charset="0"/>
              </a:rPr>
              <a:t>complete my joy by being of the same mind, having the same love, being in full accord and of one mind. </a:t>
            </a:r>
            <a:r>
              <a:rPr lang="en-US" sz="3200" b="1" i="0" baseline="30000" dirty="0">
                <a:solidFill>
                  <a:schemeClr val="bg1"/>
                </a:solidFill>
                <a:effectLst/>
                <a:latin typeface="Calibri" panose="020F0502020204030204" pitchFamily="34" charset="0"/>
                <a:cs typeface="Calibri" panose="020F0502020204030204" pitchFamily="34" charset="0"/>
              </a:rPr>
              <a:t>3 </a:t>
            </a:r>
            <a:r>
              <a:rPr lang="en-US" sz="3200" b="0" i="0" dirty="0">
                <a:solidFill>
                  <a:schemeClr val="bg1"/>
                </a:solidFill>
                <a:effectLst/>
                <a:latin typeface="Calibri" panose="020F0502020204030204" pitchFamily="34" charset="0"/>
                <a:cs typeface="Calibri" panose="020F0502020204030204" pitchFamily="34" charset="0"/>
              </a:rPr>
              <a:t>Do nothing from selfish ambition or conceit, but in humility count others more significant than yourselves. </a:t>
            </a:r>
            <a:r>
              <a:rPr lang="en-US" sz="3200" b="1" i="0" baseline="30000" dirty="0">
                <a:solidFill>
                  <a:schemeClr val="bg1"/>
                </a:solidFill>
                <a:effectLst/>
                <a:latin typeface="Calibri" panose="020F0502020204030204" pitchFamily="34" charset="0"/>
                <a:cs typeface="Calibri" panose="020F0502020204030204" pitchFamily="34" charset="0"/>
              </a:rPr>
              <a:t>4 </a:t>
            </a:r>
            <a:r>
              <a:rPr lang="en-US" sz="3200" b="0" i="0" dirty="0">
                <a:solidFill>
                  <a:schemeClr val="bg1"/>
                </a:solidFill>
                <a:effectLst/>
                <a:latin typeface="Calibri" panose="020F0502020204030204" pitchFamily="34" charset="0"/>
                <a:cs typeface="Calibri" panose="020F0502020204030204" pitchFamily="34" charset="0"/>
              </a:rPr>
              <a:t>Let each of you look not only to his own interests, but also to the interests of others</a:t>
            </a:r>
            <a:endParaRPr lang="en-SG" sz="32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186101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75FF45-BAE8-461D-9EAE-BA0067D95CF1}"/>
              </a:ext>
            </a:extLst>
          </p:cNvPr>
          <p:cNvSpPr txBox="1">
            <a:spLocks/>
          </p:cNvSpPr>
          <p:nvPr/>
        </p:nvSpPr>
        <p:spPr>
          <a:xfrm>
            <a:off x="4443045" y="956603"/>
            <a:ext cx="4264857" cy="2804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72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1" u="none" strike="noStrike" kern="1200" cap="none" spc="100" normalizeH="0" baseline="0" noProof="0" dirty="0">
                <a:ln>
                  <a:noFill/>
                </a:ln>
                <a:solidFill>
                  <a:sysClr val="window" lastClr="FFFFFF">
                    <a:lumMod val="85000"/>
                    <a:lumOff val="15000"/>
                  </a:sysClr>
                </a:solidFill>
                <a:effectLst/>
                <a:uLnTx/>
                <a:uFillTx/>
                <a:latin typeface="Sitka Banner"/>
                <a:ea typeface="+mj-ea"/>
                <a:cs typeface="+mj-cs"/>
              </a:rPr>
              <a:t>Complete my Joy</a:t>
            </a:r>
            <a:endParaRPr kumimoji="0" lang="en-SG" b="0" i="1" u="none" strike="noStrike" kern="1200" cap="none" spc="100" normalizeH="0" baseline="0" noProof="0" dirty="0">
              <a:ln>
                <a:noFill/>
              </a:ln>
              <a:solidFill>
                <a:sysClr val="window" lastClr="FFFFFF">
                  <a:lumMod val="85000"/>
                  <a:lumOff val="15000"/>
                </a:sysClr>
              </a:solidFill>
              <a:effectLst/>
              <a:uLnTx/>
              <a:uFillTx/>
              <a:latin typeface="Sitka Banner"/>
              <a:ea typeface="+mj-ea"/>
              <a:cs typeface="+mj-cs"/>
            </a:endParaRPr>
          </a:p>
        </p:txBody>
      </p:sp>
      <p:sp>
        <p:nvSpPr>
          <p:cNvPr id="12" name="Subtitle 2">
            <a:extLst>
              <a:ext uri="{FF2B5EF4-FFF2-40B4-BE49-F238E27FC236}">
                <a16:creationId xmlns:a16="http://schemas.microsoft.com/office/drawing/2014/main" id="{EC9C31D6-5CD4-4BF8-8ABF-8778F48B0798}"/>
              </a:ext>
            </a:extLst>
          </p:cNvPr>
          <p:cNvSpPr txBox="1">
            <a:spLocks/>
          </p:cNvSpPr>
          <p:nvPr/>
        </p:nvSpPr>
        <p:spPr>
          <a:xfrm>
            <a:off x="419343" y="5433725"/>
            <a:ext cx="4023702" cy="90984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400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400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3AC183D0-5BF2-42DC-B79C-C00F1EEEE2BE}"/>
              </a:ext>
            </a:extLst>
          </p:cNvPr>
          <p:cNvSpPr txBox="1">
            <a:spLocks/>
          </p:cNvSpPr>
          <p:nvPr/>
        </p:nvSpPr>
        <p:spPr>
          <a:xfrm>
            <a:off x="4570824" y="4437112"/>
            <a:ext cx="2451639" cy="224645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Why we need humility</a:t>
            </a:r>
            <a:endParaRPr kumimoji="0" lang="en-SG"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98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DB63BFDD-66C7-4CC4-818E-D4E8BFCE5B3E}"/>
              </a:ext>
            </a:extLst>
          </p:cNvPr>
          <p:cNvSpPr>
            <a:spLocks noChangeAspect="1"/>
          </p:cNvSpPr>
          <p:nvPr/>
        </p:nvSpPr>
        <p:spPr>
          <a:xfrm>
            <a:off x="0" y="135651"/>
            <a:ext cx="9006858" cy="6551296"/>
          </a:xfrm>
          <a:prstGeom prst="ellipse">
            <a:avLst/>
          </a:prstGeom>
          <a:solidFill>
            <a:schemeClr val="tx2">
              <a:lumMod val="75000"/>
              <a:lumOff val="25000"/>
            </a:scheme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rPr>
              <a:t>paragraph</a:t>
            </a:r>
            <a:endParaRPr kumimoji="0" lang="en-SG"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0F5AFB7-AD7B-4329-A8A2-10D6BB034167}"/>
              </a:ext>
            </a:extLst>
          </p:cNvPr>
          <p:cNvSpPr>
            <a:spLocks noChangeAspect="1"/>
          </p:cNvSpPr>
          <p:nvPr/>
        </p:nvSpPr>
        <p:spPr>
          <a:xfrm>
            <a:off x="2512144" y="558785"/>
            <a:ext cx="6342313" cy="5975762"/>
          </a:xfrm>
          <a:prstGeom prst="ellipse">
            <a:avLst/>
          </a:prstGeom>
          <a:solidFill>
            <a:srgbClr val="008200"/>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rPr>
              <a:t>sentence</a:t>
            </a:r>
            <a:endParaRPr kumimoji="0" lang="en-SG"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24E57D4F-D5E9-4C36-9C87-B6ED49FB4FBD}"/>
              </a:ext>
            </a:extLst>
          </p:cNvPr>
          <p:cNvSpPr>
            <a:spLocks noChangeAspect="1"/>
          </p:cNvSpPr>
          <p:nvPr/>
        </p:nvSpPr>
        <p:spPr>
          <a:xfrm>
            <a:off x="3719243" y="2184018"/>
            <a:ext cx="4414699" cy="4159555"/>
          </a:xfrm>
          <a:prstGeom prst="ellipse">
            <a:avLst/>
          </a:prstGeom>
          <a:solidFill>
            <a:srgbClr val="0000B4"/>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rPr>
              <a:t>clause</a:t>
            </a:r>
            <a:endParaRPr kumimoji="0" lang="en-SG"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643BF8E-C25B-42D2-A129-B3922212058A}"/>
              </a:ext>
            </a:extLst>
          </p:cNvPr>
          <p:cNvSpPr>
            <a:spLocks noChangeAspect="1"/>
          </p:cNvSpPr>
          <p:nvPr/>
        </p:nvSpPr>
        <p:spPr>
          <a:xfrm>
            <a:off x="4675207" y="3415471"/>
            <a:ext cx="2907165" cy="2739146"/>
          </a:xfrm>
          <a:prstGeom prst="ellipse">
            <a:avLst/>
          </a:prstGeom>
          <a:solidFill>
            <a:srgbClr val="CCC700"/>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rPr>
              <a:t>phrase</a:t>
            </a:r>
            <a:endParaRPr kumimoji="0" lang="en-SG"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57AB4E6B-A451-42D1-BCAD-D35B38D4F95D}"/>
              </a:ext>
            </a:extLst>
          </p:cNvPr>
          <p:cNvSpPr>
            <a:spLocks noChangeAspect="1"/>
          </p:cNvSpPr>
          <p:nvPr/>
        </p:nvSpPr>
        <p:spPr>
          <a:xfrm>
            <a:off x="5417631" y="4480241"/>
            <a:ext cx="1672662" cy="1575992"/>
          </a:xfrm>
          <a:prstGeom prst="ellipse">
            <a:avLst/>
          </a:prstGeom>
          <a:solidFill>
            <a:srgbClr val="B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rPr>
              <a:t>word</a:t>
            </a:r>
            <a:endParaRPr kumimoji="0" lang="en-SG" sz="3600" b="1" i="0" u="none" strike="noStrike" kern="0" cap="none" spc="0" normalizeH="0" baseline="0" noProof="0" dirty="0">
              <a:ln>
                <a:noFill/>
              </a:ln>
              <a:solidFill>
                <a:prstClr val="white"/>
              </a:solidFill>
              <a:effectLst>
                <a:glow rad="127000">
                  <a:prstClr val="black"/>
                </a:glow>
              </a:effectLst>
              <a:uLnTx/>
              <a:uFillTx/>
              <a:latin typeface="Calibri" panose="020F0502020204030204"/>
              <a:ea typeface="+mn-ea"/>
              <a:cs typeface="+mn-cs"/>
            </a:endParaRPr>
          </a:p>
        </p:txBody>
      </p:sp>
    </p:spTree>
    <p:extLst>
      <p:ext uri="{BB962C8B-B14F-4D97-AF65-F5344CB8AC3E}">
        <p14:creationId xmlns:p14="http://schemas.microsoft.com/office/powerpoint/2010/main" val="101162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700870" cy="4852610"/>
          </a:xfrm>
          <a:prstGeom prst="rect">
            <a:avLst/>
          </a:prstGeom>
          <a:noFill/>
        </p:spPr>
        <p:txBody>
          <a:bodyPr wrap="square">
            <a:spAutoFit/>
          </a:bodyPr>
          <a:lstStyle/>
          <a:p>
            <a:r>
              <a:rPr lang="en-US" sz="3200" b="1" i="0" baseline="30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So if there is any encouragement in Christ, </a:t>
            </a:r>
          </a:p>
          <a:p>
            <a:r>
              <a:rPr lang="en-US" sz="3200" b="0" i="0" dirty="0">
                <a:solidFill>
                  <a:schemeClr val="bg1"/>
                </a:solidFill>
                <a:effectLst/>
                <a:latin typeface="Calibri" panose="020F0502020204030204" pitchFamily="34" charset="0"/>
                <a:cs typeface="Calibri" panose="020F0502020204030204" pitchFamily="34" charset="0"/>
              </a:rPr>
              <a:t>any comfort from love, </a:t>
            </a:r>
          </a:p>
          <a:p>
            <a:r>
              <a:rPr lang="en-US" sz="3200" b="0" i="0" dirty="0">
                <a:solidFill>
                  <a:schemeClr val="bg1"/>
                </a:solidFill>
                <a:effectLst/>
                <a:latin typeface="Calibri" panose="020F0502020204030204" pitchFamily="34" charset="0"/>
                <a:cs typeface="Calibri" panose="020F0502020204030204" pitchFamily="34" charset="0"/>
              </a:rPr>
              <a:t>any participation in the Spirit, </a:t>
            </a:r>
          </a:p>
          <a:p>
            <a:r>
              <a:rPr lang="en-US" sz="3200" b="0" i="0" dirty="0">
                <a:solidFill>
                  <a:schemeClr val="bg1"/>
                </a:solidFill>
                <a:effectLst/>
                <a:latin typeface="Calibri" panose="020F0502020204030204" pitchFamily="34" charset="0"/>
                <a:cs typeface="Calibri" panose="020F0502020204030204" pitchFamily="34" charset="0"/>
              </a:rPr>
              <a:t>any affection and sympathy, </a:t>
            </a:r>
          </a:p>
          <a:p>
            <a:r>
              <a:rPr lang="en-US" sz="3200" b="1" i="0" baseline="30000" dirty="0">
                <a:solidFill>
                  <a:schemeClr val="bg1"/>
                </a:solidFill>
                <a:effectLst/>
                <a:latin typeface="Calibri" panose="020F0502020204030204" pitchFamily="34" charset="0"/>
                <a:cs typeface="Calibri" panose="020F0502020204030204" pitchFamily="34" charset="0"/>
              </a:rPr>
              <a:t>2 </a:t>
            </a:r>
            <a:r>
              <a:rPr lang="en-US" sz="3200" b="0" i="0" dirty="0">
                <a:solidFill>
                  <a:schemeClr val="bg1"/>
                </a:solidFill>
                <a:effectLst/>
                <a:latin typeface="Calibri" panose="020F0502020204030204" pitchFamily="34" charset="0"/>
                <a:cs typeface="Calibri" panose="020F0502020204030204" pitchFamily="34" charset="0"/>
              </a:rPr>
              <a:t>complete my joy </a:t>
            </a:r>
          </a:p>
          <a:p>
            <a:r>
              <a:rPr lang="en-US" sz="3200" b="0" i="0" dirty="0">
                <a:solidFill>
                  <a:schemeClr val="bg1"/>
                </a:solidFill>
                <a:effectLst/>
                <a:latin typeface="Calibri" panose="020F0502020204030204" pitchFamily="34" charset="0"/>
                <a:cs typeface="Calibri" panose="020F0502020204030204" pitchFamily="34" charset="0"/>
              </a:rPr>
              <a:t>by being of the same mind, </a:t>
            </a:r>
          </a:p>
          <a:p>
            <a:r>
              <a:rPr lang="en-US" sz="3200" b="0" i="0" dirty="0">
                <a:solidFill>
                  <a:schemeClr val="bg1"/>
                </a:solidFill>
                <a:effectLst/>
                <a:latin typeface="Calibri" panose="020F0502020204030204" pitchFamily="34" charset="0"/>
                <a:cs typeface="Calibri" panose="020F0502020204030204" pitchFamily="34" charset="0"/>
              </a:rPr>
              <a:t>having the same love, </a:t>
            </a:r>
          </a:p>
          <a:p>
            <a:r>
              <a:rPr lang="en-US" sz="3200" b="0" i="0" dirty="0">
                <a:solidFill>
                  <a:schemeClr val="bg1"/>
                </a:solidFill>
                <a:effectLst/>
                <a:latin typeface="Calibri" panose="020F0502020204030204" pitchFamily="34" charset="0"/>
                <a:cs typeface="Calibri" panose="020F0502020204030204" pitchFamily="34" charset="0"/>
              </a:rPr>
              <a:t>being in full accord </a:t>
            </a:r>
          </a:p>
          <a:p>
            <a:r>
              <a:rPr lang="en-US" sz="3200" b="0" i="0" dirty="0">
                <a:solidFill>
                  <a:schemeClr val="bg1"/>
                </a:solidFill>
                <a:effectLst/>
                <a:latin typeface="Calibri" panose="020F0502020204030204" pitchFamily="34" charset="0"/>
                <a:cs typeface="Calibri" panose="020F0502020204030204" pitchFamily="34" charset="0"/>
              </a:rPr>
              <a:t>and of one mind. </a:t>
            </a:r>
          </a:p>
          <a:p>
            <a:endParaRPr lang="en-US" sz="3200" baseline="300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243460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700870" cy="4852610"/>
          </a:xfrm>
          <a:prstGeom prst="rect">
            <a:avLst/>
          </a:prstGeom>
          <a:noFill/>
        </p:spPr>
        <p:txBody>
          <a:bodyPr wrap="square">
            <a:spAutoFit/>
          </a:bodyPr>
          <a:lstStyle/>
          <a:p>
            <a:pPr lvl="2"/>
            <a:r>
              <a:rPr lang="en-US" sz="3200" b="1" i="0" baseline="30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So if there is any encouragement in Christ, </a:t>
            </a:r>
          </a:p>
          <a:p>
            <a:pPr lvl="2"/>
            <a:r>
              <a:rPr lang="en-US" sz="3200" b="0" i="0" dirty="0">
                <a:solidFill>
                  <a:schemeClr val="bg1"/>
                </a:solidFill>
                <a:effectLst/>
                <a:latin typeface="Calibri" panose="020F0502020204030204" pitchFamily="34" charset="0"/>
                <a:cs typeface="Calibri" panose="020F0502020204030204" pitchFamily="34" charset="0"/>
              </a:rPr>
              <a:t>any comfort from love, </a:t>
            </a:r>
          </a:p>
          <a:p>
            <a:pPr lvl="2"/>
            <a:r>
              <a:rPr lang="en-US" sz="3200" b="0" i="0" dirty="0">
                <a:solidFill>
                  <a:schemeClr val="bg1"/>
                </a:solidFill>
                <a:effectLst/>
                <a:latin typeface="Calibri" panose="020F0502020204030204" pitchFamily="34" charset="0"/>
                <a:cs typeface="Calibri" panose="020F0502020204030204" pitchFamily="34" charset="0"/>
              </a:rPr>
              <a:t>any participation in the Spirit, </a:t>
            </a:r>
          </a:p>
          <a:p>
            <a:pPr lvl="2"/>
            <a:r>
              <a:rPr lang="en-US" sz="3200" b="0" i="0" dirty="0">
                <a:solidFill>
                  <a:schemeClr val="bg1"/>
                </a:solidFill>
                <a:effectLst/>
                <a:latin typeface="Calibri" panose="020F0502020204030204" pitchFamily="34" charset="0"/>
                <a:cs typeface="Calibri" panose="020F0502020204030204" pitchFamily="34" charset="0"/>
              </a:rPr>
              <a:t>any affection and sympathy, </a:t>
            </a:r>
          </a:p>
          <a:p>
            <a:r>
              <a:rPr lang="en-US" sz="3200" b="1" i="0" baseline="30000" dirty="0">
                <a:solidFill>
                  <a:srgbClr val="FFFF00"/>
                </a:solidFill>
                <a:effectLst/>
                <a:latin typeface="Calibri" panose="020F0502020204030204" pitchFamily="34" charset="0"/>
                <a:cs typeface="Calibri" panose="020F0502020204030204" pitchFamily="34" charset="0"/>
              </a:rPr>
              <a:t>2 </a:t>
            </a:r>
            <a:r>
              <a:rPr lang="en-US" sz="3200" b="1" i="0" dirty="0">
                <a:solidFill>
                  <a:srgbClr val="FFFF00"/>
                </a:solidFill>
                <a:effectLst/>
                <a:latin typeface="Calibri" panose="020F0502020204030204" pitchFamily="34" charset="0"/>
                <a:cs typeface="Calibri" panose="020F0502020204030204" pitchFamily="34" charset="0"/>
              </a:rPr>
              <a:t>complete my joy </a:t>
            </a:r>
          </a:p>
          <a:p>
            <a:pPr lvl="2"/>
            <a:r>
              <a:rPr lang="en-US" sz="3200" b="0" i="0" dirty="0">
                <a:solidFill>
                  <a:schemeClr val="bg1"/>
                </a:solidFill>
                <a:effectLst/>
                <a:latin typeface="Calibri" panose="020F0502020204030204" pitchFamily="34" charset="0"/>
                <a:cs typeface="Calibri" panose="020F0502020204030204" pitchFamily="34" charset="0"/>
              </a:rPr>
              <a:t>by being of the same mind, </a:t>
            </a:r>
          </a:p>
          <a:p>
            <a:pPr lvl="2"/>
            <a:r>
              <a:rPr lang="en-US" sz="3200" b="0" i="0" dirty="0">
                <a:solidFill>
                  <a:schemeClr val="bg1"/>
                </a:solidFill>
                <a:effectLst/>
                <a:latin typeface="Calibri" panose="020F0502020204030204" pitchFamily="34" charset="0"/>
                <a:cs typeface="Calibri" panose="020F0502020204030204" pitchFamily="34" charset="0"/>
              </a:rPr>
              <a:t>having the same love, </a:t>
            </a:r>
          </a:p>
          <a:p>
            <a:pPr lvl="2"/>
            <a:r>
              <a:rPr lang="en-US" sz="3200" b="0" i="0" dirty="0">
                <a:solidFill>
                  <a:schemeClr val="bg1"/>
                </a:solidFill>
                <a:effectLst/>
                <a:latin typeface="Calibri" panose="020F0502020204030204" pitchFamily="34" charset="0"/>
                <a:cs typeface="Calibri" panose="020F0502020204030204" pitchFamily="34" charset="0"/>
              </a:rPr>
              <a:t>being in full accord </a:t>
            </a:r>
          </a:p>
          <a:p>
            <a:pPr lvl="2"/>
            <a:r>
              <a:rPr lang="en-US" sz="3200" b="0" i="0" dirty="0">
                <a:solidFill>
                  <a:schemeClr val="bg1"/>
                </a:solidFill>
                <a:effectLst/>
                <a:latin typeface="Calibri" panose="020F0502020204030204" pitchFamily="34" charset="0"/>
                <a:cs typeface="Calibri" panose="020F0502020204030204" pitchFamily="34" charset="0"/>
              </a:rPr>
              <a:t>and of one mind. </a:t>
            </a:r>
          </a:p>
          <a:p>
            <a:endParaRPr lang="en-US" sz="3200" baseline="300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8" name="Subtitle 2">
            <a:extLst>
              <a:ext uri="{FF2B5EF4-FFF2-40B4-BE49-F238E27FC236}">
                <a16:creationId xmlns:a16="http://schemas.microsoft.com/office/drawing/2014/main" id="{D430F3F0-3655-4310-91C5-40FCA186D942}"/>
              </a:ext>
            </a:extLst>
          </p:cNvPr>
          <p:cNvSpPr txBox="1">
            <a:spLocks/>
          </p:cNvSpPr>
          <p:nvPr/>
        </p:nvSpPr>
        <p:spPr>
          <a:xfrm>
            <a:off x="6298466" y="1931647"/>
            <a:ext cx="2451639" cy="224645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Why we need humility</a:t>
            </a:r>
            <a:endParaRPr kumimoji="0" lang="en-SG"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F3FB96C6-124B-44A2-A233-9C0529259EFE}"/>
              </a:ext>
            </a:extLst>
          </p:cNvPr>
          <p:cNvGrpSpPr/>
          <p:nvPr/>
        </p:nvGrpSpPr>
        <p:grpSpPr>
          <a:xfrm>
            <a:off x="562708" y="154745"/>
            <a:ext cx="815927" cy="1997613"/>
            <a:chOff x="562708" y="154745"/>
            <a:chExt cx="815927" cy="1997613"/>
          </a:xfrm>
        </p:grpSpPr>
        <p:sp>
          <p:nvSpPr>
            <p:cNvPr id="2" name="Left Brace 1">
              <a:extLst>
                <a:ext uri="{FF2B5EF4-FFF2-40B4-BE49-F238E27FC236}">
                  <a16:creationId xmlns:a16="http://schemas.microsoft.com/office/drawing/2014/main" id="{F9FB83DC-82D6-4E7E-83EF-727AEDB64355}"/>
                </a:ext>
              </a:extLst>
            </p:cNvPr>
            <p:cNvSpPr/>
            <p:nvPr/>
          </p:nvSpPr>
          <p:spPr>
            <a:xfrm>
              <a:off x="998807" y="154745"/>
              <a:ext cx="379828" cy="1997613"/>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cxnSp>
          <p:nvCxnSpPr>
            <p:cNvPr id="4" name="Straight Arrow Connector 3">
              <a:extLst>
                <a:ext uri="{FF2B5EF4-FFF2-40B4-BE49-F238E27FC236}">
                  <a16:creationId xmlns:a16="http://schemas.microsoft.com/office/drawing/2014/main" id="{FD76ED91-79A4-4EF4-B10C-81D4AF1C12E4}"/>
                </a:ext>
              </a:extLst>
            </p:cNvPr>
            <p:cNvCxnSpPr>
              <a:cxnSpLocks/>
            </p:cNvCxnSpPr>
            <p:nvPr/>
          </p:nvCxnSpPr>
          <p:spPr>
            <a:xfrm flipH="1">
              <a:off x="562708" y="1153551"/>
              <a:ext cx="436099" cy="99880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BA00498-86E3-4845-AAA4-765EFB32D72A}"/>
              </a:ext>
            </a:extLst>
          </p:cNvPr>
          <p:cNvGrpSpPr/>
          <p:nvPr/>
        </p:nvGrpSpPr>
        <p:grpSpPr>
          <a:xfrm>
            <a:off x="899592" y="2528900"/>
            <a:ext cx="280594" cy="1836204"/>
            <a:chOff x="683568" y="2528900"/>
            <a:chExt cx="496618" cy="1836204"/>
          </a:xfrm>
        </p:grpSpPr>
        <p:cxnSp>
          <p:nvCxnSpPr>
            <p:cNvPr id="12" name="Straight Connector 11">
              <a:extLst>
                <a:ext uri="{FF2B5EF4-FFF2-40B4-BE49-F238E27FC236}">
                  <a16:creationId xmlns:a16="http://schemas.microsoft.com/office/drawing/2014/main" id="{F154C72A-8614-40C4-A8BF-E56AC30B4090}"/>
                </a:ext>
              </a:extLst>
            </p:cNvPr>
            <p:cNvCxnSpPr>
              <a:cxnSpLocks/>
            </p:cNvCxnSpPr>
            <p:nvPr/>
          </p:nvCxnSpPr>
          <p:spPr>
            <a:xfrm>
              <a:off x="683568" y="2528900"/>
              <a:ext cx="0" cy="18362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E4BC5F-C071-49DB-B60F-FEC6451CFA66}"/>
                </a:ext>
              </a:extLst>
            </p:cNvPr>
            <p:cNvCxnSpPr>
              <a:cxnSpLocks/>
            </p:cNvCxnSpPr>
            <p:nvPr/>
          </p:nvCxnSpPr>
          <p:spPr>
            <a:xfrm flipH="1">
              <a:off x="683568" y="4365104"/>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838D79-A330-4AA3-99EF-2676265E4E8B}"/>
                </a:ext>
              </a:extLst>
            </p:cNvPr>
            <p:cNvCxnSpPr>
              <a:cxnSpLocks/>
            </p:cNvCxnSpPr>
            <p:nvPr/>
          </p:nvCxnSpPr>
          <p:spPr>
            <a:xfrm flipH="1">
              <a:off x="683568" y="3825044"/>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EA72FB-8A90-4652-B68B-0BCB3300C2B5}"/>
                </a:ext>
              </a:extLst>
            </p:cNvPr>
            <p:cNvCxnSpPr>
              <a:cxnSpLocks/>
            </p:cNvCxnSpPr>
            <p:nvPr/>
          </p:nvCxnSpPr>
          <p:spPr>
            <a:xfrm flipH="1">
              <a:off x="683568" y="3356992"/>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213C3B-C22D-4E32-B1B3-0F8239649E4D}"/>
                </a:ext>
              </a:extLst>
            </p:cNvPr>
            <p:cNvCxnSpPr>
              <a:cxnSpLocks/>
            </p:cNvCxnSpPr>
            <p:nvPr/>
          </p:nvCxnSpPr>
          <p:spPr>
            <a:xfrm flipH="1">
              <a:off x="683568" y="2888940"/>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984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407691-8403-486C-AE8D-839912E90244}"/>
              </a:ext>
            </a:extLst>
          </p:cNvPr>
          <p:cNvSpPr txBox="1"/>
          <p:nvPr/>
        </p:nvSpPr>
        <p:spPr>
          <a:xfrm>
            <a:off x="260250" y="112541"/>
            <a:ext cx="8700870" cy="6537174"/>
          </a:xfrm>
          <a:prstGeom prst="rect">
            <a:avLst/>
          </a:prstGeom>
          <a:noFill/>
        </p:spPr>
        <p:txBody>
          <a:bodyPr wrap="square">
            <a:spAutoFit/>
          </a:bodyPr>
          <a:lstStyle/>
          <a:p>
            <a:pPr lvl="2">
              <a:lnSpc>
                <a:spcPct val="90000"/>
              </a:lnSpc>
            </a:pPr>
            <a:r>
              <a:rPr lang="en-US" sz="2800" b="1" i="0" baseline="30000" dirty="0">
                <a:solidFill>
                  <a:schemeClr val="bg1"/>
                </a:solidFill>
                <a:effectLst/>
                <a:latin typeface="Calibri" panose="020F0502020204030204" pitchFamily="34" charset="0"/>
                <a:cs typeface="Calibri" panose="020F0502020204030204" pitchFamily="34" charset="0"/>
              </a:rPr>
              <a:t>1</a:t>
            </a:r>
            <a:r>
              <a:rPr lang="en-US" sz="2800" b="0" i="0" dirty="0">
                <a:solidFill>
                  <a:schemeClr val="bg1"/>
                </a:solidFill>
                <a:effectLst/>
                <a:latin typeface="Calibri" panose="020F0502020204030204" pitchFamily="34" charset="0"/>
                <a:cs typeface="Calibri" panose="020F0502020204030204" pitchFamily="34" charset="0"/>
              </a:rPr>
              <a:t> So if there is any encouragement in Christ,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any comfort from love,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any participation in the Spirit,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any affection and sympathy, </a:t>
            </a:r>
          </a:p>
          <a:p>
            <a:pPr>
              <a:lnSpc>
                <a:spcPct val="90000"/>
              </a:lnSpc>
            </a:pPr>
            <a:r>
              <a:rPr lang="en-US" sz="2800" b="1" i="0" baseline="30000" dirty="0">
                <a:solidFill>
                  <a:srgbClr val="FFFF00"/>
                </a:solidFill>
                <a:effectLst/>
                <a:latin typeface="Calibri" panose="020F0502020204030204" pitchFamily="34" charset="0"/>
                <a:cs typeface="Calibri" panose="020F0502020204030204" pitchFamily="34" charset="0"/>
              </a:rPr>
              <a:t>2 </a:t>
            </a:r>
            <a:r>
              <a:rPr lang="en-US" sz="2800" b="0" i="0" dirty="0">
                <a:solidFill>
                  <a:srgbClr val="FFFF00"/>
                </a:solidFill>
                <a:effectLst/>
                <a:latin typeface="Calibri" panose="020F0502020204030204" pitchFamily="34" charset="0"/>
                <a:cs typeface="Calibri" panose="020F0502020204030204" pitchFamily="34" charset="0"/>
              </a:rPr>
              <a:t>complete my joy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by being of the same mind,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having the same love,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being in full accord </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and of one mind.</a:t>
            </a:r>
          </a:p>
          <a:p>
            <a:pPr lvl="2">
              <a:lnSpc>
                <a:spcPct val="90000"/>
              </a:lnSpc>
            </a:pPr>
            <a:endParaRPr lang="en-US" sz="1400" b="0" i="0" dirty="0">
              <a:solidFill>
                <a:schemeClr val="bg1"/>
              </a:solidFill>
              <a:effectLst/>
              <a:latin typeface="Calibri" panose="020F0502020204030204" pitchFamily="34" charset="0"/>
              <a:cs typeface="Calibri" panose="020F0502020204030204" pitchFamily="34" charset="0"/>
            </a:endParaRPr>
          </a:p>
          <a:p>
            <a:pPr lvl="1">
              <a:lnSpc>
                <a:spcPct val="90000"/>
              </a:lnSpc>
            </a:pPr>
            <a:r>
              <a:rPr lang="en-US" sz="2800" b="1" i="0" baseline="30000" dirty="0">
                <a:solidFill>
                  <a:schemeClr val="bg1"/>
                </a:solidFill>
                <a:effectLst/>
                <a:latin typeface="Calibri" panose="020F0502020204030204" pitchFamily="34" charset="0"/>
                <a:cs typeface="Calibri" panose="020F0502020204030204" pitchFamily="34" charset="0"/>
              </a:rPr>
              <a:t>3 </a:t>
            </a:r>
            <a:r>
              <a:rPr lang="en-US" sz="2800" b="0" i="0" dirty="0">
                <a:solidFill>
                  <a:schemeClr val="bg1"/>
                </a:solidFill>
                <a:effectLst/>
                <a:latin typeface="Calibri" panose="020F0502020204030204" pitchFamily="34" charset="0"/>
                <a:cs typeface="Calibri" panose="020F0502020204030204" pitchFamily="34" charset="0"/>
              </a:rPr>
              <a:t>Do nothing from selfish ambition or conceit, </a:t>
            </a:r>
            <a:endParaRPr lang="en-US" sz="2800" dirty="0">
              <a:solidFill>
                <a:schemeClr val="bg1"/>
              </a:solidFill>
              <a:latin typeface="Calibri" panose="020F0502020204030204" pitchFamily="34" charset="0"/>
              <a:cs typeface="Calibri" panose="020F0502020204030204" pitchFamily="34" charset="0"/>
            </a:endParaRP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but in humility count others more significant than yourselves. </a:t>
            </a:r>
          </a:p>
          <a:p>
            <a:pPr lvl="1">
              <a:lnSpc>
                <a:spcPct val="90000"/>
              </a:lnSpc>
            </a:pPr>
            <a:endParaRPr lang="en-US" sz="1400" baseline="30000" dirty="0">
              <a:solidFill>
                <a:schemeClr val="bg1"/>
              </a:solidFill>
              <a:latin typeface="Calibri" panose="020F0502020204030204" pitchFamily="34" charset="0"/>
              <a:cs typeface="Calibri" panose="020F0502020204030204" pitchFamily="34" charset="0"/>
            </a:endParaRPr>
          </a:p>
          <a:p>
            <a:pPr lvl="1">
              <a:lnSpc>
                <a:spcPct val="90000"/>
              </a:lnSpc>
            </a:pPr>
            <a:r>
              <a:rPr lang="en-US" sz="2800" b="1" i="0" baseline="30000" dirty="0">
                <a:solidFill>
                  <a:schemeClr val="bg1"/>
                </a:solidFill>
                <a:effectLst/>
                <a:latin typeface="Calibri" panose="020F0502020204030204" pitchFamily="34" charset="0"/>
                <a:cs typeface="Calibri" panose="020F0502020204030204" pitchFamily="34" charset="0"/>
              </a:rPr>
              <a:t>4 </a:t>
            </a:r>
            <a:r>
              <a:rPr lang="en-US" sz="2800" b="0" i="0" dirty="0">
                <a:solidFill>
                  <a:schemeClr val="bg1"/>
                </a:solidFill>
                <a:effectLst/>
                <a:latin typeface="Calibri" panose="020F0502020204030204" pitchFamily="34" charset="0"/>
                <a:cs typeface="Calibri" panose="020F0502020204030204" pitchFamily="34" charset="0"/>
              </a:rPr>
              <a:t>Let each of you look not only to his own interests,</a:t>
            </a:r>
          </a:p>
          <a:p>
            <a:pPr lvl="2">
              <a:lnSpc>
                <a:spcPct val="90000"/>
              </a:lnSpc>
            </a:pPr>
            <a:r>
              <a:rPr lang="en-US" sz="2800" b="0" i="0" dirty="0">
                <a:solidFill>
                  <a:schemeClr val="bg1"/>
                </a:solidFill>
                <a:effectLst/>
                <a:latin typeface="Calibri" panose="020F0502020204030204" pitchFamily="34" charset="0"/>
                <a:cs typeface="Calibri" panose="020F0502020204030204" pitchFamily="34" charset="0"/>
              </a:rPr>
              <a:t>but also to the interests of others</a:t>
            </a:r>
            <a:endParaRPr lang="en-SG" sz="2800" dirty="0">
              <a:solidFill>
                <a:schemeClr val="bg1"/>
              </a:solidFill>
              <a:latin typeface="Calibri" panose="020F0502020204030204" pitchFamily="34" charset="0"/>
              <a:cs typeface="Calibri" panose="020F0502020204030204" pitchFamily="34" charset="0"/>
            </a:endParaRPr>
          </a:p>
          <a:p>
            <a:pPr>
              <a:lnSpc>
                <a:spcPct val="90000"/>
              </a:lnSpc>
            </a:pPr>
            <a:endParaRPr lang="en-US" sz="2800" b="0" i="0" dirty="0">
              <a:solidFill>
                <a:schemeClr val="bg1"/>
              </a:solidFill>
              <a:effectLst/>
              <a:latin typeface="Calibri" panose="020F0502020204030204" pitchFamily="34" charset="0"/>
              <a:cs typeface="Calibri" panose="020F0502020204030204" pitchFamily="34" charset="0"/>
            </a:endParaRPr>
          </a:p>
          <a:p>
            <a:pPr>
              <a:lnSpc>
                <a:spcPct val="90000"/>
              </a:lnSpc>
            </a:pPr>
            <a:endParaRPr lang="en-US" sz="2800" baseline="30000" dirty="0">
              <a:solidFill>
                <a:schemeClr val="bg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40C66EF5-6CDD-4BB6-A039-BB2C6EBAF2EF}"/>
              </a:ext>
            </a:extLst>
          </p:cNvPr>
          <p:cNvGrpSpPr/>
          <p:nvPr/>
        </p:nvGrpSpPr>
        <p:grpSpPr>
          <a:xfrm>
            <a:off x="562708" y="154746"/>
            <a:ext cx="815927" cy="1546062"/>
            <a:chOff x="562708" y="154745"/>
            <a:chExt cx="815927" cy="1997613"/>
          </a:xfrm>
        </p:grpSpPr>
        <p:sp>
          <p:nvSpPr>
            <p:cNvPr id="5" name="Left Brace 4">
              <a:extLst>
                <a:ext uri="{FF2B5EF4-FFF2-40B4-BE49-F238E27FC236}">
                  <a16:creationId xmlns:a16="http://schemas.microsoft.com/office/drawing/2014/main" id="{7A22E9D3-5EF3-46EA-9C86-5381FDA2B64F}"/>
                </a:ext>
              </a:extLst>
            </p:cNvPr>
            <p:cNvSpPr/>
            <p:nvPr/>
          </p:nvSpPr>
          <p:spPr>
            <a:xfrm>
              <a:off x="998807" y="154745"/>
              <a:ext cx="379828" cy="1997613"/>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cxnSp>
          <p:nvCxnSpPr>
            <p:cNvPr id="6" name="Straight Arrow Connector 5">
              <a:extLst>
                <a:ext uri="{FF2B5EF4-FFF2-40B4-BE49-F238E27FC236}">
                  <a16:creationId xmlns:a16="http://schemas.microsoft.com/office/drawing/2014/main" id="{3866054A-ADF0-4912-9BD7-12A6889EEAE0}"/>
                </a:ext>
              </a:extLst>
            </p:cNvPr>
            <p:cNvCxnSpPr>
              <a:cxnSpLocks/>
            </p:cNvCxnSpPr>
            <p:nvPr/>
          </p:nvCxnSpPr>
          <p:spPr>
            <a:xfrm flipH="1">
              <a:off x="562708" y="1153551"/>
              <a:ext cx="436099" cy="99880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1849407-034F-4954-8533-4CBA84AD5429}"/>
              </a:ext>
            </a:extLst>
          </p:cNvPr>
          <p:cNvGrpSpPr/>
          <p:nvPr/>
        </p:nvGrpSpPr>
        <p:grpSpPr>
          <a:xfrm>
            <a:off x="908127" y="2147729"/>
            <a:ext cx="279497" cy="1281271"/>
            <a:chOff x="683568" y="2528900"/>
            <a:chExt cx="496618" cy="1836204"/>
          </a:xfrm>
        </p:grpSpPr>
        <p:cxnSp>
          <p:nvCxnSpPr>
            <p:cNvPr id="8" name="Straight Connector 7">
              <a:extLst>
                <a:ext uri="{FF2B5EF4-FFF2-40B4-BE49-F238E27FC236}">
                  <a16:creationId xmlns:a16="http://schemas.microsoft.com/office/drawing/2014/main" id="{80604804-00C2-47A0-83E7-79FEF609B3C1}"/>
                </a:ext>
              </a:extLst>
            </p:cNvPr>
            <p:cNvCxnSpPr>
              <a:cxnSpLocks/>
            </p:cNvCxnSpPr>
            <p:nvPr/>
          </p:nvCxnSpPr>
          <p:spPr>
            <a:xfrm>
              <a:off x="683568" y="2528900"/>
              <a:ext cx="0" cy="18362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6EDBB0-A312-4D83-9A16-28DC2D0FA0F1}"/>
                </a:ext>
              </a:extLst>
            </p:cNvPr>
            <p:cNvCxnSpPr>
              <a:cxnSpLocks/>
            </p:cNvCxnSpPr>
            <p:nvPr/>
          </p:nvCxnSpPr>
          <p:spPr>
            <a:xfrm flipH="1">
              <a:off x="683568" y="4365104"/>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9765FC-D56C-4298-8B67-14040A4872F3}"/>
                </a:ext>
              </a:extLst>
            </p:cNvPr>
            <p:cNvCxnSpPr>
              <a:cxnSpLocks/>
            </p:cNvCxnSpPr>
            <p:nvPr/>
          </p:nvCxnSpPr>
          <p:spPr>
            <a:xfrm flipH="1">
              <a:off x="683568" y="3825044"/>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92DDF1-F722-4338-882B-CF3A59D09F47}"/>
                </a:ext>
              </a:extLst>
            </p:cNvPr>
            <p:cNvCxnSpPr>
              <a:cxnSpLocks/>
            </p:cNvCxnSpPr>
            <p:nvPr/>
          </p:nvCxnSpPr>
          <p:spPr>
            <a:xfrm flipH="1">
              <a:off x="683568" y="3281551"/>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C16DA7-7E04-43E5-8739-5768E9372D05}"/>
                </a:ext>
              </a:extLst>
            </p:cNvPr>
            <p:cNvCxnSpPr>
              <a:cxnSpLocks/>
            </p:cNvCxnSpPr>
            <p:nvPr/>
          </p:nvCxnSpPr>
          <p:spPr>
            <a:xfrm flipH="1">
              <a:off x="683568" y="2713976"/>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3BF75183-28A9-49F6-9D98-4A51A890180A}"/>
              </a:ext>
            </a:extLst>
          </p:cNvPr>
          <p:cNvGrpSpPr/>
          <p:nvPr/>
        </p:nvGrpSpPr>
        <p:grpSpPr>
          <a:xfrm>
            <a:off x="562708" y="2147729"/>
            <a:ext cx="218049" cy="3030594"/>
            <a:chOff x="661152" y="21926"/>
            <a:chExt cx="519034" cy="4343178"/>
          </a:xfrm>
        </p:grpSpPr>
        <p:cxnSp>
          <p:nvCxnSpPr>
            <p:cNvPr id="14" name="Straight Connector 13">
              <a:extLst>
                <a:ext uri="{FF2B5EF4-FFF2-40B4-BE49-F238E27FC236}">
                  <a16:creationId xmlns:a16="http://schemas.microsoft.com/office/drawing/2014/main" id="{716E05ED-770C-493C-95E6-8543D8B4411E}"/>
                </a:ext>
              </a:extLst>
            </p:cNvPr>
            <p:cNvCxnSpPr>
              <a:cxnSpLocks/>
            </p:cNvCxnSpPr>
            <p:nvPr/>
          </p:nvCxnSpPr>
          <p:spPr>
            <a:xfrm>
              <a:off x="683568" y="21926"/>
              <a:ext cx="0" cy="43431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26C5C8-9599-44DC-9051-4D8AA4E1427D}"/>
                </a:ext>
              </a:extLst>
            </p:cNvPr>
            <p:cNvCxnSpPr>
              <a:cxnSpLocks/>
            </p:cNvCxnSpPr>
            <p:nvPr/>
          </p:nvCxnSpPr>
          <p:spPr>
            <a:xfrm flipH="1">
              <a:off x="683568" y="4365104"/>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15FA47-8B94-4C4F-893B-48F3B519347F}"/>
                </a:ext>
              </a:extLst>
            </p:cNvPr>
            <p:cNvCxnSpPr>
              <a:cxnSpLocks/>
            </p:cNvCxnSpPr>
            <p:nvPr/>
          </p:nvCxnSpPr>
          <p:spPr>
            <a:xfrm flipH="1">
              <a:off x="661152" y="2580498"/>
              <a:ext cx="4966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Subtitle 2">
            <a:extLst>
              <a:ext uri="{FF2B5EF4-FFF2-40B4-BE49-F238E27FC236}">
                <a16:creationId xmlns:a16="http://schemas.microsoft.com/office/drawing/2014/main" id="{2BBE52AA-3E4A-48C1-96E5-604A0ADEE9B8}"/>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22966C1-7F62-4807-A78B-AEE68A4C3A7D}"/>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19" name="Subtitle 2">
            <a:extLst>
              <a:ext uri="{FF2B5EF4-FFF2-40B4-BE49-F238E27FC236}">
                <a16:creationId xmlns:a16="http://schemas.microsoft.com/office/drawing/2014/main" id="{FC617C3D-EE37-4CCC-A598-A41FCD0FD654}"/>
              </a:ext>
            </a:extLst>
          </p:cNvPr>
          <p:cNvSpPr txBox="1">
            <a:spLocks/>
          </p:cNvSpPr>
          <p:nvPr/>
        </p:nvSpPr>
        <p:spPr>
          <a:xfrm>
            <a:off x="6129653" y="1024500"/>
            <a:ext cx="2451639" cy="224645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Why we need humility</a:t>
            </a:r>
            <a:endParaRPr kumimoji="0" lang="en-SG" sz="4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380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700870" cy="2062103"/>
          </a:xfrm>
          <a:prstGeom prst="rect">
            <a:avLst/>
          </a:prstGeom>
          <a:noFill/>
        </p:spPr>
        <p:txBody>
          <a:bodyPr wrap="square">
            <a:spAutoFit/>
          </a:bodyPr>
          <a:lstStyle/>
          <a:p>
            <a:pPr lvl="2"/>
            <a:r>
              <a:rPr lang="en-US" sz="3200" b="0" i="0" dirty="0">
                <a:solidFill>
                  <a:schemeClr val="bg1"/>
                </a:solidFill>
                <a:effectLst/>
                <a:latin typeface="Calibri" panose="020F0502020204030204" pitchFamily="34" charset="0"/>
                <a:cs typeface="Calibri" panose="020F0502020204030204" pitchFamily="34" charset="0"/>
              </a:rPr>
              <a:t>If any encouragement in Christ, </a:t>
            </a:r>
          </a:p>
          <a:p>
            <a:pPr lvl="2"/>
            <a:r>
              <a:rPr lang="en-US" sz="3200" b="0" i="1" dirty="0">
                <a:solidFill>
                  <a:srgbClr val="FFFF00"/>
                </a:solidFill>
                <a:effectLst/>
                <a:latin typeface="Calibri" panose="020F0502020204030204" pitchFamily="34" charset="0"/>
                <a:cs typeface="Calibri" panose="020F0502020204030204" pitchFamily="34" charset="0"/>
              </a:rPr>
              <a:t>If</a:t>
            </a:r>
            <a:r>
              <a:rPr lang="en-US" sz="3200" b="0" i="0" dirty="0">
                <a:solidFill>
                  <a:schemeClr val="bg1"/>
                </a:solidFill>
                <a:effectLst/>
                <a:latin typeface="Calibri" panose="020F0502020204030204" pitchFamily="34" charset="0"/>
                <a:cs typeface="Calibri" panose="020F0502020204030204" pitchFamily="34" charset="0"/>
              </a:rPr>
              <a:t> any comfort from </a:t>
            </a:r>
            <a:r>
              <a:rPr lang="en-US" sz="3200" b="0" i="1" dirty="0">
                <a:solidFill>
                  <a:srgbClr val="FFFF00"/>
                </a:solidFill>
                <a:effectLst/>
                <a:latin typeface="Calibri" panose="020F0502020204030204" pitchFamily="34" charset="0"/>
                <a:cs typeface="Calibri" panose="020F0502020204030204" pitchFamily="34" charset="0"/>
              </a:rPr>
              <a:t>(his)</a:t>
            </a:r>
            <a:r>
              <a:rPr lang="en-US" sz="3200" b="0" i="0" dirty="0">
                <a:solidFill>
                  <a:schemeClr val="bg1"/>
                </a:solidFill>
                <a:effectLst/>
                <a:latin typeface="Calibri" panose="020F0502020204030204" pitchFamily="34" charset="0"/>
                <a:cs typeface="Calibri" panose="020F0502020204030204" pitchFamily="34" charset="0"/>
              </a:rPr>
              <a:t> love, </a:t>
            </a:r>
          </a:p>
          <a:p>
            <a:pPr lvl="2"/>
            <a:r>
              <a:rPr lang="en-US" sz="3200" b="0" i="1" dirty="0">
                <a:solidFill>
                  <a:srgbClr val="FFFF00"/>
                </a:solidFill>
                <a:effectLst/>
                <a:latin typeface="Calibri" panose="020F0502020204030204" pitchFamily="34" charset="0"/>
                <a:cs typeface="Calibri" panose="020F0502020204030204" pitchFamily="34" charset="0"/>
              </a:rPr>
              <a:t>If</a:t>
            </a:r>
            <a:r>
              <a:rPr lang="en-US" sz="3200" b="0" i="0" dirty="0">
                <a:solidFill>
                  <a:schemeClr val="bg1"/>
                </a:solidFill>
                <a:effectLst/>
                <a:latin typeface="Calibri" panose="020F0502020204030204" pitchFamily="34" charset="0"/>
                <a:cs typeface="Calibri" panose="020F0502020204030204" pitchFamily="34" charset="0"/>
              </a:rPr>
              <a:t> any participation in the Spirit, </a:t>
            </a:r>
          </a:p>
          <a:p>
            <a:pPr lvl="2"/>
            <a:r>
              <a:rPr lang="en-US" sz="3200" b="0" i="1" dirty="0">
                <a:solidFill>
                  <a:srgbClr val="FFFF00"/>
                </a:solidFill>
                <a:effectLst/>
                <a:latin typeface="Calibri" panose="020F0502020204030204" pitchFamily="34" charset="0"/>
                <a:cs typeface="Calibri" panose="020F0502020204030204" pitchFamily="34" charset="0"/>
              </a:rPr>
              <a:t>If</a:t>
            </a:r>
            <a:r>
              <a:rPr lang="en-US" sz="3200" b="0" i="0" dirty="0">
                <a:solidFill>
                  <a:schemeClr val="bg1"/>
                </a:solidFill>
                <a:effectLst/>
                <a:latin typeface="Calibri" panose="020F0502020204030204" pitchFamily="34" charset="0"/>
                <a:cs typeface="Calibri" panose="020F0502020204030204" pitchFamily="34" charset="0"/>
              </a:rPr>
              <a:t> any affection and sympathy,</a:t>
            </a: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19" name="TextBox 18">
            <a:extLst>
              <a:ext uri="{FF2B5EF4-FFF2-40B4-BE49-F238E27FC236}">
                <a16:creationId xmlns:a16="http://schemas.microsoft.com/office/drawing/2014/main" id="{D9177C3B-1F84-4D68-B82D-67CAAF6EB8B6}"/>
              </a:ext>
            </a:extLst>
          </p:cNvPr>
          <p:cNvSpPr txBox="1"/>
          <p:nvPr/>
        </p:nvSpPr>
        <p:spPr>
          <a:xfrm>
            <a:off x="381890" y="3030171"/>
            <a:ext cx="4190109" cy="1569660"/>
          </a:xfrm>
          <a:prstGeom prst="rect">
            <a:avLst/>
          </a:prstGeom>
          <a:noFill/>
          <a:ln>
            <a:solidFill>
              <a:srgbClr val="FFFF00"/>
            </a:solidFill>
          </a:ln>
        </p:spPr>
        <p:txBody>
          <a:bodyPr wrap="square">
            <a:spAutoFit/>
          </a:bodyPr>
          <a:lstStyle/>
          <a:p>
            <a:pPr algn="ctr"/>
            <a:r>
              <a:rPr lang="en-US" sz="3200" b="1" dirty="0">
                <a:solidFill>
                  <a:srgbClr val="FFFF00"/>
                </a:solidFill>
                <a:latin typeface="Calibri" panose="020F0502020204030204" pitchFamily="34" charset="0"/>
                <a:cs typeface="Calibri" panose="020F0502020204030204" pitchFamily="34" charset="0"/>
              </a:rPr>
              <a:t>Four clauses recall the blessings of being in a Christian community</a:t>
            </a:r>
          </a:p>
        </p:txBody>
      </p:sp>
      <p:sp>
        <p:nvSpPr>
          <p:cNvPr id="24" name="TextBox 23">
            <a:extLst>
              <a:ext uri="{FF2B5EF4-FFF2-40B4-BE49-F238E27FC236}">
                <a16:creationId xmlns:a16="http://schemas.microsoft.com/office/drawing/2014/main" id="{7F2CCBEB-B982-41C6-8416-B8E3119B92A3}"/>
              </a:ext>
            </a:extLst>
          </p:cNvPr>
          <p:cNvSpPr txBox="1"/>
          <p:nvPr/>
        </p:nvSpPr>
        <p:spPr>
          <a:xfrm>
            <a:off x="971600" y="138027"/>
            <a:ext cx="504056" cy="584775"/>
          </a:xfrm>
          <a:prstGeom prst="rect">
            <a:avLst/>
          </a:prstGeom>
          <a:noFill/>
        </p:spPr>
        <p:txBody>
          <a:bodyPr wrap="square">
            <a:spAutoFit/>
          </a:bodyPr>
          <a:lstStyle/>
          <a:p>
            <a:r>
              <a:rPr lang="en-US" sz="3200" b="1" i="0" baseline="30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a:t>
            </a:r>
            <a:endParaRPr lang="en-SG" sz="3200" dirty="0"/>
          </a:p>
        </p:txBody>
      </p:sp>
    </p:spTree>
    <p:extLst>
      <p:ext uri="{BB962C8B-B14F-4D97-AF65-F5344CB8AC3E}">
        <p14:creationId xmlns:p14="http://schemas.microsoft.com/office/powerpoint/2010/main" val="3484626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700870" cy="4852610"/>
          </a:xfrm>
          <a:prstGeom prst="rect">
            <a:avLst/>
          </a:prstGeom>
          <a:noFill/>
        </p:spPr>
        <p:txBody>
          <a:bodyPr wrap="square">
            <a:spAutoFit/>
          </a:bodyPr>
          <a:lstStyle/>
          <a:p>
            <a:pPr lvl="2"/>
            <a:r>
              <a:rPr lang="en-US" sz="3200" b="1" i="0" baseline="30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So if there is any encouragement in Christ, </a:t>
            </a:r>
          </a:p>
          <a:p>
            <a:pPr lvl="2"/>
            <a:r>
              <a:rPr lang="en-US" sz="3200" b="0" i="0" dirty="0">
                <a:solidFill>
                  <a:schemeClr val="bg1"/>
                </a:solidFill>
                <a:effectLst/>
                <a:latin typeface="Calibri" panose="020F0502020204030204" pitchFamily="34" charset="0"/>
                <a:cs typeface="Calibri" panose="020F0502020204030204" pitchFamily="34" charset="0"/>
              </a:rPr>
              <a:t>any comfort from love, </a:t>
            </a:r>
          </a:p>
          <a:p>
            <a:pPr lvl="2"/>
            <a:r>
              <a:rPr lang="en-US" sz="3200" b="0" i="0" dirty="0">
                <a:solidFill>
                  <a:schemeClr val="bg1"/>
                </a:solidFill>
                <a:effectLst/>
                <a:latin typeface="Calibri" panose="020F0502020204030204" pitchFamily="34" charset="0"/>
                <a:cs typeface="Calibri" panose="020F0502020204030204" pitchFamily="34" charset="0"/>
              </a:rPr>
              <a:t>any participation in the Spirit, </a:t>
            </a:r>
          </a:p>
          <a:p>
            <a:pPr lvl="2"/>
            <a:r>
              <a:rPr lang="en-US" sz="3200" b="0" i="0" dirty="0">
                <a:solidFill>
                  <a:schemeClr val="bg1"/>
                </a:solidFill>
                <a:effectLst/>
                <a:latin typeface="Calibri" panose="020F0502020204030204" pitchFamily="34" charset="0"/>
                <a:cs typeface="Calibri" panose="020F0502020204030204" pitchFamily="34" charset="0"/>
              </a:rPr>
              <a:t>any affection and sympathy, </a:t>
            </a:r>
          </a:p>
          <a:p>
            <a:r>
              <a:rPr lang="en-US" sz="3200" b="1" i="0" baseline="30000" dirty="0">
                <a:solidFill>
                  <a:srgbClr val="FFFF00"/>
                </a:solidFill>
                <a:effectLst/>
                <a:latin typeface="Calibri" panose="020F0502020204030204" pitchFamily="34" charset="0"/>
                <a:cs typeface="Calibri" panose="020F0502020204030204" pitchFamily="34" charset="0"/>
              </a:rPr>
              <a:t>2 </a:t>
            </a:r>
            <a:r>
              <a:rPr lang="en-US" sz="3200" b="0" i="0" dirty="0">
                <a:solidFill>
                  <a:srgbClr val="FFFF00"/>
                </a:solidFill>
                <a:effectLst/>
                <a:latin typeface="Calibri" panose="020F0502020204030204" pitchFamily="34" charset="0"/>
                <a:cs typeface="Calibri" panose="020F0502020204030204" pitchFamily="34" charset="0"/>
              </a:rPr>
              <a:t>complete my joy </a:t>
            </a:r>
          </a:p>
          <a:p>
            <a:pPr lvl="2"/>
            <a:r>
              <a:rPr lang="en-US" sz="3200" b="0" i="0" dirty="0">
                <a:solidFill>
                  <a:schemeClr val="bg1"/>
                </a:solidFill>
                <a:effectLst/>
                <a:latin typeface="Calibri" panose="020F0502020204030204" pitchFamily="34" charset="0"/>
                <a:cs typeface="Calibri" panose="020F0502020204030204" pitchFamily="34" charset="0"/>
              </a:rPr>
              <a:t>by being of the same mind, </a:t>
            </a:r>
          </a:p>
          <a:p>
            <a:pPr lvl="2"/>
            <a:r>
              <a:rPr lang="en-US" sz="3200" b="0" i="1" dirty="0">
                <a:solidFill>
                  <a:srgbClr val="FFFF00"/>
                </a:solidFill>
                <a:effectLst/>
                <a:latin typeface="Calibri" panose="020F0502020204030204" pitchFamily="34" charset="0"/>
                <a:cs typeface="Calibri" panose="020F0502020204030204" pitchFamily="34" charset="0"/>
              </a:rPr>
              <a:t>by</a:t>
            </a:r>
            <a:r>
              <a:rPr lang="en-US" sz="3200" b="0" i="0" dirty="0">
                <a:solidFill>
                  <a:schemeClr val="bg1"/>
                </a:solidFill>
                <a:effectLst/>
                <a:latin typeface="Calibri" panose="020F0502020204030204" pitchFamily="34" charset="0"/>
                <a:cs typeface="Calibri" panose="020F0502020204030204" pitchFamily="34" charset="0"/>
              </a:rPr>
              <a:t> having the same love, </a:t>
            </a:r>
          </a:p>
          <a:p>
            <a:pPr lvl="2"/>
            <a:r>
              <a:rPr lang="en-US" sz="3200" b="0" i="1" dirty="0">
                <a:solidFill>
                  <a:srgbClr val="FFFF00"/>
                </a:solidFill>
                <a:effectLst/>
                <a:latin typeface="Calibri" panose="020F0502020204030204" pitchFamily="34" charset="0"/>
                <a:cs typeface="Calibri" panose="020F0502020204030204" pitchFamily="34" charset="0"/>
              </a:rPr>
              <a:t>by </a:t>
            </a:r>
            <a:r>
              <a:rPr lang="en-US" sz="3200" b="0" i="0" dirty="0">
                <a:solidFill>
                  <a:schemeClr val="bg1"/>
                </a:solidFill>
                <a:effectLst/>
                <a:latin typeface="Calibri" panose="020F0502020204030204" pitchFamily="34" charset="0"/>
                <a:cs typeface="Calibri" panose="020F0502020204030204" pitchFamily="34" charset="0"/>
              </a:rPr>
              <a:t>being in full accord</a:t>
            </a:r>
          </a:p>
          <a:p>
            <a:pPr lvl="2"/>
            <a:r>
              <a:rPr lang="en-US" sz="3200" b="0" i="0" dirty="0">
                <a:solidFill>
                  <a:schemeClr val="bg1"/>
                </a:solidFill>
                <a:effectLst/>
                <a:latin typeface="Calibri" panose="020F0502020204030204" pitchFamily="34" charset="0"/>
                <a:cs typeface="Calibri" panose="020F0502020204030204" pitchFamily="34" charset="0"/>
              </a:rPr>
              <a:t>     and of one mind. </a:t>
            </a:r>
          </a:p>
          <a:p>
            <a:endParaRPr lang="en-US" sz="3200" baseline="300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8" name="Subtitle 2">
            <a:extLst>
              <a:ext uri="{FF2B5EF4-FFF2-40B4-BE49-F238E27FC236}">
                <a16:creationId xmlns:a16="http://schemas.microsoft.com/office/drawing/2014/main" id="{D430F3F0-3655-4310-91C5-40FCA186D942}"/>
              </a:ext>
            </a:extLst>
          </p:cNvPr>
          <p:cNvSpPr txBox="1">
            <a:spLocks/>
          </p:cNvSpPr>
          <p:nvPr/>
        </p:nvSpPr>
        <p:spPr>
          <a:xfrm>
            <a:off x="6509481" y="836712"/>
            <a:ext cx="2451639" cy="7772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why</a:t>
            </a:r>
            <a:endParaRPr kumimoji="0" lang="en-SG"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
        <p:nvSpPr>
          <p:cNvPr id="9" name="Subtitle 2">
            <a:extLst>
              <a:ext uri="{FF2B5EF4-FFF2-40B4-BE49-F238E27FC236}">
                <a16:creationId xmlns:a16="http://schemas.microsoft.com/office/drawing/2014/main" id="{4F35F922-29BB-4F86-99A3-C1C8866C1E65}"/>
              </a:ext>
            </a:extLst>
          </p:cNvPr>
          <p:cNvSpPr txBox="1">
            <a:spLocks/>
          </p:cNvSpPr>
          <p:nvPr/>
        </p:nvSpPr>
        <p:spPr>
          <a:xfrm>
            <a:off x="6494201" y="3320988"/>
            <a:ext cx="2451639" cy="7772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what</a:t>
            </a:r>
            <a:endParaRPr kumimoji="0" lang="en-SG"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19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8700870" cy="4852610"/>
          </a:xfrm>
          <a:prstGeom prst="rect">
            <a:avLst/>
          </a:prstGeom>
          <a:noFill/>
        </p:spPr>
        <p:txBody>
          <a:bodyPr wrap="square">
            <a:spAutoFit/>
          </a:bodyPr>
          <a:lstStyle/>
          <a:p>
            <a:pPr lvl="2"/>
            <a:r>
              <a:rPr lang="en-US" sz="3200" b="1" i="0" baseline="30000" dirty="0">
                <a:solidFill>
                  <a:srgbClr val="272727"/>
                </a:solidFill>
                <a:effectLst/>
                <a:latin typeface="Calibri" panose="020F0502020204030204" pitchFamily="34" charset="0"/>
                <a:cs typeface="Calibri" panose="020F0502020204030204" pitchFamily="34" charset="0"/>
              </a:rPr>
              <a:t>1</a:t>
            </a:r>
            <a:r>
              <a:rPr lang="en-US" sz="3200" b="0" i="0" dirty="0">
                <a:solidFill>
                  <a:srgbClr val="272727"/>
                </a:solidFill>
                <a:effectLst/>
                <a:latin typeface="Calibri" panose="020F0502020204030204" pitchFamily="34" charset="0"/>
                <a:cs typeface="Calibri" panose="020F0502020204030204" pitchFamily="34" charset="0"/>
              </a:rPr>
              <a:t> So if there is any encouragement in Christ, </a:t>
            </a:r>
          </a:p>
          <a:p>
            <a:pPr lvl="2"/>
            <a:r>
              <a:rPr lang="en-US" sz="3200" b="0" i="0" dirty="0">
                <a:solidFill>
                  <a:srgbClr val="272727"/>
                </a:solidFill>
                <a:effectLst/>
                <a:latin typeface="Calibri" panose="020F0502020204030204" pitchFamily="34" charset="0"/>
                <a:cs typeface="Calibri" panose="020F0502020204030204" pitchFamily="34" charset="0"/>
              </a:rPr>
              <a:t>any comfort from love, </a:t>
            </a:r>
          </a:p>
          <a:p>
            <a:pPr lvl="2"/>
            <a:r>
              <a:rPr lang="en-US" sz="3200" b="0" i="0" dirty="0">
                <a:solidFill>
                  <a:srgbClr val="272727"/>
                </a:solidFill>
                <a:effectLst/>
                <a:latin typeface="Calibri" panose="020F0502020204030204" pitchFamily="34" charset="0"/>
                <a:cs typeface="Calibri" panose="020F0502020204030204" pitchFamily="34" charset="0"/>
              </a:rPr>
              <a:t>any participation in the Spirit, </a:t>
            </a:r>
          </a:p>
          <a:p>
            <a:pPr lvl="2"/>
            <a:r>
              <a:rPr lang="en-US" sz="3200" b="0" i="0" dirty="0">
                <a:solidFill>
                  <a:srgbClr val="272727"/>
                </a:solidFill>
                <a:effectLst/>
                <a:latin typeface="Calibri" panose="020F0502020204030204" pitchFamily="34" charset="0"/>
                <a:cs typeface="Calibri" panose="020F0502020204030204" pitchFamily="34" charset="0"/>
              </a:rPr>
              <a:t>any affection and sympathy, </a:t>
            </a:r>
          </a:p>
          <a:p>
            <a:r>
              <a:rPr lang="en-US" sz="3200" b="1" i="0" baseline="30000" dirty="0">
                <a:solidFill>
                  <a:schemeClr val="bg1"/>
                </a:solidFill>
                <a:effectLst/>
                <a:latin typeface="Calibri" panose="020F0502020204030204" pitchFamily="34" charset="0"/>
                <a:cs typeface="Calibri" panose="020F0502020204030204" pitchFamily="34" charset="0"/>
              </a:rPr>
              <a:t>2 </a:t>
            </a:r>
            <a:r>
              <a:rPr lang="en-US" sz="3200" b="0" i="0" dirty="0">
                <a:solidFill>
                  <a:schemeClr val="bg1"/>
                </a:solidFill>
                <a:effectLst/>
                <a:latin typeface="Calibri" panose="020F0502020204030204" pitchFamily="34" charset="0"/>
                <a:cs typeface="Calibri" panose="020F0502020204030204" pitchFamily="34" charset="0"/>
              </a:rPr>
              <a:t>complete my joy </a:t>
            </a:r>
          </a:p>
          <a:p>
            <a:pPr lvl="2"/>
            <a:r>
              <a:rPr lang="en-US" sz="3200" b="0" i="0" dirty="0">
                <a:solidFill>
                  <a:schemeClr val="bg1"/>
                </a:solidFill>
                <a:effectLst/>
                <a:latin typeface="Calibri" panose="020F0502020204030204" pitchFamily="34" charset="0"/>
                <a:cs typeface="Calibri" panose="020F0502020204030204" pitchFamily="34" charset="0"/>
              </a:rPr>
              <a:t>by being of the same </a:t>
            </a:r>
            <a:r>
              <a:rPr lang="en-US" sz="3200" b="1" i="0" dirty="0">
                <a:solidFill>
                  <a:srgbClr val="FFFF00"/>
                </a:solidFill>
                <a:effectLst/>
                <a:latin typeface="Calibri" panose="020F0502020204030204" pitchFamily="34" charset="0"/>
                <a:cs typeface="Calibri" panose="020F0502020204030204" pitchFamily="34" charset="0"/>
              </a:rPr>
              <a:t>mind</a:t>
            </a:r>
            <a:r>
              <a:rPr lang="en-US" sz="3200" b="0" i="0" dirty="0">
                <a:solidFill>
                  <a:schemeClr val="bg1"/>
                </a:solidFill>
                <a:effectLst/>
                <a:latin typeface="Calibri" panose="020F0502020204030204" pitchFamily="34" charset="0"/>
                <a:cs typeface="Calibri" panose="020F0502020204030204" pitchFamily="34" charset="0"/>
              </a:rPr>
              <a:t>, </a:t>
            </a:r>
          </a:p>
          <a:p>
            <a:pPr lvl="2"/>
            <a:r>
              <a:rPr lang="en-US" sz="3200" b="0" i="0" dirty="0">
                <a:solidFill>
                  <a:schemeClr val="bg1"/>
                </a:solidFill>
                <a:effectLst/>
                <a:latin typeface="Calibri" panose="020F0502020204030204" pitchFamily="34" charset="0"/>
                <a:cs typeface="Calibri" panose="020F0502020204030204" pitchFamily="34" charset="0"/>
              </a:rPr>
              <a:t>having the same love, </a:t>
            </a:r>
          </a:p>
          <a:p>
            <a:pPr lvl="2"/>
            <a:r>
              <a:rPr lang="en-US" sz="3200" b="0" i="0" dirty="0">
                <a:solidFill>
                  <a:schemeClr val="bg1"/>
                </a:solidFill>
                <a:effectLst/>
                <a:latin typeface="Calibri" panose="020F0502020204030204" pitchFamily="34" charset="0"/>
                <a:cs typeface="Calibri" panose="020F0502020204030204" pitchFamily="34" charset="0"/>
              </a:rPr>
              <a:t>being in full accord </a:t>
            </a:r>
          </a:p>
          <a:p>
            <a:pPr lvl="2"/>
            <a:r>
              <a:rPr lang="en-US" sz="3200" b="0" i="0" dirty="0">
                <a:solidFill>
                  <a:schemeClr val="bg1"/>
                </a:solidFill>
                <a:effectLst/>
                <a:latin typeface="Calibri" panose="020F0502020204030204" pitchFamily="34" charset="0"/>
                <a:cs typeface="Calibri" panose="020F0502020204030204" pitchFamily="34" charset="0"/>
              </a:rPr>
              <a:t>    and of one </a:t>
            </a:r>
            <a:r>
              <a:rPr lang="en-US" sz="3200" b="1" i="0" dirty="0">
                <a:solidFill>
                  <a:srgbClr val="FFFF00"/>
                </a:solidFill>
                <a:effectLst/>
                <a:latin typeface="Calibri" panose="020F0502020204030204" pitchFamily="34" charset="0"/>
                <a:cs typeface="Calibri" panose="020F0502020204030204" pitchFamily="34" charset="0"/>
              </a:rPr>
              <a:t>mind</a:t>
            </a:r>
            <a:r>
              <a:rPr lang="en-US" sz="3200" b="0" i="0" dirty="0">
                <a:solidFill>
                  <a:schemeClr val="bg1"/>
                </a:solidFill>
                <a:effectLst/>
                <a:latin typeface="Calibri" panose="020F0502020204030204" pitchFamily="34" charset="0"/>
                <a:cs typeface="Calibri" panose="020F0502020204030204" pitchFamily="34" charset="0"/>
              </a:rPr>
              <a:t>. </a:t>
            </a:r>
          </a:p>
          <a:p>
            <a:endParaRPr lang="en-US" sz="3200" baseline="300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57E96777-7EAA-4DCA-BFC1-92517813DEF6}"/>
              </a:ext>
            </a:extLst>
          </p:cNvPr>
          <p:cNvSpPr txBox="1"/>
          <p:nvPr/>
        </p:nvSpPr>
        <p:spPr>
          <a:xfrm>
            <a:off x="38685" y="112541"/>
            <a:ext cx="9144000" cy="1323439"/>
          </a:xfrm>
          <a:prstGeom prst="rect">
            <a:avLst/>
          </a:prstGeom>
          <a:noFill/>
        </p:spPr>
        <p:txBody>
          <a:bodyPr wrap="square">
            <a:spAutoFit/>
          </a:bodyPr>
          <a:lstStyle/>
          <a:p>
            <a:r>
              <a:rPr lang="el-GR" sz="3200" dirty="0">
                <a:solidFill>
                  <a:srgbClr val="FFFF00"/>
                </a:solidFill>
                <a:effectLst>
                  <a:glow rad="127000">
                    <a:srgbClr val="000000"/>
                  </a:glow>
                </a:effectLst>
                <a:latin typeface="Calibri" panose="020F0502020204030204" pitchFamily="34" charset="0"/>
                <a:cs typeface="Calibri" panose="020F0502020204030204" pitchFamily="34" charset="0"/>
              </a:rPr>
              <a:t>φρονέω</a:t>
            </a:r>
            <a:r>
              <a:rPr lang="en-US" sz="3200" dirty="0">
                <a:solidFill>
                  <a:srgbClr val="FFFF00"/>
                </a:solidFill>
                <a:effectLst>
                  <a:glow rad="127000">
                    <a:srgbClr val="000000"/>
                  </a:glow>
                </a:effectLst>
                <a:latin typeface="Calibri" panose="020F0502020204030204" pitchFamily="34" charset="0"/>
                <a:cs typeface="Calibri" panose="020F0502020204030204" pitchFamily="34" charset="0"/>
              </a:rPr>
              <a:t>  - "think, form opinion, set one's mind on…“ 1:7; 2:2a, 2b, 5; 3:15a, 15b, 16, 19; 4:2, 10a, 10b</a:t>
            </a:r>
          </a:p>
          <a:p>
            <a:endParaRPr lang="en-SG" sz="1600" dirty="0">
              <a:solidFill>
                <a:srgbClr val="FFFF00"/>
              </a:solidFill>
              <a:latin typeface="Calibri" panose="020F0502020204030204" pitchFamily="34" charset="0"/>
              <a:cs typeface="Calibri" panose="020F0502020204030204" pitchFamily="34" charset="0"/>
            </a:endParaRPr>
          </a:p>
        </p:txBody>
      </p:sp>
      <p:sp>
        <p:nvSpPr>
          <p:cNvPr id="11" name="Subtitle 2">
            <a:extLst>
              <a:ext uri="{FF2B5EF4-FFF2-40B4-BE49-F238E27FC236}">
                <a16:creationId xmlns:a16="http://schemas.microsoft.com/office/drawing/2014/main" id="{CF951067-E1E3-4537-AC1B-BA8B9317ACB9}"/>
              </a:ext>
            </a:extLst>
          </p:cNvPr>
          <p:cNvSpPr txBox="1">
            <a:spLocks/>
          </p:cNvSpPr>
          <p:nvPr/>
        </p:nvSpPr>
        <p:spPr>
          <a:xfrm>
            <a:off x="6494201" y="3320988"/>
            <a:ext cx="2451639" cy="7772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what</a:t>
            </a:r>
            <a:endParaRPr kumimoji="0" lang="en-SG"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
        <p:nvSpPr>
          <p:cNvPr id="13" name="Subtitle 2">
            <a:extLst>
              <a:ext uri="{FF2B5EF4-FFF2-40B4-BE49-F238E27FC236}">
                <a16:creationId xmlns:a16="http://schemas.microsoft.com/office/drawing/2014/main" id="{2E53FC23-34D1-4362-A97A-455EFC261EC9}"/>
              </a:ext>
            </a:extLst>
          </p:cNvPr>
          <p:cNvSpPr txBox="1">
            <a:spLocks/>
          </p:cNvSpPr>
          <p:nvPr/>
        </p:nvSpPr>
        <p:spPr>
          <a:xfrm>
            <a:off x="1539336" y="4539545"/>
            <a:ext cx="6217451" cy="7772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US" sz="3200" dirty="0">
                <a:solidFill>
                  <a:srgbClr val="FFFF00"/>
                </a:solidFill>
                <a:latin typeface="Calibri" panose="020F0502020204030204" pitchFamily="34" charset="0"/>
                <a:cs typeface="Calibri" panose="020F0502020204030204" pitchFamily="34" charset="0"/>
              </a:rPr>
              <a:t>having</a:t>
            </a:r>
            <a:r>
              <a:rPr kumimoji="0" lang="en-US"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 one purpose  (NASB, NLT)</a:t>
            </a:r>
            <a:endParaRPr kumimoji="0" lang="en-SG"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925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A00BA80-16D4-4CFA-AC34-A15FF7FACAA6}"/>
              </a:ext>
            </a:extLst>
          </p:cNvPr>
          <p:cNvCxnSpPr>
            <a:cxnSpLocks/>
          </p:cNvCxnSpPr>
          <p:nvPr/>
        </p:nvCxnSpPr>
        <p:spPr>
          <a:xfrm>
            <a:off x="3853715" y="5481802"/>
            <a:ext cx="4800600" cy="0"/>
          </a:xfrm>
          <a:prstGeom prst="line">
            <a:avLst/>
          </a:prstGeom>
          <a:noFill/>
          <a:ln w="19050" cap="flat" cmpd="sng" algn="ctr">
            <a:solidFill>
              <a:sysClr val="window" lastClr="FFFFFF"/>
            </a:solidFill>
            <a:prstDash val="solid"/>
            <a:miter lim="800000"/>
          </a:ln>
          <a:effectLst/>
        </p:spPr>
      </p:cxnSp>
      <p:pic>
        <p:nvPicPr>
          <p:cNvPr id="1026" name="Picture 2" descr="Meme Creator - Funny Oh, Lord, it's Hard to be humble When You're perfect  in every way! Meme Generator at MemeCreator.org!">
            <a:extLst>
              <a:ext uri="{FF2B5EF4-FFF2-40B4-BE49-F238E27FC236}">
                <a16:creationId xmlns:a16="http://schemas.microsoft.com/office/drawing/2014/main" id="{2376506F-BEA9-4E9B-A3C0-69A14DF03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67" y="797259"/>
            <a:ext cx="4307466" cy="503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he singer and songwriter Mac Davis in 1973. His songwriting revealed a debt to both the sunny humanism of 1967&amp;rsquo;s Summer of Love and the candid sensuality of the sexual revolution that accompanied it.">
            <a:extLst>
              <a:ext uri="{FF2B5EF4-FFF2-40B4-BE49-F238E27FC236}">
                <a16:creationId xmlns:a16="http://schemas.microsoft.com/office/drawing/2014/main" id="{9CD0B697-C0DD-4F02-BCD9-B55CE6894F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54" b="4255"/>
          <a:stretch/>
        </p:blipFill>
        <p:spPr bwMode="auto">
          <a:xfrm>
            <a:off x="4665568" y="797262"/>
            <a:ext cx="4260683" cy="50379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056F917-4C60-410D-B0C0-AEAF7C2D9FDD}"/>
              </a:ext>
            </a:extLst>
          </p:cNvPr>
          <p:cNvSpPr/>
          <p:nvPr/>
        </p:nvSpPr>
        <p:spPr>
          <a:xfrm>
            <a:off x="170967" y="4891314"/>
            <a:ext cx="4307466" cy="943917"/>
          </a:xfrm>
          <a:prstGeom prst="rect">
            <a:avLst/>
          </a:prstGeom>
          <a:solidFill>
            <a:srgbClr val="535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Tree>
    <p:extLst>
      <p:ext uri="{BB962C8B-B14F-4D97-AF65-F5344CB8AC3E}">
        <p14:creationId xmlns:p14="http://schemas.microsoft.com/office/powerpoint/2010/main" val="415376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782C0-44D0-4777-B247-1B1162C074CA}"/>
              </a:ext>
            </a:extLst>
          </p:cNvPr>
          <p:cNvSpPr txBox="1"/>
          <p:nvPr/>
        </p:nvSpPr>
        <p:spPr>
          <a:xfrm>
            <a:off x="260250" y="112541"/>
            <a:ext cx="5607894" cy="4852610"/>
          </a:xfrm>
          <a:prstGeom prst="rect">
            <a:avLst/>
          </a:prstGeom>
          <a:noFill/>
        </p:spPr>
        <p:txBody>
          <a:bodyPr wrap="square">
            <a:spAutoFit/>
          </a:bodyPr>
          <a:lstStyle/>
          <a:p>
            <a:r>
              <a:rPr lang="en-US" sz="3200" b="1" i="0" baseline="30000" dirty="0">
                <a:solidFill>
                  <a:schemeClr val="bg1"/>
                </a:solidFill>
                <a:effectLst/>
                <a:latin typeface="Calibri" panose="020F0502020204030204" pitchFamily="34" charset="0"/>
                <a:cs typeface="Calibri" panose="020F0502020204030204" pitchFamily="34" charset="0"/>
              </a:rPr>
              <a:t>3 </a:t>
            </a:r>
            <a:r>
              <a:rPr lang="en-US" sz="3200" b="0" i="0" dirty="0">
                <a:solidFill>
                  <a:schemeClr val="bg1"/>
                </a:solidFill>
                <a:effectLst/>
                <a:latin typeface="Calibri" panose="020F0502020204030204" pitchFamily="34" charset="0"/>
                <a:cs typeface="Calibri" panose="020F0502020204030204" pitchFamily="34" charset="0"/>
              </a:rPr>
              <a:t>Do nothing from selfish ambition or conceit, </a:t>
            </a:r>
            <a:endParaRPr lang="en-US" sz="3200" dirty="0">
              <a:solidFill>
                <a:schemeClr val="bg1"/>
              </a:solidFill>
              <a:latin typeface="Calibri" panose="020F0502020204030204" pitchFamily="34" charset="0"/>
              <a:cs typeface="Calibri" panose="020F0502020204030204" pitchFamily="34" charset="0"/>
            </a:endParaRPr>
          </a:p>
          <a:p>
            <a:pPr lvl="1"/>
            <a:r>
              <a:rPr lang="en-US" sz="3200" b="0" i="0" dirty="0">
                <a:solidFill>
                  <a:schemeClr val="bg1"/>
                </a:solidFill>
                <a:effectLst/>
                <a:latin typeface="Calibri" panose="020F0502020204030204" pitchFamily="34" charset="0"/>
                <a:cs typeface="Calibri" panose="020F0502020204030204" pitchFamily="34" charset="0"/>
              </a:rPr>
              <a:t>but in humility count others more significant than yourselves. </a:t>
            </a:r>
          </a:p>
          <a:p>
            <a:endParaRPr lang="en-US" sz="3200" baseline="30000" dirty="0">
              <a:solidFill>
                <a:schemeClr val="bg1"/>
              </a:solidFill>
              <a:latin typeface="Calibri" panose="020F0502020204030204" pitchFamily="34" charset="0"/>
              <a:cs typeface="Calibri" panose="020F0502020204030204" pitchFamily="34" charset="0"/>
            </a:endParaRPr>
          </a:p>
          <a:p>
            <a:r>
              <a:rPr lang="en-US" sz="3200" b="1" i="0" baseline="30000" dirty="0">
                <a:solidFill>
                  <a:schemeClr val="bg1"/>
                </a:solidFill>
                <a:effectLst/>
                <a:latin typeface="Calibri" panose="020F0502020204030204" pitchFamily="34" charset="0"/>
                <a:cs typeface="Calibri" panose="020F0502020204030204" pitchFamily="34" charset="0"/>
              </a:rPr>
              <a:t>4 </a:t>
            </a:r>
            <a:r>
              <a:rPr lang="en-US" sz="3200" b="0" i="0" dirty="0">
                <a:solidFill>
                  <a:schemeClr val="bg1"/>
                </a:solidFill>
                <a:effectLst/>
                <a:latin typeface="Calibri" panose="020F0502020204030204" pitchFamily="34" charset="0"/>
                <a:cs typeface="Calibri" panose="020F0502020204030204" pitchFamily="34" charset="0"/>
              </a:rPr>
              <a:t>Let each of you look not only to his own interests,</a:t>
            </a:r>
          </a:p>
          <a:p>
            <a:pPr lvl="1"/>
            <a:r>
              <a:rPr lang="en-US" sz="3200" b="0" i="0" dirty="0">
                <a:solidFill>
                  <a:schemeClr val="bg1"/>
                </a:solidFill>
                <a:effectLst/>
                <a:latin typeface="Calibri" panose="020F0502020204030204" pitchFamily="34" charset="0"/>
                <a:cs typeface="Calibri" panose="020F0502020204030204" pitchFamily="34" charset="0"/>
              </a:rPr>
              <a:t>but also to the interests of others</a:t>
            </a:r>
            <a:endParaRPr lang="en-SG" sz="3200" dirty="0">
              <a:solidFill>
                <a:schemeClr val="bg1"/>
              </a:solidFill>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402370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Phil 2:1-4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Subtitle 2">
            <a:extLst>
              <a:ext uri="{FF2B5EF4-FFF2-40B4-BE49-F238E27FC236}">
                <a16:creationId xmlns:a16="http://schemas.microsoft.com/office/drawing/2014/main" id="{974AAF2B-577C-4646-B6D1-4359CE921B12}"/>
              </a:ext>
            </a:extLst>
          </p:cNvPr>
          <p:cNvSpPr txBox="1">
            <a:spLocks/>
          </p:cNvSpPr>
          <p:nvPr/>
        </p:nvSpPr>
        <p:spPr>
          <a:xfrm>
            <a:off x="6430423" y="584684"/>
            <a:ext cx="2451639" cy="7772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how</a:t>
            </a:r>
            <a:endParaRPr kumimoji="0" lang="en-SG" sz="320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10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handwear&#10;&#10;Description automatically generated">
            <a:extLst>
              <a:ext uri="{FF2B5EF4-FFF2-40B4-BE49-F238E27FC236}">
                <a16:creationId xmlns:a16="http://schemas.microsoft.com/office/drawing/2014/main" id="{B9E6E5C6-D630-4D81-A28E-C2B94C4F985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88858"/>
            <a:ext cx="6346729" cy="5669142"/>
          </a:xfrm>
          <a:prstGeom prst="rect">
            <a:avLst/>
          </a:prstGeom>
        </p:spPr>
      </p:pic>
      <p:sp>
        <p:nvSpPr>
          <p:cNvPr id="6" name="Subtitle 2">
            <a:extLst>
              <a:ext uri="{FF2B5EF4-FFF2-40B4-BE49-F238E27FC236}">
                <a16:creationId xmlns:a16="http://schemas.microsoft.com/office/drawing/2014/main" id="{0D6163A4-3AD0-4FB0-8A51-64C81E1301E8}"/>
              </a:ext>
            </a:extLst>
          </p:cNvPr>
          <p:cNvSpPr txBox="1">
            <a:spLocks/>
          </p:cNvSpPr>
          <p:nvPr/>
        </p:nvSpPr>
        <p:spPr>
          <a:xfrm>
            <a:off x="4138870" y="359"/>
            <a:ext cx="5005130" cy="156468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41C52"/>
                </a:solidFill>
                <a:effectLst/>
                <a:uLnTx/>
                <a:uFillTx/>
                <a:latin typeface="Calibri" panose="020F0502020204030204" pitchFamily="34" charset="0"/>
                <a:cs typeface="Calibri" panose="020F0502020204030204" pitchFamily="34" charset="0"/>
              </a:rPr>
              <a:t>Invisible Hand</a:t>
            </a:r>
            <a:r>
              <a:rPr lang="en-SG" sz="3200" b="1" dirty="0">
                <a:solidFill>
                  <a:srgbClr val="141C52"/>
                </a:solidFill>
                <a:latin typeface="Calibri" panose="020F0502020204030204" pitchFamily="34" charset="0"/>
                <a:cs typeface="Calibri" panose="020F0502020204030204" pitchFamily="34" charset="0"/>
              </a:rPr>
              <a:t> Principle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SG" sz="3200" b="1" i="1" u="none" strike="noStrike" kern="1200" cap="none" spc="0" normalizeH="0" baseline="0" noProof="0" dirty="0">
                <a:ln>
                  <a:noFill/>
                </a:ln>
                <a:solidFill>
                  <a:srgbClr val="141C52"/>
                </a:solidFill>
                <a:effectLst/>
                <a:uLnTx/>
                <a:uFillTx/>
                <a:latin typeface="Calibri" panose="020F0502020204030204" pitchFamily="34" charset="0"/>
                <a:cs typeface="Calibri" panose="020F0502020204030204" pitchFamily="34" charset="0"/>
              </a:rPr>
              <a:t>Laissez-faire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SG" sz="3200" dirty="0">
                <a:solidFill>
                  <a:srgbClr val="141C52"/>
                </a:solidFill>
                <a:latin typeface="Calibri" panose="020F0502020204030204" pitchFamily="34" charset="0"/>
                <a:cs typeface="Calibri" panose="020F0502020204030204" pitchFamily="34" charset="0"/>
              </a:rPr>
              <a:t>Western world view</a:t>
            </a:r>
            <a:endParaRPr kumimoji="0" lang="en-US" sz="3200" u="none" strike="noStrike" kern="1200" cap="none" spc="0" normalizeH="0" baseline="0" noProof="0" dirty="0">
              <a:ln>
                <a:noFill/>
              </a:ln>
              <a:solidFill>
                <a:srgbClr val="141C52"/>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C7086EE-E5B5-4568-842E-B4AA15D0EE85}"/>
              </a:ext>
            </a:extLst>
          </p:cNvPr>
          <p:cNvSpPr txBox="1"/>
          <p:nvPr/>
        </p:nvSpPr>
        <p:spPr>
          <a:xfrm>
            <a:off x="6426493" y="3212976"/>
            <a:ext cx="2567792" cy="2862322"/>
          </a:xfrm>
          <a:prstGeom prst="rect">
            <a:avLst/>
          </a:prstGeom>
          <a:solidFill>
            <a:schemeClr val="tx2">
              <a:lumMod val="10000"/>
              <a:lumOff val="90000"/>
            </a:schemeClr>
          </a:solidFill>
        </p:spPr>
        <p:txBody>
          <a:bodyPr wrap="square">
            <a:spAutoFit/>
          </a:bodyPr>
          <a:lstStyle/>
          <a:p>
            <a:pPr algn="ctr"/>
            <a:r>
              <a:rPr lang="en-US" sz="3600" b="1" i="0" dirty="0">
                <a:solidFill>
                  <a:srgbClr val="141C52"/>
                </a:solidFill>
                <a:effectLst/>
                <a:latin typeface="Calibri" panose="020F0502020204030204" pitchFamily="34" charset="0"/>
                <a:cs typeface="Calibri" panose="020F0502020204030204" pitchFamily="34" charset="0"/>
              </a:rPr>
              <a:t>each of you look </a:t>
            </a:r>
            <a:r>
              <a:rPr lang="en-US" sz="3600" b="1" i="0" strike="sngStrike" dirty="0">
                <a:solidFill>
                  <a:srgbClr val="141C52"/>
                </a:solidFill>
                <a:effectLst/>
                <a:highlight>
                  <a:srgbClr val="FFFF00"/>
                </a:highlight>
                <a:latin typeface="Calibri" panose="020F0502020204030204" pitchFamily="34" charset="0"/>
                <a:cs typeface="Calibri" panose="020F0502020204030204" pitchFamily="34" charset="0"/>
              </a:rPr>
              <a:t>not</a:t>
            </a:r>
            <a:r>
              <a:rPr lang="en-US" sz="3600" b="1" i="0" dirty="0">
                <a:solidFill>
                  <a:srgbClr val="141C52"/>
                </a:solidFill>
                <a:effectLst/>
                <a:latin typeface="Calibri" panose="020F0502020204030204" pitchFamily="34" charset="0"/>
                <a:cs typeface="Calibri" panose="020F0502020204030204" pitchFamily="34" charset="0"/>
              </a:rPr>
              <a:t> only to his own interests,</a:t>
            </a:r>
          </a:p>
        </p:txBody>
      </p:sp>
    </p:spTree>
    <p:extLst>
      <p:ext uri="{BB962C8B-B14F-4D97-AF65-F5344CB8AC3E}">
        <p14:creationId xmlns:p14="http://schemas.microsoft.com/office/powerpoint/2010/main" val="130369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0D84D7-FFB3-4D76-90FC-B5B233D3A3D6}"/>
              </a:ext>
            </a:extLst>
          </p:cNvPr>
          <p:cNvSpPr txBox="1"/>
          <p:nvPr/>
        </p:nvSpPr>
        <p:spPr>
          <a:xfrm>
            <a:off x="143508" y="224644"/>
            <a:ext cx="9000492" cy="1384995"/>
          </a:xfrm>
          <a:prstGeom prst="rect">
            <a:avLst/>
          </a:prstGeom>
          <a:noFill/>
        </p:spPr>
        <p:txBody>
          <a:bodyPr wrap="square">
            <a:spAutoFit/>
          </a:bodyPr>
          <a:lstStyle/>
          <a:p>
            <a:pPr>
              <a:tabLst>
                <a:tab pos="228600" algn="l"/>
                <a:tab pos="457200" algn="l"/>
                <a:tab pos="685800" algn="l"/>
                <a:tab pos="914400" algn="l"/>
              </a:tabLst>
            </a:pPr>
            <a:r>
              <a:rPr lang="en-US" sz="2800" b="1" i="0" baseline="30000" dirty="0">
                <a:solidFill>
                  <a:srgbClr val="000000"/>
                </a:solidFill>
                <a:effectLst/>
                <a:latin typeface="system-ui"/>
              </a:rPr>
              <a:t>5 </a:t>
            </a:r>
            <a:r>
              <a:rPr lang="en-US" sz="2800" b="0" i="0" dirty="0">
                <a:solidFill>
                  <a:srgbClr val="000000"/>
                </a:solidFill>
                <a:effectLst/>
                <a:latin typeface="system-ui"/>
              </a:rPr>
              <a:t>Have this mind among yourselves, </a:t>
            </a:r>
          </a:p>
          <a:p>
            <a:pPr>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which is yours in Christ Jesus,</a:t>
            </a:r>
            <a:r>
              <a:rPr lang="en-US" sz="2800" b="0" i="0" baseline="30000" dirty="0">
                <a:solidFill>
                  <a:srgbClr val="000000"/>
                </a:solidFill>
                <a:effectLst/>
                <a:latin typeface="system-ui"/>
              </a:rPr>
              <a:t> </a:t>
            </a:r>
            <a:r>
              <a:rPr lang="en-US" sz="2800" b="0" i="0" dirty="0">
                <a:solidFill>
                  <a:srgbClr val="000000"/>
                </a:solidFill>
                <a:effectLst/>
                <a:latin typeface="system-ui"/>
              </a:rPr>
              <a:t> </a:t>
            </a:r>
          </a:p>
          <a:p>
            <a:pPr>
              <a:tabLst>
                <a:tab pos="228600" algn="l"/>
                <a:tab pos="457200" algn="l"/>
                <a:tab pos="685800" algn="l"/>
                <a:tab pos="914400" algn="l"/>
              </a:tabLst>
            </a:pPr>
            <a:endParaRPr lang="en-US" sz="2800" b="0" i="0" dirty="0">
              <a:solidFill>
                <a:srgbClr val="000000"/>
              </a:solidFill>
              <a:effectLst/>
              <a:latin typeface="system-ui"/>
            </a:endParaRPr>
          </a:p>
        </p:txBody>
      </p:sp>
      <p:sp>
        <p:nvSpPr>
          <p:cNvPr id="10" name="TextBox 9">
            <a:extLst>
              <a:ext uri="{FF2B5EF4-FFF2-40B4-BE49-F238E27FC236}">
                <a16:creationId xmlns:a16="http://schemas.microsoft.com/office/drawing/2014/main" id="{76354908-E113-4714-8A96-5F9A0BAF38D6}"/>
              </a:ext>
            </a:extLst>
          </p:cNvPr>
          <p:cNvSpPr txBox="1"/>
          <p:nvPr/>
        </p:nvSpPr>
        <p:spPr>
          <a:xfrm>
            <a:off x="5327852" y="14587"/>
            <a:ext cx="3816148" cy="1384995"/>
          </a:xfrm>
          <a:prstGeom prst="rect">
            <a:avLst/>
          </a:prstGeom>
          <a:solidFill>
            <a:schemeClr val="tx2">
              <a:lumMod val="10000"/>
              <a:lumOff val="90000"/>
            </a:schemeClr>
          </a:solidFill>
        </p:spPr>
        <p:txBody>
          <a:bodyPr wrap="square">
            <a:spAutoFit/>
          </a:bodyPr>
          <a:lstStyle/>
          <a:p>
            <a:r>
              <a:rPr lang="en-US" sz="2800" b="0" i="0" spc="-150" dirty="0">
                <a:solidFill>
                  <a:srgbClr val="000000"/>
                </a:solidFill>
                <a:effectLst/>
                <a:latin typeface="system-ui"/>
              </a:rPr>
              <a:t>You should have the same attitude toward one another that Christ Jesus had (NET)</a:t>
            </a:r>
            <a:endParaRPr lang="en-SG" sz="2800" spc="-150" dirty="0"/>
          </a:p>
        </p:txBody>
      </p:sp>
    </p:spTree>
    <p:extLst>
      <p:ext uri="{BB962C8B-B14F-4D97-AF65-F5344CB8AC3E}">
        <p14:creationId xmlns:p14="http://schemas.microsoft.com/office/powerpoint/2010/main" val="4084111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2">
            <a:extLst>
              <a:ext uri="{FF2B5EF4-FFF2-40B4-BE49-F238E27FC236}">
                <a16:creationId xmlns:a16="http://schemas.microsoft.com/office/drawing/2014/main" id="{7BC06BCF-7320-499B-88F4-B5CA302B7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4">
            <a:extLst>
              <a:ext uri="{FF2B5EF4-FFF2-40B4-BE49-F238E27FC236}">
                <a16:creationId xmlns:a16="http://schemas.microsoft.com/office/drawing/2014/main" id="{50554E2E-2922-4366-AD14-32C37F733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78"/>
            <a:ext cx="227064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AF0FF6D8-83C6-4E16-A659-121582CA0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2852" y="6144405"/>
            <a:ext cx="6901148"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D697F9F0-BF9E-41B1-A538-7AFA9E965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2464"/>
            <a:ext cx="2279297" cy="51151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D9D0FB2B-1753-41DC-BEA8-7B80EF89D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1031500"/>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C909C433-6200-400E-ACC5-60A500486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6112401"/>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0328808-6121-4268-B0D0-AB78E2170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3708" y="3404997"/>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37D2A1B-F96C-4CD6-B3FB-CB4E55CB0DA9}"/>
              </a:ext>
            </a:extLst>
          </p:cNvPr>
          <p:cNvSpPr txBox="1">
            <a:spLocks/>
          </p:cNvSpPr>
          <p:nvPr/>
        </p:nvSpPr>
        <p:spPr>
          <a:xfrm>
            <a:off x="2510463" y="2940558"/>
            <a:ext cx="5219863" cy="2885942"/>
          </a:xfrm>
          <a:prstGeom prst="rect">
            <a:avLst/>
          </a:prstGeom>
        </p:spPr>
        <p:txBody>
          <a:bodyPr vert="horz" lIns="109728" tIns="109728" rIns="109728" bIns="91440" rtlCol="0" anchor="t">
            <a:normAutofit/>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pPr marL="457200" indent="-457200">
              <a:lnSpc>
                <a:spcPct val="115000"/>
              </a:lnSpc>
              <a:spcAft>
                <a:spcPts val="600"/>
              </a:spcAft>
              <a:buFont typeface="Arial" panose="020B0604020202020204" pitchFamily="34" charset="0"/>
              <a:buChar char="•"/>
            </a:pPr>
            <a:endParaRPr lang="en-US" sz="2700" spc="150" dirty="0"/>
          </a:p>
        </p:txBody>
      </p:sp>
      <p:sp>
        <p:nvSpPr>
          <p:cNvPr id="14" name="TextBox 13">
            <a:extLst>
              <a:ext uri="{FF2B5EF4-FFF2-40B4-BE49-F238E27FC236}">
                <a16:creationId xmlns:a16="http://schemas.microsoft.com/office/drawing/2014/main" id="{7AB6D17F-C598-4300-9554-18F8396D77DB}"/>
              </a:ext>
            </a:extLst>
          </p:cNvPr>
          <p:cNvSpPr txBox="1"/>
          <p:nvPr/>
        </p:nvSpPr>
        <p:spPr>
          <a:xfrm>
            <a:off x="2815180" y="1660284"/>
            <a:ext cx="6328820" cy="2308324"/>
          </a:xfrm>
          <a:prstGeom prst="rect">
            <a:avLst/>
          </a:prstGeom>
          <a:noFill/>
        </p:spPr>
        <p:txBody>
          <a:bodyPr wrap="square">
            <a:spAutoFit/>
          </a:bodyPr>
          <a:lstStyle/>
          <a:p>
            <a:r>
              <a:rPr lang="en-US" sz="3600" b="1" spc="150" dirty="0">
                <a:latin typeface="system-ui"/>
              </a:rPr>
              <a:t>Jesus’ example of humility challenges Christians to live a life of unselfishness and unity.</a:t>
            </a:r>
          </a:p>
        </p:txBody>
      </p:sp>
      <p:pic>
        <p:nvPicPr>
          <p:cNvPr id="17" name="Picture 16" descr="A picture containing background pattern&#10;&#10;Description automatically generated">
            <a:extLst>
              <a:ext uri="{FF2B5EF4-FFF2-40B4-BE49-F238E27FC236}">
                <a16:creationId xmlns:a16="http://schemas.microsoft.com/office/drawing/2014/main" id="{623A58FD-07CC-46DB-835F-2307B9BBB322}"/>
              </a:ext>
            </a:extLst>
          </p:cNvPr>
          <p:cNvPicPr>
            <a:picLocks noChangeAspect="1"/>
          </p:cNvPicPr>
          <p:nvPr/>
        </p:nvPicPr>
        <p:blipFill rotWithShape="1">
          <a:blip r:embed="rId3">
            <a:extLst>
              <a:ext uri="{28A0092B-C50C-407E-A947-70E740481C1C}">
                <a14:useLocalDpi xmlns:a14="http://schemas.microsoft.com/office/drawing/2010/main" val="0"/>
              </a:ext>
            </a:extLst>
          </a:blip>
          <a:srcRect r="48543"/>
          <a:stretch/>
        </p:blipFill>
        <p:spPr>
          <a:xfrm>
            <a:off x="0" y="5037914"/>
            <a:ext cx="2279297" cy="1841050"/>
          </a:xfrm>
          <a:prstGeom prst="rect">
            <a:avLst/>
          </a:prstGeom>
        </p:spPr>
      </p:pic>
      <p:sp>
        <p:nvSpPr>
          <p:cNvPr id="18" name="Subtitle 2">
            <a:extLst>
              <a:ext uri="{FF2B5EF4-FFF2-40B4-BE49-F238E27FC236}">
                <a16:creationId xmlns:a16="http://schemas.microsoft.com/office/drawing/2014/main" id="{6D804F02-669D-4866-9067-A331E9BDFB62}"/>
              </a:ext>
            </a:extLst>
          </p:cNvPr>
          <p:cNvSpPr txBox="1">
            <a:spLocks/>
          </p:cNvSpPr>
          <p:nvPr/>
        </p:nvSpPr>
        <p:spPr>
          <a:xfrm>
            <a:off x="4924425" y="6208413"/>
            <a:ext cx="3821335" cy="61226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Avenir Next LT Pro"/>
                <a:ea typeface="+mn-ea"/>
                <a:cs typeface="+mn-cs"/>
              </a:rPr>
              <a:t>Philippians 2</a:t>
            </a:r>
            <a:endParaRPr kumimoji="0" lang="en-SG" sz="2800" b="0" i="0" u="none" strike="noStrike" kern="1200" cap="none" spc="0" normalizeH="0" baseline="0" noProof="0" dirty="0">
              <a:ln>
                <a:noFill/>
              </a:ln>
              <a:solidFill>
                <a:schemeClr val="tx1"/>
              </a:solidFill>
              <a:effectLst/>
              <a:uLnTx/>
              <a:uFillTx/>
              <a:latin typeface="Avenir Next LT Pro"/>
              <a:ea typeface="+mn-ea"/>
              <a:cs typeface="+mn-cs"/>
            </a:endParaRPr>
          </a:p>
        </p:txBody>
      </p:sp>
    </p:spTree>
    <p:extLst>
      <p:ext uri="{BB962C8B-B14F-4D97-AF65-F5344CB8AC3E}">
        <p14:creationId xmlns:p14="http://schemas.microsoft.com/office/powerpoint/2010/main" val="107029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0D84D7-FFB3-4D76-90FC-B5B233D3A3D6}"/>
              </a:ext>
            </a:extLst>
          </p:cNvPr>
          <p:cNvSpPr txBox="1"/>
          <p:nvPr/>
        </p:nvSpPr>
        <p:spPr>
          <a:xfrm>
            <a:off x="143508" y="224644"/>
            <a:ext cx="9000492" cy="5262979"/>
          </a:xfrm>
          <a:prstGeom prst="rect">
            <a:avLst/>
          </a:prstGeom>
          <a:noFill/>
        </p:spPr>
        <p:txBody>
          <a:bodyPr wrap="square">
            <a:spAutoFit/>
          </a:bodyPr>
          <a:lstStyle/>
          <a:p>
            <a:pPr>
              <a:tabLst>
                <a:tab pos="228600" algn="l"/>
                <a:tab pos="457200" algn="l"/>
                <a:tab pos="685800" algn="l"/>
                <a:tab pos="914400" algn="l"/>
              </a:tabLst>
            </a:pPr>
            <a:r>
              <a:rPr lang="en-US" sz="2800" b="1" i="0" baseline="30000" dirty="0">
                <a:solidFill>
                  <a:srgbClr val="000000"/>
                </a:solidFill>
                <a:effectLst/>
                <a:latin typeface="system-ui"/>
              </a:rPr>
              <a:t>5 </a:t>
            </a:r>
            <a:r>
              <a:rPr lang="en-US" sz="2800" b="0" i="0" dirty="0">
                <a:solidFill>
                  <a:srgbClr val="000000"/>
                </a:solidFill>
                <a:effectLst/>
                <a:latin typeface="system-ui"/>
              </a:rPr>
              <a:t>Have this </a:t>
            </a:r>
            <a:r>
              <a:rPr lang="en-US" sz="2800" b="0" i="0" dirty="0">
                <a:solidFill>
                  <a:srgbClr val="000000"/>
                </a:solidFill>
                <a:effectLst/>
                <a:highlight>
                  <a:srgbClr val="FFFF00"/>
                </a:highlight>
                <a:latin typeface="system-ui"/>
              </a:rPr>
              <a:t>mind</a:t>
            </a:r>
            <a:r>
              <a:rPr lang="en-US" sz="2800" b="0" i="0" dirty="0">
                <a:solidFill>
                  <a:srgbClr val="000000"/>
                </a:solidFill>
                <a:effectLst/>
                <a:latin typeface="system-ui"/>
              </a:rPr>
              <a:t> among yourselves, </a:t>
            </a:r>
          </a:p>
          <a:p>
            <a:pPr>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which is yours in Christ Jesus,</a:t>
            </a:r>
            <a:r>
              <a:rPr lang="en-US" sz="2800" b="0" i="0" baseline="30000" dirty="0">
                <a:solidFill>
                  <a:srgbClr val="000000"/>
                </a:solidFill>
                <a:effectLst/>
                <a:latin typeface="system-ui"/>
              </a:rPr>
              <a:t> </a:t>
            </a:r>
            <a:r>
              <a:rPr lang="en-US" sz="2800" b="0" i="0" dirty="0">
                <a:solidFill>
                  <a:srgbClr val="000000"/>
                </a:solidFill>
                <a:effectLst/>
                <a:latin typeface="system-ui"/>
              </a:rPr>
              <a:t> </a:t>
            </a:r>
          </a:p>
          <a:p>
            <a:pPr>
              <a:tabLst>
                <a:tab pos="228600" algn="l"/>
                <a:tab pos="457200" algn="l"/>
                <a:tab pos="685800" algn="l"/>
                <a:tab pos="914400" algn="l"/>
              </a:tabLst>
            </a:pPr>
            <a:endParaRPr lang="en-US" sz="2800" b="0" i="0" dirty="0">
              <a:solidFill>
                <a:srgbClr val="000000"/>
              </a:solidFill>
              <a:effectLst/>
              <a:latin typeface="system-ui"/>
            </a:endParaRPr>
          </a:p>
          <a:p>
            <a:pPr lvl="1">
              <a:tabLst>
                <a:tab pos="228600" algn="l"/>
                <a:tab pos="457200" algn="l"/>
                <a:tab pos="685800" algn="l"/>
                <a:tab pos="914400" algn="l"/>
              </a:tabLst>
            </a:pPr>
            <a:r>
              <a:rPr lang="en-US" sz="2800" b="1" i="0" baseline="30000" dirty="0">
                <a:solidFill>
                  <a:srgbClr val="000000"/>
                </a:solidFill>
                <a:effectLst/>
                <a:latin typeface="system-ui"/>
              </a:rPr>
              <a:t>6 </a:t>
            </a:r>
            <a:r>
              <a:rPr lang="en-US" sz="2800" b="0" i="0" dirty="0">
                <a:solidFill>
                  <a:srgbClr val="000000"/>
                </a:solidFill>
                <a:effectLst/>
                <a:latin typeface="system-ui"/>
              </a:rPr>
              <a:t>who, though he was in the form of God, </a:t>
            </a:r>
          </a:p>
          <a:p>
            <a:pPr lvl="1">
              <a:tabLst>
                <a:tab pos="228600" algn="l"/>
                <a:tab pos="457200" algn="l"/>
                <a:tab pos="685800" algn="l"/>
                <a:tab pos="914400" algn="l"/>
              </a:tabLst>
            </a:pPr>
            <a:r>
              <a:rPr lang="en-US" sz="2800" b="0" i="0" dirty="0">
                <a:solidFill>
                  <a:srgbClr val="000000"/>
                </a:solidFill>
                <a:effectLst/>
                <a:latin typeface="system-ui"/>
              </a:rPr>
              <a:t>     did not count equality with God a thing to be grasped,</a:t>
            </a:r>
          </a:p>
          <a:p>
            <a:pPr lvl="2">
              <a:tabLst>
                <a:tab pos="228600" algn="l"/>
                <a:tab pos="457200" algn="l"/>
                <a:tab pos="685800" algn="l"/>
                <a:tab pos="914400" algn="l"/>
              </a:tabLst>
            </a:pPr>
            <a:r>
              <a:rPr lang="en-US" sz="2800" b="1" i="0" baseline="30000" dirty="0">
                <a:solidFill>
                  <a:srgbClr val="000000"/>
                </a:solidFill>
                <a:effectLst/>
                <a:latin typeface="system-ui"/>
              </a:rPr>
              <a:t>7 </a:t>
            </a:r>
            <a:r>
              <a:rPr lang="en-US" sz="2800" b="0" i="0" dirty="0">
                <a:solidFill>
                  <a:srgbClr val="000000"/>
                </a:solidFill>
                <a:effectLst/>
                <a:latin typeface="system-ui"/>
              </a:rPr>
              <a:t>but emptied himself,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by taking the form of a servant,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being born in the likeness of men. </a:t>
            </a:r>
          </a:p>
          <a:p>
            <a:pPr lvl="2">
              <a:tabLst>
                <a:tab pos="228600" algn="l"/>
                <a:tab pos="457200" algn="l"/>
                <a:tab pos="685800" algn="l"/>
                <a:tab pos="914400" algn="l"/>
              </a:tabLst>
            </a:pPr>
            <a:r>
              <a:rPr lang="en-US" sz="2800" baseline="30000" dirty="0">
                <a:solidFill>
                  <a:srgbClr val="000000"/>
                </a:solidFill>
                <a:latin typeface="system-ui"/>
              </a:rPr>
              <a:t>             </a:t>
            </a:r>
            <a:r>
              <a:rPr lang="en-US" sz="2800" b="1" i="0" baseline="30000" dirty="0">
                <a:solidFill>
                  <a:srgbClr val="000000"/>
                </a:solidFill>
                <a:effectLst/>
                <a:latin typeface="system-ui"/>
              </a:rPr>
              <a:t>8 </a:t>
            </a:r>
            <a:r>
              <a:rPr lang="en-US" sz="2800" b="0" i="0" dirty="0">
                <a:solidFill>
                  <a:srgbClr val="000000"/>
                </a:solidFill>
                <a:effectLst/>
                <a:latin typeface="system-ui"/>
              </a:rPr>
              <a:t>And being found in human form, </a:t>
            </a:r>
          </a:p>
          <a:p>
            <a:pPr lvl="2">
              <a:tabLst>
                <a:tab pos="228600" algn="l"/>
                <a:tab pos="457200" algn="l"/>
                <a:tab pos="685800" algn="l"/>
                <a:tab pos="914400" algn="l"/>
              </a:tabLst>
            </a:pPr>
            <a:r>
              <a:rPr lang="en-US" sz="2800" b="0" i="0" dirty="0">
                <a:solidFill>
                  <a:srgbClr val="000000"/>
                </a:solidFill>
                <a:effectLst/>
                <a:latin typeface="system-ui"/>
              </a:rPr>
              <a:t>he humbled himself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by becoming obedient to the point of death,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even death on a cross. </a:t>
            </a:r>
            <a:endParaRPr lang="en-SG" sz="2800" dirty="0"/>
          </a:p>
        </p:txBody>
      </p:sp>
      <p:grpSp>
        <p:nvGrpSpPr>
          <p:cNvPr id="4" name="Group 3">
            <a:extLst>
              <a:ext uri="{FF2B5EF4-FFF2-40B4-BE49-F238E27FC236}">
                <a16:creationId xmlns:a16="http://schemas.microsoft.com/office/drawing/2014/main" id="{C06B19AE-0D63-427D-B820-8076055B395F}"/>
              </a:ext>
            </a:extLst>
          </p:cNvPr>
          <p:cNvGrpSpPr/>
          <p:nvPr/>
        </p:nvGrpSpPr>
        <p:grpSpPr>
          <a:xfrm>
            <a:off x="870980" y="1988840"/>
            <a:ext cx="208632" cy="2412268"/>
            <a:chOff x="683568" y="21926"/>
            <a:chExt cx="496618" cy="3457048"/>
          </a:xfrm>
        </p:grpSpPr>
        <p:cxnSp>
          <p:nvCxnSpPr>
            <p:cNvPr id="5" name="Straight Connector 4">
              <a:extLst>
                <a:ext uri="{FF2B5EF4-FFF2-40B4-BE49-F238E27FC236}">
                  <a16:creationId xmlns:a16="http://schemas.microsoft.com/office/drawing/2014/main" id="{144F394B-6BC5-45F8-B1CF-A240E776D86C}"/>
                </a:ext>
              </a:extLst>
            </p:cNvPr>
            <p:cNvCxnSpPr>
              <a:cxnSpLocks/>
            </p:cNvCxnSpPr>
            <p:nvPr/>
          </p:nvCxnSpPr>
          <p:spPr>
            <a:xfrm>
              <a:off x="683568" y="21926"/>
              <a:ext cx="0" cy="3457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FF512C-A388-4553-8E9F-2DAB8262B7CB}"/>
                </a:ext>
              </a:extLst>
            </p:cNvPr>
            <p:cNvCxnSpPr>
              <a:cxnSpLocks/>
            </p:cNvCxnSpPr>
            <p:nvPr/>
          </p:nvCxnSpPr>
          <p:spPr>
            <a:xfrm flipH="1">
              <a:off x="683568" y="3478974"/>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A53CD4-6673-4C18-9BE5-48775896B46D}"/>
                </a:ext>
              </a:extLst>
            </p:cNvPr>
            <p:cNvCxnSpPr>
              <a:cxnSpLocks/>
            </p:cNvCxnSpPr>
            <p:nvPr/>
          </p:nvCxnSpPr>
          <p:spPr>
            <a:xfrm flipH="1">
              <a:off x="683568" y="899087"/>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76354908-E113-4714-8A96-5F9A0BAF38D6}"/>
              </a:ext>
            </a:extLst>
          </p:cNvPr>
          <p:cNvSpPr txBox="1"/>
          <p:nvPr/>
        </p:nvSpPr>
        <p:spPr>
          <a:xfrm>
            <a:off x="5327852" y="14587"/>
            <a:ext cx="3816148" cy="1384995"/>
          </a:xfrm>
          <a:prstGeom prst="rect">
            <a:avLst/>
          </a:prstGeom>
          <a:solidFill>
            <a:schemeClr val="tx2">
              <a:lumMod val="10000"/>
              <a:lumOff val="90000"/>
            </a:schemeClr>
          </a:solidFill>
        </p:spPr>
        <p:txBody>
          <a:bodyPr wrap="square">
            <a:spAutoFit/>
          </a:bodyPr>
          <a:lstStyle/>
          <a:p>
            <a:r>
              <a:rPr lang="en-US" sz="2800" b="0" i="0" spc="-150" dirty="0">
                <a:solidFill>
                  <a:srgbClr val="000000"/>
                </a:solidFill>
                <a:effectLst/>
                <a:latin typeface="system-ui"/>
              </a:rPr>
              <a:t>You should have the same attitude toward one another that Christ Jesus had (NET)</a:t>
            </a:r>
            <a:endParaRPr lang="en-SG" sz="2800" spc="-150" dirty="0"/>
          </a:p>
        </p:txBody>
      </p:sp>
    </p:spTree>
    <p:extLst>
      <p:ext uri="{BB962C8B-B14F-4D97-AF65-F5344CB8AC3E}">
        <p14:creationId xmlns:p14="http://schemas.microsoft.com/office/powerpoint/2010/main" val="2831093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ign&#10;&#10;Description automatically generated with medium confidence">
            <a:extLst>
              <a:ext uri="{FF2B5EF4-FFF2-40B4-BE49-F238E27FC236}">
                <a16:creationId xmlns:a16="http://schemas.microsoft.com/office/drawing/2014/main" id="{101B163F-8C8A-4DA8-ABB5-381B0A542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B89D937F-A3FE-4677-ABC2-DD45502E1396}"/>
              </a:ext>
            </a:extLst>
          </p:cNvPr>
          <p:cNvSpPr txBox="1"/>
          <p:nvPr/>
        </p:nvSpPr>
        <p:spPr>
          <a:xfrm>
            <a:off x="1" y="6492"/>
            <a:ext cx="9143999" cy="6158609"/>
          </a:xfrm>
          <a:prstGeom prst="rect">
            <a:avLst/>
          </a:prstGeom>
          <a:solidFill>
            <a:srgbClr val="802000">
              <a:alpha val="60000"/>
            </a:srgbClr>
          </a:solidFill>
        </p:spPr>
        <p:txBody>
          <a:bodyPr wrap="square" anchor="ctr">
            <a:spAutoFit/>
          </a:bodyPr>
          <a:lstStyle/>
          <a:p>
            <a:endParaRPr lang="en-US" sz="2400" dirty="0">
              <a:solidFill>
                <a:schemeClr val="bg1"/>
              </a:solidFill>
              <a:effectLst>
                <a:glow rad="127000">
                  <a:schemeClr val="tx1"/>
                </a:glow>
              </a:effectLst>
              <a:latin typeface="Calibri" panose="020F0502020204030204" pitchFamily="34" charset="0"/>
              <a:cs typeface="Calibri" panose="020F0502020204030204" pitchFamily="34" charset="0"/>
            </a:endParaRPr>
          </a:p>
          <a:p>
            <a:pPr lvl="1">
              <a:lnSpc>
                <a:spcPct val="95000"/>
              </a:lnSpc>
            </a:pPr>
            <a:r>
              <a:rPr lang="en-US" sz="3600" dirty="0">
                <a:solidFill>
                  <a:schemeClr val="bg1"/>
                </a:solidFill>
                <a:effectLst>
                  <a:glow rad="127000">
                    <a:schemeClr val="tx1"/>
                  </a:glow>
                </a:effectLst>
                <a:latin typeface="Calibri" panose="020F0502020204030204" pitchFamily="34" charset="0"/>
                <a:cs typeface="Calibri" panose="020F0502020204030204" pitchFamily="34" charset="0"/>
              </a:rPr>
              <a:t>4.2 Jesus Christ – Jesus Christ is the unique Son of God who is at the same time very God and very man. He was conceived by the Holy Spirit and born of the Virgin Mary, lived a sinless life but suffered and died in the place of sinful man, was buried, resurrected, ascended bodily into heaven, and will return one day in power and authority to earth to establish His earthly kingdom </a:t>
            </a:r>
          </a:p>
          <a:p>
            <a:pPr lvl="1">
              <a:lnSpc>
                <a:spcPct val="95000"/>
              </a:lnSpc>
            </a:pPr>
            <a:r>
              <a:rPr lang="en-US" sz="3200" dirty="0">
                <a:solidFill>
                  <a:schemeClr val="bg1"/>
                </a:solidFill>
                <a:effectLst>
                  <a:glow rad="127000">
                    <a:schemeClr val="tx1"/>
                  </a:glow>
                </a:effectLst>
                <a:latin typeface="Calibri" panose="020F0502020204030204" pitchFamily="34" charset="0"/>
                <a:cs typeface="Calibri" panose="020F0502020204030204" pitchFamily="34" charset="0"/>
              </a:rPr>
              <a:t>(John 1:1-14; 14:1-3; Philippians 2:5-11; Revelation 5:10; 19:11–20:6).</a:t>
            </a:r>
            <a:endParaRPr lang="en-SG" sz="3600" dirty="0">
              <a:solidFill>
                <a:schemeClr val="bg1"/>
              </a:solidFill>
              <a:effectLst>
                <a:glow rad="127000">
                  <a:schemeClr val="tx1"/>
                </a:glow>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4040C5DA-FA56-42D1-B9B9-A2C6206F515C}"/>
              </a:ext>
            </a:extLst>
          </p:cNvPr>
          <p:cNvSpPr txBox="1"/>
          <p:nvPr/>
        </p:nvSpPr>
        <p:spPr>
          <a:xfrm>
            <a:off x="575556" y="6057292"/>
            <a:ext cx="4464496" cy="523220"/>
          </a:xfrm>
          <a:prstGeom prst="rect">
            <a:avLst/>
          </a:prstGeom>
          <a:noFill/>
        </p:spPr>
        <p:txBody>
          <a:bodyPr wrap="square">
            <a:spAutoFit/>
          </a:bodyPr>
          <a:lstStyle/>
          <a:p>
            <a:r>
              <a:rPr lang="en-SG" sz="2800" dirty="0">
                <a:solidFill>
                  <a:schemeClr val="bg1"/>
                </a:solidFill>
                <a:latin typeface="Calibri" panose="020F0502020204030204" pitchFamily="34" charset="0"/>
                <a:cs typeface="Calibri" panose="020F0502020204030204" pitchFamily="34" charset="0"/>
              </a:rPr>
              <a:t>www.cicfamily.com</a:t>
            </a:r>
          </a:p>
        </p:txBody>
      </p:sp>
    </p:spTree>
    <p:extLst>
      <p:ext uri="{BB962C8B-B14F-4D97-AF65-F5344CB8AC3E}">
        <p14:creationId xmlns:p14="http://schemas.microsoft.com/office/powerpoint/2010/main" val="424335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0D84D7-FFB3-4D76-90FC-B5B233D3A3D6}"/>
              </a:ext>
            </a:extLst>
          </p:cNvPr>
          <p:cNvSpPr txBox="1"/>
          <p:nvPr/>
        </p:nvSpPr>
        <p:spPr>
          <a:xfrm>
            <a:off x="143508" y="224644"/>
            <a:ext cx="9000492" cy="5262979"/>
          </a:xfrm>
          <a:prstGeom prst="rect">
            <a:avLst/>
          </a:prstGeom>
          <a:noFill/>
        </p:spPr>
        <p:txBody>
          <a:bodyPr wrap="square">
            <a:spAutoFit/>
          </a:bodyPr>
          <a:lstStyle/>
          <a:p>
            <a:pPr>
              <a:tabLst>
                <a:tab pos="228600" algn="l"/>
                <a:tab pos="457200" algn="l"/>
                <a:tab pos="685800" algn="l"/>
                <a:tab pos="914400" algn="l"/>
              </a:tabLst>
            </a:pPr>
            <a:r>
              <a:rPr lang="en-US" sz="2800" b="1" i="0" baseline="30000" dirty="0">
                <a:solidFill>
                  <a:srgbClr val="000000"/>
                </a:solidFill>
                <a:effectLst/>
                <a:latin typeface="system-ui"/>
              </a:rPr>
              <a:t>5 </a:t>
            </a:r>
            <a:r>
              <a:rPr lang="en-US" sz="2800" b="0" i="0" dirty="0">
                <a:solidFill>
                  <a:srgbClr val="000000"/>
                </a:solidFill>
                <a:effectLst/>
                <a:latin typeface="system-ui"/>
              </a:rPr>
              <a:t>Have this mind among yourselves, </a:t>
            </a:r>
          </a:p>
          <a:p>
            <a:pPr>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which is yours in Christ Jesus,</a:t>
            </a:r>
            <a:r>
              <a:rPr lang="en-US" sz="2800" b="0" i="0" baseline="30000" dirty="0">
                <a:solidFill>
                  <a:srgbClr val="000000"/>
                </a:solidFill>
                <a:effectLst/>
                <a:latin typeface="system-ui"/>
              </a:rPr>
              <a:t> </a:t>
            </a:r>
            <a:r>
              <a:rPr lang="en-US" sz="2800" b="0" i="0" dirty="0">
                <a:solidFill>
                  <a:srgbClr val="000000"/>
                </a:solidFill>
                <a:effectLst/>
                <a:latin typeface="system-ui"/>
              </a:rPr>
              <a:t> </a:t>
            </a:r>
          </a:p>
          <a:p>
            <a:pPr>
              <a:tabLst>
                <a:tab pos="228600" algn="l"/>
                <a:tab pos="457200" algn="l"/>
                <a:tab pos="685800" algn="l"/>
                <a:tab pos="914400" algn="l"/>
              </a:tabLst>
            </a:pPr>
            <a:endParaRPr lang="en-US" sz="2800" b="0" i="0" dirty="0">
              <a:solidFill>
                <a:srgbClr val="000000"/>
              </a:solidFill>
              <a:effectLst/>
              <a:latin typeface="system-ui"/>
            </a:endParaRPr>
          </a:p>
          <a:p>
            <a:pPr lvl="1">
              <a:tabLst>
                <a:tab pos="228600" algn="l"/>
                <a:tab pos="457200" algn="l"/>
                <a:tab pos="685800" algn="l"/>
                <a:tab pos="914400" algn="l"/>
              </a:tabLst>
            </a:pPr>
            <a:r>
              <a:rPr lang="en-US" sz="2800" b="1" i="0" baseline="30000" dirty="0">
                <a:solidFill>
                  <a:srgbClr val="000000"/>
                </a:solidFill>
                <a:effectLst/>
                <a:latin typeface="system-ui"/>
              </a:rPr>
              <a:t>6 </a:t>
            </a:r>
            <a:r>
              <a:rPr lang="en-US" sz="2800" b="0" i="0" dirty="0">
                <a:solidFill>
                  <a:srgbClr val="000000"/>
                </a:solidFill>
                <a:effectLst/>
                <a:latin typeface="system-ui"/>
              </a:rPr>
              <a:t>who, though he was in the form of God, </a:t>
            </a:r>
          </a:p>
          <a:p>
            <a:pPr lvl="1">
              <a:tabLst>
                <a:tab pos="228600" algn="l"/>
                <a:tab pos="457200" algn="l"/>
                <a:tab pos="685800" algn="l"/>
                <a:tab pos="914400" algn="l"/>
              </a:tabLst>
            </a:pPr>
            <a:r>
              <a:rPr lang="en-US" sz="2800" b="0" i="0" dirty="0">
                <a:solidFill>
                  <a:srgbClr val="000000"/>
                </a:solidFill>
                <a:effectLst/>
                <a:latin typeface="system-ui"/>
              </a:rPr>
              <a:t>     did not count equality with God a thing to be grasped,</a:t>
            </a:r>
          </a:p>
          <a:p>
            <a:pPr lvl="2">
              <a:tabLst>
                <a:tab pos="228600" algn="l"/>
                <a:tab pos="457200" algn="l"/>
                <a:tab pos="685800" algn="l"/>
                <a:tab pos="914400" algn="l"/>
              </a:tabLst>
            </a:pPr>
            <a:r>
              <a:rPr lang="en-US" sz="2800" b="1" i="0" baseline="30000" dirty="0">
                <a:solidFill>
                  <a:srgbClr val="000000"/>
                </a:solidFill>
                <a:effectLst/>
                <a:latin typeface="system-ui"/>
              </a:rPr>
              <a:t>7 </a:t>
            </a:r>
            <a:r>
              <a:rPr lang="en-US" sz="2800" b="0" i="0" dirty="0">
                <a:solidFill>
                  <a:srgbClr val="000000"/>
                </a:solidFill>
                <a:effectLst/>
                <a:latin typeface="system-ui"/>
              </a:rPr>
              <a:t>but emptied himself,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by taking the form of a servant,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being born in the likeness of men. </a:t>
            </a:r>
          </a:p>
          <a:p>
            <a:pPr lvl="2">
              <a:tabLst>
                <a:tab pos="228600" algn="l"/>
                <a:tab pos="457200" algn="l"/>
                <a:tab pos="685800" algn="l"/>
                <a:tab pos="914400" algn="l"/>
              </a:tabLst>
            </a:pPr>
            <a:r>
              <a:rPr lang="en-US" sz="2800" baseline="30000" dirty="0">
                <a:solidFill>
                  <a:srgbClr val="000000"/>
                </a:solidFill>
                <a:latin typeface="system-ui"/>
              </a:rPr>
              <a:t>             </a:t>
            </a:r>
            <a:r>
              <a:rPr lang="en-US" sz="2800" b="1" i="0" baseline="30000" dirty="0">
                <a:solidFill>
                  <a:srgbClr val="000000"/>
                </a:solidFill>
                <a:effectLst/>
                <a:latin typeface="system-ui"/>
              </a:rPr>
              <a:t>8 </a:t>
            </a:r>
            <a:r>
              <a:rPr lang="en-US" sz="2800" b="0" i="0" dirty="0">
                <a:solidFill>
                  <a:srgbClr val="000000"/>
                </a:solidFill>
                <a:effectLst/>
                <a:latin typeface="system-ui"/>
              </a:rPr>
              <a:t>And being found in human form, </a:t>
            </a:r>
          </a:p>
          <a:p>
            <a:pPr lvl="2">
              <a:tabLst>
                <a:tab pos="228600" algn="l"/>
                <a:tab pos="457200" algn="l"/>
                <a:tab pos="685800" algn="l"/>
                <a:tab pos="914400" algn="l"/>
              </a:tabLst>
            </a:pPr>
            <a:r>
              <a:rPr lang="en-US" sz="2800" b="0" i="0" dirty="0">
                <a:solidFill>
                  <a:srgbClr val="000000"/>
                </a:solidFill>
                <a:effectLst/>
                <a:latin typeface="system-ui"/>
              </a:rPr>
              <a:t>  he humbled himself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by becoming obedient to the point of death, </a:t>
            </a:r>
          </a:p>
          <a:p>
            <a:pPr lvl="2">
              <a:tabLst>
                <a:tab pos="228600" algn="l"/>
                <a:tab pos="457200" algn="l"/>
                <a:tab pos="685800" algn="l"/>
                <a:tab pos="914400" algn="l"/>
              </a:tabLst>
            </a:pPr>
            <a:r>
              <a:rPr lang="en-US" sz="2800" dirty="0">
                <a:solidFill>
                  <a:srgbClr val="000000"/>
                </a:solidFill>
                <a:latin typeface="system-ui"/>
              </a:rPr>
              <a:t>        </a:t>
            </a:r>
            <a:r>
              <a:rPr lang="en-US" sz="2800" b="0" i="0" dirty="0">
                <a:solidFill>
                  <a:srgbClr val="000000"/>
                </a:solidFill>
                <a:effectLst/>
                <a:latin typeface="system-ui"/>
              </a:rPr>
              <a:t>even death on a cross. </a:t>
            </a:r>
            <a:endParaRPr lang="en-SG" sz="2800" dirty="0"/>
          </a:p>
        </p:txBody>
      </p:sp>
      <p:grpSp>
        <p:nvGrpSpPr>
          <p:cNvPr id="4" name="Group 3">
            <a:extLst>
              <a:ext uri="{FF2B5EF4-FFF2-40B4-BE49-F238E27FC236}">
                <a16:creationId xmlns:a16="http://schemas.microsoft.com/office/drawing/2014/main" id="{C06B19AE-0D63-427D-B820-8076055B395F}"/>
              </a:ext>
            </a:extLst>
          </p:cNvPr>
          <p:cNvGrpSpPr/>
          <p:nvPr/>
        </p:nvGrpSpPr>
        <p:grpSpPr>
          <a:xfrm>
            <a:off x="870980" y="1988840"/>
            <a:ext cx="208632" cy="2412268"/>
            <a:chOff x="683568" y="21926"/>
            <a:chExt cx="496618" cy="3457048"/>
          </a:xfrm>
        </p:grpSpPr>
        <p:cxnSp>
          <p:nvCxnSpPr>
            <p:cNvPr id="5" name="Straight Connector 4">
              <a:extLst>
                <a:ext uri="{FF2B5EF4-FFF2-40B4-BE49-F238E27FC236}">
                  <a16:creationId xmlns:a16="http://schemas.microsoft.com/office/drawing/2014/main" id="{144F394B-6BC5-45F8-B1CF-A240E776D86C}"/>
                </a:ext>
              </a:extLst>
            </p:cNvPr>
            <p:cNvCxnSpPr>
              <a:cxnSpLocks/>
            </p:cNvCxnSpPr>
            <p:nvPr/>
          </p:nvCxnSpPr>
          <p:spPr>
            <a:xfrm>
              <a:off x="683568" y="21926"/>
              <a:ext cx="0" cy="3457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FF512C-A388-4553-8E9F-2DAB8262B7CB}"/>
                </a:ext>
              </a:extLst>
            </p:cNvPr>
            <p:cNvCxnSpPr>
              <a:cxnSpLocks/>
            </p:cNvCxnSpPr>
            <p:nvPr/>
          </p:nvCxnSpPr>
          <p:spPr>
            <a:xfrm flipH="1">
              <a:off x="683568" y="3478974"/>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A53CD4-6673-4C18-9BE5-48775896B46D}"/>
                </a:ext>
              </a:extLst>
            </p:cNvPr>
            <p:cNvCxnSpPr>
              <a:cxnSpLocks/>
            </p:cNvCxnSpPr>
            <p:nvPr/>
          </p:nvCxnSpPr>
          <p:spPr>
            <a:xfrm flipH="1">
              <a:off x="683568" y="899087"/>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7175C98B-23D4-49A7-86A9-81771DFE7CDA}"/>
              </a:ext>
            </a:extLst>
          </p:cNvPr>
          <p:cNvSpPr txBox="1"/>
          <p:nvPr/>
        </p:nvSpPr>
        <p:spPr>
          <a:xfrm>
            <a:off x="5327852" y="14587"/>
            <a:ext cx="3816148" cy="1384995"/>
          </a:xfrm>
          <a:prstGeom prst="rect">
            <a:avLst/>
          </a:prstGeom>
          <a:solidFill>
            <a:schemeClr val="tx2">
              <a:lumMod val="10000"/>
              <a:lumOff val="90000"/>
            </a:schemeClr>
          </a:solidFill>
        </p:spPr>
        <p:txBody>
          <a:bodyPr wrap="square">
            <a:spAutoFit/>
          </a:bodyPr>
          <a:lstStyle/>
          <a:p>
            <a:r>
              <a:rPr lang="en-US" sz="2800" b="0" i="0" spc="-150" dirty="0">
                <a:solidFill>
                  <a:srgbClr val="000000"/>
                </a:solidFill>
                <a:effectLst/>
                <a:latin typeface="system-ui"/>
              </a:rPr>
              <a:t>You should have the same attitude toward one another that Christ Jesus had (NET)</a:t>
            </a:r>
            <a:endParaRPr lang="en-SG" sz="2800" spc="-150" dirty="0"/>
          </a:p>
        </p:txBody>
      </p:sp>
    </p:spTree>
    <p:extLst>
      <p:ext uri="{BB962C8B-B14F-4D97-AF65-F5344CB8AC3E}">
        <p14:creationId xmlns:p14="http://schemas.microsoft.com/office/powerpoint/2010/main" val="2672937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0D84D7-FFB3-4D76-90FC-B5B233D3A3D6}"/>
              </a:ext>
            </a:extLst>
          </p:cNvPr>
          <p:cNvSpPr txBox="1"/>
          <p:nvPr/>
        </p:nvSpPr>
        <p:spPr>
          <a:xfrm>
            <a:off x="143508" y="224644"/>
            <a:ext cx="9000492" cy="3539430"/>
          </a:xfrm>
          <a:prstGeom prst="rect">
            <a:avLst/>
          </a:prstGeom>
          <a:noFill/>
        </p:spPr>
        <p:txBody>
          <a:bodyPr wrap="square">
            <a:spAutoFit/>
          </a:bodyPr>
          <a:lstStyle/>
          <a:p>
            <a:r>
              <a:rPr lang="en-US" sz="2800" b="1" i="0" baseline="30000" dirty="0">
                <a:solidFill>
                  <a:srgbClr val="000000"/>
                </a:solidFill>
                <a:effectLst/>
                <a:latin typeface="system-ui"/>
              </a:rPr>
              <a:t>9 </a:t>
            </a:r>
            <a:r>
              <a:rPr lang="en-US" sz="2800" b="0" i="0" dirty="0">
                <a:solidFill>
                  <a:srgbClr val="000000"/>
                </a:solidFill>
                <a:effectLst/>
                <a:latin typeface="system-ui"/>
              </a:rPr>
              <a:t>Therefore God has    </a:t>
            </a:r>
          </a:p>
          <a:p>
            <a:r>
              <a:rPr lang="en-US" sz="2800" dirty="0">
                <a:solidFill>
                  <a:srgbClr val="000000"/>
                </a:solidFill>
                <a:latin typeface="system-ui"/>
              </a:rPr>
              <a:t>              </a:t>
            </a:r>
            <a:r>
              <a:rPr lang="en-US" sz="2800" b="0" i="0" dirty="0">
                <a:solidFill>
                  <a:srgbClr val="000000"/>
                </a:solidFill>
                <a:effectLst/>
                <a:latin typeface="system-ui"/>
              </a:rPr>
              <a:t>highly exalted him and</a:t>
            </a:r>
          </a:p>
          <a:p>
            <a:pPr lvl="1"/>
            <a:r>
              <a:rPr lang="en-US" sz="2800" b="0" i="0" dirty="0">
                <a:solidFill>
                  <a:srgbClr val="000000"/>
                </a:solidFill>
                <a:effectLst/>
                <a:latin typeface="system-ui"/>
              </a:rPr>
              <a:t>        </a:t>
            </a:r>
            <a:r>
              <a:rPr lang="en-US" sz="2800" b="0" i="0" spc="-150" dirty="0">
                <a:solidFill>
                  <a:srgbClr val="000000"/>
                </a:solidFill>
                <a:effectLst/>
                <a:latin typeface="system-ui"/>
              </a:rPr>
              <a:t>bestowed on him the name that is above every name, </a:t>
            </a:r>
          </a:p>
          <a:p>
            <a:pPr lvl="1"/>
            <a:r>
              <a:rPr lang="en-US" sz="2800" b="1" i="0" baseline="30000" dirty="0">
                <a:solidFill>
                  <a:srgbClr val="000000"/>
                </a:solidFill>
                <a:effectLst/>
                <a:latin typeface="system-ui"/>
              </a:rPr>
              <a:t>           10 </a:t>
            </a:r>
            <a:r>
              <a:rPr lang="en-US" sz="2800" b="0" i="0" dirty="0">
                <a:solidFill>
                  <a:srgbClr val="000000"/>
                </a:solidFill>
                <a:effectLst/>
                <a:latin typeface="system-ui"/>
              </a:rPr>
              <a:t>so that at the name of Jesus</a:t>
            </a:r>
          </a:p>
          <a:p>
            <a:pPr lvl="2"/>
            <a:r>
              <a:rPr lang="en-US" sz="2800" b="0" i="0" dirty="0">
                <a:solidFill>
                  <a:srgbClr val="000000"/>
                </a:solidFill>
                <a:effectLst/>
                <a:latin typeface="system-ui"/>
              </a:rPr>
              <a:t>        every knee should bow, </a:t>
            </a:r>
          </a:p>
          <a:p>
            <a:pPr lvl="3"/>
            <a:r>
              <a:rPr lang="en-US" sz="2800" b="0" i="0" dirty="0">
                <a:solidFill>
                  <a:srgbClr val="000000"/>
                </a:solidFill>
                <a:effectLst/>
                <a:latin typeface="system-ui"/>
              </a:rPr>
              <a:t>        in heaven and on earth and under the earth, </a:t>
            </a:r>
          </a:p>
          <a:p>
            <a:pPr lvl="2"/>
            <a:r>
              <a:rPr lang="en-US" sz="2800" b="1" i="0" spc="-150" baseline="30000" dirty="0">
                <a:solidFill>
                  <a:srgbClr val="000000"/>
                </a:solidFill>
                <a:effectLst/>
                <a:latin typeface="system-ui"/>
              </a:rPr>
              <a:t>                11 </a:t>
            </a:r>
            <a:r>
              <a:rPr lang="en-US" sz="2800" b="0" i="0" spc="-150" dirty="0">
                <a:solidFill>
                  <a:srgbClr val="000000"/>
                </a:solidFill>
                <a:effectLst/>
                <a:latin typeface="system-ui"/>
              </a:rPr>
              <a:t>and every tongue confess that Jesus Christ is Lord, </a:t>
            </a:r>
          </a:p>
          <a:p>
            <a:pPr lvl="2"/>
            <a:r>
              <a:rPr lang="en-US" sz="2800" dirty="0">
                <a:solidFill>
                  <a:srgbClr val="000000"/>
                </a:solidFill>
                <a:latin typeface="system-ui"/>
              </a:rPr>
              <a:t>	         </a:t>
            </a:r>
            <a:r>
              <a:rPr lang="en-US" sz="2800" b="0" i="0" dirty="0">
                <a:solidFill>
                  <a:srgbClr val="000000"/>
                </a:solidFill>
                <a:effectLst/>
                <a:latin typeface="system-ui"/>
              </a:rPr>
              <a:t>to the glory of God the Father.</a:t>
            </a:r>
            <a:endParaRPr lang="en-SG" sz="2800" dirty="0"/>
          </a:p>
        </p:txBody>
      </p:sp>
      <p:grpSp>
        <p:nvGrpSpPr>
          <p:cNvPr id="4" name="Group 3">
            <a:extLst>
              <a:ext uri="{FF2B5EF4-FFF2-40B4-BE49-F238E27FC236}">
                <a16:creationId xmlns:a16="http://schemas.microsoft.com/office/drawing/2014/main" id="{C0C001E5-7AB9-478D-81EA-17A4AA6DD631}"/>
              </a:ext>
            </a:extLst>
          </p:cNvPr>
          <p:cNvGrpSpPr/>
          <p:nvPr/>
        </p:nvGrpSpPr>
        <p:grpSpPr>
          <a:xfrm>
            <a:off x="1511660" y="1994359"/>
            <a:ext cx="208632" cy="1080120"/>
            <a:chOff x="683568" y="21926"/>
            <a:chExt cx="496618" cy="1547932"/>
          </a:xfrm>
        </p:grpSpPr>
        <p:cxnSp>
          <p:nvCxnSpPr>
            <p:cNvPr id="5" name="Straight Connector 4">
              <a:extLst>
                <a:ext uri="{FF2B5EF4-FFF2-40B4-BE49-F238E27FC236}">
                  <a16:creationId xmlns:a16="http://schemas.microsoft.com/office/drawing/2014/main" id="{7A07AC37-12CE-45FF-8DC0-A4427967AE28}"/>
                </a:ext>
              </a:extLst>
            </p:cNvPr>
            <p:cNvCxnSpPr>
              <a:cxnSpLocks/>
            </p:cNvCxnSpPr>
            <p:nvPr/>
          </p:nvCxnSpPr>
          <p:spPr>
            <a:xfrm>
              <a:off x="683568" y="21926"/>
              <a:ext cx="0" cy="1547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D3F0D7-8191-4F7E-A43D-1F9687F07F50}"/>
                </a:ext>
              </a:extLst>
            </p:cNvPr>
            <p:cNvCxnSpPr>
              <a:cxnSpLocks/>
            </p:cNvCxnSpPr>
            <p:nvPr/>
          </p:nvCxnSpPr>
          <p:spPr>
            <a:xfrm flipH="1">
              <a:off x="683568" y="1569858"/>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BE1E9B-3CA1-43EE-A1CE-44FEA00D26A5}"/>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0081AE8-F975-4EE8-9CD0-FE397DFF4F0C}"/>
              </a:ext>
            </a:extLst>
          </p:cNvPr>
          <p:cNvGrpSpPr/>
          <p:nvPr/>
        </p:nvGrpSpPr>
        <p:grpSpPr>
          <a:xfrm>
            <a:off x="1115616" y="692696"/>
            <a:ext cx="208632" cy="684076"/>
            <a:chOff x="683568" y="21926"/>
            <a:chExt cx="496618" cy="980357"/>
          </a:xfrm>
        </p:grpSpPr>
        <p:cxnSp>
          <p:nvCxnSpPr>
            <p:cNvPr id="9" name="Straight Connector 8">
              <a:extLst>
                <a:ext uri="{FF2B5EF4-FFF2-40B4-BE49-F238E27FC236}">
                  <a16:creationId xmlns:a16="http://schemas.microsoft.com/office/drawing/2014/main" id="{195B6087-DF5C-4DDF-8807-532E131CE3C3}"/>
                </a:ext>
              </a:extLst>
            </p:cNvPr>
            <p:cNvCxnSpPr>
              <a:cxnSpLocks/>
            </p:cNvCxnSpPr>
            <p:nvPr/>
          </p:nvCxnSpPr>
          <p:spPr>
            <a:xfrm>
              <a:off x="683568" y="21926"/>
              <a:ext cx="0" cy="980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60FE70-E8D6-4ABD-A9BC-B73B5E0676A5}"/>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E5DAA4-A5DB-4281-8342-D1984D19E696}"/>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4" name="Table 14">
            <a:extLst>
              <a:ext uri="{FF2B5EF4-FFF2-40B4-BE49-F238E27FC236}">
                <a16:creationId xmlns:a16="http://schemas.microsoft.com/office/drawing/2014/main" id="{76C48FFD-B0F5-4319-84AA-7A9092B59D25}"/>
              </a:ext>
            </a:extLst>
          </p:cNvPr>
          <p:cNvGraphicFramePr>
            <a:graphicFrameLocks noGrp="1"/>
          </p:cNvGraphicFramePr>
          <p:nvPr>
            <p:extLst>
              <p:ext uri="{D42A27DB-BD31-4B8C-83A1-F6EECF244321}">
                <p14:modId xmlns:p14="http://schemas.microsoft.com/office/powerpoint/2010/main" val="3114962552"/>
              </p:ext>
            </p:extLst>
          </p:nvPr>
        </p:nvGraphicFramePr>
        <p:xfrm>
          <a:off x="143508" y="4162189"/>
          <a:ext cx="7740351" cy="1371600"/>
        </p:xfrm>
        <a:graphic>
          <a:graphicData uri="http://schemas.openxmlformats.org/drawingml/2006/table">
            <a:tbl>
              <a:tblPr firstRow="1" bandRow="1">
                <a:tableStyleId>{5C22544A-7EE6-4342-B048-85BDC9FD1C3A}</a:tableStyleId>
              </a:tblPr>
              <a:tblGrid>
                <a:gridCol w="2011066">
                  <a:extLst>
                    <a:ext uri="{9D8B030D-6E8A-4147-A177-3AD203B41FA5}">
                      <a16:colId xmlns:a16="http://schemas.microsoft.com/office/drawing/2014/main" val="2573118067"/>
                    </a:ext>
                  </a:extLst>
                </a:gridCol>
                <a:gridCol w="2468654">
                  <a:extLst>
                    <a:ext uri="{9D8B030D-6E8A-4147-A177-3AD203B41FA5}">
                      <a16:colId xmlns:a16="http://schemas.microsoft.com/office/drawing/2014/main" val="1101446481"/>
                    </a:ext>
                  </a:extLst>
                </a:gridCol>
                <a:gridCol w="3260631">
                  <a:extLst>
                    <a:ext uri="{9D8B030D-6E8A-4147-A177-3AD203B41FA5}">
                      <a16:colId xmlns:a16="http://schemas.microsoft.com/office/drawing/2014/main" val="42457650"/>
                    </a:ext>
                  </a:extLst>
                </a:gridCol>
              </a:tblGrid>
              <a:tr h="370840">
                <a:tc>
                  <a:txBody>
                    <a:bodyPr/>
                    <a:lstStyle/>
                    <a:p>
                      <a:pPr algn="ctr"/>
                      <a:r>
                        <a:rPr lang="en-US" sz="2400" dirty="0"/>
                        <a:t>Jesus</a:t>
                      </a:r>
                      <a:endParaRPr lang="en-SG" sz="2400" dirty="0"/>
                    </a:p>
                  </a:txBody>
                  <a:tcPr/>
                </a:tc>
                <a:tc>
                  <a:txBody>
                    <a:bodyPr/>
                    <a:lstStyle/>
                    <a:p>
                      <a:pPr algn="ctr"/>
                      <a:r>
                        <a:rPr lang="en-US" sz="2400" dirty="0"/>
                        <a:t>God</a:t>
                      </a:r>
                      <a:endParaRPr lang="en-SG" sz="2400" dirty="0"/>
                    </a:p>
                  </a:txBody>
                  <a:tcPr/>
                </a:tc>
                <a:tc>
                  <a:txBody>
                    <a:bodyPr/>
                    <a:lstStyle/>
                    <a:p>
                      <a:pPr algn="ctr"/>
                      <a:r>
                        <a:rPr lang="en-US" sz="2400" dirty="0"/>
                        <a:t>Result</a:t>
                      </a:r>
                      <a:endParaRPr lang="en-SG" sz="2400" dirty="0"/>
                    </a:p>
                  </a:txBody>
                  <a:tcPr/>
                </a:tc>
                <a:extLst>
                  <a:ext uri="{0D108BD9-81ED-4DB2-BD59-A6C34878D82A}">
                    <a16:rowId xmlns:a16="http://schemas.microsoft.com/office/drawing/2014/main" val="3832296946"/>
                  </a:ext>
                </a:extLst>
              </a:tr>
              <a:tr h="370840">
                <a:tc>
                  <a:txBody>
                    <a:bodyPr/>
                    <a:lstStyle/>
                    <a:p>
                      <a:pPr algn="ctr"/>
                      <a:r>
                        <a:rPr lang="en-US" sz="2400" dirty="0"/>
                        <a:t>Emptied</a:t>
                      </a:r>
                      <a:endParaRPr lang="en-SG" sz="2400" dirty="0"/>
                    </a:p>
                  </a:txBody>
                  <a:tcPr/>
                </a:tc>
                <a:tc>
                  <a:txBody>
                    <a:bodyPr/>
                    <a:lstStyle/>
                    <a:p>
                      <a:pPr algn="ctr"/>
                      <a:r>
                        <a:rPr lang="en-US" sz="2400" dirty="0"/>
                        <a:t>Exalted</a:t>
                      </a:r>
                      <a:endParaRPr lang="en-SG" sz="2400" dirty="0"/>
                    </a:p>
                  </a:txBody>
                  <a:tcPr/>
                </a:tc>
                <a:tc>
                  <a:txBody>
                    <a:bodyPr/>
                    <a:lstStyle/>
                    <a:p>
                      <a:pPr algn="ctr"/>
                      <a:r>
                        <a:rPr lang="en-US" sz="2400" dirty="0"/>
                        <a:t>Knee Bow</a:t>
                      </a:r>
                      <a:endParaRPr lang="en-SG" sz="2400" dirty="0"/>
                    </a:p>
                  </a:txBody>
                  <a:tcPr/>
                </a:tc>
                <a:extLst>
                  <a:ext uri="{0D108BD9-81ED-4DB2-BD59-A6C34878D82A}">
                    <a16:rowId xmlns:a16="http://schemas.microsoft.com/office/drawing/2014/main" val="2721957203"/>
                  </a:ext>
                </a:extLst>
              </a:tr>
              <a:tr h="370840">
                <a:tc>
                  <a:txBody>
                    <a:bodyPr/>
                    <a:lstStyle/>
                    <a:p>
                      <a:pPr algn="ctr"/>
                      <a:r>
                        <a:rPr lang="en-US" sz="2400" dirty="0"/>
                        <a:t>Humbled</a:t>
                      </a:r>
                      <a:endParaRPr lang="en-SG" sz="2400" dirty="0"/>
                    </a:p>
                  </a:txBody>
                  <a:tcPr/>
                </a:tc>
                <a:tc>
                  <a:txBody>
                    <a:bodyPr/>
                    <a:lstStyle/>
                    <a:p>
                      <a:pPr algn="ctr"/>
                      <a:r>
                        <a:rPr lang="en-US" sz="2400" dirty="0"/>
                        <a:t>Bestowed</a:t>
                      </a:r>
                      <a:endParaRPr lang="en-SG" sz="2400" dirty="0"/>
                    </a:p>
                  </a:txBody>
                  <a:tcPr/>
                </a:tc>
                <a:tc>
                  <a:txBody>
                    <a:bodyPr/>
                    <a:lstStyle/>
                    <a:p>
                      <a:pPr algn="ctr"/>
                      <a:r>
                        <a:rPr lang="en-US" sz="2400" dirty="0"/>
                        <a:t>Tongue Confess</a:t>
                      </a:r>
                      <a:endParaRPr lang="en-SG" sz="2400" dirty="0"/>
                    </a:p>
                  </a:txBody>
                  <a:tcPr/>
                </a:tc>
                <a:extLst>
                  <a:ext uri="{0D108BD9-81ED-4DB2-BD59-A6C34878D82A}">
                    <a16:rowId xmlns:a16="http://schemas.microsoft.com/office/drawing/2014/main" val="271316735"/>
                  </a:ext>
                </a:extLst>
              </a:tr>
            </a:tbl>
          </a:graphicData>
        </a:graphic>
      </p:graphicFrame>
    </p:spTree>
    <p:extLst>
      <p:ext uri="{BB962C8B-B14F-4D97-AF65-F5344CB8AC3E}">
        <p14:creationId xmlns:p14="http://schemas.microsoft.com/office/powerpoint/2010/main" val="132793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18A5DED-3EFD-436E-9318-9D9B51AC6C49}"/>
              </a:ext>
            </a:extLst>
          </p:cNvPr>
          <p:cNvSpPr/>
          <p:nvPr/>
        </p:nvSpPr>
        <p:spPr>
          <a:xfrm>
            <a:off x="2271440" y="3233741"/>
            <a:ext cx="4601120" cy="39051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a:extLst>
              <a:ext uri="{FF2B5EF4-FFF2-40B4-BE49-F238E27FC236}">
                <a16:creationId xmlns:a16="http://schemas.microsoft.com/office/drawing/2014/main" id="{1173166B-20D2-4F14-84E5-39A91E244FBA}"/>
              </a:ext>
            </a:extLst>
          </p:cNvPr>
          <p:cNvSpPr txBox="1"/>
          <p:nvPr/>
        </p:nvSpPr>
        <p:spPr>
          <a:xfrm>
            <a:off x="431540" y="4730369"/>
            <a:ext cx="6328820" cy="646331"/>
          </a:xfrm>
          <a:prstGeom prst="rect">
            <a:avLst/>
          </a:prstGeom>
          <a:noFill/>
        </p:spPr>
        <p:txBody>
          <a:bodyPr wrap="square">
            <a:spAutoFit/>
          </a:bodyPr>
          <a:lstStyle/>
          <a:p>
            <a:r>
              <a:rPr lang="en-US" sz="3600" b="1" spc="150" dirty="0">
                <a:latin typeface="system-ui"/>
              </a:rPr>
              <a:t>Why humble ourselves?</a:t>
            </a:r>
          </a:p>
        </p:txBody>
      </p:sp>
      <p:sp>
        <p:nvSpPr>
          <p:cNvPr id="15" name="TextBox 14">
            <a:extLst>
              <a:ext uri="{FF2B5EF4-FFF2-40B4-BE49-F238E27FC236}">
                <a16:creationId xmlns:a16="http://schemas.microsoft.com/office/drawing/2014/main" id="{D15EE099-2B55-4789-9D2C-5778669CF098}"/>
              </a:ext>
            </a:extLst>
          </p:cNvPr>
          <p:cNvSpPr txBox="1"/>
          <p:nvPr/>
        </p:nvSpPr>
        <p:spPr>
          <a:xfrm>
            <a:off x="143508" y="224644"/>
            <a:ext cx="9000492" cy="3539430"/>
          </a:xfrm>
          <a:prstGeom prst="rect">
            <a:avLst/>
          </a:prstGeom>
          <a:noFill/>
        </p:spPr>
        <p:txBody>
          <a:bodyPr wrap="square">
            <a:spAutoFit/>
          </a:bodyPr>
          <a:lstStyle/>
          <a:p>
            <a:r>
              <a:rPr lang="en-US" sz="2800" b="1" i="0" baseline="30000" dirty="0">
                <a:solidFill>
                  <a:srgbClr val="000000"/>
                </a:solidFill>
                <a:effectLst/>
                <a:latin typeface="system-ui"/>
              </a:rPr>
              <a:t>9 </a:t>
            </a:r>
            <a:r>
              <a:rPr lang="en-US" sz="2800" b="0" i="0" dirty="0">
                <a:solidFill>
                  <a:srgbClr val="000000"/>
                </a:solidFill>
                <a:effectLst/>
                <a:latin typeface="system-ui"/>
              </a:rPr>
              <a:t>Therefore God has    </a:t>
            </a:r>
          </a:p>
          <a:p>
            <a:r>
              <a:rPr lang="en-US" sz="2800" dirty="0">
                <a:solidFill>
                  <a:srgbClr val="000000"/>
                </a:solidFill>
                <a:latin typeface="system-ui"/>
              </a:rPr>
              <a:t>              </a:t>
            </a:r>
            <a:r>
              <a:rPr lang="en-US" sz="2800" b="0" i="0" dirty="0">
                <a:solidFill>
                  <a:srgbClr val="000000"/>
                </a:solidFill>
                <a:effectLst/>
                <a:latin typeface="system-ui"/>
              </a:rPr>
              <a:t>highly exalted him and</a:t>
            </a:r>
          </a:p>
          <a:p>
            <a:pPr lvl="1"/>
            <a:r>
              <a:rPr lang="en-US" sz="2800" b="0" i="0" dirty="0">
                <a:solidFill>
                  <a:srgbClr val="000000"/>
                </a:solidFill>
                <a:effectLst/>
                <a:latin typeface="system-ui"/>
              </a:rPr>
              <a:t>        </a:t>
            </a:r>
            <a:r>
              <a:rPr lang="en-US" sz="2800" b="0" i="0" spc="-150" dirty="0">
                <a:solidFill>
                  <a:srgbClr val="000000"/>
                </a:solidFill>
                <a:effectLst/>
                <a:latin typeface="system-ui"/>
              </a:rPr>
              <a:t>bestowed on him the name that is above every name, </a:t>
            </a:r>
          </a:p>
          <a:p>
            <a:pPr lvl="1"/>
            <a:r>
              <a:rPr lang="en-US" sz="2800" b="1" i="0" baseline="30000" dirty="0">
                <a:solidFill>
                  <a:srgbClr val="000000"/>
                </a:solidFill>
                <a:effectLst/>
                <a:latin typeface="system-ui"/>
              </a:rPr>
              <a:t>           10 </a:t>
            </a:r>
            <a:r>
              <a:rPr lang="en-US" sz="2800" b="0" i="0" dirty="0">
                <a:solidFill>
                  <a:srgbClr val="000000"/>
                </a:solidFill>
                <a:effectLst/>
                <a:latin typeface="system-ui"/>
              </a:rPr>
              <a:t>so that at the name of Jesus</a:t>
            </a:r>
          </a:p>
          <a:p>
            <a:pPr lvl="2"/>
            <a:r>
              <a:rPr lang="en-US" sz="2800" b="0" i="0" dirty="0">
                <a:solidFill>
                  <a:srgbClr val="000000"/>
                </a:solidFill>
                <a:effectLst/>
                <a:latin typeface="system-ui"/>
              </a:rPr>
              <a:t>        every knee should bow, </a:t>
            </a:r>
          </a:p>
          <a:p>
            <a:pPr lvl="3"/>
            <a:r>
              <a:rPr lang="en-US" sz="2800" b="0" i="0" dirty="0">
                <a:solidFill>
                  <a:srgbClr val="000000"/>
                </a:solidFill>
                <a:effectLst/>
                <a:latin typeface="system-ui"/>
              </a:rPr>
              <a:t>        in heaven and on earth and under the earth, </a:t>
            </a:r>
          </a:p>
          <a:p>
            <a:pPr lvl="2"/>
            <a:r>
              <a:rPr lang="en-US" sz="2800" b="1" i="0" spc="-150" baseline="30000" dirty="0">
                <a:solidFill>
                  <a:srgbClr val="000000"/>
                </a:solidFill>
                <a:effectLst/>
                <a:latin typeface="system-ui"/>
              </a:rPr>
              <a:t>                11 </a:t>
            </a:r>
            <a:r>
              <a:rPr lang="en-US" sz="2800" b="0" i="0" spc="-150" dirty="0">
                <a:solidFill>
                  <a:srgbClr val="000000"/>
                </a:solidFill>
                <a:effectLst/>
                <a:latin typeface="system-ui"/>
              </a:rPr>
              <a:t>and every tongue confess that Jesus Christ is Lord, </a:t>
            </a:r>
          </a:p>
          <a:p>
            <a:pPr lvl="2"/>
            <a:r>
              <a:rPr lang="en-US" sz="2800" dirty="0">
                <a:solidFill>
                  <a:srgbClr val="000000"/>
                </a:solidFill>
                <a:latin typeface="system-ui"/>
              </a:rPr>
              <a:t>	         </a:t>
            </a:r>
            <a:r>
              <a:rPr lang="en-US" sz="2800" b="0" i="0" dirty="0">
                <a:solidFill>
                  <a:srgbClr val="000000"/>
                </a:solidFill>
                <a:effectLst/>
                <a:latin typeface="system-ui"/>
              </a:rPr>
              <a:t>to the glory of God the Father.</a:t>
            </a:r>
            <a:endParaRPr lang="en-SG" sz="2800" dirty="0"/>
          </a:p>
        </p:txBody>
      </p:sp>
      <p:grpSp>
        <p:nvGrpSpPr>
          <p:cNvPr id="16" name="Group 15">
            <a:extLst>
              <a:ext uri="{FF2B5EF4-FFF2-40B4-BE49-F238E27FC236}">
                <a16:creationId xmlns:a16="http://schemas.microsoft.com/office/drawing/2014/main" id="{2F8C56EA-2A93-45B3-B8AD-E4EC4BB70306}"/>
              </a:ext>
            </a:extLst>
          </p:cNvPr>
          <p:cNvGrpSpPr/>
          <p:nvPr/>
        </p:nvGrpSpPr>
        <p:grpSpPr>
          <a:xfrm>
            <a:off x="1511660" y="1994359"/>
            <a:ext cx="208632" cy="1080120"/>
            <a:chOff x="683568" y="21926"/>
            <a:chExt cx="496618" cy="1547932"/>
          </a:xfrm>
        </p:grpSpPr>
        <p:cxnSp>
          <p:nvCxnSpPr>
            <p:cNvPr id="17" name="Straight Connector 16">
              <a:extLst>
                <a:ext uri="{FF2B5EF4-FFF2-40B4-BE49-F238E27FC236}">
                  <a16:creationId xmlns:a16="http://schemas.microsoft.com/office/drawing/2014/main" id="{30664060-9F42-4DD4-A54E-E9C8914D1652}"/>
                </a:ext>
              </a:extLst>
            </p:cNvPr>
            <p:cNvCxnSpPr>
              <a:cxnSpLocks/>
            </p:cNvCxnSpPr>
            <p:nvPr/>
          </p:nvCxnSpPr>
          <p:spPr>
            <a:xfrm>
              <a:off x="683568" y="21926"/>
              <a:ext cx="0" cy="1547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C50F770-A205-4AA0-84CA-20BC0C7CA752}"/>
                </a:ext>
              </a:extLst>
            </p:cNvPr>
            <p:cNvCxnSpPr>
              <a:cxnSpLocks/>
            </p:cNvCxnSpPr>
            <p:nvPr/>
          </p:nvCxnSpPr>
          <p:spPr>
            <a:xfrm flipH="1">
              <a:off x="683568" y="1569858"/>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91F1BF-F8CC-49E6-958A-76256B3BCF51}"/>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BF9D3FC-CEAC-4D52-9DDE-9F1B6F9A9559}"/>
              </a:ext>
            </a:extLst>
          </p:cNvPr>
          <p:cNvGrpSpPr/>
          <p:nvPr/>
        </p:nvGrpSpPr>
        <p:grpSpPr>
          <a:xfrm>
            <a:off x="1115616" y="692696"/>
            <a:ext cx="208632" cy="684076"/>
            <a:chOff x="683568" y="21926"/>
            <a:chExt cx="496618" cy="980357"/>
          </a:xfrm>
        </p:grpSpPr>
        <p:cxnSp>
          <p:nvCxnSpPr>
            <p:cNvPr id="21" name="Straight Connector 20">
              <a:extLst>
                <a:ext uri="{FF2B5EF4-FFF2-40B4-BE49-F238E27FC236}">
                  <a16:creationId xmlns:a16="http://schemas.microsoft.com/office/drawing/2014/main" id="{5C9184AF-A8E4-498A-9534-89CCDDC0D1F2}"/>
                </a:ext>
              </a:extLst>
            </p:cNvPr>
            <p:cNvCxnSpPr>
              <a:cxnSpLocks/>
            </p:cNvCxnSpPr>
            <p:nvPr/>
          </p:nvCxnSpPr>
          <p:spPr>
            <a:xfrm>
              <a:off x="683568" y="21926"/>
              <a:ext cx="0" cy="980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60E8A6-97D9-413E-A3CF-2422F737A0D3}"/>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3A0094-FBDE-463E-A51C-B43B47BA2AB4}"/>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416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987D49-8789-4857-AD4F-94B471DC5106}"/>
              </a:ext>
            </a:extLst>
          </p:cNvPr>
          <p:cNvSpPr txBox="1"/>
          <p:nvPr/>
        </p:nvSpPr>
        <p:spPr>
          <a:xfrm>
            <a:off x="287524" y="116632"/>
            <a:ext cx="8604956" cy="2246769"/>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12 </a:t>
            </a:r>
            <a:r>
              <a:rPr lang="en-US" sz="2800" b="0" i="0" dirty="0">
                <a:solidFill>
                  <a:srgbClr val="000000"/>
                </a:solidFill>
                <a:effectLst/>
                <a:latin typeface="Calibri" panose="020F0502020204030204" pitchFamily="34" charset="0"/>
                <a:cs typeface="Calibri" panose="020F0502020204030204" pitchFamily="34" charset="0"/>
              </a:rPr>
              <a:t>Therefore, my beloved,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as you have always obeyed,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so now, not only as in my presence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but much more in my absence,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endParaRPr lang="en-SG" sz="28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ADA6093E-171F-4273-862F-36872366AF29}"/>
              </a:ext>
            </a:extLst>
          </p:cNvPr>
          <p:cNvGrpSpPr/>
          <p:nvPr/>
        </p:nvGrpSpPr>
        <p:grpSpPr>
          <a:xfrm>
            <a:off x="719572" y="584684"/>
            <a:ext cx="504056" cy="1548172"/>
            <a:chOff x="683568" y="-81269"/>
            <a:chExt cx="1199832" cy="2218702"/>
          </a:xfrm>
        </p:grpSpPr>
        <p:cxnSp>
          <p:nvCxnSpPr>
            <p:cNvPr id="11" name="Straight Connector 10">
              <a:extLst>
                <a:ext uri="{FF2B5EF4-FFF2-40B4-BE49-F238E27FC236}">
                  <a16:creationId xmlns:a16="http://schemas.microsoft.com/office/drawing/2014/main" id="{D13EB9D2-DC9C-458E-8099-66054CAF8E88}"/>
                </a:ext>
              </a:extLst>
            </p:cNvPr>
            <p:cNvCxnSpPr>
              <a:cxnSpLocks/>
            </p:cNvCxnSpPr>
            <p:nvPr/>
          </p:nvCxnSpPr>
          <p:spPr>
            <a:xfrm>
              <a:off x="683568" y="-81269"/>
              <a:ext cx="0" cy="2218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09B34-6B31-4538-9490-5731181ECCB7}"/>
                </a:ext>
              </a:extLst>
            </p:cNvPr>
            <p:cNvCxnSpPr>
              <a:cxnSpLocks/>
            </p:cNvCxnSpPr>
            <p:nvPr/>
          </p:nvCxnSpPr>
          <p:spPr>
            <a:xfrm flipH="1">
              <a:off x="683568" y="2137433"/>
              <a:ext cx="119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8696451B-F07F-43C1-B4F3-754D5128721A}"/>
              </a:ext>
            </a:extLst>
          </p:cNvPr>
          <p:cNvSpPr txBox="1"/>
          <p:nvPr/>
        </p:nvSpPr>
        <p:spPr>
          <a:xfrm>
            <a:off x="2854286" y="4510217"/>
            <a:ext cx="5994412" cy="1569660"/>
          </a:xfrm>
          <a:prstGeom prst="rect">
            <a:avLst/>
          </a:prstGeom>
          <a:solidFill>
            <a:schemeClr val="accent6">
              <a:lumMod val="40000"/>
              <a:lumOff val="60000"/>
            </a:schemeClr>
          </a:solidFill>
        </p:spPr>
        <p:txBody>
          <a:bodyPr wrap="square">
            <a:spAutoFit/>
          </a:bodyPr>
          <a:lstStyle/>
          <a:p>
            <a:r>
              <a:rPr lang="en-US" sz="2400" b="1" u="sng" dirty="0">
                <a:solidFill>
                  <a:srgbClr val="000000"/>
                </a:solidFill>
                <a:latin typeface="Calibri" panose="020F0502020204030204" pitchFamily="34" charset="0"/>
                <a:cs typeface="Calibri" panose="020F0502020204030204" pitchFamily="34" charset="0"/>
              </a:rPr>
              <a:t>Phil 1:27</a:t>
            </a:r>
            <a:endParaRPr lang="en-SG" sz="2400" b="1" u="sng" dirty="0">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Only let your manner of life be worthy of the gospel of Christ, so that </a:t>
            </a:r>
            <a:r>
              <a:rPr lang="en-US" sz="2400" b="0" i="0" dirty="0">
                <a:solidFill>
                  <a:srgbClr val="000000"/>
                </a:solidFill>
                <a:effectLst/>
                <a:highlight>
                  <a:srgbClr val="FFFF00"/>
                </a:highlight>
                <a:latin typeface="Calibri" panose="020F0502020204030204" pitchFamily="34" charset="0"/>
                <a:cs typeface="Calibri" panose="020F0502020204030204" pitchFamily="34" charset="0"/>
              </a:rPr>
              <a:t>whether I come and see you or am absent, </a:t>
            </a:r>
          </a:p>
        </p:txBody>
      </p:sp>
    </p:spTree>
    <p:extLst>
      <p:ext uri="{BB962C8B-B14F-4D97-AF65-F5344CB8AC3E}">
        <p14:creationId xmlns:p14="http://schemas.microsoft.com/office/powerpoint/2010/main" val="360649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A00BA80-16D4-4CFA-AC34-A15FF7FACAA6}"/>
              </a:ext>
            </a:extLst>
          </p:cNvPr>
          <p:cNvCxnSpPr>
            <a:cxnSpLocks/>
          </p:cNvCxnSpPr>
          <p:nvPr/>
        </p:nvCxnSpPr>
        <p:spPr>
          <a:xfrm>
            <a:off x="3853715" y="5481802"/>
            <a:ext cx="4800600" cy="0"/>
          </a:xfrm>
          <a:prstGeom prst="line">
            <a:avLst/>
          </a:prstGeom>
          <a:noFill/>
          <a:ln w="19050" cap="flat" cmpd="sng" algn="ctr">
            <a:solidFill>
              <a:sysClr val="window" lastClr="FFFFFF"/>
            </a:solidFill>
            <a:prstDash val="solid"/>
            <a:miter lim="800000"/>
          </a:ln>
          <a:effectLst/>
        </p:spPr>
      </p:cxnSp>
      <p:pic>
        <p:nvPicPr>
          <p:cNvPr id="1028" name="Picture 4" descr="The singer and songwriter Mac Davis in 1973. His songwriting revealed a debt to both the sunny humanism of 1967&amp;rsquo;s Summer of Love and the candid sensuality of the sexual revolution that accompanied it.">
            <a:extLst>
              <a:ext uri="{FF2B5EF4-FFF2-40B4-BE49-F238E27FC236}">
                <a16:creationId xmlns:a16="http://schemas.microsoft.com/office/drawing/2014/main" id="{5405A926-1B0A-40A9-BABB-89477ECB90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54" b="4255"/>
          <a:stretch/>
        </p:blipFill>
        <p:spPr bwMode="auto">
          <a:xfrm>
            <a:off x="4665568" y="797262"/>
            <a:ext cx="4260683" cy="50379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03EE0E7-34D5-41B1-A4DC-E45C98ECBCD9}"/>
              </a:ext>
            </a:extLst>
          </p:cNvPr>
          <p:cNvSpPr txBox="1"/>
          <p:nvPr/>
        </p:nvSpPr>
        <p:spPr>
          <a:xfrm>
            <a:off x="124184" y="346203"/>
            <a:ext cx="4354250" cy="5940088"/>
          </a:xfrm>
          <a:prstGeom prst="rect">
            <a:avLst/>
          </a:prstGeom>
          <a:noFill/>
        </p:spPr>
        <p:txBody>
          <a:bodyPr wrap="square">
            <a:spAutoFit/>
          </a:bodyPr>
          <a:lstStyle/>
          <a:p>
            <a:pPr algn="ctr">
              <a:spcAft>
                <a:spcPts val="2400"/>
              </a:spcAft>
            </a:pPr>
            <a:r>
              <a:rPr lang="en-US" sz="4000" b="0" i="0" dirty="0">
                <a:solidFill>
                  <a:srgbClr val="202124"/>
                </a:solidFill>
                <a:effectLst/>
                <a:latin typeface="Calibri" panose="020F0502020204030204" pitchFamily="34" charset="0"/>
                <a:cs typeface="Calibri" panose="020F0502020204030204" pitchFamily="34" charset="0"/>
              </a:rPr>
              <a:t>Oh Lord it's hard to be humble</a:t>
            </a:r>
          </a:p>
          <a:p>
            <a:pPr algn="ctr">
              <a:spcAft>
                <a:spcPts val="2400"/>
              </a:spcAft>
            </a:pPr>
            <a:r>
              <a:rPr lang="en-US" sz="4000" b="0" i="0" dirty="0">
                <a:solidFill>
                  <a:srgbClr val="202124"/>
                </a:solidFill>
                <a:effectLst/>
                <a:latin typeface="Calibri" panose="020F0502020204030204" pitchFamily="34" charset="0"/>
                <a:cs typeface="Calibri" panose="020F0502020204030204" pitchFamily="34" charset="0"/>
              </a:rPr>
              <a:t>When you're perfect in every way</a:t>
            </a:r>
          </a:p>
          <a:p>
            <a:pPr algn="ctr">
              <a:spcAft>
                <a:spcPts val="2400"/>
              </a:spcAft>
            </a:pPr>
            <a:r>
              <a:rPr lang="en-US" sz="4000" b="0" i="0" dirty="0">
                <a:solidFill>
                  <a:srgbClr val="202124"/>
                </a:solidFill>
                <a:effectLst/>
                <a:latin typeface="Calibri" panose="020F0502020204030204" pitchFamily="34" charset="0"/>
                <a:cs typeface="Calibri" panose="020F0502020204030204" pitchFamily="34" charset="0"/>
              </a:rPr>
              <a:t>I can't wait to look in the mirror</a:t>
            </a:r>
          </a:p>
          <a:p>
            <a:pPr algn="ctr">
              <a:spcAft>
                <a:spcPts val="2400"/>
              </a:spcAft>
            </a:pPr>
            <a:r>
              <a:rPr lang="en-US" sz="4000" b="0" i="0" dirty="0">
                <a:solidFill>
                  <a:srgbClr val="202124"/>
                </a:solidFill>
                <a:effectLst/>
                <a:latin typeface="Calibri" panose="020F0502020204030204" pitchFamily="34" charset="0"/>
                <a:cs typeface="Calibri" panose="020F0502020204030204" pitchFamily="34" charset="0"/>
              </a:rPr>
              <a:t>Cause I get better looking each day</a:t>
            </a:r>
            <a:endParaRPr lang="en-SG"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934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987D49-8789-4857-AD4F-94B471DC5106}"/>
              </a:ext>
            </a:extLst>
          </p:cNvPr>
          <p:cNvSpPr txBox="1"/>
          <p:nvPr/>
        </p:nvSpPr>
        <p:spPr>
          <a:xfrm>
            <a:off x="287524" y="116632"/>
            <a:ext cx="8604956" cy="2677656"/>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12 </a:t>
            </a:r>
            <a:r>
              <a:rPr lang="en-US" sz="2800" b="0" i="0" dirty="0">
                <a:solidFill>
                  <a:srgbClr val="000000"/>
                </a:solidFill>
                <a:effectLst/>
                <a:latin typeface="Calibri" panose="020F0502020204030204" pitchFamily="34" charset="0"/>
                <a:cs typeface="Calibri" panose="020F0502020204030204" pitchFamily="34" charset="0"/>
              </a:rPr>
              <a:t>Therefore, my beloved,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as you have always obeyed,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so now, not only as in my presence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but much more in my absence,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work out your own salvation </a:t>
            </a:r>
            <a:endParaRPr lang="en-US" sz="2800" dirty="0">
              <a:solidFill>
                <a:srgbClr val="000000"/>
              </a:solidFill>
              <a:latin typeface="Calibri" panose="020F0502020204030204" pitchFamily="34" charset="0"/>
              <a:cs typeface="Calibri" panose="020F0502020204030204" pitchFamily="34" charset="0"/>
            </a:endParaRPr>
          </a:p>
          <a:p>
            <a:pPr lvl="1" defTabSz="228600">
              <a:tabLst>
                <a:tab pos="228600" algn="l"/>
                <a:tab pos="457200" algn="l"/>
                <a:tab pos="685800" algn="l"/>
                <a:tab pos="914400" algn="l"/>
                <a:tab pos="1143000" algn="l"/>
              </a:tabLst>
            </a:pPr>
            <a:r>
              <a:rPr lang="en-US" sz="2800" b="0" i="0" dirty="0">
                <a:solidFill>
                  <a:srgbClr val="000000"/>
                </a:solidFill>
                <a:effectLst/>
                <a:latin typeface="Calibri" panose="020F0502020204030204" pitchFamily="34" charset="0"/>
                <a:cs typeface="Calibri" panose="020F0502020204030204" pitchFamily="34" charset="0"/>
              </a:rPr>
              <a:t>			</a:t>
            </a:r>
            <a:endParaRPr lang="en-SG" sz="28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ADA6093E-171F-4273-862F-36872366AF29}"/>
              </a:ext>
            </a:extLst>
          </p:cNvPr>
          <p:cNvGrpSpPr/>
          <p:nvPr/>
        </p:nvGrpSpPr>
        <p:grpSpPr>
          <a:xfrm>
            <a:off x="719572" y="584684"/>
            <a:ext cx="504056" cy="1548172"/>
            <a:chOff x="683568" y="-81269"/>
            <a:chExt cx="1199832" cy="2218702"/>
          </a:xfrm>
        </p:grpSpPr>
        <p:cxnSp>
          <p:nvCxnSpPr>
            <p:cNvPr id="11" name="Straight Connector 10">
              <a:extLst>
                <a:ext uri="{FF2B5EF4-FFF2-40B4-BE49-F238E27FC236}">
                  <a16:creationId xmlns:a16="http://schemas.microsoft.com/office/drawing/2014/main" id="{D13EB9D2-DC9C-458E-8099-66054CAF8E88}"/>
                </a:ext>
              </a:extLst>
            </p:cNvPr>
            <p:cNvCxnSpPr>
              <a:cxnSpLocks/>
            </p:cNvCxnSpPr>
            <p:nvPr/>
          </p:nvCxnSpPr>
          <p:spPr>
            <a:xfrm>
              <a:off x="683568" y="-81269"/>
              <a:ext cx="0" cy="2218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09B34-6B31-4538-9490-5731181ECCB7}"/>
                </a:ext>
              </a:extLst>
            </p:cNvPr>
            <p:cNvCxnSpPr>
              <a:cxnSpLocks/>
            </p:cNvCxnSpPr>
            <p:nvPr/>
          </p:nvCxnSpPr>
          <p:spPr>
            <a:xfrm flipH="1">
              <a:off x="683568" y="2137433"/>
              <a:ext cx="119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4246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ign&#10;&#10;Description automatically generated with medium confidence">
            <a:extLst>
              <a:ext uri="{FF2B5EF4-FFF2-40B4-BE49-F238E27FC236}">
                <a16:creationId xmlns:a16="http://schemas.microsoft.com/office/drawing/2014/main" id="{101B163F-8C8A-4DA8-ABB5-381B0A542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B89D937F-A3FE-4677-ABC2-DD45502E1396}"/>
              </a:ext>
            </a:extLst>
          </p:cNvPr>
          <p:cNvSpPr txBox="1"/>
          <p:nvPr/>
        </p:nvSpPr>
        <p:spPr>
          <a:xfrm>
            <a:off x="0" y="-14622"/>
            <a:ext cx="9143999" cy="6370975"/>
          </a:xfrm>
          <a:prstGeom prst="rect">
            <a:avLst/>
          </a:prstGeom>
          <a:solidFill>
            <a:srgbClr val="802000">
              <a:alpha val="60000"/>
            </a:srgbClr>
          </a:solidFill>
        </p:spPr>
        <p:txBody>
          <a:bodyPr wrap="square" anchor="ctr">
            <a:spAutoFit/>
          </a:bodyPr>
          <a:lstStyle/>
          <a:p>
            <a:pPr marL="91440" lvl="1"/>
            <a:endParaRPr lang="en-US" sz="3200" dirty="0">
              <a:solidFill>
                <a:schemeClr val="bg1"/>
              </a:solidFill>
              <a:effectLst>
                <a:glow rad="127000">
                  <a:schemeClr val="tx1"/>
                </a:glow>
              </a:effectLst>
              <a:latin typeface="Calibri" panose="020F0502020204030204" pitchFamily="34" charset="0"/>
              <a:cs typeface="Calibri" panose="020F0502020204030204" pitchFamily="34" charset="0"/>
            </a:endParaRPr>
          </a:p>
          <a:p>
            <a:pPr marL="91440" lvl="1"/>
            <a:r>
              <a:rPr lang="en-US" sz="3200" dirty="0">
                <a:solidFill>
                  <a:schemeClr val="bg1"/>
                </a:solidFill>
                <a:effectLst>
                  <a:glow rad="127000">
                    <a:schemeClr val="tx1"/>
                  </a:glow>
                </a:effectLst>
                <a:latin typeface="Calibri" panose="020F0502020204030204" pitchFamily="34" charset="0"/>
                <a:cs typeface="Calibri" panose="020F0502020204030204" pitchFamily="34" charset="0"/>
              </a:rPr>
              <a:t>4.7 Salvation – Salvation is God’s act of forgiving sin based on the shed blood of Christ, reconciling people to Him, and giving eternal life to those who believe in Jesus. To be saved from the power and eternal penalty of sin, a person must admit that he/she is a sinner, repent and believe that Jesus died and rose again, and receive the Lord Jesus Christ personally as the only Savior. As a result, that person receives a new nature and becomes a true born-again Christian. Salvation is not a reward for good works but a free gift of God received by faith in Jesus Christ </a:t>
            </a:r>
            <a:r>
              <a:rPr lang="en-US" sz="2400" dirty="0">
                <a:solidFill>
                  <a:schemeClr val="bg1"/>
                </a:solidFill>
                <a:effectLst>
                  <a:glow rad="127000">
                    <a:schemeClr val="tx1"/>
                  </a:glow>
                </a:effectLst>
                <a:latin typeface="Calibri" panose="020F0502020204030204" pitchFamily="34" charset="0"/>
                <a:cs typeface="Calibri" panose="020F0502020204030204" pitchFamily="34" charset="0"/>
              </a:rPr>
              <a:t>(Ephesians 2:1-10; John 3:3-8; 1 John 5:11-13).</a:t>
            </a:r>
            <a:endParaRPr lang="en-SG" sz="3600" dirty="0">
              <a:solidFill>
                <a:schemeClr val="bg1"/>
              </a:solidFill>
              <a:effectLst>
                <a:glow rad="127000">
                  <a:schemeClr val="tx1"/>
                </a:glo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E4D7745-1E90-4ABA-ABA2-3B524A725713}"/>
              </a:ext>
            </a:extLst>
          </p:cNvPr>
          <p:cNvSpPr txBox="1"/>
          <p:nvPr/>
        </p:nvSpPr>
        <p:spPr>
          <a:xfrm>
            <a:off x="323528" y="6254152"/>
            <a:ext cx="4464496" cy="523220"/>
          </a:xfrm>
          <a:prstGeom prst="rect">
            <a:avLst/>
          </a:prstGeom>
          <a:noFill/>
        </p:spPr>
        <p:txBody>
          <a:bodyPr wrap="square">
            <a:spAutoFit/>
          </a:bodyPr>
          <a:lstStyle/>
          <a:p>
            <a:r>
              <a:rPr lang="en-SG" sz="2800" dirty="0">
                <a:solidFill>
                  <a:schemeClr val="bg1"/>
                </a:solidFill>
                <a:latin typeface="Calibri" panose="020F0502020204030204" pitchFamily="34" charset="0"/>
                <a:cs typeface="Calibri" panose="020F0502020204030204" pitchFamily="34" charset="0"/>
              </a:rPr>
              <a:t>www.cicfamily.com</a:t>
            </a:r>
          </a:p>
        </p:txBody>
      </p:sp>
    </p:spTree>
    <p:extLst>
      <p:ext uri="{BB962C8B-B14F-4D97-AF65-F5344CB8AC3E}">
        <p14:creationId xmlns:p14="http://schemas.microsoft.com/office/powerpoint/2010/main" val="2129787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F9CA7B1-2245-46CB-BA8D-4E0DF5FD846F}"/>
              </a:ext>
            </a:extLst>
          </p:cNvPr>
          <p:cNvSpPr/>
          <p:nvPr/>
        </p:nvSpPr>
        <p:spPr>
          <a:xfrm>
            <a:off x="1250372" y="1911031"/>
            <a:ext cx="1377409" cy="39051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Rounded Corners 15">
            <a:extLst>
              <a:ext uri="{FF2B5EF4-FFF2-40B4-BE49-F238E27FC236}">
                <a16:creationId xmlns:a16="http://schemas.microsoft.com/office/drawing/2014/main" id="{DDFFB836-51F0-4909-B482-3118349500A3}"/>
              </a:ext>
            </a:extLst>
          </p:cNvPr>
          <p:cNvSpPr/>
          <p:nvPr/>
        </p:nvSpPr>
        <p:spPr>
          <a:xfrm>
            <a:off x="4510576" y="2752918"/>
            <a:ext cx="1249554" cy="39051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EC987D49-8789-4857-AD4F-94B471DC5106}"/>
              </a:ext>
            </a:extLst>
          </p:cNvPr>
          <p:cNvSpPr txBox="1"/>
          <p:nvPr/>
        </p:nvSpPr>
        <p:spPr>
          <a:xfrm>
            <a:off x="287524" y="116632"/>
            <a:ext cx="8604956" cy="4401205"/>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12 </a:t>
            </a:r>
            <a:r>
              <a:rPr lang="en-US" sz="2800" b="0" i="0" dirty="0">
                <a:solidFill>
                  <a:srgbClr val="000000"/>
                </a:solidFill>
                <a:effectLst/>
                <a:latin typeface="Calibri" panose="020F0502020204030204" pitchFamily="34" charset="0"/>
                <a:cs typeface="Calibri" panose="020F0502020204030204" pitchFamily="34" charset="0"/>
              </a:rPr>
              <a:t>Therefore, my beloved,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as you have always obeyed,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so now, not only as in my presence </a:t>
            </a:r>
          </a:p>
          <a:p>
            <a:pPr lvl="3"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but much more in my absence,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work out your own salvation </a:t>
            </a:r>
            <a:endParaRPr lang="en-US" sz="2800" dirty="0">
              <a:solidFill>
                <a:srgbClr val="000000"/>
              </a:solidFill>
              <a:latin typeface="Calibri" panose="020F0502020204030204" pitchFamily="34" charset="0"/>
              <a:cs typeface="Calibri" panose="020F0502020204030204" pitchFamily="34" charset="0"/>
            </a:endParaRPr>
          </a:p>
          <a:p>
            <a:pPr lvl="1" defTabSz="228600">
              <a:tabLst>
                <a:tab pos="228600" algn="l"/>
                <a:tab pos="457200" algn="l"/>
                <a:tab pos="685800" algn="l"/>
                <a:tab pos="914400" algn="l"/>
                <a:tab pos="1143000" algn="l"/>
              </a:tabLst>
            </a:pPr>
            <a:r>
              <a:rPr lang="en-US" sz="2800" b="0" i="0" dirty="0">
                <a:solidFill>
                  <a:srgbClr val="000000"/>
                </a:solidFill>
                <a:effectLst/>
                <a:latin typeface="Calibri" panose="020F0502020204030204" pitchFamily="34" charset="0"/>
                <a:cs typeface="Calibri" panose="020F0502020204030204" pitchFamily="34" charset="0"/>
              </a:rPr>
              <a:t>			with fear and trembling, </a:t>
            </a:r>
          </a:p>
          <a:p>
            <a:pPr lvl="1" defTabSz="228600">
              <a:tabLst>
                <a:tab pos="228600" algn="l"/>
                <a:tab pos="457200" algn="l"/>
                <a:tab pos="685800" algn="l"/>
                <a:tab pos="914400" algn="l"/>
                <a:tab pos="1143000" algn="l"/>
              </a:tabLst>
            </a:pPr>
            <a:r>
              <a:rPr lang="en-US" sz="2800" baseline="30000" dirty="0">
                <a:solidFill>
                  <a:srgbClr val="000000"/>
                </a:solidFill>
                <a:latin typeface="Calibri" panose="020F0502020204030204" pitchFamily="34" charset="0"/>
                <a:cs typeface="Calibri" panose="020F0502020204030204" pitchFamily="34" charset="0"/>
              </a:rPr>
              <a:t>				</a:t>
            </a:r>
            <a:r>
              <a:rPr lang="en-US" sz="2800" b="1" i="0" baseline="30000" dirty="0">
                <a:solidFill>
                  <a:srgbClr val="000000"/>
                </a:solidFill>
                <a:effectLst/>
                <a:latin typeface="Calibri" panose="020F0502020204030204" pitchFamily="34" charset="0"/>
                <a:cs typeface="Calibri" panose="020F0502020204030204" pitchFamily="34" charset="0"/>
              </a:rPr>
              <a:t>13 </a:t>
            </a:r>
            <a:r>
              <a:rPr lang="en-US" sz="2800" b="0" i="0" dirty="0">
                <a:solidFill>
                  <a:srgbClr val="000000"/>
                </a:solidFill>
                <a:effectLst/>
                <a:latin typeface="Calibri" panose="020F0502020204030204" pitchFamily="34" charset="0"/>
                <a:cs typeface="Calibri" panose="020F0502020204030204" pitchFamily="34" charset="0"/>
              </a:rPr>
              <a:t>for it is God who works in you,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both to will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and to work </a:t>
            </a:r>
          </a:p>
          <a:p>
            <a:pPr lvl="1" defTabSz="228600">
              <a:tabLst>
                <a:tab pos="228600" algn="l"/>
                <a:tab pos="457200" algn="l"/>
                <a:tab pos="685800" algn="l"/>
                <a:tab pos="914400" algn="l"/>
                <a:tab pos="1143000" algn="l"/>
              </a:tabLst>
            </a:pPr>
            <a:r>
              <a:rPr lang="en-US" sz="2800" dirty="0">
                <a:solidFill>
                  <a:srgbClr val="000000"/>
                </a:solidFill>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for his good pleasure.</a:t>
            </a:r>
            <a:endParaRPr lang="en-SG" sz="28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43645048-692D-493A-B02C-8527DA4099C9}"/>
              </a:ext>
            </a:extLst>
          </p:cNvPr>
          <p:cNvGrpSpPr/>
          <p:nvPr/>
        </p:nvGrpSpPr>
        <p:grpSpPr>
          <a:xfrm>
            <a:off x="1943708" y="3032956"/>
            <a:ext cx="208632" cy="792088"/>
            <a:chOff x="683568" y="-132867"/>
            <a:chExt cx="496618" cy="1135150"/>
          </a:xfrm>
        </p:grpSpPr>
        <p:cxnSp>
          <p:nvCxnSpPr>
            <p:cNvPr id="7" name="Straight Connector 6">
              <a:extLst>
                <a:ext uri="{FF2B5EF4-FFF2-40B4-BE49-F238E27FC236}">
                  <a16:creationId xmlns:a16="http://schemas.microsoft.com/office/drawing/2014/main" id="{8AA0588D-433F-4792-A6F3-9012760BA981}"/>
                </a:ext>
              </a:extLst>
            </p:cNvPr>
            <p:cNvCxnSpPr>
              <a:cxnSpLocks/>
            </p:cNvCxnSpPr>
            <p:nvPr/>
          </p:nvCxnSpPr>
          <p:spPr>
            <a:xfrm>
              <a:off x="683568" y="-132867"/>
              <a:ext cx="0" cy="1135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3AB7E3-8332-4B83-823F-E11B28D34E55}"/>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E25F78-2A88-45C4-BAAF-587DD87DB13E}"/>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DA6093E-171F-4273-862F-36872366AF29}"/>
              </a:ext>
            </a:extLst>
          </p:cNvPr>
          <p:cNvGrpSpPr/>
          <p:nvPr/>
        </p:nvGrpSpPr>
        <p:grpSpPr>
          <a:xfrm>
            <a:off x="719572" y="584684"/>
            <a:ext cx="504056" cy="1548172"/>
            <a:chOff x="683568" y="-81269"/>
            <a:chExt cx="1199832" cy="2218702"/>
          </a:xfrm>
        </p:grpSpPr>
        <p:cxnSp>
          <p:nvCxnSpPr>
            <p:cNvPr id="11" name="Straight Connector 10">
              <a:extLst>
                <a:ext uri="{FF2B5EF4-FFF2-40B4-BE49-F238E27FC236}">
                  <a16:creationId xmlns:a16="http://schemas.microsoft.com/office/drawing/2014/main" id="{D13EB9D2-DC9C-458E-8099-66054CAF8E88}"/>
                </a:ext>
              </a:extLst>
            </p:cNvPr>
            <p:cNvCxnSpPr>
              <a:cxnSpLocks/>
            </p:cNvCxnSpPr>
            <p:nvPr/>
          </p:nvCxnSpPr>
          <p:spPr>
            <a:xfrm>
              <a:off x="683568" y="-81269"/>
              <a:ext cx="0" cy="2218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09B34-6B31-4538-9490-5731181ECCB7}"/>
                </a:ext>
              </a:extLst>
            </p:cNvPr>
            <p:cNvCxnSpPr>
              <a:cxnSpLocks/>
            </p:cNvCxnSpPr>
            <p:nvPr/>
          </p:nvCxnSpPr>
          <p:spPr>
            <a:xfrm flipH="1">
              <a:off x="683568" y="2137433"/>
              <a:ext cx="11998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4F625C42-3188-4DF7-833F-93CF0CE57CCC}"/>
              </a:ext>
            </a:extLst>
          </p:cNvPr>
          <p:cNvSpPr txBox="1"/>
          <p:nvPr/>
        </p:nvSpPr>
        <p:spPr>
          <a:xfrm>
            <a:off x="2854286" y="4510217"/>
            <a:ext cx="5994412" cy="1569660"/>
          </a:xfrm>
          <a:prstGeom prst="rect">
            <a:avLst/>
          </a:prstGeom>
          <a:solidFill>
            <a:schemeClr val="accent6">
              <a:lumMod val="40000"/>
              <a:lumOff val="60000"/>
            </a:schemeClr>
          </a:solidFill>
        </p:spPr>
        <p:txBody>
          <a:bodyPr wrap="square">
            <a:spAutoFit/>
          </a:bodyPr>
          <a:lstStyle/>
          <a:p>
            <a:r>
              <a:rPr lang="en-US" sz="2400" b="1" u="sng" dirty="0">
                <a:solidFill>
                  <a:srgbClr val="000000"/>
                </a:solidFill>
                <a:latin typeface="Calibri" panose="020F0502020204030204" pitchFamily="34" charset="0"/>
                <a:cs typeface="Calibri" panose="020F0502020204030204" pitchFamily="34" charset="0"/>
              </a:rPr>
              <a:t>Phil 1:6</a:t>
            </a:r>
            <a:endParaRPr lang="en-SG" sz="2400" b="1" u="sng" dirty="0">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And I am sure of this, that he who began a good work in you will bring it to completion at the day of Jesus Christ. </a:t>
            </a:r>
          </a:p>
        </p:txBody>
      </p:sp>
    </p:spTree>
    <p:extLst>
      <p:ext uri="{BB962C8B-B14F-4D97-AF65-F5344CB8AC3E}">
        <p14:creationId xmlns:p14="http://schemas.microsoft.com/office/powerpoint/2010/main" val="269067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3BDDBD-2140-4FAD-A277-81705831EDD8}"/>
              </a:ext>
            </a:extLst>
          </p:cNvPr>
          <p:cNvSpPr txBox="1"/>
          <p:nvPr/>
        </p:nvSpPr>
        <p:spPr>
          <a:xfrm>
            <a:off x="107504" y="80628"/>
            <a:ext cx="8928992" cy="2582245"/>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14 </a:t>
            </a:r>
            <a:r>
              <a:rPr lang="en-US" sz="2800" b="0" i="0" dirty="0">
                <a:solidFill>
                  <a:srgbClr val="000000"/>
                </a:solidFill>
                <a:effectLst/>
                <a:latin typeface="Calibri" panose="020F0502020204030204" pitchFamily="34" charset="0"/>
                <a:cs typeface="Calibri" panose="020F0502020204030204" pitchFamily="34" charset="0"/>
              </a:rPr>
              <a:t>Do all things without grumbling or disputing, </a:t>
            </a:r>
          </a:p>
          <a:p>
            <a:pPr defTabSz="228600">
              <a:spcAft>
                <a:spcPts val="600"/>
              </a:spcAft>
            </a:pPr>
            <a:r>
              <a:rPr lang="en-US" sz="2800" b="1" i="0" baseline="30000" dirty="0">
                <a:solidFill>
                  <a:srgbClr val="000000"/>
                </a:solidFill>
                <a:effectLst/>
                <a:latin typeface="Calibri" panose="020F0502020204030204" pitchFamily="34" charset="0"/>
                <a:cs typeface="Calibri" panose="020F0502020204030204" pitchFamily="34" charset="0"/>
              </a:rPr>
              <a:t>	15 </a:t>
            </a:r>
            <a:r>
              <a:rPr lang="en-US" sz="2800" b="0" i="0" dirty="0">
                <a:solidFill>
                  <a:srgbClr val="000000"/>
                </a:solidFill>
                <a:effectLst/>
                <a:latin typeface="Calibri" panose="020F0502020204030204" pitchFamily="34" charset="0"/>
                <a:cs typeface="Calibri" panose="020F0502020204030204" pitchFamily="34" charset="0"/>
              </a:rPr>
              <a:t>that you may be blameless and innocent, </a:t>
            </a:r>
          </a:p>
          <a:p>
            <a:pPr lvl="1" defTabSz="228600">
              <a:lnSpc>
                <a:spcPct val="80000"/>
              </a:lnSpc>
            </a:pPr>
            <a:r>
              <a:rPr lang="en-US" sz="2800" b="0" i="0" dirty="0">
                <a:solidFill>
                  <a:srgbClr val="000000"/>
                </a:solidFill>
                <a:effectLst/>
                <a:latin typeface="Calibri" panose="020F0502020204030204" pitchFamily="34" charset="0"/>
                <a:cs typeface="Calibri" panose="020F0502020204030204" pitchFamily="34" charset="0"/>
              </a:rPr>
              <a:t>children of God without blemish in the midst of a crooked and twisted generation, </a:t>
            </a:r>
          </a:p>
          <a:p>
            <a:pPr defTabSz="228600"/>
            <a:r>
              <a:rPr lang="en-US" sz="2800" b="0" i="0" dirty="0">
                <a:solidFill>
                  <a:srgbClr val="000000"/>
                </a:solidFill>
                <a:effectLst/>
                <a:latin typeface="Calibri" panose="020F0502020204030204" pitchFamily="34" charset="0"/>
                <a:cs typeface="Calibri" panose="020F0502020204030204" pitchFamily="34" charset="0"/>
              </a:rPr>
              <a:t>			among whom you shine as lights in the world, </a:t>
            </a:r>
          </a:p>
          <a:p>
            <a:pPr defTabSz="228600"/>
            <a:r>
              <a:rPr lang="en-US" sz="2800" b="1" i="0" baseline="30000" dirty="0">
                <a:solidFill>
                  <a:srgbClr val="000000"/>
                </a:solidFill>
                <a:effectLst/>
                <a:latin typeface="Calibri" panose="020F0502020204030204" pitchFamily="34" charset="0"/>
                <a:cs typeface="Calibri" panose="020F0502020204030204" pitchFamily="34" charset="0"/>
              </a:rPr>
              <a:t>				</a:t>
            </a:r>
            <a:endParaRPr lang="en-SG" sz="2800" spc="-15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FCAD119F-40C3-49EC-B4B9-B99D7B96D92A}"/>
              </a:ext>
            </a:extLst>
          </p:cNvPr>
          <p:cNvGrpSpPr/>
          <p:nvPr/>
        </p:nvGrpSpPr>
        <p:grpSpPr>
          <a:xfrm>
            <a:off x="215516" y="404664"/>
            <a:ext cx="208632" cy="792088"/>
            <a:chOff x="683568" y="-132867"/>
            <a:chExt cx="496618" cy="1135150"/>
          </a:xfrm>
        </p:grpSpPr>
        <p:cxnSp>
          <p:nvCxnSpPr>
            <p:cNvPr id="15" name="Straight Connector 14">
              <a:extLst>
                <a:ext uri="{FF2B5EF4-FFF2-40B4-BE49-F238E27FC236}">
                  <a16:creationId xmlns:a16="http://schemas.microsoft.com/office/drawing/2014/main" id="{08525EC4-577F-41A9-BB17-C279F7DF1E68}"/>
                </a:ext>
              </a:extLst>
            </p:cNvPr>
            <p:cNvCxnSpPr>
              <a:cxnSpLocks/>
            </p:cNvCxnSpPr>
            <p:nvPr/>
          </p:nvCxnSpPr>
          <p:spPr>
            <a:xfrm>
              <a:off x="683568" y="-132867"/>
              <a:ext cx="0" cy="1135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2EAA5D-D847-41B5-B34E-47B5BD97D510}"/>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1D888D-43A0-4B9C-9873-A15D9BD541BA}"/>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8" name="Table 14">
            <a:extLst>
              <a:ext uri="{FF2B5EF4-FFF2-40B4-BE49-F238E27FC236}">
                <a16:creationId xmlns:a16="http://schemas.microsoft.com/office/drawing/2014/main" id="{6F04936A-435F-429F-AA08-B0EA151267CD}"/>
              </a:ext>
            </a:extLst>
          </p:cNvPr>
          <p:cNvGraphicFramePr>
            <a:graphicFrameLocks noGrp="1"/>
          </p:cNvGraphicFramePr>
          <p:nvPr>
            <p:extLst>
              <p:ext uri="{D42A27DB-BD31-4B8C-83A1-F6EECF244321}">
                <p14:modId xmlns:p14="http://schemas.microsoft.com/office/powerpoint/2010/main" val="2854799886"/>
              </p:ext>
            </p:extLst>
          </p:nvPr>
        </p:nvGraphicFramePr>
        <p:xfrm>
          <a:off x="107504" y="2662873"/>
          <a:ext cx="8928989" cy="1901952"/>
        </p:xfrm>
        <a:graphic>
          <a:graphicData uri="http://schemas.openxmlformats.org/drawingml/2006/table">
            <a:tbl>
              <a:tblPr firstRow="1" bandRow="1">
                <a:tableStyleId>{5C22544A-7EE6-4342-B048-85BDC9FD1C3A}</a:tableStyleId>
              </a:tblPr>
              <a:tblGrid>
                <a:gridCol w="4008462">
                  <a:extLst>
                    <a:ext uri="{9D8B030D-6E8A-4147-A177-3AD203B41FA5}">
                      <a16:colId xmlns:a16="http://schemas.microsoft.com/office/drawing/2014/main" val="2573118067"/>
                    </a:ext>
                  </a:extLst>
                </a:gridCol>
                <a:gridCol w="4920527">
                  <a:extLst>
                    <a:ext uri="{9D8B030D-6E8A-4147-A177-3AD203B41FA5}">
                      <a16:colId xmlns:a16="http://schemas.microsoft.com/office/drawing/2014/main" val="1101446481"/>
                    </a:ext>
                  </a:extLst>
                </a:gridCol>
              </a:tblGrid>
              <a:tr h="370840">
                <a:tc>
                  <a:txBody>
                    <a:bodyPr/>
                    <a:lstStyle/>
                    <a:p>
                      <a:pPr algn="ctr">
                        <a:lnSpc>
                          <a:spcPct val="90000"/>
                        </a:lnSpc>
                      </a:pPr>
                      <a:r>
                        <a:rPr lang="en-US" sz="2800" dirty="0">
                          <a:latin typeface="Calibri" panose="020F0502020204030204" pitchFamily="34" charset="0"/>
                          <a:cs typeface="Calibri" panose="020F0502020204030204" pitchFamily="34" charset="0"/>
                        </a:rPr>
                        <a:t>World</a:t>
                      </a:r>
                      <a:endParaRPr lang="en-SG" sz="280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2800" dirty="0">
                          <a:latin typeface="Calibri" panose="020F0502020204030204" pitchFamily="34" charset="0"/>
                          <a:cs typeface="Calibri" panose="020F0502020204030204" pitchFamily="34" charset="0"/>
                        </a:rPr>
                        <a:t>God’s Children</a:t>
                      </a:r>
                      <a:endParaRPr lang="en-SG"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2296946"/>
                  </a:ext>
                </a:extLst>
              </a:tr>
              <a:tr h="283960">
                <a:tc>
                  <a:txBody>
                    <a:bodyPr/>
                    <a:lstStyle/>
                    <a:p>
                      <a:pPr algn="ctr">
                        <a:lnSpc>
                          <a:spcPct val="90000"/>
                        </a:lnSpc>
                      </a:pPr>
                      <a:r>
                        <a:rPr lang="en-US" sz="2800" spc="-150" dirty="0">
                          <a:latin typeface="Calibri" panose="020F0502020204030204" pitchFamily="34" charset="0"/>
                          <a:cs typeface="Calibri" panose="020F0502020204030204" pitchFamily="34" charset="0"/>
                        </a:rPr>
                        <a:t>Crooked and twisted</a:t>
                      </a:r>
                      <a:endParaRPr lang="en-SG" sz="2800" spc="-15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2800" spc="-150" dirty="0">
                          <a:latin typeface="Calibri" panose="020F0502020204030204" pitchFamily="34" charset="0"/>
                          <a:cs typeface="Calibri" panose="020F0502020204030204" pitchFamily="34" charset="0"/>
                        </a:rPr>
                        <a:t>Blameless and innocent</a:t>
                      </a:r>
                      <a:endParaRPr lang="en-SG" sz="2800" spc="-1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21957203"/>
                  </a:ext>
                </a:extLst>
              </a:tr>
              <a:tr h="370840">
                <a:tc>
                  <a:txBody>
                    <a:bodyPr/>
                    <a:lstStyle/>
                    <a:p>
                      <a:pPr algn="ctr">
                        <a:lnSpc>
                          <a:spcPct val="90000"/>
                        </a:lnSpc>
                      </a:pPr>
                      <a:r>
                        <a:rPr lang="en-US" sz="2800" spc="-150" dirty="0">
                          <a:latin typeface="Calibri" panose="020F0502020204030204" pitchFamily="34" charset="0"/>
                          <a:cs typeface="Calibri" panose="020F0502020204030204" pitchFamily="34" charset="0"/>
                        </a:rPr>
                        <a:t>Selfish ambition &amp; conceit</a:t>
                      </a:r>
                      <a:endParaRPr lang="en-SG" sz="2800" spc="-15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2800" spc="-150" dirty="0">
                          <a:latin typeface="Calibri" panose="020F0502020204030204" pitchFamily="34" charset="0"/>
                          <a:cs typeface="Calibri" panose="020F0502020204030204" pitchFamily="34" charset="0"/>
                        </a:rPr>
                        <a:t>Count others more significant</a:t>
                      </a:r>
                      <a:endParaRPr lang="en-SG" sz="2800" spc="-1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1316735"/>
                  </a:ext>
                </a:extLst>
              </a:tr>
              <a:tr h="370840">
                <a:tc>
                  <a:txBody>
                    <a:bodyPr/>
                    <a:lstStyle/>
                    <a:p>
                      <a:pPr algn="ctr">
                        <a:lnSpc>
                          <a:spcPct val="90000"/>
                        </a:lnSpc>
                      </a:pPr>
                      <a:r>
                        <a:rPr lang="en-US" sz="2800" spc="-150" dirty="0">
                          <a:latin typeface="Calibri" panose="020F0502020204030204" pitchFamily="34" charset="0"/>
                          <a:cs typeface="Calibri" panose="020F0502020204030204" pitchFamily="34" charset="0"/>
                        </a:rPr>
                        <a:t>Look after own interests</a:t>
                      </a:r>
                      <a:endParaRPr lang="en-SG" sz="2800" spc="-15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2800" spc="-150" dirty="0">
                          <a:latin typeface="Calibri" panose="020F0502020204030204" pitchFamily="34" charset="0"/>
                          <a:cs typeface="Calibri" panose="020F0502020204030204" pitchFamily="34" charset="0"/>
                        </a:rPr>
                        <a:t>Also look after interest of others</a:t>
                      </a:r>
                      <a:endParaRPr lang="en-SG" sz="2800" spc="-1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07884633"/>
                  </a:ext>
                </a:extLst>
              </a:tr>
            </a:tbl>
          </a:graphicData>
        </a:graphic>
      </p:graphicFrame>
    </p:spTree>
    <p:extLst>
      <p:ext uri="{BB962C8B-B14F-4D97-AF65-F5344CB8AC3E}">
        <p14:creationId xmlns:p14="http://schemas.microsoft.com/office/powerpoint/2010/main" val="134315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3BDDBD-2140-4FAD-A277-81705831EDD8}"/>
              </a:ext>
            </a:extLst>
          </p:cNvPr>
          <p:cNvSpPr txBox="1"/>
          <p:nvPr/>
        </p:nvSpPr>
        <p:spPr>
          <a:xfrm>
            <a:off x="107504" y="80628"/>
            <a:ext cx="8928992" cy="2582245"/>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14 </a:t>
            </a:r>
            <a:r>
              <a:rPr lang="en-US" sz="2800" b="0" i="0" dirty="0">
                <a:solidFill>
                  <a:srgbClr val="000000"/>
                </a:solidFill>
                <a:effectLst/>
                <a:latin typeface="Calibri" panose="020F0502020204030204" pitchFamily="34" charset="0"/>
                <a:cs typeface="Calibri" panose="020F0502020204030204" pitchFamily="34" charset="0"/>
              </a:rPr>
              <a:t>Do all things without grumbling or disputing, </a:t>
            </a:r>
          </a:p>
          <a:p>
            <a:pPr defTabSz="228600">
              <a:spcAft>
                <a:spcPts val="600"/>
              </a:spcAft>
            </a:pPr>
            <a:r>
              <a:rPr lang="en-US" sz="2800" b="1" i="0" baseline="30000" dirty="0">
                <a:solidFill>
                  <a:srgbClr val="000000"/>
                </a:solidFill>
                <a:effectLst/>
                <a:latin typeface="Calibri" panose="020F0502020204030204" pitchFamily="34" charset="0"/>
                <a:cs typeface="Calibri" panose="020F0502020204030204" pitchFamily="34" charset="0"/>
              </a:rPr>
              <a:t>	15 </a:t>
            </a:r>
            <a:r>
              <a:rPr lang="en-US" sz="2800" b="0" i="0" dirty="0">
                <a:solidFill>
                  <a:srgbClr val="000000"/>
                </a:solidFill>
                <a:effectLst/>
                <a:latin typeface="Calibri" panose="020F0502020204030204" pitchFamily="34" charset="0"/>
                <a:cs typeface="Calibri" panose="020F0502020204030204" pitchFamily="34" charset="0"/>
              </a:rPr>
              <a:t>that you may be blameless and innocent, </a:t>
            </a:r>
          </a:p>
          <a:p>
            <a:pPr lvl="1" defTabSz="228600">
              <a:lnSpc>
                <a:spcPct val="80000"/>
              </a:lnSpc>
            </a:pPr>
            <a:r>
              <a:rPr lang="en-US" sz="2800" b="0" i="0" dirty="0">
                <a:solidFill>
                  <a:srgbClr val="000000"/>
                </a:solidFill>
                <a:effectLst/>
                <a:latin typeface="Calibri" panose="020F0502020204030204" pitchFamily="34" charset="0"/>
                <a:cs typeface="Calibri" panose="020F0502020204030204" pitchFamily="34" charset="0"/>
              </a:rPr>
              <a:t>children of God without blemish in the midst of a crooked and twisted generation, </a:t>
            </a:r>
          </a:p>
          <a:p>
            <a:pPr defTabSz="228600"/>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highlight>
                  <a:srgbClr val="FFFF00"/>
                </a:highlight>
                <a:latin typeface="Calibri" panose="020F0502020204030204" pitchFamily="34" charset="0"/>
                <a:cs typeface="Calibri" panose="020F0502020204030204" pitchFamily="34" charset="0"/>
              </a:rPr>
              <a:t>among whom you shine as lights in the world, </a:t>
            </a:r>
          </a:p>
          <a:p>
            <a:pPr defTabSz="228600"/>
            <a:r>
              <a:rPr lang="en-US" sz="2800" b="1" i="0" baseline="30000" dirty="0">
                <a:solidFill>
                  <a:srgbClr val="000000"/>
                </a:solidFill>
                <a:effectLst/>
                <a:latin typeface="Calibri" panose="020F0502020204030204" pitchFamily="34" charset="0"/>
                <a:cs typeface="Calibri" panose="020F0502020204030204" pitchFamily="34" charset="0"/>
              </a:rPr>
              <a:t>				</a:t>
            </a:r>
            <a:endParaRPr lang="en-SG" sz="2800" spc="-15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FCAD119F-40C3-49EC-B4B9-B99D7B96D92A}"/>
              </a:ext>
            </a:extLst>
          </p:cNvPr>
          <p:cNvGrpSpPr/>
          <p:nvPr/>
        </p:nvGrpSpPr>
        <p:grpSpPr>
          <a:xfrm>
            <a:off x="215516" y="404664"/>
            <a:ext cx="208632" cy="792088"/>
            <a:chOff x="683568" y="-132867"/>
            <a:chExt cx="496618" cy="1135150"/>
          </a:xfrm>
        </p:grpSpPr>
        <p:cxnSp>
          <p:nvCxnSpPr>
            <p:cNvPr id="15" name="Straight Connector 14">
              <a:extLst>
                <a:ext uri="{FF2B5EF4-FFF2-40B4-BE49-F238E27FC236}">
                  <a16:creationId xmlns:a16="http://schemas.microsoft.com/office/drawing/2014/main" id="{08525EC4-577F-41A9-BB17-C279F7DF1E68}"/>
                </a:ext>
              </a:extLst>
            </p:cNvPr>
            <p:cNvCxnSpPr>
              <a:cxnSpLocks/>
            </p:cNvCxnSpPr>
            <p:nvPr/>
          </p:nvCxnSpPr>
          <p:spPr>
            <a:xfrm>
              <a:off x="683568" y="-132867"/>
              <a:ext cx="0" cy="1135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2EAA5D-D847-41B5-B34E-47B5BD97D510}"/>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1D888D-43A0-4B9C-9873-A15D9BD541BA}"/>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27936E45-BF94-425B-9E73-54A7BEB7A2F3}"/>
              </a:ext>
            </a:extLst>
          </p:cNvPr>
          <p:cNvSpPr txBox="1"/>
          <p:nvPr/>
        </p:nvSpPr>
        <p:spPr>
          <a:xfrm>
            <a:off x="319832" y="2492896"/>
            <a:ext cx="8640959" cy="2308324"/>
          </a:xfrm>
          <a:prstGeom prst="rect">
            <a:avLst/>
          </a:prstGeom>
          <a:solidFill>
            <a:srgbClr val="D6DDC7"/>
          </a:solidFill>
        </p:spPr>
        <p:txBody>
          <a:bodyPr wrap="square">
            <a:spAutoFit/>
          </a:bodyPr>
          <a:lstStyle/>
          <a:p>
            <a:r>
              <a:rPr lang="en-US" sz="2400" b="1" u="sng" dirty="0">
                <a:solidFill>
                  <a:srgbClr val="000000"/>
                </a:solidFill>
                <a:latin typeface="Calibri" panose="020F0502020204030204" pitchFamily="34" charset="0"/>
                <a:cs typeface="Calibri" panose="020F0502020204030204" pitchFamily="34" charset="0"/>
              </a:rPr>
              <a:t>Matt 5:14-16</a:t>
            </a:r>
            <a:endParaRPr lang="en-SG" sz="2400" b="1" u="sng" dirty="0">
              <a:latin typeface="Calibri" panose="020F0502020204030204" pitchFamily="34" charset="0"/>
              <a:cs typeface="Calibri" panose="020F0502020204030204" pitchFamily="34" charset="0"/>
            </a:endParaRPr>
          </a:p>
          <a:p>
            <a:r>
              <a:rPr lang="en-US" sz="2400" b="1" i="0" baseline="30000" dirty="0">
                <a:solidFill>
                  <a:srgbClr val="000000"/>
                </a:solidFill>
                <a:effectLst/>
                <a:latin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cs typeface="Calibri" panose="020F0502020204030204" pitchFamily="34" charset="0"/>
              </a:rPr>
              <a:t>“You are the light of the world. A city set on a hill cannot be hidden. </a:t>
            </a:r>
            <a:r>
              <a:rPr lang="en-US" sz="2400" b="1" i="0" baseline="30000" dirty="0">
                <a:solidFill>
                  <a:srgbClr val="000000"/>
                </a:solidFill>
                <a:effectLst/>
                <a:latin typeface="Calibri" panose="020F0502020204030204" pitchFamily="34" charset="0"/>
                <a:cs typeface="Calibri" panose="020F0502020204030204" pitchFamily="34" charset="0"/>
              </a:rPr>
              <a:t>15 </a:t>
            </a:r>
            <a:r>
              <a:rPr lang="en-US" sz="2400" b="0" i="0" dirty="0">
                <a:solidFill>
                  <a:srgbClr val="000000"/>
                </a:solidFill>
                <a:effectLst/>
                <a:latin typeface="Calibri" panose="020F0502020204030204" pitchFamily="34" charset="0"/>
                <a:cs typeface="Calibri" panose="020F0502020204030204" pitchFamily="34" charset="0"/>
              </a:rPr>
              <a:t>Nor do people light a lamp and put it under a basket, but on a stand, and it gives light to all in the house. </a:t>
            </a:r>
            <a:r>
              <a:rPr lang="en-US" sz="2400" b="1" i="0" baseline="30000" dirty="0">
                <a:solidFill>
                  <a:srgbClr val="000000"/>
                </a:solidFill>
                <a:effectLst/>
                <a:latin typeface="Calibri" panose="020F0502020204030204" pitchFamily="34" charset="0"/>
                <a:cs typeface="Calibri" panose="020F0502020204030204" pitchFamily="34" charset="0"/>
              </a:rPr>
              <a:t>16 </a:t>
            </a:r>
            <a:r>
              <a:rPr lang="en-US" sz="2400" b="0" i="0" dirty="0">
                <a:solidFill>
                  <a:srgbClr val="000000"/>
                </a:solidFill>
                <a:effectLst/>
                <a:latin typeface="Calibri" panose="020F0502020204030204" pitchFamily="34" charset="0"/>
                <a:cs typeface="Calibri" panose="020F0502020204030204" pitchFamily="34" charset="0"/>
              </a:rPr>
              <a:t>In the same way, </a:t>
            </a:r>
            <a:r>
              <a:rPr lang="en-US" sz="2400" b="0" i="0" dirty="0">
                <a:solidFill>
                  <a:srgbClr val="000000"/>
                </a:solidFill>
                <a:effectLst/>
                <a:highlight>
                  <a:srgbClr val="FFFF00"/>
                </a:highlight>
                <a:latin typeface="Calibri" panose="020F0502020204030204" pitchFamily="34" charset="0"/>
                <a:cs typeface="Calibri" panose="020F0502020204030204" pitchFamily="34" charset="0"/>
              </a:rPr>
              <a:t>let your light shine before others, so that they may see your good works and give glory to your Father who is in heaven.</a:t>
            </a:r>
          </a:p>
        </p:txBody>
      </p:sp>
    </p:spTree>
    <p:extLst>
      <p:ext uri="{BB962C8B-B14F-4D97-AF65-F5344CB8AC3E}">
        <p14:creationId xmlns:p14="http://schemas.microsoft.com/office/powerpoint/2010/main" val="1325500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3BDDBD-2140-4FAD-A277-81705831EDD8}"/>
              </a:ext>
            </a:extLst>
          </p:cNvPr>
          <p:cNvSpPr txBox="1"/>
          <p:nvPr/>
        </p:nvSpPr>
        <p:spPr>
          <a:xfrm>
            <a:off x="107504" y="80628"/>
            <a:ext cx="8928992" cy="3444020"/>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14 </a:t>
            </a:r>
            <a:r>
              <a:rPr lang="en-US" sz="2800" b="0" i="0" dirty="0">
                <a:solidFill>
                  <a:srgbClr val="000000"/>
                </a:solidFill>
                <a:effectLst/>
                <a:latin typeface="Calibri" panose="020F0502020204030204" pitchFamily="34" charset="0"/>
                <a:cs typeface="Calibri" panose="020F0502020204030204" pitchFamily="34" charset="0"/>
              </a:rPr>
              <a:t>Do all things without grumbling or disputing, </a:t>
            </a:r>
          </a:p>
          <a:p>
            <a:pPr defTabSz="228600">
              <a:spcAft>
                <a:spcPts val="600"/>
              </a:spcAft>
            </a:pPr>
            <a:r>
              <a:rPr lang="en-US" sz="2800" b="1" i="0" baseline="30000" dirty="0">
                <a:solidFill>
                  <a:srgbClr val="000000"/>
                </a:solidFill>
                <a:effectLst/>
                <a:latin typeface="Calibri" panose="020F0502020204030204" pitchFamily="34" charset="0"/>
                <a:cs typeface="Calibri" panose="020F0502020204030204" pitchFamily="34" charset="0"/>
              </a:rPr>
              <a:t>	15 </a:t>
            </a:r>
            <a:r>
              <a:rPr lang="en-US" sz="2800" b="0" i="0" dirty="0">
                <a:solidFill>
                  <a:srgbClr val="000000"/>
                </a:solidFill>
                <a:effectLst/>
                <a:latin typeface="Calibri" panose="020F0502020204030204" pitchFamily="34" charset="0"/>
                <a:cs typeface="Calibri" panose="020F0502020204030204" pitchFamily="34" charset="0"/>
              </a:rPr>
              <a:t>that you may be blameless and innocent, </a:t>
            </a:r>
          </a:p>
          <a:p>
            <a:pPr lvl="1" defTabSz="228600">
              <a:lnSpc>
                <a:spcPct val="80000"/>
              </a:lnSpc>
            </a:pPr>
            <a:r>
              <a:rPr lang="en-US" sz="2800" b="0" i="0" dirty="0">
                <a:solidFill>
                  <a:srgbClr val="000000"/>
                </a:solidFill>
                <a:effectLst/>
                <a:latin typeface="Calibri" panose="020F0502020204030204" pitchFamily="34" charset="0"/>
                <a:cs typeface="Calibri" panose="020F0502020204030204" pitchFamily="34" charset="0"/>
              </a:rPr>
              <a:t>children of God without blemish in the midst of a crooked and twisted generation, </a:t>
            </a:r>
          </a:p>
          <a:p>
            <a:pPr defTabSz="228600"/>
            <a:r>
              <a:rPr lang="en-US" sz="2800" b="0" i="0" dirty="0">
                <a:solidFill>
                  <a:srgbClr val="000000"/>
                </a:solidFill>
                <a:effectLst/>
                <a:latin typeface="Calibri" panose="020F0502020204030204" pitchFamily="34" charset="0"/>
                <a:cs typeface="Calibri" panose="020F0502020204030204" pitchFamily="34" charset="0"/>
              </a:rPr>
              <a:t>			among whom you shine as lights in the world, </a:t>
            </a:r>
          </a:p>
          <a:p>
            <a:pPr defTabSz="228600"/>
            <a:r>
              <a:rPr lang="en-US" sz="2800" b="1" i="0" baseline="30000" dirty="0">
                <a:solidFill>
                  <a:srgbClr val="000000"/>
                </a:solidFill>
                <a:effectLst/>
                <a:latin typeface="Calibri" panose="020F0502020204030204" pitchFamily="34" charset="0"/>
                <a:cs typeface="Calibri" panose="020F0502020204030204" pitchFamily="34" charset="0"/>
              </a:rPr>
              <a:t>				16 </a:t>
            </a:r>
            <a:r>
              <a:rPr lang="en-US" sz="2800" b="0" i="0" dirty="0">
                <a:solidFill>
                  <a:srgbClr val="000000"/>
                </a:solidFill>
                <a:effectLst/>
                <a:latin typeface="Calibri" panose="020F0502020204030204" pitchFamily="34" charset="0"/>
                <a:cs typeface="Calibri" panose="020F0502020204030204" pitchFamily="34" charset="0"/>
              </a:rPr>
              <a:t>holding fast to the word of life, </a:t>
            </a:r>
          </a:p>
          <a:p>
            <a:pPr defTabSz="228600"/>
            <a:r>
              <a:rPr lang="en-US" sz="2800" b="0" i="0" dirty="0">
                <a:solidFill>
                  <a:srgbClr val="000000"/>
                </a:solidFill>
                <a:effectLst/>
                <a:latin typeface="Calibri" panose="020F0502020204030204" pitchFamily="34" charset="0"/>
                <a:cs typeface="Calibri" panose="020F0502020204030204" pitchFamily="34" charset="0"/>
              </a:rPr>
              <a:t>					so that </a:t>
            </a:r>
            <a:r>
              <a:rPr lang="en-US" sz="2800" b="0" i="0" dirty="0">
                <a:solidFill>
                  <a:srgbClr val="000000"/>
                </a:solidFill>
                <a:effectLst/>
                <a:highlight>
                  <a:srgbClr val="FFFF00"/>
                </a:highlight>
                <a:latin typeface="Calibri" panose="020F0502020204030204" pitchFamily="34" charset="0"/>
                <a:cs typeface="Calibri" panose="020F0502020204030204" pitchFamily="34" charset="0"/>
              </a:rPr>
              <a:t>in the day of Christ </a:t>
            </a:r>
            <a:r>
              <a:rPr lang="en-US" sz="2800" b="0" i="0" dirty="0">
                <a:solidFill>
                  <a:srgbClr val="000000"/>
                </a:solidFill>
                <a:effectLst/>
                <a:latin typeface="Calibri" panose="020F0502020204030204" pitchFamily="34" charset="0"/>
                <a:cs typeface="Calibri" panose="020F0502020204030204" pitchFamily="34" charset="0"/>
              </a:rPr>
              <a:t>I may be proud </a:t>
            </a:r>
          </a:p>
          <a:p>
            <a:pPr defTabSz="228600">
              <a:spcAft>
                <a:spcPts val="600"/>
              </a:spcAft>
            </a:pPr>
            <a:r>
              <a:rPr lang="en-US" sz="2800" b="0" i="0" dirty="0">
                <a:solidFill>
                  <a:srgbClr val="000000"/>
                </a:solidFill>
                <a:effectLst/>
                <a:latin typeface="Calibri" panose="020F0502020204030204" pitchFamily="34" charset="0"/>
                <a:cs typeface="Calibri" panose="020F0502020204030204" pitchFamily="34" charset="0"/>
              </a:rPr>
              <a:t>						</a:t>
            </a:r>
            <a:endParaRPr lang="en-SG" sz="2800" spc="-15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3EF7120D-D4A2-4ED9-A260-42A350BEBAEB}"/>
              </a:ext>
            </a:extLst>
          </p:cNvPr>
          <p:cNvGrpSpPr/>
          <p:nvPr/>
        </p:nvGrpSpPr>
        <p:grpSpPr>
          <a:xfrm>
            <a:off x="215516" y="404664"/>
            <a:ext cx="208632" cy="792088"/>
            <a:chOff x="683568" y="-132867"/>
            <a:chExt cx="496618" cy="1135150"/>
          </a:xfrm>
        </p:grpSpPr>
        <p:cxnSp>
          <p:nvCxnSpPr>
            <p:cNvPr id="4" name="Straight Connector 3">
              <a:extLst>
                <a:ext uri="{FF2B5EF4-FFF2-40B4-BE49-F238E27FC236}">
                  <a16:creationId xmlns:a16="http://schemas.microsoft.com/office/drawing/2014/main" id="{B1D688DA-9FE0-4A07-AC7E-086FF7859213}"/>
                </a:ext>
              </a:extLst>
            </p:cNvPr>
            <p:cNvCxnSpPr>
              <a:cxnSpLocks/>
            </p:cNvCxnSpPr>
            <p:nvPr/>
          </p:nvCxnSpPr>
          <p:spPr>
            <a:xfrm>
              <a:off x="683568" y="-132867"/>
              <a:ext cx="0" cy="1135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05B361C-51D4-42E8-A44C-9F0DE69FB59B}"/>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72E629B-1608-4E4C-81E4-7AF8BA893FDA}"/>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C070DA67-92F6-4A38-8378-7DC67825F507}"/>
              </a:ext>
            </a:extLst>
          </p:cNvPr>
          <p:cNvSpPr txBox="1"/>
          <p:nvPr/>
        </p:nvSpPr>
        <p:spPr>
          <a:xfrm>
            <a:off x="1574794" y="3248980"/>
            <a:ext cx="5994412" cy="1569660"/>
          </a:xfrm>
          <a:prstGeom prst="rect">
            <a:avLst/>
          </a:prstGeom>
          <a:solidFill>
            <a:schemeClr val="accent6">
              <a:lumMod val="40000"/>
              <a:lumOff val="60000"/>
            </a:schemeClr>
          </a:solidFill>
        </p:spPr>
        <p:txBody>
          <a:bodyPr wrap="square">
            <a:spAutoFit/>
          </a:bodyPr>
          <a:lstStyle/>
          <a:p>
            <a:r>
              <a:rPr lang="en-US" sz="2400" b="1" u="sng" dirty="0">
                <a:solidFill>
                  <a:srgbClr val="000000"/>
                </a:solidFill>
                <a:latin typeface="Calibri" panose="020F0502020204030204" pitchFamily="34" charset="0"/>
                <a:cs typeface="Calibri" panose="020F0502020204030204" pitchFamily="34" charset="0"/>
              </a:rPr>
              <a:t>Phil 1:6</a:t>
            </a:r>
            <a:endParaRPr lang="en-SG" sz="2400" b="1" u="sng" dirty="0">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And I am sure of this, that he who began a good work in you will bring it to completion </a:t>
            </a:r>
            <a:r>
              <a:rPr lang="en-US" sz="2400" b="0" i="0" dirty="0">
                <a:solidFill>
                  <a:srgbClr val="000000"/>
                </a:solidFill>
                <a:effectLst/>
                <a:highlight>
                  <a:srgbClr val="FFFF00"/>
                </a:highlight>
                <a:latin typeface="Calibri" panose="020F0502020204030204" pitchFamily="34" charset="0"/>
                <a:cs typeface="Calibri" panose="020F0502020204030204" pitchFamily="34" charset="0"/>
              </a:rPr>
              <a:t>at the day of Jesus Christ</a:t>
            </a:r>
            <a:r>
              <a:rPr lang="en-US" sz="2400" b="0" i="0" dirty="0">
                <a:solidFill>
                  <a:srgbClr val="000000"/>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896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3BDDBD-2140-4FAD-A277-81705831EDD8}"/>
              </a:ext>
            </a:extLst>
          </p:cNvPr>
          <p:cNvSpPr txBox="1"/>
          <p:nvPr/>
        </p:nvSpPr>
        <p:spPr>
          <a:xfrm>
            <a:off x="-36512" y="80628"/>
            <a:ext cx="9217024" cy="5072158"/>
          </a:xfrm>
          <a:prstGeom prst="rect">
            <a:avLst/>
          </a:prstGeom>
          <a:noFill/>
        </p:spPr>
        <p:txBody>
          <a:bodyPr wrap="square">
            <a:spAutoFit/>
          </a:bodyPr>
          <a:lstStyle/>
          <a:p>
            <a:pPr defTabSz="228600"/>
            <a:r>
              <a:rPr lang="en-US" sz="2800" b="1" i="0" baseline="30000" dirty="0">
                <a:solidFill>
                  <a:srgbClr val="000000"/>
                </a:solidFill>
                <a:effectLst/>
                <a:latin typeface="Calibri" panose="020F0502020204030204" pitchFamily="34" charset="0"/>
                <a:cs typeface="Calibri" panose="020F0502020204030204" pitchFamily="34" charset="0"/>
              </a:rPr>
              <a:t>14 </a:t>
            </a:r>
            <a:r>
              <a:rPr lang="en-US" sz="2800" b="0" i="0" dirty="0">
                <a:solidFill>
                  <a:srgbClr val="000000"/>
                </a:solidFill>
                <a:effectLst/>
                <a:latin typeface="Calibri" panose="020F0502020204030204" pitchFamily="34" charset="0"/>
                <a:cs typeface="Calibri" panose="020F0502020204030204" pitchFamily="34" charset="0"/>
              </a:rPr>
              <a:t>Do all things without grumbling or disputing, </a:t>
            </a:r>
          </a:p>
          <a:p>
            <a:pPr defTabSz="228600">
              <a:spcAft>
                <a:spcPts val="600"/>
              </a:spcAft>
            </a:pPr>
            <a:r>
              <a:rPr lang="en-US" sz="2800" b="1" i="0" baseline="30000" dirty="0">
                <a:solidFill>
                  <a:srgbClr val="000000"/>
                </a:solidFill>
                <a:effectLst/>
                <a:latin typeface="Calibri" panose="020F0502020204030204" pitchFamily="34" charset="0"/>
                <a:cs typeface="Calibri" panose="020F0502020204030204" pitchFamily="34" charset="0"/>
              </a:rPr>
              <a:t>	15 </a:t>
            </a:r>
            <a:r>
              <a:rPr lang="en-US" sz="2800" b="0" i="0" dirty="0">
                <a:solidFill>
                  <a:srgbClr val="000000"/>
                </a:solidFill>
                <a:effectLst/>
                <a:latin typeface="Calibri" panose="020F0502020204030204" pitchFamily="34" charset="0"/>
                <a:cs typeface="Calibri" panose="020F0502020204030204" pitchFamily="34" charset="0"/>
              </a:rPr>
              <a:t>that you may be blameless and innocent, </a:t>
            </a:r>
          </a:p>
          <a:p>
            <a:pPr lvl="1" defTabSz="228600">
              <a:lnSpc>
                <a:spcPct val="80000"/>
              </a:lnSpc>
            </a:pPr>
            <a:r>
              <a:rPr lang="en-US" sz="2800" b="0" i="0" dirty="0">
                <a:solidFill>
                  <a:srgbClr val="000000"/>
                </a:solidFill>
                <a:effectLst/>
                <a:latin typeface="Calibri" panose="020F0502020204030204" pitchFamily="34" charset="0"/>
                <a:cs typeface="Calibri" panose="020F0502020204030204" pitchFamily="34" charset="0"/>
              </a:rPr>
              <a:t>children of God without blemish in the midst of a crooked and twisted generation, </a:t>
            </a:r>
          </a:p>
          <a:p>
            <a:pPr defTabSz="228600"/>
            <a:r>
              <a:rPr lang="en-US" sz="2800" b="0" i="0" dirty="0">
                <a:solidFill>
                  <a:srgbClr val="000000"/>
                </a:solidFill>
                <a:effectLst/>
                <a:latin typeface="Calibri" panose="020F0502020204030204" pitchFamily="34" charset="0"/>
                <a:cs typeface="Calibri" panose="020F0502020204030204" pitchFamily="34" charset="0"/>
              </a:rPr>
              <a:t>			among whom you shine as lights in the world, </a:t>
            </a:r>
          </a:p>
          <a:p>
            <a:pPr defTabSz="228600"/>
            <a:r>
              <a:rPr lang="en-US" sz="2800" b="1" i="0" baseline="30000" dirty="0">
                <a:solidFill>
                  <a:srgbClr val="000000"/>
                </a:solidFill>
                <a:effectLst/>
                <a:latin typeface="Calibri" panose="020F0502020204030204" pitchFamily="34" charset="0"/>
                <a:cs typeface="Calibri" panose="020F0502020204030204" pitchFamily="34" charset="0"/>
              </a:rPr>
              <a:t>				16 </a:t>
            </a:r>
            <a:r>
              <a:rPr lang="en-US" sz="2800" b="0" i="0" dirty="0">
                <a:solidFill>
                  <a:srgbClr val="000000"/>
                </a:solidFill>
                <a:effectLst/>
                <a:latin typeface="Calibri" panose="020F0502020204030204" pitchFamily="34" charset="0"/>
                <a:cs typeface="Calibri" panose="020F0502020204030204" pitchFamily="34" charset="0"/>
              </a:rPr>
              <a:t>holding fast to the word of life, </a:t>
            </a:r>
          </a:p>
          <a:p>
            <a:pPr defTabSz="228600"/>
            <a:r>
              <a:rPr lang="en-US" sz="2800" b="0" i="0" dirty="0">
                <a:solidFill>
                  <a:srgbClr val="000000"/>
                </a:solidFill>
                <a:effectLst/>
                <a:latin typeface="Calibri" panose="020F0502020204030204" pitchFamily="34" charset="0"/>
                <a:cs typeface="Calibri" panose="020F0502020204030204" pitchFamily="34" charset="0"/>
              </a:rPr>
              <a:t>					so that in the day of Christ I may be proud </a:t>
            </a:r>
          </a:p>
          <a:p>
            <a:pPr defTabSz="228600">
              <a:spcAft>
                <a:spcPts val="600"/>
              </a:spcAft>
            </a:pPr>
            <a:r>
              <a:rPr lang="en-US" sz="2800" b="0" i="0" dirty="0">
                <a:solidFill>
                  <a:srgbClr val="000000"/>
                </a:solidFill>
                <a:effectLst/>
                <a:latin typeface="Calibri" panose="020F0502020204030204" pitchFamily="34" charset="0"/>
                <a:cs typeface="Calibri" panose="020F0502020204030204" pitchFamily="34" charset="0"/>
              </a:rPr>
              <a:t>						that I did not run in vain or labor in vain. </a:t>
            </a:r>
          </a:p>
          <a:p>
            <a:pPr lvl="4" defTabSz="228600">
              <a:lnSpc>
                <a:spcPct val="80000"/>
              </a:lnSpc>
            </a:pPr>
            <a:r>
              <a:rPr lang="en-US" sz="2800" b="1" i="0" spc="-150" baseline="30000" dirty="0">
                <a:solidFill>
                  <a:srgbClr val="000000"/>
                </a:solidFill>
                <a:effectLst/>
                <a:latin typeface="Calibri" panose="020F0502020204030204" pitchFamily="34" charset="0"/>
                <a:cs typeface="Calibri" panose="020F0502020204030204" pitchFamily="34" charset="0"/>
              </a:rPr>
              <a:t>17 </a:t>
            </a:r>
            <a:r>
              <a:rPr lang="en-US" sz="2800" dirty="0">
                <a:solidFill>
                  <a:srgbClr val="000000"/>
                </a:solidFill>
                <a:latin typeface="Calibri" panose="020F0502020204030204" pitchFamily="34" charset="0"/>
                <a:cs typeface="Calibri" panose="020F0502020204030204" pitchFamily="34" charset="0"/>
              </a:rPr>
              <a:t>Even if I am to be poured out as a drink offering upon the sacrificial offering of your faith, </a:t>
            </a:r>
          </a:p>
          <a:p>
            <a:pPr lvl="3" defTabSz="228600"/>
            <a:r>
              <a:rPr lang="en-US" sz="2800" b="0" i="0" dirty="0">
                <a:solidFill>
                  <a:srgbClr val="000000"/>
                </a:solidFill>
                <a:effectLst/>
                <a:latin typeface="Calibri" panose="020F0502020204030204" pitchFamily="34" charset="0"/>
                <a:cs typeface="Calibri" panose="020F0502020204030204" pitchFamily="34" charset="0"/>
              </a:rPr>
              <a:t>  I am glad and rejoice with you all. </a:t>
            </a:r>
          </a:p>
          <a:p>
            <a:pPr lvl="3" defTabSz="228600"/>
            <a:r>
              <a:rPr lang="en-US" sz="2800" b="1" baseline="30000" dirty="0">
                <a:solidFill>
                  <a:srgbClr val="000000"/>
                </a:solidFill>
                <a:latin typeface="Calibri" panose="020F0502020204030204" pitchFamily="34" charset="0"/>
                <a:cs typeface="Calibri" panose="020F0502020204030204" pitchFamily="34" charset="0"/>
              </a:rPr>
              <a:t>   </a:t>
            </a:r>
            <a:r>
              <a:rPr lang="en-US" sz="2800" b="1" i="0" baseline="30000" dirty="0">
                <a:solidFill>
                  <a:srgbClr val="000000"/>
                </a:solidFill>
                <a:effectLst/>
                <a:latin typeface="Calibri" panose="020F0502020204030204" pitchFamily="34" charset="0"/>
                <a:cs typeface="Calibri" panose="020F0502020204030204" pitchFamily="34" charset="0"/>
              </a:rPr>
              <a:t>18 </a:t>
            </a:r>
            <a:r>
              <a:rPr lang="en-US" sz="2800" b="0" i="0" spc="-150" dirty="0">
                <a:solidFill>
                  <a:srgbClr val="000000"/>
                </a:solidFill>
                <a:effectLst/>
                <a:latin typeface="Calibri" panose="020F0502020204030204" pitchFamily="34" charset="0"/>
                <a:cs typeface="Calibri" panose="020F0502020204030204" pitchFamily="34" charset="0"/>
              </a:rPr>
              <a:t>Likewise you also should be glad and rejoice with me.</a:t>
            </a:r>
            <a:endParaRPr lang="en-SG" sz="2800" spc="-15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3EF7120D-D4A2-4ED9-A260-42A350BEBAEB}"/>
              </a:ext>
            </a:extLst>
          </p:cNvPr>
          <p:cNvGrpSpPr/>
          <p:nvPr/>
        </p:nvGrpSpPr>
        <p:grpSpPr>
          <a:xfrm>
            <a:off x="71500" y="404664"/>
            <a:ext cx="208632" cy="792088"/>
            <a:chOff x="683568" y="-132867"/>
            <a:chExt cx="496618" cy="1135150"/>
          </a:xfrm>
        </p:grpSpPr>
        <p:cxnSp>
          <p:nvCxnSpPr>
            <p:cNvPr id="4" name="Straight Connector 3">
              <a:extLst>
                <a:ext uri="{FF2B5EF4-FFF2-40B4-BE49-F238E27FC236}">
                  <a16:creationId xmlns:a16="http://schemas.microsoft.com/office/drawing/2014/main" id="{B1D688DA-9FE0-4A07-AC7E-086FF7859213}"/>
                </a:ext>
              </a:extLst>
            </p:cNvPr>
            <p:cNvCxnSpPr>
              <a:cxnSpLocks/>
            </p:cNvCxnSpPr>
            <p:nvPr/>
          </p:nvCxnSpPr>
          <p:spPr>
            <a:xfrm>
              <a:off x="683568" y="-132867"/>
              <a:ext cx="0" cy="1135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05B361C-51D4-42E8-A44C-9F0DE69FB59B}"/>
                </a:ext>
              </a:extLst>
            </p:cNvPr>
            <p:cNvCxnSpPr>
              <a:cxnSpLocks/>
            </p:cNvCxnSpPr>
            <p:nvPr/>
          </p:nvCxnSpPr>
          <p:spPr>
            <a:xfrm flipH="1">
              <a:off x="683568" y="1002283"/>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72E629B-1608-4E4C-81E4-7AF8BA893FDA}"/>
                </a:ext>
              </a:extLst>
            </p:cNvPr>
            <p:cNvCxnSpPr>
              <a:cxnSpLocks/>
            </p:cNvCxnSpPr>
            <p:nvPr/>
          </p:nvCxnSpPr>
          <p:spPr>
            <a:xfrm flipH="1">
              <a:off x="683568" y="339426"/>
              <a:ext cx="4966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B6A943A2-4D5C-4542-A7F2-091D5AD069EA}"/>
              </a:ext>
            </a:extLst>
          </p:cNvPr>
          <p:cNvSpPr txBox="1"/>
          <p:nvPr/>
        </p:nvSpPr>
        <p:spPr>
          <a:xfrm>
            <a:off x="2879812" y="5301208"/>
            <a:ext cx="5976664" cy="830997"/>
          </a:xfrm>
          <a:prstGeom prst="rect">
            <a:avLst/>
          </a:prstGeom>
          <a:solidFill>
            <a:srgbClr val="D6DDC7"/>
          </a:solidFill>
        </p:spPr>
        <p:txBody>
          <a:bodyPr wrap="square">
            <a:spAutoFit/>
          </a:bodyPr>
          <a:lstStyle/>
          <a:p>
            <a:r>
              <a:rPr lang="en-US" sz="2400" b="1" u="sng" dirty="0">
                <a:solidFill>
                  <a:srgbClr val="000000"/>
                </a:solidFill>
                <a:latin typeface="Calibri" panose="020F0502020204030204" pitchFamily="34" charset="0"/>
                <a:cs typeface="Calibri" panose="020F0502020204030204" pitchFamily="34" charset="0"/>
              </a:rPr>
              <a:t>Phil 1:21</a:t>
            </a:r>
            <a:endParaRPr lang="en-SG" sz="2400" b="1" u="sng" dirty="0">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For to me to live is Christ, and to die is gain.</a:t>
            </a:r>
          </a:p>
        </p:txBody>
      </p:sp>
    </p:spTree>
    <p:extLst>
      <p:ext uri="{BB962C8B-B14F-4D97-AF65-F5344CB8AC3E}">
        <p14:creationId xmlns:p14="http://schemas.microsoft.com/office/powerpoint/2010/main" val="903509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2">
            <a:extLst>
              <a:ext uri="{FF2B5EF4-FFF2-40B4-BE49-F238E27FC236}">
                <a16:creationId xmlns:a16="http://schemas.microsoft.com/office/drawing/2014/main" id="{7BC06BCF-7320-499B-88F4-B5CA302B7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a:ea typeface="+mn-ea"/>
              <a:cs typeface="+mn-cs"/>
            </a:endParaRPr>
          </a:p>
        </p:txBody>
      </p:sp>
      <p:sp>
        <p:nvSpPr>
          <p:cNvPr id="27" name="Rectangle 14">
            <a:extLst>
              <a:ext uri="{FF2B5EF4-FFF2-40B4-BE49-F238E27FC236}">
                <a16:creationId xmlns:a16="http://schemas.microsoft.com/office/drawing/2014/main" id="{50554E2E-2922-4366-AD14-32C37F733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78"/>
            <a:ext cx="227064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Rectangle 16">
            <a:extLst>
              <a:ext uri="{FF2B5EF4-FFF2-40B4-BE49-F238E27FC236}">
                <a16:creationId xmlns:a16="http://schemas.microsoft.com/office/drawing/2014/main" id="{AF0FF6D8-83C6-4E16-A659-121582CA0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2852" y="6144405"/>
            <a:ext cx="6901148"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9" name="Rectangle 18">
            <a:extLst>
              <a:ext uri="{FF2B5EF4-FFF2-40B4-BE49-F238E27FC236}">
                <a16:creationId xmlns:a16="http://schemas.microsoft.com/office/drawing/2014/main" id="{D697F9F0-BF9E-41B1-A538-7AFA9E965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2464"/>
            <a:ext cx="2279297" cy="51151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Rectangle 20">
            <a:extLst>
              <a:ext uri="{FF2B5EF4-FFF2-40B4-BE49-F238E27FC236}">
                <a16:creationId xmlns:a16="http://schemas.microsoft.com/office/drawing/2014/main" id="{D9D0FB2B-1753-41DC-BEA8-7B80EF89D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1031500"/>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1" name="Rectangle 22">
            <a:extLst>
              <a:ext uri="{FF2B5EF4-FFF2-40B4-BE49-F238E27FC236}">
                <a16:creationId xmlns:a16="http://schemas.microsoft.com/office/drawing/2014/main" id="{C909C433-6200-400E-ACC5-60A500486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6112401"/>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5" name="Rectangle 24">
            <a:extLst>
              <a:ext uri="{FF2B5EF4-FFF2-40B4-BE49-F238E27FC236}">
                <a16:creationId xmlns:a16="http://schemas.microsoft.com/office/drawing/2014/main" id="{60328808-6121-4268-B0D0-AB78E2170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3708" y="3404997"/>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12" name="Title 1">
            <a:extLst>
              <a:ext uri="{FF2B5EF4-FFF2-40B4-BE49-F238E27FC236}">
                <a16:creationId xmlns:a16="http://schemas.microsoft.com/office/drawing/2014/main" id="{437D2A1B-F96C-4CD6-B3FB-CB4E55CB0DA9}"/>
              </a:ext>
            </a:extLst>
          </p:cNvPr>
          <p:cNvSpPr txBox="1">
            <a:spLocks/>
          </p:cNvSpPr>
          <p:nvPr/>
        </p:nvSpPr>
        <p:spPr>
          <a:xfrm>
            <a:off x="2510463" y="2940558"/>
            <a:ext cx="5219863" cy="2885942"/>
          </a:xfrm>
          <a:prstGeom prst="rect">
            <a:avLst/>
          </a:prstGeom>
        </p:spPr>
        <p:txBody>
          <a:bodyPr vert="horz" lIns="109728" tIns="109728" rIns="109728" bIns="91440" rtlCol="0" anchor="t">
            <a:normAutofit/>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pPr marL="457200" marR="0" lvl="0" indent="-457200" algn="l" defTabSz="914400" rtl="0" eaLnBrk="1" fontAlgn="auto" latinLnBrk="0" hangingPunct="1">
              <a:lnSpc>
                <a:spcPct val="115000"/>
              </a:lnSpc>
              <a:spcBef>
                <a:spcPct val="0"/>
              </a:spcBef>
              <a:spcAft>
                <a:spcPts val="600"/>
              </a:spcAft>
              <a:buClrTx/>
              <a:buSzTx/>
              <a:buFont typeface="Arial" panose="020B0604020202020204" pitchFamily="34" charset="0"/>
              <a:buChar char="•"/>
              <a:tabLst/>
              <a:defRPr/>
            </a:pPr>
            <a:endParaRPr kumimoji="0" lang="en-US" sz="2700" b="0" i="0" u="none" strike="noStrike" kern="1200" cap="none" spc="150" normalizeH="0" baseline="0" noProof="0" dirty="0">
              <a:ln>
                <a:noFill/>
              </a:ln>
              <a:solidFill>
                <a:srgbClr val="000000"/>
              </a:solidFill>
              <a:effectLst/>
              <a:uLnTx/>
              <a:uFillTx/>
              <a:latin typeface="Meiryo"/>
              <a:ea typeface="+mj-ea"/>
              <a:cs typeface="+mj-cs"/>
            </a:endParaRPr>
          </a:p>
        </p:txBody>
      </p:sp>
      <p:sp>
        <p:nvSpPr>
          <p:cNvPr id="14" name="TextBox 13">
            <a:extLst>
              <a:ext uri="{FF2B5EF4-FFF2-40B4-BE49-F238E27FC236}">
                <a16:creationId xmlns:a16="http://schemas.microsoft.com/office/drawing/2014/main" id="{7AB6D17F-C598-4300-9554-18F8396D77DB}"/>
              </a:ext>
            </a:extLst>
          </p:cNvPr>
          <p:cNvSpPr txBox="1"/>
          <p:nvPr/>
        </p:nvSpPr>
        <p:spPr>
          <a:xfrm>
            <a:off x="2815180" y="1660284"/>
            <a:ext cx="6328820" cy="23083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000000"/>
                </a:solidFill>
                <a:effectLst/>
                <a:uLnTx/>
                <a:uFillTx/>
                <a:latin typeface="system-ui"/>
                <a:ea typeface="+mn-ea"/>
                <a:cs typeface="+mn-cs"/>
              </a:rPr>
              <a:t>Jesus’ example of humility challenges Christians to live a life of unselfishness and unity.</a:t>
            </a:r>
          </a:p>
        </p:txBody>
      </p:sp>
      <p:pic>
        <p:nvPicPr>
          <p:cNvPr id="17" name="Picture 16" descr="A picture containing background pattern&#10;&#10;Description automatically generated">
            <a:extLst>
              <a:ext uri="{FF2B5EF4-FFF2-40B4-BE49-F238E27FC236}">
                <a16:creationId xmlns:a16="http://schemas.microsoft.com/office/drawing/2014/main" id="{623A58FD-07CC-46DB-835F-2307B9BBB322}"/>
              </a:ext>
            </a:extLst>
          </p:cNvPr>
          <p:cNvPicPr>
            <a:picLocks noChangeAspect="1"/>
          </p:cNvPicPr>
          <p:nvPr/>
        </p:nvPicPr>
        <p:blipFill rotWithShape="1">
          <a:blip r:embed="rId3">
            <a:extLst>
              <a:ext uri="{28A0092B-C50C-407E-A947-70E740481C1C}">
                <a14:useLocalDpi xmlns:a14="http://schemas.microsoft.com/office/drawing/2010/main" val="0"/>
              </a:ext>
            </a:extLst>
          </a:blip>
          <a:srcRect r="48543"/>
          <a:stretch/>
        </p:blipFill>
        <p:spPr>
          <a:xfrm>
            <a:off x="0" y="5037914"/>
            <a:ext cx="2279297" cy="1841050"/>
          </a:xfrm>
          <a:prstGeom prst="rect">
            <a:avLst/>
          </a:prstGeom>
        </p:spPr>
      </p:pic>
      <p:sp>
        <p:nvSpPr>
          <p:cNvPr id="18" name="Subtitle 2">
            <a:extLst>
              <a:ext uri="{FF2B5EF4-FFF2-40B4-BE49-F238E27FC236}">
                <a16:creationId xmlns:a16="http://schemas.microsoft.com/office/drawing/2014/main" id="{6D804F02-669D-4866-9067-A331E9BDFB62}"/>
              </a:ext>
            </a:extLst>
          </p:cNvPr>
          <p:cNvSpPr txBox="1">
            <a:spLocks/>
          </p:cNvSpPr>
          <p:nvPr/>
        </p:nvSpPr>
        <p:spPr>
          <a:xfrm>
            <a:off x="4924425" y="6208413"/>
            <a:ext cx="3821335" cy="61226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venir Next LT Pro"/>
                <a:ea typeface="+mn-ea"/>
                <a:cs typeface="+mn-cs"/>
              </a:rPr>
              <a:t>Philippians 2</a:t>
            </a:r>
            <a:endParaRPr kumimoji="0" lang="en-SG" sz="2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328383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A00BA80-16D4-4CFA-AC34-A15FF7FACAA6}"/>
              </a:ext>
            </a:extLst>
          </p:cNvPr>
          <p:cNvCxnSpPr>
            <a:cxnSpLocks/>
          </p:cNvCxnSpPr>
          <p:nvPr/>
        </p:nvCxnSpPr>
        <p:spPr>
          <a:xfrm>
            <a:off x="3853715" y="5481802"/>
            <a:ext cx="4800600" cy="0"/>
          </a:xfrm>
          <a:prstGeom prst="line">
            <a:avLst/>
          </a:prstGeom>
          <a:noFill/>
          <a:ln w="19050" cap="flat" cmpd="sng" algn="ctr">
            <a:solidFill>
              <a:sysClr val="window" lastClr="FFFFFF"/>
            </a:solidFill>
            <a:prstDash val="solid"/>
            <a:miter lim="800000"/>
          </a:ln>
          <a:effectLst/>
        </p:spPr>
      </p:cxnSp>
      <p:grpSp>
        <p:nvGrpSpPr>
          <p:cNvPr id="3" name="Group 2">
            <a:extLst>
              <a:ext uri="{FF2B5EF4-FFF2-40B4-BE49-F238E27FC236}">
                <a16:creationId xmlns:a16="http://schemas.microsoft.com/office/drawing/2014/main" id="{AF0D8F41-DB8C-4750-821F-6B80576C0EAA}"/>
              </a:ext>
            </a:extLst>
          </p:cNvPr>
          <p:cNvGrpSpPr/>
          <p:nvPr/>
        </p:nvGrpSpPr>
        <p:grpSpPr>
          <a:xfrm>
            <a:off x="5123543" y="770697"/>
            <a:ext cx="3530772" cy="5368078"/>
            <a:chOff x="5049071" y="406111"/>
            <a:chExt cx="3530772" cy="5368078"/>
          </a:xfrm>
        </p:grpSpPr>
        <p:pic>
          <p:nvPicPr>
            <p:cNvPr id="2056" name="Picture 8">
              <a:extLst>
                <a:ext uri="{FF2B5EF4-FFF2-40B4-BE49-F238E27FC236}">
                  <a16:creationId xmlns:a16="http://schemas.microsoft.com/office/drawing/2014/main" id="{0068002A-1DB6-45EF-A198-85A90BAC3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543" y="406111"/>
              <a:ext cx="3381828" cy="4580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D925E1-C767-48D8-A546-E3375066D9B3}"/>
                </a:ext>
              </a:extLst>
            </p:cNvPr>
            <p:cNvSpPr txBox="1"/>
            <p:nvPr/>
          </p:nvSpPr>
          <p:spPr>
            <a:xfrm>
              <a:off x="5049071" y="5189414"/>
              <a:ext cx="3530772" cy="584775"/>
            </a:xfrm>
            <a:prstGeom prst="rect">
              <a:avLst/>
            </a:prstGeom>
            <a:noFill/>
            <a:ln>
              <a:solidFill>
                <a:schemeClr val="tx1"/>
              </a:solidFill>
            </a:ln>
          </p:spPr>
          <p:txBody>
            <a:bodyPr wrap="square">
              <a:spAutoFit/>
            </a:bodyPr>
            <a:lstStyle/>
            <a:p>
              <a:pPr algn="ctr"/>
              <a:r>
                <a:rPr lang="en-SG" sz="3200" b="1" i="0" dirty="0">
                  <a:solidFill>
                    <a:srgbClr val="000000"/>
                  </a:solidFill>
                  <a:effectLst/>
                  <a:latin typeface="Linux Libertine"/>
                </a:rPr>
                <a:t>Harry </a:t>
              </a:r>
              <a:r>
                <a:rPr lang="en-SG" sz="3200" b="1" dirty="0">
                  <a:solidFill>
                    <a:srgbClr val="000000"/>
                  </a:solidFill>
                  <a:latin typeface="Linux Libertine"/>
                </a:rPr>
                <a:t> </a:t>
              </a:r>
              <a:r>
                <a:rPr lang="en-SG" sz="3200" b="1" i="0" dirty="0">
                  <a:solidFill>
                    <a:srgbClr val="000000"/>
                  </a:solidFill>
                  <a:effectLst/>
                  <a:latin typeface="Linux Libertine"/>
                </a:rPr>
                <a:t>Ironside</a:t>
              </a:r>
            </a:p>
          </p:txBody>
        </p:sp>
      </p:grpSp>
      <p:sp>
        <p:nvSpPr>
          <p:cNvPr id="13" name="TextBox 12">
            <a:extLst>
              <a:ext uri="{FF2B5EF4-FFF2-40B4-BE49-F238E27FC236}">
                <a16:creationId xmlns:a16="http://schemas.microsoft.com/office/drawing/2014/main" id="{3A56EFE4-566B-4616-B617-8633D4C3C404}"/>
              </a:ext>
            </a:extLst>
          </p:cNvPr>
          <p:cNvSpPr txBox="1"/>
          <p:nvPr/>
        </p:nvSpPr>
        <p:spPr>
          <a:xfrm>
            <a:off x="116114" y="822169"/>
            <a:ext cx="5196115" cy="5509200"/>
          </a:xfrm>
          <a:prstGeom prst="rect">
            <a:avLst/>
          </a:prstGeom>
          <a:noFill/>
        </p:spPr>
        <p:txBody>
          <a:bodyPr wrap="square">
            <a:spAutoFit/>
          </a:bodyPr>
          <a:lstStyle/>
          <a:p>
            <a:pPr marL="457200" indent="-457200" algn="l">
              <a:buFont typeface="Arial" panose="020B0604020202020204" pitchFamily="34" charset="0"/>
              <a:buChar char="•"/>
            </a:pPr>
            <a:r>
              <a:rPr lang="en-SG" sz="3200" b="0" i="0" dirty="0">
                <a:solidFill>
                  <a:srgbClr val="000000"/>
                </a:solidFill>
                <a:effectLst/>
                <a:latin typeface="Calibri" panose="020F0502020204030204" pitchFamily="34" charset="0"/>
                <a:cs typeface="Calibri" panose="020F0502020204030204" pitchFamily="34" charset="0"/>
              </a:rPr>
              <a:t>8</a:t>
            </a:r>
            <a:r>
              <a:rPr lang="en-SG" sz="3200" b="0" i="0" baseline="30000" dirty="0">
                <a:solidFill>
                  <a:srgbClr val="000000"/>
                </a:solidFill>
                <a:effectLst/>
                <a:latin typeface="Calibri" panose="020F0502020204030204" pitchFamily="34" charset="0"/>
                <a:cs typeface="Calibri" panose="020F0502020204030204" pitchFamily="34" charset="0"/>
              </a:rPr>
              <a:t>th</a:t>
            </a:r>
            <a:r>
              <a:rPr lang="en-SG" sz="3200" b="0" i="0" dirty="0">
                <a:solidFill>
                  <a:srgbClr val="000000"/>
                </a:solidFill>
                <a:effectLst/>
                <a:latin typeface="Calibri" panose="020F0502020204030204" pitchFamily="34" charset="0"/>
                <a:cs typeface="Calibri" panose="020F0502020204030204" pitchFamily="34" charset="0"/>
              </a:rPr>
              <a:t> Grade Education (S2)</a:t>
            </a:r>
          </a:p>
          <a:p>
            <a:pPr marL="457200" indent="-457200" algn="l">
              <a:buFont typeface="Arial" panose="020B0604020202020204" pitchFamily="34" charset="0"/>
              <a:buChar char="•"/>
            </a:pPr>
            <a:r>
              <a:rPr lang="en-SG" sz="3200" b="0" i="0" dirty="0">
                <a:solidFill>
                  <a:srgbClr val="000000"/>
                </a:solidFill>
                <a:effectLst/>
                <a:latin typeface="Calibri" panose="020F0502020204030204" pitchFamily="34" charset="0"/>
                <a:cs typeface="Calibri" panose="020F0502020204030204" pitchFamily="34" charset="0"/>
              </a:rPr>
              <a:t>Age 11 taught Sunday School</a:t>
            </a:r>
          </a:p>
          <a:p>
            <a:pPr marL="457200" indent="-457200" algn="l">
              <a:buFont typeface="Arial" panose="020B0604020202020204" pitchFamily="34" charset="0"/>
              <a:buChar char="•"/>
            </a:pPr>
            <a:r>
              <a:rPr lang="en-SG" sz="3200" b="0" i="0" dirty="0">
                <a:solidFill>
                  <a:srgbClr val="000000"/>
                </a:solidFill>
                <a:effectLst/>
                <a:latin typeface="Calibri" panose="020F0502020204030204" pitchFamily="34" charset="0"/>
                <a:cs typeface="Calibri" panose="020F0502020204030204" pitchFamily="34" charset="0"/>
              </a:rPr>
              <a:t>Age 16: 500</a:t>
            </a:r>
            <a:r>
              <a:rPr lang="en-SG" sz="3200" dirty="0">
                <a:solidFill>
                  <a:srgbClr val="000000"/>
                </a:solidFill>
                <a:latin typeface="Calibri" panose="020F0502020204030204" pitchFamily="34" charset="0"/>
                <a:cs typeface="Calibri" panose="020F0502020204030204" pitchFamily="34" charset="0"/>
              </a:rPr>
              <a:t> sermons/year</a:t>
            </a:r>
          </a:p>
          <a:p>
            <a:pPr marL="457200" indent="-457200" algn="l">
              <a:buFont typeface="Arial" panose="020B0604020202020204" pitchFamily="34" charset="0"/>
              <a:buChar char="•"/>
            </a:pPr>
            <a:r>
              <a:rPr lang="en-SG" sz="3200" dirty="0">
                <a:solidFill>
                  <a:srgbClr val="000000"/>
                </a:solidFill>
                <a:latin typeface="Calibri" panose="020F0502020204030204" pitchFamily="34" charset="0"/>
                <a:cs typeface="Calibri" panose="020F0502020204030204" pitchFamily="34" charset="0"/>
              </a:rPr>
              <a:t>Lead Pastor Moody Church in Chicago</a:t>
            </a:r>
          </a:p>
          <a:p>
            <a:pPr marL="457200" indent="-457200" algn="l">
              <a:buFont typeface="Arial" panose="020B0604020202020204" pitchFamily="34" charset="0"/>
              <a:buChar char="•"/>
            </a:pPr>
            <a:r>
              <a:rPr lang="en-SG" sz="3200" dirty="0">
                <a:solidFill>
                  <a:srgbClr val="000000"/>
                </a:solidFill>
                <a:latin typeface="Calibri" panose="020F0502020204030204" pitchFamily="34" charset="0"/>
                <a:cs typeface="Calibri" panose="020F0502020204030204" pitchFamily="34" charset="0"/>
              </a:rPr>
              <a:t>Honorary doctorate from Wheaton College and Bob Jones University</a:t>
            </a:r>
          </a:p>
          <a:p>
            <a:pPr marL="457200" indent="-457200" algn="l">
              <a:buFont typeface="Arial" panose="020B0604020202020204" pitchFamily="34" charset="0"/>
              <a:buChar char="•"/>
            </a:pPr>
            <a:endParaRPr lang="en-SG" sz="3200" dirty="0">
              <a:solidFill>
                <a:srgbClr val="000000"/>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SG" sz="3200" b="0" i="0" dirty="0">
              <a:solidFill>
                <a:srgbClr val="000000"/>
              </a:solidFill>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5BD85545-8B8F-4C54-BB2E-8423AA735FB7}"/>
              </a:ext>
            </a:extLst>
          </p:cNvPr>
          <p:cNvSpPr txBox="1"/>
          <p:nvPr/>
        </p:nvSpPr>
        <p:spPr>
          <a:xfrm>
            <a:off x="5138057" y="6138775"/>
            <a:ext cx="3530772" cy="523220"/>
          </a:xfrm>
          <a:prstGeom prst="rect">
            <a:avLst/>
          </a:prstGeom>
          <a:noFill/>
          <a:ln>
            <a:noFill/>
          </a:ln>
        </p:spPr>
        <p:txBody>
          <a:bodyPr wrap="square">
            <a:spAutoFit/>
          </a:bodyPr>
          <a:lstStyle/>
          <a:p>
            <a:pPr algn="ctr"/>
            <a:r>
              <a:rPr lang="en-SG" sz="2800" b="1" i="0" dirty="0">
                <a:solidFill>
                  <a:srgbClr val="000000"/>
                </a:solidFill>
                <a:effectLst/>
                <a:latin typeface="Calibri" panose="020F0502020204030204" pitchFamily="34" charset="0"/>
                <a:cs typeface="Calibri" panose="020F0502020204030204" pitchFamily="34" charset="0"/>
              </a:rPr>
              <a:t>1876 - 1951</a:t>
            </a:r>
          </a:p>
        </p:txBody>
      </p:sp>
    </p:spTree>
    <p:extLst>
      <p:ext uri="{BB962C8B-B14F-4D97-AF65-F5344CB8AC3E}">
        <p14:creationId xmlns:p14="http://schemas.microsoft.com/office/powerpoint/2010/main" val="151507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pic>
        <p:nvPicPr>
          <p:cNvPr id="37" name="Picture 6" descr="I'M NOT ALWAYS HUMBLE BUT WHENIAM FLL BE SURETO TEL YOU | Humble Meme on  ME.ME">
            <a:extLst>
              <a:ext uri="{FF2B5EF4-FFF2-40B4-BE49-F238E27FC236}">
                <a16:creationId xmlns:a16="http://schemas.microsoft.com/office/drawing/2014/main" id="{ED32EC76-254C-4A12-8955-BF9BF9FC6E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636" y="566916"/>
            <a:ext cx="4567155" cy="5724168"/>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a:extLst>
              <a:ext uri="{FF2B5EF4-FFF2-40B4-BE49-F238E27FC236}">
                <a16:creationId xmlns:a16="http://schemas.microsoft.com/office/drawing/2014/main" id="{F349501D-9959-457F-BAEA-AEAFCEF76FDA}"/>
              </a:ext>
            </a:extLst>
          </p:cNvPr>
          <p:cNvCxnSpPr>
            <a:cxnSpLocks/>
          </p:cNvCxnSpPr>
          <p:nvPr/>
        </p:nvCxnSpPr>
        <p:spPr>
          <a:xfrm>
            <a:off x="3820886" y="1240971"/>
            <a:ext cx="0" cy="4425043"/>
          </a:xfrm>
          <a:prstGeom prst="line">
            <a:avLst/>
          </a:prstGeom>
          <a:noFill/>
          <a:ln w="19050" cap="flat" cmpd="sng" algn="ctr">
            <a:solidFill>
              <a:sysClr val="window" lastClr="FFFFFF"/>
            </a:solidFill>
            <a:prstDash val="solid"/>
            <a:miter lim="800000"/>
          </a:ln>
          <a:effectLst/>
        </p:spPr>
      </p:cxnSp>
      <p:sp>
        <p:nvSpPr>
          <p:cNvPr id="40" name="TextBox 39">
            <a:extLst>
              <a:ext uri="{FF2B5EF4-FFF2-40B4-BE49-F238E27FC236}">
                <a16:creationId xmlns:a16="http://schemas.microsoft.com/office/drawing/2014/main" id="{FAD3AF35-8DF3-4F2D-8ADB-183EE5CE2A2A}"/>
              </a:ext>
            </a:extLst>
          </p:cNvPr>
          <p:cNvSpPr txBox="1"/>
          <p:nvPr/>
        </p:nvSpPr>
        <p:spPr>
          <a:xfrm>
            <a:off x="40588" y="2042178"/>
            <a:ext cx="3621423" cy="2773644"/>
          </a:xfrm>
          <a:prstGeom prst="rect">
            <a:avLst/>
          </a:prstGeom>
          <a:noFill/>
        </p:spPr>
        <p:txBody>
          <a:bodyPr wrap="square">
            <a:spAutoFit/>
          </a:bodyPr>
          <a:lstStyle/>
          <a:p>
            <a:pPr algn="ctr">
              <a:lnSpc>
                <a:spcPct val="80000"/>
              </a:lnSpc>
            </a:pPr>
            <a:r>
              <a:rPr lang="en-US" sz="7200" b="1" i="0" dirty="0">
                <a:solidFill>
                  <a:schemeClr val="bg1"/>
                </a:solidFill>
                <a:effectLst/>
                <a:latin typeface="Calibri" panose="020F0502020204030204" pitchFamily="34" charset="0"/>
                <a:cs typeface="Calibri" panose="020F0502020204030204" pitchFamily="34" charset="0"/>
              </a:rPr>
              <a:t>Humility</a:t>
            </a:r>
          </a:p>
          <a:p>
            <a:pPr algn="ctr">
              <a:lnSpc>
                <a:spcPct val="80000"/>
              </a:lnSpc>
            </a:pPr>
            <a:r>
              <a:rPr lang="en-US" sz="7200" b="1" i="0" dirty="0">
                <a:solidFill>
                  <a:schemeClr val="bg1"/>
                </a:solidFill>
                <a:effectLst/>
                <a:latin typeface="Calibri" panose="020F0502020204030204" pitchFamily="34" charset="0"/>
                <a:cs typeface="Calibri" panose="020F0502020204030204" pitchFamily="34" charset="0"/>
              </a:rPr>
              <a:t> is</a:t>
            </a:r>
          </a:p>
          <a:p>
            <a:pPr algn="ctr">
              <a:lnSpc>
                <a:spcPct val="80000"/>
              </a:lnSpc>
            </a:pPr>
            <a:r>
              <a:rPr lang="en-US" sz="7200" b="1" i="0" dirty="0">
                <a:solidFill>
                  <a:schemeClr val="bg1"/>
                </a:solidFill>
                <a:effectLst/>
                <a:latin typeface="Calibri" panose="020F0502020204030204" pitchFamily="34" charset="0"/>
                <a:cs typeface="Calibri" panose="020F0502020204030204" pitchFamily="34" charset="0"/>
              </a:rPr>
              <a:t>Difficult</a:t>
            </a:r>
            <a:endParaRPr lang="en-SG" sz="7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188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049C2FF-A415-46EC-8C1D-434286F07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227" y="200853"/>
            <a:ext cx="3438525" cy="43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CF1AA939-1D73-4E29-816B-5844A0379673}"/>
              </a:ext>
            </a:extLst>
          </p:cNvPr>
          <p:cNvSpPr txBox="1">
            <a:spLocks noChangeArrowheads="1"/>
          </p:cNvSpPr>
          <p:nvPr/>
        </p:nvSpPr>
        <p:spPr bwMode="auto">
          <a:xfrm>
            <a:off x="295275" y="3919745"/>
            <a:ext cx="6622361" cy="1952626"/>
          </a:xfrm>
          <a:prstGeom prst="rect">
            <a:avLst/>
          </a:prstGeom>
          <a:noFill/>
          <a:ln w="9525">
            <a:noFill/>
            <a:miter lim="800000"/>
            <a:headEnd/>
            <a:tailEnd/>
          </a:ln>
          <a:effectLst/>
        </p:spPr>
        <p:txBody>
          <a:bodyPr lIns="91429" tIns="45714" rIns="91429" bIns="45714" anchor="ctr"/>
          <a:lstStyle>
            <a:lvl1pPr marL="446088" indent="-446088"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1.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J</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oy of Christian fellowship</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2.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O</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utward evidences of humility</a:t>
            </a:r>
          </a:p>
          <a:p>
            <a:pPr marL="0" marR="0" lvl="0" indent="0" algn="l" defTabSz="914400" rtl="0" eaLnBrk="1" fontAlgn="base" latinLnBrk="0" hangingPunct="1">
              <a:lnSpc>
                <a:spcPct val="80000"/>
              </a:lnSpc>
              <a:spcBef>
                <a:spcPct val="0"/>
              </a:spcBef>
              <a:spcAft>
                <a:spcPct val="0"/>
              </a:spcAft>
              <a:buClrTx/>
              <a:buSzTx/>
              <a:tabLst/>
              <a:defRPr/>
            </a:pPr>
            <a:r>
              <a:rPr lang="en-US" sz="3200" dirty="0">
                <a:latin typeface="Calibri" panose="020F0502020204030204" pitchFamily="34" charset="0"/>
                <a:cs typeface="Calibri" panose="020F0502020204030204" pitchFamily="34" charset="0"/>
              </a:rPr>
              <a:t>3.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Y</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our focus is Christ</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4.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S</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ecret of God’s peace</a:t>
            </a:r>
          </a:p>
        </p:txBody>
      </p:sp>
      <p:sp>
        <p:nvSpPr>
          <p:cNvPr id="6" name="Rectangle 10">
            <a:extLst>
              <a:ext uri="{FF2B5EF4-FFF2-40B4-BE49-F238E27FC236}">
                <a16:creationId xmlns:a16="http://schemas.microsoft.com/office/drawing/2014/main" id="{66D8A85E-4F52-4ADE-9C4A-E42C4BCE89DD}"/>
              </a:ext>
            </a:extLst>
          </p:cNvPr>
          <p:cNvSpPr txBox="1">
            <a:spLocks noChangeArrowheads="1"/>
          </p:cNvSpPr>
          <p:nvPr/>
        </p:nvSpPr>
        <p:spPr>
          <a:xfrm>
            <a:off x="295275" y="800099"/>
            <a:ext cx="4876800" cy="609600"/>
          </a:xfrm>
          <a:prstGeom prst="rect">
            <a:avLst/>
          </a:prstGeom>
          <a:noFill/>
        </p:spPr>
        <p:txBody>
          <a:bodyPr anchor="ct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nSpc>
                <a:spcPct val="100000"/>
              </a:lnSpc>
              <a:defRPr/>
            </a:pPr>
            <a:r>
              <a:rPr lang="en-US" sz="4800" i="1" dirty="0">
                <a:solidFill>
                  <a:schemeClr val="tx1"/>
                </a:solidFill>
                <a:effectLst>
                  <a:outerShdw blurRad="38100" dist="38100" dir="2700000" algn="tl">
                    <a:srgbClr val="DDDDDD"/>
                  </a:outerShdw>
                </a:effectLst>
                <a:latin typeface="Calibri" panose="020F0502020204030204" pitchFamily="34" charset="0"/>
                <a:ea typeface="ＭＳ Ｐゴシック" charset="0"/>
                <a:cs typeface="Calibri" panose="020F0502020204030204" pitchFamily="34" charset="0"/>
              </a:rPr>
              <a:t>PHILIPPIANS</a:t>
            </a:r>
          </a:p>
        </p:txBody>
      </p:sp>
      <p:sp>
        <p:nvSpPr>
          <p:cNvPr id="7" name="Rectangle 3">
            <a:extLst>
              <a:ext uri="{FF2B5EF4-FFF2-40B4-BE49-F238E27FC236}">
                <a16:creationId xmlns:a16="http://schemas.microsoft.com/office/drawing/2014/main" id="{3A6ED2AB-C7C0-4A87-9EB7-ACA32D0FB448}"/>
              </a:ext>
            </a:extLst>
          </p:cNvPr>
          <p:cNvSpPr txBox="1">
            <a:spLocks noChangeArrowheads="1"/>
          </p:cNvSpPr>
          <p:nvPr/>
        </p:nvSpPr>
        <p:spPr bwMode="auto">
          <a:xfrm>
            <a:off x="0" y="6215838"/>
            <a:ext cx="9144000" cy="522894"/>
          </a:xfrm>
          <a:prstGeom prst="rect">
            <a:avLst/>
          </a:prstGeom>
          <a:noFill/>
          <a:ln>
            <a:noFill/>
          </a:ln>
          <a:effectLst>
            <a:outerShdw blurRad="63500" dist="35921" dir="2700000" algn="ctr" rotWithShape="0">
              <a:srgbClr val="808080">
                <a:alpha val="74998"/>
              </a:srgbClr>
            </a:outerShdw>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Barry Huddleston, </a:t>
            </a:r>
            <a:r>
              <a:rPr kumimoji="0" lang="en-US" sz="2400" b="1" i="1"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The Acrostic Bible</a:t>
            </a:r>
            <a:endParaRPr kumimoji="0" lang="en-US" sz="24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308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497C3E-E46D-49C6-8202-E2CD9F2534C5}"/>
              </a:ext>
            </a:extLst>
          </p:cNvPr>
          <p:cNvSpPr txBox="1"/>
          <p:nvPr/>
        </p:nvSpPr>
        <p:spPr>
          <a:xfrm rot="21437573">
            <a:off x="583027" y="688632"/>
            <a:ext cx="5806146" cy="3046988"/>
          </a:xfrm>
          <a:prstGeom prst="rect">
            <a:avLst/>
          </a:prstGeom>
          <a:noFill/>
          <a:ln w="57150">
            <a:noFill/>
          </a:ln>
        </p:spPr>
        <p:txBody>
          <a:bodyPr wrap="square" rtlCol="0">
            <a:spAutoFit/>
          </a:bodyPr>
          <a:lstStyle/>
          <a:p>
            <a:pPr algn="ctr"/>
            <a:r>
              <a:rPr lang="en-US" sz="4800" b="1" dirty="0">
                <a:solidFill>
                  <a:srgbClr val="B30103"/>
                </a:solidFill>
                <a:latin typeface="Bookman Old Style" panose="02050604050505020204" pitchFamily="18" charset="0"/>
                <a:cs typeface="Calibri" panose="020F0502020204030204" pitchFamily="34" charset="0"/>
              </a:rPr>
              <a:t>Joyful Christian Living</a:t>
            </a:r>
          </a:p>
          <a:p>
            <a:endParaRPr lang="en-US" sz="4800" dirty="0">
              <a:solidFill>
                <a:srgbClr val="B30103"/>
              </a:solidFill>
              <a:latin typeface="Bookman Old Style" panose="02050604050505020204" pitchFamily="18" charset="0"/>
              <a:cs typeface="Calibri" panose="020F0502020204030204" pitchFamily="34" charset="0"/>
            </a:endParaRPr>
          </a:p>
          <a:p>
            <a:pPr algn="ctr"/>
            <a:r>
              <a:rPr lang="en-US" sz="4400" dirty="0">
                <a:solidFill>
                  <a:srgbClr val="B30103"/>
                </a:solidFill>
                <a:latin typeface="Bookman Old Style" panose="02050604050505020204" pitchFamily="18" charset="0"/>
                <a:cs typeface="Calibri" panose="020F0502020204030204" pitchFamily="34" charset="0"/>
              </a:rPr>
              <a:t>Philippians 1</a:t>
            </a:r>
          </a:p>
        </p:txBody>
      </p:sp>
      <p:sp>
        <p:nvSpPr>
          <p:cNvPr id="3" name="Text Box 6">
            <a:extLst>
              <a:ext uri="{FF2B5EF4-FFF2-40B4-BE49-F238E27FC236}">
                <a16:creationId xmlns:a16="http://schemas.microsoft.com/office/drawing/2014/main" id="{0C061B69-F427-4F64-B6CC-8C9400F30064}"/>
              </a:ext>
            </a:extLst>
          </p:cNvPr>
          <p:cNvSpPr txBox="1">
            <a:spLocks noChangeArrowheads="1"/>
          </p:cNvSpPr>
          <p:nvPr/>
        </p:nvSpPr>
        <p:spPr bwMode="auto">
          <a:xfrm>
            <a:off x="335031" y="4529345"/>
            <a:ext cx="6622361" cy="1952626"/>
          </a:xfrm>
          <a:prstGeom prst="rect">
            <a:avLst/>
          </a:prstGeom>
          <a:solidFill>
            <a:schemeClr val="bg1"/>
          </a:solidFill>
          <a:ln w="9525">
            <a:noFill/>
            <a:miter lim="800000"/>
            <a:headEnd/>
            <a:tailEnd/>
          </a:ln>
          <a:effectLst/>
        </p:spPr>
        <p:txBody>
          <a:bodyPr lIns="91429" tIns="45714" rIns="91429" bIns="45714" anchor="ctr"/>
          <a:lstStyle>
            <a:lvl1pPr marL="446088" indent="-446088"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1</a:t>
            </a:r>
            <a:r>
              <a:rPr kumimoji="0" lang="en-US" sz="3200" i="0" u="none" strike="noStrike" kern="1200" cap="none" spc="0" normalizeH="0" baseline="0" noProof="0" dirty="0">
                <a:ln>
                  <a:noFill/>
                </a:ln>
                <a:effectLst/>
                <a:highlight>
                  <a:srgbClr val="FFFF00"/>
                </a:highligh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a:ln>
                  <a:noFill/>
                </a:ln>
                <a:solidFill>
                  <a:srgbClr val="C00000"/>
                </a:solidFill>
                <a:effectLst/>
                <a:highlight>
                  <a:srgbClr val="FFFF00"/>
                </a:highlight>
                <a:uLnTx/>
                <a:uFillTx/>
                <a:latin typeface="Calibri" panose="020F0502020204030204" pitchFamily="34" charset="0"/>
                <a:cs typeface="Calibri" panose="020F0502020204030204" pitchFamily="34" charset="0"/>
              </a:rPr>
              <a:t>J</a:t>
            </a:r>
            <a:r>
              <a:rPr kumimoji="0" lang="en-US" sz="3200" i="0" u="none" strike="noStrike" kern="1200" cap="none" spc="0" normalizeH="0" baseline="0" noProof="0" dirty="0">
                <a:ln>
                  <a:noFill/>
                </a:ln>
                <a:effectLst/>
                <a:highlight>
                  <a:srgbClr val="FFFF00"/>
                </a:highlight>
                <a:uLnTx/>
                <a:uFillTx/>
                <a:latin typeface="Calibri" panose="020F0502020204030204" pitchFamily="34" charset="0"/>
                <a:cs typeface="Calibri" panose="020F0502020204030204" pitchFamily="34" charset="0"/>
              </a:rPr>
              <a:t>oy </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of Christian fellowship</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2.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O</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utward evidences of humility</a:t>
            </a:r>
          </a:p>
          <a:p>
            <a:pPr marL="0" marR="0" lvl="0" indent="0" algn="l" defTabSz="914400" rtl="0" eaLnBrk="1" fontAlgn="base" latinLnBrk="0" hangingPunct="1">
              <a:lnSpc>
                <a:spcPct val="80000"/>
              </a:lnSpc>
              <a:spcBef>
                <a:spcPct val="0"/>
              </a:spcBef>
              <a:spcAft>
                <a:spcPct val="0"/>
              </a:spcAft>
              <a:buClrTx/>
              <a:buSzTx/>
              <a:tabLst/>
              <a:defRPr/>
            </a:pPr>
            <a:r>
              <a:rPr lang="en-US" sz="3200" dirty="0">
                <a:latin typeface="Calibri" panose="020F0502020204030204" pitchFamily="34" charset="0"/>
                <a:cs typeface="Calibri" panose="020F0502020204030204" pitchFamily="34" charset="0"/>
              </a:rPr>
              <a:t>3.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Y</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our focus is Christ</a:t>
            </a:r>
          </a:p>
          <a:p>
            <a:pPr marL="0" marR="0" lvl="0" indent="0" algn="l" defTabSz="914400" rtl="0" eaLnBrk="1" fontAlgn="base" latinLnBrk="0" hangingPunct="1">
              <a:lnSpc>
                <a:spcPct val="80000"/>
              </a:lnSpc>
              <a:spcBef>
                <a:spcPct val="0"/>
              </a:spcBef>
              <a:spcAft>
                <a:spcPct val="0"/>
              </a:spcAft>
              <a:buClrTx/>
              <a:buSzTx/>
              <a:tabLst/>
              <a:defRPr/>
            </a:pP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4.  </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S</a:t>
            </a:r>
            <a:r>
              <a:rPr kumimoji="0" lang="en-US" sz="32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ecret of God’s peace</a:t>
            </a:r>
          </a:p>
        </p:txBody>
      </p:sp>
    </p:spTree>
    <p:extLst>
      <p:ext uri="{BB962C8B-B14F-4D97-AF65-F5344CB8AC3E}">
        <p14:creationId xmlns:p14="http://schemas.microsoft.com/office/powerpoint/2010/main" val="1945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running&#10;&#10;Description automatically generated with low confidence">
            <a:extLst>
              <a:ext uri="{FF2B5EF4-FFF2-40B4-BE49-F238E27FC236}">
                <a16:creationId xmlns:a16="http://schemas.microsoft.com/office/drawing/2014/main" id="{98C4C34F-84AE-42EB-9612-9B04E72436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86820FA3-5563-4529-813A-CC3D8C12677E}"/>
              </a:ext>
            </a:extLst>
          </p:cNvPr>
          <p:cNvSpPr txBox="1"/>
          <p:nvPr/>
        </p:nvSpPr>
        <p:spPr>
          <a:xfrm>
            <a:off x="1222022" y="5332568"/>
            <a:ext cx="6699955" cy="1323439"/>
          </a:xfrm>
          <a:prstGeom prst="rect">
            <a:avLst/>
          </a:prstGeom>
          <a:noFill/>
        </p:spPr>
        <p:txBody>
          <a:bodyPr wrap="square">
            <a:spAutoFit/>
          </a:bodyPr>
          <a:lstStyle/>
          <a:p>
            <a:pPr marL="0" marR="0" algn="ctr">
              <a:spcBef>
                <a:spcPts val="0"/>
              </a:spcBef>
              <a:spcAft>
                <a:spcPts val="0"/>
              </a:spcAft>
            </a:pPr>
            <a:r>
              <a:rPr lang="en-US" sz="4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How Can </a:t>
            </a:r>
            <a:r>
              <a:rPr lang="en-US" sz="4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Y</a:t>
            </a:r>
            <a:r>
              <a:rPr lang="en-US" sz="4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ou Experience Joyful Christian Living?</a:t>
            </a:r>
            <a:endParaRPr lang="en-SG"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8782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2">
            <a:extLst>
              <a:ext uri="{FF2B5EF4-FFF2-40B4-BE49-F238E27FC236}">
                <a16:creationId xmlns:a16="http://schemas.microsoft.com/office/drawing/2014/main" id="{7BC06BCF-7320-499B-88F4-B5CA302B7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4">
            <a:extLst>
              <a:ext uri="{FF2B5EF4-FFF2-40B4-BE49-F238E27FC236}">
                <a16:creationId xmlns:a16="http://schemas.microsoft.com/office/drawing/2014/main" id="{50554E2E-2922-4366-AD14-32C37F733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78"/>
            <a:ext cx="227064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AF0FF6D8-83C6-4E16-A659-121582CA0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2852" y="6144405"/>
            <a:ext cx="6901148"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D697F9F0-BF9E-41B1-A538-7AFA9E965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2464"/>
            <a:ext cx="2279297" cy="51151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D9D0FB2B-1753-41DC-BEA8-7B80EF89D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1031500"/>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C909C433-6200-400E-ACC5-60A500486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6112401"/>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0328808-6121-4268-B0D0-AB78E2170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3708" y="3404997"/>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37D2A1B-F96C-4CD6-B3FB-CB4E55CB0DA9}"/>
              </a:ext>
            </a:extLst>
          </p:cNvPr>
          <p:cNvSpPr txBox="1">
            <a:spLocks/>
          </p:cNvSpPr>
          <p:nvPr/>
        </p:nvSpPr>
        <p:spPr>
          <a:xfrm>
            <a:off x="2510463" y="2940558"/>
            <a:ext cx="5219863" cy="2885942"/>
          </a:xfrm>
          <a:prstGeom prst="rect">
            <a:avLst/>
          </a:prstGeom>
        </p:spPr>
        <p:txBody>
          <a:bodyPr vert="horz" lIns="109728" tIns="109728" rIns="109728" bIns="91440" rtlCol="0" anchor="t">
            <a:normAutofit/>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pPr marL="457200" indent="-457200">
              <a:lnSpc>
                <a:spcPct val="115000"/>
              </a:lnSpc>
              <a:spcAft>
                <a:spcPts val="600"/>
              </a:spcAft>
              <a:buFont typeface="Arial" panose="020B0604020202020204" pitchFamily="34" charset="0"/>
              <a:buChar char="•"/>
            </a:pPr>
            <a:endParaRPr lang="en-US" sz="2700" spc="150" dirty="0"/>
          </a:p>
        </p:txBody>
      </p:sp>
      <p:sp>
        <p:nvSpPr>
          <p:cNvPr id="14" name="TextBox 13">
            <a:extLst>
              <a:ext uri="{FF2B5EF4-FFF2-40B4-BE49-F238E27FC236}">
                <a16:creationId xmlns:a16="http://schemas.microsoft.com/office/drawing/2014/main" id="{7AB6D17F-C598-4300-9554-18F8396D77DB}"/>
              </a:ext>
            </a:extLst>
          </p:cNvPr>
          <p:cNvSpPr txBox="1"/>
          <p:nvPr/>
        </p:nvSpPr>
        <p:spPr>
          <a:xfrm>
            <a:off x="2815180" y="1660284"/>
            <a:ext cx="6328820" cy="3970318"/>
          </a:xfrm>
          <a:prstGeom prst="rect">
            <a:avLst/>
          </a:prstGeom>
          <a:noFill/>
        </p:spPr>
        <p:txBody>
          <a:bodyPr wrap="square">
            <a:spAutoFit/>
          </a:bodyPr>
          <a:lstStyle/>
          <a:p>
            <a:r>
              <a:rPr lang="en-US" sz="3600" b="1" spc="150" dirty="0">
                <a:latin typeface="system-ui"/>
              </a:rPr>
              <a:t>By reading and growing in God’s word, believers can overcome adversity from sharing the Gospel and experience Joyful Christian Living</a:t>
            </a:r>
          </a:p>
          <a:p>
            <a:endParaRPr lang="en-US" sz="3600" b="1" spc="150" dirty="0">
              <a:latin typeface="system-ui"/>
            </a:endParaRPr>
          </a:p>
        </p:txBody>
      </p:sp>
      <p:pic>
        <p:nvPicPr>
          <p:cNvPr id="17" name="Picture 16" descr="A picture containing background pattern&#10;&#10;Description automatically generated">
            <a:extLst>
              <a:ext uri="{FF2B5EF4-FFF2-40B4-BE49-F238E27FC236}">
                <a16:creationId xmlns:a16="http://schemas.microsoft.com/office/drawing/2014/main" id="{623A58FD-07CC-46DB-835F-2307B9BBB322}"/>
              </a:ext>
            </a:extLst>
          </p:cNvPr>
          <p:cNvPicPr>
            <a:picLocks noChangeAspect="1"/>
          </p:cNvPicPr>
          <p:nvPr/>
        </p:nvPicPr>
        <p:blipFill rotWithShape="1">
          <a:blip r:embed="rId3">
            <a:extLst>
              <a:ext uri="{28A0092B-C50C-407E-A947-70E740481C1C}">
                <a14:useLocalDpi xmlns:a14="http://schemas.microsoft.com/office/drawing/2010/main" val="0"/>
              </a:ext>
            </a:extLst>
          </a:blip>
          <a:srcRect r="48543"/>
          <a:stretch/>
        </p:blipFill>
        <p:spPr>
          <a:xfrm>
            <a:off x="0" y="5037914"/>
            <a:ext cx="2279297" cy="1841050"/>
          </a:xfrm>
          <a:prstGeom prst="rect">
            <a:avLst/>
          </a:prstGeom>
        </p:spPr>
      </p:pic>
      <p:sp>
        <p:nvSpPr>
          <p:cNvPr id="18" name="Subtitle 2">
            <a:extLst>
              <a:ext uri="{FF2B5EF4-FFF2-40B4-BE49-F238E27FC236}">
                <a16:creationId xmlns:a16="http://schemas.microsoft.com/office/drawing/2014/main" id="{6D804F02-669D-4866-9067-A331E9BDFB62}"/>
              </a:ext>
            </a:extLst>
          </p:cNvPr>
          <p:cNvSpPr txBox="1">
            <a:spLocks/>
          </p:cNvSpPr>
          <p:nvPr/>
        </p:nvSpPr>
        <p:spPr>
          <a:xfrm>
            <a:off x="4924425" y="6208413"/>
            <a:ext cx="3821335" cy="61226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Avenir Next LT Pro"/>
                <a:ea typeface="+mn-ea"/>
                <a:cs typeface="+mn-cs"/>
              </a:rPr>
              <a:t>Philippians Chapter 1</a:t>
            </a:r>
            <a:endParaRPr kumimoji="0" lang="en-SG" sz="2800" b="0" i="0" u="none" strike="noStrike" kern="1200" cap="none" spc="0" normalizeH="0" baseline="0" noProof="0" dirty="0">
              <a:ln>
                <a:noFill/>
              </a:ln>
              <a:solidFill>
                <a:schemeClr val="tx1"/>
              </a:solidFill>
              <a:effectLst/>
              <a:uLnTx/>
              <a:uFillTx/>
              <a:latin typeface="Avenir Next LT Pro"/>
              <a:ea typeface="+mn-ea"/>
              <a:cs typeface="+mn-cs"/>
            </a:endParaRPr>
          </a:p>
        </p:txBody>
      </p:sp>
    </p:spTree>
    <p:extLst>
      <p:ext uri="{BB962C8B-B14F-4D97-AF65-F5344CB8AC3E}">
        <p14:creationId xmlns:p14="http://schemas.microsoft.com/office/powerpoint/2010/main" val="4170636078"/>
      </p:ext>
    </p:extLst>
  </p:cSld>
  <p:clrMapOvr>
    <a:masterClrMapping/>
  </p:clrMapOvr>
</p:sld>
</file>

<file path=ppt/theme/theme1.xml><?xml version="1.0" encoding="utf-8"?>
<a:theme xmlns:a="http://schemas.openxmlformats.org/drawingml/2006/main" name="ShojiVTI">
  <a:themeElements>
    <a:clrScheme name="AnalogousFromLightSeedRightStep">
      <a:dk1>
        <a:srgbClr val="000000"/>
      </a:dk1>
      <a:lt1>
        <a:srgbClr val="FFFFFF"/>
      </a:lt1>
      <a:dk2>
        <a:srgbClr val="41243A"/>
      </a:dk2>
      <a:lt2>
        <a:srgbClr val="E2E8E3"/>
      </a:lt2>
      <a:accent1>
        <a:srgbClr val="C593B9"/>
      </a:accent1>
      <a:accent2>
        <a:srgbClr val="BA7F93"/>
      </a:accent2>
      <a:accent3>
        <a:srgbClr val="C69996"/>
      </a:accent3>
      <a:accent4>
        <a:srgbClr val="BA9B7F"/>
      </a:accent4>
      <a:accent5>
        <a:srgbClr val="A9A480"/>
      </a:accent5>
      <a:accent6>
        <a:srgbClr val="99AA74"/>
      </a:accent6>
      <a:hlink>
        <a:srgbClr val="568E63"/>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3313</TotalTime>
  <Words>4576</Words>
  <Application>Microsoft Macintosh PowerPoint</Application>
  <PresentationFormat>On-screen Show (4:3)</PresentationFormat>
  <Paragraphs>505</Paragraphs>
  <Slides>39</Slides>
  <Notes>38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Linux Libertine</vt:lpstr>
      <vt:lpstr>Meiryo</vt:lpstr>
      <vt:lpstr>system-ui</vt:lpstr>
      <vt:lpstr>Arial</vt:lpstr>
      <vt:lpstr>Avenir Next LT Pro</vt:lpstr>
      <vt:lpstr>Bookman Old Style</vt:lpstr>
      <vt:lpstr>Calibri</vt:lpstr>
      <vt:lpstr>Corbel</vt:lpstr>
      <vt:lpstr>Sitka Banner</vt:lpstr>
      <vt:lpstr>Times New Roman</vt:lpstr>
      <vt:lpstr>Wingdings</vt:lpstr>
      <vt:lpstr>ShojiVTI</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Rick Griffith</cp:lastModifiedBy>
  <cp:revision>5</cp:revision>
  <cp:lastPrinted>2022-04-30T13:18:06Z</cp:lastPrinted>
  <dcterms:created xsi:type="dcterms:W3CDTF">2022-04-08T00:17:00Z</dcterms:created>
  <dcterms:modified xsi:type="dcterms:W3CDTF">2022-05-01T08:12:42Z</dcterms:modified>
</cp:coreProperties>
</file>