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72" r:id="rId2"/>
    <p:sldMasterId id="2147483675" r:id="rId3"/>
    <p:sldMasterId id="2147483677" r:id="rId4"/>
    <p:sldMasterId id="2147483679" r:id="rId5"/>
    <p:sldMasterId id="2147483681" r:id="rId6"/>
    <p:sldMasterId id="2147483683" r:id="rId7"/>
    <p:sldMasterId id="2147483741" r:id="rId8"/>
    <p:sldMasterId id="2147483753" r:id="rId9"/>
  </p:sldMasterIdLst>
  <p:notesMasterIdLst>
    <p:notesMasterId r:id="rId71"/>
  </p:notesMasterIdLst>
  <p:sldIdLst>
    <p:sldId id="316" r:id="rId10"/>
    <p:sldId id="257" r:id="rId11"/>
    <p:sldId id="258" r:id="rId12"/>
    <p:sldId id="259" r:id="rId13"/>
    <p:sldId id="318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17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9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Blac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Blac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Blac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Black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70" Type="http://schemas.openxmlformats.org/officeDocument/2006/relationships/slide" Target="slides/slide61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4CC4BF4-4267-694E-9060-9E26049C5A16}" type="datetime1">
              <a:rPr lang="en-US"/>
              <a:pPr>
                <a:defRPr/>
              </a:pPr>
              <a:t>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317A055-76EF-D041-ADD1-4DCBF2C59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/>
            <a:fld id="{1131EFC4-A6B5-8D4D-BE06-5ACA86DD6B3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CBF2712A-F0E3-AD4B-A5F5-BB5B91F57D4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5A4C8A20-0D6F-A34F-A668-598E7B9D7DE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CB4C9F19-F9FE-1D4C-9998-A1421A48FB1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CDA09F9F-419A-1D45-BAF6-87F0A012010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38FD908A-777B-8F4A-AC2B-C0F640B27A6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FBC36F45-BC54-4340-9A5A-488EB2743FB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54E31DA8-92DD-6E41-8EB5-B8C3F3D50EF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A04E04F-25DD-1042-8997-2F348FA5D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89E5AB37-353B-8E40-809F-4A4BD5843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1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8C9FA442-EB94-4442-AF2E-BFA27D2D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3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576CBE4E-DC89-DF4A-A051-7E6D27F8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7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4B36155E-7661-FE44-8CDE-BC9204584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5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F9E0A157-CDDD-1D4A-926F-4F5C07ED9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8F8C6AC4-BF7D-2B46-808D-B0D0A687A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590A4A83-550F-BA4C-9A63-4360164D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5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5139D79D-865A-5B4C-A331-D8E215460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F32F73DC-5410-834E-BFAB-202AEAEFA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4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</a:pPr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</a:pPr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4F80D0A5-EF85-3048-BBE1-A0561640C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F13607-71E4-0949-9EEC-32B50BAA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7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15F95504-9DE0-B045-AD76-A3EE0631F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8EC36C4C-5B77-0347-917E-08D5F865B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1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44290F19-5E20-F64A-888C-0243381E1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5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134B1BD9-D1D7-C946-95DD-4465C219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2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7908D6E4-8F56-EF4D-BD39-F41059379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3606F648-2608-B343-B987-1AEB65F1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72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01103C8B-BD2C-1247-9C51-AC5AE76DC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4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817336C7-201B-A047-8663-E4A1EAB4E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7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AAB43D3E-4AA4-B04C-9AB9-35E3BF762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9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4984DF2C-CFFD-D741-A44A-915DF865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98F8916-4B9B-E943-AA3B-227DAD214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DC34DB-A0BF-304F-B52B-40B005FF9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7F5825F-A9D1-914F-AAFB-BAB3A9166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5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C24213-9D47-9841-881E-2DADE43FD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2689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1917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-111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defTabSz="457200"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defTabSz="457200"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defTabSz="457200">
              <a:defRPr>
                <a:solidFill>
                  <a:srgbClr val="EAEAEA"/>
                </a:solidFill>
                <a:latin typeface="Arial Black" charset="0"/>
              </a:defRPr>
            </a:lvl1pPr>
          </a:lstStyle>
          <a:p>
            <a:pPr>
              <a:defRPr/>
            </a:pPr>
            <a:fld id="{D6FC5708-B4DF-3446-8FFC-10A1E0C54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 Black" charset="0"/>
              </a:defRPr>
            </a:lvl1pPr>
          </a:lstStyle>
          <a:p>
            <a:pPr>
              <a:defRPr/>
            </a:pPr>
            <a:fld id="{BC10A507-6FB8-C443-AE25-176F4DC9F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5.xml"/><Relationship Id="rId3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89B8F04-8562-044C-8048-2D31A2116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/>
          <a:ea typeface="ＭＳ Ｐゴシック" pitchFamily="-112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2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2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2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2" charset="-128"/>
          <a:cs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/>
          <a:ea typeface="Geneva" charset="-128"/>
          <a:cs typeface="Arial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/>
          <a:ea typeface="Geneva" charset="-128"/>
          <a:cs typeface="Arial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4FACC7-12CE-8146-B066-76AAE282C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</a:pPr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</a:pPr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  <p:pic>
          <p:nvPicPr>
            <p:cNvPr id="4106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AEAEA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AEAEA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E3C154D-DC70-E342-80F5-C8A86F6B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14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EA5F731-0C04-0F4B-8AE2-3C41258E9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B9F3F0A-D608-9C46-B0D8-69E9637A5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8" name="Picture 6" descr="strteg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16828AA-E2F9-9E49-AE5F-FBB96B8C9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D73D5EF-A214-4643-99F0-C26288228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21" r:id="rId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/>
          <a:ea typeface="ＭＳ Ｐゴシック" pitchFamily="-112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2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2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2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12" charset="-128"/>
          <a:cs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/>
          <a:ea typeface="Geneva" charset="-128"/>
          <a:cs typeface="Arial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/>
          <a:ea typeface="Geneva" charset="-128"/>
          <a:cs typeface="Arial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spcBef>
                <a:spcPct val="50000"/>
              </a:spcBef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55A9F9A-5116-F344-91A7-C5B9EDCA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2" name="Picture 6" descr="strtegic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66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</a:pPr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  <p:sp>
          <p:nvSpPr>
            <p:cNvPr id="26633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</a:pPr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  <p:pic>
          <p:nvPicPr>
            <p:cNvPr id="26634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EAEAEA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EAEAEA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081EC6E-3434-634B-972A-323EBD3D7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4.png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1" Type="http://schemas.openxmlformats.org/officeDocument/2006/relationships/image" Target="../media/image20.emf"/><Relationship Id="rId1" Type="http://schemas.microsoft.com/office/2007/relationships/media" Target="file:///C:\Program%20Files\Microsoft%20Office\Media\CntCD1\Sounds\SN00276_.mid" TargetMode="External"/><Relationship Id="rId2" Type="http://schemas.openxmlformats.org/officeDocument/2006/relationships/audio" Target="file:///C:\Program%20Files\Microsoft%20Office\Media\CntCD1\Sounds\SN00276_.mi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Woman jum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0" y="349250"/>
            <a:ext cx="9144000" cy="1784350"/>
          </a:xfrm>
        </p:spPr>
        <p:txBody>
          <a:bodyPr/>
          <a:lstStyle/>
          <a:p>
            <a:pPr>
              <a:defRPr/>
            </a:pPr>
            <a:r>
              <a:rPr lang="en-US" sz="600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Christ-likeness Frees Us From Legalism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488156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rgbClr val="E3EBF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</a:rPr>
              <a:t>Philippians 3:1-16</a:t>
            </a:r>
          </a:p>
        </p:txBody>
      </p:sp>
      <p:sp>
        <p:nvSpPr>
          <p:cNvPr id="39940" name="Rectangle 4"/>
          <p:cNvSpPr txBox="1">
            <a:spLocks noChangeArrowheads="1"/>
          </p:cNvSpPr>
          <p:nvPr/>
        </p:nvSpPr>
        <p:spPr bwMode="auto">
          <a:xfrm>
            <a:off x="0" y="5994400"/>
            <a:ext cx="9180513" cy="863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Rick Griffith, Crossroads International Church</a:t>
            </a:r>
            <a:br>
              <a:rPr lang="en-US" b="1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www.biblestudydownloads.com</a:t>
            </a:r>
            <a:endParaRPr lang="en-US">
              <a:solidFill>
                <a:srgbClr val="FFFFFF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SN00276_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721600" y="115888"/>
            <a:ext cx="13430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defTabSz="914400">
              <a:defRPr/>
            </a:pPr>
            <a:r>
              <a:rPr lang="en-US" sz="2400" b="1" dirty="0">
                <a:solidFill>
                  <a:srgbClr val="EAEAEA"/>
                </a:solidFill>
                <a:latin typeface="Arial"/>
                <a:ea typeface="ＭＳ Ｐゴシック" charset="-128"/>
                <a:cs typeface="Arial"/>
              </a:rPr>
              <a:t>184-185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3595688" y="228600"/>
            <a:ext cx="1879600" cy="523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altLang="zh-CN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Synthesis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722438" y="3305175"/>
            <a:ext cx="2606675" cy="52863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just" defTabSz="914400" eaLnBrk="1" hangingPunct="1"/>
            <a:r>
              <a:rPr lang="en-US" altLang="zh-CN" sz="2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2	Humility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304800" y="1909763"/>
            <a:ext cx="1828800" cy="528637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just" defTabSz="914400" eaLnBrk="1" hangingPunct="1"/>
            <a:r>
              <a:rPr lang="en-US" altLang="zh-CN" sz="2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1	Joy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657600" y="4700588"/>
            <a:ext cx="2895600" cy="528637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just" defTabSz="914400" eaLnBrk="1" hangingPunct="1"/>
            <a:r>
              <a:rPr lang="en-US" altLang="zh-CN" sz="2800" b="1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3	Protection</a:t>
            </a: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1295400" y="990600"/>
            <a:ext cx="6553200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altLang="zh-CN" sz="2800" b="1">
                <a:solidFill>
                  <a:srgbClr val="EAEAEA"/>
                </a:solidFill>
                <a:latin typeface="Arial" charset="0"/>
                <a:ea typeface="SimSun" charset="0"/>
                <a:cs typeface="SimSun" charset="0"/>
              </a:rPr>
              <a:t>Results of imitating Christ's attitude</a:t>
            </a:r>
          </a:p>
        </p:txBody>
      </p:sp>
      <p:pic>
        <p:nvPicPr>
          <p:cNvPr id="51208" name="Picture 10" descr="j03432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254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j02955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94000"/>
            <a:ext cx="20764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5" descr="j02404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752600"/>
            <a:ext cx="18240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6" descr="j02809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578350"/>
            <a:ext cx="22875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7" descr="j02955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600200"/>
            <a:ext cx="17065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18" descr="j029749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3743325"/>
            <a:ext cx="1511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Title 1"/>
          <p:cNvSpPr>
            <a:spLocks noGrp="1"/>
          </p:cNvSpPr>
          <p:nvPr>
            <p:ph type="title" idx="4294967295"/>
          </p:nvPr>
        </p:nvSpPr>
        <p:spPr>
          <a:xfrm>
            <a:off x="5224463" y="6238875"/>
            <a:ext cx="3668712" cy="604838"/>
          </a:xfrm>
        </p:spPr>
        <p:txBody>
          <a:bodyPr/>
          <a:lstStyle/>
          <a:p>
            <a:pPr algn="r"/>
            <a:r>
              <a:rPr lang="en-US" sz="2800" i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Philippians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4"/>
                </p:tgtEl>
              </p:cMediaNode>
            </p:audio>
          </p:childTnLst>
        </p:cTn>
      </p:par>
    </p:tnLst>
    <p:bldLst>
      <p:bldP spid="3891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2774950"/>
          </a:xfrm>
        </p:spPr>
        <p:txBody>
          <a:bodyPr/>
          <a:lstStyle/>
          <a:p>
            <a:pPr marL="628650" indent="-628650" algn="l"/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I. Paul first warned the church against </a:t>
            </a:r>
            <a:r>
              <a:rPr lang="en-US">
                <a:solidFill>
                  <a:srgbClr val="FFFF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legalists </a:t>
            </a:r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(3:1-3).</a:t>
            </a:r>
          </a:p>
        </p:txBody>
      </p:sp>
      <p:pic>
        <p:nvPicPr>
          <p:cNvPr id="53250" name="Picture 2" descr="legalism freedom-fence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4151313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7" descr="Court8.jpg"/>
          <p:cNvPicPr>
            <a:picLocks noChangeAspect="1"/>
          </p:cNvPicPr>
          <p:nvPr/>
        </p:nvPicPr>
        <p:blipFill>
          <a:blip r:embed="rId2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678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3750"/>
          </a:xfrm>
        </p:spPr>
        <p:txBody>
          <a:bodyPr/>
          <a:lstStyle/>
          <a:p>
            <a:r>
              <a:rPr lang="en-US" b="1">
                <a:latin typeface="Arial Black" charset="0"/>
                <a:ea typeface="ＭＳ Ｐゴシック" charset="0"/>
                <a:cs typeface="ＭＳ Ｐゴシック" charset="0"/>
              </a:rPr>
              <a:t>What are legalists like?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91440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/>
            <a:r>
              <a:rPr lang="en-US" sz="3200" b="1">
                <a:solidFill>
                  <a:srgbClr val="E3EBF1"/>
                </a:solidFill>
                <a:latin typeface="Arial" charset="0"/>
              </a:rPr>
              <a:t>A. They </a:t>
            </a:r>
            <a:r>
              <a:rPr lang="en-US" sz="3200" b="1" i="1">
                <a:solidFill>
                  <a:srgbClr val="FFFF00"/>
                </a:solidFill>
                <a:latin typeface="Arial" charset="0"/>
              </a:rPr>
              <a:t>don't care for people </a:t>
            </a:r>
            <a:r>
              <a:rPr lang="en-US" sz="3200" b="1">
                <a:solidFill>
                  <a:srgbClr val="E3EBF1"/>
                </a:solidFill>
                <a:latin typeface="Arial" charset="0"/>
              </a:rPr>
              <a:t>(2a).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ConclusionRep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8170" r="45898" b="40248"/>
          <a:stretch>
            <a:fillRect/>
          </a:stretch>
        </p:blipFill>
        <p:spPr bwMode="auto">
          <a:xfrm>
            <a:off x="4699000" y="0"/>
            <a:ext cx="444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4953000" cy="10668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 new subject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4724400" cy="2133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i="1">
                <a:latin typeface="Arial" charset="0"/>
                <a:ea typeface="ＭＳ Ｐゴシック" charset="0"/>
                <a:cs typeface="ＭＳ Ｐゴシック" charset="0"/>
              </a:rPr>
              <a:t>Paul was half-way through his letter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00800" y="0"/>
            <a:ext cx="2743200" cy="8382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400" b="1" i="1" kern="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Finally, my brothers...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72200" y="1828800"/>
            <a:ext cx="2971800" cy="8382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400" b="1" i="1" kern="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 sense another speech coming 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67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67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cute-dog-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Beware of the dogs</a:t>
            </a:r>
            <a:r>
              <a:rPr lang="ja-JP" altLang="en-US" dirty="0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 (2a).</a:t>
            </a:r>
            <a:endParaRPr lang="en-US" dirty="0">
              <a:effectLst>
                <a:glow rad="139700">
                  <a:schemeClr val="bg1"/>
                </a:glo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g_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Beware of the dogs</a:t>
            </a:r>
            <a:r>
              <a:rPr lang="ja-JP" altLang="en-US" dirty="0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 (2a).</a:t>
            </a:r>
            <a:endParaRPr lang="en-US" dirty="0">
              <a:effectLst>
                <a:glow rad="139700">
                  <a:schemeClr val="bg1"/>
                </a:glo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ja-JP" altLang="en-US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Beware of the dogs</a:t>
            </a:r>
            <a:r>
              <a:rPr lang="ja-JP" altLang="en-US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 (2a).</a:t>
            </a:r>
            <a:endParaRPr lang="en-US">
              <a:effectLst>
                <a:glow rad="139700">
                  <a:schemeClr val="bg1"/>
                </a:glo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9394" name="Picture 2" descr="Dog Riding Piggy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0888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ja-JP" altLang="en-US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Beware of the dogs</a:t>
            </a:r>
            <a:r>
              <a:rPr lang="ja-JP" altLang="en-US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 (2a).</a:t>
            </a:r>
            <a:endParaRPr lang="en-US">
              <a:effectLst>
                <a:glow rad="139700">
                  <a:schemeClr val="bg1"/>
                </a:glo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0418" name="Picture 2" descr="Dog with Long Le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4575"/>
            <a:ext cx="67818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Dog with an Attitu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5960" r="14000" b="18542"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ja-JP" altLang="en-US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Beware of the dogs</a:t>
            </a:r>
            <a:r>
              <a:rPr lang="ja-JP" altLang="en-US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 (2a).</a:t>
            </a:r>
            <a:endParaRPr lang="en-US">
              <a:effectLst>
                <a:glow rad="139700">
                  <a:schemeClr val="bg1"/>
                </a:glo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ja-JP" altLang="en-US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Beware of the dogs</a:t>
            </a:r>
            <a:r>
              <a:rPr lang="ja-JP" altLang="en-US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ffectLst>
                  <a:glow rad="1397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 (2a).</a:t>
            </a:r>
            <a:endParaRPr lang="en-US">
              <a:effectLst>
                <a:glow rad="139700">
                  <a:schemeClr val="bg1"/>
                </a:glo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66" name="Picture 2" descr="beware-of-do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Beware-Of-Dog-Sign-K-716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4718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Bunny and Easter Eggs The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533400"/>
            <a:ext cx="98552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Happy Easter!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og vicious Albert_N._Mart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0"/>
            <a:ext cx="674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Beware of the dogs</a:t>
            </a: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 (2a).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Man with shriveled man</a:t>
            </a:r>
          </a:p>
        </p:txBody>
      </p:sp>
      <p:pic>
        <p:nvPicPr>
          <p:cNvPr id="64514" name="Picture 2" descr="shriveled h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When a sheep falls into a pit...</a:t>
            </a:r>
          </a:p>
        </p:txBody>
      </p:sp>
      <p:pic>
        <p:nvPicPr>
          <p:cNvPr id="65538" name="Picture 2" descr="p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375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How to get to church?</a:t>
            </a:r>
          </a:p>
        </p:txBody>
      </p:sp>
      <p:pic>
        <p:nvPicPr>
          <p:cNvPr id="66562" name="Picture 2" descr="whoever-is-praying-for-snow-please-s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Ice Stating Pastor</a:t>
            </a:r>
          </a:p>
        </p:txBody>
      </p:sp>
      <p:pic>
        <p:nvPicPr>
          <p:cNvPr id="67586" name="Picture 3" descr="frozen river b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st-ska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229100" cy="56388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Lent</a:t>
            </a:r>
          </a:p>
        </p:txBody>
      </p:sp>
      <p:pic>
        <p:nvPicPr>
          <p:cNvPr id="68610" name="Picture 2" descr="lent-201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91440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7" descr="Court8.jpg"/>
          <p:cNvPicPr>
            <a:picLocks noChangeAspect="1"/>
          </p:cNvPicPr>
          <p:nvPr/>
        </p:nvPicPr>
        <p:blipFill>
          <a:blip r:embed="rId2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678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3750"/>
          </a:xfrm>
        </p:spPr>
        <p:txBody>
          <a:bodyPr/>
          <a:lstStyle/>
          <a:p>
            <a:r>
              <a:rPr lang="en-US" b="1">
                <a:latin typeface="Arial Black" charset="0"/>
                <a:ea typeface="ＭＳ Ｐゴシック" charset="0"/>
                <a:cs typeface="ＭＳ Ｐゴシック" charset="0"/>
              </a:rPr>
              <a:t>What are legalists like?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91440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Arial" charset="0"/>
              </a:rPr>
              <a:t>A. They </a:t>
            </a:r>
            <a:r>
              <a:rPr lang="en-US" sz="3200" b="1" i="1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Arial" charset="0"/>
              </a:rPr>
              <a:t>don't care for people </a:t>
            </a: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Arial" charset="0"/>
              </a:rPr>
              <a:t>(2a).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80340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Arial" charset="0"/>
              </a:rPr>
              <a:t>B. They </a:t>
            </a:r>
            <a:r>
              <a:rPr lang="en-US" sz="3200" b="1" i="1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Arial" charset="0"/>
              </a:rPr>
              <a:t>have evil intent</a:t>
            </a:r>
            <a:r>
              <a:rPr lang="en-US" sz="3200" b="1" smtClean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Arial" charset="0"/>
              </a:rPr>
              <a:t> </a:t>
            </a:r>
            <a:r>
              <a:rPr lang="en-US" sz="3200" b="1" smtClean="0">
                <a:solidFill>
                  <a:srgbClr val="FFFFFF"/>
                </a:solidFill>
                <a:effectLst>
                  <a:glow rad="101600">
                    <a:schemeClr val="bg1">
                      <a:lumMod val="95000"/>
                      <a:lumOff val="5000"/>
                    </a:schemeClr>
                  </a:glow>
                </a:effectLst>
                <a:latin typeface="Arial" charset="0"/>
              </a:rPr>
              <a:t>in their rules (2b).</a:t>
            </a:r>
            <a:endParaRPr lang="en-US" sz="3200" b="1" smtClean="0">
              <a:solidFill>
                <a:srgbClr val="E3EBF1"/>
              </a:solidFill>
              <a:effectLst>
                <a:glow rad="101600">
                  <a:schemeClr val="bg1">
                    <a:lumMod val="95000"/>
                    <a:lumOff val="5000"/>
                  </a:schemeClr>
                </a:glo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jordanian wo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8"/>
            <a:ext cx="9144000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>
                <a:effectLst>
                  <a:glow rad="1016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Invited to Church...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Boy with long hair</a:t>
            </a:r>
          </a:p>
        </p:txBody>
      </p:sp>
      <p:pic>
        <p:nvPicPr>
          <p:cNvPr id="71682" name="Picture 2" descr="emo-boy-h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7" descr="Court8.jpg"/>
          <p:cNvPicPr>
            <a:picLocks noChangeAspect="1"/>
          </p:cNvPicPr>
          <p:nvPr/>
        </p:nvPicPr>
        <p:blipFill>
          <a:blip r:embed="rId2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678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3750"/>
          </a:xfrm>
          <a:extLst/>
        </p:spPr>
        <p:txBody>
          <a:bodyPr/>
          <a:lstStyle/>
          <a:p>
            <a:pPr>
              <a:defRPr/>
            </a:pPr>
            <a:r>
              <a:rPr lang="en-US" b="1">
                <a:effectLst>
                  <a:glow rad="1016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What are legalists like?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914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A. They </a:t>
            </a:r>
            <a:r>
              <a:rPr lang="en-US" sz="3200" b="1" i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don't care for people </a:t>
            </a: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(2a).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803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B. They </a:t>
            </a:r>
            <a:r>
              <a:rPr lang="en-US" sz="3200" b="1" i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have evil intent</a:t>
            </a:r>
            <a:r>
              <a:rPr lang="en-US" sz="3200" b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 </a:t>
            </a:r>
            <a:r>
              <a:rPr lang="en-US" sz="3200" b="1" smtClean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in their rules (2b).</a:t>
            </a:r>
            <a:endParaRPr lang="en-US" sz="3200" b="1" smtClean="0">
              <a:solidFill>
                <a:srgbClr val="E3EBF1"/>
              </a:solidFill>
              <a:effectLst>
                <a:glow rad="101600">
                  <a:schemeClr val="bg1"/>
                </a:glow>
              </a:effectLst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269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C. They </a:t>
            </a:r>
            <a:r>
              <a:rPr lang="en-US" sz="3200" b="1" i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go way beyond the Law's intent</a:t>
            </a:r>
            <a:r>
              <a:rPr lang="en-US" sz="3200" b="1" i="1" smtClean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 </a:t>
            </a:r>
            <a:r>
              <a:rPr lang="en-US" sz="3200" b="1" smtClean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(2c).</a:t>
            </a:r>
            <a:endParaRPr lang="en-US" sz="3200" b="1" smtClean="0">
              <a:solidFill>
                <a:srgbClr val="E3EBF1"/>
              </a:solidFill>
              <a:effectLst>
                <a:glow rad="101600">
                  <a:schemeClr val="bg1"/>
                </a:glo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022350"/>
          </a:xfrm>
        </p:spPr>
        <p:txBody>
          <a:bodyPr/>
          <a:lstStyle/>
          <a:p>
            <a:pPr algn="l">
              <a:defRPr/>
            </a:pPr>
            <a:r>
              <a:rPr lang="ja-JP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The Spring Bunny</a:t>
            </a:r>
            <a:r>
              <a:rPr lang="ja-JP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6" name="Picture 4" descr="spring bun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4450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37000" y="1981200"/>
            <a:ext cx="5207000" cy="4876800"/>
            <a:chOff x="3937000" y="1981200"/>
            <a:chExt cx="5207000" cy="4876800"/>
          </a:xfrm>
        </p:grpSpPr>
        <p:sp>
          <p:nvSpPr>
            <p:cNvPr id="3" name="Title 1"/>
            <p:cNvSpPr txBox="1">
              <a:spLocks/>
            </p:cNvSpPr>
            <p:nvPr/>
          </p:nvSpPr>
          <p:spPr bwMode="auto">
            <a:xfrm>
              <a:off x="4648200" y="1981200"/>
              <a:ext cx="4343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ja-JP" altLang="en-US" sz="4000" smtClean="0">
                  <a:solidFill>
                    <a:srgbClr val="E3EBF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“</a:t>
              </a:r>
              <a:r>
                <a:rPr lang="en-US" altLang="ja-JP" sz="4000" smtClean="0">
                  <a:solidFill>
                    <a:srgbClr val="E3EBF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Spring Spheres</a:t>
              </a:r>
              <a:r>
                <a:rPr lang="ja-JP" altLang="en-US" sz="4000" smtClean="0">
                  <a:solidFill>
                    <a:srgbClr val="E3EBF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”</a:t>
              </a:r>
              <a:endParaRPr lang="en-US" sz="4000" smtClean="0">
                <a:solidFill>
                  <a:srgbClr val="E3EBF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41989" name="Picture 3" descr="EasterEggs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0" y="3733800"/>
              <a:ext cx="52070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860550"/>
          </a:xfrm>
        </p:spPr>
        <p:txBody>
          <a:bodyPr/>
          <a:lstStyle/>
          <a:p>
            <a:r>
              <a:rPr lang="en-US" sz="6000">
                <a:latin typeface="Arial Black" charset="0"/>
                <a:ea typeface="ＭＳ Ｐゴシック" charset="0"/>
                <a:cs typeface="ＭＳ Ｐゴシック" charset="0"/>
              </a:rPr>
              <a:t>Beware of the </a:t>
            </a:r>
            <a:r>
              <a:rPr lang="en-US" sz="3600"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ja-JP" altLang="en-US" sz="3600"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 Black" charset="0"/>
                <a:ea typeface="ＭＳ Ｐゴシック" charset="0"/>
                <a:cs typeface="ＭＳ Ｐゴシック" charset="0"/>
              </a:rPr>
              <a:t>mutilators of the flesh</a:t>
            </a:r>
            <a:r>
              <a:rPr lang="ja-JP" altLang="en-US" sz="3600"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 Black" charset="0"/>
                <a:ea typeface="ＭＳ Ｐゴシック" charset="0"/>
                <a:cs typeface="ＭＳ Ｐゴシック" charset="0"/>
              </a:rPr>
              <a:t> (NIV) or the </a:t>
            </a:r>
            <a:r>
              <a:rPr lang="ja-JP" altLang="en-US" sz="3600"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 Black" charset="0"/>
                <a:ea typeface="ＭＳ Ｐゴシック" charset="0"/>
                <a:cs typeface="ＭＳ Ｐゴシック" charset="0"/>
              </a:rPr>
              <a:t>false circumcision</a:t>
            </a:r>
            <a:r>
              <a:rPr lang="ja-JP" altLang="en-US" sz="3600"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 Black" charset="0"/>
                <a:ea typeface="ＭＳ Ｐゴシック" charset="0"/>
                <a:cs typeface="ＭＳ Ｐゴシック" charset="0"/>
              </a:rPr>
              <a:t> (NAU)</a:t>
            </a:r>
            <a:endParaRPr lang="en-US" sz="360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/>
            <a:r>
              <a:rPr lang="ja-JP" altLang="en-US" sz="3600">
                <a:solidFill>
                  <a:srgbClr val="E3EBF1"/>
                </a:solidFill>
              </a:rPr>
              <a:t>“</a:t>
            </a:r>
            <a:r>
              <a:rPr lang="en-US" altLang="ja-JP" sz="3600">
                <a:solidFill>
                  <a:srgbClr val="E3EBF1"/>
                </a:solidFill>
              </a:rPr>
              <a:t>those mutilators who say you must be circumcised to be saved</a:t>
            </a:r>
            <a:r>
              <a:rPr lang="ja-JP" altLang="en-US" sz="3600">
                <a:solidFill>
                  <a:srgbClr val="E3EBF1"/>
                </a:solidFill>
              </a:rPr>
              <a:t>”</a:t>
            </a:r>
            <a:r>
              <a:rPr lang="en-US" altLang="ja-JP" sz="3600">
                <a:solidFill>
                  <a:srgbClr val="E3EBF1"/>
                </a:solidFill>
              </a:rPr>
              <a:t> (NLT)</a:t>
            </a:r>
            <a:endParaRPr lang="en-US" sz="3600">
              <a:solidFill>
                <a:srgbClr val="E3EBF1"/>
              </a:solidFill>
            </a:endParaRPr>
          </a:p>
        </p:txBody>
      </p:sp>
      <p:pic>
        <p:nvPicPr>
          <p:cNvPr id="4" name="Picture 3" descr="circumci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74863"/>
            <a:ext cx="415766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3750"/>
          </a:xfrm>
        </p:spPr>
        <p:txBody>
          <a:bodyPr/>
          <a:lstStyle/>
          <a:p>
            <a:r>
              <a:rPr lang="en-US" sz="3200">
                <a:latin typeface="Arial Black" charset="0"/>
                <a:ea typeface="ＭＳ Ｐゴシック" charset="0"/>
                <a:cs typeface="ＭＳ Ｐゴシック" charset="0"/>
              </a:rPr>
              <a:t>Circumcision, Vitamin K &amp; Prothrombin</a:t>
            </a:r>
          </a:p>
        </p:txBody>
      </p:sp>
      <p:pic>
        <p:nvPicPr>
          <p:cNvPr id="74754" name="Picture 2" descr="vitamin K circumcision prothr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106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Hebrew Writing</a:t>
            </a:r>
          </a:p>
        </p:txBody>
      </p:sp>
      <p:sp>
        <p:nvSpPr>
          <p:cNvPr id="75778" name="Picture 2" descr="Hebrew Letters.jpg"/>
          <p:cNvSpPr>
            <a:spLocks noChangeAspect="1"/>
          </p:cNvSpPr>
          <p:nvPr/>
        </p:nvSpPr>
        <p:spPr bwMode="auto">
          <a:xfrm>
            <a:off x="1447800" y="990600"/>
            <a:ext cx="6350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The Pilot Light</a:t>
            </a:r>
          </a:p>
        </p:txBody>
      </p:sp>
      <p:pic>
        <p:nvPicPr>
          <p:cNvPr id="76802" name="Picture 2" descr="pilot 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9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2514600" y="44450"/>
            <a:ext cx="6629400" cy="102235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Christian Legalists</a:t>
            </a:r>
          </a:p>
        </p:txBody>
      </p:sp>
      <p:pic>
        <p:nvPicPr>
          <p:cNvPr id="77827" name="Picture 2" descr="Leg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775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" descr="legalistic church_lad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19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7" descr="Court8.jpg"/>
          <p:cNvPicPr>
            <a:picLocks noChangeAspect="1"/>
          </p:cNvPicPr>
          <p:nvPr/>
        </p:nvPicPr>
        <p:blipFill>
          <a:blip r:embed="rId2">
            <a:lum brigh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678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3750"/>
          </a:xfrm>
          <a:extLst/>
        </p:spPr>
        <p:txBody>
          <a:bodyPr/>
          <a:lstStyle/>
          <a:p>
            <a:pPr>
              <a:defRPr/>
            </a:pPr>
            <a:r>
              <a:rPr lang="en-US" b="1">
                <a:effectLst>
                  <a:glow rad="101600">
                    <a:schemeClr val="bg1"/>
                  </a:glow>
                </a:effectLst>
                <a:latin typeface="Arial Black" charset="0"/>
                <a:ea typeface="ＭＳ Ｐゴシック" charset="0"/>
                <a:cs typeface="ＭＳ Ｐゴシック" charset="0"/>
              </a:rPr>
              <a:t>What are legalists like?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914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A. They </a:t>
            </a:r>
            <a:r>
              <a:rPr lang="en-US" sz="3200" b="1" i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don't care for people </a:t>
            </a: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(2a).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803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B. They </a:t>
            </a:r>
            <a:r>
              <a:rPr lang="en-US" sz="3200" b="1" i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have evil intent</a:t>
            </a:r>
            <a:r>
              <a:rPr lang="en-US" sz="3200" b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 </a:t>
            </a:r>
            <a:r>
              <a:rPr lang="en-US" sz="3200" b="1" smtClean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in their rules (2b).</a:t>
            </a:r>
            <a:endParaRPr lang="en-US" sz="3200" b="1" smtClean="0">
              <a:solidFill>
                <a:srgbClr val="E3EBF1"/>
              </a:solidFill>
              <a:effectLst>
                <a:glow rad="101600">
                  <a:schemeClr val="bg1"/>
                </a:glow>
              </a:effectLst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269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C. They </a:t>
            </a:r>
            <a:r>
              <a:rPr lang="en-US" sz="3200" b="1" i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go way beyond the Law's intent</a:t>
            </a:r>
            <a:r>
              <a:rPr lang="en-US" sz="3200" b="1" i="1" smtClean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 </a:t>
            </a:r>
            <a:r>
              <a:rPr lang="en-US" sz="3200" b="1" smtClean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(2c).</a:t>
            </a:r>
            <a:endParaRPr lang="en-US" sz="3200" b="1" smtClean="0">
              <a:solidFill>
                <a:srgbClr val="E3EBF1"/>
              </a:solidFill>
              <a:effectLst>
                <a:glow rad="101600">
                  <a:schemeClr val="bg1"/>
                </a:glow>
              </a:effectLst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3581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sz="3200" b="1" smtClean="0">
                <a:solidFill>
                  <a:srgbClr val="E3EBF1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D. They </a:t>
            </a:r>
            <a:r>
              <a:rPr lang="en-US" sz="3200" b="1" i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put confidence in the flesh</a:t>
            </a:r>
            <a:r>
              <a:rPr lang="en-US" sz="3200" b="1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 </a:t>
            </a:r>
            <a:r>
              <a:rPr lang="en-US" sz="3200" b="1" smtClean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Arial" charset="0"/>
              </a:rPr>
              <a:t>(3). </a:t>
            </a:r>
            <a:endParaRPr lang="en-US" sz="3200" b="1" smtClean="0">
              <a:solidFill>
                <a:srgbClr val="E3EBF1"/>
              </a:solidFill>
              <a:effectLst>
                <a:glow rad="101600">
                  <a:schemeClr val="bg1"/>
                </a:glo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truejesuschurchadam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836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FFFF"/>
                </a:solidFill>
                <a:latin typeface="Bank Gothic" pitchFamily="-111" charset="0"/>
                <a:ea typeface="Bank Gothic" pitchFamily="-111" charset="0"/>
                <a:cs typeface="Bank Gothic" pitchFamily="-111" charset="0"/>
              </a:rPr>
              <a:t>True Jesus Church, Adam Road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8502650" y="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FFFFFF"/>
                </a:solidFill>
                <a:latin typeface="Times New Roman" charset="0"/>
              </a:rPr>
              <a:t>200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 descr="frostroadcopy2hu.jpg"/>
          <p:cNvPicPr>
            <a:picLocks noChangeAspect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2362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nk Gothic" charset="0"/>
                <a:ea typeface="ＭＳ Ｐゴシック" charset="0"/>
                <a:cs typeface="Bank Gothic" charset="0"/>
              </a:rPr>
              <a:t>What Does the True Jesus Church Believe?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38400" y="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  <a:cs typeface="Geneva" charset="0"/>
              </a:rPr>
              <a:t>Identification with TJC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38400" y="304800"/>
            <a:ext cx="6705600" cy="1219200"/>
            <a:chOff x="2438400" y="533400"/>
            <a:chExt cx="6705600" cy="1219200"/>
          </a:xfrm>
        </p:grpSpPr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3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Baptism in TJC (Head Bowed)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38400" y="1143000"/>
            <a:ext cx="6705600" cy="1219200"/>
            <a:chOff x="2438400" y="533400"/>
            <a:chExt cx="6705600" cy="1219200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3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Footwashing by TJC Minister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438400" y="1981200"/>
            <a:ext cx="6705600" cy="1219200"/>
            <a:chOff x="2438400" y="533400"/>
            <a:chExt cx="6705600" cy="1219200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3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Communion (Transubstantiation)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438400" y="2819400"/>
            <a:ext cx="6705600" cy="1219200"/>
            <a:chOff x="2438400" y="533400"/>
            <a:chExt cx="6705600" cy="1219200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3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Reception of the Holy Spirit</a:t>
              </a: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438400" y="3657600"/>
            <a:ext cx="6705600" cy="1219200"/>
            <a:chOff x="2438400" y="533400"/>
            <a:chExt cx="6705600" cy="1219200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3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Speaking in Tongues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438400" y="4495800"/>
            <a:ext cx="6705600" cy="1219200"/>
            <a:chOff x="2438400" y="533400"/>
            <a:chExt cx="6705600" cy="1219200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+</a:t>
              </a: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3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(Faith in Christ?  No!)</a:t>
              </a:r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438400" y="5410200"/>
            <a:ext cx="6705600" cy="1219200"/>
            <a:chOff x="2438400" y="533400"/>
            <a:chExt cx="6705600" cy="1219200"/>
          </a:xfrm>
        </p:grpSpPr>
        <p:sp>
          <p:nvSpPr>
            <p:cNvPr id="25" name="Title 1"/>
            <p:cNvSpPr txBox="1">
              <a:spLocks/>
            </p:cNvSpPr>
            <p:nvPr/>
          </p:nvSpPr>
          <p:spPr bwMode="auto">
            <a:xfrm>
              <a:off x="2438400" y="5334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54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=</a:t>
              </a: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2438400" y="1066800"/>
              <a:ext cx="6705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US" sz="3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neva" charset="0"/>
                  <a:cs typeface="Geneva" charset="0"/>
                </a:rPr>
                <a:t>Salvation ! ? ! ?</a:t>
              </a:r>
            </a:p>
          </p:txBody>
        </p:sp>
      </p:grpSp>
      <p:sp>
        <p:nvSpPr>
          <p:cNvPr id="80907" name="Text Box 2"/>
          <p:cNvSpPr txBox="1">
            <a:spLocks noChangeArrowheads="1"/>
          </p:cNvSpPr>
          <p:nvPr/>
        </p:nvSpPr>
        <p:spPr bwMode="auto">
          <a:xfrm>
            <a:off x="8502650" y="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FFFFFF"/>
                </a:solidFill>
                <a:latin typeface="Times New Roman" charset="0"/>
              </a:rPr>
              <a:t>200</a:t>
            </a:r>
          </a:p>
        </p:txBody>
      </p:sp>
      <p:pic>
        <p:nvPicPr>
          <p:cNvPr id="80908" name="Picture 27" descr="welcome-to-glc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7" b="5502"/>
          <a:stretch>
            <a:fillRect/>
          </a:stretch>
        </p:blipFill>
        <p:spPr bwMode="auto">
          <a:xfrm>
            <a:off x="76200" y="4419600"/>
            <a:ext cx="3352800" cy="2346325"/>
          </a:xfrm>
          <a:prstGeom prst="rect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15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Why do people like legalism?</a:t>
            </a:r>
          </a:p>
        </p:txBody>
      </p:sp>
      <p:pic>
        <p:nvPicPr>
          <p:cNvPr id="81922" name="Picture 2" descr="stop no 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084263"/>
            <a:ext cx="14859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828800" y="1143000"/>
            <a:ext cx="7315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marL="534988" indent="-534988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buFont typeface="Arial" charset="0"/>
              <a:buChar char="•"/>
            </a:pPr>
            <a:r>
              <a:rPr lang="en-US" sz="3200">
                <a:solidFill>
                  <a:srgbClr val="E3EBF1"/>
                </a:solidFill>
              </a:rPr>
              <a:t>It gives us a </a:t>
            </a:r>
            <a:r>
              <a:rPr lang="en-US" sz="3200">
                <a:solidFill>
                  <a:srgbClr val="FFFF00"/>
                </a:solidFill>
              </a:rPr>
              <a:t>tangible measure</a:t>
            </a:r>
            <a:r>
              <a:rPr lang="en-US" sz="3200">
                <a:solidFill>
                  <a:srgbClr val="E3EBF1"/>
                </a:solidFill>
              </a:rPr>
              <a:t> of where we stand.</a:t>
            </a:r>
          </a:p>
          <a:p>
            <a:pPr defTabSz="914400">
              <a:buFont typeface="Arial" charset="0"/>
              <a:buChar char="•"/>
            </a:pPr>
            <a:endParaRPr lang="en-US" sz="3200">
              <a:solidFill>
                <a:srgbClr val="E3EBF1"/>
              </a:solidFill>
            </a:endParaRPr>
          </a:p>
          <a:p>
            <a:pPr defTabSz="914400">
              <a:buFont typeface="Arial" charset="0"/>
              <a:buChar char="•"/>
            </a:pPr>
            <a:r>
              <a:rPr lang="en-US" sz="3200">
                <a:solidFill>
                  <a:srgbClr val="E3EBF1"/>
                </a:solidFill>
              </a:rPr>
              <a:t>It puts confidence into our hands so </a:t>
            </a:r>
            <a:r>
              <a:rPr lang="en-US" sz="3200">
                <a:solidFill>
                  <a:srgbClr val="FFFF00"/>
                </a:solidFill>
              </a:rPr>
              <a:t>we can get credit </a:t>
            </a:r>
            <a:r>
              <a:rPr lang="en-US" sz="3200">
                <a:solidFill>
                  <a:srgbClr val="E3EBF1"/>
                </a:solidFill>
              </a:rPr>
              <a:t>for our deeds.</a:t>
            </a:r>
          </a:p>
          <a:p>
            <a:pPr defTabSz="914400">
              <a:buFont typeface="Arial" charset="0"/>
              <a:buChar char="•"/>
            </a:pPr>
            <a:endParaRPr lang="en-US" sz="3200">
              <a:solidFill>
                <a:srgbClr val="E3EBF1"/>
              </a:solidFill>
            </a:endParaRPr>
          </a:p>
          <a:p>
            <a:pPr defTabSz="914400">
              <a:buFont typeface="Arial" charset="0"/>
              <a:buChar char="•"/>
            </a:pPr>
            <a:r>
              <a:rPr lang="en-US" sz="3200">
                <a:solidFill>
                  <a:srgbClr val="E3EBF1"/>
                </a:solidFill>
              </a:rPr>
              <a:t>It </a:t>
            </a:r>
            <a:r>
              <a:rPr lang="en-US" sz="3200">
                <a:solidFill>
                  <a:srgbClr val="FFFF00"/>
                </a:solidFill>
              </a:rPr>
              <a:t>makes decision-making easier</a:t>
            </a:r>
            <a:r>
              <a:rPr lang="en-US" sz="3200">
                <a:solidFill>
                  <a:srgbClr val="E3EBF1"/>
                </a:solidFill>
              </a:rPr>
              <a:t> with nearly everything being right or wrong.</a:t>
            </a:r>
            <a:endParaRPr lang="en-US" sz="5400">
              <a:solidFill>
                <a:srgbClr val="E3EBF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harisees self righteo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988"/>
            <a:ext cx="4437063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>
          <a:xfrm>
            <a:off x="4267200" y="44450"/>
            <a:ext cx="4648200" cy="4679950"/>
          </a:xfrm>
        </p:spPr>
        <p:txBody>
          <a:bodyPr/>
          <a:lstStyle/>
          <a:p>
            <a:pPr marL="809625" indent="-809625" algn="l"/>
            <a:r>
              <a:rPr lang="en-US" sz="44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rPr>
              <a:t>II. Paul used to put confidence in his </a:t>
            </a:r>
            <a:r>
              <a:rPr lang="en-US" sz="4400">
                <a:solidFill>
                  <a:srgbClr val="0000FF"/>
                </a:solidFill>
                <a:latin typeface="Arial Black" charset="0"/>
                <a:ea typeface="ＭＳ Ｐゴシック" charset="0"/>
                <a:cs typeface="ＭＳ Ｐゴシック" charset="0"/>
              </a:rPr>
              <a:t>pedigree </a:t>
            </a:r>
            <a:r>
              <a:rPr lang="en-US" sz="440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rPr>
              <a:t>(3:4-6).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Happy Easter!</a:t>
            </a:r>
          </a:p>
        </p:txBody>
      </p:sp>
      <p:pic>
        <p:nvPicPr>
          <p:cNvPr id="43010" name="Picture 2" descr="Resurrection Surpr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55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ounded Rectangular Callout 4"/>
          <p:cNvSpPr>
            <a:spLocks noChangeArrowheads="1"/>
          </p:cNvSpPr>
          <p:nvPr/>
        </p:nvSpPr>
        <p:spPr bwMode="auto">
          <a:xfrm>
            <a:off x="228600" y="152400"/>
            <a:ext cx="4876800" cy="2209800"/>
          </a:xfrm>
          <a:prstGeom prst="wedgeRoundRectCallout">
            <a:avLst>
              <a:gd name="adj1" fmla="val -28361"/>
              <a:gd name="adj2" fmla="val 60421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FFFFFF"/>
              </a:solidFill>
              <a:latin typeface="BONES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524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914400" eaLnBrk="0" hangingPunct="0">
              <a:defRPr/>
            </a:pPr>
            <a:r>
              <a:rPr lang="en-US" sz="3600" kern="0" dirty="0" err="1">
                <a:solidFill>
                  <a:srgbClr val="000000"/>
                </a:solidFill>
                <a:latin typeface="Arial Black"/>
                <a:ea typeface="ＭＳ Ｐゴシック" charset="-128"/>
                <a:cs typeface="ＭＳ Ｐゴシック" charset="-128"/>
              </a:rPr>
              <a:t>Waddya</a:t>
            </a:r>
            <a:r>
              <a:rPr lang="en-US" sz="3600" kern="0" dirty="0">
                <a:solidFill>
                  <a:srgbClr val="000000"/>
                </a:solidFill>
                <a:latin typeface="Arial Black"/>
                <a:ea typeface="ＭＳ Ｐゴシック" charset="-128"/>
                <a:cs typeface="ＭＳ Ｐゴシック" charset="-128"/>
              </a:rPr>
              <a:t> mean?  That wasn't YOU who just said, “Good morning”?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172450" y="15875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defTabSz="914400">
              <a:defRPr/>
            </a:pPr>
            <a:r>
              <a:rPr lang="en-US" sz="2400" b="1" dirty="0">
                <a:solidFill>
                  <a:srgbClr val="EAEAEA"/>
                </a:solidFill>
                <a:latin typeface="Arial"/>
                <a:ea typeface="ＭＳ Ｐゴシック" charset="-128"/>
                <a:cs typeface="Arial"/>
              </a:rPr>
              <a:t>186h</a:t>
            </a:r>
          </a:p>
        </p:txBody>
      </p:sp>
      <p:sp>
        <p:nvSpPr>
          <p:cNvPr id="83970" name="Rectangle 80"/>
          <p:cNvSpPr>
            <a:spLocks noChangeArrowheads="1"/>
          </p:cNvSpPr>
          <p:nvPr/>
        </p:nvSpPr>
        <p:spPr bwMode="auto">
          <a:xfrm>
            <a:off x="98425" y="685800"/>
            <a:ext cx="3633788" cy="10985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endParaRPr lang="en-US" altLang="zh-CN" sz="24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83971" name="Rectangle 81"/>
          <p:cNvSpPr>
            <a:spLocks noChangeArrowheads="1"/>
          </p:cNvSpPr>
          <p:nvPr/>
        </p:nvSpPr>
        <p:spPr bwMode="auto">
          <a:xfrm>
            <a:off x="3732213" y="685800"/>
            <a:ext cx="5353050" cy="10985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 This sign of participation in the Abrahamic Covenant separated Paul from pagans and was performed on him the exact day the OT prescribed (Gen. 17:11-12)</a:t>
            </a:r>
          </a:p>
        </p:txBody>
      </p:sp>
      <p:sp>
        <p:nvSpPr>
          <p:cNvPr id="83972" name="Rectangle 82"/>
          <p:cNvSpPr>
            <a:spLocks noChangeArrowheads="1"/>
          </p:cNvSpPr>
          <p:nvPr/>
        </p:nvSpPr>
        <p:spPr bwMode="auto">
          <a:xfrm>
            <a:off x="98425" y="1784350"/>
            <a:ext cx="3633788" cy="9477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Of the people of Israel</a:t>
            </a:r>
          </a:p>
        </p:txBody>
      </p:sp>
      <p:sp>
        <p:nvSpPr>
          <p:cNvPr id="83973" name="Rectangle 83"/>
          <p:cNvSpPr>
            <a:spLocks noChangeArrowheads="1"/>
          </p:cNvSpPr>
          <p:nvPr/>
        </p:nvSpPr>
        <p:spPr bwMode="auto">
          <a:xfrm>
            <a:off x="3732213" y="1784350"/>
            <a:ext cx="5353050" cy="9477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Paul was a pure-blooded member of this race chosen by God himself (not even a proselyte, who were often viewed as “second class”)</a:t>
            </a:r>
          </a:p>
        </p:txBody>
      </p:sp>
      <p:sp>
        <p:nvSpPr>
          <p:cNvPr id="83974" name="Rectangle 84"/>
          <p:cNvSpPr>
            <a:spLocks noChangeArrowheads="1"/>
          </p:cNvSpPr>
          <p:nvPr/>
        </p:nvSpPr>
        <p:spPr bwMode="auto">
          <a:xfrm>
            <a:off x="98425" y="2732088"/>
            <a:ext cx="3633788" cy="9461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Of the tribe of Benjamin</a:t>
            </a:r>
          </a:p>
        </p:txBody>
      </p:sp>
      <p:sp>
        <p:nvSpPr>
          <p:cNvPr id="83975" name="Rectangle 85"/>
          <p:cNvSpPr>
            <a:spLocks noChangeArrowheads="1"/>
          </p:cNvSpPr>
          <p:nvPr/>
        </p:nvSpPr>
        <p:spPr bwMode="auto">
          <a:xfrm>
            <a:off x="3732213" y="2732088"/>
            <a:ext cx="5353050" cy="9461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This tribe was one of the smallest, yet it boasted Israel's first king (Saul)—so Paul was not from a disreputable tribe like Dan, Reuben, etc.</a:t>
            </a:r>
          </a:p>
        </p:txBody>
      </p:sp>
      <p:sp>
        <p:nvSpPr>
          <p:cNvPr id="83976" name="Rectangle 86"/>
          <p:cNvSpPr>
            <a:spLocks noChangeArrowheads="1"/>
          </p:cNvSpPr>
          <p:nvPr/>
        </p:nvSpPr>
        <p:spPr bwMode="auto">
          <a:xfrm>
            <a:off x="98425" y="3678238"/>
            <a:ext cx="3633788" cy="7953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A Hebrew of Hebrews</a:t>
            </a:r>
          </a:p>
        </p:txBody>
      </p:sp>
      <p:sp>
        <p:nvSpPr>
          <p:cNvPr id="83977" name="Rectangle 87"/>
          <p:cNvSpPr>
            <a:spLocks noChangeArrowheads="1"/>
          </p:cNvSpPr>
          <p:nvPr/>
        </p:nvSpPr>
        <p:spPr bwMode="auto">
          <a:xfrm>
            <a:off x="3732213" y="3678238"/>
            <a:ext cx="5353050" cy="7953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Paul did not adopt Greek ways even though he grew up in a Greek city (Tarsus)</a:t>
            </a:r>
          </a:p>
        </p:txBody>
      </p:sp>
      <p:sp>
        <p:nvSpPr>
          <p:cNvPr id="83978" name="Rectangle 88"/>
          <p:cNvSpPr>
            <a:spLocks noChangeArrowheads="1"/>
          </p:cNvSpPr>
          <p:nvPr/>
        </p:nvSpPr>
        <p:spPr bwMode="auto">
          <a:xfrm>
            <a:off x="98425" y="4473575"/>
            <a:ext cx="3633788" cy="7953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In regard to the law, </a:t>
            </a:r>
            <a:b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a Pharisee</a:t>
            </a:r>
          </a:p>
        </p:txBody>
      </p:sp>
      <p:sp>
        <p:nvSpPr>
          <p:cNvPr id="83979" name="Rectangle 89"/>
          <p:cNvSpPr>
            <a:spLocks noChangeArrowheads="1"/>
          </p:cNvSpPr>
          <p:nvPr/>
        </p:nvSpPr>
        <p:spPr bwMode="auto">
          <a:xfrm>
            <a:off x="3732213" y="4473575"/>
            <a:ext cx="5353050" cy="7953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This sect adhered more strictly to the Mosaic law than any sect in mainstream society</a:t>
            </a:r>
          </a:p>
        </p:txBody>
      </p:sp>
      <p:sp>
        <p:nvSpPr>
          <p:cNvPr id="83980" name="Rectangle 90"/>
          <p:cNvSpPr>
            <a:spLocks noChangeArrowheads="1"/>
          </p:cNvSpPr>
          <p:nvPr/>
        </p:nvSpPr>
        <p:spPr bwMode="auto">
          <a:xfrm>
            <a:off x="98425" y="5268913"/>
            <a:ext cx="3633788" cy="7937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As for zeal, </a:t>
            </a:r>
            <a:b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persecuting the church</a:t>
            </a:r>
          </a:p>
        </p:txBody>
      </p:sp>
      <p:sp>
        <p:nvSpPr>
          <p:cNvPr id="83981" name="Rectangle 91"/>
          <p:cNvSpPr>
            <a:spLocks noChangeArrowheads="1"/>
          </p:cNvSpPr>
          <p:nvPr/>
        </p:nvSpPr>
        <p:spPr bwMode="auto">
          <a:xfrm>
            <a:off x="3732213" y="5268913"/>
            <a:ext cx="5353050" cy="7937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Even most Pharisees did not actively seek to do away with Messianic believers</a:t>
            </a:r>
          </a:p>
        </p:txBody>
      </p:sp>
      <p:sp>
        <p:nvSpPr>
          <p:cNvPr id="83982" name="Rectangle 92"/>
          <p:cNvSpPr>
            <a:spLocks noChangeArrowheads="1"/>
          </p:cNvSpPr>
          <p:nvPr/>
        </p:nvSpPr>
        <p:spPr bwMode="auto">
          <a:xfrm>
            <a:off x="98425" y="6062663"/>
            <a:ext cx="36353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As for legalistic righteousness, faultless</a:t>
            </a:r>
          </a:p>
        </p:txBody>
      </p:sp>
      <p:sp>
        <p:nvSpPr>
          <p:cNvPr id="83983" name="Rectangle 94"/>
          <p:cNvSpPr>
            <a:spLocks noChangeArrowheads="1"/>
          </p:cNvSpPr>
          <p:nvPr/>
        </p:nvSpPr>
        <p:spPr bwMode="auto">
          <a:xfrm>
            <a:off x="152400" y="6062663"/>
            <a:ext cx="3581400" cy="795337"/>
          </a:xfrm>
          <a:prstGeom prst="rect">
            <a:avLst/>
          </a:prstGeom>
          <a:noFill/>
          <a:ln w="7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 anchorCtr="1"/>
          <a:lstStyle/>
          <a:p>
            <a:pPr defTabSz="914400"/>
            <a:endParaRPr lang="en-US" sz="2400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83984" name="Rectangle 93"/>
          <p:cNvSpPr>
            <a:spLocks noChangeArrowheads="1"/>
          </p:cNvSpPr>
          <p:nvPr/>
        </p:nvSpPr>
        <p:spPr bwMode="auto">
          <a:xfrm>
            <a:off x="3829050" y="6096000"/>
            <a:ext cx="52197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Paul followed all 613 Pharisaical laws without exception</a:t>
            </a:r>
          </a:p>
        </p:txBody>
      </p:sp>
      <p:sp>
        <p:nvSpPr>
          <p:cNvPr id="83985" name="Rectangle 96"/>
          <p:cNvSpPr>
            <a:spLocks noChangeArrowheads="1"/>
          </p:cNvSpPr>
          <p:nvPr/>
        </p:nvSpPr>
        <p:spPr bwMode="auto">
          <a:xfrm>
            <a:off x="3733800" y="6062663"/>
            <a:ext cx="5410200" cy="795337"/>
          </a:xfrm>
          <a:prstGeom prst="rect">
            <a:avLst/>
          </a:prstGeom>
          <a:noFill/>
          <a:ln w="7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 anchorCtr="1"/>
          <a:lstStyle/>
          <a:p>
            <a:pPr defTabSz="914400"/>
            <a:endParaRPr lang="en-US" sz="2400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83986" name="Title 1"/>
          <p:cNvSpPr>
            <a:spLocks noGrp="1"/>
          </p:cNvSpPr>
          <p:nvPr>
            <p:ph type="title" idx="4294967295"/>
          </p:nvPr>
        </p:nvSpPr>
        <p:spPr>
          <a:xfrm>
            <a:off x="1363663" y="44450"/>
            <a:ext cx="5945187" cy="576263"/>
          </a:xfrm>
          <a:solidFill>
            <a:srgbClr val="000000"/>
          </a:solidFill>
        </p:spPr>
        <p:txBody>
          <a:bodyPr/>
          <a:lstStyle/>
          <a:p>
            <a:pPr algn="ctr" eaLnBrk="1" hangingPunct="1"/>
            <a:r>
              <a:rPr 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Paul's Pedigree (Phil. 3:4-6)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3987" name="Rectangle 82"/>
          <p:cNvSpPr>
            <a:spLocks noChangeArrowheads="1"/>
          </p:cNvSpPr>
          <p:nvPr/>
        </p:nvSpPr>
        <p:spPr bwMode="auto">
          <a:xfrm>
            <a:off x="100013" y="728663"/>
            <a:ext cx="363378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Circumcised the 8</a:t>
            </a:r>
            <a:r>
              <a:rPr lang="en-US" altLang="zh-CN" sz="2400" b="1" baseline="300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th</a:t>
            </a:r>
            <a:r>
              <a:rPr lang="en-US" altLang="zh-CN" sz="24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12033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4000" b="1" u="sng" smtClean="0">
                <a:solidFill>
                  <a:srgbClr val="FFFFFF"/>
                </a:solidFill>
                <a:latin typeface="Arial" charset="0"/>
              </a:rPr>
              <a:t>Text</a:t>
            </a:r>
            <a:endParaRPr lang="en-US" sz="3200" b="1" i="1" u="sng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848600" cy="914400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Paul's Pedigree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0" y="12033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4000" b="1" u="sng" smtClean="0">
                <a:solidFill>
                  <a:srgbClr val="FFFFFF"/>
                </a:solidFill>
                <a:latin typeface="Arial" charset="0"/>
              </a:rPr>
              <a:t>Meaning</a:t>
            </a:r>
            <a:endParaRPr lang="en-US" sz="3200" b="1" i="1" u="sng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CN" sz="3600" b="1" smtClean="0">
                <a:solidFill>
                  <a:srgbClr val="FFFFFF"/>
                </a:solidFill>
                <a:latin typeface="Arial" charset="0"/>
                <a:cs typeface="SimSun" charset="0"/>
              </a:rPr>
              <a:t>Circumcised day 8</a:t>
            </a:r>
          </a:p>
          <a:p>
            <a:pPr defTabSz="914400" eaLnBrk="1" hangingPunct="1">
              <a:defRPr/>
            </a:pP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0" y="2209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Separated, exact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4800" y="32004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Of Israel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72000" y="32004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Chosen of God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04800" y="4191000"/>
            <a:ext cx="381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CN" sz="3600" b="1" smtClean="0">
                <a:solidFill>
                  <a:srgbClr val="FFFFFF"/>
                </a:solidFill>
                <a:latin typeface="Arial" charset="0"/>
                <a:cs typeface="SimSun" charset="0"/>
              </a:rPr>
              <a:t>Of Benjamin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572000" y="4191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Smallest tribe but still first king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04800" y="550545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defTabSz="914400"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A Hebrew of Hebrews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572000" y="55054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622300" indent="-6223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No pagan leanings (even in Tarsus)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8229600" y="71438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186h</a:t>
            </a:r>
            <a:endParaRPr lang="en-US" b="1" i="1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  <p:bldP spid="21513" grpId="0"/>
      <p:bldP spid="21514" grpId="0"/>
      <p:bldP spid="21515" grpId="0"/>
      <p:bldP spid="21516" grpId="0"/>
      <p:bldP spid="215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12033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4000" b="1" u="sng" smtClean="0">
                <a:solidFill>
                  <a:srgbClr val="FFFFFF"/>
                </a:solidFill>
                <a:latin typeface="Arial" charset="0"/>
              </a:rPr>
              <a:t>Text</a:t>
            </a:r>
            <a:endParaRPr lang="en-US" sz="3200" b="1" i="1" u="sng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848600" cy="914400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Paul's Pedigree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0" y="12033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4000" b="1" u="sng" smtClean="0">
                <a:solidFill>
                  <a:srgbClr val="FFFFFF"/>
                </a:solidFill>
                <a:latin typeface="Arial" charset="0"/>
              </a:rPr>
              <a:t>Meaning</a:t>
            </a:r>
            <a:endParaRPr lang="en-US" sz="3200" b="1" i="1" u="sng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Pharisee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0" y="2209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Strict on the Law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4800" y="327660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896938" indent="-896938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zh-CN" sz="3600" b="1" smtClean="0">
                <a:solidFill>
                  <a:srgbClr val="FFFFFF"/>
                </a:solidFill>
                <a:latin typeface="Arial" charset="0"/>
                <a:cs typeface="SimSun" charset="0"/>
              </a:rPr>
              <a:t>Persecuted the church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72000" y="3200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Most zealous Pharisee of all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04800" y="4722813"/>
            <a:ext cx="3810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Arial" charset="0"/>
                <a:ea typeface="SimSun" pitchFamily="2" charset="-122"/>
                <a:cs typeface="SimSun" pitchFamily="2" charset="-122"/>
              </a:rPr>
              <a:t>As for legalistic righteousness, faultless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572000" y="46466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534988" indent="-534988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Followed all 613 Pharisaical laws </a:t>
            </a:r>
            <a:endParaRPr lang="en-US" sz="2800" b="1" i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8229600" y="71438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186h</a:t>
            </a:r>
            <a:endParaRPr lang="en-US" b="1" i="1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  <p:bldP spid="21513" grpId="0"/>
      <p:bldP spid="21514" grpId="0"/>
      <p:bldP spid="215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375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What's Your Pedigree?</a:t>
            </a:r>
          </a:p>
        </p:txBody>
      </p:sp>
      <p:pic>
        <p:nvPicPr>
          <p:cNvPr id="90114" name="Picture 2" descr="christian legal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869950"/>
          </a:xfrm>
        </p:spPr>
        <p:txBody>
          <a:bodyPr/>
          <a:lstStyle/>
          <a:p>
            <a:pPr marL="1071563" indent="-1071563" algn="l"/>
            <a:r>
              <a:rPr lang="en-US" sz="3600">
                <a:latin typeface="Arial Black" charset="0"/>
                <a:ea typeface="ＭＳ Ｐゴシック" charset="0"/>
                <a:cs typeface="ＭＳ Ｐゴシック" charset="0"/>
              </a:rPr>
              <a:t>III. Paul said</a:t>
            </a:r>
          </a:p>
        </p:txBody>
      </p:sp>
      <p:pic>
        <p:nvPicPr>
          <p:cNvPr id="91138" name="Picture 2" descr="legalism mal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itle 1"/>
          <p:cNvSpPr txBox="1">
            <a:spLocks/>
          </p:cNvSpPr>
          <p:nvPr/>
        </p:nvSpPr>
        <p:spPr bwMode="auto">
          <a:xfrm>
            <a:off x="76200" y="1295400"/>
            <a:ext cx="396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/>
            <a:r>
              <a:rPr lang="ja-JP" altLang="en-US" sz="3600">
                <a:solidFill>
                  <a:srgbClr val="E3EBF1"/>
                </a:solidFill>
              </a:rPr>
              <a:t>“</a:t>
            </a:r>
            <a:r>
              <a:rPr lang="en-US" altLang="ja-JP" sz="3600">
                <a:solidFill>
                  <a:srgbClr val="E3EBF1"/>
                </a:solidFill>
              </a:rPr>
              <a:t>no</a:t>
            </a:r>
            <a:r>
              <a:rPr lang="ja-JP" altLang="en-US" sz="3600">
                <a:solidFill>
                  <a:srgbClr val="E3EBF1"/>
                </a:solidFill>
              </a:rPr>
              <a:t>”</a:t>
            </a:r>
            <a:r>
              <a:rPr lang="en-US" altLang="ja-JP" sz="3600">
                <a:solidFill>
                  <a:srgbClr val="E3EBF1"/>
                </a:solidFill>
              </a:rPr>
              <a:t> to </a:t>
            </a:r>
            <a:r>
              <a:rPr lang="en-US" altLang="ja-JP" sz="3600">
                <a:solidFill>
                  <a:srgbClr val="FFFF00"/>
                </a:solidFill>
              </a:rPr>
              <a:t>self-righteousness</a:t>
            </a:r>
            <a:endParaRPr lang="en-US" sz="3600">
              <a:solidFill>
                <a:srgbClr val="FFFF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0" y="1295400"/>
            <a:ext cx="4572000" cy="4191000"/>
            <a:chOff x="4572000" y="1295400"/>
            <a:chExt cx="4572000" cy="4191000"/>
          </a:xfrm>
        </p:grpSpPr>
        <p:pic>
          <p:nvPicPr>
            <p:cNvPr id="91144" name="Picture 5" descr="A-Prayer-For-You-300x19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971800"/>
              <a:ext cx="3810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5" name="Title 1"/>
            <p:cNvSpPr txBox="1">
              <a:spLocks/>
            </p:cNvSpPr>
            <p:nvPr/>
          </p:nvSpPr>
          <p:spPr bwMode="auto">
            <a:xfrm>
              <a:off x="4572000" y="1295400"/>
              <a:ext cx="45720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ja-JP" altLang="en-US" sz="3600">
                  <a:solidFill>
                    <a:srgbClr val="E3EBF1"/>
                  </a:solidFill>
                </a:rPr>
                <a:t>“</a:t>
              </a:r>
              <a:r>
                <a:rPr lang="en-US" altLang="ja-JP" sz="3600">
                  <a:solidFill>
                    <a:srgbClr val="E3EBF1"/>
                  </a:solidFill>
                </a:rPr>
                <a:t>yes</a:t>
              </a:r>
              <a:r>
                <a:rPr lang="ja-JP" altLang="en-US" sz="3600">
                  <a:solidFill>
                    <a:srgbClr val="E3EBF1"/>
                  </a:solidFill>
                </a:rPr>
                <a:t>”</a:t>
              </a:r>
              <a:r>
                <a:rPr lang="en-US" altLang="ja-JP" sz="3600">
                  <a:solidFill>
                    <a:srgbClr val="E3EBF1"/>
                  </a:solidFill>
                </a:rPr>
                <a:t> to </a:t>
              </a:r>
              <a:r>
                <a:rPr lang="en-US" altLang="ja-JP" sz="3600">
                  <a:solidFill>
                    <a:srgbClr val="FFFF00"/>
                  </a:solidFill>
                </a:rPr>
                <a:t>Christ-likeness </a:t>
              </a:r>
              <a:r>
                <a:rPr lang="en-US" altLang="ja-JP" sz="3600">
                  <a:solidFill>
                    <a:srgbClr val="E3EBF1"/>
                  </a:solidFill>
                </a:rPr>
                <a:t>(3:7-16).</a:t>
              </a:r>
              <a:endParaRPr lang="en-US" sz="3600">
                <a:solidFill>
                  <a:srgbClr val="E3EBF1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 rot="-1960791">
            <a:off x="3398838" y="15621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600">
                <a:solidFill>
                  <a:srgbClr val="E3EBF1"/>
                </a:solidFill>
              </a:rPr>
              <a:t>and</a:t>
            </a: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211138" y="3025775"/>
            <a:ext cx="3325812" cy="2689225"/>
          </a:xfrm>
          <a:custGeom>
            <a:avLst/>
            <a:gdLst>
              <a:gd name="T0" fmla="*/ 0 w 3324525"/>
              <a:gd name="T1" fmla="*/ 0 h 2689656"/>
              <a:gd name="T2" fmla="*/ 149591 w 3324525"/>
              <a:gd name="T3" fmla="*/ 87123 h 2689656"/>
              <a:gd name="T4" fmla="*/ 261782 w 3324525"/>
              <a:gd name="T5" fmla="*/ 186692 h 2689656"/>
              <a:gd name="T6" fmla="*/ 498635 w 3324525"/>
              <a:gd name="T7" fmla="*/ 323599 h 2689656"/>
              <a:gd name="T8" fmla="*/ 710555 w 3324525"/>
              <a:gd name="T9" fmla="*/ 485398 h 2689656"/>
              <a:gd name="T10" fmla="*/ 772884 w 3324525"/>
              <a:gd name="T11" fmla="*/ 522737 h 2689656"/>
              <a:gd name="T12" fmla="*/ 835213 w 3324525"/>
              <a:gd name="T13" fmla="*/ 572521 h 2689656"/>
              <a:gd name="T14" fmla="*/ 984804 w 3324525"/>
              <a:gd name="T15" fmla="*/ 634752 h 2689656"/>
              <a:gd name="T16" fmla="*/ 1059599 w 3324525"/>
              <a:gd name="T17" fmla="*/ 647198 h 2689656"/>
              <a:gd name="T18" fmla="*/ 1234121 w 3324525"/>
              <a:gd name="T19" fmla="*/ 721874 h 2689656"/>
              <a:gd name="T20" fmla="*/ 1296450 w 3324525"/>
              <a:gd name="T21" fmla="*/ 746767 h 2689656"/>
              <a:gd name="T22" fmla="*/ 1333848 w 3324525"/>
              <a:gd name="T23" fmla="*/ 784105 h 2689656"/>
              <a:gd name="T24" fmla="*/ 1458506 w 3324525"/>
              <a:gd name="T25" fmla="*/ 896120 h 2689656"/>
              <a:gd name="T26" fmla="*/ 1483439 w 3324525"/>
              <a:gd name="T27" fmla="*/ 945904 h 2689656"/>
              <a:gd name="T28" fmla="*/ 1570700 w 3324525"/>
              <a:gd name="T29" fmla="*/ 1045473 h 2689656"/>
              <a:gd name="T30" fmla="*/ 1608097 w 3324525"/>
              <a:gd name="T31" fmla="*/ 1120150 h 2689656"/>
              <a:gd name="T32" fmla="*/ 1695359 w 3324525"/>
              <a:gd name="T33" fmla="*/ 1194828 h 2689656"/>
              <a:gd name="T34" fmla="*/ 1782620 w 3324525"/>
              <a:gd name="T35" fmla="*/ 1281951 h 2689656"/>
              <a:gd name="T36" fmla="*/ 1907278 w 3324525"/>
              <a:gd name="T37" fmla="*/ 1369075 h 2689656"/>
              <a:gd name="T38" fmla="*/ 2019470 w 3324525"/>
              <a:gd name="T39" fmla="*/ 1456198 h 2689656"/>
              <a:gd name="T40" fmla="*/ 2044403 w 3324525"/>
              <a:gd name="T41" fmla="*/ 1505982 h 2689656"/>
              <a:gd name="T42" fmla="*/ 2243857 w 3324525"/>
              <a:gd name="T43" fmla="*/ 1667782 h 2689656"/>
              <a:gd name="T44" fmla="*/ 2380981 w 3324525"/>
              <a:gd name="T45" fmla="*/ 1742458 h 2689656"/>
              <a:gd name="T46" fmla="*/ 2505640 w 3324525"/>
              <a:gd name="T47" fmla="*/ 1842027 h 2689656"/>
              <a:gd name="T48" fmla="*/ 2580436 w 3324525"/>
              <a:gd name="T49" fmla="*/ 1904258 h 2689656"/>
              <a:gd name="T50" fmla="*/ 2617833 w 3324525"/>
              <a:gd name="T51" fmla="*/ 1941596 h 2689656"/>
              <a:gd name="T52" fmla="*/ 2692628 w 3324525"/>
              <a:gd name="T53" fmla="*/ 2003827 h 2689656"/>
              <a:gd name="T54" fmla="*/ 2742491 w 3324525"/>
              <a:gd name="T55" fmla="*/ 2066057 h 2689656"/>
              <a:gd name="T56" fmla="*/ 2792355 w 3324525"/>
              <a:gd name="T57" fmla="*/ 2115842 h 2689656"/>
              <a:gd name="T58" fmla="*/ 2817286 w 3324525"/>
              <a:gd name="T59" fmla="*/ 2153180 h 2689656"/>
              <a:gd name="T60" fmla="*/ 2892082 w 3324525"/>
              <a:gd name="T61" fmla="*/ 2202965 h 2689656"/>
              <a:gd name="T62" fmla="*/ 3029206 w 3324525"/>
              <a:gd name="T63" fmla="*/ 2339872 h 2689656"/>
              <a:gd name="T64" fmla="*/ 3079071 w 3324525"/>
              <a:gd name="T65" fmla="*/ 2389656 h 2689656"/>
              <a:gd name="T66" fmla="*/ 3141400 w 3324525"/>
              <a:gd name="T67" fmla="*/ 2451887 h 2689656"/>
              <a:gd name="T68" fmla="*/ 3191262 w 3324525"/>
              <a:gd name="T69" fmla="*/ 2501671 h 2689656"/>
              <a:gd name="T70" fmla="*/ 3228660 w 3324525"/>
              <a:gd name="T71" fmla="*/ 2514117 h 2689656"/>
              <a:gd name="T72" fmla="*/ 3266058 w 3324525"/>
              <a:gd name="T73" fmla="*/ 2601240 h 2689656"/>
              <a:gd name="T74" fmla="*/ 3303455 w 3324525"/>
              <a:gd name="T75" fmla="*/ 2651025 h 2689656"/>
              <a:gd name="T76" fmla="*/ 3315921 w 3324525"/>
              <a:gd name="T77" fmla="*/ 2688363 h 2689656"/>
              <a:gd name="T78" fmla="*/ 3328387 w 3324525"/>
              <a:gd name="T79" fmla="*/ 2675917 h 26896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24525"/>
              <a:gd name="T121" fmla="*/ 0 h 2689656"/>
              <a:gd name="T122" fmla="*/ 3324525 w 3324525"/>
              <a:gd name="T123" fmla="*/ 2689656 h 26896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24525" h="2689656">
                <a:moveTo>
                  <a:pt x="0" y="0"/>
                </a:moveTo>
                <a:cubicBezTo>
                  <a:pt x="49806" y="29055"/>
                  <a:pt x="102497" y="53649"/>
                  <a:pt x="149417" y="87165"/>
                </a:cubicBezTo>
                <a:cubicBezTo>
                  <a:pt x="190086" y="116216"/>
                  <a:pt x="220123" y="158717"/>
                  <a:pt x="261479" y="186782"/>
                </a:cubicBezTo>
                <a:cubicBezTo>
                  <a:pt x="336880" y="237950"/>
                  <a:pt x="426903" y="266829"/>
                  <a:pt x="498056" y="323755"/>
                </a:cubicBezTo>
                <a:cubicBezTo>
                  <a:pt x="581124" y="390214"/>
                  <a:pt x="625886" y="429733"/>
                  <a:pt x="709730" y="485632"/>
                </a:cubicBezTo>
                <a:cubicBezTo>
                  <a:pt x="729867" y="499057"/>
                  <a:pt x="752161" y="509110"/>
                  <a:pt x="771987" y="522989"/>
                </a:cubicBezTo>
                <a:cubicBezTo>
                  <a:pt x="793759" y="538230"/>
                  <a:pt x="811823" y="558528"/>
                  <a:pt x="834244" y="572797"/>
                </a:cubicBezTo>
                <a:cubicBezTo>
                  <a:pt x="874641" y="598506"/>
                  <a:pt x="937024" y="623398"/>
                  <a:pt x="983661" y="635058"/>
                </a:cubicBezTo>
                <a:cubicBezTo>
                  <a:pt x="1008153" y="641182"/>
                  <a:pt x="1033877" y="641387"/>
                  <a:pt x="1058369" y="647510"/>
                </a:cubicBezTo>
                <a:cubicBezTo>
                  <a:pt x="1165244" y="674230"/>
                  <a:pt x="1113916" y="674708"/>
                  <a:pt x="1232689" y="722222"/>
                </a:cubicBezTo>
                <a:lnTo>
                  <a:pt x="1294946" y="747127"/>
                </a:lnTo>
                <a:cubicBezTo>
                  <a:pt x="1307397" y="759579"/>
                  <a:pt x="1318930" y="773023"/>
                  <a:pt x="1332300" y="784483"/>
                </a:cubicBezTo>
                <a:cubicBezTo>
                  <a:pt x="1371508" y="818091"/>
                  <a:pt x="1433232" y="849386"/>
                  <a:pt x="1456814" y="896552"/>
                </a:cubicBezTo>
                <a:cubicBezTo>
                  <a:pt x="1465115" y="913155"/>
                  <a:pt x="1471421" y="930915"/>
                  <a:pt x="1481717" y="946360"/>
                </a:cubicBezTo>
                <a:cubicBezTo>
                  <a:pt x="1512121" y="991968"/>
                  <a:pt x="1532874" y="1009973"/>
                  <a:pt x="1568877" y="1045977"/>
                </a:cubicBezTo>
                <a:cubicBezTo>
                  <a:pt x="1581328" y="1070881"/>
                  <a:pt x="1590787" y="1097522"/>
                  <a:pt x="1606231" y="1120690"/>
                </a:cubicBezTo>
                <a:cubicBezTo>
                  <a:pt x="1628830" y="1154591"/>
                  <a:pt x="1664181" y="1168847"/>
                  <a:pt x="1693391" y="1195403"/>
                </a:cubicBezTo>
                <a:cubicBezTo>
                  <a:pt x="1723793" y="1223043"/>
                  <a:pt x="1746364" y="1259774"/>
                  <a:pt x="1780551" y="1282567"/>
                </a:cubicBezTo>
                <a:cubicBezTo>
                  <a:pt x="1812689" y="1303994"/>
                  <a:pt x="1872805" y="1342080"/>
                  <a:pt x="1905065" y="1369732"/>
                </a:cubicBezTo>
                <a:cubicBezTo>
                  <a:pt x="2007477" y="1457517"/>
                  <a:pt x="1853162" y="1347579"/>
                  <a:pt x="2017127" y="1456897"/>
                </a:cubicBezTo>
                <a:cubicBezTo>
                  <a:pt x="2025428" y="1473500"/>
                  <a:pt x="2030634" y="1492053"/>
                  <a:pt x="2042030" y="1506705"/>
                </a:cubicBezTo>
                <a:cubicBezTo>
                  <a:pt x="2082885" y="1559236"/>
                  <a:pt x="2198500" y="1647206"/>
                  <a:pt x="2241253" y="1668583"/>
                </a:cubicBezTo>
                <a:cubicBezTo>
                  <a:pt x="2280983" y="1688449"/>
                  <a:pt x="2341306" y="1716225"/>
                  <a:pt x="2378218" y="1743295"/>
                </a:cubicBezTo>
                <a:cubicBezTo>
                  <a:pt x="2421080" y="1774729"/>
                  <a:pt x="2461480" y="1809393"/>
                  <a:pt x="2502732" y="1842912"/>
                </a:cubicBezTo>
                <a:cubicBezTo>
                  <a:pt x="2527891" y="1863355"/>
                  <a:pt x="2554519" y="1882250"/>
                  <a:pt x="2577441" y="1905173"/>
                </a:cubicBezTo>
                <a:cubicBezTo>
                  <a:pt x="2589892" y="1917625"/>
                  <a:pt x="2601634" y="1930830"/>
                  <a:pt x="2614795" y="1942529"/>
                </a:cubicBezTo>
                <a:cubicBezTo>
                  <a:pt x="2639023" y="1964066"/>
                  <a:pt x="2666581" y="1981867"/>
                  <a:pt x="2689503" y="2004790"/>
                </a:cubicBezTo>
                <a:cubicBezTo>
                  <a:pt x="2708295" y="2023583"/>
                  <a:pt x="2721653" y="2047186"/>
                  <a:pt x="2739309" y="2067050"/>
                </a:cubicBezTo>
                <a:cubicBezTo>
                  <a:pt x="2754907" y="2084599"/>
                  <a:pt x="2773834" y="2099032"/>
                  <a:pt x="2789114" y="2116859"/>
                </a:cubicBezTo>
                <a:cubicBezTo>
                  <a:pt x="2798853" y="2128222"/>
                  <a:pt x="2802755" y="2144360"/>
                  <a:pt x="2814017" y="2154215"/>
                </a:cubicBezTo>
                <a:cubicBezTo>
                  <a:pt x="2836541" y="2173925"/>
                  <a:pt x="2866284" y="2184221"/>
                  <a:pt x="2888726" y="2204024"/>
                </a:cubicBezTo>
                <a:cubicBezTo>
                  <a:pt x="2937140" y="2246745"/>
                  <a:pt x="2980036" y="2295339"/>
                  <a:pt x="3025691" y="2340997"/>
                </a:cubicBezTo>
                <a:lnTo>
                  <a:pt x="3075497" y="2390805"/>
                </a:lnTo>
                <a:lnTo>
                  <a:pt x="3137754" y="2453066"/>
                </a:lnTo>
                <a:cubicBezTo>
                  <a:pt x="3154356" y="2469669"/>
                  <a:pt x="3165285" y="2495449"/>
                  <a:pt x="3187559" y="2502874"/>
                </a:cubicBezTo>
                <a:lnTo>
                  <a:pt x="3224914" y="2515326"/>
                </a:lnTo>
                <a:cubicBezTo>
                  <a:pt x="3237365" y="2544381"/>
                  <a:pt x="3247132" y="2574740"/>
                  <a:pt x="3262268" y="2602491"/>
                </a:cubicBezTo>
                <a:cubicBezTo>
                  <a:pt x="3272205" y="2620710"/>
                  <a:pt x="3289326" y="2634281"/>
                  <a:pt x="3299622" y="2652300"/>
                </a:cubicBezTo>
                <a:cubicBezTo>
                  <a:pt x="3306134" y="2663696"/>
                  <a:pt x="3302792" y="2680375"/>
                  <a:pt x="3312073" y="2689656"/>
                </a:cubicBezTo>
                <a:lnTo>
                  <a:pt x="3324525" y="2677204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 rot="5400000">
            <a:off x="368300" y="2984500"/>
            <a:ext cx="3324225" cy="2689225"/>
          </a:xfrm>
          <a:custGeom>
            <a:avLst/>
            <a:gdLst>
              <a:gd name="T0" fmla="*/ 0 w 3324525"/>
              <a:gd name="T1" fmla="*/ 0 h 2689656"/>
              <a:gd name="T2" fmla="*/ 149378 w 3324525"/>
              <a:gd name="T3" fmla="*/ 87123 h 2689656"/>
              <a:gd name="T4" fmla="*/ 261407 w 3324525"/>
              <a:gd name="T5" fmla="*/ 186692 h 2689656"/>
              <a:gd name="T6" fmla="*/ 497921 w 3324525"/>
              <a:gd name="T7" fmla="*/ 323599 h 2689656"/>
              <a:gd name="T8" fmla="*/ 709538 w 3324525"/>
              <a:gd name="T9" fmla="*/ 485398 h 2689656"/>
              <a:gd name="T10" fmla="*/ 771777 w 3324525"/>
              <a:gd name="T11" fmla="*/ 522737 h 2689656"/>
              <a:gd name="T12" fmla="*/ 834019 w 3324525"/>
              <a:gd name="T13" fmla="*/ 572521 h 2689656"/>
              <a:gd name="T14" fmla="*/ 983394 w 3324525"/>
              <a:gd name="T15" fmla="*/ 634752 h 2689656"/>
              <a:gd name="T16" fmla="*/ 1058083 w 3324525"/>
              <a:gd name="T17" fmla="*/ 647198 h 2689656"/>
              <a:gd name="T18" fmla="*/ 1232356 w 3324525"/>
              <a:gd name="T19" fmla="*/ 721874 h 2689656"/>
              <a:gd name="T20" fmla="*/ 1294595 w 3324525"/>
              <a:gd name="T21" fmla="*/ 746767 h 2689656"/>
              <a:gd name="T22" fmla="*/ 1331940 w 3324525"/>
              <a:gd name="T23" fmla="*/ 784105 h 2689656"/>
              <a:gd name="T24" fmla="*/ 1456421 w 3324525"/>
              <a:gd name="T25" fmla="*/ 896120 h 2689656"/>
              <a:gd name="T26" fmla="*/ 1481315 w 3324525"/>
              <a:gd name="T27" fmla="*/ 945904 h 2689656"/>
              <a:gd name="T28" fmla="*/ 1568451 w 3324525"/>
              <a:gd name="T29" fmla="*/ 1045473 h 2689656"/>
              <a:gd name="T30" fmla="*/ 1605796 w 3324525"/>
              <a:gd name="T31" fmla="*/ 1120150 h 2689656"/>
              <a:gd name="T32" fmla="*/ 1692932 w 3324525"/>
              <a:gd name="T33" fmla="*/ 1194828 h 2689656"/>
              <a:gd name="T34" fmla="*/ 1780068 w 3324525"/>
              <a:gd name="T35" fmla="*/ 1281951 h 2689656"/>
              <a:gd name="T36" fmla="*/ 1904549 w 3324525"/>
              <a:gd name="T37" fmla="*/ 1369075 h 2689656"/>
              <a:gd name="T38" fmla="*/ 2016581 w 3324525"/>
              <a:gd name="T39" fmla="*/ 1456198 h 2689656"/>
              <a:gd name="T40" fmla="*/ 2041478 w 3324525"/>
              <a:gd name="T41" fmla="*/ 1505982 h 2689656"/>
              <a:gd name="T42" fmla="*/ 2240647 w 3324525"/>
              <a:gd name="T43" fmla="*/ 1667782 h 2689656"/>
              <a:gd name="T44" fmla="*/ 2377573 w 3324525"/>
              <a:gd name="T45" fmla="*/ 1742458 h 2689656"/>
              <a:gd name="T46" fmla="*/ 2502054 w 3324525"/>
              <a:gd name="T47" fmla="*/ 1842027 h 2689656"/>
              <a:gd name="T48" fmla="*/ 2576742 w 3324525"/>
              <a:gd name="T49" fmla="*/ 1904258 h 2689656"/>
              <a:gd name="T50" fmla="*/ 2614087 w 3324525"/>
              <a:gd name="T51" fmla="*/ 1941596 h 2689656"/>
              <a:gd name="T52" fmla="*/ 2688774 w 3324525"/>
              <a:gd name="T53" fmla="*/ 2003827 h 2689656"/>
              <a:gd name="T54" fmla="*/ 2738568 w 3324525"/>
              <a:gd name="T55" fmla="*/ 2066057 h 2689656"/>
              <a:gd name="T56" fmla="*/ 2788358 w 3324525"/>
              <a:gd name="T57" fmla="*/ 2115842 h 2689656"/>
              <a:gd name="T58" fmla="*/ 2813255 w 3324525"/>
              <a:gd name="T59" fmla="*/ 2153180 h 2689656"/>
              <a:gd name="T60" fmla="*/ 2887943 w 3324525"/>
              <a:gd name="T61" fmla="*/ 2202965 h 2689656"/>
              <a:gd name="T62" fmla="*/ 3024872 w 3324525"/>
              <a:gd name="T63" fmla="*/ 2339872 h 2689656"/>
              <a:gd name="T64" fmla="*/ 3074664 w 3324525"/>
              <a:gd name="T65" fmla="*/ 2389656 h 2689656"/>
              <a:gd name="T66" fmla="*/ 3136905 w 3324525"/>
              <a:gd name="T67" fmla="*/ 2451887 h 2689656"/>
              <a:gd name="T68" fmla="*/ 3186695 w 3324525"/>
              <a:gd name="T69" fmla="*/ 2501671 h 2689656"/>
              <a:gd name="T70" fmla="*/ 3224041 w 3324525"/>
              <a:gd name="T71" fmla="*/ 2514117 h 2689656"/>
              <a:gd name="T72" fmla="*/ 3261386 w 3324525"/>
              <a:gd name="T73" fmla="*/ 2601240 h 2689656"/>
              <a:gd name="T74" fmla="*/ 3298728 w 3324525"/>
              <a:gd name="T75" fmla="*/ 2651025 h 2689656"/>
              <a:gd name="T76" fmla="*/ 3311176 w 3324525"/>
              <a:gd name="T77" fmla="*/ 2688363 h 2689656"/>
              <a:gd name="T78" fmla="*/ 3323625 w 3324525"/>
              <a:gd name="T79" fmla="*/ 2675917 h 26896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24525"/>
              <a:gd name="T121" fmla="*/ 0 h 2689656"/>
              <a:gd name="T122" fmla="*/ 3324525 w 3324525"/>
              <a:gd name="T123" fmla="*/ 2689656 h 26896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24525" h="2689656">
                <a:moveTo>
                  <a:pt x="0" y="0"/>
                </a:moveTo>
                <a:cubicBezTo>
                  <a:pt x="49806" y="29055"/>
                  <a:pt x="102497" y="53649"/>
                  <a:pt x="149417" y="87165"/>
                </a:cubicBezTo>
                <a:cubicBezTo>
                  <a:pt x="190086" y="116216"/>
                  <a:pt x="220123" y="158717"/>
                  <a:pt x="261479" y="186782"/>
                </a:cubicBezTo>
                <a:cubicBezTo>
                  <a:pt x="336880" y="237950"/>
                  <a:pt x="426903" y="266829"/>
                  <a:pt x="498056" y="323755"/>
                </a:cubicBezTo>
                <a:cubicBezTo>
                  <a:pt x="581124" y="390214"/>
                  <a:pt x="625886" y="429733"/>
                  <a:pt x="709730" y="485632"/>
                </a:cubicBezTo>
                <a:cubicBezTo>
                  <a:pt x="729867" y="499057"/>
                  <a:pt x="752161" y="509110"/>
                  <a:pt x="771987" y="522989"/>
                </a:cubicBezTo>
                <a:cubicBezTo>
                  <a:pt x="793759" y="538230"/>
                  <a:pt x="811823" y="558528"/>
                  <a:pt x="834244" y="572797"/>
                </a:cubicBezTo>
                <a:cubicBezTo>
                  <a:pt x="874641" y="598506"/>
                  <a:pt x="937024" y="623398"/>
                  <a:pt x="983661" y="635058"/>
                </a:cubicBezTo>
                <a:cubicBezTo>
                  <a:pt x="1008153" y="641182"/>
                  <a:pt x="1033877" y="641387"/>
                  <a:pt x="1058369" y="647510"/>
                </a:cubicBezTo>
                <a:cubicBezTo>
                  <a:pt x="1165244" y="674230"/>
                  <a:pt x="1113916" y="674708"/>
                  <a:pt x="1232689" y="722222"/>
                </a:cubicBezTo>
                <a:lnTo>
                  <a:pt x="1294946" y="747127"/>
                </a:lnTo>
                <a:cubicBezTo>
                  <a:pt x="1307397" y="759579"/>
                  <a:pt x="1318930" y="773023"/>
                  <a:pt x="1332300" y="784483"/>
                </a:cubicBezTo>
                <a:cubicBezTo>
                  <a:pt x="1371508" y="818091"/>
                  <a:pt x="1433232" y="849386"/>
                  <a:pt x="1456814" y="896552"/>
                </a:cubicBezTo>
                <a:cubicBezTo>
                  <a:pt x="1465115" y="913155"/>
                  <a:pt x="1471421" y="930915"/>
                  <a:pt x="1481717" y="946360"/>
                </a:cubicBezTo>
                <a:cubicBezTo>
                  <a:pt x="1512121" y="991968"/>
                  <a:pt x="1532874" y="1009973"/>
                  <a:pt x="1568877" y="1045977"/>
                </a:cubicBezTo>
                <a:cubicBezTo>
                  <a:pt x="1581328" y="1070881"/>
                  <a:pt x="1590787" y="1097522"/>
                  <a:pt x="1606231" y="1120690"/>
                </a:cubicBezTo>
                <a:cubicBezTo>
                  <a:pt x="1628830" y="1154591"/>
                  <a:pt x="1664181" y="1168847"/>
                  <a:pt x="1693391" y="1195403"/>
                </a:cubicBezTo>
                <a:cubicBezTo>
                  <a:pt x="1723793" y="1223043"/>
                  <a:pt x="1746364" y="1259774"/>
                  <a:pt x="1780551" y="1282567"/>
                </a:cubicBezTo>
                <a:cubicBezTo>
                  <a:pt x="1812689" y="1303994"/>
                  <a:pt x="1872805" y="1342080"/>
                  <a:pt x="1905065" y="1369732"/>
                </a:cubicBezTo>
                <a:cubicBezTo>
                  <a:pt x="2007477" y="1457517"/>
                  <a:pt x="1853162" y="1347579"/>
                  <a:pt x="2017127" y="1456897"/>
                </a:cubicBezTo>
                <a:cubicBezTo>
                  <a:pt x="2025428" y="1473500"/>
                  <a:pt x="2030634" y="1492053"/>
                  <a:pt x="2042030" y="1506705"/>
                </a:cubicBezTo>
                <a:cubicBezTo>
                  <a:pt x="2082885" y="1559236"/>
                  <a:pt x="2198500" y="1647206"/>
                  <a:pt x="2241253" y="1668583"/>
                </a:cubicBezTo>
                <a:cubicBezTo>
                  <a:pt x="2280983" y="1688449"/>
                  <a:pt x="2341306" y="1716225"/>
                  <a:pt x="2378218" y="1743295"/>
                </a:cubicBezTo>
                <a:cubicBezTo>
                  <a:pt x="2421080" y="1774729"/>
                  <a:pt x="2461480" y="1809393"/>
                  <a:pt x="2502732" y="1842912"/>
                </a:cubicBezTo>
                <a:cubicBezTo>
                  <a:pt x="2527891" y="1863355"/>
                  <a:pt x="2554519" y="1882250"/>
                  <a:pt x="2577441" y="1905173"/>
                </a:cubicBezTo>
                <a:cubicBezTo>
                  <a:pt x="2589892" y="1917625"/>
                  <a:pt x="2601634" y="1930830"/>
                  <a:pt x="2614795" y="1942529"/>
                </a:cubicBezTo>
                <a:cubicBezTo>
                  <a:pt x="2639023" y="1964066"/>
                  <a:pt x="2666581" y="1981867"/>
                  <a:pt x="2689503" y="2004790"/>
                </a:cubicBezTo>
                <a:cubicBezTo>
                  <a:pt x="2708295" y="2023583"/>
                  <a:pt x="2721653" y="2047186"/>
                  <a:pt x="2739309" y="2067050"/>
                </a:cubicBezTo>
                <a:cubicBezTo>
                  <a:pt x="2754907" y="2084599"/>
                  <a:pt x="2773834" y="2099032"/>
                  <a:pt x="2789114" y="2116859"/>
                </a:cubicBezTo>
                <a:cubicBezTo>
                  <a:pt x="2798853" y="2128222"/>
                  <a:pt x="2802755" y="2144360"/>
                  <a:pt x="2814017" y="2154215"/>
                </a:cubicBezTo>
                <a:cubicBezTo>
                  <a:pt x="2836541" y="2173925"/>
                  <a:pt x="2866284" y="2184221"/>
                  <a:pt x="2888726" y="2204024"/>
                </a:cubicBezTo>
                <a:cubicBezTo>
                  <a:pt x="2937140" y="2246745"/>
                  <a:pt x="2980036" y="2295339"/>
                  <a:pt x="3025691" y="2340997"/>
                </a:cubicBezTo>
                <a:lnTo>
                  <a:pt x="3075497" y="2390805"/>
                </a:lnTo>
                <a:lnTo>
                  <a:pt x="3137754" y="2453066"/>
                </a:lnTo>
                <a:cubicBezTo>
                  <a:pt x="3154356" y="2469669"/>
                  <a:pt x="3165285" y="2495449"/>
                  <a:pt x="3187559" y="2502874"/>
                </a:cubicBezTo>
                <a:lnTo>
                  <a:pt x="3224914" y="2515326"/>
                </a:lnTo>
                <a:cubicBezTo>
                  <a:pt x="3237365" y="2544381"/>
                  <a:pt x="3247132" y="2574740"/>
                  <a:pt x="3262268" y="2602491"/>
                </a:cubicBezTo>
                <a:cubicBezTo>
                  <a:pt x="3272205" y="2620710"/>
                  <a:pt x="3289326" y="2634281"/>
                  <a:pt x="3299622" y="2652300"/>
                </a:cubicBezTo>
                <a:cubicBezTo>
                  <a:pt x="3306134" y="2663696"/>
                  <a:pt x="3302792" y="2680375"/>
                  <a:pt x="3312073" y="2689656"/>
                </a:cubicBezTo>
                <a:lnTo>
                  <a:pt x="3324525" y="2677204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Philippians 3:7-9a </a:t>
            </a:r>
            <a:r>
              <a:rPr lang="en-US" sz="3200">
                <a:latin typeface="Arial Black" charset="0"/>
                <a:ea typeface="ＭＳ Ｐゴシック" charset="0"/>
                <a:cs typeface="ＭＳ Ｐゴシック" charset="0"/>
              </a:rPr>
              <a:t>NLT</a:t>
            </a:r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143000"/>
            <a:ext cx="9144000" cy="54864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once thought these things were valuable, but now I </a:t>
            </a: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 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them worthless because of what Christ has done. </a:t>
            </a: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Yes, [I </a:t>
            </a: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everything else... worthless when compared with the infinite value of knowing Christ Jesus my Lord. For his sake I have discarded everything else, </a:t>
            </a: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counting 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all as garbage, so that I could gain Christ </a:t>
            </a: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become one with him.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Philippians 3:9b-11 </a:t>
            </a:r>
            <a:r>
              <a:rPr lang="en-US" sz="3200">
                <a:latin typeface="Arial Black" charset="0"/>
                <a:ea typeface="ＭＳ Ｐゴシック" charset="0"/>
                <a:cs typeface="ＭＳ Ｐゴシック" charset="0"/>
              </a:rPr>
              <a:t>NLT</a:t>
            </a:r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143000"/>
            <a:ext cx="9144000" cy="54864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no longer count on my own righteousness through obeying the law; rather, I become righteous through faith in Christ. For God's way of making us right with himself depends on faith. </a:t>
            </a: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want to know Christ and experience the mighty power that raised him from the dead. I want to suffer with him, sharing in his death, </a:t>
            </a: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that one way or another I will experience the resurrection from the dead!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 Black" charset="0"/>
                <a:ea typeface="ＭＳ Ｐゴシック" charset="0"/>
                <a:cs typeface="ＭＳ Ｐゴシック" charset="0"/>
              </a:rPr>
              <a:t>Rubbish</a:t>
            </a:r>
            <a:r>
              <a:rPr lang="ja-JP" altLang="en-US"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 Black" charset="0"/>
                <a:ea typeface="ＭＳ Ｐゴシック" charset="0"/>
                <a:cs typeface="ＭＳ Ｐゴシック" charset="0"/>
              </a:rPr>
              <a:t> (NIV, NASB), </a:t>
            </a:r>
            <a:r>
              <a:rPr lang="ja-JP" altLang="en-US"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 Black" charset="0"/>
                <a:ea typeface="ＭＳ Ｐゴシック" charset="0"/>
                <a:cs typeface="ＭＳ Ｐゴシック" charset="0"/>
              </a:rPr>
              <a:t>Garbage</a:t>
            </a:r>
            <a:r>
              <a:rPr lang="ja-JP" altLang="en-US"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 Black" charset="0"/>
                <a:ea typeface="ＭＳ Ｐゴシック" charset="0"/>
                <a:cs typeface="ＭＳ Ｐゴシック" charset="0"/>
              </a:rPr>
              <a:t> (NLT)?</a:t>
            </a:r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elephant-poo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519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295400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914400" eaLnBrk="0" hangingPunct="0">
              <a:defRPr/>
            </a:pPr>
            <a:r>
              <a:rPr lang="en-US" sz="4000" kern="0" dirty="0">
                <a:solidFill>
                  <a:srgbClr val="000000"/>
                </a:solidFill>
                <a:latin typeface="Arial Black"/>
                <a:ea typeface="ＭＳ Ｐゴシック" pitchFamily="-105" charset="-128"/>
                <a:cs typeface="ＭＳ Ｐゴシック" pitchFamily="-105" charset="-128"/>
              </a:rPr>
              <a:t>“Dung” (KJV)!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Court-428x26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14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447800"/>
          </a:xfrm>
        </p:spPr>
        <p:txBody>
          <a:bodyPr/>
          <a:lstStyle/>
          <a:p>
            <a:r>
              <a:rPr lang="en-US" sz="5400">
                <a:latin typeface="Arial Black" charset="0"/>
                <a:ea typeface="ＭＳ Ｐゴシック" charset="0"/>
                <a:cs typeface="ＭＳ Ｐゴシック" charset="0"/>
              </a:rPr>
              <a:t>What should </a:t>
            </a:r>
            <a:r>
              <a:rPr lang="en-US" sz="5400">
                <a:solidFill>
                  <a:srgbClr val="FFFF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sz="5400">
                <a:latin typeface="Arial Black" charset="0"/>
                <a:ea typeface="ＭＳ Ｐゴシック" charset="0"/>
                <a:cs typeface="ＭＳ Ｐゴシック" charset="0"/>
              </a:rPr>
              <a:t>consider excrement?</a:t>
            </a:r>
          </a:p>
        </p:txBody>
      </p:sp>
      <p:sp>
        <p:nvSpPr>
          <p:cNvPr id="95235" name="Title 1"/>
          <p:cNvSpPr txBox="1">
            <a:spLocks/>
          </p:cNvSpPr>
          <p:nvPr/>
        </p:nvSpPr>
        <p:spPr bwMode="auto">
          <a:xfrm>
            <a:off x="1295400" y="2362200"/>
            <a:ext cx="662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4400">
                <a:solidFill>
                  <a:srgbClr val="E3EBF1"/>
                </a:solidFill>
              </a:rPr>
              <a:t>(in comparison to knowing Christ)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What's your goal?</a:t>
            </a:r>
          </a:p>
        </p:txBody>
      </p:sp>
      <p:pic>
        <p:nvPicPr>
          <p:cNvPr id="96258" name="Picture 2" descr="whatisyourgo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8674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0" descr="christ00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2933"/>
          <a:stretch>
            <a:fillRect/>
          </a:stretch>
        </p:blipFill>
        <p:spPr bwMode="auto">
          <a:xfrm>
            <a:off x="-14288" y="0"/>
            <a:ext cx="9144001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50825" y="692150"/>
            <a:ext cx="2376488" cy="720725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2400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44035" name="Rectangle 119"/>
          <p:cNvSpPr>
            <a:spLocks noGrp="1" noChangeArrowheads="1"/>
          </p:cNvSpPr>
          <p:nvPr>
            <p:ph type="title" idx="4294967295"/>
          </p:nvPr>
        </p:nvSpPr>
        <p:spPr>
          <a:xfrm>
            <a:off x="-1476375" y="-387350"/>
            <a:ext cx="2087563" cy="22050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40"/>
                </a:solidFill>
                <a:latin typeface="Arial" charset="0"/>
                <a:ea typeface="ＭＳ Ｐゴシック" charset="0"/>
                <a:cs typeface="Arial" charset="0"/>
              </a:rPr>
              <a:t>Book Chart</a:t>
            </a: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1933575" y="104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/>
            <a:endParaRPr lang="en-US" sz="2400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2733675" y="2805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/>
            <a:endParaRPr lang="en-US" sz="2400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567738" y="-66675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b="1">
                <a:solidFill>
                  <a:srgbClr val="EAEAEA"/>
                </a:solidFill>
                <a:latin typeface="Arial" charset="0"/>
              </a:rPr>
              <a:t>181</a:t>
            </a:r>
          </a:p>
        </p:txBody>
      </p:sp>
      <p:sp>
        <p:nvSpPr>
          <p:cNvPr id="110" name="Rectangle 119"/>
          <p:cNvSpPr txBox="1">
            <a:spLocks noChangeArrowheads="1"/>
          </p:cNvSpPr>
          <p:nvPr/>
        </p:nvSpPr>
        <p:spPr bwMode="auto">
          <a:xfrm rot="-1540378">
            <a:off x="-95250" y="1755775"/>
            <a:ext cx="1052513" cy="6365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4000">
                <a:solidFill>
                  <a:srgbClr val="FFFFFF"/>
                </a:solidFill>
                <a:latin typeface="Arial" charset="0"/>
                <a:cs typeface="Arial" charset="0"/>
              </a:rPr>
              <a:t>17x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2339975" y="692150"/>
            <a:ext cx="2376488" cy="720725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2400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4427538" y="692150"/>
            <a:ext cx="2376487" cy="720725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2400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6588125" y="692150"/>
            <a:ext cx="2376488" cy="720725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2400">
              <a:solidFill>
                <a:srgbClr val="EAEAEA"/>
              </a:solidFill>
              <a:latin typeface="Times New Roman" charset="0"/>
            </a:endParaRPr>
          </a:p>
        </p:txBody>
      </p:sp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-35497" y="32638"/>
          <a:ext cx="9144001" cy="685021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55576"/>
                <a:gridCol w="1008112"/>
                <a:gridCol w="936104"/>
                <a:gridCol w="864096"/>
                <a:gridCol w="1152128"/>
                <a:gridCol w="796391"/>
                <a:gridCol w="1291841"/>
                <a:gridCol w="720080"/>
                <a:gridCol w="648072"/>
                <a:gridCol w="971601"/>
              </a:tblGrid>
              <a:tr h="692696">
                <a:tc gridSpan="10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Philippians: Results of Imitating Christ</a:t>
                      </a:r>
                      <a:r>
                        <a:rPr kumimoji="1" lang="fr-FR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s Attitude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79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cs typeface="Arial"/>
                        </a:rPr>
                        <a:t>Joy</a:t>
                      </a:r>
                      <a:endParaRPr lang="en-US" sz="2400" b="1" dirty="0"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Humility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C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Protection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Peace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04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Chapter 1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Chapter 2</a:t>
                      </a:r>
                      <a:endParaRPr lang="en-US" sz="2400" b="1" dirty="0" smtClean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C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Chapter 3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Chapter 4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04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Joy (5x)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Joy (7x)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C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Joy (1x)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Joy (4x)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434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Attitude (1x)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Attitude (7x)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C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Attitude (8x)</a:t>
                      </a:r>
                      <a:endParaRPr lang="en-US" sz="2400" b="1" dirty="0" smtClean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Attitude (4x)</a:t>
                      </a:r>
                      <a:endParaRPr lang="en-US" sz="2400" b="1" dirty="0"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79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Suffering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Submission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C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Salvation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Sanctification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1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1600" b="1" dirty="0" err="1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Salu-tation</a:t>
                      </a:r>
                      <a:endParaRPr lang="en-US" altLang="zh-CN" sz="1600" b="1" dirty="0" smtClean="0"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SimSun" charset="0"/>
                        <a:cs typeface="Arial"/>
                      </a:endParaRPr>
                    </a:p>
                    <a:p>
                      <a:pPr algn="ctr" eaLnBrk="0" hangingPunct="0"/>
                      <a:r>
                        <a:rPr lang="en-US" altLang="zh-CN" sz="1600" b="1" dirty="0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1:1-2</a:t>
                      </a:r>
                      <a:endParaRPr lang="en-US" sz="1600" b="1" dirty="0"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cs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Thanks &amp; Prayer 1:3-11</a:t>
                      </a:r>
                      <a:endParaRPr lang="en-US" altLang="zh-CN" sz="1600" b="1" dirty="0" smtClean="0"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In Prison Ministry1:12-30</a:t>
                      </a:r>
                      <a:endParaRPr lang="en-US" altLang="zh-CN" sz="1600" b="1" dirty="0" smtClean="0"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Exhort-</a:t>
                      </a:r>
                      <a:r>
                        <a:rPr lang="en-US" altLang="zh-CN" sz="1600" b="1" kern="1200" dirty="0" err="1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ed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2:1-4</a:t>
                      </a:r>
                      <a:endParaRPr lang="en-US" altLang="zh-CN" sz="1600" b="1" dirty="0" smtClean="0"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Exempli-</a:t>
                      </a:r>
                      <a:r>
                        <a:rPr lang="en-US" altLang="zh-CN" sz="1600" b="1" kern="1200" dirty="0" err="1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fied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2:5-30</a:t>
                      </a:r>
                      <a:endParaRPr lang="en-US" altLang="zh-CN" sz="1600" b="1" dirty="0" smtClean="0"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From Legal-ism</a:t>
                      </a:r>
                    </a:p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3:1-16</a:t>
                      </a:r>
                      <a:endParaRPr lang="en-US" altLang="zh-CN" sz="1600" b="1" dirty="0" smtClean="0"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From</a:t>
                      </a:r>
                      <a:r>
                        <a:rPr lang="en-US" altLang="zh-CN" sz="1600" b="1" kern="1200" baseline="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 Indulgence</a:t>
                      </a:r>
                      <a:endParaRPr lang="en-US" altLang="zh-CN" sz="1600" b="1" kern="1200" dirty="0" smtClean="0">
                        <a:solidFill>
                          <a:schemeClr val="tx1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SimSun" charset="0"/>
                        <a:cs typeface="Arial"/>
                      </a:endParaRPr>
                    </a:p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3:17-21</a:t>
                      </a:r>
                      <a:endParaRPr lang="en-US" altLang="zh-CN" sz="1600" b="1" dirty="0" smtClean="0"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With </a:t>
                      </a:r>
                      <a:r>
                        <a:rPr lang="en-US" altLang="zh-CN" sz="1600" b="1" kern="1200" dirty="0" err="1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Peo-ple</a:t>
                      </a:r>
                      <a:endParaRPr lang="en-US" altLang="zh-CN" sz="1600" b="1" kern="1200" dirty="0" smtClean="0">
                        <a:solidFill>
                          <a:schemeClr val="tx1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SimSun" charset="0"/>
                        <a:cs typeface="Arial"/>
                      </a:endParaRPr>
                    </a:p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4:1-3</a:t>
                      </a:r>
                      <a:endParaRPr lang="en-US" altLang="zh-CN" sz="1600" b="1" dirty="0" smtClean="0"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With God</a:t>
                      </a:r>
                    </a:p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4:4-9</a:t>
                      </a:r>
                      <a:endParaRPr lang="en-US" altLang="zh-CN" sz="1600" b="1" dirty="0" smtClean="0"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1600" b="1" dirty="0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Always</a:t>
                      </a:r>
                    </a:p>
                    <a:p>
                      <a:pPr algn="ctr" eaLnBrk="0" hangingPunct="0"/>
                      <a:r>
                        <a:rPr lang="en-US" altLang="zh-CN" sz="1600" b="1" dirty="0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4:10-20 </a:t>
                      </a:r>
                    </a:p>
                    <a:p>
                      <a:pPr algn="ctr" eaLnBrk="0" hangingPunct="0"/>
                      <a:r>
                        <a:rPr lang="en-US" altLang="zh-CN" sz="1600" b="1" dirty="0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–</a:t>
                      </a:r>
                    </a:p>
                    <a:p>
                      <a:pPr algn="ctr" eaLnBrk="0" hangingPunct="0"/>
                      <a:r>
                        <a:rPr lang="en-US" altLang="zh-CN" sz="1600" b="1" dirty="0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Greet-</a:t>
                      </a:r>
                      <a:r>
                        <a:rPr lang="en-US" altLang="zh-CN" sz="1600" b="1" dirty="0" err="1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ings</a:t>
                      </a:r>
                      <a:endParaRPr lang="en-US" altLang="zh-CN" sz="1600" b="1" dirty="0" smtClean="0"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SimSun" charset="0"/>
                        <a:cs typeface="Arial"/>
                      </a:endParaRPr>
                    </a:p>
                    <a:p>
                      <a:pPr algn="ctr" eaLnBrk="0" hangingPunct="0"/>
                      <a:r>
                        <a:rPr lang="en-US" altLang="zh-CN" sz="1600" b="1" dirty="0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4:21-23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</a:tr>
              <a:tr h="488737">
                <a:tc gridSpan="10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From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Rome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>
                          <a:glow rad="228600">
                            <a:srgbClr val="000000">
                              <a:alpha val="40000"/>
                            </a:srgbClr>
                          </a:glow>
                        </a:effectLst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737">
                <a:tc gridSpan="10"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Arial"/>
                          <a:ea typeface="SimSun" charset="0"/>
                          <a:cs typeface="Arial"/>
                        </a:rPr>
                        <a:t> </a:t>
                      </a:r>
                      <a:r>
                        <a:rPr lang="en-US" altLang="zh-CN" sz="2400" b="1" dirty="0" smtClean="0"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SimSun" charset="0"/>
                          <a:cs typeface="Arial"/>
                        </a:rPr>
                        <a:t>Early Spring AD 62 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(first</a:t>
                      </a:r>
                      <a:r>
                        <a:rPr lang="en-US" altLang="zh-CN" sz="2400" b="1" dirty="0" smtClean="0">
                          <a:latin typeface="Arial"/>
                          <a:ea typeface="SimSun" charset="0"/>
                          <a:cs typeface="Arial"/>
                        </a:rPr>
                        <a:t> 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Roman</a:t>
                      </a:r>
                      <a:r>
                        <a:rPr lang="en-US" altLang="zh-CN" sz="2400" b="1" dirty="0" smtClean="0">
                          <a:latin typeface="Arial"/>
                          <a:ea typeface="SimSun" charset="0"/>
                          <a:cs typeface="Arial"/>
                        </a:rPr>
                        <a:t> 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rgbClr val="000000">
                                <a:alpha val="40000"/>
                              </a:srgbClr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imprisonment)</a:t>
                      </a:r>
                      <a:endParaRPr lang="en-US" altLang="zh-CN" sz="2400" b="1" dirty="0">
                        <a:latin typeface="Arial"/>
                        <a:ea typeface="SimSun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165100"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7" name="Rectangle 102"/>
          <p:cNvSpPr>
            <a:spLocks noChangeArrowheads="1"/>
          </p:cNvSpPr>
          <p:nvPr/>
        </p:nvSpPr>
        <p:spPr bwMode="auto">
          <a:xfrm>
            <a:off x="-19050" y="2636838"/>
            <a:ext cx="9163050" cy="8763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2400">
              <a:solidFill>
                <a:srgbClr val="EAEAEA"/>
              </a:solidFill>
              <a:latin typeface="Times New Roman" charset="0"/>
            </a:endParaRPr>
          </a:p>
        </p:txBody>
      </p:sp>
      <p:sp>
        <p:nvSpPr>
          <p:cNvPr id="111" name="Rectangle 119"/>
          <p:cNvSpPr txBox="1">
            <a:spLocks noChangeArrowheads="1"/>
          </p:cNvSpPr>
          <p:nvPr/>
        </p:nvSpPr>
        <p:spPr bwMode="auto">
          <a:xfrm rot="-1540378">
            <a:off x="-119063" y="3265488"/>
            <a:ext cx="1052513" cy="6365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4000">
                <a:solidFill>
                  <a:srgbClr val="FFFFFF"/>
                </a:solidFill>
                <a:latin typeface="Arial" charset="0"/>
                <a:cs typeface="Arial" charset="0"/>
              </a:rPr>
              <a:t>20x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0" grpId="0" animBg="1"/>
      <p:bldP spid="114" grpId="0" animBg="1"/>
      <p:bldP spid="115" grpId="0" animBg="1"/>
      <p:bldP spid="116" grpId="0" animBg="1"/>
      <p:bldP spid="107" grpId="0" animBg="1"/>
      <p:bldP spid="1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Philippians 3:12-14 </a:t>
            </a:r>
            <a:r>
              <a:rPr lang="en-US" sz="3200">
                <a:latin typeface="Arial Black" charset="0"/>
                <a:ea typeface="ＭＳ Ｐゴシック" charset="0"/>
                <a:cs typeface="ＭＳ Ｐゴシック" charset="0"/>
              </a:rPr>
              <a:t>NLT</a:t>
            </a:r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143000"/>
            <a:ext cx="9144000" cy="54864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don't mean to </a:t>
            </a: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say that I have already achieved 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things or that I have already reached perfection. But I press on to possess that perfection for which Christ Jesus first possessed me. </a:t>
            </a: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No, dear brothers and sisters, I have not achieved it, but I focus on this one thing: Forgetting the past and looking forward to what lies ahead, </a:t>
            </a: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press on to reach the end of the race and receive the heavenly prize for which God, through Christ Jesus, is calling us.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FFC_TheRace_intro_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8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  <a:effectLst>
                  <a:glow rad="101600">
                    <a:schemeClr val="bg1"/>
                  </a:glow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chemeClr val="tx1"/>
                </a:solidFill>
                <a:effectLst>
                  <a:glow rad="101600">
                    <a:schemeClr val="bg1"/>
                  </a:glow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Not that I have already obtained it...</a:t>
            </a:r>
            <a:r>
              <a:rPr lang="ja-JP" altLang="en-US" dirty="0">
                <a:solidFill>
                  <a:schemeClr val="tx1"/>
                </a:solidFill>
                <a:effectLst>
                  <a:glow rad="101600">
                    <a:schemeClr val="bg1"/>
                  </a:glow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solidFill>
                  <a:schemeClr val="tx1"/>
                </a:solidFill>
                <a:effectLst>
                  <a:glow rad="101600">
                    <a:schemeClr val="bg1"/>
                  </a:glow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 (2:14)</a:t>
            </a:r>
            <a:endParaRPr lang="en-US" dirty="0">
              <a:solidFill>
                <a:schemeClr val="tx1"/>
              </a:solidFill>
              <a:effectLst>
                <a:glow rad="101600">
                  <a:schemeClr val="bg1"/>
                </a:glow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crossing-the-finish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4763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glow rad="101600">
                    <a:schemeClr val="bg1"/>
                  </a:glow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The goal is Christ-likeness!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Let go, Let God</a:t>
            </a:r>
          </a:p>
        </p:txBody>
      </p:sp>
      <p:pic>
        <p:nvPicPr>
          <p:cNvPr id="100354" name="Picture 2" descr="LetgoletGod-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516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i="1"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i="1">
                <a:latin typeface="Arial Black" charset="0"/>
                <a:ea typeface="ＭＳ Ｐゴシック" charset="0"/>
                <a:cs typeface="ＭＳ Ｐゴシック" charset="0"/>
              </a:rPr>
              <a:t>I </a:t>
            </a:r>
            <a:r>
              <a:rPr lang="en-US" altLang="ja-JP" sz="5400" i="1">
                <a:latin typeface="Arial Black" charset="0"/>
                <a:ea typeface="ＭＳ Ｐゴシック" charset="0"/>
                <a:cs typeface="ＭＳ Ｐゴシック" charset="0"/>
              </a:rPr>
              <a:t>strive </a:t>
            </a:r>
            <a:r>
              <a:rPr lang="en-US" altLang="ja-JP" i="1">
                <a:latin typeface="Arial Black" charset="0"/>
                <a:ea typeface="ＭＳ Ｐゴシック" charset="0"/>
                <a:cs typeface="ＭＳ Ｐゴシック" charset="0"/>
              </a:rPr>
              <a:t>towards the goal!</a:t>
            </a:r>
            <a:r>
              <a:rPr lang="ja-JP" altLang="en-US" i="1"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endParaRPr lang="en-US" i="1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1378" name="Picture 2" descr="crossing finish 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066800"/>
            <a:ext cx="75739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Philippians 3:15-16 </a:t>
            </a:r>
            <a:r>
              <a:rPr lang="en-US" sz="3200">
                <a:latin typeface="Arial Black" charset="0"/>
                <a:ea typeface="ＭＳ Ｐゴシック" charset="0"/>
                <a:cs typeface="ＭＳ Ｐゴシック" charset="0"/>
              </a:rPr>
              <a:t>NLT</a:t>
            </a:r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143000"/>
            <a:ext cx="9144000" cy="54864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 all who are spiritually mature </a:t>
            </a: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agree 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these things. If you </a:t>
            </a: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disagree 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some point, I believe God will make it plain to you. </a:t>
            </a:r>
            <a:r>
              <a:rPr lang="en-US" sz="3200" baseline="300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en-US" sz="3200" smtClean="0">
                <a:solidFill>
                  <a:srgbClr val="E3EBF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we must hold on to the progress we have already made.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3" descr="tendancy towards leg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5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14300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–– Main Idea ––</a:t>
            </a:r>
          </a:p>
        </p:txBody>
      </p:sp>
      <p:sp>
        <p:nvSpPr>
          <p:cNvPr id="103427" name="Title 1"/>
          <p:cNvSpPr txBox="1">
            <a:spLocks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4000">
                <a:solidFill>
                  <a:srgbClr val="E3EBF1"/>
                </a:solidFill>
              </a:rPr>
              <a:t>Christ-likeness sets us free from </a:t>
            </a:r>
            <a:r>
              <a:rPr lang="en-US" sz="4000">
                <a:solidFill>
                  <a:srgbClr val="FFFF00"/>
                </a:solidFill>
              </a:rPr>
              <a:t>legalism </a:t>
            </a:r>
            <a:r>
              <a:rPr lang="en-US" sz="4000">
                <a:solidFill>
                  <a:srgbClr val="E3EBF1"/>
                </a:solidFill>
              </a:rPr>
              <a:t>based on </a:t>
            </a:r>
            <a:br>
              <a:rPr lang="en-US" sz="4000">
                <a:solidFill>
                  <a:srgbClr val="E3EBF1"/>
                </a:solidFill>
              </a:rPr>
            </a:br>
            <a:r>
              <a:rPr lang="en-US" sz="4000">
                <a:solidFill>
                  <a:srgbClr val="E3EBF1"/>
                </a:solidFill>
              </a:rPr>
              <a:t>self-righteousness!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3" descr="set free first-things1.jpg"/>
          <p:cNvPicPr>
            <a:picLocks noChangeAspect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-838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rPr>
              <a:t>Paul's Pursuit: To be like Christ</a:t>
            </a:r>
          </a:p>
        </p:txBody>
      </p:sp>
      <p:sp>
        <p:nvSpPr>
          <p:cNvPr id="104451" name="Title 1"/>
          <p:cNvSpPr txBox="1">
            <a:spLocks/>
          </p:cNvSpPr>
          <p:nvPr/>
        </p:nvSpPr>
        <p:spPr bwMode="auto">
          <a:xfrm>
            <a:off x="0" y="22860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marL="809625" indent="-809625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400">
              <a:buFontTx/>
              <a:buAutoNum type="romanUcPeriod"/>
            </a:pPr>
            <a:r>
              <a:rPr lang="en-US" sz="3200">
                <a:solidFill>
                  <a:srgbClr val="E3EBF1"/>
                </a:solidFill>
              </a:rPr>
              <a:t>Paul warned the church against legalists (3:1-3).</a:t>
            </a:r>
          </a:p>
          <a:p>
            <a:pPr defTabSz="914400">
              <a:buFontTx/>
              <a:buAutoNum type="romanUcPeriod"/>
            </a:pPr>
            <a:endParaRPr lang="en-US" sz="3200">
              <a:solidFill>
                <a:srgbClr val="E3EBF1"/>
              </a:solidFill>
            </a:endParaRPr>
          </a:p>
          <a:p>
            <a:pPr defTabSz="914400">
              <a:buFontTx/>
              <a:buAutoNum type="romanUcPeriod" startAt="2"/>
            </a:pPr>
            <a:r>
              <a:rPr lang="en-US" sz="3200">
                <a:solidFill>
                  <a:srgbClr val="E3EBF1"/>
                </a:solidFill>
              </a:rPr>
              <a:t>Paul used to place confidence in his pedigree (3:4-6).</a:t>
            </a:r>
          </a:p>
          <a:p>
            <a:pPr defTabSz="914400">
              <a:buFontTx/>
              <a:buAutoNum type="romanUcPeriod" startAt="2"/>
            </a:pPr>
            <a:endParaRPr lang="en-US" sz="3200">
              <a:solidFill>
                <a:srgbClr val="E3EBF1"/>
              </a:solidFill>
            </a:endParaRPr>
          </a:p>
          <a:p>
            <a:pPr defTabSz="914400"/>
            <a:r>
              <a:rPr lang="en-US" sz="3200">
                <a:solidFill>
                  <a:srgbClr val="E3EBF1"/>
                </a:solidFill>
              </a:rPr>
              <a:t>III.	Paul said </a:t>
            </a:r>
            <a:r>
              <a:rPr lang="ja-JP" altLang="en-US" sz="3200">
                <a:solidFill>
                  <a:srgbClr val="E3EBF1"/>
                </a:solidFill>
              </a:rPr>
              <a:t>“</a:t>
            </a:r>
            <a:r>
              <a:rPr lang="en-US" altLang="ja-JP" sz="3200">
                <a:solidFill>
                  <a:srgbClr val="E3EBF1"/>
                </a:solidFill>
              </a:rPr>
              <a:t>no</a:t>
            </a:r>
            <a:r>
              <a:rPr lang="ja-JP" altLang="en-US" sz="3200">
                <a:solidFill>
                  <a:srgbClr val="E3EBF1"/>
                </a:solidFill>
              </a:rPr>
              <a:t>”</a:t>
            </a:r>
            <a:r>
              <a:rPr lang="en-US" altLang="ja-JP" sz="3200">
                <a:solidFill>
                  <a:srgbClr val="E3EBF1"/>
                </a:solidFill>
              </a:rPr>
              <a:t> to self-righteousness and </a:t>
            </a:r>
            <a:r>
              <a:rPr lang="ja-JP" altLang="en-US" sz="3200">
                <a:solidFill>
                  <a:srgbClr val="E3EBF1"/>
                </a:solidFill>
              </a:rPr>
              <a:t>“</a:t>
            </a:r>
            <a:r>
              <a:rPr lang="en-US" altLang="ja-JP" sz="3200">
                <a:solidFill>
                  <a:srgbClr val="E3EBF1"/>
                </a:solidFill>
              </a:rPr>
              <a:t>yes</a:t>
            </a:r>
            <a:r>
              <a:rPr lang="ja-JP" altLang="en-US" sz="3200">
                <a:solidFill>
                  <a:srgbClr val="E3EBF1"/>
                </a:solidFill>
              </a:rPr>
              <a:t>”</a:t>
            </a:r>
            <a:r>
              <a:rPr lang="en-US" altLang="ja-JP" sz="3200">
                <a:solidFill>
                  <a:srgbClr val="E3EBF1"/>
                </a:solidFill>
              </a:rPr>
              <a:t> to Christ-likeness (3:7-16).</a:t>
            </a:r>
          </a:p>
          <a:p>
            <a:pPr defTabSz="914400"/>
            <a:endParaRPr lang="en-US" sz="3200">
              <a:solidFill>
                <a:srgbClr val="E3EBF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5105400" y="44450"/>
            <a:ext cx="4038600" cy="460375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Do you need to be set free from legalism?</a:t>
            </a:r>
          </a:p>
        </p:txBody>
      </p:sp>
      <p:pic>
        <p:nvPicPr>
          <p:cNvPr id="105474" name="Picture 2" descr="painting-set_free_pre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0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67700" y="762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defTabSz="914400">
              <a:defRPr/>
            </a:pPr>
            <a:r>
              <a:rPr lang="en-US" sz="2400" b="1" dirty="0">
                <a:solidFill>
                  <a:srgbClr val="EAEAEA"/>
                </a:solidFill>
                <a:latin typeface="Arial"/>
                <a:ea typeface="ＭＳ Ｐゴシック" charset="-128"/>
                <a:cs typeface="Arial"/>
              </a:rPr>
              <a:t>186i</a:t>
            </a:r>
          </a:p>
        </p:txBody>
      </p:sp>
      <p:sp>
        <p:nvSpPr>
          <p:cNvPr id="106498" name="Rectangle 35"/>
          <p:cNvSpPr>
            <a:spLocks noChangeArrowheads="1"/>
          </p:cNvSpPr>
          <p:nvPr/>
        </p:nvSpPr>
        <p:spPr bwMode="auto">
          <a:xfrm>
            <a:off x="0" y="-3233738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4400"/>
            <a:r>
              <a:rPr lang="en-US" sz="1500" b="1">
                <a:solidFill>
                  <a:srgbClr val="EAEAEA"/>
                </a:solidFill>
                <a:latin typeface="Ashley" charset="0"/>
                <a:cs typeface="Times New Roman" charset="0"/>
              </a:rPr>
              <a:t/>
            </a:r>
            <a:br>
              <a:rPr lang="en-US" sz="1500" b="1">
                <a:solidFill>
                  <a:srgbClr val="EAEAEA"/>
                </a:solidFill>
                <a:latin typeface="Ashley" charset="0"/>
                <a:cs typeface="Times New Roman" charset="0"/>
              </a:rPr>
            </a:br>
            <a:endParaRPr lang="en-US" sz="2400">
              <a:solidFill>
                <a:srgbClr val="EAEAEA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6499" name="Rectangle 34"/>
          <p:cNvSpPr>
            <a:spLocks noChangeArrowheads="1"/>
          </p:cNvSpPr>
          <p:nvPr/>
        </p:nvSpPr>
        <p:spPr bwMode="auto">
          <a:xfrm>
            <a:off x="0" y="679450"/>
            <a:ext cx="9144000" cy="762000"/>
          </a:xfrm>
          <a:prstGeom prst="rect">
            <a:avLst/>
          </a:prstGeom>
          <a:solidFill>
            <a:srgbClr val="CC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algn="ctr" defTabSz="914400"/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Paul considered his life'</a:t>
            </a:r>
            <a:r>
              <a:rPr lang="en-US" altLang="ja-JP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 best accomplishments </a:t>
            </a:r>
            <a:r>
              <a:rPr lang="ja-JP" alt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“</a:t>
            </a:r>
            <a:r>
              <a:rPr lang="en-US" altLang="ja-JP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dung</a:t>
            </a:r>
            <a:r>
              <a:rPr lang="ja-JP" alt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”</a:t>
            </a:r>
            <a:r>
              <a:rPr lang="en-US" altLang="ja-JP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 (KJV) compared to knowing Christ.  Which of the following is a source of pride in your life?</a:t>
            </a:r>
            <a:endParaRPr lang="en-US" sz="24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6500" name="Rectangle 38"/>
          <p:cNvSpPr>
            <a:spLocks noChangeArrowheads="1"/>
          </p:cNvSpPr>
          <p:nvPr/>
        </p:nvSpPr>
        <p:spPr bwMode="auto">
          <a:xfrm>
            <a:off x="4572000" y="1524000"/>
            <a:ext cx="4343400" cy="3352800"/>
          </a:xfrm>
          <a:prstGeom prst="rect">
            <a:avLst/>
          </a:prstGeom>
          <a:solidFill>
            <a:srgbClr val="CCFF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marL="227013" indent="-227013" defTabSz="914400"/>
            <a:r>
              <a:rPr lang="en-US" sz="2400" b="1" u="sng">
                <a:solidFill>
                  <a:srgbClr val="000000"/>
                </a:solidFill>
                <a:latin typeface="Arial Narrow" charset="0"/>
                <a:cs typeface="Times New Roman" charset="0"/>
              </a:rPr>
              <a:t>Spiritual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Church position/title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Tithes, offerings, gifts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Church membership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Ministry experience or gifts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Bible knowledge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Humility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Others</a:t>
            </a:r>
          </a:p>
        </p:txBody>
      </p:sp>
      <p:sp>
        <p:nvSpPr>
          <p:cNvPr id="106501" name="Rectangle 39"/>
          <p:cNvSpPr>
            <a:spLocks noChangeArrowheads="1"/>
          </p:cNvSpPr>
          <p:nvPr/>
        </p:nvSpPr>
        <p:spPr bwMode="auto">
          <a:xfrm>
            <a:off x="6324600" y="4038600"/>
            <a:ext cx="2819400" cy="2209800"/>
          </a:xfrm>
          <a:prstGeom prst="rect">
            <a:avLst/>
          </a:prstGeom>
          <a:solidFill>
            <a:srgbClr val="CCFF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marL="227013" indent="-227013" defTabSz="914400"/>
            <a:r>
              <a:rPr lang="en-US" sz="2400" b="1" u="sng">
                <a:solidFill>
                  <a:srgbClr val="000000"/>
                </a:solidFill>
                <a:latin typeface="Arial Narrow" charset="0"/>
                <a:cs typeface="Times New Roman" charset="0"/>
              </a:rPr>
              <a:t>Physical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Appearance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Strength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Health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Abilities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Others</a:t>
            </a:r>
          </a:p>
        </p:txBody>
      </p:sp>
      <p:sp>
        <p:nvSpPr>
          <p:cNvPr id="106502" name="Rectangle 42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rgbClr val="CC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defTabSz="914400">
              <a:tabLst>
                <a:tab pos="455613" algn="l"/>
                <a:tab pos="627063" algn="l"/>
              </a:tabLst>
            </a:pPr>
            <a:r>
              <a:rPr lang="en-US" sz="2400" b="1" i="1">
                <a:solidFill>
                  <a:srgbClr val="000000"/>
                </a:solidFill>
                <a:latin typeface="Arial Narrow" charset="0"/>
                <a:cs typeface="Times New Roman" charset="0"/>
              </a:rPr>
              <a:t>Is your attitude toward these things like Paul'</a:t>
            </a:r>
            <a:r>
              <a:rPr lang="en-US" altLang="ja-JP" sz="2400" b="1" i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s?  Are they </a:t>
            </a:r>
            <a:r>
              <a:rPr lang="ja-JP" altLang="en-US" sz="2400" b="1" i="1">
                <a:solidFill>
                  <a:srgbClr val="000000"/>
                </a:solidFill>
                <a:latin typeface="Arial Narrow" charset="0"/>
                <a:cs typeface="Times New Roman" charset="0"/>
              </a:rPr>
              <a:t>“</a:t>
            </a:r>
            <a:r>
              <a:rPr lang="en-US" altLang="ja-JP" sz="2400" b="1" i="1">
                <a:solidFill>
                  <a:srgbClr val="000000"/>
                </a:solidFill>
                <a:latin typeface="Arial Narrow" charset="0"/>
                <a:cs typeface="Times New Roman" charset="0"/>
              </a:rPr>
              <a:t>rubbish</a:t>
            </a:r>
            <a:r>
              <a:rPr lang="ja-JP" altLang="en-US" sz="2400" b="1" i="1">
                <a:solidFill>
                  <a:srgbClr val="000000"/>
                </a:solidFill>
                <a:latin typeface="Arial Narrow" charset="0"/>
                <a:cs typeface="Times New Roman" charset="0"/>
              </a:rPr>
              <a:t>”</a:t>
            </a:r>
            <a:r>
              <a:rPr lang="en-US" altLang="ja-JP" sz="2400" b="1" i="1">
                <a:solidFill>
                  <a:srgbClr val="000000"/>
                </a:solidFill>
                <a:latin typeface="Arial Narrow" charset="0"/>
                <a:cs typeface="Times New Roman" charset="0"/>
              </a:rPr>
              <a:t> to you?</a:t>
            </a:r>
            <a:endParaRPr lang="en-US" sz="24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410634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7467600" cy="679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SimSun" charset="0"/>
              </a:rPr>
              <a:t>Worthless Compared to Christ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 (</a:t>
            </a:r>
            <a:r>
              <a:rPr 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SimSun" charset="0"/>
              </a:rPr>
              <a:t>Phil. 3:7-8)</a:t>
            </a: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06504" name="Rectangle 36"/>
          <p:cNvSpPr>
            <a:spLocks noChangeArrowheads="1"/>
          </p:cNvSpPr>
          <p:nvPr/>
        </p:nvSpPr>
        <p:spPr bwMode="auto">
          <a:xfrm>
            <a:off x="0" y="1524000"/>
            <a:ext cx="2209800" cy="3200400"/>
          </a:xfrm>
          <a:prstGeom prst="rect">
            <a:avLst/>
          </a:prstGeom>
          <a:solidFill>
            <a:srgbClr val="CCFF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marL="227013" indent="-227013" defTabSz="914400"/>
            <a:r>
              <a:rPr lang="en-US" sz="2400" b="1" u="sng">
                <a:solidFill>
                  <a:srgbClr val="000000"/>
                </a:solidFill>
                <a:latin typeface="Arial Narrow" charset="0"/>
                <a:cs typeface="Times New Roman" charset="0"/>
              </a:rPr>
              <a:t>Personal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Occupation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Title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Income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Power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Education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Degree(s)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Others</a:t>
            </a:r>
          </a:p>
        </p:txBody>
      </p:sp>
      <p:sp>
        <p:nvSpPr>
          <p:cNvPr id="106505" name="Rectangle 37"/>
          <p:cNvSpPr>
            <a:spLocks noChangeArrowheads="1"/>
          </p:cNvSpPr>
          <p:nvPr/>
        </p:nvSpPr>
        <p:spPr bwMode="auto">
          <a:xfrm>
            <a:off x="1828800" y="2362200"/>
            <a:ext cx="2971800" cy="4038600"/>
          </a:xfrm>
          <a:prstGeom prst="rect">
            <a:avLst/>
          </a:prstGeom>
          <a:solidFill>
            <a:srgbClr val="CCFFFF"/>
          </a:solidFill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marL="227013" indent="-227013" defTabSz="914400"/>
            <a:r>
              <a:rPr lang="en-US" sz="2400" b="1" u="sng">
                <a:solidFill>
                  <a:srgbClr val="000000"/>
                </a:solidFill>
                <a:latin typeface="Arial Narrow" charset="0"/>
                <a:cs typeface="Times New Roman" charset="0"/>
              </a:rPr>
              <a:t>Social</a:t>
            </a:r>
            <a:endParaRPr lang="en-US" sz="2400" b="1">
              <a:solidFill>
                <a:srgbClr val="000000"/>
              </a:solidFill>
              <a:latin typeface="Arial Narrow" charset="0"/>
              <a:cs typeface="Times New Roman" charset="0"/>
            </a:endParaRP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Social position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Friends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Spouse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House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Car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Neighborhood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Country club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Golf/sports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Children</a:t>
            </a:r>
          </a:p>
          <a:p>
            <a:pPr marL="227013" indent="-227013" defTabSz="914400" eaLnBrk="0" hangingPunct="0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Rules</a:t>
            </a:r>
          </a:p>
        </p:txBody>
      </p:sp>
      <p:pic>
        <p:nvPicPr>
          <p:cNvPr id="46082" name="Picture 4" descr="ru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01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Righteousness is Internal</a:t>
            </a:r>
          </a:p>
        </p:txBody>
      </p:sp>
      <p:pic>
        <p:nvPicPr>
          <p:cNvPr id="47106" name="Picture 3" descr="holin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04775"/>
            <a:ext cx="93726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375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Balance is Key!</a:t>
            </a:r>
          </a:p>
        </p:txBody>
      </p:sp>
      <p:pic>
        <p:nvPicPr>
          <p:cNvPr id="48130" name="Picture 2" descr="balance justice-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225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295400"/>
            <a:ext cx="3886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4400">
                <a:solidFill>
                  <a:srgbClr val="E3EBF1"/>
                </a:solidFill>
              </a:rPr>
              <a:t>Legalism</a:t>
            </a:r>
          </a:p>
          <a:p>
            <a:pPr algn="ctr" defTabSz="914400"/>
            <a:r>
              <a:rPr lang="en-US" sz="4400">
                <a:solidFill>
                  <a:srgbClr val="E3EBF1"/>
                </a:solidFill>
              </a:rPr>
              <a:t>(All Law)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05400" y="1295400"/>
            <a:ext cx="3886200" cy="1447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4400">
                <a:solidFill>
                  <a:srgbClr val="E3EBF1"/>
                </a:solidFill>
              </a:rPr>
              <a:t>Libertinism</a:t>
            </a:r>
          </a:p>
          <a:p>
            <a:pPr algn="ctr" defTabSz="914400"/>
            <a:r>
              <a:rPr lang="en-US" sz="4400">
                <a:solidFill>
                  <a:srgbClr val="E3EBF1"/>
                </a:solidFill>
              </a:rPr>
              <a:t>(No Law)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2743200"/>
            <a:ext cx="89154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FFFFFF"/>
              </a:solidFill>
              <a:latin typeface="BONES" charset="0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>
            <a:off x="1905000" y="3048000"/>
            <a:ext cx="5334000" cy="3810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FFFFFF"/>
              </a:solidFill>
              <a:latin typeface="BONE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67000" y="4267200"/>
            <a:ext cx="3886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4400">
                <a:solidFill>
                  <a:srgbClr val="E3EBF1"/>
                </a:solidFill>
              </a:rPr>
              <a:t>Godly Balance</a:t>
            </a:r>
          </a:p>
          <a:p>
            <a:pPr algn="ctr" defTabSz="914400"/>
            <a:r>
              <a:rPr lang="en-US" sz="4400">
                <a:solidFill>
                  <a:srgbClr val="E3EBF1"/>
                </a:solidFill>
              </a:rPr>
              <a:t>(Some Law)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2" name="Rectangle 110"/>
          <p:cNvSpPr>
            <a:spLocks noChangeArrowheads="1"/>
          </p:cNvSpPr>
          <p:nvPr/>
        </p:nvSpPr>
        <p:spPr bwMode="auto">
          <a:xfrm>
            <a:off x="3276600" y="609600"/>
            <a:ext cx="2743200" cy="485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1"/>
          <a:lstStyle/>
          <a:p>
            <a:pPr defTabSz="914400">
              <a:defRPr/>
            </a:pPr>
            <a:endParaRPr lang="en-US" sz="2400">
              <a:solidFill>
                <a:srgbClr val="EAEAEA"/>
              </a:solidFill>
              <a:latin typeface="Times New Roman" pitchFamily="-111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1" name="Group 113"/>
          <p:cNvGrpSpPr>
            <a:grpSpLocks/>
          </p:cNvGrpSpPr>
          <p:nvPr/>
        </p:nvGrpSpPr>
        <p:grpSpPr bwMode="auto">
          <a:xfrm>
            <a:off x="6019800" y="609600"/>
            <a:ext cx="3048000" cy="485775"/>
            <a:chOff x="2771" y="0"/>
            <a:chExt cx="1418" cy="855"/>
          </a:xfrm>
          <a:solidFill>
            <a:srgbClr val="FF0000"/>
          </a:solidFill>
        </p:grpSpPr>
        <p:sp>
          <p:nvSpPr>
            <p:cNvPr id="28784" name="Rectangle 112"/>
            <p:cNvSpPr>
              <a:spLocks noChangeArrowheads="1"/>
            </p:cNvSpPr>
            <p:nvPr/>
          </p:nvSpPr>
          <p:spPr bwMode="auto">
            <a:xfrm>
              <a:off x="2771" y="0"/>
              <a:ext cx="1418" cy="855"/>
            </a:xfrm>
            <a:prstGeom prst="rect">
              <a:avLst/>
            </a:prstGeom>
            <a:grpFill/>
            <a:ln w="7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 anchorCtr="1"/>
            <a:lstStyle/>
            <a:p>
              <a:pPr defTabSz="914400">
                <a:defRPr/>
              </a:pPr>
              <a:endParaRPr lang="en-US" sz="2400">
                <a:solidFill>
                  <a:srgbClr val="EAEAEA"/>
                </a:solidFill>
                <a:latin typeface="Times New Roman" pitchFamily="-111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719" name="Rectangle 47"/>
            <p:cNvSpPr>
              <a:spLocks noChangeArrowheads="1"/>
            </p:cNvSpPr>
            <p:nvPr/>
          </p:nvSpPr>
          <p:spPr bwMode="auto">
            <a:xfrm>
              <a:off x="2814" y="0"/>
              <a:ext cx="1306" cy="855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defTabSz="914400">
                <a:defRPr/>
              </a:pPr>
              <a:r>
                <a:rPr lang="en-US" altLang="zh-CN" sz="3200" dirty="0">
                  <a:solidFill>
                    <a:srgbClr val="EAEAEA"/>
                  </a:solidFill>
                  <a:latin typeface="Arial Narrow" pitchFamily="-111" charset="0"/>
                  <a:ea typeface="SimSun" pitchFamily="2" charset="-122"/>
                  <a:cs typeface="SimSun" pitchFamily="2" charset="-122"/>
                </a:rPr>
                <a:t> Libertinism</a:t>
              </a:r>
            </a:p>
          </p:txBody>
        </p:sp>
      </p:grp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8172450" y="762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1429" tIns="45714" rIns="91429" bIns="45714">
            <a:spAutoFit/>
          </a:bodyPr>
          <a:lstStyle/>
          <a:p>
            <a:pPr defTabSz="914400">
              <a:defRPr/>
            </a:pPr>
            <a:r>
              <a:rPr lang="en-US" sz="2400" b="1" dirty="0">
                <a:solidFill>
                  <a:srgbClr val="EAEAEA"/>
                </a:solidFill>
                <a:latin typeface="Arial"/>
                <a:ea typeface="ＭＳ Ｐゴシック" charset="-128"/>
                <a:cs typeface="Arial"/>
              </a:rPr>
              <a:t>186g</a:t>
            </a:r>
          </a:p>
        </p:txBody>
      </p:sp>
      <p:sp>
        <p:nvSpPr>
          <p:cNvPr id="49156" name="Rectangle 48"/>
          <p:cNvSpPr>
            <a:spLocks noChangeArrowheads="1"/>
          </p:cNvSpPr>
          <p:nvPr/>
        </p:nvSpPr>
        <p:spPr bwMode="auto">
          <a:xfrm>
            <a:off x="76200" y="1095375"/>
            <a:ext cx="3213100" cy="37147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 Phil. 3:1-3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57" name="Rectangle 49"/>
          <p:cNvSpPr>
            <a:spLocks noChangeArrowheads="1"/>
          </p:cNvSpPr>
          <p:nvPr/>
        </p:nvSpPr>
        <p:spPr bwMode="auto">
          <a:xfrm>
            <a:off x="3311525" y="1095375"/>
            <a:ext cx="2706688" cy="37147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 Phil. 3:4-16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58" name="Rectangle 50"/>
          <p:cNvSpPr>
            <a:spLocks noChangeArrowheads="1"/>
          </p:cNvSpPr>
          <p:nvPr/>
        </p:nvSpPr>
        <p:spPr bwMode="auto">
          <a:xfrm>
            <a:off x="6018213" y="1095375"/>
            <a:ext cx="3033712" cy="37147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 Phil. 3:17-20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59" name="Rectangle 51"/>
          <p:cNvSpPr>
            <a:spLocks noChangeArrowheads="1"/>
          </p:cNvSpPr>
          <p:nvPr/>
        </p:nvSpPr>
        <p:spPr bwMode="auto">
          <a:xfrm>
            <a:off x="76200" y="1466850"/>
            <a:ext cx="3213100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Legal = Law Only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0" name="Rectangle 52"/>
          <p:cNvSpPr>
            <a:spLocks noChangeArrowheads="1"/>
          </p:cNvSpPr>
          <p:nvPr/>
        </p:nvSpPr>
        <p:spPr bwMode="auto">
          <a:xfrm>
            <a:off x="3311525" y="1466850"/>
            <a:ext cx="2706688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Standards and Liberty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1" name="Rectangle 53"/>
          <p:cNvSpPr>
            <a:spLocks noChangeArrowheads="1"/>
          </p:cNvSpPr>
          <p:nvPr/>
        </p:nvSpPr>
        <p:spPr bwMode="auto">
          <a:xfrm>
            <a:off x="6018213" y="1466850"/>
            <a:ext cx="3033712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Liberty = No Law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2" name="Rectangle 54"/>
          <p:cNvSpPr>
            <a:spLocks noChangeArrowheads="1"/>
          </p:cNvSpPr>
          <p:nvPr/>
        </p:nvSpPr>
        <p:spPr bwMode="auto">
          <a:xfrm>
            <a:off x="76200" y="1766888"/>
            <a:ext cx="3213100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Excessive Rules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3" name="Rectangle 55"/>
          <p:cNvSpPr>
            <a:spLocks noChangeArrowheads="1"/>
          </p:cNvSpPr>
          <p:nvPr/>
        </p:nvSpPr>
        <p:spPr bwMode="auto">
          <a:xfrm>
            <a:off x="3311525" y="1766888"/>
            <a:ext cx="2706688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Only Biblical Rules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4" name="Rectangle 56"/>
          <p:cNvSpPr>
            <a:spLocks noChangeArrowheads="1"/>
          </p:cNvSpPr>
          <p:nvPr/>
        </p:nvSpPr>
        <p:spPr bwMode="auto">
          <a:xfrm>
            <a:off x="6018213" y="1766888"/>
            <a:ext cx="3033712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License for Everything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5" name="Rectangle 57"/>
          <p:cNvSpPr>
            <a:spLocks noChangeArrowheads="1"/>
          </p:cNvSpPr>
          <p:nvPr/>
        </p:nvSpPr>
        <p:spPr bwMode="auto">
          <a:xfrm>
            <a:off x="76200" y="2066925"/>
            <a:ext cx="3213100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Actions are Everything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6" name="Rectangle 58"/>
          <p:cNvSpPr>
            <a:spLocks noChangeArrowheads="1"/>
          </p:cNvSpPr>
          <p:nvPr/>
        </p:nvSpPr>
        <p:spPr bwMode="auto">
          <a:xfrm>
            <a:off x="3311525" y="2066925"/>
            <a:ext cx="2706688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Actions are Something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7" name="Rectangle 59"/>
          <p:cNvSpPr>
            <a:spLocks noChangeArrowheads="1"/>
          </p:cNvSpPr>
          <p:nvPr/>
        </p:nvSpPr>
        <p:spPr bwMode="auto">
          <a:xfrm>
            <a:off x="6018213" y="2066925"/>
            <a:ext cx="3033712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Actions are Unimportant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8" name="Rectangle 60"/>
          <p:cNvSpPr>
            <a:spLocks noChangeArrowheads="1"/>
          </p:cNvSpPr>
          <p:nvPr/>
        </p:nvSpPr>
        <p:spPr bwMode="auto">
          <a:xfrm>
            <a:off x="76200" y="2366963"/>
            <a:ext cx="3213100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Highly Structured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69" name="Rectangle 61"/>
          <p:cNvSpPr>
            <a:spLocks noChangeArrowheads="1"/>
          </p:cNvSpPr>
          <p:nvPr/>
        </p:nvSpPr>
        <p:spPr bwMode="auto">
          <a:xfrm>
            <a:off x="3311525" y="2366963"/>
            <a:ext cx="2706688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Some Structure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0" name="Rectangle 62"/>
          <p:cNvSpPr>
            <a:spLocks noChangeArrowheads="1"/>
          </p:cNvSpPr>
          <p:nvPr/>
        </p:nvSpPr>
        <p:spPr bwMode="auto">
          <a:xfrm>
            <a:off x="6018213" y="2366963"/>
            <a:ext cx="3033712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No Structure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1" name="Rectangle 63"/>
          <p:cNvSpPr>
            <a:spLocks noChangeArrowheads="1"/>
          </p:cNvSpPr>
          <p:nvPr/>
        </p:nvSpPr>
        <p:spPr bwMode="auto">
          <a:xfrm>
            <a:off x="76200" y="2667000"/>
            <a:ext cx="3213100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Pharisee-like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2" name="Rectangle 64"/>
          <p:cNvSpPr>
            <a:spLocks noChangeArrowheads="1"/>
          </p:cNvSpPr>
          <p:nvPr/>
        </p:nvSpPr>
        <p:spPr bwMode="auto">
          <a:xfrm>
            <a:off x="3311525" y="2667000"/>
            <a:ext cx="2706688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Christ-like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3" name="Rectangle 65"/>
          <p:cNvSpPr>
            <a:spLocks noChangeArrowheads="1"/>
          </p:cNvSpPr>
          <p:nvPr/>
        </p:nvSpPr>
        <p:spPr bwMode="auto">
          <a:xfrm>
            <a:off x="6018213" y="2667000"/>
            <a:ext cx="3033712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Glutton-like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4" name="Rectangle 66"/>
          <p:cNvSpPr>
            <a:spLocks noChangeArrowheads="1"/>
          </p:cNvSpPr>
          <p:nvPr/>
        </p:nvSpPr>
        <p:spPr bwMode="auto">
          <a:xfrm>
            <a:off x="76200" y="2967038"/>
            <a:ext cx="3213100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“god” is their Traditions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5" name="Rectangle 67"/>
          <p:cNvSpPr>
            <a:spLocks noChangeArrowheads="1"/>
          </p:cNvSpPr>
          <p:nvPr/>
        </p:nvSpPr>
        <p:spPr bwMode="auto">
          <a:xfrm>
            <a:off x="3311525" y="2967038"/>
            <a:ext cx="2706688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God is Christ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6" name="Rectangle 68"/>
          <p:cNvSpPr>
            <a:spLocks noChangeArrowheads="1"/>
          </p:cNvSpPr>
          <p:nvPr/>
        </p:nvSpPr>
        <p:spPr bwMode="auto">
          <a:xfrm>
            <a:off x="6018213" y="2967038"/>
            <a:ext cx="3033712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“god” is their Stomach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7" name="Rectangle 69"/>
          <p:cNvSpPr>
            <a:spLocks noChangeArrowheads="1"/>
          </p:cNvSpPr>
          <p:nvPr/>
        </p:nvSpPr>
        <p:spPr bwMode="auto">
          <a:xfrm>
            <a:off x="76200" y="3267075"/>
            <a:ext cx="3213100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Starves the Flesh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8" name="Rectangle 70"/>
          <p:cNvSpPr>
            <a:spLocks noChangeArrowheads="1"/>
          </p:cNvSpPr>
          <p:nvPr/>
        </p:nvSpPr>
        <p:spPr bwMode="auto">
          <a:xfrm>
            <a:off x="3311525" y="3267075"/>
            <a:ext cx="2706688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Controls the Flesh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79" name="Rectangle 71"/>
          <p:cNvSpPr>
            <a:spLocks noChangeArrowheads="1"/>
          </p:cNvSpPr>
          <p:nvPr/>
        </p:nvSpPr>
        <p:spPr bwMode="auto">
          <a:xfrm>
            <a:off x="6018213" y="3267075"/>
            <a:ext cx="3033712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Indulges the Flesh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0" name="Rectangle 72"/>
          <p:cNvSpPr>
            <a:spLocks noChangeArrowheads="1"/>
          </p:cNvSpPr>
          <p:nvPr/>
        </p:nvSpPr>
        <p:spPr bwMode="auto">
          <a:xfrm>
            <a:off x="76200" y="3567113"/>
            <a:ext cx="3213100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Claim of Perfectionism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1" name="Rectangle 73"/>
          <p:cNvSpPr>
            <a:spLocks noChangeArrowheads="1"/>
          </p:cNvSpPr>
          <p:nvPr/>
        </p:nvSpPr>
        <p:spPr bwMode="auto">
          <a:xfrm>
            <a:off x="3311525" y="3567113"/>
            <a:ext cx="2706688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In Process (3:12-13)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2" name="Rectangle 74"/>
          <p:cNvSpPr>
            <a:spLocks noChangeArrowheads="1"/>
          </p:cNvSpPr>
          <p:nvPr/>
        </p:nvSpPr>
        <p:spPr bwMode="auto">
          <a:xfrm>
            <a:off x="6018213" y="3567113"/>
            <a:ext cx="3033712" cy="300037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Practice of Fatalism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3" name="Rectangle 75"/>
          <p:cNvSpPr>
            <a:spLocks noChangeArrowheads="1"/>
          </p:cNvSpPr>
          <p:nvPr/>
        </p:nvSpPr>
        <p:spPr bwMode="auto">
          <a:xfrm>
            <a:off x="76200" y="3867150"/>
            <a:ext cx="3213100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Think they've Arrived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4" name="Rectangle 76"/>
          <p:cNvSpPr>
            <a:spLocks noChangeArrowheads="1"/>
          </p:cNvSpPr>
          <p:nvPr/>
        </p:nvSpPr>
        <p:spPr bwMode="auto">
          <a:xfrm>
            <a:off x="3311525" y="3867150"/>
            <a:ext cx="2706688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Know they Haven't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5" name="Rectangle 77"/>
          <p:cNvSpPr>
            <a:spLocks noChangeArrowheads="1"/>
          </p:cNvSpPr>
          <p:nvPr/>
        </p:nvSpPr>
        <p:spPr bwMode="auto">
          <a:xfrm>
            <a:off x="6018213" y="3867150"/>
            <a:ext cx="3033712" cy="300038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Don't Care if they Do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6" name="Rectangle 78"/>
          <p:cNvSpPr>
            <a:spLocks noChangeArrowheads="1"/>
          </p:cNvSpPr>
          <p:nvPr/>
        </p:nvSpPr>
        <p:spPr bwMode="auto">
          <a:xfrm>
            <a:off x="76200" y="4167188"/>
            <a:ext cx="3213100" cy="37147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Confidence in Flesh (3:3)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7" name="Rectangle 79"/>
          <p:cNvSpPr>
            <a:spLocks noChangeArrowheads="1"/>
          </p:cNvSpPr>
          <p:nvPr/>
        </p:nvSpPr>
        <p:spPr bwMode="auto">
          <a:xfrm>
            <a:off x="3311525" y="4167188"/>
            <a:ext cx="2706688" cy="37147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Confidence in Christ (3:7)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8" name="Rectangle 80"/>
          <p:cNvSpPr>
            <a:spLocks noChangeArrowheads="1"/>
          </p:cNvSpPr>
          <p:nvPr/>
        </p:nvSpPr>
        <p:spPr bwMode="auto">
          <a:xfrm>
            <a:off x="6018213" y="4167188"/>
            <a:ext cx="3033712" cy="37147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Confidence in Shame (3:19c)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89" name="Rectangle 81"/>
          <p:cNvSpPr>
            <a:spLocks noChangeArrowheads="1"/>
          </p:cNvSpPr>
          <p:nvPr/>
        </p:nvSpPr>
        <p:spPr bwMode="auto">
          <a:xfrm>
            <a:off x="76200" y="4538663"/>
            <a:ext cx="3213100" cy="44132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Righteousness from the Law (3:9a)</a:t>
            </a:r>
            <a:endParaRPr lang="en-US" altLang="zh-CN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0" name="Rectangle 82"/>
          <p:cNvSpPr>
            <a:spLocks noChangeArrowheads="1"/>
          </p:cNvSpPr>
          <p:nvPr/>
        </p:nvSpPr>
        <p:spPr bwMode="auto">
          <a:xfrm>
            <a:off x="3311525" y="4538663"/>
            <a:ext cx="2706688" cy="44132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Righteousness by Faith (3:9b)</a:t>
            </a:r>
            <a:endParaRPr lang="en-US" altLang="zh-CN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1" name="Rectangle 83"/>
          <p:cNvSpPr>
            <a:spLocks noChangeArrowheads="1"/>
          </p:cNvSpPr>
          <p:nvPr/>
        </p:nvSpPr>
        <p:spPr bwMode="auto">
          <a:xfrm>
            <a:off x="6018213" y="4538663"/>
            <a:ext cx="3033712" cy="441325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17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Righteousness Not Pursued (3:19d)</a:t>
            </a:r>
            <a:endParaRPr lang="en-US" altLang="zh-CN" sz="17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2" name="Rectangle 84"/>
          <p:cNvSpPr>
            <a:spLocks noChangeArrowheads="1"/>
          </p:cNvSpPr>
          <p:nvPr/>
        </p:nvSpPr>
        <p:spPr bwMode="auto">
          <a:xfrm>
            <a:off x="76200" y="4979988"/>
            <a:ext cx="3213100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No Movies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3" name="Rectangle 85"/>
          <p:cNvSpPr>
            <a:spLocks noChangeArrowheads="1"/>
          </p:cNvSpPr>
          <p:nvPr/>
        </p:nvSpPr>
        <p:spPr bwMode="auto">
          <a:xfrm>
            <a:off x="3311525" y="4979988"/>
            <a:ext cx="2706688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Wholesome Movies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4" name="Rectangle 86"/>
          <p:cNvSpPr>
            <a:spLocks noChangeArrowheads="1"/>
          </p:cNvSpPr>
          <p:nvPr/>
        </p:nvSpPr>
        <p:spPr bwMode="auto">
          <a:xfrm>
            <a:off x="6018213" y="4979988"/>
            <a:ext cx="3033712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All Movies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5" name="Rectangle 87"/>
          <p:cNvSpPr>
            <a:spLocks noChangeArrowheads="1"/>
          </p:cNvSpPr>
          <p:nvPr/>
        </p:nvSpPr>
        <p:spPr bwMode="auto">
          <a:xfrm>
            <a:off x="76200" y="5214938"/>
            <a:ext cx="3213100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No TV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6" name="Rectangle 88"/>
          <p:cNvSpPr>
            <a:spLocks noChangeArrowheads="1"/>
          </p:cNvSpPr>
          <p:nvPr/>
        </p:nvSpPr>
        <p:spPr bwMode="auto">
          <a:xfrm>
            <a:off x="3311525" y="5214938"/>
            <a:ext cx="2706688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Wholesome TV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7" name="Rectangle 89"/>
          <p:cNvSpPr>
            <a:spLocks noChangeArrowheads="1"/>
          </p:cNvSpPr>
          <p:nvPr/>
        </p:nvSpPr>
        <p:spPr bwMode="auto">
          <a:xfrm>
            <a:off x="6018213" y="5214938"/>
            <a:ext cx="3033712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All TV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8" name="Rectangle 90"/>
          <p:cNvSpPr>
            <a:spLocks noChangeArrowheads="1"/>
          </p:cNvSpPr>
          <p:nvPr/>
        </p:nvSpPr>
        <p:spPr bwMode="auto">
          <a:xfrm>
            <a:off x="76200" y="5449888"/>
            <a:ext cx="3213100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No Music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199" name="Rectangle 91"/>
          <p:cNvSpPr>
            <a:spLocks noChangeArrowheads="1"/>
          </p:cNvSpPr>
          <p:nvPr/>
        </p:nvSpPr>
        <p:spPr bwMode="auto">
          <a:xfrm>
            <a:off x="3311525" y="5449888"/>
            <a:ext cx="2706688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Wholesome Music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0" name="Rectangle 92"/>
          <p:cNvSpPr>
            <a:spLocks noChangeArrowheads="1"/>
          </p:cNvSpPr>
          <p:nvPr/>
        </p:nvSpPr>
        <p:spPr bwMode="auto">
          <a:xfrm>
            <a:off x="6018213" y="5449888"/>
            <a:ext cx="3033712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All Music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1" name="Rectangle 93"/>
          <p:cNvSpPr>
            <a:spLocks noChangeArrowheads="1"/>
          </p:cNvSpPr>
          <p:nvPr/>
        </p:nvSpPr>
        <p:spPr bwMode="auto">
          <a:xfrm>
            <a:off x="76200" y="5684838"/>
            <a:ext cx="3213100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No Wine for Merit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2" name="Rectangle 94"/>
          <p:cNvSpPr>
            <a:spLocks noChangeArrowheads="1"/>
          </p:cNvSpPr>
          <p:nvPr/>
        </p:nvSpPr>
        <p:spPr bwMode="auto">
          <a:xfrm>
            <a:off x="3311525" y="5684838"/>
            <a:ext cx="2706688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No Wine/Moderation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3" name="Rectangle 95"/>
          <p:cNvSpPr>
            <a:spLocks noChangeArrowheads="1"/>
          </p:cNvSpPr>
          <p:nvPr/>
        </p:nvSpPr>
        <p:spPr bwMode="auto">
          <a:xfrm>
            <a:off x="6018213" y="5684838"/>
            <a:ext cx="3033712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Drunkenness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4" name="Rectangle 96"/>
          <p:cNvSpPr>
            <a:spLocks noChangeArrowheads="1"/>
          </p:cNvSpPr>
          <p:nvPr/>
        </p:nvSpPr>
        <p:spPr bwMode="auto">
          <a:xfrm>
            <a:off x="76200" y="5919788"/>
            <a:ext cx="3213100" cy="233362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Unclean Foods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5" name="Rectangle 97"/>
          <p:cNvSpPr>
            <a:spLocks noChangeArrowheads="1"/>
          </p:cNvSpPr>
          <p:nvPr/>
        </p:nvSpPr>
        <p:spPr bwMode="auto">
          <a:xfrm>
            <a:off x="3311525" y="5919788"/>
            <a:ext cx="2706688" cy="233362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Moderation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6" name="Rectangle 98"/>
          <p:cNvSpPr>
            <a:spLocks noChangeArrowheads="1"/>
          </p:cNvSpPr>
          <p:nvPr/>
        </p:nvSpPr>
        <p:spPr bwMode="auto">
          <a:xfrm>
            <a:off x="6018213" y="5919788"/>
            <a:ext cx="3033712" cy="233362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Gluttony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7" name="Rectangle 99"/>
          <p:cNvSpPr>
            <a:spLocks noChangeArrowheads="1"/>
          </p:cNvSpPr>
          <p:nvPr/>
        </p:nvSpPr>
        <p:spPr bwMode="auto">
          <a:xfrm>
            <a:off x="76200" y="6153150"/>
            <a:ext cx="3213100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“Christian Sabbath”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8" name="Rectangle 100"/>
          <p:cNvSpPr>
            <a:spLocks noChangeArrowheads="1"/>
          </p:cNvSpPr>
          <p:nvPr/>
        </p:nvSpPr>
        <p:spPr bwMode="auto">
          <a:xfrm>
            <a:off x="3311525" y="6153150"/>
            <a:ext cx="2706688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Rest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09" name="Rectangle 101"/>
          <p:cNvSpPr>
            <a:spLocks noChangeArrowheads="1"/>
          </p:cNvSpPr>
          <p:nvPr/>
        </p:nvSpPr>
        <p:spPr bwMode="auto">
          <a:xfrm>
            <a:off x="6018213" y="6153150"/>
            <a:ext cx="3033712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Frivolity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10" name="Rectangle 102"/>
          <p:cNvSpPr>
            <a:spLocks noChangeArrowheads="1"/>
          </p:cNvSpPr>
          <p:nvPr/>
        </p:nvSpPr>
        <p:spPr bwMode="auto">
          <a:xfrm>
            <a:off x="76200" y="6388100"/>
            <a:ext cx="3213100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Celibacy Required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11" name="Rectangle 103"/>
          <p:cNvSpPr>
            <a:spLocks noChangeArrowheads="1"/>
          </p:cNvSpPr>
          <p:nvPr/>
        </p:nvSpPr>
        <p:spPr bwMode="auto">
          <a:xfrm>
            <a:off x="3311525" y="6388100"/>
            <a:ext cx="2706688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Celibacy for Ministry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sp>
        <p:nvSpPr>
          <p:cNvPr id="49212" name="Rectangle 104"/>
          <p:cNvSpPr>
            <a:spLocks noChangeArrowheads="1"/>
          </p:cNvSpPr>
          <p:nvPr/>
        </p:nvSpPr>
        <p:spPr bwMode="auto">
          <a:xfrm>
            <a:off x="6018213" y="6388100"/>
            <a:ext cx="3033712" cy="234950"/>
          </a:xfrm>
          <a:prstGeom prst="rect">
            <a:avLst/>
          </a:prstGeom>
          <a:noFill/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000" b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Sexual Immorality</a:t>
            </a:r>
            <a:endParaRPr lang="en-US" altLang="zh-CN" sz="20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grpSp>
        <p:nvGrpSpPr>
          <p:cNvPr id="80" name="Group 109"/>
          <p:cNvGrpSpPr>
            <a:grpSpLocks/>
          </p:cNvGrpSpPr>
          <p:nvPr/>
        </p:nvGrpSpPr>
        <p:grpSpPr bwMode="auto">
          <a:xfrm>
            <a:off x="76200" y="609600"/>
            <a:ext cx="3200400" cy="485775"/>
            <a:chOff x="0" y="0"/>
            <a:chExt cx="1497" cy="855"/>
          </a:xfrm>
          <a:solidFill>
            <a:srgbClr val="000000"/>
          </a:solidFill>
        </p:grpSpPr>
        <p:sp>
          <p:nvSpPr>
            <p:cNvPr id="28780" name="Rectangle 108"/>
            <p:cNvSpPr>
              <a:spLocks noChangeArrowheads="1"/>
            </p:cNvSpPr>
            <p:nvPr/>
          </p:nvSpPr>
          <p:spPr bwMode="auto">
            <a:xfrm>
              <a:off x="0" y="0"/>
              <a:ext cx="1497" cy="855"/>
            </a:xfrm>
            <a:prstGeom prst="rect">
              <a:avLst/>
            </a:prstGeom>
            <a:grpFill/>
            <a:ln w="7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 anchorCtr="1"/>
            <a:lstStyle/>
            <a:p>
              <a:pPr defTabSz="914400">
                <a:defRPr/>
              </a:pPr>
              <a:endParaRPr lang="en-US" sz="2400">
                <a:solidFill>
                  <a:srgbClr val="EAEAEA"/>
                </a:solidFill>
                <a:latin typeface="Times New Roman" pitchFamily="-111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3" y="0"/>
              <a:ext cx="1411" cy="855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defTabSz="914400">
                <a:defRPr/>
              </a:pPr>
              <a:r>
                <a:rPr lang="en-US" altLang="zh-CN" sz="3200" b="1" dirty="0">
                  <a:solidFill>
                    <a:srgbClr val="EAEAEA"/>
                  </a:solidFill>
                  <a:latin typeface="Arial Narrow" pitchFamily="-111" charset="0"/>
                  <a:ea typeface="SimSun" pitchFamily="2" charset="-122"/>
                  <a:cs typeface="SimSun" pitchFamily="2" charset="-122"/>
                </a:rPr>
                <a:t> Legalism</a:t>
              </a:r>
              <a:endParaRPr lang="en-US" altLang="zh-CN" sz="3200" dirty="0">
                <a:solidFill>
                  <a:srgbClr val="EAEAEA"/>
                </a:solidFill>
                <a:latin typeface="Arial Narrow" pitchFamily="-111" charset="0"/>
                <a:ea typeface="SimSun" pitchFamily="2" charset="-122"/>
                <a:cs typeface="SimSun" pitchFamily="2" charset="-122"/>
              </a:endParaRPr>
            </a:p>
          </p:txBody>
        </p:sp>
      </p:grpSp>
      <p:sp>
        <p:nvSpPr>
          <p:cNvPr id="49214" name="Rectangle 46"/>
          <p:cNvSpPr>
            <a:spLocks noChangeArrowheads="1"/>
          </p:cNvSpPr>
          <p:nvPr/>
        </p:nvSpPr>
        <p:spPr bwMode="auto">
          <a:xfrm>
            <a:off x="3276600" y="609600"/>
            <a:ext cx="2743200" cy="485775"/>
          </a:xfrm>
          <a:prstGeom prst="rect">
            <a:avLst/>
          </a:prstGeom>
          <a:solidFill>
            <a:srgbClr val="0000B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 anchorCtr="1"/>
          <a:lstStyle/>
          <a:p>
            <a:pPr algn="ctr" defTabSz="914400"/>
            <a:r>
              <a:rPr lang="en-US" altLang="zh-CN" sz="2800" b="1" i="1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rPr>
              <a:t> A Godly Balance</a:t>
            </a:r>
            <a:endParaRPr lang="en-US" altLang="zh-CN" sz="2800">
              <a:solidFill>
                <a:srgbClr val="EAEAEA"/>
              </a:solidFill>
              <a:latin typeface="Arial Narrow" charset="0"/>
              <a:ea typeface="SimSun" charset="0"/>
              <a:cs typeface="SimSun" charset="0"/>
            </a:endParaRPr>
          </a:p>
        </p:txBody>
      </p:sp>
      <p:grpSp>
        <p:nvGrpSpPr>
          <p:cNvPr id="49215" name="Group 115"/>
          <p:cNvGrpSpPr>
            <a:grpSpLocks/>
          </p:cNvGrpSpPr>
          <p:nvPr/>
        </p:nvGrpSpPr>
        <p:grpSpPr bwMode="auto">
          <a:xfrm>
            <a:off x="76200" y="6623050"/>
            <a:ext cx="3201988" cy="234950"/>
            <a:chOff x="0" y="10582"/>
            <a:chExt cx="1534" cy="413"/>
          </a:xfrm>
        </p:grpSpPr>
        <p:sp>
          <p:nvSpPr>
            <p:cNvPr id="49225" name="Rectangle 105"/>
            <p:cNvSpPr>
              <a:spLocks noChangeArrowheads="1"/>
            </p:cNvSpPr>
            <p:nvPr/>
          </p:nvSpPr>
          <p:spPr bwMode="auto">
            <a:xfrm>
              <a:off x="43" y="10582"/>
              <a:ext cx="141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defTabSz="914400"/>
              <a:r>
                <a:rPr lang="en-US" altLang="zh-CN" sz="2000" b="1">
                  <a:solidFill>
                    <a:srgbClr val="EAEAEA"/>
                  </a:solidFill>
                  <a:latin typeface="Arial Narrow" charset="0"/>
                  <a:ea typeface="SimSun" charset="0"/>
                  <a:cs typeface="SimSun" charset="0"/>
                </a:rPr>
                <a:t>Salvation can be Lost</a:t>
              </a:r>
              <a:endParaRPr lang="en-US" altLang="zh-CN" sz="2000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49226" name="Rectangle 114"/>
            <p:cNvSpPr>
              <a:spLocks noChangeArrowheads="1"/>
            </p:cNvSpPr>
            <p:nvPr/>
          </p:nvSpPr>
          <p:spPr bwMode="auto">
            <a:xfrm>
              <a:off x="0" y="10582"/>
              <a:ext cx="1534" cy="413"/>
            </a:xfrm>
            <a:prstGeom prst="rect">
              <a:avLst/>
            </a:prstGeom>
            <a:noFill/>
            <a:ln w="7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defTabSz="914400"/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</p:grpSp>
      <p:grpSp>
        <p:nvGrpSpPr>
          <p:cNvPr id="49216" name="Group 117"/>
          <p:cNvGrpSpPr>
            <a:grpSpLocks/>
          </p:cNvGrpSpPr>
          <p:nvPr/>
        </p:nvGrpSpPr>
        <p:grpSpPr bwMode="auto">
          <a:xfrm>
            <a:off x="3275013" y="6623050"/>
            <a:ext cx="2847975" cy="234950"/>
            <a:chOff x="1521" y="10582"/>
            <a:chExt cx="1250" cy="413"/>
          </a:xfrm>
        </p:grpSpPr>
        <p:sp>
          <p:nvSpPr>
            <p:cNvPr id="49223" name="Rectangle 106"/>
            <p:cNvSpPr>
              <a:spLocks noChangeArrowheads="1"/>
            </p:cNvSpPr>
            <p:nvPr/>
          </p:nvSpPr>
          <p:spPr bwMode="auto">
            <a:xfrm>
              <a:off x="1521" y="10582"/>
              <a:ext cx="1207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defTabSz="914400"/>
              <a:r>
                <a:rPr lang="en-US" altLang="zh-CN" sz="2000" b="1">
                  <a:solidFill>
                    <a:srgbClr val="EAEAEA"/>
                  </a:solidFill>
                  <a:latin typeface="Arial Narrow" charset="0"/>
                  <a:ea typeface="SimSun" charset="0"/>
                  <a:cs typeface="SimSun" charset="0"/>
                </a:rPr>
                <a:t>Eternal Security</a:t>
              </a:r>
              <a:endParaRPr lang="en-US" altLang="zh-CN" sz="2000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49224" name="Rectangle 116"/>
            <p:cNvSpPr>
              <a:spLocks noChangeArrowheads="1"/>
            </p:cNvSpPr>
            <p:nvPr/>
          </p:nvSpPr>
          <p:spPr bwMode="auto">
            <a:xfrm>
              <a:off x="1521" y="10582"/>
              <a:ext cx="1250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defTabSz="914400"/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</p:grpSp>
      <p:grpSp>
        <p:nvGrpSpPr>
          <p:cNvPr id="49217" name="Group 119"/>
          <p:cNvGrpSpPr>
            <a:grpSpLocks/>
          </p:cNvGrpSpPr>
          <p:nvPr/>
        </p:nvGrpSpPr>
        <p:grpSpPr bwMode="auto">
          <a:xfrm>
            <a:off x="6019800" y="6623050"/>
            <a:ext cx="3048000" cy="234950"/>
            <a:chOff x="2771" y="10582"/>
            <a:chExt cx="1383" cy="413"/>
          </a:xfrm>
        </p:grpSpPr>
        <p:sp>
          <p:nvSpPr>
            <p:cNvPr id="49221" name="Rectangle 107"/>
            <p:cNvSpPr>
              <a:spLocks noChangeArrowheads="1"/>
            </p:cNvSpPr>
            <p:nvPr/>
          </p:nvSpPr>
          <p:spPr bwMode="auto">
            <a:xfrm>
              <a:off x="2814" y="10582"/>
              <a:ext cx="133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 defTabSz="914400"/>
              <a:r>
                <a:rPr lang="en-US" altLang="zh-CN" sz="2000" b="1">
                  <a:solidFill>
                    <a:srgbClr val="EAEAEA"/>
                  </a:solidFill>
                  <a:latin typeface="Arial Narrow" charset="0"/>
                  <a:ea typeface="SimSun" charset="0"/>
                  <a:cs typeface="SimSun" charset="0"/>
                </a:rPr>
                <a:t>Salvation can't be Gained</a:t>
              </a:r>
              <a:endParaRPr lang="en-US" altLang="zh-CN" sz="2000">
                <a:solidFill>
                  <a:srgbClr val="EAEAEA"/>
                </a:solidFill>
                <a:latin typeface="Arial Narrow" charset="0"/>
                <a:ea typeface="SimSun" charset="0"/>
                <a:cs typeface="SimSun" charset="0"/>
              </a:endParaRPr>
            </a:p>
          </p:txBody>
        </p:sp>
        <p:sp>
          <p:nvSpPr>
            <p:cNvPr id="49222" name="Rectangle 118"/>
            <p:cNvSpPr>
              <a:spLocks noChangeArrowheads="1"/>
            </p:cNvSpPr>
            <p:nvPr/>
          </p:nvSpPr>
          <p:spPr bwMode="auto">
            <a:xfrm>
              <a:off x="2771" y="10582"/>
              <a:ext cx="1383" cy="413"/>
            </a:xfrm>
            <a:prstGeom prst="rect">
              <a:avLst/>
            </a:prstGeom>
            <a:noFill/>
            <a:ln w="7" cap="sq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defTabSz="914400"/>
              <a:endParaRPr lang="en-US" sz="2400">
                <a:solidFill>
                  <a:srgbClr val="EAEAEA"/>
                </a:solidFill>
                <a:latin typeface="Times New Roman" charset="0"/>
              </a:endParaRPr>
            </a:p>
          </p:txBody>
        </p:sp>
      </p:grpSp>
      <p:sp>
        <p:nvSpPr>
          <p:cNvPr id="49218" name="Title 3"/>
          <p:cNvSpPr>
            <a:spLocks noGrp="1"/>
          </p:cNvSpPr>
          <p:nvPr>
            <p:ph type="title" idx="4294967295"/>
          </p:nvPr>
        </p:nvSpPr>
        <p:spPr>
          <a:xfrm>
            <a:off x="1403350" y="88900"/>
            <a:ext cx="6624638" cy="460375"/>
          </a:xfrm>
        </p:spPr>
        <p:txBody>
          <a:bodyPr/>
          <a:lstStyle/>
          <a:p>
            <a:pPr algn="ctr" eaLnBrk="1" hangingPunct="1"/>
            <a:r>
              <a:rPr 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Balance in the Christian Life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 rot="-923947">
            <a:off x="234950" y="2406650"/>
            <a:ext cx="8534400" cy="1200150"/>
          </a:xfrm>
          <a:prstGeom prst="rect">
            <a:avLst/>
          </a:prstGeom>
          <a:solidFill>
            <a:srgbClr val="0000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3600" b="1">
                <a:solidFill>
                  <a:srgbClr val="EAEAEA"/>
                </a:solidFill>
                <a:latin typeface="Arial" charset="0"/>
                <a:cs typeface="Arial" charset="0"/>
              </a:rPr>
              <a:t>How can having the attitude of Christ protect us from </a:t>
            </a:r>
            <a:r>
              <a:rPr lang="en-US" sz="3600" b="1">
                <a:solidFill>
                  <a:srgbClr val="FFFF00"/>
                </a:solidFill>
                <a:latin typeface="Arial" charset="0"/>
                <a:cs typeface="Arial" charset="0"/>
              </a:rPr>
              <a:t>false teaching</a:t>
            </a:r>
            <a:r>
              <a:rPr lang="en-US" sz="3600" b="1">
                <a:solidFill>
                  <a:srgbClr val="EAEAEA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 rot="-923947">
            <a:off x="374650" y="3730625"/>
            <a:ext cx="8534400" cy="1754188"/>
          </a:xfrm>
          <a:prstGeom prst="rect">
            <a:avLst/>
          </a:prstGeom>
          <a:solidFill>
            <a:srgbClr val="0000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3600" b="1">
                <a:solidFill>
                  <a:srgbClr val="EAEAEA"/>
                </a:solidFill>
                <a:latin typeface="Arial" charset="0"/>
                <a:cs typeface="Arial" charset="0"/>
              </a:rPr>
              <a:t>Christ-likeness sets us free from </a:t>
            </a:r>
            <a:r>
              <a:rPr lang="en-US" sz="3600" b="1">
                <a:solidFill>
                  <a:srgbClr val="FFFF00"/>
                </a:solidFill>
                <a:latin typeface="Arial" charset="0"/>
                <a:cs typeface="Arial" charset="0"/>
              </a:rPr>
              <a:t>legalism </a:t>
            </a:r>
            <a:r>
              <a:rPr lang="en-US" sz="3600" b="1">
                <a:solidFill>
                  <a:srgbClr val="EAEAEA"/>
                </a:solidFill>
                <a:latin typeface="Arial" charset="0"/>
                <a:cs typeface="Arial" charset="0"/>
              </a:rPr>
              <a:t>based on self-righteousness (Main Idea).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1694</Words>
  <Application>Microsoft Macintosh PowerPoint</Application>
  <PresentationFormat>On-screen Show (4:3)</PresentationFormat>
  <Paragraphs>324</Paragraphs>
  <Slides>61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3_Default Design</vt:lpstr>
      <vt:lpstr>8_Blank Presentation</vt:lpstr>
      <vt:lpstr>5_Lock And Key</vt:lpstr>
      <vt:lpstr>9_Blank Presentation</vt:lpstr>
      <vt:lpstr>Strategic</vt:lpstr>
      <vt:lpstr>Default Design</vt:lpstr>
      <vt:lpstr>8_Default Design</vt:lpstr>
      <vt:lpstr>1_Strategic</vt:lpstr>
      <vt:lpstr>1_Lock And Key</vt:lpstr>
      <vt:lpstr>Christ-likeness Frees Us From Legalism</vt:lpstr>
      <vt:lpstr>Happy Easter!</vt:lpstr>
      <vt:lpstr>“The Spring Bunny”</vt:lpstr>
      <vt:lpstr>Happy Easter!</vt:lpstr>
      <vt:lpstr>Book Chart</vt:lpstr>
      <vt:lpstr>Rules</vt:lpstr>
      <vt:lpstr>Righteousness is Internal</vt:lpstr>
      <vt:lpstr>Balance is Key!</vt:lpstr>
      <vt:lpstr>Balance in the Christian Life</vt:lpstr>
      <vt:lpstr>Philippians 3</vt:lpstr>
      <vt:lpstr>I. Paul first warned the church against legalists (3:1-3).</vt:lpstr>
      <vt:lpstr>What are legalists like?</vt:lpstr>
      <vt:lpstr>A new subject</vt:lpstr>
      <vt:lpstr>“Beware of the dogs” (2a).</vt:lpstr>
      <vt:lpstr>“Beware of the dogs” (2a).</vt:lpstr>
      <vt:lpstr>“Beware of the dogs” (2a).</vt:lpstr>
      <vt:lpstr>“Beware of the dogs” (2a).</vt:lpstr>
      <vt:lpstr>“Beware of the dogs” (2a).</vt:lpstr>
      <vt:lpstr>“Beware of the dogs” (2a).</vt:lpstr>
      <vt:lpstr>“Beware of the dogs” (2a).</vt:lpstr>
      <vt:lpstr>Man with shriveled man</vt:lpstr>
      <vt:lpstr>When a sheep falls into a pit...</vt:lpstr>
      <vt:lpstr>How to get to church?</vt:lpstr>
      <vt:lpstr>Ice Stating Pastor</vt:lpstr>
      <vt:lpstr>Lent</vt:lpstr>
      <vt:lpstr>What are legalists like?</vt:lpstr>
      <vt:lpstr>Invited to Church...</vt:lpstr>
      <vt:lpstr>Boy with long hair</vt:lpstr>
      <vt:lpstr>What are legalists like?</vt:lpstr>
      <vt:lpstr>Beware of the  “mutilators of the flesh” (NIV) or the “false circumcision” (NAU)</vt:lpstr>
      <vt:lpstr>Circumcision, Vitamin K &amp; Prothrombin</vt:lpstr>
      <vt:lpstr>Hebrew Writing</vt:lpstr>
      <vt:lpstr>The Pilot Light</vt:lpstr>
      <vt:lpstr>Christian Legalists</vt:lpstr>
      <vt:lpstr>What are legalists like?</vt:lpstr>
      <vt:lpstr>True Jesus Church, Adam Road</vt:lpstr>
      <vt:lpstr>What Does the True Jesus Church Believe?</vt:lpstr>
      <vt:lpstr>Why do people like legalism?</vt:lpstr>
      <vt:lpstr>II. Paul used to put confidence in his pedigree (3:4-6).</vt:lpstr>
      <vt:lpstr>Paul's Pedigree (Phil. 3:4-6)</vt:lpstr>
      <vt:lpstr>Paul's Pedigree</vt:lpstr>
      <vt:lpstr>Paul's Pedigree</vt:lpstr>
      <vt:lpstr>What's Your Pedigree?</vt:lpstr>
      <vt:lpstr>III. Paul said</vt:lpstr>
      <vt:lpstr>Philippians 3:7-9a NLT</vt:lpstr>
      <vt:lpstr>Philippians 3:9b-11 NLT</vt:lpstr>
      <vt:lpstr>“Rubbish” (NIV, NASB), “Garbage” (NLT)?</vt:lpstr>
      <vt:lpstr>What should you consider excrement?</vt:lpstr>
      <vt:lpstr>What's your goal?</vt:lpstr>
      <vt:lpstr>Philippians 3:12-14 NLT</vt:lpstr>
      <vt:lpstr>“Not that I have already obtained it...” (2:14)</vt:lpstr>
      <vt:lpstr>The goal is Christ-likeness!</vt:lpstr>
      <vt:lpstr>Let go, Let God</vt:lpstr>
      <vt:lpstr>“I strive towards the goal!”</vt:lpstr>
      <vt:lpstr>Philippians 3:15-16 NLT</vt:lpstr>
      <vt:lpstr>–– Main Idea ––</vt:lpstr>
      <vt:lpstr>Paul's Pursuit: To be like Christ</vt:lpstr>
      <vt:lpstr>Do you need to be set free from legalism?</vt:lpstr>
      <vt:lpstr>Worthless Compared to Christ (Phil. 3:7-8)</vt:lpstr>
      <vt:lpstr>Black</vt:lpstr>
      <vt:lpstr>NT Preaching link at BibleStudyDownloads.org</vt:lpstr>
    </vt:vector>
  </TitlesOfParts>
  <Company>Crossroads International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Sets Us Free!</dc:title>
  <dc:creator>Rick Griffith</dc:creator>
  <cp:lastModifiedBy>Rick Griffith</cp:lastModifiedBy>
  <cp:revision>15</cp:revision>
  <dcterms:created xsi:type="dcterms:W3CDTF">2011-04-24T23:45:15Z</dcterms:created>
  <dcterms:modified xsi:type="dcterms:W3CDTF">2017-01-01T22:27:32Z</dcterms:modified>
</cp:coreProperties>
</file>