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1"/>
  </p:notesMasterIdLst>
  <p:handoutMasterIdLst>
    <p:handoutMasterId r:id="rId42"/>
  </p:handoutMasterIdLst>
  <p:sldIdLst>
    <p:sldId id="644" r:id="rId3"/>
    <p:sldId id="807" r:id="rId4"/>
    <p:sldId id="728" r:id="rId5"/>
    <p:sldId id="653" r:id="rId6"/>
    <p:sldId id="688" r:id="rId7"/>
    <p:sldId id="665" r:id="rId8"/>
    <p:sldId id="775" r:id="rId9"/>
    <p:sldId id="779" r:id="rId10"/>
    <p:sldId id="780" r:id="rId11"/>
    <p:sldId id="781" r:id="rId12"/>
    <p:sldId id="776" r:id="rId13"/>
    <p:sldId id="777" r:id="rId14"/>
    <p:sldId id="782" r:id="rId15"/>
    <p:sldId id="783" r:id="rId16"/>
    <p:sldId id="784" r:id="rId17"/>
    <p:sldId id="785" r:id="rId18"/>
    <p:sldId id="791" r:id="rId19"/>
    <p:sldId id="803" r:id="rId20"/>
    <p:sldId id="792" r:id="rId21"/>
    <p:sldId id="786" r:id="rId22"/>
    <p:sldId id="788" r:id="rId23"/>
    <p:sldId id="789" r:id="rId24"/>
    <p:sldId id="805" r:id="rId25"/>
    <p:sldId id="793" r:id="rId26"/>
    <p:sldId id="790" r:id="rId27"/>
    <p:sldId id="794" r:id="rId28"/>
    <p:sldId id="796" r:id="rId29"/>
    <p:sldId id="799" r:id="rId30"/>
    <p:sldId id="806" r:id="rId31"/>
    <p:sldId id="798" r:id="rId32"/>
    <p:sldId id="800" r:id="rId33"/>
    <p:sldId id="809" r:id="rId34"/>
    <p:sldId id="801" r:id="rId35"/>
    <p:sldId id="797" r:id="rId36"/>
    <p:sldId id="802" r:id="rId37"/>
    <p:sldId id="808" r:id="rId38"/>
    <p:sldId id="300" r:id="rId39"/>
    <p:sldId id="288" r:id="rId40"/>
  </p:sldIdLst>
  <p:sldSz cx="12192000" cy="6858000"/>
  <p:notesSz cx="6954838" cy="93091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2A20"/>
    <a:srgbClr val="647794"/>
    <a:srgbClr val="4F5C6C"/>
    <a:srgbClr val="495666"/>
    <a:srgbClr val="836543"/>
    <a:srgbClr val="291605"/>
    <a:srgbClr val="FECF02"/>
    <a:srgbClr val="202B3D"/>
    <a:srgbClr val="DCD8D1"/>
    <a:srgbClr val="AC9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9E3278-237B-4690-B63E-8ACE8F939F3F}" v="1892" dt="2023-03-04T06:21:11.566"/>
    <p1510:client id="{C64B7DE6-D1FF-4CD7-A8A0-543E79FBB3A4}" v="3" dt="2023-03-04T07:26:47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9441" autoAdjust="0"/>
  </p:normalViewPr>
  <p:slideViewPr>
    <p:cSldViewPr snapToGrid="0">
      <p:cViewPr varScale="1">
        <p:scale>
          <a:sx n="109" d="100"/>
          <a:sy n="109" d="100"/>
        </p:scale>
        <p:origin x="122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Relationship Id="rId48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BA6CC40F-C4F2-4807-B320-0CA3496662C0}" type="datetimeFigureOut">
              <a:rPr lang="en-US" smtClean="0"/>
              <a:t>3/5/23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8FE0BC4C-0680-46D0-8607-0E3A5E674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06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06154-8B08-4B77-96A5-39C5FE0E1CAF}" type="datetimeFigureOut">
              <a:rPr lang="en-US" smtClean="0"/>
              <a:t>3/5/23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55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21188"/>
            <a:ext cx="5564188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24EBA-54D3-45F1-9A0A-BDEB83CA5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1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52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43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08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34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32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06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7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470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We are deeply influenced by culture around us…  We want godliness – not culture that is 20 years behind secular culture.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88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70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466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36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35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534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352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075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016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993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352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514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41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286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502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9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878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21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311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281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586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24EBA-54D3-45F1-9A0A-BDEB83CA518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852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6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55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13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9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79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66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3/5/23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9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3/5/23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8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3/5/23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05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1281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6319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4581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0086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6156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1733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1671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319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3/5/23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49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4191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5189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839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3/5/23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6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3/5/23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8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3/5/23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2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3/5/23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5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3/5/23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2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3/5/23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9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3/5/23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2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4107B-0E53-48C8-9B5E-37A239201CF1}" type="datetimeFigureOut">
              <a:rPr lang="en-US" smtClean="0"/>
              <a:t>3/5/23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8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778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D20AF90-0D9E-12C5-D4BF-7410819FF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1921331" y="381000"/>
            <a:ext cx="74719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72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Philippians 1:27-30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C6EBA3-EE04-499B-B324-AB8CD1E2786B}"/>
              </a:ext>
            </a:extLst>
          </p:cNvPr>
          <p:cNvSpPr txBox="1"/>
          <p:nvPr/>
        </p:nvSpPr>
        <p:spPr>
          <a:xfrm>
            <a:off x="5657290" y="2163710"/>
            <a:ext cx="5638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Gospel Loyalty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FE378D-00DD-8122-DB14-42F21713F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86400"/>
            <a:ext cx="12192000" cy="140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algn="ctr" defTabSz="91430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Preached by Dan Bridges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Amman International Church, Jordan (AmmanChurch.org)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Files in many languages for free download at BibleStudyDownloads.org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164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4">
        <p:fade/>
      </p:transition>
    </mc:Choice>
    <mc:Fallback xmlns="">
      <p:transition spd="slow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19152B5-6CE1-3206-5D16-9CB6D7D03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699867" y="886525"/>
            <a:ext cx="108258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14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…Jesus came into Galilee, proclaiming the gospel of God,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15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and saying, “The time is fulfilled, and the kingdom of God is at hand; repent and believe in the gospel.”                                                           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Mark 1:14-15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FBF0F6-874F-CC99-EEE9-6E6CCDA8E604}"/>
              </a:ext>
            </a:extLst>
          </p:cNvPr>
          <p:cNvSpPr txBox="1"/>
          <p:nvPr/>
        </p:nvSpPr>
        <p:spPr>
          <a:xfrm>
            <a:off x="3175498" y="27764"/>
            <a:ext cx="5874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What is the Gospel?</a:t>
            </a:r>
            <a:endParaRPr lang="en-US" sz="48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7E66A13-0D8B-B6BA-E522-1BE79FDA0215}"/>
              </a:ext>
            </a:extLst>
          </p:cNvPr>
          <p:cNvSpPr/>
          <p:nvPr/>
        </p:nvSpPr>
        <p:spPr>
          <a:xfrm>
            <a:off x="666290" y="4023965"/>
            <a:ext cx="10616753" cy="2763825"/>
          </a:xfrm>
          <a:prstGeom prst="roundRect">
            <a:avLst/>
          </a:prstGeom>
          <a:solidFill>
            <a:schemeClr val="accent1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gospel is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Something we must respond to – by repentance and belief.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change of allegiance – of kingdoms</a:t>
            </a:r>
            <a:endParaRPr lang="en-US" sz="4000" b="1" dirty="0">
              <a:solidFill>
                <a:srgbClr val="FFFF00"/>
              </a:solidFill>
              <a:effectLst>
                <a:glow rad="139700">
                  <a:schemeClr val="tx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114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19152B5-6CE1-3206-5D16-9CB6D7D03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381000" y="674400"/>
            <a:ext cx="11430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27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Only let your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manner of life 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be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worthy of the gospel of Christ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, so that whether I come and see you or am absent, I may hear of you that you are standing firm in one spirit, with one mind striving side by side for the faith of the gospel,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28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and not frightened in anything by your opponents. This is a clear sign to them of their destruction, but of your salvation, and that from God. 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Philippians 1:27-28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1D86169-6062-AAB9-BAF7-1BC46999D8CA}"/>
              </a:ext>
            </a:extLst>
          </p:cNvPr>
          <p:cNvSpPr/>
          <p:nvPr/>
        </p:nvSpPr>
        <p:spPr>
          <a:xfrm>
            <a:off x="658585" y="2235072"/>
            <a:ext cx="10874827" cy="3265715"/>
          </a:xfrm>
          <a:prstGeom prst="roundRect">
            <a:avLst/>
          </a:prstGeom>
          <a:solidFill>
            <a:schemeClr val="accent1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Politeuomai</a:t>
            </a:r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This passage is about what it means to be a loyal citizen of the Kingdom of God!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93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D20AF90-0D9E-12C5-D4BF-7410819FF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1070904" y="2128157"/>
            <a:ext cx="1028313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72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God’s call to all ordinary </a:t>
            </a:r>
          </a:p>
          <a:p>
            <a:r>
              <a:rPr lang="en-US" sz="72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believers is to live as loyal </a:t>
            </a:r>
          </a:p>
          <a:p>
            <a:r>
              <a:rPr lang="en-US" sz="72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Citizens of his Kingdom!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462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D20AF90-0D9E-12C5-D4BF-7410819FF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643343" y="550662"/>
            <a:ext cx="1090531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Living as Loyal Citizens of God’s Kingdom: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Standing together to </a:t>
            </a:r>
            <a:r>
              <a:rPr lang="en-US" sz="4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protect the integrity of the gospel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Working together to </a:t>
            </a:r>
            <a:r>
              <a:rPr lang="en-US" sz="4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spread the faith of the gospel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Living courageously in the </a:t>
            </a:r>
            <a:r>
              <a:rPr lang="en-US" sz="4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truth of the gospel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07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90CAC8-519C-A775-B479-F86A211BD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380999" y="2144982"/>
            <a:ext cx="1143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27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Only let your manner of life be worthy of the gospel of Christ, so that whether I come and see you or am absent, I may hear of you that you are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standing firm in one spirit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, with one mind striving side by side for the faith of the gospel,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4331E3-CFA2-CF1C-0323-283804B0CB57}"/>
              </a:ext>
            </a:extLst>
          </p:cNvPr>
          <p:cNvSpPr txBox="1"/>
          <p:nvPr/>
        </p:nvSpPr>
        <p:spPr>
          <a:xfrm>
            <a:off x="762000" y="27764"/>
            <a:ext cx="1143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1143000" indent="-1143000" algn="l"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Standing together to </a:t>
            </a:r>
            <a:r>
              <a:rPr lang="en-US" sz="4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protect the integrity of the gospel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771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90CAC8-519C-A775-B479-F86A211BD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380999" y="2144982"/>
            <a:ext cx="11430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Standing firm – defensive picture; implies there is opposition</a:t>
            </a:r>
          </a:p>
          <a:p>
            <a:pPr algn="l"/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In one spirit – implies the involvement of everyone!</a:t>
            </a:r>
            <a:endParaRPr lang="en-US" sz="40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4331E3-CFA2-CF1C-0323-283804B0CB57}"/>
              </a:ext>
            </a:extLst>
          </p:cNvPr>
          <p:cNvSpPr txBox="1"/>
          <p:nvPr/>
        </p:nvSpPr>
        <p:spPr>
          <a:xfrm>
            <a:off x="762000" y="27764"/>
            <a:ext cx="1143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1143000" indent="-1143000" algn="l"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Standing together to </a:t>
            </a:r>
            <a:r>
              <a:rPr lang="en-US" sz="4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protect the integrity of the gospel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98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90CAC8-519C-A775-B479-F86A211BD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380999" y="2144982"/>
            <a:ext cx="1143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What was the opposition to the gospel in Paul’s day?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The Roman religious order (Christians were viewed as “atheists”)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The immorality around them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The Jewish religious order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4331E3-CFA2-CF1C-0323-283804B0CB57}"/>
              </a:ext>
            </a:extLst>
          </p:cNvPr>
          <p:cNvSpPr txBox="1"/>
          <p:nvPr/>
        </p:nvSpPr>
        <p:spPr>
          <a:xfrm>
            <a:off x="762000" y="27764"/>
            <a:ext cx="1143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1143000" indent="-1143000" algn="l"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Standing together to </a:t>
            </a:r>
            <a:r>
              <a:rPr lang="en-US" sz="4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protect the integrity of the gospel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622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90CAC8-519C-A775-B479-F86A211BD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380999" y="2144982"/>
            <a:ext cx="1143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What is the opposition to the gospel in our day?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Relativism/Secularism – no definition of sin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The immorality around us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Western materialism and hedonism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Non-Christian religious orders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4331E3-CFA2-CF1C-0323-283804B0CB57}"/>
              </a:ext>
            </a:extLst>
          </p:cNvPr>
          <p:cNvSpPr txBox="1"/>
          <p:nvPr/>
        </p:nvSpPr>
        <p:spPr>
          <a:xfrm>
            <a:off x="762000" y="27764"/>
            <a:ext cx="1143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1143000" indent="-1143000" algn="l"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Standing together to </a:t>
            </a:r>
            <a:r>
              <a:rPr lang="en-US" sz="4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protect the integrity of the gospel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3661F0-C2DF-2323-4206-90D4E882BC7E}"/>
              </a:ext>
            </a:extLst>
          </p:cNvPr>
          <p:cNvSpPr txBox="1"/>
          <p:nvPr/>
        </p:nvSpPr>
        <p:spPr>
          <a:xfrm>
            <a:off x="380999" y="5862639"/>
            <a:ext cx="1143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What does it look like to stand firm in one Spirit?</a:t>
            </a:r>
            <a:endParaRPr lang="en-US" sz="40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786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90CAC8-519C-A775-B479-F86A211BD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380999" y="2498925"/>
            <a:ext cx="1143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Personal commitment to God’s holiness rather than the ever-changing cultural norms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Corporate commitment to God’s holiness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Commitment to a true gospel message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Living on guard – with the assumption that these things are being attacked!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4331E3-CFA2-CF1C-0323-283804B0CB57}"/>
              </a:ext>
            </a:extLst>
          </p:cNvPr>
          <p:cNvSpPr txBox="1"/>
          <p:nvPr/>
        </p:nvSpPr>
        <p:spPr>
          <a:xfrm>
            <a:off x="762000" y="27764"/>
            <a:ext cx="1143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1143000" indent="-1143000" algn="l"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Standing together to </a:t>
            </a:r>
            <a:r>
              <a:rPr lang="en-US" sz="4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protect the integrity of the gospel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3661F0-C2DF-2323-4206-90D4E882BC7E}"/>
              </a:ext>
            </a:extLst>
          </p:cNvPr>
          <p:cNvSpPr txBox="1"/>
          <p:nvPr/>
        </p:nvSpPr>
        <p:spPr>
          <a:xfrm>
            <a:off x="380999" y="1791039"/>
            <a:ext cx="1143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What does it look like to do this?</a:t>
            </a:r>
            <a:endParaRPr lang="en-US" sz="40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23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D20AF90-0D9E-12C5-D4BF-7410819FF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643343" y="550662"/>
            <a:ext cx="1090531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Living as Loyal Citizens of God’s Kingdom: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Standing together to protect the integrity of the gospel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en-US" sz="4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Working together to spread the faith of the gospel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Living courageously in the truth of the gospel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257068"/>
      </p:ext>
    </p:extLst>
  </p:cSld>
  <p:clrMapOvr>
    <a:masterClrMapping/>
  </p:clrMapOvr>
  <p:transition spd="slow">
    <p:fade/>
  </p:transition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F99283-3D35-1610-3651-329854EA0C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05232"/>
            <a:ext cx="3381375" cy="4295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526877" y="4552021"/>
            <a:ext cx="108051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What emotions does the word “loyalty” stir up in your heart?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998B81-D69A-2570-1DBD-FF3D814BD9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4002" y="247561"/>
            <a:ext cx="4177998" cy="429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AB7949D-6AB2-7609-EB67-0682342EE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493" y="305232"/>
            <a:ext cx="5306392" cy="3751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114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90CAC8-519C-A775-B479-F86A211BD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4331E3-CFA2-CF1C-0323-283804B0CB57}"/>
              </a:ext>
            </a:extLst>
          </p:cNvPr>
          <p:cNvSpPr txBox="1"/>
          <p:nvPr/>
        </p:nvSpPr>
        <p:spPr>
          <a:xfrm>
            <a:off x="762000" y="27764"/>
            <a:ext cx="9737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914400" indent="-914400" algn="l">
              <a:buFont typeface="+mj-lt"/>
              <a:buAutoNum type="arabicPeriod" startAt="2"/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Working together to </a:t>
            </a:r>
            <a:r>
              <a:rPr lang="en-US" sz="4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spread the faith of the gospel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A1628-2CDC-AFF2-38BF-76C2CC02BC9D}"/>
              </a:ext>
            </a:extLst>
          </p:cNvPr>
          <p:cNvSpPr txBox="1"/>
          <p:nvPr/>
        </p:nvSpPr>
        <p:spPr>
          <a:xfrm>
            <a:off x="380999" y="2144982"/>
            <a:ext cx="1143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27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Only let your manner of life be worthy of the gospel of Christ, so that whether I come and see you or am absent, I may hear of you that you are standing firm in one spirit,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with one mind striving side by side for the faith of the gospel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,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9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90CAC8-519C-A775-B479-F86A211BD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4331E3-CFA2-CF1C-0323-283804B0CB57}"/>
              </a:ext>
            </a:extLst>
          </p:cNvPr>
          <p:cNvSpPr txBox="1"/>
          <p:nvPr/>
        </p:nvSpPr>
        <p:spPr>
          <a:xfrm>
            <a:off x="762000" y="27764"/>
            <a:ext cx="9737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914400" indent="-914400" algn="l">
              <a:buFont typeface="+mj-lt"/>
              <a:buAutoNum type="arabicPeriod" startAt="2"/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Working together to </a:t>
            </a:r>
            <a:r>
              <a:rPr lang="en-US" sz="4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spread the faith of the gospel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A1628-2CDC-AFF2-38BF-76C2CC02BC9D}"/>
              </a:ext>
            </a:extLst>
          </p:cNvPr>
          <p:cNvSpPr txBox="1"/>
          <p:nvPr/>
        </p:nvSpPr>
        <p:spPr>
          <a:xfrm>
            <a:off x="380999" y="2144982"/>
            <a:ext cx="1143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with one mind striving side by side 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–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 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language of Greek athletics; picture of a group of athletes working in perfect coordination against another team</a:t>
            </a:r>
          </a:p>
          <a:p>
            <a:pPr algn="l"/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for the faith of the gospel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– for the spread of the gospel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85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90CAC8-519C-A775-B479-F86A211BD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4331E3-CFA2-CF1C-0323-283804B0CB57}"/>
              </a:ext>
            </a:extLst>
          </p:cNvPr>
          <p:cNvSpPr txBox="1"/>
          <p:nvPr/>
        </p:nvSpPr>
        <p:spPr>
          <a:xfrm>
            <a:off x="762000" y="27764"/>
            <a:ext cx="9737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914400" indent="-914400" algn="l">
              <a:buFont typeface="+mj-lt"/>
              <a:buAutoNum type="arabicPeriod" startAt="2"/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Working together to </a:t>
            </a:r>
            <a:r>
              <a:rPr lang="en-US" sz="4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spread the faith of the gospel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A1628-2CDC-AFF2-38BF-76C2CC02BC9D}"/>
              </a:ext>
            </a:extLst>
          </p:cNvPr>
          <p:cNvSpPr txBox="1"/>
          <p:nvPr/>
        </p:nvSpPr>
        <p:spPr>
          <a:xfrm>
            <a:off x="380999" y="1769425"/>
            <a:ext cx="11430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What are the biggest challenges to the spread of the gospel in our day?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We’d like to blame external factors / opposition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The lifestyles of Christians!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Lack of priority on spreading the gospel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Unwillingness to engage/befriend the lost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Fear (of rejection, loss of relationships, suffering)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Cultural / religious rejection of the message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8251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90CAC8-519C-A775-B479-F86A211BD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4331E3-CFA2-CF1C-0323-283804B0CB57}"/>
              </a:ext>
            </a:extLst>
          </p:cNvPr>
          <p:cNvSpPr txBox="1"/>
          <p:nvPr/>
        </p:nvSpPr>
        <p:spPr>
          <a:xfrm>
            <a:off x="762000" y="27764"/>
            <a:ext cx="9737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914400" indent="-914400" algn="l">
              <a:buFont typeface="+mj-lt"/>
              <a:buAutoNum type="arabicPeriod" startAt="2"/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Working together to </a:t>
            </a:r>
            <a:r>
              <a:rPr lang="en-US" sz="4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spread the faith of the gospel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A1628-2CDC-AFF2-38BF-76C2CC02BC9D}"/>
              </a:ext>
            </a:extLst>
          </p:cNvPr>
          <p:cNvSpPr txBox="1"/>
          <p:nvPr/>
        </p:nvSpPr>
        <p:spPr>
          <a:xfrm>
            <a:off x="380999" y="1769425"/>
            <a:ext cx="1143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How do we work together in this way?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Personal and corporate repentance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Partner together in praying for and engaging the lost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Main priority:  Love!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Who?  Family members, friends, co-workers, sometimes crossing cultural/religious boundaries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8847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D20AF90-0D9E-12C5-D4BF-7410819FF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643343" y="550662"/>
            <a:ext cx="1090531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Living as Loyal Citizens of God’s Kingdom: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Standing together to protect the integrity of the gospel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Working together to spread the faith of the gospel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en-US" sz="4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Living courageously in the truth of the gospel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0698379"/>
      </p:ext>
    </p:extLst>
  </p:cSld>
  <p:clrMapOvr>
    <a:masterClrMapping/>
  </p:clrMapOvr>
  <p:transition spd="slow">
    <p:fade/>
  </p:transition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90CAC8-519C-A775-B479-F86A211BD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4331E3-CFA2-CF1C-0323-283804B0CB57}"/>
              </a:ext>
            </a:extLst>
          </p:cNvPr>
          <p:cNvSpPr txBox="1"/>
          <p:nvPr/>
        </p:nvSpPr>
        <p:spPr>
          <a:xfrm>
            <a:off x="762000" y="27764"/>
            <a:ext cx="9737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914400" indent="-914400" algn="l">
              <a:buFont typeface="+mj-lt"/>
              <a:buAutoNum type="arabicPeriod" startAt="3"/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Living courageously in the </a:t>
            </a:r>
            <a:r>
              <a:rPr lang="en-US" sz="4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truth of the gospel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534AE-F04E-19E3-225C-39CEDB7FB921}"/>
              </a:ext>
            </a:extLst>
          </p:cNvPr>
          <p:cNvSpPr txBox="1"/>
          <p:nvPr/>
        </p:nvSpPr>
        <p:spPr>
          <a:xfrm>
            <a:off x="544696" y="1830013"/>
            <a:ext cx="1143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28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and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not frightened in anything by your opponents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. This is a clear sign to them of their destruction, but of your salvation, and that from God.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29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For it has been granted to you that for the sake of Christ you should not only believe in him but also suffer for his sake,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30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engaged in the same conflict that you saw I had and now hear that I still have.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61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DED6309-7DD6-B378-16BD-6E2E585A6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764"/>
            <a:ext cx="12192001" cy="68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4331E3-CFA2-CF1C-0323-283804B0CB57}"/>
              </a:ext>
            </a:extLst>
          </p:cNvPr>
          <p:cNvSpPr txBox="1"/>
          <p:nvPr/>
        </p:nvSpPr>
        <p:spPr>
          <a:xfrm>
            <a:off x="762000" y="27764"/>
            <a:ext cx="9737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914400" indent="-914400" algn="l">
              <a:buFont typeface="+mj-lt"/>
              <a:buAutoNum type="arabicPeriod" startAt="3"/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Living courageously in the </a:t>
            </a:r>
            <a:r>
              <a:rPr lang="en-US" sz="4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truth of the gospel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534AE-F04E-19E3-225C-39CEDB7FB921}"/>
              </a:ext>
            </a:extLst>
          </p:cNvPr>
          <p:cNvSpPr txBox="1"/>
          <p:nvPr/>
        </p:nvSpPr>
        <p:spPr>
          <a:xfrm>
            <a:off x="544696" y="1830013"/>
            <a:ext cx="1143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Not frightened in anything by your opponents 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–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 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This is standing courageously in the midst of opposition because you know what you stand for is right!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FE54AF7-C3F9-2756-AA66-C80E6B710736}"/>
              </a:ext>
            </a:extLst>
          </p:cNvPr>
          <p:cNvSpPr/>
          <p:nvPr/>
        </p:nvSpPr>
        <p:spPr>
          <a:xfrm>
            <a:off x="2743200" y="4294414"/>
            <a:ext cx="1567543" cy="1681843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029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90CAC8-519C-A775-B479-F86A211BD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4331E3-CFA2-CF1C-0323-283804B0CB57}"/>
              </a:ext>
            </a:extLst>
          </p:cNvPr>
          <p:cNvSpPr txBox="1"/>
          <p:nvPr/>
        </p:nvSpPr>
        <p:spPr>
          <a:xfrm>
            <a:off x="762000" y="27764"/>
            <a:ext cx="9737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914400" indent="-914400" algn="l">
              <a:buFont typeface="+mj-lt"/>
              <a:buAutoNum type="arabicPeriod" startAt="3"/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Living courageously in the </a:t>
            </a:r>
            <a:r>
              <a:rPr lang="en-US" sz="4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truth of the gospel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534AE-F04E-19E3-225C-39CEDB7FB921}"/>
              </a:ext>
            </a:extLst>
          </p:cNvPr>
          <p:cNvSpPr txBox="1"/>
          <p:nvPr/>
        </p:nvSpPr>
        <p:spPr>
          <a:xfrm>
            <a:off x="544696" y="1830013"/>
            <a:ext cx="1143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Who are our opponents?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Those who belittle us for our faith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Those who have the power to affect our jobs or make life generally difficult for us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Those who have the power to imprison, harm or kill 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0729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90CAC8-519C-A775-B479-F86A211BD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4331E3-CFA2-CF1C-0323-283804B0CB57}"/>
              </a:ext>
            </a:extLst>
          </p:cNvPr>
          <p:cNvSpPr txBox="1"/>
          <p:nvPr/>
        </p:nvSpPr>
        <p:spPr>
          <a:xfrm>
            <a:off x="762000" y="27764"/>
            <a:ext cx="9737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914400" indent="-914400" algn="l">
              <a:buFont typeface="+mj-lt"/>
              <a:buAutoNum type="arabicPeriod" startAt="3"/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Living courageously in the </a:t>
            </a:r>
            <a:r>
              <a:rPr lang="en-US" sz="4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truth of the gospel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534AE-F04E-19E3-225C-39CEDB7FB921}"/>
              </a:ext>
            </a:extLst>
          </p:cNvPr>
          <p:cNvSpPr txBox="1"/>
          <p:nvPr/>
        </p:nvSpPr>
        <p:spPr>
          <a:xfrm>
            <a:off x="544696" y="1830013"/>
            <a:ext cx="1143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What does it mean to live courageously?</a:t>
            </a:r>
          </a:p>
          <a:p>
            <a:pPr algn="l"/>
            <a:endParaRPr lang="en-US" sz="40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It means to “stay the course” (not change) based on opposition that we encounter. </a:t>
            </a:r>
          </a:p>
          <a:p>
            <a:pPr algn="l"/>
            <a:endParaRPr lang="en-US" sz="40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It means being willing to suffer for our faith.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405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90CAC8-519C-A775-B479-F86A211BD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4331E3-CFA2-CF1C-0323-283804B0CB57}"/>
              </a:ext>
            </a:extLst>
          </p:cNvPr>
          <p:cNvSpPr txBox="1"/>
          <p:nvPr/>
        </p:nvSpPr>
        <p:spPr>
          <a:xfrm>
            <a:off x="762000" y="27764"/>
            <a:ext cx="9737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914400" indent="-914400" algn="l">
              <a:buFont typeface="+mj-lt"/>
              <a:buAutoNum type="arabicPeriod" startAt="3"/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Living courageously in the </a:t>
            </a:r>
            <a:r>
              <a:rPr lang="en-US" sz="4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truth of the gospel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534AE-F04E-19E3-225C-39CEDB7FB921}"/>
              </a:ext>
            </a:extLst>
          </p:cNvPr>
          <p:cNvSpPr txBox="1"/>
          <p:nvPr/>
        </p:nvSpPr>
        <p:spPr>
          <a:xfrm>
            <a:off x="544696" y="1830013"/>
            <a:ext cx="1143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What do we believe about suffering?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303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8ECE3F-2902-48DD-1846-8AB2E2B35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90"/>
            <a:ext cx="12225580" cy="687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947420" y="2628"/>
            <a:ext cx="97898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72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The Gospel in Philippians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C6EBA3-EE04-499B-B324-AB8CD1E2786B}"/>
              </a:ext>
            </a:extLst>
          </p:cNvPr>
          <p:cNvSpPr txBox="1"/>
          <p:nvPr/>
        </p:nvSpPr>
        <p:spPr>
          <a:xfrm>
            <a:off x="3949578" y="1202957"/>
            <a:ext cx="79351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intends for the gospel to transform: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Our Identity (1-2)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Our Relationships (3-8)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Our Prayer (9-11)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How we face difficulty (12-18)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How we see the future (18-26)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Our loyalty (27-30)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4542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90CAC8-519C-A775-B479-F86A211BD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4331E3-CFA2-CF1C-0323-283804B0CB57}"/>
              </a:ext>
            </a:extLst>
          </p:cNvPr>
          <p:cNvSpPr txBox="1"/>
          <p:nvPr/>
        </p:nvSpPr>
        <p:spPr>
          <a:xfrm>
            <a:off x="762000" y="27764"/>
            <a:ext cx="9737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914400" indent="-914400" algn="l">
              <a:buFont typeface="+mj-lt"/>
              <a:buAutoNum type="arabicPeriod" startAt="3"/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Living courageously in the </a:t>
            </a:r>
            <a:r>
              <a:rPr lang="en-US" sz="4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truth of the gospel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534AE-F04E-19E3-225C-39CEDB7FB921}"/>
              </a:ext>
            </a:extLst>
          </p:cNvPr>
          <p:cNvSpPr txBox="1"/>
          <p:nvPr/>
        </p:nvSpPr>
        <p:spPr>
          <a:xfrm>
            <a:off x="626339" y="1597401"/>
            <a:ext cx="11430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29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For it has been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granted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to you that for the sake of Christ you should not only believe in him but also suffer for his sake…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Granted – graciously conferred favor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102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90CAC8-519C-A775-B479-F86A211BD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4331E3-CFA2-CF1C-0323-283804B0CB57}"/>
              </a:ext>
            </a:extLst>
          </p:cNvPr>
          <p:cNvSpPr txBox="1"/>
          <p:nvPr/>
        </p:nvSpPr>
        <p:spPr>
          <a:xfrm>
            <a:off x="762000" y="27764"/>
            <a:ext cx="9737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914400" indent="-914400" algn="l">
              <a:buFont typeface="+mj-lt"/>
              <a:buAutoNum type="arabicPeriod" startAt="3"/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Living courageously in the </a:t>
            </a:r>
            <a:r>
              <a:rPr lang="en-US" sz="4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truth of the gospel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534AE-F04E-19E3-225C-39CEDB7FB921}"/>
              </a:ext>
            </a:extLst>
          </p:cNvPr>
          <p:cNvSpPr txBox="1"/>
          <p:nvPr/>
        </p:nvSpPr>
        <p:spPr>
          <a:xfrm>
            <a:off x="626339" y="1597401"/>
            <a:ext cx="11430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29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For it has been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granted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to you that for the sake of Christ you should not only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believe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in him but also suffer for his sake…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Granted – graciously conferred favor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Believing granted by God (God brought it about)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812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90CAC8-519C-A775-B479-F86A211BD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4331E3-CFA2-CF1C-0323-283804B0CB57}"/>
              </a:ext>
            </a:extLst>
          </p:cNvPr>
          <p:cNvSpPr txBox="1"/>
          <p:nvPr/>
        </p:nvSpPr>
        <p:spPr>
          <a:xfrm>
            <a:off x="762000" y="27764"/>
            <a:ext cx="9737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914400" indent="-914400" algn="l">
              <a:buFont typeface="+mj-lt"/>
              <a:buAutoNum type="arabicPeriod" startAt="3"/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Living courageously in the </a:t>
            </a:r>
            <a:r>
              <a:rPr lang="en-US" sz="4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truth of the gospel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534AE-F04E-19E3-225C-39CEDB7FB921}"/>
              </a:ext>
            </a:extLst>
          </p:cNvPr>
          <p:cNvSpPr txBox="1"/>
          <p:nvPr/>
        </p:nvSpPr>
        <p:spPr>
          <a:xfrm>
            <a:off x="626339" y="1597401"/>
            <a:ext cx="11430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29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For it has been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granted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to you that for the sake of Christ you should not only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believe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in him but also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suffer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for his sake…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Granted – graciously conferred favor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Believing granted by God (God brought it about)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Suffering granted by God (God brought it about)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77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90CAC8-519C-A775-B479-F86A211BD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4331E3-CFA2-CF1C-0323-283804B0CB57}"/>
              </a:ext>
            </a:extLst>
          </p:cNvPr>
          <p:cNvSpPr txBox="1"/>
          <p:nvPr/>
        </p:nvSpPr>
        <p:spPr>
          <a:xfrm>
            <a:off x="762000" y="27764"/>
            <a:ext cx="9737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914400" indent="-914400" algn="l">
              <a:buFont typeface="+mj-lt"/>
              <a:buAutoNum type="arabicPeriod" startAt="3"/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Living courageously in the </a:t>
            </a:r>
            <a:r>
              <a:rPr lang="en-US" sz="4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truth of the gospel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534AE-F04E-19E3-225C-39CEDB7FB921}"/>
              </a:ext>
            </a:extLst>
          </p:cNvPr>
          <p:cNvSpPr txBox="1"/>
          <p:nvPr/>
        </p:nvSpPr>
        <p:spPr>
          <a:xfrm>
            <a:off x="626339" y="1597401"/>
            <a:ext cx="11430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29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For it has been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granted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to you that </a:t>
            </a:r>
            <a:r>
              <a:rPr lang="en-US" sz="4000" u="sng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for the sake of Christ 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you should not only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believe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in him but also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suffer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</a:t>
            </a:r>
            <a:r>
              <a:rPr lang="en-US" sz="4000" u="sng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for his sake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…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Granted – graciously conferred favor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Believing granted by God (God brought it about)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Suffering granted by God (God brought it about)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It is for Jesus’ sake (because of our attachment to him)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0767071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90CAC8-519C-A775-B479-F86A211BD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4331E3-CFA2-CF1C-0323-283804B0CB57}"/>
              </a:ext>
            </a:extLst>
          </p:cNvPr>
          <p:cNvSpPr txBox="1"/>
          <p:nvPr/>
        </p:nvSpPr>
        <p:spPr>
          <a:xfrm>
            <a:off x="762000" y="27764"/>
            <a:ext cx="9737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914400" indent="-914400" algn="l">
              <a:buFont typeface="+mj-lt"/>
              <a:buAutoNum type="arabicPeriod" startAt="3"/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Living courageously in the </a:t>
            </a:r>
            <a:r>
              <a:rPr lang="en-US" sz="4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truth of the gospel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534AE-F04E-19E3-225C-39CEDB7FB921}"/>
              </a:ext>
            </a:extLst>
          </p:cNvPr>
          <p:cNvSpPr txBox="1"/>
          <p:nvPr/>
        </p:nvSpPr>
        <p:spPr>
          <a:xfrm>
            <a:off x="544696" y="1830013"/>
            <a:ext cx="1143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28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and not frightened in anything by your opponents. This is a clear sign to them of their destruction, but of your salvation, and that from God.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29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For it has been granted to you that for the sake of Christ you should not only believe in him but also suffer for his sake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,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30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engaged in the same conflict that you saw I had and now hear that I still have.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55BBF52-1F77-2337-CD41-4CDC088F97E0}"/>
              </a:ext>
            </a:extLst>
          </p:cNvPr>
          <p:cNvSpPr/>
          <p:nvPr/>
        </p:nvSpPr>
        <p:spPr>
          <a:xfrm>
            <a:off x="544696" y="1830013"/>
            <a:ext cx="11228204" cy="1192365"/>
          </a:xfrm>
          <a:prstGeom prst="roundRect">
            <a:avLst/>
          </a:prstGeom>
          <a:solidFill>
            <a:srgbClr val="342A20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ultimate source of suffering:  God!</a:t>
            </a:r>
            <a:endParaRPr lang="en-US" sz="4000" b="1" dirty="0">
              <a:solidFill>
                <a:srgbClr val="FFFF00"/>
              </a:solidFill>
              <a:effectLst>
                <a:glow rad="139700">
                  <a:schemeClr val="tx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208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D20AF90-0D9E-12C5-D4BF-7410819FF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643343" y="273077"/>
            <a:ext cx="10905311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Living as Loyal Citizens of God’s Kingdom: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Standing together to protect the integrity of the gospel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Working together to spread the faith of the gospel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Living courageously in the truth of the gospel</a:t>
            </a:r>
          </a:p>
          <a:p>
            <a:pPr>
              <a:spcBef>
                <a:spcPts val="1800"/>
              </a:spcBef>
            </a:pPr>
            <a:r>
              <a:rPr lang="en-US" sz="4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Where does our loyalty lie?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571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D20AF90-0D9E-12C5-D4BF-7410819FF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321670" y="290201"/>
            <a:ext cx="11548657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Living as Loyal Citizens of God’s Kingdom: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Standing together to protect the integrity of the gospel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Working together to spread the faith of the gospel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Living courageously in the truth of the gospel</a:t>
            </a:r>
          </a:p>
          <a:p>
            <a:pPr>
              <a:spcBef>
                <a:spcPts val="1800"/>
              </a:spcBef>
            </a:pPr>
            <a:r>
              <a:rPr lang="en-US" sz="4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Has God spoken to you about one of these?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59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34622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0005">
        <p:fade/>
      </p:transition>
    </mc:Choice>
    <mc:Fallback xmlns="">
      <p:transition spd="slow" advTm="50005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</a:t>
            </a:r>
            <a:r>
              <a:rPr kumimoji="0" lang="en-US" sz="4267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presentation for 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F1F2D9-333F-741A-2FEE-C657E672E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1162050" y="234781"/>
            <a:ext cx="9867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Overall Context: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73AA61-9B82-A6CA-012C-D0136E6A9215}"/>
              </a:ext>
            </a:extLst>
          </p:cNvPr>
          <p:cNvSpPr txBox="1"/>
          <p:nvPr/>
        </p:nvSpPr>
        <p:spPr>
          <a:xfrm>
            <a:off x="487134" y="1779024"/>
            <a:ext cx="10991851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1:12-26:  Paul’s personal  update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1:27-2:16:  Exhortations </a:t>
            </a:r>
          </a:p>
          <a:p>
            <a:pPr marL="13716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Based on Epaphroditus’ update</a:t>
            </a:r>
          </a:p>
          <a:p>
            <a:pPr marL="13716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Based on his love and concern for them</a:t>
            </a:r>
          </a:p>
          <a:p>
            <a:pPr marL="13716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1:27 is the transition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287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19152B5-6CE1-3206-5D16-9CB6D7D03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381000" y="674400"/>
            <a:ext cx="11430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27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Only let your manner of life be worthy of the gospel of Christ, so that whether I come and see you or am absent, I may hear of you that you are standing firm in one spirit, with one mind striving side by side for the faith of the gospel,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28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and not frightened in anything by your opponents. This is a clear sign to them of their destruction, but of your salvation, and that from God. 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Philippians 1:27-28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289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39BCFD3-4A04-3844-5880-3137B56AB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8596BD-D3F1-B316-A958-B1D0FA608A58}"/>
              </a:ext>
            </a:extLst>
          </p:cNvPr>
          <p:cNvSpPr txBox="1"/>
          <p:nvPr/>
        </p:nvSpPr>
        <p:spPr>
          <a:xfrm>
            <a:off x="495762" y="2029468"/>
            <a:ext cx="1143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29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For it has been granted to you that for the sake of Christ you should not only believe in him but also suffer for his sake,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30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engaged in the same conflict that you saw I had and now hear that I still have.</a:t>
            </a:r>
          </a:p>
          <a:p>
            <a:pPr algn="l"/>
            <a:endParaRPr lang="en-US" sz="40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      Philippians 1:29-30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2422714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19152B5-6CE1-3206-5D16-9CB6D7D03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381000" y="674400"/>
            <a:ext cx="11430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27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Only let your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manner of life 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be worthy of the gospel of Christ, so that whether I come and see you or am absent, I may hear of you that you are standing firm in one spirit, with one mind striving side by side for the faith of the gospel,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28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and not frightened in anything by your opponents. This is a clear sign to them of their destruction, but of your salvation, and that from God. 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Philippians 1:27-28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1D86169-6062-AAB9-BAF7-1BC46999D8CA}"/>
              </a:ext>
            </a:extLst>
          </p:cNvPr>
          <p:cNvSpPr/>
          <p:nvPr/>
        </p:nvSpPr>
        <p:spPr>
          <a:xfrm>
            <a:off x="381000" y="1404256"/>
            <a:ext cx="10874827" cy="3265715"/>
          </a:xfrm>
          <a:prstGeom prst="roundRect">
            <a:avLst/>
          </a:prstGeom>
          <a:solidFill>
            <a:schemeClr val="accent1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Politeuomai</a:t>
            </a:r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be a citizen of a state, to live as a good citizen, to conduct oneself according to the laws and customs of a state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798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19152B5-6CE1-3206-5D16-9CB6D7D03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381000" y="674400"/>
            <a:ext cx="11430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27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Only let your manner of life be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worthy of the gospel of Christ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, so that whether I come and see you or am absent, I may hear of you that you are standing firm in one spirit, with one mind striving side by side for the faith of the gospel,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28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and not frightened in anything by your opponents. This is a clear sign to them of their destruction, but of your salvation, and that from God. 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Philippians 1:27-28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221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19152B5-6CE1-3206-5D16-9CB6D7D03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294374" y="1017157"/>
            <a:ext cx="1163682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For the grace of God has appeared, bringing salvation for all people, </a:t>
            </a:r>
            <a:r>
              <a:rPr lang="en-US" sz="38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12</a:t>
            </a: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training us to renounce ungodliness and worldly passions, and to live self-controlled, upright, and godly lives in the present age, </a:t>
            </a:r>
            <a:r>
              <a:rPr lang="en-US" sz="38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13</a:t>
            </a: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waiting for our blessed hope, the appearing of the glory of our great God and Savior Jesus Christ, </a:t>
            </a:r>
            <a:r>
              <a:rPr lang="en-US" sz="38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14</a:t>
            </a: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who gave himself for us to redeem us from all lawlessness and to purify for himself a people for his own possession who are zealous for good works. </a:t>
            </a:r>
          </a:p>
          <a:p>
            <a:pPr algn="l"/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                Titus 2:11-14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FBF0F6-874F-CC99-EEE9-6E6CCDA8E604}"/>
              </a:ext>
            </a:extLst>
          </p:cNvPr>
          <p:cNvSpPr txBox="1"/>
          <p:nvPr/>
        </p:nvSpPr>
        <p:spPr>
          <a:xfrm>
            <a:off x="3175498" y="93080"/>
            <a:ext cx="5874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What is the Gospel?</a:t>
            </a:r>
            <a:endParaRPr lang="en-US" sz="48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7E66A13-0D8B-B6BA-E522-1BE79FDA0215}"/>
              </a:ext>
            </a:extLst>
          </p:cNvPr>
          <p:cNvSpPr/>
          <p:nvPr/>
        </p:nvSpPr>
        <p:spPr>
          <a:xfrm>
            <a:off x="1262743" y="5815135"/>
            <a:ext cx="9367157" cy="800100"/>
          </a:xfrm>
          <a:prstGeom prst="roundRect">
            <a:avLst/>
          </a:prstGeom>
          <a:solidFill>
            <a:schemeClr val="accent1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Jesus gave his life to save us from our sin!</a:t>
            </a:r>
            <a:endParaRPr lang="en-US" sz="4000" b="1" dirty="0">
              <a:solidFill>
                <a:srgbClr val="FFFF00"/>
              </a:solidFill>
              <a:effectLst>
                <a:glow rad="139700">
                  <a:schemeClr val="tx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E70287-0F61-2176-D513-B8FC6CA62A6C}"/>
              </a:ext>
            </a:extLst>
          </p:cNvPr>
          <p:cNvSpPr/>
          <p:nvPr/>
        </p:nvSpPr>
        <p:spPr>
          <a:xfrm>
            <a:off x="9177523" y="1066144"/>
            <a:ext cx="1988033" cy="594480"/>
          </a:xfrm>
          <a:prstGeom prst="roundRect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2E90540-CD67-82A3-E855-24A2171C985E}"/>
              </a:ext>
            </a:extLst>
          </p:cNvPr>
          <p:cNvSpPr/>
          <p:nvPr/>
        </p:nvSpPr>
        <p:spPr>
          <a:xfrm>
            <a:off x="294375" y="3945414"/>
            <a:ext cx="9241512" cy="594480"/>
          </a:xfrm>
          <a:prstGeom prst="roundRect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84972E-B048-348B-80BD-02CBB6D816C0}"/>
              </a:ext>
            </a:extLst>
          </p:cNvPr>
          <p:cNvCxnSpPr/>
          <p:nvPr/>
        </p:nvCxnSpPr>
        <p:spPr>
          <a:xfrm>
            <a:off x="10091057" y="4539894"/>
            <a:ext cx="1600200" cy="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52270F-F551-1D05-168C-0F00843D0446}"/>
              </a:ext>
            </a:extLst>
          </p:cNvPr>
          <p:cNvCxnSpPr>
            <a:cxnSpLocks/>
          </p:cNvCxnSpPr>
          <p:nvPr/>
        </p:nvCxnSpPr>
        <p:spPr>
          <a:xfrm>
            <a:off x="321129" y="5116837"/>
            <a:ext cx="4691742" cy="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12A68F-4663-5C39-B766-198E42BB5B5B}"/>
              </a:ext>
            </a:extLst>
          </p:cNvPr>
          <p:cNvCxnSpPr>
            <a:cxnSpLocks/>
          </p:cNvCxnSpPr>
          <p:nvPr/>
        </p:nvCxnSpPr>
        <p:spPr>
          <a:xfrm>
            <a:off x="5938158" y="5116837"/>
            <a:ext cx="5753099" cy="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3B314D-CE2D-CFC7-AF84-6082DE86097B}"/>
              </a:ext>
            </a:extLst>
          </p:cNvPr>
          <p:cNvCxnSpPr>
            <a:cxnSpLocks/>
          </p:cNvCxnSpPr>
          <p:nvPr/>
        </p:nvCxnSpPr>
        <p:spPr>
          <a:xfrm>
            <a:off x="3020786" y="2199466"/>
            <a:ext cx="8144770" cy="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F95951-C56F-3C2C-0F71-767861F6ECC8}"/>
              </a:ext>
            </a:extLst>
          </p:cNvPr>
          <p:cNvCxnSpPr>
            <a:cxnSpLocks/>
          </p:cNvCxnSpPr>
          <p:nvPr/>
        </p:nvCxnSpPr>
        <p:spPr>
          <a:xfrm>
            <a:off x="342901" y="2803623"/>
            <a:ext cx="3494313" cy="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83606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32&quot;&gt;&lt;property id=&quot;20148&quot; value=&quot;5&quot;/&gt;&lt;property id=&quot;20300&quot; value=&quot;Slide 2&quot;/&gt;&lt;property id=&quot;20307&quot; value=&quot;257&quot;/&gt;&lt;/object&gt;&lt;object type=&quot;3&quot; unique_id=&quot;10112&quot;&gt;&lt;property id=&quot;20148&quot; value=&quot;5&quot;/&gt;&lt;property id=&quot;20300&quot; value=&quot;Slide 3&quot;/&gt;&lt;property id=&quot;20307&quot; value=&quot;259&quot;/&gt;&lt;/object&gt;&lt;object type=&quot;3&quot; unique_id=&quot;10164&quot;&gt;&lt;property id=&quot;20148&quot; value=&quot;5&quot;/&gt;&lt;property id=&quot;20300&quot; value=&quot;Slide 4&quot;/&gt;&lt;property id=&quot;20307&quot; value=&quot;260&quot;/&gt;&lt;/object&gt;&lt;object type=&quot;3&quot; unique_id=&quot;10195&quot;&gt;&lt;property id=&quot;20148&quot; value=&quot;5&quot;/&gt;&lt;property id=&quot;20300&quot; value=&quot;Slide 5&quot;/&gt;&lt;property id=&quot;20307&quot; value=&quot;261&quot;/&gt;&lt;/object&gt;&lt;object type=&quot;3&quot; unique_id=&quot;18570&quot;&gt;&lt;property id=&quot;20148&quot; value=&quot;5&quot;/&gt;&lt;property id=&quot;20300&quot; value=&quot;Slide 6&quot;/&gt;&lt;property id=&quot;20307&quot; value=&quot;262&quot;/&gt;&lt;/object&gt;&lt;object type=&quot;3&quot; unique_id=&quot;18611&quot;&gt;&lt;property id=&quot;20148&quot; value=&quot;5&quot;/&gt;&lt;property id=&quot;20300&quot; value=&quot;Slide 7&quot;/&gt;&lt;property id=&quot;20307&quot; value=&quot;263&quot;/&gt;&lt;/object&gt;&lt;object type=&quot;3&quot; unique_id=&quot;19112&quot;&gt;&lt;property id=&quot;20148&quot; value=&quot;5&quot;/&gt;&lt;property id=&quot;20300&quot; value=&quot;Slide 16&quot;/&gt;&lt;property id=&quot;20307&quot; value=&quot;270&quot;/&gt;&lt;/object&gt;&lt;object type=&quot;3&quot; unique_id=&quot;19281&quot;&gt;&lt;property id=&quot;20148&quot; value=&quot;5&quot;/&gt;&lt;property id=&quot;20300&quot; value=&quot;Slide 1&quot;/&gt;&lt;property id=&quot;20307&quot; value=&quot;272&quot;/&gt;&lt;/object&gt;&lt;object type=&quot;3&quot; unique_id=&quot;19534&quot;&gt;&lt;property id=&quot;20148&quot; value=&quot;5&quot;/&gt;&lt;property id=&quot;20300&quot; value=&quot;Slide 9&quot;/&gt;&lt;property id=&quot;20307&quot; value=&quot;273&quot;/&gt;&lt;/object&gt;&lt;object type=&quot;3&quot; unique_id=&quot;19535&quot;&gt;&lt;property id=&quot;20148&quot; value=&quot;5&quot;/&gt;&lt;property id=&quot;20300&quot; value=&quot;Slide 10&quot;/&gt;&lt;property id=&quot;20307&quot; value=&quot;274&quot;/&gt;&lt;/object&gt;&lt;object type=&quot;3&quot; unique_id=&quot;19784&quot;&gt;&lt;property id=&quot;20148&quot; value=&quot;5&quot;/&gt;&lt;property id=&quot;20300&quot; value=&quot;Slide 11&quot;/&gt;&lt;property id=&quot;20307&quot; value=&quot;275&quot;/&gt;&lt;/object&gt;&lt;object type=&quot;3&quot; unique_id=&quot;19842&quot;&gt;&lt;property id=&quot;20148&quot; value=&quot;5&quot;/&gt;&lt;property id=&quot;20300&quot; value=&quot;Slide 12&quot;/&gt;&lt;property id=&quot;20307&quot; value=&quot;276&quot;/&gt;&lt;/object&gt;&lt;object type=&quot;3&quot; unique_id=&quot;19903&quot;&gt;&lt;property id=&quot;20148&quot; value=&quot;5&quot;/&gt;&lt;property id=&quot;20300&quot; value=&quot;Slide 13&quot;/&gt;&lt;property id=&quot;20307&quot; value=&quot;277&quot;/&gt;&lt;/object&gt;&lt;object type=&quot;3&quot; unique_id=&quot;19963&quot;&gt;&lt;property id=&quot;20148&quot; value=&quot;5&quot;/&gt;&lt;property id=&quot;20300&quot; value=&quot;Slide 15&quot;/&gt;&lt;property id=&quot;20307&quot; value=&quot;278&quot;/&gt;&lt;/object&gt;&lt;object type=&quot;3&quot; unique_id=&quot;20308&quot;&gt;&lt;property id=&quot;20148&quot; value=&quot;5&quot;/&gt;&lt;property id=&quot;20300&quot; value=&quot;Slide 14&quot;/&gt;&lt;property id=&quot;20307&quot; value=&quot;279&quot;/&gt;&lt;/object&gt;&lt;object type=&quot;3&quot; unique_id=&quot;22002&quot;&gt;&lt;property id=&quot;20148&quot; value=&quot;5&quot;/&gt;&lt;property id=&quot;20300&quot; value=&quot;Slide 8&quot;/&gt;&lt;property id=&quot;20307&quot; value=&quot;299&quot;/&gt;&lt;/object&gt;&lt;/object&gt;&lt;/object&gt;&lt;/database&gt;"/>
  <p:tag name="SECTOMILLISECCONVERTED" val="1"/>
  <p:tag name="ISPRING_PROJECT_VERSION" val="9.3"/>
  <p:tag name="ISPRING_PROJECT_FOLDER_UPDATED" val="1"/>
  <p:tag name="ISPRING_FIRST_PUBLISH" val="1"/>
  <p:tag name="ISPRING_LMS_API_VERSION" val="SCORM 2004 (4th edition)"/>
  <p:tag name="ISPRING_ULTRA_SCORM_COURSE_ID" val="D6EC45B8-1E44-46E1-9754-98E648B6D3F3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PUBLISH_SETTINGS" val="{&quot;commonSettings&quot;:{&quot;webSettings&quot;:{&quot;useMobileViewer&quot;:&quot;T_FALSE&quot;,&quot;format&quot;:&quot;OF_VIDEO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UUID" val="{3DF0B31B-4FE5-4840-9F54-9662CD816234}"/>
  <p:tag name="ISPRING_OUTPUT_FOLDER" val="[[&quot;\uFFFD\/\bP{52F60523-431F-4090-BD6D-7A152C603D33}&quot;,&quot;C:\\Users\\dlbri\\OneDrive\\Documents\\DanHome\\AIC Pastoring\\Messages\\Philippians\\Chapter 1\\AV&quot;]]"/>
  <p:tag name="ISPRING_SCREEN_RECS_UPDATED" val="C:\Users\dlbri\OneDrive\Documents\DanHome\AIC Pastoring\Messages\Philippians\Chapter 1\Philippians 1_12-18 Transformed by the Gospel\"/>
  <p:tag name="ISPRING_RESOURCE_FOLDER" val="C:\Users\dlbri\OneDrive\Documents\DanHome\AIC Pastoring\Messages\Philippians\Chapter 1\Philippians 1_12-18 Transformed by the Gospel\"/>
  <p:tag name="ISPRING_PRESENTATION_PATH" val="C:\Users\dlbri\OneDrive\Documents\DanHome\AIC Pastoring\Messages\Philippians\Chapter 1\Philippians 1_12-18 Transformed by the Gospel.pptx"/>
  <p:tag name="FLASHSPRING_ZOOM_TAG" val="72"/>
  <p:tag name="ISPRING_PRESENTATION_INFO_2" val="&lt;?xml version=&quot;1.0&quot; encoding=&quot;UTF-8&quot; standalone=&quot;no&quot; ?&gt;&#10;&lt;presentation2&gt;&#10;&#10;  &lt;slides&gt;&#10;    &lt;slide id=&quot;{E84FFEC9-C1F1-4FCA-B88A-D9D046D52A82}&quot; pptId=&quot;644&quot;/&gt;&#10;    &lt;slide id=&quot;{1D92C76C-4414-4033-8458-CC0CB52335E6}&quot; pptId=&quot;746&quot;/&gt;&#10;    &lt;slide id=&quot;{53FA7A59-AD9A-4BF2-81D7-096309239E25}&quot; pptId=&quot;745&quot;/&gt;&#10;    &lt;slide id=&quot;{AD642C23-9B1B-423C-9166-50CC3D179A01}&quot; pptId=&quot;728&quot;/&gt;&#10;    &lt;slide id=&quot;{9A7337E5-71FE-4AF8-B2BB-C3F2CFD131CE}&quot; pptId=&quot;653&quot;/&gt;&#10;    &lt;slide id=&quot;{BB14A4DD-6253-4E22-87A6-65CCB3FB6528}&quot; pptId=&quot;689&quot;/&gt;&#10;    &lt;slide id=&quot;{21C8C394-8A22-4207-A367-BF2CC25CA59B}&quot; pptId=&quot;710&quot;/&gt;&#10;    &lt;slide id=&quot;{460D7AF9-999C-4113-A2BF-149342F661EB}&quot; pptId=&quot;711&quot;/&gt;&#10;    &lt;slide id=&quot;{5439698B-36DD-423A-A594-61BB7AB41C6F}&quot; pptId=&quot;712&quot;/&gt;&#10;    &lt;slide id=&quot;{CF80A1EE-3C2C-4530-A30E-0D5A9D32F3B0}&quot; pptId=&quot;713&quot;/&gt;&#10;    &lt;slide id=&quot;{67E91376-9FB0-4604-A19C-EA36B39F921F}&quot; pptId=&quot;714&quot;/&gt;&#10;    &lt;slide id=&quot;{D3366072-E16A-49A1-A087-7A9A0A2078DB}&quot; pptId=&quot;688&quot;/&gt;&#10;    &lt;slide id=&quot;{3738C419-02F7-4DD5-BEA8-75B71E04EEE9}&quot; pptId=&quot;665&quot;/&gt;&#10;    &lt;slide id=&quot;{E6DBBB54-AE30-4BFF-B34E-02FA133C922D}&quot; pptId=&quot;719&quot;/&gt;&#10;    &lt;slide id=&quot;{D62BFA52-961E-46C1-AC41-4BCF290C2ACC}&quot; pptId=&quot;720&quot;/&gt;&#10;    &lt;slide id=&quot;{A3586CB7-93C5-4F9D-83E4-281EF68C77C8}&quot; pptId=&quot;721&quot;/&gt;&#10;    &lt;slide id=&quot;{0DD1CFEF-7695-4B11-8FFB-DD2306B190EC}&quot; pptId=&quot;715&quot;/&gt;&#10;    &lt;slide id=&quot;{A9281911-61D6-4306-B112-EA21E09D632A}&quot; pptId=&quot;729&quot;/&gt;&#10;    &lt;slide id=&quot;{B5AF1A24-916F-4F48-9B9A-FA8A9DB22791}&quot; pptId=&quot;730&quot;/&gt;&#10;    &lt;slide id=&quot;{7586E210-6B4B-4998-AED3-3876B8F5338E}&quot; pptId=&quot;731&quot;/&gt;&#10;    &lt;slide id=&quot;{D4E9E28A-5EFC-4B7C-B153-45F89122971A}&quot; pptId=&quot;722&quot;/&gt;&#10;    &lt;slide id=&quot;{5BF9B51B-7D93-4F88-AC7B-74589A6AD02E}&quot; pptId=&quot;723&quot;/&gt;&#10;    &lt;slide id=&quot;{FDDA84A9-C512-475E-9CCB-97A27A11C432}&quot; pptId=&quot;725&quot;/&gt;&#10;    &lt;slide id=&quot;{1B93BF79-3448-433A-B08F-493A195DD3F9}&quot; pptId=&quot;724&quot;/&gt;&#10;    &lt;slide id=&quot;{1F4595A2-ACC6-4124-91FE-6AF2E62571DA}&quot; pptId=&quot;735&quot;/&gt;&#10;    &lt;slide id=&quot;{224D0156-A88E-4411-8367-254882044B4E}&quot; pptId=&quot;726&quot;/&gt;&#10;    &lt;slide id=&quot;{8D3C778B-3196-484E-9556-57C2DEF4F3DE}&quot; pptId=&quot;736&quot;/&gt;&#10;    &lt;slide id=&quot;{63801422-4211-4182-9680-FD79213393A6}&quot; pptId=&quot;738&quot;/&gt;&#10;    &lt;slide id=&quot;{920E3407-5123-4E3D-8145-975AA9E6FB46}&quot; pptId=&quot;739&quot;/&gt;&#10;    &lt;slide id=&quot;{6A2F64D3-385A-4444-8B8E-7DF490F7FF85}&quot; pptId=&quot;734&quot;/&gt;&#10;    &lt;slide id=&quot;{56920087-E812-41C5-BE11-EEFD85F020B1}&quot; pptId=&quot;737&quot;/&gt;&#10;    &lt;slide id=&quot;{CBAF1C6F-294F-466C-B2F3-2C1794E8C2AA}&quot; pptId=&quot;741&quot;/&gt;&#10;    &lt;slide id=&quot;{629E26AC-AD26-4A67-BB75-E8783D3AC551}&quot; pptId=&quot;740&quot;/&gt;&#10;    &lt;slide id=&quot;{9B50F7C9-08C8-4859-AB68-C9DF00C27321}&quot; pptId=&quot;742&quot;/&gt;&#10;    &lt;slide id=&quot;{6219BAC0-E1F1-4144-AC2B-499DB68F9481}&quot; pptId=&quot;748&quot;/&gt;&#10;    &lt;slide id=&quot;{7FC3E677-7CA2-46A5-B8FB-11EA8E0AD323}&quot; pptId=&quot;743&quot;/&gt;&#10;    &lt;slide id=&quot;{72133476-067B-4EDB-86A2-1913678D9261}&quot; pptId=&quot;747&quot;/&gt;&#10;    &lt;slide id=&quot;{BD4D3C13-BBAE-48C2-A985-D86FA8255A54}&quot; pptId=&quot;744&quot;/&gt;&#10;    &lt;slide id=&quot;{278C377D-6138-4932-8766-744A9BB47D7C}&quot; pptId=&quot;300&quot;/&gt;&#10;  &lt;/slides&gt;&#10;&#10;  &lt;narration&gt;&#10;    &lt;audioTracks&gt;&#10;      &lt;audioTrack muted=&quot;false&quot; name=&quot;Philippians 1_12-18 Edited Sony Recording&quot; resource=&quot;05c8daae&quot; slideId=&quot;{E84FFEC9-C1F1-4FCA-B88A-D9D046D52A82}&quot; startTime=&quot;0&quot; stepIndex=&quot;0&quot; volume=&quot;1&quot;&gt;&#10;        &lt;audio channels=&quot;2&quot; format=&quot;fltp&quot; sampleRate=&quot;44100&quot;/&gt;&#10;      &lt;/audioTrack&gt;&#10;    &lt;/audioTracks&gt;&#10;    &lt;videoTracks/&gt;&#10;  &lt;/narration&gt;&#10;&#10;&lt;/presentation2&gt;&#10;"/>
  <p:tag name="ISPRING_ULTRA_SCORM_COURCE_TITLE" val="Philippians 1_12-18 Transformed by the Gospel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  <p:tag name="ISPRING_PRESENTATION_TITLE" val="Philippians 1_12-18 Transformed by the Gospe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8.431"/>
  <p:tag name="ISPRING_SLIDE_ID_2" val="{D3366072-E16A-49A1-A087-7A9A0A2078DB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8.431"/>
  <p:tag name="ISPRING_SLIDE_ID_2" val="{D3366072-E16A-49A1-A087-7A9A0A2078DB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8.431"/>
  <p:tag name="ISPRING_SLIDE_ID_2" val="{D3366072-E16A-49A1-A087-7A9A0A2078DB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1.974"/>
  <p:tag name="ISPRING_SLIDE_ID_2" val="{E84FFEC9-C1F1-4FCA-B88A-D9D046D52A8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1.974"/>
  <p:tag name="ISPRING_SLIDE_ID_2" val="{E84FFEC9-C1F1-4FCA-B88A-D9D046D52A8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8.431"/>
  <p:tag name="ISPRING_SLIDE_ID_2" val="{D3366072-E16A-49A1-A087-7A9A0A2078DB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8.431"/>
  <p:tag name="ISPRING_SLIDE_ID_2" val="{D3366072-E16A-49A1-A087-7A9A0A2078DB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8.431"/>
  <p:tag name="ISPRING_SLIDE_ID_2" val="{D3366072-E16A-49A1-A087-7A9A0A2078DB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8.431"/>
  <p:tag name="ISPRING_SLIDE_ID_2" val="{D3366072-E16A-49A1-A087-7A9A0A2078DB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8.431"/>
  <p:tag name="ISPRING_SLIDE_ID_2" val="{D3366072-E16A-49A1-A087-7A9A0A2078DB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1.974"/>
  <p:tag name="ISPRING_SLIDE_ID_2" val="{E84FFEC9-C1F1-4FCA-B88A-D9D046D52A8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1.974"/>
  <p:tag name="ISPRING_SLIDE_ID_2" val="{E84FFEC9-C1F1-4FCA-B88A-D9D046D52A8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8.431"/>
  <p:tag name="ISPRING_SLIDE_ID_2" val="{D3366072-E16A-49A1-A087-7A9A0A2078DB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8.431"/>
  <p:tag name="ISPRING_SLIDE_ID_2" val="{D3366072-E16A-49A1-A087-7A9A0A2078DB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8.431"/>
  <p:tag name="ISPRING_SLIDE_ID_2" val="{D3366072-E16A-49A1-A087-7A9A0A2078DB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8.431"/>
  <p:tag name="ISPRING_SLIDE_ID_2" val="{D3366072-E16A-49A1-A087-7A9A0A2078DB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1.974"/>
  <p:tag name="ISPRING_SLIDE_ID_2" val="{E84FFEC9-C1F1-4FCA-B88A-D9D046D52A82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8.431"/>
  <p:tag name="ISPRING_SLIDE_ID_2" val="{D3366072-E16A-49A1-A087-7A9A0A2078DB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8.431"/>
  <p:tag name="ISPRING_SLIDE_ID_2" val="{D3366072-E16A-49A1-A087-7A9A0A2078DB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8.431"/>
  <p:tag name="ISPRING_SLIDE_ID_2" val="{D3366072-E16A-49A1-A087-7A9A0A2078DB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8.431"/>
  <p:tag name="ISPRING_SLIDE_ID_2" val="{D3366072-E16A-49A1-A087-7A9A0A2078DB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80.406"/>
  <p:tag name="TIMING" val="|52.062"/>
  <p:tag name="ISPRING_SLIDE_ID_2" val="{1D92C76C-4414-4033-8458-CC0CB52335E6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8.431"/>
  <p:tag name="ISPRING_SLIDE_ID_2" val="{D3366072-E16A-49A1-A087-7A9A0A2078DB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8.431"/>
  <p:tag name="ISPRING_SLIDE_ID_2" val="{D3366072-E16A-49A1-A087-7A9A0A2078DB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8.431"/>
  <p:tag name="ISPRING_SLIDE_ID_2" val="{D3366072-E16A-49A1-A087-7A9A0A2078DB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8.431"/>
  <p:tag name="ISPRING_SLIDE_ID_2" val="{D3366072-E16A-49A1-A087-7A9A0A2078DB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8.431"/>
  <p:tag name="ISPRING_SLIDE_ID_2" val="{D3366072-E16A-49A1-A087-7A9A0A2078DB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8.431"/>
  <p:tag name="ISPRING_SLIDE_ID_2" val="{D3366072-E16A-49A1-A087-7A9A0A2078DB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1.974"/>
  <p:tag name="ISPRING_SLIDE_ID_2" val="{E84FFEC9-C1F1-4FCA-B88A-D9D046D52A82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1.974"/>
  <p:tag name="ISPRING_SLIDE_ID_2" val="{E84FFEC9-C1F1-4FCA-B88A-D9D046D52A82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E255A92B-083D-4A10-B53E-BAEA6FF4426A}:300"/>
  <p:tag name="GENSWF_ADVANCE_TIME" val="50.005"/>
  <p:tag name="ISPRING_SLIDE_ID_2" val="{278C377D-6138-4932-8766-744A9BB47D7C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111.280"/>
  <p:tag name="TIMING" val="|15.506|14.735|25.29|28.545|9.352"/>
  <p:tag name="ISPRING_SLIDE_ID_2" val="{AD642C23-9B1B-423C-9166-50CC3D179A0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61.306"/>
  <p:tag name="TIMING" val="|20.441|17.405"/>
  <p:tag name="ISPRING_SLIDE_ID_2" val="{9A7337E5-71FE-4AF8-B2BB-C3F2CFD131C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8.431"/>
  <p:tag name="ISPRING_SLIDE_ID_2" val="{D3366072-E16A-49A1-A087-7A9A0A2078DB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47.814"/>
  <p:tag name="ISPRING_SLIDE_ID_2" val="{3738C419-02F7-4DD5-BEA8-75B71E04EEE9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8.431"/>
  <p:tag name="ISPRING_SLIDE_ID_2" val="{D3366072-E16A-49A1-A087-7A9A0A2078DB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8.431"/>
  <p:tag name="ISPRING_SLIDE_ID_2" val="{D3366072-E16A-49A1-A087-7A9A0A2078D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3446</TotalTime>
  <Words>2066</Words>
  <Application>Microsoft Macintosh PowerPoint</Application>
  <PresentationFormat>Widescreen</PresentationFormat>
  <Paragraphs>190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Times New Roman</vt:lpstr>
      <vt:lpstr>Wingdings</vt:lpstr>
      <vt:lpstr>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NT Preaching link at BibleStudyDownloads.org</vt:lpstr>
    </vt:vector>
  </TitlesOfParts>
  <Company>Martin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Philippians 1_12-18 Transformed by the Gospel</dc:title>
  <dc:creator>David Martin</dc:creator>
  <cp:lastModifiedBy>Rick Griffith</cp:lastModifiedBy>
  <cp:revision>8</cp:revision>
  <cp:lastPrinted>2016-09-27T19:32:35Z</cp:lastPrinted>
  <dcterms:created xsi:type="dcterms:W3CDTF">2011-09-26T16:22:56Z</dcterms:created>
  <dcterms:modified xsi:type="dcterms:W3CDTF">2023-03-05T14:45:29Z</dcterms:modified>
</cp:coreProperties>
</file>