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4"/>
  </p:notesMasterIdLst>
  <p:handoutMasterIdLst>
    <p:handoutMasterId r:id="rId65"/>
  </p:handoutMasterIdLst>
  <p:sldIdLst>
    <p:sldId id="273" r:id="rId5"/>
    <p:sldId id="277" r:id="rId6"/>
    <p:sldId id="284" r:id="rId7"/>
    <p:sldId id="278" r:id="rId8"/>
    <p:sldId id="361" r:id="rId9"/>
    <p:sldId id="360" r:id="rId10"/>
    <p:sldId id="279" r:id="rId11"/>
    <p:sldId id="280" r:id="rId12"/>
    <p:sldId id="285" r:id="rId13"/>
    <p:sldId id="282" r:id="rId14"/>
    <p:sldId id="356" r:id="rId15"/>
    <p:sldId id="357" r:id="rId16"/>
    <p:sldId id="358" r:id="rId17"/>
    <p:sldId id="359" r:id="rId18"/>
    <p:sldId id="363" r:id="rId19"/>
    <p:sldId id="364" r:id="rId20"/>
    <p:sldId id="365" r:id="rId21"/>
    <p:sldId id="367" r:id="rId22"/>
    <p:sldId id="368" r:id="rId23"/>
    <p:sldId id="374" r:id="rId24"/>
    <p:sldId id="373" r:id="rId25"/>
    <p:sldId id="375" r:id="rId26"/>
    <p:sldId id="376" r:id="rId27"/>
    <p:sldId id="370" r:id="rId28"/>
    <p:sldId id="371" r:id="rId29"/>
    <p:sldId id="381" r:id="rId30"/>
    <p:sldId id="382" r:id="rId31"/>
    <p:sldId id="380" r:id="rId32"/>
    <p:sldId id="383" r:id="rId33"/>
    <p:sldId id="384" r:id="rId34"/>
    <p:sldId id="386" r:id="rId35"/>
    <p:sldId id="388" r:id="rId36"/>
    <p:sldId id="389" r:id="rId37"/>
    <p:sldId id="390" r:id="rId38"/>
    <p:sldId id="391" r:id="rId39"/>
    <p:sldId id="392" r:id="rId40"/>
    <p:sldId id="394" r:id="rId41"/>
    <p:sldId id="395" r:id="rId42"/>
    <p:sldId id="393" r:id="rId43"/>
    <p:sldId id="396" r:id="rId44"/>
    <p:sldId id="397" r:id="rId45"/>
    <p:sldId id="398" r:id="rId46"/>
    <p:sldId id="399" r:id="rId47"/>
    <p:sldId id="400" r:id="rId48"/>
    <p:sldId id="401" r:id="rId49"/>
    <p:sldId id="404" r:id="rId50"/>
    <p:sldId id="405" r:id="rId51"/>
    <p:sldId id="406" r:id="rId52"/>
    <p:sldId id="403" r:id="rId53"/>
    <p:sldId id="407" r:id="rId54"/>
    <p:sldId id="408" r:id="rId55"/>
    <p:sldId id="409" r:id="rId56"/>
    <p:sldId id="410" r:id="rId57"/>
    <p:sldId id="411" r:id="rId58"/>
    <p:sldId id="412" r:id="rId59"/>
    <p:sldId id="413" r:id="rId60"/>
    <p:sldId id="402" r:id="rId61"/>
    <p:sldId id="268" r:id="rId62"/>
    <p:sldId id="5202" r:id="rId63"/>
  </p:sldIdLst>
  <p:sldSz cx="9144000" cy="6858000" type="screen4x3"/>
  <p:notesSz cx="7010400" cy="92964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8004D"/>
    <a:srgbClr val="54003E"/>
    <a:srgbClr val="92006C"/>
    <a:srgbClr val="CC0099"/>
    <a:srgbClr val="884106"/>
    <a:srgbClr val="820060"/>
    <a:srgbClr val="007000"/>
    <a:srgbClr val="00355C"/>
    <a:srgbClr val="40009E"/>
    <a:srgbClr val="2C00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4"/>
    <p:restoredTop sz="94653"/>
  </p:normalViewPr>
  <p:slideViewPr>
    <p:cSldViewPr>
      <p:cViewPr varScale="1">
        <p:scale>
          <a:sx n="137" d="100"/>
          <a:sy n="137" d="100"/>
        </p:scale>
        <p:origin x="1736" y="1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1"/>
          </a:xfrm>
          <a:prstGeom prst="rect">
            <a:avLst/>
          </a:prstGeom>
        </p:spPr>
        <p:txBody>
          <a:bodyPr vert="horz" lIns="91431" tIns="45715" rIns="91431" bIns="45715" rtlCol="0"/>
          <a:lstStyle>
            <a:lvl1pPr algn="r">
              <a:defRPr sz="1200"/>
            </a:lvl1pPr>
          </a:lstStyle>
          <a:p>
            <a:fld id="{686D63CD-7453-4592-B1E2-6696DFF7C51C}" type="datetimeFigureOut">
              <a:rPr lang="en-US" smtClean="0"/>
              <a:t>3/21/22</a:t>
            </a:fld>
            <a:endParaRPr lang="en-US"/>
          </a:p>
        </p:txBody>
      </p:sp>
      <p:sp>
        <p:nvSpPr>
          <p:cNvPr id="4" name="Footer Placeholder 3"/>
          <p:cNvSpPr>
            <a:spLocks noGrp="1"/>
          </p:cNvSpPr>
          <p:nvPr>
            <p:ph type="ftr" sz="quarter" idx="2"/>
          </p:nvPr>
        </p:nvSpPr>
        <p:spPr>
          <a:xfrm>
            <a:off x="0" y="8829967"/>
            <a:ext cx="3037840" cy="464821"/>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1"/>
          </a:xfrm>
          <a:prstGeom prst="rect">
            <a:avLst/>
          </a:prstGeom>
        </p:spPr>
        <p:txBody>
          <a:bodyPr vert="horz" lIns="91431" tIns="45715" rIns="91431" bIns="45715" rtlCol="0" anchor="b"/>
          <a:lstStyle>
            <a:lvl1pPr algn="r">
              <a:defRPr sz="1200"/>
            </a:lvl1pPr>
          </a:lstStyle>
          <a:p>
            <a:fld id="{9E390813-A9BA-4AD7-A4EB-615C8738D227}" type="slidenum">
              <a:rPr lang="en-US" smtClean="0"/>
              <a:t>‹#›</a:t>
            </a:fld>
            <a:endParaRPr lang="en-US"/>
          </a:p>
        </p:txBody>
      </p:sp>
    </p:spTree>
    <p:extLst>
      <p:ext uri="{BB962C8B-B14F-4D97-AF65-F5344CB8AC3E}">
        <p14:creationId xmlns:p14="http://schemas.microsoft.com/office/powerpoint/2010/main" val="176548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654" cy="464376"/>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971748" y="2"/>
            <a:ext cx="3037025" cy="464376"/>
          </a:xfrm>
          <a:prstGeom prst="rect">
            <a:avLst/>
          </a:prstGeom>
        </p:spPr>
        <p:txBody>
          <a:bodyPr vert="horz" lIns="91431" tIns="45715" rIns="91431" bIns="45715" rtlCol="0"/>
          <a:lstStyle>
            <a:lvl1pPr algn="r">
              <a:defRPr sz="1200"/>
            </a:lvl1pPr>
          </a:lstStyle>
          <a:p>
            <a:fld id="{3A688392-68F0-43EE-9638-1310A8EB3AB5}" type="datetimeFigureOut">
              <a:rPr lang="en-US" smtClean="0"/>
              <a:t>3/21/22</a:t>
            </a:fld>
            <a:endParaRPr lang="en-US"/>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701854" y="4416012"/>
            <a:ext cx="5608320" cy="4183824"/>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546"/>
            <a:ext cx="3038654" cy="464376"/>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71748" y="8830546"/>
            <a:ext cx="3037025" cy="464376"/>
          </a:xfrm>
          <a:prstGeom prst="rect">
            <a:avLst/>
          </a:prstGeom>
        </p:spPr>
        <p:txBody>
          <a:bodyPr vert="horz" lIns="91431" tIns="45715" rIns="91431" bIns="45715" rtlCol="0" anchor="b"/>
          <a:lstStyle>
            <a:lvl1pPr algn="r">
              <a:defRPr sz="1200"/>
            </a:lvl1pPr>
          </a:lstStyle>
          <a:p>
            <a:fld id="{63D35BAA-7ABA-4428-8440-B1705EF51ECB}" type="slidenum">
              <a:rPr lang="en-US" smtClean="0"/>
              <a:t>‹#›</a:t>
            </a:fld>
            <a:endParaRPr lang="en-US"/>
          </a:p>
        </p:txBody>
      </p:sp>
    </p:spTree>
    <p:extLst>
      <p:ext uri="{BB962C8B-B14F-4D97-AF65-F5344CB8AC3E}">
        <p14:creationId xmlns:p14="http://schemas.microsoft.com/office/powerpoint/2010/main" val="2226383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7892">
              <a:defRPr/>
            </a:pPr>
            <a:fld id="{59F0D061-6C80-4568-9B35-874F8BC2FE76}" type="slidenum">
              <a:rPr lang="en-US">
                <a:solidFill>
                  <a:prstClr val="black"/>
                </a:solidFill>
                <a:latin typeface="Calibri"/>
              </a:rPr>
              <a:pPr defTabSz="947892">
                <a:defRPr/>
              </a:pPr>
              <a:t>1</a:t>
            </a:fld>
            <a:endParaRPr lang="en-US">
              <a:solidFill>
                <a:prstClr val="black"/>
              </a:solidFill>
              <a:latin typeface="Calibri"/>
            </a:endParaRPr>
          </a:p>
        </p:txBody>
      </p:sp>
    </p:spTree>
    <p:extLst>
      <p:ext uri="{BB962C8B-B14F-4D97-AF65-F5344CB8AC3E}">
        <p14:creationId xmlns:p14="http://schemas.microsoft.com/office/powerpoint/2010/main" val="2428284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10</a:t>
            </a:fld>
            <a:endParaRPr lang="en-US"/>
          </a:p>
        </p:txBody>
      </p:sp>
    </p:spTree>
    <p:extLst>
      <p:ext uri="{BB962C8B-B14F-4D97-AF65-F5344CB8AC3E}">
        <p14:creationId xmlns:p14="http://schemas.microsoft.com/office/powerpoint/2010/main" val="3396637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566"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6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7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566"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6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177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566"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6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942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73566"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56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302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692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65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71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133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197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2</a:t>
            </a:fld>
            <a:endParaRPr lang="en-US"/>
          </a:p>
        </p:txBody>
      </p:sp>
    </p:spTree>
    <p:extLst>
      <p:ext uri="{BB962C8B-B14F-4D97-AF65-F5344CB8AC3E}">
        <p14:creationId xmlns:p14="http://schemas.microsoft.com/office/powerpoint/2010/main" val="1461819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4247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090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258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755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142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2032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28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318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144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574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3</a:t>
            </a:fld>
            <a:endParaRPr lang="en-US"/>
          </a:p>
        </p:txBody>
      </p:sp>
    </p:spTree>
    <p:extLst>
      <p:ext uri="{BB962C8B-B14F-4D97-AF65-F5344CB8AC3E}">
        <p14:creationId xmlns:p14="http://schemas.microsoft.com/office/powerpoint/2010/main" val="3644706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326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597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155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126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333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487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431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488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163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260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4</a:t>
            </a:fld>
            <a:endParaRPr lang="en-US"/>
          </a:p>
        </p:txBody>
      </p:sp>
    </p:spTree>
    <p:extLst>
      <p:ext uri="{BB962C8B-B14F-4D97-AF65-F5344CB8AC3E}">
        <p14:creationId xmlns:p14="http://schemas.microsoft.com/office/powerpoint/2010/main" val="3308591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818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404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3886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4010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5057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04162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7256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0660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869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25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5</a:t>
            </a:fld>
            <a:endParaRPr lang="en-US"/>
          </a:p>
        </p:txBody>
      </p:sp>
    </p:spTree>
    <p:extLst>
      <p:ext uri="{BB962C8B-B14F-4D97-AF65-F5344CB8AC3E}">
        <p14:creationId xmlns:p14="http://schemas.microsoft.com/office/powerpoint/2010/main" val="367631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257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090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104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1055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091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0736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883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087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D35BAA-7ABA-4428-8440-B1705EF51ECB}" type="slidenum">
              <a:rPr lang="en-US" smtClean="0"/>
              <a:t>58</a:t>
            </a:fld>
            <a:endParaRPr lang="en-US"/>
          </a:p>
        </p:txBody>
      </p:sp>
    </p:spTree>
    <p:extLst>
      <p:ext uri="{BB962C8B-B14F-4D97-AF65-F5344CB8AC3E}">
        <p14:creationId xmlns:p14="http://schemas.microsoft.com/office/powerpoint/2010/main" val="550927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Parables of Jesus (</a:t>
            </a:r>
            <a:r>
              <a:rPr lang="en-US" sz="1200" b="0" dirty="0" err="1">
                <a:solidFill>
                  <a:srgbClr val="FFFFFF"/>
                </a:solidFill>
                <a:latin typeface="Arial" charset="0"/>
                <a:ea typeface="ＭＳ Ｐゴシック" charset="0"/>
              </a:rPr>
              <a:t>pj</a:t>
            </a:r>
            <a:r>
              <a:rPr lang="en-US" sz="1200" b="0" dirty="0">
                <a:solidFill>
                  <a:srgbClr val="FFFFFF"/>
                </a:solidFill>
                <a:latin typeface="Arial" charset="0"/>
                <a:ea typeface="ＭＳ Ｐゴシック" charset="0"/>
              </a:rPr>
              <a:t>) link</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5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6</a:t>
            </a:fld>
            <a:endParaRPr lang="en-US"/>
          </a:p>
        </p:txBody>
      </p:sp>
    </p:spTree>
    <p:extLst>
      <p:ext uri="{BB962C8B-B14F-4D97-AF65-F5344CB8AC3E}">
        <p14:creationId xmlns:p14="http://schemas.microsoft.com/office/powerpoint/2010/main" val="3648427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7</a:t>
            </a:fld>
            <a:endParaRPr lang="en-US"/>
          </a:p>
        </p:txBody>
      </p:sp>
    </p:spTree>
    <p:extLst>
      <p:ext uri="{BB962C8B-B14F-4D97-AF65-F5344CB8AC3E}">
        <p14:creationId xmlns:p14="http://schemas.microsoft.com/office/powerpoint/2010/main" val="181290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8</a:t>
            </a:fld>
            <a:endParaRPr lang="en-US"/>
          </a:p>
        </p:txBody>
      </p:sp>
    </p:spTree>
    <p:extLst>
      <p:ext uri="{BB962C8B-B14F-4D97-AF65-F5344CB8AC3E}">
        <p14:creationId xmlns:p14="http://schemas.microsoft.com/office/powerpoint/2010/main" val="262356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D35BAA-7ABA-4428-8440-B1705EF51ECB}" type="slidenum">
              <a:rPr lang="en-US" smtClean="0"/>
              <a:t>9</a:t>
            </a:fld>
            <a:endParaRPr lang="en-US"/>
          </a:p>
        </p:txBody>
      </p:sp>
    </p:spTree>
    <p:extLst>
      <p:ext uri="{BB962C8B-B14F-4D97-AF65-F5344CB8AC3E}">
        <p14:creationId xmlns:p14="http://schemas.microsoft.com/office/powerpoint/2010/main" val="3056618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96990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32647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411517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750496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543435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960082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638149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3/21/22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43728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3/21/22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316253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3/21/22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455277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76268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058950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898071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325269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028829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72239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896835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120280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644F6-E411-45FA-B730-BAC87A5E2669}"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252599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644F6-E411-45FA-B730-BAC87A5E2669}" type="datetimeFigureOut">
              <a:rPr lang="en-US" smtClean="0"/>
              <a:t>3/21/22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169031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644F6-E411-45FA-B730-BAC87A5E2669}" type="datetimeFigureOut">
              <a:rPr lang="en-US" smtClean="0"/>
              <a:t>3/21/22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4115512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644F6-E411-45FA-B730-BAC87A5E2669}" type="datetimeFigureOut">
              <a:rPr lang="en-US" smtClean="0"/>
              <a:t>3/21/22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53488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131678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783331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884723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916353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67721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2046708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0236749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7155736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0734964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9345265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767143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644F6-E411-45FA-B730-BAC87A5E2669}"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36245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6139116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1351271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554619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70999732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607953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644F6-E411-45FA-B730-BAC87A5E2669}" type="datetimeFigureOut">
              <a:rPr lang="en-US" smtClean="0"/>
              <a:t>3/21/22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64130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644F6-E411-45FA-B730-BAC87A5E2669}" type="datetimeFigureOut">
              <a:rPr lang="en-US" smtClean="0"/>
              <a:t>3/21/22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53127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644F6-E411-45FA-B730-BAC87A5E2669}" type="datetimeFigureOut">
              <a:rPr lang="en-US" smtClean="0"/>
              <a:t>3/21/22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215792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59741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45051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644F6-E411-45FA-B730-BAC87A5E2669}" type="datetimeFigureOut">
              <a:rPr lang="en-US" smtClean="0"/>
              <a:t>3/21/22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FCD1B-F0F6-45A2-985F-80B1C5E906A5}" type="slidenum">
              <a:rPr lang="en-US" smtClean="0"/>
              <a:t>‹#›</a:t>
            </a:fld>
            <a:endParaRPr lang="en-US"/>
          </a:p>
        </p:txBody>
      </p:sp>
    </p:spTree>
    <p:extLst>
      <p:ext uri="{BB962C8B-B14F-4D97-AF65-F5344CB8AC3E}">
        <p14:creationId xmlns:p14="http://schemas.microsoft.com/office/powerpoint/2010/main" val="204002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3/21/22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150247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644F6-E411-45FA-B730-BAC87A5E2669}" type="datetimeFigureOut">
              <a:rPr lang="en-US" smtClean="0"/>
              <a:t>3/21/22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FCD1B-F0F6-45A2-985F-80B1C5E906A5}" type="slidenum">
              <a:rPr lang="en-US" smtClean="0"/>
              <a:t>‹#›</a:t>
            </a:fld>
            <a:endParaRPr lang="en-US"/>
          </a:p>
        </p:txBody>
      </p:sp>
    </p:spTree>
    <p:extLst>
      <p:ext uri="{BB962C8B-B14F-4D97-AF65-F5344CB8AC3E}">
        <p14:creationId xmlns:p14="http://schemas.microsoft.com/office/powerpoint/2010/main" val="5478170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99076617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0.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11.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2.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12.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3.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14.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14.xml"/><Relationship Id="rId7"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15.xml"/><Relationship Id="rId6" Type="http://schemas.microsoft.com/office/2007/relationships/hdphoto" Target="../media/hdphoto7.wdp"/><Relationship Id="rId5" Type="http://schemas.openxmlformats.org/officeDocument/2006/relationships/image" Target="../media/image15.png"/><Relationship Id="rId10" Type="http://schemas.microsoft.com/office/2007/relationships/hdphoto" Target="../media/hdphoto8.wdp"/><Relationship Id="rId4" Type="http://schemas.openxmlformats.org/officeDocument/2006/relationships/image" Target="../media/image14.jp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6.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17.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18.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tags" Target="../tags/tag19.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20.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xml"/><Relationship Id="rId1" Type="http://schemas.openxmlformats.org/officeDocument/2006/relationships/tags" Target="../tags/tag21.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22.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tags" Target="../tags/tag23.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tags" Target="../tags/tag24.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tags" Target="../tags/tag25.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xml"/><Relationship Id="rId1" Type="http://schemas.openxmlformats.org/officeDocument/2006/relationships/tags" Target="../tags/tag26.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4.xml"/><Relationship Id="rId1" Type="http://schemas.openxmlformats.org/officeDocument/2006/relationships/tags" Target="../tags/tag27.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xml"/><Relationship Id="rId1" Type="http://schemas.openxmlformats.org/officeDocument/2006/relationships/tags" Target="../tags/tag28.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29.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4.xml"/><Relationship Id="rId1" Type="http://schemas.openxmlformats.org/officeDocument/2006/relationships/tags" Target="../tags/tag30.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4.xml"/><Relationship Id="rId1" Type="http://schemas.openxmlformats.org/officeDocument/2006/relationships/tags" Target="../tags/tag31.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4.xml"/><Relationship Id="rId1" Type="http://schemas.openxmlformats.org/officeDocument/2006/relationships/tags" Target="../tags/tag32.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4.xml"/><Relationship Id="rId1" Type="http://schemas.openxmlformats.org/officeDocument/2006/relationships/tags" Target="../tags/tag33.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4.xml"/><Relationship Id="rId1" Type="http://schemas.openxmlformats.org/officeDocument/2006/relationships/tags" Target="../tags/tag34.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tags" Target="../tags/tag35.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4.xml"/><Relationship Id="rId1" Type="http://schemas.openxmlformats.org/officeDocument/2006/relationships/tags" Target="../tags/tag36.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4.xml"/><Relationship Id="rId1" Type="http://schemas.openxmlformats.org/officeDocument/2006/relationships/tags" Target="../tags/tag37.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4.xml"/><Relationship Id="rId1" Type="http://schemas.openxmlformats.org/officeDocument/2006/relationships/tags" Target="../tags/tag38.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4.xml"/><Relationship Id="rId1" Type="http://schemas.openxmlformats.org/officeDocument/2006/relationships/tags" Target="../tags/tag39.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tags" Target="../tags/tag40.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4.xml"/><Relationship Id="rId1" Type="http://schemas.openxmlformats.org/officeDocument/2006/relationships/tags" Target="../tags/tag41.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ags" Target="../tags/tag42.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4.xml"/><Relationship Id="rId1" Type="http://schemas.openxmlformats.org/officeDocument/2006/relationships/tags" Target="../tags/tag43.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4.xml"/><Relationship Id="rId1" Type="http://schemas.openxmlformats.org/officeDocument/2006/relationships/tags" Target="../tags/tag44.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4.xml"/><Relationship Id="rId1" Type="http://schemas.openxmlformats.org/officeDocument/2006/relationships/tags" Target="../tags/tag45.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4.xml"/><Relationship Id="rId1" Type="http://schemas.openxmlformats.org/officeDocument/2006/relationships/tags" Target="../tags/tag46.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4.xml"/><Relationship Id="rId1" Type="http://schemas.openxmlformats.org/officeDocument/2006/relationships/tags" Target="../tags/tag47.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4.xml"/><Relationship Id="rId1" Type="http://schemas.openxmlformats.org/officeDocument/2006/relationships/tags" Target="../tags/tag48.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4.xml"/><Relationship Id="rId1" Type="http://schemas.openxmlformats.org/officeDocument/2006/relationships/tags" Target="../tags/tag49.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4.xml"/><Relationship Id="rId1" Type="http://schemas.openxmlformats.org/officeDocument/2006/relationships/tags" Target="../tags/tag50.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4.xml"/><Relationship Id="rId1" Type="http://schemas.openxmlformats.org/officeDocument/2006/relationships/tags" Target="../tags/tag51.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4.xml"/><Relationship Id="rId1" Type="http://schemas.openxmlformats.org/officeDocument/2006/relationships/tags" Target="../tags/tag52.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4.xml"/><Relationship Id="rId1" Type="http://schemas.openxmlformats.org/officeDocument/2006/relationships/tags" Target="../tags/tag53.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tags" Target="../tags/tag54.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4.xml"/><Relationship Id="rId1" Type="http://schemas.openxmlformats.org/officeDocument/2006/relationships/tags" Target="../tags/tag55.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4.xml"/><Relationship Id="rId1" Type="http://schemas.openxmlformats.org/officeDocument/2006/relationships/tags" Target="../tags/tag56.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4.xml"/><Relationship Id="rId1" Type="http://schemas.openxmlformats.org/officeDocument/2006/relationships/tags" Target="../tags/tag57.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4.xml"/><Relationship Id="rId1" Type="http://schemas.openxmlformats.org/officeDocument/2006/relationships/tags" Target="../tags/tag58.xml"/><Relationship Id="rId6" Type="http://schemas.microsoft.com/office/2007/relationships/hdphoto" Target="../media/hdphoto10.wdp"/><Relationship Id="rId5" Type="http://schemas.openxmlformats.org/officeDocument/2006/relationships/image" Target="../media/image19.png"/><Relationship Id="rId4" Type="http://schemas.openxmlformats.org/officeDocument/2006/relationships/image" Target="../media/image18.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4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5.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AAE4AD-835C-5042-A6BD-D51F58347553}"/>
              </a:ext>
            </a:extLst>
          </p:cNvPr>
          <p:cNvSpPr>
            <a:spLocks noChangeArrowheads="1"/>
          </p:cNvSpPr>
          <p:nvPr/>
        </p:nvSpPr>
        <p:spPr bwMode="auto">
          <a:xfrm>
            <a:off x="23811" y="5943600"/>
            <a:ext cx="912018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algn="ctr" defTabSz="457200" eaLnBrk="1" fontAlgn="auto" hangingPunct="1">
              <a:spcBef>
                <a:spcPct val="20000"/>
              </a:spcBef>
              <a:spcAft>
                <a:spcPts val="0"/>
              </a:spcAft>
              <a:buClr>
                <a:srgbClr val="FFCC00"/>
              </a:buClr>
              <a:buSzPct val="70000"/>
              <a:buFont typeface="Wingdings" charset="0"/>
              <a:buNone/>
              <a:defRPr/>
            </a:pPr>
            <a:r>
              <a:rPr lang="en-US" sz="1800" b="1" kern="0" dirty="0">
                <a:solidFill>
                  <a:srgbClr val="FFFFFF"/>
                </a:solidFill>
                <a:effectLst>
                  <a:outerShdw blurRad="38100" dist="38100" dir="2700000" algn="tl">
                    <a:srgbClr val="000000"/>
                  </a:outerShdw>
                </a:effectLst>
                <a:latin typeface="Arial"/>
                <a:ea typeface="ＭＳ Ｐゴシック" charset="0"/>
                <a:cs typeface="Arial"/>
              </a:rPr>
              <a:t>Dr. David Martin • Amman International Church</a:t>
            </a:r>
            <a:br>
              <a:rPr lang="en-US" sz="1800" b="1" kern="0" dirty="0">
                <a:solidFill>
                  <a:srgbClr val="FFFFFF"/>
                </a:solidFill>
                <a:effectLst>
                  <a:outerShdw blurRad="38100" dist="38100" dir="2700000" algn="tl">
                    <a:srgbClr val="000000"/>
                  </a:outerShdw>
                </a:effectLst>
                <a:latin typeface="Arial"/>
                <a:ea typeface="ＭＳ Ｐゴシック" charset="0"/>
                <a:cs typeface="Arial"/>
              </a:rPr>
            </a:br>
            <a:r>
              <a:rPr lang="en-US" sz="1800" b="1" kern="0" dirty="0">
                <a:solidFill>
                  <a:srgbClr val="FFFFFF"/>
                </a:solidFill>
                <a:effectLst>
                  <a:outerShdw blurRad="38100" dist="38100" dir="2700000" algn="tl">
                    <a:srgbClr val="000000"/>
                  </a:outerShdw>
                </a:effectLst>
                <a:latin typeface="Arial"/>
                <a:ea typeface="ＭＳ Ｐゴシック" charset="0"/>
                <a:cs typeface="Arial"/>
              </a:rPr>
              <a:t>A</a:t>
            </a:r>
            <a:r>
              <a:rPr lang="en-US" sz="1800" b="1" kern="0" dirty="0">
                <a:solidFill>
                  <a:srgbClr val="FFFFFF"/>
                </a:solidFill>
                <a:effectLst>
                  <a:outerShdw blurRad="38100" dist="38100" dir="2700000" algn="tl">
                    <a:srgbClr val="000000"/>
                  </a:outerShdw>
                </a:effectLst>
                <a:latin typeface="Arial"/>
                <a:cs typeface="Arial"/>
              </a:rPr>
              <a:t>mmanChurch</a:t>
            </a:r>
            <a:r>
              <a:rPr lang="en-US" sz="1800" b="1" kern="0" dirty="0">
                <a:solidFill>
                  <a:srgbClr val="FFFFFF"/>
                </a:solidFill>
                <a:effectLst>
                  <a:outerShdw blurRad="38100" dist="38100" dir="2700000" algn="tl">
                    <a:srgbClr val="000000"/>
                  </a:outerShdw>
                </a:effectLst>
                <a:latin typeface="Arial"/>
                <a:ea typeface="ＭＳ Ｐゴシック" charset="0"/>
                <a:cs typeface="Arial"/>
              </a:rPr>
              <a:t>.org • BibleStudyDownloads.org</a:t>
            </a:r>
          </a:p>
        </p:txBody>
      </p:sp>
      <p:pic>
        <p:nvPicPr>
          <p:cNvPr id="10" name="Picture 9">
            <a:extLst>
              <a:ext uri="{FF2B5EF4-FFF2-40B4-BE49-F238E27FC236}">
                <a16:creationId xmlns:a16="http://schemas.microsoft.com/office/drawing/2014/main" id="{C94A5FB3-6D7A-3748-A491-109AD18061F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2500" r="12500"/>
          <a:stretch/>
        </p:blipFill>
        <p:spPr>
          <a:xfrm>
            <a:off x="152400" y="152400"/>
            <a:ext cx="8839200" cy="65532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2164068" y="1128593"/>
            <a:ext cx="481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rPr>
              <a:t>Matthew 13:44</a:t>
            </a:r>
          </a:p>
        </p:txBody>
      </p:sp>
      <p:sp>
        <p:nvSpPr>
          <p:cNvPr id="3" name="TextBox 2">
            <a:extLst>
              <a:ext uri="{FF2B5EF4-FFF2-40B4-BE49-F238E27FC236}">
                <a16:creationId xmlns:a16="http://schemas.microsoft.com/office/drawing/2014/main" id="{AE782D3D-C953-4298-B8DE-1DBD941B2494}"/>
              </a:ext>
            </a:extLst>
          </p:cNvPr>
          <p:cNvSpPr txBox="1"/>
          <p:nvPr/>
        </p:nvSpPr>
        <p:spPr>
          <a:xfrm>
            <a:off x="119270" y="438565"/>
            <a:ext cx="8860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rPr>
              <a:t>The Hidden Treasure </a:t>
            </a:r>
          </a:p>
        </p:txBody>
      </p:sp>
      <p:pic>
        <p:nvPicPr>
          <p:cNvPr id="8" name="Picture 7">
            <a:extLst>
              <a:ext uri="{FF2B5EF4-FFF2-40B4-BE49-F238E27FC236}">
                <a16:creationId xmlns:a16="http://schemas.microsoft.com/office/drawing/2014/main" id="{57F9A9F5-DD05-4414-86E7-68D1DB6E72B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756762" y="4820476"/>
            <a:ext cx="1267968" cy="126796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FB04EE5-FF19-4881-A529-C69873F117A3}"/>
              </a:ext>
            </a:extLst>
          </p:cNvPr>
          <p:cNvSpPr txBox="1"/>
          <p:nvPr/>
        </p:nvSpPr>
        <p:spPr>
          <a:xfrm>
            <a:off x="2118995" y="2477869"/>
            <a:ext cx="4815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rPr>
              <a:t>Matthew 13:45-46</a:t>
            </a:r>
          </a:p>
        </p:txBody>
      </p:sp>
      <p:sp>
        <p:nvSpPr>
          <p:cNvPr id="12" name="TextBox 11">
            <a:extLst>
              <a:ext uri="{FF2B5EF4-FFF2-40B4-BE49-F238E27FC236}">
                <a16:creationId xmlns:a16="http://schemas.microsoft.com/office/drawing/2014/main" id="{D0278B98-7694-44C0-A2E1-CDA088DDE7DD}"/>
              </a:ext>
            </a:extLst>
          </p:cNvPr>
          <p:cNvSpPr txBox="1"/>
          <p:nvPr/>
        </p:nvSpPr>
        <p:spPr>
          <a:xfrm>
            <a:off x="119270" y="1787841"/>
            <a:ext cx="8860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rPr>
              <a:t>The Pearl of Great Value</a:t>
            </a:r>
          </a:p>
        </p:txBody>
      </p:sp>
    </p:spTree>
    <p:custDataLst>
      <p:tags r:id="rId1"/>
    </p:custDataLst>
    <p:extLst>
      <p:ext uri="{BB962C8B-B14F-4D97-AF65-F5344CB8AC3E}">
        <p14:creationId xmlns:p14="http://schemas.microsoft.com/office/powerpoint/2010/main" val="2661236958"/>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A2884-8C86-481D-8A51-A6897EB0F7E6}"/>
              </a:ext>
            </a:extLst>
          </p:cNvPr>
          <p:cNvPicPr>
            <a:picLocks noChangeAspect="1"/>
          </p:cNvPicPr>
          <p:nvPr/>
        </p:nvPicPr>
        <p:blipFill rotWithShape="1">
          <a:blip r:embed="rId4"/>
          <a:srcRect l="12500" r="12500"/>
          <a:stretch/>
        </p:blipFill>
        <p:spPr>
          <a:xfrm flipH="1">
            <a:off x="152400" y="228600"/>
            <a:ext cx="8763000" cy="6454798"/>
          </a:xfrm>
          <a:prstGeom prst="rect">
            <a:avLst/>
          </a:prstGeom>
          <a:ln w="228600" cap="sq" cmpd="thickThin">
            <a:solidFill>
              <a:srgbClr val="000000"/>
            </a:solidFill>
            <a:prstDash val="solid"/>
            <a:miter lim="800000"/>
          </a:ln>
          <a:effectLst>
            <a:innerShdw blurRad="76200">
              <a:srgbClr val="000000"/>
            </a:innerShdw>
          </a:effectLst>
        </p:spPr>
      </p:pic>
      <p:grpSp>
        <p:nvGrpSpPr>
          <p:cNvPr id="8" name="Group 7">
            <a:extLst>
              <a:ext uri="{FF2B5EF4-FFF2-40B4-BE49-F238E27FC236}">
                <a16:creationId xmlns:a16="http://schemas.microsoft.com/office/drawing/2014/main" id="{838EDC7D-49BF-4ECE-AB3B-0E948B482F29}"/>
              </a:ext>
            </a:extLst>
          </p:cNvPr>
          <p:cNvGrpSpPr/>
          <p:nvPr/>
        </p:nvGrpSpPr>
        <p:grpSpPr>
          <a:xfrm>
            <a:off x="-228600" y="2438400"/>
            <a:ext cx="6096000" cy="4523874"/>
            <a:chOff x="3048000" y="2334126"/>
            <a:chExt cx="6096000" cy="4523874"/>
          </a:xfrm>
        </p:grpSpPr>
        <p:pic>
          <p:nvPicPr>
            <p:cNvPr id="6" name="Picture 5">
              <a:extLst>
                <a:ext uri="{FF2B5EF4-FFF2-40B4-BE49-F238E27FC236}">
                  <a16:creationId xmlns:a16="http://schemas.microsoft.com/office/drawing/2014/main" id="{02EBAAEF-57A2-4AD4-B2C8-D89A00B4C5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96" b="99349" l="9956" r="89971">
                          <a14:foregroundMark x1="17057" y1="79297" x2="24890" y2="99349"/>
                          <a14:foregroundMark x1="19985" y1="66276" x2="15300" y2="77474"/>
                          <a14:foregroundMark x1="15300" y1="77474" x2="15227" y2="80729"/>
                          <a14:foregroundMark x1="13836" y1="83984" x2="13562" y2="91858"/>
                          <a14:foregroundMark x1="44949" y1="43750" x2="42313" y2="48958"/>
                          <a14:backgroundMark x1="68448" y1="40234" x2="81698" y2="9505"/>
                          <a14:backgroundMark x1="46779" y1="17188" x2="47218" y2="24089"/>
                          <a14:backgroundMark x1="45095" y1="39063" x2="45095" y2="39063"/>
                          <a14:backgroundMark x1="12592" y1="91927" x2="12738" y2="98438"/>
                        </a14:backgroundRemoval>
                      </a14:imgEffect>
                    </a14:imgLayer>
                  </a14:imgProps>
                </a:ext>
              </a:extLst>
            </a:blip>
            <a:srcRect l="10833" t="14032" r="22500"/>
            <a:stretch/>
          </p:blipFill>
          <p:spPr>
            <a:xfrm>
              <a:off x="3048000" y="2438400"/>
              <a:ext cx="6096000" cy="44196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1A5C096-D856-4A0B-A388-B3A2693C84C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rcRect l="20936" t="18150" r="16255" b="19042"/>
            <a:stretch/>
          </p:blipFill>
          <p:spPr>
            <a:xfrm>
              <a:off x="5791200" y="2334126"/>
              <a:ext cx="1828800" cy="1828801"/>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10696158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3" name="TextBox 12">
            <a:extLst>
              <a:ext uri="{FF2B5EF4-FFF2-40B4-BE49-F238E27FC236}">
                <a16:creationId xmlns:a16="http://schemas.microsoft.com/office/drawing/2014/main" id="{2F54C04A-EB74-4828-8533-ACBF81665906}"/>
              </a:ext>
            </a:extLst>
          </p:cNvPr>
          <p:cNvSpPr txBox="1"/>
          <p:nvPr/>
        </p:nvSpPr>
        <p:spPr>
          <a:xfrm>
            <a:off x="443163" y="387903"/>
            <a:ext cx="82576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1. The Kingdom of God and the salvation</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it </a:t>
            </a:r>
            <a:r>
              <a:rPr lang="en-US" sz="2800" b="1" dirty="0">
                <a:solidFill>
                  <a:srgbClr val="000000"/>
                </a:solidFill>
                <a:effectLst>
                  <a:glow rad="228600">
                    <a:prstClr val="white">
                      <a:alpha val="40000"/>
                    </a:prstClr>
                  </a:glow>
                </a:effectLst>
                <a:latin typeface="Comic Sans MS" pitchFamily="66" charset="0"/>
              </a:rPr>
              <a:t>b</a:t>
            </a: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rings is priceless in value!</a:t>
            </a:r>
          </a:p>
        </p:txBody>
      </p:sp>
      <p:sp>
        <p:nvSpPr>
          <p:cNvPr id="17" name="TextBox 16">
            <a:extLst>
              <a:ext uri="{FF2B5EF4-FFF2-40B4-BE49-F238E27FC236}">
                <a16:creationId xmlns:a16="http://schemas.microsoft.com/office/drawing/2014/main" id="{4B14D0F0-9D8C-4099-A03A-05E2DFEBE49F}"/>
              </a:ext>
            </a:extLst>
          </p:cNvPr>
          <p:cNvSpPr txBox="1"/>
          <p:nvPr/>
        </p:nvSpPr>
        <p:spPr>
          <a:xfrm>
            <a:off x="232610" y="5331005"/>
            <a:ext cx="7750209" cy="12003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What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we learn?</a:t>
            </a:r>
          </a:p>
        </p:txBody>
      </p:sp>
      <p:pic>
        <p:nvPicPr>
          <p:cNvPr id="16" name="Picture 15">
            <a:extLst>
              <a:ext uri="{FF2B5EF4-FFF2-40B4-BE49-F238E27FC236}">
                <a16:creationId xmlns:a16="http://schemas.microsoft.com/office/drawing/2014/main" id="{F49A3DC4-9248-4259-A011-1C3B1ADC77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109" b="93733" l="33433" r="72114">
                        <a14:foregroundMark x1="32984" y1="46100" x2="34933" y2="54178"/>
                        <a14:foregroundMark x1="34933" y1="54178" x2="33883" y2="55571"/>
                        <a14:foregroundMark x1="52024" y1="54318" x2="57121" y2="58217"/>
                        <a14:foregroundMark x1="38081" y1="62117" x2="55922" y2="66852"/>
                        <a14:foregroundMark x1="55922" y1="66852" x2="56222" y2="93733"/>
                        <a14:foregroundMark x1="56222" y1="93733" x2="56222" y2="93733"/>
                        <a14:foregroundMark x1="72114" y1="50836" x2="69415" y2="53900"/>
                        <a14:foregroundMark x1="54123" y1="29109" x2="58021" y2="30919"/>
                      </a14:backgroundRemoval>
                    </a14:imgEffect>
                  </a14:imgLayer>
                </a14:imgProps>
              </a:ext>
              <a:ext uri="{28A0092B-C50C-407E-A947-70E740481C1C}">
                <a14:useLocalDpi xmlns:a14="http://schemas.microsoft.com/office/drawing/2010/main" val="0"/>
              </a:ext>
            </a:extLst>
          </a:blip>
          <a:srcRect l="29667" t="25555" r="23686" b="32921"/>
          <a:stretch/>
        </p:blipFill>
        <p:spPr>
          <a:xfrm>
            <a:off x="609600" y="5134975"/>
            <a:ext cx="1828800" cy="175240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7D4335C-5AC6-4E89-9E77-E191EB305F9C}"/>
              </a:ext>
            </a:extLst>
          </p:cNvPr>
          <p:cNvSpPr txBox="1"/>
          <p:nvPr/>
        </p:nvSpPr>
        <p:spPr>
          <a:xfrm>
            <a:off x="1371600" y="1351025"/>
            <a:ext cx="4128837"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John 3:3</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dirty="0">
                <a:solidFill>
                  <a:srgbClr val="000000"/>
                </a:solidFill>
                <a:effectLst>
                  <a:glow rad="228600">
                    <a:prstClr val="white">
                      <a:alpha val="40000"/>
                    </a:prstClr>
                  </a:glow>
                </a:effectLst>
                <a:latin typeface="Comic Sans MS" pitchFamily="66" charset="0"/>
              </a:rPr>
              <a:t>1 Peter 1:4</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endParaRPr>
          </a:p>
        </p:txBody>
      </p:sp>
      <p:sp>
        <p:nvSpPr>
          <p:cNvPr id="20" name="TextBox 19">
            <a:extLst>
              <a:ext uri="{FF2B5EF4-FFF2-40B4-BE49-F238E27FC236}">
                <a16:creationId xmlns:a16="http://schemas.microsoft.com/office/drawing/2014/main" id="{C28B20D5-DDFA-4D88-AD08-3DEA4A7B2A2F}"/>
              </a:ext>
            </a:extLst>
          </p:cNvPr>
          <p:cNvSpPr txBox="1"/>
          <p:nvPr/>
        </p:nvSpPr>
        <p:spPr>
          <a:xfrm>
            <a:off x="838200" y="2428726"/>
            <a:ext cx="7543800" cy="200054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“The Kingdom of God is the realm </a:t>
            </a:r>
            <a:b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b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where Christ rules over and eternally blesses </a:t>
            </a:r>
            <a:b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b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His loving subjects who in faith, </a:t>
            </a:r>
            <a:b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b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joyfully embrace Him as their Lord and Savior.” </a:t>
            </a:r>
            <a:b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b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(John MacArthur</a:t>
            </a:r>
            <a:r>
              <a:rPr kumimoji="0" lang="en-US" sz="2800" b="1" i="0"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a:t>
            </a:r>
          </a:p>
        </p:txBody>
      </p:sp>
      <p:pic>
        <p:nvPicPr>
          <p:cNvPr id="10" name="Picture 9">
            <a:extLst>
              <a:ext uri="{FF2B5EF4-FFF2-40B4-BE49-F238E27FC236}">
                <a16:creationId xmlns:a16="http://schemas.microsoft.com/office/drawing/2014/main" id="{9733E442-66AC-4EF3-8623-2EDF86ACC9D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8237" b="97504" l="4552" r="95984">
                        <a14:foregroundMark x1="44712" y1="28861" x2="41633" y2="37441"/>
                        <a14:foregroundMark x1="4552" y1="43058" x2="10576" y2="47738"/>
                        <a14:foregroundMark x1="93708" y1="49142" x2="93708" y2="49142"/>
                        <a14:foregroundMark x1="39625" y1="97504" x2="27845" y2="75039"/>
                        <a14:foregroundMark x1="62115" y1="76599" x2="63588" y2="88300"/>
                        <a14:foregroundMark x1="62383" y1="75975" x2="65462" y2="85959"/>
                        <a14:foregroundMark x1="95984" y1="52418" x2="95448" y2="52418"/>
                        <a14:foregroundMark x1="45515" y1="45086" x2="48728" y2="45398"/>
                        <a14:backgroundMark x1="16600" y1="85803" x2="15395" y2="91264"/>
                        <a14:backgroundMark x1="17671" y1="83619" x2="15395" y2="91264"/>
                        <a14:backgroundMark x1="17269" y1="84087" x2="16198" y2="92200"/>
                        <a14:backgroundMark x1="17269" y1="83151" x2="15797" y2="92980"/>
                        <a14:backgroundMark x1="16600" y1="87207" x2="16600" y2="91732"/>
                        <a14:backgroundMark x1="17403" y1="85179" x2="16466" y2="88924"/>
                        <a14:backgroundMark x1="17671" y1="84867" x2="15930" y2="93448"/>
                        <a14:backgroundMark x1="17938" y1="83931" x2="16734" y2="99220"/>
                        <a14:backgroundMark x1="18072" y1="84867" x2="17403" y2="86583"/>
                        <a14:backgroundMark x1="18340" y1="84243" x2="18072" y2="87363"/>
                      </a14:backgroundRemoval>
                    </a14:imgEffect>
                  </a14:imgLayer>
                </a14:imgProps>
              </a:ext>
              <a:ext uri="{28A0092B-C50C-407E-A947-70E740481C1C}">
                <a14:useLocalDpi xmlns:a14="http://schemas.microsoft.com/office/drawing/2010/main" val="0"/>
              </a:ext>
            </a:extLst>
          </a:blip>
          <a:srcRect t="24444"/>
          <a:stretch/>
        </p:blipFill>
        <p:spPr>
          <a:xfrm flipH="1">
            <a:off x="5181600" y="4338415"/>
            <a:ext cx="3886200" cy="251958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16903493"/>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3" name="TextBox 12">
            <a:extLst>
              <a:ext uri="{FF2B5EF4-FFF2-40B4-BE49-F238E27FC236}">
                <a16:creationId xmlns:a16="http://schemas.microsoft.com/office/drawing/2014/main" id="{2F54C04A-EB74-4828-8533-ACBF81665906}"/>
              </a:ext>
            </a:extLst>
          </p:cNvPr>
          <p:cNvSpPr txBox="1"/>
          <p:nvPr/>
        </p:nvSpPr>
        <p:spPr>
          <a:xfrm>
            <a:off x="443163" y="387903"/>
            <a:ext cx="82576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2. The Kingdom of God and its salvation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must be personally received through faith.</a:t>
            </a:r>
          </a:p>
        </p:txBody>
      </p:sp>
      <p:sp>
        <p:nvSpPr>
          <p:cNvPr id="17" name="TextBox 16">
            <a:extLst>
              <a:ext uri="{FF2B5EF4-FFF2-40B4-BE49-F238E27FC236}">
                <a16:creationId xmlns:a16="http://schemas.microsoft.com/office/drawing/2014/main" id="{4B14D0F0-9D8C-4099-A03A-05E2DFEBE49F}"/>
              </a:ext>
            </a:extLst>
          </p:cNvPr>
          <p:cNvSpPr txBox="1"/>
          <p:nvPr/>
        </p:nvSpPr>
        <p:spPr>
          <a:xfrm>
            <a:off x="232610" y="5331005"/>
            <a:ext cx="7750209" cy="12003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What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we learn?</a:t>
            </a:r>
          </a:p>
        </p:txBody>
      </p:sp>
      <p:pic>
        <p:nvPicPr>
          <p:cNvPr id="16" name="Picture 15">
            <a:extLst>
              <a:ext uri="{FF2B5EF4-FFF2-40B4-BE49-F238E27FC236}">
                <a16:creationId xmlns:a16="http://schemas.microsoft.com/office/drawing/2014/main" id="{F49A3DC4-9248-4259-A011-1C3B1ADC77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109" b="93733" l="33433" r="72114">
                        <a14:foregroundMark x1="32984" y1="46100" x2="34933" y2="54178"/>
                        <a14:foregroundMark x1="34933" y1="54178" x2="33883" y2="55571"/>
                        <a14:foregroundMark x1="52024" y1="54318" x2="57121" y2="58217"/>
                        <a14:foregroundMark x1="38081" y1="62117" x2="55922" y2="66852"/>
                        <a14:foregroundMark x1="55922" y1="66852" x2="56222" y2="93733"/>
                        <a14:foregroundMark x1="56222" y1="93733" x2="56222" y2="93733"/>
                        <a14:foregroundMark x1="72114" y1="50836" x2="69415" y2="53900"/>
                        <a14:foregroundMark x1="54123" y1="29109" x2="58021" y2="30919"/>
                      </a14:backgroundRemoval>
                    </a14:imgEffect>
                  </a14:imgLayer>
                </a14:imgProps>
              </a:ext>
              <a:ext uri="{28A0092B-C50C-407E-A947-70E740481C1C}">
                <a14:useLocalDpi xmlns:a14="http://schemas.microsoft.com/office/drawing/2010/main" val="0"/>
              </a:ext>
            </a:extLst>
          </a:blip>
          <a:srcRect l="29667" t="25555" r="23686" b="32921"/>
          <a:stretch/>
        </p:blipFill>
        <p:spPr>
          <a:xfrm>
            <a:off x="609600" y="5134975"/>
            <a:ext cx="1828800" cy="175240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7D4335C-5AC6-4E89-9E77-E191EB305F9C}"/>
              </a:ext>
            </a:extLst>
          </p:cNvPr>
          <p:cNvSpPr txBox="1"/>
          <p:nvPr/>
        </p:nvSpPr>
        <p:spPr>
          <a:xfrm>
            <a:off x="1500116" y="1360143"/>
            <a:ext cx="412883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John 8:39,44</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dirty="0">
                <a:solidFill>
                  <a:srgbClr val="000000"/>
                </a:solidFill>
                <a:effectLst>
                  <a:glow rad="228600">
                    <a:prstClr val="white">
                      <a:alpha val="40000"/>
                    </a:prstClr>
                  </a:glow>
                </a:effectLst>
                <a:latin typeface="Comic Sans MS" pitchFamily="66" charset="0"/>
              </a:rPr>
              <a:t>John 1:12-13</a:t>
            </a:r>
            <a:br>
              <a:rPr lang="en-US" sz="2800" b="1" dirty="0">
                <a:solidFill>
                  <a:srgbClr val="000000"/>
                </a:solidFill>
                <a:effectLst>
                  <a:glow rad="228600">
                    <a:prstClr val="white">
                      <a:alpha val="40000"/>
                    </a:prstClr>
                  </a:glow>
                </a:effectLst>
                <a:latin typeface="Comic Sans MS" pitchFamily="66" charset="0"/>
              </a:rPr>
            </a:br>
            <a:r>
              <a:rPr lang="en-US" sz="2800" b="1" dirty="0">
                <a:solidFill>
                  <a:srgbClr val="000000"/>
                </a:solidFill>
                <a:effectLst>
                  <a:glow rad="228600">
                    <a:prstClr val="white">
                      <a:alpha val="40000"/>
                    </a:prstClr>
                  </a:glow>
                </a:effectLst>
                <a:latin typeface="Comic Sans MS" pitchFamily="66" charset="0"/>
              </a:rPr>
              <a:t>Ephesians 2:8-9</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endParaRPr>
          </a:p>
        </p:txBody>
      </p:sp>
      <p:pic>
        <p:nvPicPr>
          <p:cNvPr id="9" name="Picture 8">
            <a:extLst>
              <a:ext uri="{FF2B5EF4-FFF2-40B4-BE49-F238E27FC236}">
                <a16:creationId xmlns:a16="http://schemas.microsoft.com/office/drawing/2014/main" id="{03A61CF8-E872-420E-B6EF-E500751990F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8237" b="97504" l="4552" r="95984">
                        <a14:foregroundMark x1="44712" y1="28861" x2="41633" y2="37441"/>
                        <a14:foregroundMark x1="4552" y1="43058" x2="10576" y2="47738"/>
                        <a14:foregroundMark x1="93708" y1="49142" x2="93708" y2="49142"/>
                        <a14:foregroundMark x1="39625" y1="97504" x2="27845" y2="75039"/>
                        <a14:foregroundMark x1="62115" y1="76599" x2="63588" y2="88300"/>
                        <a14:foregroundMark x1="62383" y1="75975" x2="65462" y2="85959"/>
                        <a14:foregroundMark x1="95984" y1="52418" x2="95448" y2="52418"/>
                        <a14:foregroundMark x1="45515" y1="45086" x2="48728" y2="45398"/>
                        <a14:backgroundMark x1="16600" y1="85803" x2="15395" y2="91264"/>
                        <a14:backgroundMark x1="17671" y1="83619" x2="15395" y2="91264"/>
                        <a14:backgroundMark x1="17269" y1="84087" x2="16198" y2="92200"/>
                        <a14:backgroundMark x1="17269" y1="83151" x2="15797" y2="92980"/>
                        <a14:backgroundMark x1="16600" y1="87207" x2="16600" y2="91732"/>
                        <a14:backgroundMark x1="17403" y1="85179" x2="16466" y2="88924"/>
                        <a14:backgroundMark x1="17671" y1="84867" x2="15930" y2="93448"/>
                        <a14:backgroundMark x1="17938" y1="83931" x2="16734" y2="99220"/>
                        <a14:backgroundMark x1="18072" y1="84867" x2="17403" y2="86583"/>
                        <a14:backgroundMark x1="18340" y1="84243" x2="18072" y2="87363"/>
                      </a14:backgroundRemoval>
                    </a14:imgEffect>
                  </a14:imgLayer>
                </a14:imgProps>
              </a:ext>
              <a:ext uri="{28A0092B-C50C-407E-A947-70E740481C1C}">
                <a14:useLocalDpi xmlns:a14="http://schemas.microsoft.com/office/drawing/2010/main" val="0"/>
              </a:ext>
            </a:extLst>
          </a:blip>
          <a:srcRect t="24444"/>
          <a:stretch/>
        </p:blipFill>
        <p:spPr>
          <a:xfrm flipH="1">
            <a:off x="5181600" y="4338415"/>
            <a:ext cx="3886200" cy="251958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53642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3" name="TextBox 12">
            <a:extLst>
              <a:ext uri="{FF2B5EF4-FFF2-40B4-BE49-F238E27FC236}">
                <a16:creationId xmlns:a16="http://schemas.microsoft.com/office/drawing/2014/main" id="{2F54C04A-EB74-4828-8533-ACBF81665906}"/>
              </a:ext>
            </a:extLst>
          </p:cNvPr>
          <p:cNvSpPr txBox="1"/>
          <p:nvPr/>
        </p:nvSpPr>
        <p:spPr>
          <a:xfrm>
            <a:off x="443163" y="387903"/>
            <a:ext cx="82576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3. People enter the Kingdom of God through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different circumstances.</a:t>
            </a:r>
          </a:p>
        </p:txBody>
      </p:sp>
      <p:sp>
        <p:nvSpPr>
          <p:cNvPr id="17" name="TextBox 16">
            <a:extLst>
              <a:ext uri="{FF2B5EF4-FFF2-40B4-BE49-F238E27FC236}">
                <a16:creationId xmlns:a16="http://schemas.microsoft.com/office/drawing/2014/main" id="{4B14D0F0-9D8C-4099-A03A-05E2DFEBE49F}"/>
              </a:ext>
            </a:extLst>
          </p:cNvPr>
          <p:cNvSpPr txBox="1"/>
          <p:nvPr/>
        </p:nvSpPr>
        <p:spPr>
          <a:xfrm>
            <a:off x="232610" y="5331005"/>
            <a:ext cx="7750209" cy="12003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What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we learn?</a:t>
            </a:r>
          </a:p>
        </p:txBody>
      </p:sp>
      <p:pic>
        <p:nvPicPr>
          <p:cNvPr id="16" name="Picture 15">
            <a:extLst>
              <a:ext uri="{FF2B5EF4-FFF2-40B4-BE49-F238E27FC236}">
                <a16:creationId xmlns:a16="http://schemas.microsoft.com/office/drawing/2014/main" id="{F49A3DC4-9248-4259-A011-1C3B1ADC77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109" b="93733" l="33433" r="72114">
                        <a14:foregroundMark x1="32984" y1="46100" x2="34933" y2="54178"/>
                        <a14:foregroundMark x1="34933" y1="54178" x2="33883" y2="55571"/>
                        <a14:foregroundMark x1="52024" y1="54318" x2="57121" y2="58217"/>
                        <a14:foregroundMark x1="38081" y1="62117" x2="55922" y2="66852"/>
                        <a14:foregroundMark x1="55922" y1="66852" x2="56222" y2="93733"/>
                        <a14:foregroundMark x1="56222" y1="93733" x2="56222" y2="93733"/>
                        <a14:foregroundMark x1="72114" y1="50836" x2="69415" y2="53900"/>
                        <a14:foregroundMark x1="54123" y1="29109" x2="58021" y2="30919"/>
                      </a14:backgroundRemoval>
                    </a14:imgEffect>
                  </a14:imgLayer>
                </a14:imgProps>
              </a:ext>
              <a:ext uri="{28A0092B-C50C-407E-A947-70E740481C1C}">
                <a14:useLocalDpi xmlns:a14="http://schemas.microsoft.com/office/drawing/2010/main" val="0"/>
              </a:ext>
            </a:extLst>
          </a:blip>
          <a:srcRect l="29667" t="25555" r="23686" b="32921"/>
          <a:stretch/>
        </p:blipFill>
        <p:spPr>
          <a:xfrm>
            <a:off x="609600" y="5134975"/>
            <a:ext cx="1828800" cy="175240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7D4335C-5AC6-4E89-9E77-E191EB305F9C}"/>
              </a:ext>
            </a:extLst>
          </p:cNvPr>
          <p:cNvSpPr txBox="1"/>
          <p:nvPr/>
        </p:nvSpPr>
        <p:spPr>
          <a:xfrm>
            <a:off x="1066800" y="1444699"/>
            <a:ext cx="75438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Those who stumble onto hidden treasure</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    Acts 9 </a:t>
            </a: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badi" panose="020B0604020104020204" pitchFamily="34" charset="0"/>
                <a:sym typeface="Wingdings" panose="05000000000000000000" pitchFamily="2" charset="2"/>
              </a:rPr>
              <a:t>→</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    John 4 </a:t>
            </a: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badi" panose="020B0604020104020204" pitchFamily="34" charset="0"/>
                <a:sym typeface="Wingdings" panose="05000000000000000000" pitchFamily="2" charset="2"/>
              </a:rPr>
              <a:t>→</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endParaRPr>
          </a:p>
        </p:txBody>
      </p:sp>
      <p:sp>
        <p:nvSpPr>
          <p:cNvPr id="9" name="TextBox 8">
            <a:extLst>
              <a:ext uri="{FF2B5EF4-FFF2-40B4-BE49-F238E27FC236}">
                <a16:creationId xmlns:a16="http://schemas.microsoft.com/office/drawing/2014/main" id="{3F81E5F7-7560-456C-A2B8-34E72FC01C09}"/>
              </a:ext>
            </a:extLst>
          </p:cNvPr>
          <p:cNvSpPr txBox="1"/>
          <p:nvPr/>
        </p:nvSpPr>
        <p:spPr>
          <a:xfrm>
            <a:off x="1066800" y="2878868"/>
            <a:ext cx="7543800"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a:t>
            </a: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Those who are looking for fine pearls</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    Acts 8 </a:t>
            </a: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badi" panose="020B0604020104020204" pitchFamily="34" charset="0"/>
                <a:sym typeface="Wingdings" panose="05000000000000000000" pitchFamily="2" charset="2"/>
              </a:rPr>
              <a:t>→</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    Acts 10 </a:t>
            </a: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badi" panose="020B0604020104020204" pitchFamily="34" charset="0"/>
                <a:sym typeface="Wingdings" panose="05000000000000000000" pitchFamily="2" charset="2"/>
              </a:rPr>
              <a:t>→</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endParaRPr>
          </a:p>
        </p:txBody>
      </p:sp>
      <p:sp>
        <p:nvSpPr>
          <p:cNvPr id="10" name="TextBox 9">
            <a:extLst>
              <a:ext uri="{FF2B5EF4-FFF2-40B4-BE49-F238E27FC236}">
                <a16:creationId xmlns:a16="http://schemas.microsoft.com/office/drawing/2014/main" id="{276AA4D7-AFD1-433E-BCBD-16CAE01D8DB1}"/>
              </a:ext>
            </a:extLst>
          </p:cNvPr>
          <p:cNvSpPr txBox="1"/>
          <p:nvPr/>
        </p:nvSpPr>
        <p:spPr>
          <a:xfrm>
            <a:off x="3491791" y="1905000"/>
            <a:ext cx="463001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The Apostle Paul</a:t>
            </a:r>
            <a:endPar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endParaRPr>
          </a:p>
        </p:txBody>
      </p:sp>
      <p:sp>
        <p:nvSpPr>
          <p:cNvPr id="11" name="TextBox 10">
            <a:extLst>
              <a:ext uri="{FF2B5EF4-FFF2-40B4-BE49-F238E27FC236}">
                <a16:creationId xmlns:a16="http://schemas.microsoft.com/office/drawing/2014/main" id="{7525499D-B57A-4B7E-957C-BBED53D1F7E3}"/>
              </a:ext>
            </a:extLst>
          </p:cNvPr>
          <p:cNvSpPr txBox="1"/>
          <p:nvPr/>
        </p:nvSpPr>
        <p:spPr>
          <a:xfrm>
            <a:off x="3491791" y="2316992"/>
            <a:ext cx="463001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The woman at the well</a:t>
            </a:r>
            <a:endPar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endParaRPr>
          </a:p>
        </p:txBody>
      </p:sp>
      <p:sp>
        <p:nvSpPr>
          <p:cNvPr id="14" name="TextBox 13">
            <a:extLst>
              <a:ext uri="{FF2B5EF4-FFF2-40B4-BE49-F238E27FC236}">
                <a16:creationId xmlns:a16="http://schemas.microsoft.com/office/drawing/2014/main" id="{ADC1D243-92F4-469E-B9A0-D414E6D9B061}"/>
              </a:ext>
            </a:extLst>
          </p:cNvPr>
          <p:cNvSpPr txBox="1"/>
          <p:nvPr/>
        </p:nvSpPr>
        <p:spPr>
          <a:xfrm>
            <a:off x="3491791" y="3312648"/>
            <a:ext cx="463001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The Ethiopian eunuch</a:t>
            </a:r>
            <a:endPar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endParaRPr>
          </a:p>
        </p:txBody>
      </p:sp>
      <p:sp>
        <p:nvSpPr>
          <p:cNvPr id="15" name="TextBox 14">
            <a:extLst>
              <a:ext uri="{FF2B5EF4-FFF2-40B4-BE49-F238E27FC236}">
                <a16:creationId xmlns:a16="http://schemas.microsoft.com/office/drawing/2014/main" id="{830C856C-380F-4B6E-9DA0-002DA704AAE1}"/>
              </a:ext>
            </a:extLst>
          </p:cNvPr>
          <p:cNvSpPr txBox="1"/>
          <p:nvPr/>
        </p:nvSpPr>
        <p:spPr>
          <a:xfrm>
            <a:off x="3491791" y="3724640"/>
            <a:ext cx="463001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sym typeface="Wingdings" panose="05000000000000000000" pitchFamily="2" charset="2"/>
              </a:rPr>
              <a:t>Cornelius</a:t>
            </a:r>
            <a:endParaRPr kumimoji="0" lang="en-US" sz="2800" b="1" i="0" u="none" strike="noStrike" kern="1200" cap="none" spc="0" normalizeH="0" baseline="0" noProof="0" dirty="0">
              <a:ln>
                <a:noFill/>
              </a:ln>
              <a:solidFill>
                <a:srgbClr val="92006C"/>
              </a:solidFill>
              <a:effectLst>
                <a:glow rad="228600">
                  <a:prstClr val="white">
                    <a:alpha val="40000"/>
                  </a:prstClr>
                </a:glow>
              </a:effectLst>
              <a:uLnTx/>
              <a:uFillTx/>
              <a:latin typeface="Comic Sans MS" pitchFamily="66" charset="0"/>
              <a:ea typeface="+mn-ea"/>
              <a:cs typeface="+mn-cs"/>
            </a:endParaRPr>
          </a:p>
        </p:txBody>
      </p:sp>
      <p:pic>
        <p:nvPicPr>
          <p:cNvPr id="19" name="Picture 18">
            <a:extLst>
              <a:ext uri="{FF2B5EF4-FFF2-40B4-BE49-F238E27FC236}">
                <a16:creationId xmlns:a16="http://schemas.microsoft.com/office/drawing/2014/main" id="{D9990BEA-D2BD-4167-AC69-8B0600C13A6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8237" b="97504" l="4552" r="95984">
                        <a14:foregroundMark x1="44712" y1="28861" x2="41633" y2="37441"/>
                        <a14:foregroundMark x1="4552" y1="43058" x2="10576" y2="47738"/>
                        <a14:foregroundMark x1="93708" y1="49142" x2="93708" y2="49142"/>
                        <a14:foregroundMark x1="39625" y1="97504" x2="27845" y2="75039"/>
                        <a14:foregroundMark x1="62115" y1="76599" x2="63588" y2="88300"/>
                        <a14:foregroundMark x1="62383" y1="75975" x2="65462" y2="85959"/>
                        <a14:foregroundMark x1="95984" y1="52418" x2="95448" y2="52418"/>
                        <a14:foregroundMark x1="45515" y1="45086" x2="48728" y2="45398"/>
                        <a14:backgroundMark x1="16600" y1="85803" x2="15395" y2="91264"/>
                        <a14:backgroundMark x1="17671" y1="83619" x2="15395" y2="91264"/>
                        <a14:backgroundMark x1="17269" y1="84087" x2="16198" y2="92200"/>
                        <a14:backgroundMark x1="17269" y1="83151" x2="15797" y2="92980"/>
                        <a14:backgroundMark x1="16600" y1="87207" x2="16600" y2="91732"/>
                        <a14:backgroundMark x1="17403" y1="85179" x2="16466" y2="88924"/>
                        <a14:backgroundMark x1="17671" y1="84867" x2="15930" y2="93448"/>
                        <a14:backgroundMark x1="17938" y1="83931" x2="16734" y2="99220"/>
                        <a14:backgroundMark x1="18072" y1="84867" x2="17403" y2="86583"/>
                        <a14:backgroundMark x1="18340" y1="84243" x2="18072" y2="87363"/>
                      </a14:backgroundRemoval>
                    </a14:imgEffect>
                  </a14:imgLayer>
                </a14:imgProps>
              </a:ext>
              <a:ext uri="{28A0092B-C50C-407E-A947-70E740481C1C}">
                <a14:useLocalDpi xmlns:a14="http://schemas.microsoft.com/office/drawing/2010/main" val="0"/>
              </a:ext>
            </a:extLst>
          </a:blip>
          <a:srcRect t="24444"/>
          <a:stretch/>
        </p:blipFill>
        <p:spPr>
          <a:xfrm flipH="1">
            <a:off x="5181600" y="4338415"/>
            <a:ext cx="3886200" cy="251958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53444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64603"/>
            <a:ext cx="8742947" cy="5846573"/>
          </a:xfrm>
          <a:prstGeom prst="rect">
            <a:avLst/>
          </a:prstGeom>
        </p:spPr>
      </p:pic>
      <p:sp>
        <p:nvSpPr>
          <p:cNvPr id="13" name="TextBox 12">
            <a:extLst>
              <a:ext uri="{FF2B5EF4-FFF2-40B4-BE49-F238E27FC236}">
                <a16:creationId xmlns:a16="http://schemas.microsoft.com/office/drawing/2014/main" id="{2F54C04A-EB74-4828-8533-ACBF81665906}"/>
              </a:ext>
            </a:extLst>
          </p:cNvPr>
          <p:cNvSpPr txBox="1"/>
          <p:nvPr/>
        </p:nvSpPr>
        <p:spPr>
          <a:xfrm>
            <a:off x="443163" y="387903"/>
            <a:ext cx="8257673"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4. Genuine Kingdom citizens are willing to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joyfully surrender all they have to serve </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their King.</a:t>
            </a:r>
          </a:p>
        </p:txBody>
      </p:sp>
      <p:sp>
        <p:nvSpPr>
          <p:cNvPr id="17" name="TextBox 16">
            <a:extLst>
              <a:ext uri="{FF2B5EF4-FFF2-40B4-BE49-F238E27FC236}">
                <a16:creationId xmlns:a16="http://schemas.microsoft.com/office/drawing/2014/main" id="{4B14D0F0-9D8C-4099-A03A-05E2DFEBE49F}"/>
              </a:ext>
            </a:extLst>
          </p:cNvPr>
          <p:cNvSpPr txBox="1"/>
          <p:nvPr/>
        </p:nvSpPr>
        <p:spPr>
          <a:xfrm>
            <a:off x="232610" y="5331005"/>
            <a:ext cx="7750209" cy="120032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What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CC0099"/>
                  </a:solidFill>
                  <a:prstDash val="solid"/>
                </a:ln>
                <a:solidFill>
                  <a:prstClr val="black"/>
                </a:solidFill>
                <a:effectLst/>
                <a:uLnTx/>
                <a:uFillTx/>
                <a:latin typeface="Comic Sans MS" panose="030F0702030302020204" pitchFamily="66" charset="0"/>
                <a:ea typeface="+mn-ea"/>
                <a:cs typeface="+mn-cs"/>
              </a:rPr>
              <a:t>we learn?</a:t>
            </a:r>
          </a:p>
        </p:txBody>
      </p:sp>
      <p:pic>
        <p:nvPicPr>
          <p:cNvPr id="16" name="Picture 15">
            <a:extLst>
              <a:ext uri="{FF2B5EF4-FFF2-40B4-BE49-F238E27FC236}">
                <a16:creationId xmlns:a16="http://schemas.microsoft.com/office/drawing/2014/main" id="{F49A3DC4-9248-4259-A011-1C3B1ADC77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109" b="93733" l="33433" r="72114">
                        <a14:foregroundMark x1="32984" y1="46100" x2="34933" y2="54178"/>
                        <a14:foregroundMark x1="34933" y1="54178" x2="33883" y2="55571"/>
                        <a14:foregroundMark x1="52024" y1="54318" x2="57121" y2="58217"/>
                        <a14:foregroundMark x1="38081" y1="62117" x2="55922" y2="66852"/>
                        <a14:foregroundMark x1="55922" y1="66852" x2="56222" y2="93733"/>
                        <a14:foregroundMark x1="56222" y1="93733" x2="56222" y2="93733"/>
                        <a14:foregroundMark x1="72114" y1="50836" x2="69415" y2="53900"/>
                        <a14:foregroundMark x1="54123" y1="29109" x2="58021" y2="30919"/>
                      </a14:backgroundRemoval>
                    </a14:imgEffect>
                  </a14:imgLayer>
                </a14:imgProps>
              </a:ext>
              <a:ext uri="{28A0092B-C50C-407E-A947-70E740481C1C}">
                <a14:useLocalDpi xmlns:a14="http://schemas.microsoft.com/office/drawing/2010/main" val="0"/>
              </a:ext>
            </a:extLst>
          </a:blip>
          <a:srcRect l="29667" t="25555" r="23686" b="32921"/>
          <a:stretch/>
        </p:blipFill>
        <p:spPr>
          <a:xfrm>
            <a:off x="609600" y="5134975"/>
            <a:ext cx="1828800" cy="1752402"/>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5945AF91-EC48-4814-9349-365004AAAA08}"/>
              </a:ext>
            </a:extLst>
          </p:cNvPr>
          <p:cNvSpPr txBox="1"/>
          <p:nvPr/>
        </p:nvSpPr>
        <p:spPr>
          <a:xfrm>
            <a:off x="1524000" y="1791031"/>
            <a:ext cx="412883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Romans 14:8</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Matthew 16:24-26</a:t>
            </a:r>
            <a:b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b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Philippians 3:7-8</a:t>
            </a:r>
          </a:p>
        </p:txBody>
      </p:sp>
      <p:sp>
        <p:nvSpPr>
          <p:cNvPr id="20" name="TextBox 19">
            <a:extLst>
              <a:ext uri="{FF2B5EF4-FFF2-40B4-BE49-F238E27FC236}">
                <a16:creationId xmlns:a16="http://schemas.microsoft.com/office/drawing/2014/main" id="{834046D6-2836-44F4-9717-1DBEC3C4F7AE}"/>
              </a:ext>
            </a:extLst>
          </p:cNvPr>
          <p:cNvSpPr txBox="1"/>
          <p:nvPr/>
        </p:nvSpPr>
        <p:spPr>
          <a:xfrm>
            <a:off x="990600" y="3314168"/>
            <a:ext cx="75438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“He is no fool </a:t>
            </a:r>
            <a:b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b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who gives what he cannot keep </a:t>
            </a:r>
            <a:b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b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to gain what he cannot lose.”</a:t>
            </a:r>
            <a:b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br>
            <a:r>
              <a:rPr kumimoji="0" lang="en-US" sz="2400" b="1" i="1"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rPr>
              <a:t>—Jim Elliot</a:t>
            </a:r>
            <a:endParaRPr kumimoji="0" lang="en-US" sz="2800" b="1" i="0" u="none" strike="noStrike" kern="1200" cap="none" spc="0" normalizeH="0" baseline="0" noProof="0" dirty="0">
              <a:ln>
                <a:noFill/>
              </a:ln>
              <a:solidFill>
                <a:srgbClr val="68004D"/>
              </a:solidFill>
              <a:effectLst>
                <a:glow rad="228600">
                  <a:prstClr val="white">
                    <a:alpha val="40000"/>
                  </a:prstClr>
                </a:glow>
              </a:effectLst>
              <a:uLnTx/>
              <a:uFillTx/>
              <a:latin typeface="Comic Sans MS" pitchFamily="66" charset="0"/>
              <a:ea typeface="+mn-ea"/>
              <a:cs typeface="+mn-cs"/>
            </a:endParaRPr>
          </a:p>
        </p:txBody>
      </p:sp>
      <p:pic>
        <p:nvPicPr>
          <p:cNvPr id="21" name="Picture 20">
            <a:extLst>
              <a:ext uri="{FF2B5EF4-FFF2-40B4-BE49-F238E27FC236}">
                <a16:creationId xmlns:a16="http://schemas.microsoft.com/office/drawing/2014/main" id="{7AED2625-D585-40BB-B287-8C6E9D86C0D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666" t="2500" r="51681" b="2500"/>
          <a:stretch/>
        </p:blipFill>
        <p:spPr>
          <a:xfrm>
            <a:off x="990600" y="3271426"/>
            <a:ext cx="1219200" cy="165514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C16CB362-8AA1-4970-8772-C2918E72D3D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8237" b="97504" l="4552" r="95984">
                        <a14:foregroundMark x1="44712" y1="28861" x2="41633" y2="37441"/>
                        <a14:foregroundMark x1="4552" y1="43058" x2="10576" y2="47738"/>
                        <a14:foregroundMark x1="93708" y1="49142" x2="93708" y2="49142"/>
                        <a14:foregroundMark x1="39625" y1="97504" x2="27845" y2="75039"/>
                        <a14:foregroundMark x1="62115" y1="76599" x2="63588" y2="88300"/>
                        <a14:foregroundMark x1="62383" y1="75975" x2="65462" y2="85959"/>
                        <a14:foregroundMark x1="95984" y1="52418" x2="95448" y2="52418"/>
                        <a14:foregroundMark x1="45515" y1="45086" x2="48728" y2="45398"/>
                        <a14:backgroundMark x1="16600" y1="85803" x2="15395" y2="91264"/>
                        <a14:backgroundMark x1="17671" y1="83619" x2="15395" y2="91264"/>
                        <a14:backgroundMark x1="17269" y1="84087" x2="16198" y2="92200"/>
                        <a14:backgroundMark x1="17269" y1="83151" x2="15797" y2="92980"/>
                        <a14:backgroundMark x1="16600" y1="87207" x2="16600" y2="91732"/>
                        <a14:backgroundMark x1="17403" y1="85179" x2="16466" y2="88924"/>
                        <a14:backgroundMark x1="17671" y1="84867" x2="15930" y2="93448"/>
                        <a14:backgroundMark x1="17938" y1="83931" x2="16734" y2="99220"/>
                        <a14:backgroundMark x1="18072" y1="84867" x2="17403" y2="86583"/>
                        <a14:backgroundMark x1="18340" y1="84243" x2="18072" y2="87363"/>
                      </a14:backgroundRemoval>
                    </a14:imgEffect>
                  </a14:imgLayer>
                </a14:imgProps>
              </a:ext>
              <a:ext uri="{28A0092B-C50C-407E-A947-70E740481C1C}">
                <a14:useLocalDpi xmlns:a14="http://schemas.microsoft.com/office/drawing/2010/main" val="0"/>
              </a:ext>
            </a:extLst>
          </a:blip>
          <a:srcRect t="24444"/>
          <a:stretch/>
        </p:blipFill>
        <p:spPr>
          <a:xfrm flipH="1">
            <a:off x="5181600" y="4338415"/>
            <a:ext cx="3886200" cy="251958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900003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Scale>
                                      <p:cBhvr>
                                        <p:cTn id="1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1"/>
                                        </p:tgtEl>
                                        <p:attrNameLst>
                                          <p:attrName>ppt_x</p:attrName>
                                          <p:attrName>ppt_y</p:attrName>
                                        </p:attrNameLst>
                                      </p:cBhvr>
                                    </p:animMotion>
                                    <p:animEffect transition="in" filter="fade">
                                      <p:cBhvr>
                                        <p:cTn id="14" dur="1000"/>
                                        <p:tgtEl>
                                          <p:spTgt spid="2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F79FD"/>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267200" y="2264215"/>
            <a:ext cx="3276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700E2"/>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9700E2"/>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9700E2"/>
                </a:solidFill>
                <a:effectLst/>
                <a:uLnTx/>
                <a:uFillTx/>
                <a:latin typeface="Comic Sans MS" panose="030F0702030302020204" pitchFamily="66" charset="0"/>
                <a:ea typeface="+mn-ea"/>
                <a:cs typeface="+mn-cs"/>
              </a:rPr>
              <a:t>a child of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28834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“To all who did receive him, </a:t>
            </a:r>
            <a:br>
              <a:rPr kumimoji="0" lang="en-US" sz="24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who believed in his name, </a:t>
            </a:r>
            <a:br>
              <a:rPr kumimoji="0" lang="en-US" sz="24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 gave the right to become children of God.” </a:t>
            </a:r>
            <a:br>
              <a:rPr kumimoji="0" lang="en-US" sz="24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(John 1:12)</a:t>
            </a:r>
          </a:p>
        </p:txBody>
      </p:sp>
    </p:spTree>
    <p:custDataLst>
      <p:tags r:id="rId1"/>
    </p:custDataLst>
    <p:extLst>
      <p:ext uri="{BB962C8B-B14F-4D97-AF65-F5344CB8AC3E}">
        <p14:creationId xmlns:p14="http://schemas.microsoft.com/office/powerpoint/2010/main" val="24264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B0F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267200" y="2264215"/>
            <a:ext cx="3276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445C"/>
                </a:solidFill>
                <a:effectLst/>
                <a:uLnTx/>
                <a:uFillTx/>
                <a:latin typeface="Comic Sans MS" panose="030F0702030302020204" pitchFamily="66" charset="0"/>
                <a:ea typeface="+mn-ea"/>
                <a:cs typeface="+mn-cs"/>
              </a:rPr>
              <a:t>I have peace with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288340"/>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44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“Therefore, since we have been justified by faith, </a:t>
            </a:r>
            <a:br>
              <a:rPr kumimoji="0" lang="en-US" sz="2400" b="1" i="0" u="none" strike="noStrike" kern="1200" cap="none" spc="50" normalizeH="0" baseline="0" noProof="0" dirty="0">
                <a:ln w="9525" cmpd="sng">
                  <a:solidFill>
                    <a:srgbClr val="0044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44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we have peace with God through our Lord Jesus Christ.” </a:t>
            </a:r>
            <a:br>
              <a:rPr kumimoji="0" lang="en-US" sz="2400" b="1" i="0" u="none" strike="noStrike" kern="1200" cap="none" spc="50" normalizeH="0" baseline="0" noProof="0" dirty="0">
                <a:ln w="9525" cmpd="sng">
                  <a:solidFill>
                    <a:srgbClr val="0044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44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(Romans 5:1)</a:t>
            </a:r>
          </a:p>
        </p:txBody>
      </p:sp>
    </p:spTree>
    <p:custDataLst>
      <p:tags r:id="rId1"/>
    </p:custDataLst>
    <p:extLst>
      <p:ext uri="{BB962C8B-B14F-4D97-AF65-F5344CB8AC3E}">
        <p14:creationId xmlns:p14="http://schemas.microsoft.com/office/powerpoint/2010/main" val="331299520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114800" y="2362200"/>
            <a:ext cx="3276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The Holy Spirit lives in me</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476443"/>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“Do you not know that you are God’s temple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that God’s Spirit dwells in you?”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Corinthians 3:16)</a:t>
            </a:r>
          </a:p>
        </p:txBody>
      </p:sp>
    </p:spTree>
    <p:custDataLst>
      <p:tags r:id="rId1"/>
    </p:custDataLst>
    <p:extLst>
      <p:ext uri="{BB962C8B-B14F-4D97-AF65-F5344CB8AC3E}">
        <p14:creationId xmlns:p14="http://schemas.microsoft.com/office/powerpoint/2010/main" val="139723897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CC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19600" y="2362200"/>
            <a:ext cx="2743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I am helped by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200471"/>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“Let us then with confidence draw near </a:t>
            </a:r>
            <a:b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to the throne of grace, that we may receive mercy </a:t>
            </a:r>
            <a:b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find grace to help in time of need.”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(Hebrews 4:16)</a:t>
            </a:r>
          </a:p>
        </p:txBody>
      </p:sp>
    </p:spTree>
    <p:custDataLst>
      <p:tags r:id="rId1"/>
    </p:custDataLst>
    <p:extLst>
      <p:ext uri="{BB962C8B-B14F-4D97-AF65-F5344CB8AC3E}">
        <p14:creationId xmlns:p14="http://schemas.microsoft.com/office/powerpoint/2010/main" val="1753053123"/>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66"/>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74910" y="2064058"/>
            <a:ext cx="27432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66"/>
                </a:solidFill>
                <a:effectLst/>
                <a:uLnTx/>
                <a:uFillTx/>
                <a:latin typeface="Comic Sans MS" panose="030F0702030302020204" pitchFamily="66" charset="0"/>
                <a:ea typeface="+mn-ea"/>
                <a:cs typeface="+mn-cs"/>
              </a:rPr>
              <a:t>I am reconciled </a:t>
            </a:r>
            <a:br>
              <a:rPr kumimoji="0" lang="en-US" sz="2800" b="1" i="0" u="none" strike="noStrike" kern="1200" cap="none" spc="0" normalizeH="0" baseline="0" noProof="0" dirty="0">
                <a:ln>
                  <a:noFill/>
                </a:ln>
                <a:solidFill>
                  <a:srgbClr val="CC0066"/>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C0066"/>
                </a:solidFill>
                <a:effectLst/>
                <a:uLnTx/>
                <a:uFillTx/>
                <a:latin typeface="Comic Sans MS" panose="030F0702030302020204" pitchFamily="66" charset="0"/>
                <a:ea typeface="+mn-ea"/>
                <a:cs typeface="+mn-cs"/>
              </a:rPr>
              <a:t>to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45177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A0045"/>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“We also rejoice in God through our Lord Jesus Christ, through whom we have now received reconciliation.”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A0045"/>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(Romans 5:11)</a:t>
            </a:r>
          </a:p>
        </p:txBody>
      </p:sp>
    </p:spTree>
    <p:custDataLst>
      <p:tags r:id="rId1"/>
    </p:custDataLst>
    <p:extLst>
      <p:ext uri="{BB962C8B-B14F-4D97-AF65-F5344CB8AC3E}">
        <p14:creationId xmlns:p14="http://schemas.microsoft.com/office/powerpoint/2010/main" val="187491211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2A6FB-3882-4C42-9372-29F8697EBB29}"/>
              </a:ext>
            </a:extLst>
          </p:cNvPr>
          <p:cNvPicPr>
            <a:picLocks noChangeAspect="1"/>
          </p:cNvPicPr>
          <p:nvPr/>
        </p:nvPicPr>
        <p:blipFill rotWithShape="1">
          <a:blip r:embed="rId4"/>
          <a:srcRect l="12500" r="12500"/>
          <a:stretch/>
        </p:blipFill>
        <p:spPr>
          <a:xfrm flipH="1">
            <a:off x="152400" y="171187"/>
            <a:ext cx="8765890" cy="6534413"/>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F673E2D6-9C2D-4E77-B5A7-EB434EE1AC86}"/>
              </a:ext>
            </a:extLst>
          </p:cNvPr>
          <p:cNvSpPr txBox="1"/>
          <p:nvPr/>
        </p:nvSpPr>
        <p:spPr>
          <a:xfrm>
            <a:off x="152400" y="171187"/>
            <a:ext cx="8765889" cy="1015663"/>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000" b="1" i="0" u="none" strike="noStrike" cap="all" spc="0" normalizeH="0" baseline="0">
                <a:ln w="12700" cmpd="sng">
                  <a:solidFill>
                    <a:schemeClr val="accent6">
                      <a:lumMod val="75000"/>
                    </a:schemeClr>
                  </a:solidFill>
                  <a:prstDash val="solid"/>
                </a:ln>
                <a:solidFill>
                  <a:schemeClr val="bg1"/>
                </a:solidFill>
                <a:effectLst>
                  <a:glow rad="127000">
                    <a:schemeClr val="tx1"/>
                  </a:glow>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Explaining the “mysteries” </a:t>
            </a:r>
            <a:br>
              <a:rPr lang="en-US" dirty="0"/>
            </a:br>
            <a:r>
              <a:rPr lang="en-US" dirty="0"/>
              <a:t>of the Kingdom (Matthew 13)</a:t>
            </a:r>
          </a:p>
        </p:txBody>
      </p:sp>
      <p:sp>
        <p:nvSpPr>
          <p:cNvPr id="7" name="TextBox 6">
            <a:extLst>
              <a:ext uri="{FF2B5EF4-FFF2-40B4-BE49-F238E27FC236}">
                <a16:creationId xmlns:a16="http://schemas.microsoft.com/office/drawing/2014/main" id="{5DD17F10-E566-48A0-9AED-A67F72FE0661}"/>
              </a:ext>
            </a:extLst>
          </p:cNvPr>
          <p:cNvSpPr txBox="1"/>
          <p:nvPr/>
        </p:nvSpPr>
        <p:spPr>
          <a:xfrm>
            <a:off x="148389" y="4076927"/>
            <a:ext cx="4423611" cy="523220"/>
          </a:xfrm>
          <a:prstGeom prst="rect">
            <a:avLst/>
          </a:prstGeom>
          <a:noFill/>
        </p:spPr>
        <p:txBody>
          <a:bodyPr wrap="square" rtlCol="0">
            <a:spAutoFit/>
          </a:bodyPr>
          <a:lstStyle/>
          <a:p>
            <a:r>
              <a:rPr lang="en-US" sz="2800" b="1" dirty="0">
                <a:solidFill>
                  <a:schemeClr val="bg1"/>
                </a:solidFill>
                <a:effectLst>
                  <a:glow rad="228600">
                    <a:schemeClr val="tx1"/>
                  </a:glow>
                </a:effectLst>
                <a:latin typeface="Comic Sans MS" panose="030F0702030302020204" pitchFamily="66" charset="0"/>
                <a:sym typeface="Wingdings" panose="05000000000000000000" pitchFamily="2" charset="2"/>
              </a:rPr>
              <a:t>The Kingdom of God:</a:t>
            </a:r>
            <a:endParaRPr lang="en-US" sz="2800" b="1" dirty="0">
              <a:solidFill>
                <a:schemeClr val="bg1"/>
              </a:solidFill>
              <a:effectLst>
                <a:glow rad="228600">
                  <a:schemeClr val="tx1"/>
                </a:glow>
              </a:effectLst>
              <a:latin typeface="Comic Sans MS" panose="030F0702030302020204" pitchFamily="66" charset="0"/>
            </a:endParaRPr>
          </a:p>
        </p:txBody>
      </p:sp>
      <p:sp>
        <p:nvSpPr>
          <p:cNvPr id="8" name="TextBox 7">
            <a:extLst>
              <a:ext uri="{FF2B5EF4-FFF2-40B4-BE49-F238E27FC236}">
                <a16:creationId xmlns:a16="http://schemas.microsoft.com/office/drawing/2014/main" id="{377EFF16-0879-49A6-B81B-54BDA7DD1A9E}"/>
              </a:ext>
            </a:extLst>
          </p:cNvPr>
          <p:cNvSpPr txBox="1"/>
          <p:nvPr/>
        </p:nvSpPr>
        <p:spPr>
          <a:xfrm>
            <a:off x="437147" y="4600147"/>
            <a:ext cx="2382253" cy="523220"/>
          </a:xfrm>
          <a:prstGeom prst="rect">
            <a:avLst/>
          </a:prstGeom>
          <a:noFill/>
        </p:spPr>
        <p:txBody>
          <a:bodyPr wrap="square" rtlCol="0">
            <a:spAutoFit/>
          </a:bodyPr>
          <a:lstStyle/>
          <a:p>
            <a:r>
              <a:rPr lang="en-US" sz="2800" b="1" dirty="0">
                <a:solidFill>
                  <a:schemeClr val="bg1"/>
                </a:solidFill>
                <a:effectLst>
                  <a:glow rad="228600">
                    <a:schemeClr val="tx1"/>
                  </a:glow>
                </a:effectLst>
                <a:latin typeface="Comic Sans MS" panose="030F0702030302020204" pitchFamily="66" charset="0"/>
                <a:sym typeface="Wingdings" panose="05000000000000000000" pitchFamily="2" charset="2"/>
              </a:rPr>
              <a:t>1) “Already”</a:t>
            </a:r>
            <a:endParaRPr lang="en-US" sz="2800" b="1" dirty="0">
              <a:solidFill>
                <a:schemeClr val="bg1"/>
              </a:solidFill>
              <a:effectLst>
                <a:glow rad="228600">
                  <a:schemeClr val="tx1"/>
                </a:glow>
              </a:effectLst>
              <a:latin typeface="Comic Sans MS" panose="030F0702030302020204" pitchFamily="66" charset="0"/>
            </a:endParaRPr>
          </a:p>
        </p:txBody>
      </p:sp>
      <p:sp>
        <p:nvSpPr>
          <p:cNvPr id="9" name="TextBox 8">
            <a:extLst>
              <a:ext uri="{FF2B5EF4-FFF2-40B4-BE49-F238E27FC236}">
                <a16:creationId xmlns:a16="http://schemas.microsoft.com/office/drawing/2014/main" id="{69BEB9B6-776F-4607-888A-61769C13FCD2}"/>
              </a:ext>
            </a:extLst>
          </p:cNvPr>
          <p:cNvSpPr txBox="1"/>
          <p:nvPr/>
        </p:nvSpPr>
        <p:spPr>
          <a:xfrm>
            <a:off x="437147" y="5539847"/>
            <a:ext cx="2382253" cy="523220"/>
          </a:xfrm>
          <a:prstGeom prst="rect">
            <a:avLst/>
          </a:prstGeom>
          <a:noFill/>
        </p:spPr>
        <p:txBody>
          <a:bodyPr wrap="square" rtlCol="0">
            <a:spAutoFit/>
          </a:bodyPr>
          <a:lstStyle/>
          <a:p>
            <a:r>
              <a:rPr lang="en-US" sz="2800" b="1" dirty="0">
                <a:solidFill>
                  <a:schemeClr val="bg1"/>
                </a:solidFill>
                <a:effectLst>
                  <a:glow rad="228600">
                    <a:schemeClr val="tx1"/>
                  </a:glow>
                </a:effectLst>
                <a:latin typeface="Comic Sans MS" panose="030F0702030302020204" pitchFamily="66" charset="0"/>
                <a:sym typeface="Wingdings" panose="05000000000000000000" pitchFamily="2" charset="2"/>
              </a:rPr>
              <a:t>2) “Not yet”</a:t>
            </a:r>
            <a:endParaRPr lang="en-US" sz="2800" b="1" dirty="0">
              <a:solidFill>
                <a:schemeClr val="bg1"/>
              </a:solidFill>
              <a:effectLst>
                <a:glow rad="228600">
                  <a:schemeClr val="tx1"/>
                </a:glow>
              </a:effectLst>
              <a:latin typeface="Comic Sans MS" panose="030F0702030302020204" pitchFamily="66" charset="0"/>
            </a:endParaRPr>
          </a:p>
        </p:txBody>
      </p:sp>
      <p:grpSp>
        <p:nvGrpSpPr>
          <p:cNvPr id="13" name="Group 12">
            <a:extLst>
              <a:ext uri="{FF2B5EF4-FFF2-40B4-BE49-F238E27FC236}">
                <a16:creationId xmlns:a16="http://schemas.microsoft.com/office/drawing/2014/main" id="{112601C0-B4D0-4D7C-ACDD-A111C29AAAAB}"/>
              </a:ext>
            </a:extLst>
          </p:cNvPr>
          <p:cNvGrpSpPr/>
          <p:nvPr/>
        </p:nvGrpSpPr>
        <p:grpSpPr>
          <a:xfrm>
            <a:off x="5029200" y="2570675"/>
            <a:ext cx="4165599" cy="4362958"/>
            <a:chOff x="5029200" y="2570675"/>
            <a:chExt cx="4165599" cy="4362958"/>
          </a:xfrm>
        </p:grpSpPr>
        <p:pic>
          <p:nvPicPr>
            <p:cNvPr id="3" name="Picture 2">
              <a:extLst>
                <a:ext uri="{FF2B5EF4-FFF2-40B4-BE49-F238E27FC236}">
                  <a16:creationId xmlns:a16="http://schemas.microsoft.com/office/drawing/2014/main" id="{D08A51AD-CE1E-49C9-B8C9-BC844BD76D8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55" b="99838" l="9819" r="96770">
                          <a14:foregroundMark x1="62920" y1="91115" x2="71189" y2="98223"/>
                          <a14:foregroundMark x1="89406" y1="94346" x2="96770" y2="99838"/>
                        </a14:backgroundRemoval>
                      </a14:imgEffect>
                      <a14:imgEffect>
                        <a14:colorTemperature colorTemp="7200"/>
                      </a14:imgEffect>
                    </a14:imgLayer>
                  </a14:imgProps>
                </a:ext>
                <a:ext uri="{28A0092B-C50C-407E-A947-70E740481C1C}">
                  <a14:useLocalDpi xmlns:a14="http://schemas.microsoft.com/office/drawing/2010/main" val="0"/>
                </a:ext>
              </a:extLst>
            </a:blip>
            <a:srcRect l="6062" r="31719" b="20792"/>
            <a:stretch/>
          </p:blipFill>
          <p:spPr>
            <a:xfrm>
              <a:off x="5029200" y="2570675"/>
              <a:ext cx="4165599" cy="436295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D3B98AD-C078-49F0-935D-0A7A32E74B6E}"/>
                </a:ext>
              </a:extLst>
            </p:cNvPr>
            <p:cNvSpPr txBox="1"/>
            <p:nvPr/>
          </p:nvSpPr>
          <p:spPr>
            <a:xfrm>
              <a:off x="5888545" y="3153597"/>
              <a:ext cx="1956416" cy="2893100"/>
            </a:xfrm>
            <a:prstGeom prst="rect">
              <a:avLst/>
            </a:prstGeom>
            <a:noFill/>
          </p:spPr>
          <p:txBody>
            <a:bodyPr wrap="square" rtlCol="0">
              <a:spAutoFit/>
            </a:bodyPr>
            <a:lstStyle/>
            <a:p>
              <a:pPr algn="ctr"/>
              <a:r>
                <a:rPr lang="en-US" sz="2600" b="1" dirty="0">
                  <a:solidFill>
                    <a:srgbClr val="884106"/>
                  </a:solidFill>
                  <a:effectLst/>
                  <a:latin typeface="Comic Sans MS" panose="030F0702030302020204" pitchFamily="66" charset="0"/>
                  <a:sym typeface="Wingdings" panose="05000000000000000000" pitchFamily="2" charset="2"/>
                </a:rPr>
                <a:t>Issue: </a:t>
              </a:r>
              <a:br>
                <a:rPr lang="en-US" sz="2600" b="1" dirty="0">
                  <a:solidFill>
                    <a:srgbClr val="884106"/>
                  </a:solidFill>
                  <a:effectLst/>
                  <a:latin typeface="Comic Sans MS" panose="030F0702030302020204" pitchFamily="66" charset="0"/>
                  <a:sym typeface="Wingdings" panose="05000000000000000000" pitchFamily="2" charset="2"/>
                </a:rPr>
              </a:br>
              <a:r>
                <a:rPr lang="en-US" sz="2600" b="1" dirty="0">
                  <a:solidFill>
                    <a:srgbClr val="884106"/>
                  </a:solidFill>
                  <a:effectLst/>
                  <a:latin typeface="Comic Sans MS" panose="030F0702030302020204" pitchFamily="66" charset="0"/>
                  <a:sym typeface="Wingdings" panose="05000000000000000000" pitchFamily="2" charset="2"/>
                </a:rPr>
                <a:t>The surpassing joy and value        of the Kingdom</a:t>
              </a:r>
              <a:endParaRPr lang="en-US" sz="2600" b="1" dirty="0">
                <a:solidFill>
                  <a:srgbClr val="884106"/>
                </a:solidFill>
                <a:effectLst/>
                <a:latin typeface="Comic Sans MS" panose="030F0702030302020204" pitchFamily="66" charset="0"/>
              </a:endParaRPr>
            </a:p>
          </p:txBody>
        </p:sp>
      </p:grpSp>
      <p:sp>
        <p:nvSpPr>
          <p:cNvPr id="10" name="TextBox 9">
            <a:extLst>
              <a:ext uri="{FF2B5EF4-FFF2-40B4-BE49-F238E27FC236}">
                <a16:creationId xmlns:a16="http://schemas.microsoft.com/office/drawing/2014/main" id="{0845A07D-C31B-491B-A35F-6191136C9079}"/>
              </a:ext>
            </a:extLst>
          </p:cNvPr>
          <p:cNvSpPr txBox="1"/>
          <p:nvPr/>
        </p:nvSpPr>
        <p:spPr>
          <a:xfrm>
            <a:off x="2787416" y="4600147"/>
            <a:ext cx="1903232" cy="523220"/>
          </a:xfrm>
          <a:prstGeom prst="rect">
            <a:avLst/>
          </a:prstGeom>
          <a:noFill/>
        </p:spPr>
        <p:txBody>
          <a:bodyPr wrap="square" rtlCol="0">
            <a:spAutoFit/>
          </a:bodyPr>
          <a:lstStyle/>
          <a:p>
            <a:r>
              <a:rPr lang="en-US" sz="2800" b="1" dirty="0">
                <a:solidFill>
                  <a:schemeClr val="bg1"/>
                </a:solidFill>
                <a:effectLst>
                  <a:glow rad="228600">
                    <a:schemeClr val="tx1"/>
                  </a:glow>
                </a:effectLst>
                <a:latin typeface="Comic Sans MS" panose="030F0702030302020204" pitchFamily="66" charset="0"/>
                <a:sym typeface="Wingdings" panose="05000000000000000000" pitchFamily="2" charset="2"/>
              </a:rPr>
              <a:t>(spiritual) </a:t>
            </a:r>
            <a:endParaRPr lang="en-US" sz="2800" b="1" dirty="0">
              <a:solidFill>
                <a:schemeClr val="bg1"/>
              </a:solidFill>
              <a:effectLst>
                <a:glow rad="228600">
                  <a:schemeClr val="tx1"/>
                </a:glow>
              </a:effectLst>
              <a:latin typeface="Comic Sans MS" panose="030F0702030302020204" pitchFamily="66" charset="0"/>
            </a:endParaRPr>
          </a:p>
        </p:txBody>
      </p:sp>
      <p:sp>
        <p:nvSpPr>
          <p:cNvPr id="12" name="TextBox 11">
            <a:extLst>
              <a:ext uri="{FF2B5EF4-FFF2-40B4-BE49-F238E27FC236}">
                <a16:creationId xmlns:a16="http://schemas.microsoft.com/office/drawing/2014/main" id="{85D89790-D652-43E3-A554-08E1343BAFFA}"/>
              </a:ext>
            </a:extLst>
          </p:cNvPr>
          <p:cNvSpPr txBox="1"/>
          <p:nvPr/>
        </p:nvSpPr>
        <p:spPr>
          <a:xfrm>
            <a:off x="946146" y="5073799"/>
            <a:ext cx="4423612" cy="523220"/>
          </a:xfrm>
          <a:prstGeom prst="rect">
            <a:avLst/>
          </a:prstGeom>
          <a:noFill/>
        </p:spPr>
        <p:txBody>
          <a:bodyPr wrap="square" rtlCol="0">
            <a:spAutoFit/>
          </a:bodyPr>
          <a:lstStyle/>
          <a:p>
            <a:r>
              <a:rPr lang="en-US" sz="2800" b="1" dirty="0">
                <a:solidFill>
                  <a:schemeClr val="bg1"/>
                </a:solidFill>
                <a:effectLst>
                  <a:glow rad="228600">
                    <a:schemeClr val="tx1"/>
                  </a:glow>
                </a:effectLst>
                <a:latin typeface="Comic Sans MS" panose="030F0702030302020204" pitchFamily="66" charset="0"/>
                <a:sym typeface="Wingdings" panose="05000000000000000000" pitchFamily="2" charset="2"/>
              </a:rPr>
              <a:t> Luke 11:20; 17:20-21</a:t>
            </a:r>
            <a:endParaRPr lang="en-US" sz="2800" b="1" dirty="0">
              <a:solidFill>
                <a:schemeClr val="bg1"/>
              </a:solidFill>
              <a:effectLst>
                <a:glow rad="228600">
                  <a:schemeClr val="tx1"/>
                </a:glow>
              </a:effectLst>
              <a:latin typeface="Comic Sans MS" panose="030F0702030302020204" pitchFamily="66" charset="0"/>
            </a:endParaRPr>
          </a:p>
        </p:txBody>
      </p:sp>
      <p:sp>
        <p:nvSpPr>
          <p:cNvPr id="14" name="TextBox 13">
            <a:extLst>
              <a:ext uri="{FF2B5EF4-FFF2-40B4-BE49-F238E27FC236}">
                <a16:creationId xmlns:a16="http://schemas.microsoft.com/office/drawing/2014/main" id="{ECCB6552-6B5B-44B3-A75D-A74126E91D50}"/>
              </a:ext>
            </a:extLst>
          </p:cNvPr>
          <p:cNvSpPr txBox="1"/>
          <p:nvPr/>
        </p:nvSpPr>
        <p:spPr>
          <a:xfrm>
            <a:off x="2882432" y="5539847"/>
            <a:ext cx="2487326" cy="523220"/>
          </a:xfrm>
          <a:prstGeom prst="rect">
            <a:avLst/>
          </a:prstGeom>
          <a:noFill/>
        </p:spPr>
        <p:txBody>
          <a:bodyPr wrap="square" rtlCol="0">
            <a:spAutoFit/>
          </a:bodyPr>
          <a:lstStyle/>
          <a:p>
            <a:r>
              <a:rPr lang="en-US" sz="2800" b="1" dirty="0">
                <a:solidFill>
                  <a:schemeClr val="bg1"/>
                </a:solidFill>
                <a:effectLst>
                  <a:glow rad="228600">
                    <a:schemeClr val="tx1"/>
                  </a:glow>
                </a:effectLst>
                <a:latin typeface="Comic Sans MS" panose="030F0702030302020204" pitchFamily="66" charset="0"/>
                <a:sym typeface="Wingdings" panose="05000000000000000000" pitchFamily="2" charset="2"/>
              </a:rPr>
              <a:t>(earthly) </a:t>
            </a:r>
            <a:endParaRPr lang="en-US" sz="2800" b="1" dirty="0">
              <a:solidFill>
                <a:schemeClr val="bg1"/>
              </a:solidFill>
              <a:effectLst>
                <a:glow rad="228600">
                  <a:schemeClr val="tx1"/>
                </a:glow>
              </a:effectLst>
              <a:latin typeface="Comic Sans MS" panose="030F0702030302020204" pitchFamily="66" charset="0"/>
            </a:endParaRPr>
          </a:p>
        </p:txBody>
      </p:sp>
      <p:sp>
        <p:nvSpPr>
          <p:cNvPr id="15" name="TextBox 14">
            <a:extLst>
              <a:ext uri="{FF2B5EF4-FFF2-40B4-BE49-F238E27FC236}">
                <a16:creationId xmlns:a16="http://schemas.microsoft.com/office/drawing/2014/main" id="{AD699428-CAC1-4662-9F30-C6B02EA76AF3}"/>
              </a:ext>
            </a:extLst>
          </p:cNvPr>
          <p:cNvSpPr txBox="1"/>
          <p:nvPr/>
        </p:nvSpPr>
        <p:spPr>
          <a:xfrm>
            <a:off x="1075152" y="6034787"/>
            <a:ext cx="4165600" cy="523220"/>
          </a:xfrm>
          <a:prstGeom prst="rect">
            <a:avLst/>
          </a:prstGeom>
          <a:noFill/>
        </p:spPr>
        <p:txBody>
          <a:bodyPr wrap="square" rtlCol="0">
            <a:spAutoFit/>
          </a:bodyPr>
          <a:lstStyle/>
          <a:p>
            <a:r>
              <a:rPr lang="en-US" sz="2800" b="1" dirty="0">
                <a:solidFill>
                  <a:schemeClr val="bg1"/>
                </a:solidFill>
                <a:effectLst>
                  <a:glow rad="228600">
                    <a:schemeClr val="tx1"/>
                  </a:glow>
                </a:effectLst>
                <a:latin typeface="Comic Sans MS" panose="030F0702030302020204" pitchFamily="66" charset="0"/>
                <a:sym typeface="Wingdings" panose="05000000000000000000" pitchFamily="2" charset="2"/>
              </a:rPr>
              <a:t>Luke 11:2; 22:17-18</a:t>
            </a:r>
            <a:endParaRPr lang="en-US" sz="2800" b="1" dirty="0">
              <a:solidFill>
                <a:schemeClr val="bg1"/>
              </a:solidFill>
              <a:effectLst>
                <a:glow rad="228600">
                  <a:schemeClr val="tx1"/>
                </a:glow>
              </a:effectLst>
              <a:latin typeface="Comic Sans MS" panose="030F0702030302020204" pitchFamily="66" charset="0"/>
            </a:endParaRPr>
          </a:p>
        </p:txBody>
      </p:sp>
    </p:spTree>
    <p:custDataLst>
      <p:tags r:id="rId1"/>
    </p:custDataLst>
    <p:extLst>
      <p:ext uri="{BB962C8B-B14F-4D97-AF65-F5344CB8AC3E}">
        <p14:creationId xmlns:p14="http://schemas.microsoft.com/office/powerpoint/2010/main" val="3621116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2000" fill="hold"/>
                                        <p:tgtEl>
                                          <p:spTgt spid="13"/>
                                        </p:tgtEl>
                                        <p:attrNameLst>
                                          <p:attrName>ppt_x</p:attrName>
                                        </p:attrNameLst>
                                      </p:cBhvr>
                                      <p:tavLst>
                                        <p:tav tm="0">
                                          <p:val>
                                            <p:strVal val="1+#ppt_w/2"/>
                                          </p:val>
                                        </p:tav>
                                        <p:tav tm="100000">
                                          <p:val>
                                            <p:strVal val="#ppt_x"/>
                                          </p:val>
                                        </p:tav>
                                      </p:tavLst>
                                    </p:anim>
                                    <p:anim calcmode="lin" valueType="num">
                                      <p:cBhvr additive="base">
                                        <p:cTn id="44"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572000" y="2068068"/>
            <a:ext cx="27432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I have Christ’s righteousness</a:t>
            </a:r>
          </a:p>
        </p:txBody>
      </p:sp>
      <p:sp>
        <p:nvSpPr>
          <p:cNvPr id="21" name="TextBox 20">
            <a:extLst>
              <a:ext uri="{FF2B5EF4-FFF2-40B4-BE49-F238E27FC236}">
                <a16:creationId xmlns:a16="http://schemas.microsoft.com/office/drawing/2014/main" id="{E27CF62C-6428-4336-956C-43D15F469E8C}"/>
              </a:ext>
            </a:extLst>
          </p:cNvPr>
          <p:cNvSpPr txBox="1"/>
          <p:nvPr/>
        </p:nvSpPr>
        <p:spPr>
          <a:xfrm>
            <a:off x="12032" y="528834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our sake he made him to be sin who knew no sin, </a:t>
            </a:r>
            <a:br>
              <a:rPr kumimoji="0" lang="en-US" sz="2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so that in him we might become </a:t>
            </a:r>
            <a:br>
              <a:rPr kumimoji="0" lang="en-US" sz="2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 righteousness of God.”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(2 Corinthians 5:21)</a:t>
            </a:r>
          </a:p>
        </p:txBody>
      </p:sp>
    </p:spTree>
    <p:custDataLst>
      <p:tags r:id="rId1"/>
    </p:custDataLst>
    <p:extLst>
      <p:ext uri="{BB962C8B-B14F-4D97-AF65-F5344CB8AC3E}">
        <p14:creationId xmlns:p14="http://schemas.microsoft.com/office/powerpoint/2010/main" val="2445778480"/>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572000" y="2250610"/>
            <a:ext cx="2743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justified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455329"/>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“Therefore, since we have been justified by faith, </a:t>
            </a:r>
            <a:b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we have peace with God through our Lord Jesus Christ.”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(Romans 5:1)</a:t>
            </a:r>
          </a:p>
        </p:txBody>
      </p:sp>
    </p:spTree>
    <p:custDataLst>
      <p:tags r:id="rId1"/>
    </p:custDataLst>
    <p:extLst>
      <p:ext uri="{BB962C8B-B14F-4D97-AF65-F5344CB8AC3E}">
        <p14:creationId xmlns:p14="http://schemas.microsoft.com/office/powerpoint/2010/main" val="1089675171"/>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66"/>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572000" y="2068068"/>
            <a:ext cx="27432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A0045"/>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8A0045"/>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8A0045"/>
                </a:solidFill>
                <a:effectLst/>
                <a:uLnTx/>
                <a:uFillTx/>
                <a:latin typeface="Comic Sans MS" panose="030F0702030302020204" pitchFamily="66" charset="0"/>
                <a:ea typeface="+mn-ea"/>
                <a:cs typeface="+mn-cs"/>
              </a:rPr>
              <a:t>Christ’s ambassador</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455329"/>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A0045"/>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“Therefore, we are ambassadors for Christ,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A0045"/>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God making his appeal through us .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A0045"/>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(2 Corinthians 5:20)</a:t>
            </a:r>
          </a:p>
        </p:txBody>
      </p:sp>
    </p:spTree>
    <p:custDataLst>
      <p:tags r:id="rId1"/>
    </p:custDataLst>
    <p:extLst>
      <p:ext uri="{BB962C8B-B14F-4D97-AF65-F5344CB8AC3E}">
        <p14:creationId xmlns:p14="http://schemas.microsoft.com/office/powerpoint/2010/main" val="926247923"/>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6600FF"/>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572000" y="2068068"/>
            <a:ext cx="27432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00FF"/>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6600FF"/>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6600FF"/>
                </a:solidFill>
                <a:effectLst/>
                <a:uLnTx/>
                <a:uFillTx/>
                <a:latin typeface="Comic Sans MS" panose="030F0702030302020204" pitchFamily="66" charset="0"/>
                <a:ea typeface="+mn-ea"/>
                <a:cs typeface="+mn-cs"/>
              </a:rPr>
              <a:t>completely forgiven</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28834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2C006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 has delivered us from the domain of darkness and transferred us to the kingdom of his beloved Son, </a:t>
            </a:r>
            <a:br>
              <a:rPr kumimoji="0" lang="en-US" sz="2400" b="1" i="0" u="none" strike="noStrike" kern="1200" cap="none" spc="50" normalizeH="0" baseline="0" noProof="0" dirty="0">
                <a:ln w="9525" cmpd="sng">
                  <a:solidFill>
                    <a:srgbClr val="2C006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2C006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in whom we have redemption, the forgiveness of sins.”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2C006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(Colossians 1:13-14)</a:t>
            </a:r>
          </a:p>
        </p:txBody>
      </p:sp>
    </p:spTree>
    <p:custDataLst>
      <p:tags r:id="rId1"/>
    </p:custDataLst>
    <p:extLst>
      <p:ext uri="{BB962C8B-B14F-4D97-AF65-F5344CB8AC3E}">
        <p14:creationId xmlns:p14="http://schemas.microsoft.com/office/powerpoint/2010/main" val="159545148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572000" y="2068068"/>
            <a:ext cx="27432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00"/>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0054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5400"/>
                </a:solidFill>
                <a:effectLst/>
                <a:uLnTx/>
                <a:uFillTx/>
                <a:latin typeface="Comic Sans MS" panose="030F0702030302020204" pitchFamily="66" charset="0"/>
                <a:ea typeface="+mn-ea"/>
                <a:cs typeface="+mn-cs"/>
              </a:rPr>
              <a:t>tenderly loved by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28834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God so loved the world, that he gave his only Son, </a:t>
            </a:r>
            <a:b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that whoever believes in him </a:t>
            </a:r>
            <a:b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should not perish but have eternal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54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(John 3:16)</a:t>
            </a:r>
          </a:p>
        </p:txBody>
      </p:sp>
    </p:spTree>
    <p:custDataLst>
      <p:tags r:id="rId1"/>
    </p:custDataLst>
    <p:extLst>
      <p:ext uri="{BB962C8B-B14F-4D97-AF65-F5344CB8AC3E}">
        <p14:creationId xmlns:p14="http://schemas.microsoft.com/office/powerpoint/2010/main" val="287488617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FF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19600" y="2133600"/>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 temple in which God dwells</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“Do you not know that you are God’s temple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that God’s Spirit dwells in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Corinthians 3:16)</a:t>
            </a:r>
          </a:p>
        </p:txBody>
      </p:sp>
    </p:spTree>
    <p:custDataLst>
      <p:tags r:id="rId1"/>
    </p:custDataLst>
    <p:extLst>
      <p:ext uri="{BB962C8B-B14F-4D97-AF65-F5344CB8AC3E}">
        <p14:creationId xmlns:p14="http://schemas.microsoft.com/office/powerpoint/2010/main" val="3618075570"/>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99"/>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74910" y="2250610"/>
            <a:ext cx="29337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99"/>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CC0099"/>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C0099"/>
                </a:solidFill>
                <a:effectLst/>
                <a:uLnTx/>
                <a:uFillTx/>
                <a:latin typeface="Comic Sans MS" panose="030F0702030302020204" pitchFamily="66" charset="0"/>
                <a:ea typeface="+mn-ea"/>
                <a:cs typeface="+mn-cs"/>
              </a:rPr>
              <a:t>Christ’s friend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4919008"/>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“No longer do I call you servants,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the servant does not know what his master is doing; but I have called you friends, for all that I have heard from my Father I have made known to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(John 15:15)</a:t>
            </a:r>
          </a:p>
        </p:txBody>
      </p:sp>
    </p:spTree>
    <p:custDataLst>
      <p:tags r:id="rId1"/>
    </p:custDataLst>
    <p:extLst>
      <p:ext uri="{BB962C8B-B14F-4D97-AF65-F5344CB8AC3E}">
        <p14:creationId xmlns:p14="http://schemas.microsoft.com/office/powerpoint/2010/main" val="147721240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40009E"/>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19600" y="2209800"/>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I am chosen </a:t>
            </a:r>
            <a:b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by Christ to bear fruit</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8074" y="4942332"/>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“You did not choose me, but I chose you and appointed you that you should go and bear fruit and that your fruit should abide, so that whatever you ask the Father in my name, he may give it to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(John 15:16)</a:t>
            </a:r>
          </a:p>
        </p:txBody>
      </p:sp>
    </p:spTree>
    <p:custDataLst>
      <p:tags r:id="rId1"/>
    </p:custDataLst>
    <p:extLst>
      <p:ext uri="{BB962C8B-B14F-4D97-AF65-F5344CB8AC3E}">
        <p14:creationId xmlns:p14="http://schemas.microsoft.com/office/powerpoint/2010/main" val="1992195302"/>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572000" y="2470882"/>
            <a:ext cx="29337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I am a branch on Christ’s vine</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28834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 am the vine; you are the branches. </a:t>
            </a:r>
            <a:b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Whoever abides in me and I in him, he it is that bears much fruit, for apart from me you can do nothing.”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(John 15:5)</a:t>
            </a:r>
          </a:p>
        </p:txBody>
      </p:sp>
    </p:spTree>
    <p:custDataLst>
      <p:tags r:id="rId1"/>
    </p:custDataLst>
    <p:extLst>
      <p:ext uri="{BB962C8B-B14F-4D97-AF65-F5344CB8AC3E}">
        <p14:creationId xmlns:p14="http://schemas.microsoft.com/office/powerpoint/2010/main" val="2426280601"/>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044005"/>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I am a </a:t>
            </a:r>
            <a:br>
              <a:rPr kumimoji="0" lang="en-US" sz="2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joint heir </a:t>
            </a:r>
            <a:br>
              <a:rPr kumimoji="0" lang="en-US" sz="2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with Christ</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270073"/>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 Spirit himself bears witness with our spirit that we are children of God, and if children, then heirs—</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heirs of God and fellow heirs with Christ .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(Romans 8:16-17)</a:t>
            </a:r>
          </a:p>
        </p:txBody>
      </p:sp>
    </p:spTree>
    <p:custDataLst>
      <p:tags r:id="rId1"/>
    </p:custDataLst>
    <p:extLst>
      <p:ext uri="{BB962C8B-B14F-4D97-AF65-F5344CB8AC3E}">
        <p14:creationId xmlns:p14="http://schemas.microsoft.com/office/powerpoint/2010/main" val="75373102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2B5C9-0284-40F7-92BF-E3C774C85D8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Effect>
                      <a14:brightnessContrast bright="-20000"/>
                    </a14:imgEffect>
                  </a14:imgLayer>
                </a14:imgProps>
              </a:ext>
            </a:extLst>
          </a:blip>
          <a:srcRect l="12500" r="12500"/>
          <a:stretch/>
        </p:blipFill>
        <p:spPr>
          <a:xfrm>
            <a:off x="152400" y="152400"/>
            <a:ext cx="8839200" cy="6553200"/>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3D521980-CC16-4A10-A336-B510F097A686}"/>
              </a:ext>
            </a:extLst>
          </p:cNvPr>
          <p:cNvSpPr txBox="1"/>
          <p:nvPr/>
        </p:nvSpPr>
        <p:spPr>
          <a:xfrm>
            <a:off x="12510" y="2590800"/>
            <a:ext cx="9144000" cy="2677656"/>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pPr algn="ctr"/>
            <a:r>
              <a:rPr lang="en-US" dirty="0">
                <a:sym typeface="Wingdings" panose="05000000000000000000" pitchFamily="2" charset="2"/>
              </a:rPr>
              <a:t>“The kingdom of heaven is like </a:t>
            </a:r>
            <a:br>
              <a:rPr lang="en-US" dirty="0">
                <a:sym typeface="Wingdings" panose="05000000000000000000" pitchFamily="2" charset="2"/>
              </a:rPr>
            </a:br>
            <a:r>
              <a:rPr lang="en-US" dirty="0">
                <a:sym typeface="Wingdings" panose="05000000000000000000" pitchFamily="2" charset="2"/>
              </a:rPr>
              <a:t>a treasure hidden in the field, </a:t>
            </a:r>
            <a:br>
              <a:rPr lang="en-US" dirty="0">
                <a:sym typeface="Wingdings" panose="05000000000000000000" pitchFamily="2" charset="2"/>
              </a:rPr>
            </a:br>
            <a:r>
              <a:rPr lang="en-US" dirty="0">
                <a:sym typeface="Wingdings" panose="05000000000000000000" pitchFamily="2" charset="2"/>
              </a:rPr>
              <a:t>which a man found and hid again; </a:t>
            </a:r>
            <a:br>
              <a:rPr lang="en-US" dirty="0">
                <a:sym typeface="Wingdings" panose="05000000000000000000" pitchFamily="2" charset="2"/>
              </a:rPr>
            </a:br>
            <a:r>
              <a:rPr lang="en-US" dirty="0">
                <a:sym typeface="Wingdings" panose="05000000000000000000" pitchFamily="2" charset="2"/>
              </a:rPr>
              <a:t>and from joy over it he goes </a:t>
            </a:r>
            <a:br>
              <a:rPr lang="en-US" dirty="0">
                <a:sym typeface="Wingdings" panose="05000000000000000000" pitchFamily="2" charset="2"/>
              </a:rPr>
            </a:br>
            <a:r>
              <a:rPr lang="en-US" dirty="0">
                <a:sym typeface="Wingdings" panose="05000000000000000000" pitchFamily="2" charset="2"/>
              </a:rPr>
              <a:t>and sells all that he has </a:t>
            </a:r>
          </a:p>
          <a:p>
            <a:pPr algn="ctr"/>
            <a:r>
              <a:rPr lang="en-US" dirty="0">
                <a:sym typeface="Wingdings" panose="05000000000000000000" pitchFamily="2" charset="2"/>
              </a:rPr>
              <a:t>and buys that field.”</a:t>
            </a:r>
            <a:endParaRPr lang="en-US" dirty="0"/>
          </a:p>
        </p:txBody>
      </p:sp>
      <p:sp>
        <p:nvSpPr>
          <p:cNvPr id="10" name="TextBox 9">
            <a:extLst>
              <a:ext uri="{FF2B5EF4-FFF2-40B4-BE49-F238E27FC236}">
                <a16:creationId xmlns:a16="http://schemas.microsoft.com/office/drawing/2014/main" id="{AA12FF1A-8499-4746-B60D-F5CC263B9009}"/>
              </a:ext>
            </a:extLst>
          </p:cNvPr>
          <p:cNvSpPr txBox="1"/>
          <p:nvPr/>
        </p:nvSpPr>
        <p:spPr>
          <a:xfrm>
            <a:off x="152400" y="224589"/>
            <a:ext cx="8765889" cy="1015663"/>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000" b="1" i="0" u="none" strike="noStrike" cap="all" spc="0" normalizeH="0" baseline="0">
                <a:ln w="12700" cmpd="sng">
                  <a:solidFill>
                    <a:schemeClr val="accent6">
                      <a:lumMod val="75000"/>
                    </a:schemeClr>
                  </a:solidFill>
                  <a:prstDash val="solid"/>
                </a:ln>
                <a:solidFill>
                  <a:schemeClr val="bg1"/>
                </a:solidFill>
                <a:effectLst>
                  <a:glow rad="127000">
                    <a:schemeClr val="tx1"/>
                  </a:glow>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Parable of the Hidden Treasure</a:t>
            </a:r>
            <a:br>
              <a:rPr lang="en-US" dirty="0"/>
            </a:br>
            <a:r>
              <a:rPr lang="en-US" dirty="0"/>
              <a:t>(Matthew 13:44)</a:t>
            </a:r>
          </a:p>
        </p:txBody>
      </p:sp>
    </p:spTree>
    <p:custDataLst>
      <p:tags r:id="rId1"/>
    </p:custDataLst>
    <p:extLst>
      <p:ext uri="{BB962C8B-B14F-4D97-AF65-F5344CB8AC3E}">
        <p14:creationId xmlns:p14="http://schemas.microsoft.com/office/powerpoint/2010/main" val="413697775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533900" y="2044005"/>
            <a:ext cx="29337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a member of Christ’s body</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“Now you are the body of Christ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individually members of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Corinthians 12:27)</a:t>
            </a:r>
          </a:p>
        </p:txBody>
      </p:sp>
    </p:spTree>
    <p:custDataLst>
      <p:tags r:id="rId1"/>
    </p:custDataLst>
    <p:extLst>
      <p:ext uri="{BB962C8B-B14F-4D97-AF65-F5344CB8AC3E}">
        <p14:creationId xmlns:p14="http://schemas.microsoft.com/office/powerpoint/2010/main" val="2107197291"/>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99"/>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95800" y="2133600"/>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I am chosen </a:t>
            </a:r>
            <a:b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by God, holy </a:t>
            </a:r>
            <a:b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and dearly loved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8074" y="528834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“Put on then, as God’s chosen ones, holy and beloved, compassionate hearts, kindness, humility,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meekness, and patience.”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(Colossians 3:12)</a:t>
            </a:r>
          </a:p>
        </p:txBody>
      </p:sp>
    </p:spTree>
    <p:custDataLst>
      <p:tags r:id="rId1"/>
    </p:custDataLst>
    <p:extLst>
      <p:ext uri="{BB962C8B-B14F-4D97-AF65-F5344CB8AC3E}">
        <p14:creationId xmlns:p14="http://schemas.microsoft.com/office/powerpoint/2010/main" val="402151767"/>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272605"/>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I am holy and </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I share in God’s heavenly calling</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28834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“Therefore, holy brothers, you who share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in a heavenly calling, consider Jesus,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 apostle and high priest of our confession.”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(Hebrews 3:1)</a:t>
            </a:r>
          </a:p>
        </p:txBody>
      </p:sp>
    </p:spTree>
    <p:custDataLst>
      <p:tags r:id="rId1"/>
    </p:custDataLst>
    <p:extLst>
      <p:ext uri="{BB962C8B-B14F-4D97-AF65-F5344CB8AC3E}">
        <p14:creationId xmlns:p14="http://schemas.microsoft.com/office/powerpoint/2010/main" val="325921795"/>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250610"/>
            <a:ext cx="3200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 am </a:t>
            </a:r>
            <a:b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sanctified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he who sanctifies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those who are sanctified all have one source.”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(Hebrews 2:11)</a:t>
            </a:r>
          </a:p>
        </p:txBody>
      </p:sp>
    </p:spTree>
    <p:custDataLst>
      <p:tags r:id="rId1"/>
    </p:custDataLst>
    <p:extLst>
      <p:ext uri="{BB962C8B-B14F-4D97-AF65-F5344CB8AC3E}">
        <p14:creationId xmlns:p14="http://schemas.microsoft.com/office/powerpoint/2010/main" val="3034058066"/>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45405" y="2209800"/>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I am one </a:t>
            </a:r>
            <a:b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of God’s living stones</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252245"/>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“You yourselves like living stones are being built up as a spiritual house, to be a holy priesthood to offer spiritual sacrifices acceptable to God through Jesus Christ.”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Peter 2:5)</a:t>
            </a:r>
          </a:p>
        </p:txBody>
      </p:sp>
    </p:spTree>
    <p:custDataLst>
      <p:tags r:id="rId1"/>
    </p:custDataLst>
    <p:extLst>
      <p:ext uri="{BB962C8B-B14F-4D97-AF65-F5344CB8AC3E}">
        <p14:creationId xmlns:p14="http://schemas.microsoft.com/office/powerpoint/2010/main" val="2706854712"/>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99"/>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74910" y="1284744"/>
            <a:ext cx="359493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I am a member of a chosen race, </a:t>
            </a:r>
            <a:b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a royal priesthood, a holy nation, </a:t>
            </a:r>
            <a:b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a people for God’s own possession</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4940073"/>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“But you are a chosen race, a royal priesthood,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 holy nation, a people for his own possession,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that you may proclaim the excellencies of Him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who called you out of darkness into his marvelous 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Peter 2:9)</a:t>
            </a:r>
          </a:p>
        </p:txBody>
      </p:sp>
    </p:spTree>
    <p:custDataLst>
      <p:tags r:id="rId1"/>
    </p:custDataLst>
    <p:extLst>
      <p:ext uri="{BB962C8B-B14F-4D97-AF65-F5344CB8AC3E}">
        <p14:creationId xmlns:p14="http://schemas.microsoft.com/office/powerpoint/2010/main" val="651811440"/>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40009E"/>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19600" y="2133600"/>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I am firmly rooted and built up in Christ</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218617"/>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“Therefore, as you received Christ Jesus the Lord, </a:t>
            </a:r>
            <a:b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so walk in him, rooted and built up in him </a:t>
            </a:r>
            <a:b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established in the faith . .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(Colossians 2:6-7)</a:t>
            </a:r>
          </a:p>
        </p:txBody>
      </p:sp>
    </p:spTree>
    <p:custDataLst>
      <p:tags r:id="rId1"/>
    </p:custDataLst>
    <p:extLst>
      <p:ext uri="{BB962C8B-B14F-4D97-AF65-F5344CB8AC3E}">
        <p14:creationId xmlns:p14="http://schemas.microsoft.com/office/powerpoint/2010/main" val="2732777622"/>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220486"/>
            <a:ext cx="29337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 have the mind of Christ</a:t>
            </a:r>
          </a:p>
        </p:txBody>
      </p:sp>
      <p:sp>
        <p:nvSpPr>
          <p:cNvPr id="21" name="TextBox 20">
            <a:extLst>
              <a:ext uri="{FF2B5EF4-FFF2-40B4-BE49-F238E27FC236}">
                <a16:creationId xmlns:a16="http://schemas.microsoft.com/office/drawing/2014/main" id="{E27CF62C-6428-4336-956C-43D15F469E8C}"/>
              </a:ext>
            </a:extLst>
          </p:cNvPr>
          <p:cNvSpPr txBox="1"/>
          <p:nvPr/>
        </p:nvSpPr>
        <p:spPr>
          <a:xfrm>
            <a:off x="-8021" y="5263804"/>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who has understood the mind of the Lord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so as to instruct him?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But we have the mind of Christ.”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Corinthians 2:16)</a:t>
            </a:r>
          </a:p>
        </p:txBody>
      </p:sp>
    </p:spTree>
    <p:custDataLst>
      <p:tags r:id="rId1"/>
    </p:custDataLst>
    <p:extLst>
      <p:ext uri="{BB962C8B-B14F-4D97-AF65-F5344CB8AC3E}">
        <p14:creationId xmlns:p14="http://schemas.microsoft.com/office/powerpoint/2010/main" val="4133855903"/>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191000" y="1981200"/>
            <a:ext cx="3662117"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glow rad="228600">
                    <a:prstClr val="white">
                      <a:alpha val="40000"/>
                    </a:prstClr>
                  </a:glow>
                </a:effectLst>
                <a:uLnTx/>
                <a:uFillTx/>
                <a:latin typeface="Comic Sans MS" panose="030F0702030302020204" pitchFamily="66" charset="0"/>
                <a:ea typeface="+mn-ea"/>
                <a:cs typeface="+mn-cs"/>
              </a:rPr>
              <a:t>I may approach God with boldness, freedom, and confidence</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4919008"/>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“This was according to the eternal purpose </a:t>
            </a:r>
            <a:b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that he has realized in Christ Jesus our Lord, </a:t>
            </a:r>
            <a:b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in whom we have boldness and access with confidence through our faith in him.”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(Ephesians 3:11-12)</a:t>
            </a:r>
          </a:p>
        </p:txBody>
      </p:sp>
    </p:spTree>
    <p:custDataLst>
      <p:tags r:id="rId1"/>
    </p:custDataLst>
    <p:extLst>
      <p:ext uri="{BB962C8B-B14F-4D97-AF65-F5344CB8AC3E}">
        <p14:creationId xmlns:p14="http://schemas.microsoft.com/office/powerpoint/2010/main" val="6316734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191000" y="1926861"/>
            <a:ext cx="32004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I am born </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of God and </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the evil one cannot touch me</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204119"/>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“We know that everyone who has been born of God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does not keep on sinning but he who was born of God protects him, and the evil one does not touch him.”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John 5:18)</a:t>
            </a:r>
          </a:p>
        </p:txBody>
      </p:sp>
    </p:spTree>
    <p:custDataLst>
      <p:tags r:id="rId1"/>
    </p:custDataLst>
    <p:extLst>
      <p:ext uri="{BB962C8B-B14F-4D97-AF65-F5344CB8AC3E}">
        <p14:creationId xmlns:p14="http://schemas.microsoft.com/office/powerpoint/2010/main" val="684441791"/>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51B0C8-B985-4528-B25E-2001CA59911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2500" r="12500"/>
          <a:stretch/>
        </p:blipFill>
        <p:spPr>
          <a:xfrm>
            <a:off x="152400" y="152400"/>
            <a:ext cx="8839200" cy="6553200"/>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3D521980-CC16-4A10-A336-B510F097A686}"/>
              </a:ext>
            </a:extLst>
          </p:cNvPr>
          <p:cNvSpPr txBox="1"/>
          <p:nvPr/>
        </p:nvSpPr>
        <p:spPr>
          <a:xfrm>
            <a:off x="382122" y="3753384"/>
            <a:ext cx="8765889" cy="954107"/>
          </a:xfrm>
          <a:prstGeom prst="rect">
            <a:avLst/>
          </a:prstGeom>
          <a:noFill/>
        </p:spPr>
        <p:txBody>
          <a:bodyPr wrap="square" rtlCol="0">
            <a:spAutoFit/>
          </a:bodyPr>
          <a:lstStyle>
            <a:defPPr>
              <a:defRPr lang="en-US"/>
            </a:defPPr>
            <a:lvl1pPr algn="ctr">
              <a:defRPr sz="2800" b="1">
                <a:solidFill>
                  <a:schemeClr val="bg1"/>
                </a:solidFill>
                <a:effectLst>
                  <a:glow rad="228600">
                    <a:schemeClr val="tx1"/>
                  </a:glow>
                </a:effectLst>
                <a:latin typeface="Comic Sans MS" panose="030F0702030302020204" pitchFamily="66" charset="0"/>
              </a:defRPr>
            </a:lvl1pPr>
          </a:lstStyle>
          <a:p>
            <a:pPr algn="l"/>
            <a:r>
              <a:rPr lang="en-US" dirty="0">
                <a:sym typeface="Wingdings" panose="05000000000000000000" pitchFamily="2" charset="2"/>
              </a:rPr>
              <a:t>Why were treasures hidden in fields?</a:t>
            </a:r>
            <a:br>
              <a:rPr lang="en-US" dirty="0">
                <a:sym typeface="Wingdings" panose="05000000000000000000" pitchFamily="2" charset="2"/>
              </a:rPr>
            </a:br>
            <a:r>
              <a:rPr lang="en-US" dirty="0">
                <a:sym typeface="Wingdings" panose="05000000000000000000" pitchFamily="2" charset="2"/>
              </a:rPr>
              <a:t>  (Matt. 6:19; 25:18)</a:t>
            </a:r>
            <a:endParaRPr lang="en-US" dirty="0"/>
          </a:p>
        </p:txBody>
      </p:sp>
    </p:spTree>
    <p:custDataLst>
      <p:tags r:id="rId1"/>
    </p:custDataLst>
    <p:extLst>
      <p:ext uri="{BB962C8B-B14F-4D97-AF65-F5344CB8AC3E}">
        <p14:creationId xmlns:p14="http://schemas.microsoft.com/office/powerpoint/2010/main" val="298998790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99"/>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19600" y="2196405"/>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99"/>
                </a:solidFill>
                <a:effectLst/>
                <a:uLnTx/>
                <a:uFillTx/>
                <a:latin typeface="Comic Sans MS" panose="030F0702030302020204" pitchFamily="66" charset="0"/>
                <a:ea typeface="+mn-ea"/>
                <a:cs typeface="+mn-cs"/>
              </a:rPr>
              <a:t>I have been rescued from Satan’s domain</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 has delivered us from the domain of darkness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transferred us to the kingdom of his beloved 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(Colossians 1:13)</a:t>
            </a:r>
          </a:p>
        </p:txBody>
      </p:sp>
    </p:spTree>
    <p:custDataLst>
      <p:tags r:id="rId1"/>
    </p:custDataLst>
    <p:extLst>
      <p:ext uri="{BB962C8B-B14F-4D97-AF65-F5344CB8AC3E}">
        <p14:creationId xmlns:p14="http://schemas.microsoft.com/office/powerpoint/2010/main" val="2484065673"/>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40009E"/>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191000" y="1917918"/>
            <a:ext cx="32004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I have </a:t>
            </a:r>
            <a:b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been made complete </a:t>
            </a:r>
            <a:b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in Christ</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you have been filled in him, </a:t>
            </a:r>
            <a:b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who is the head of all rule and authority.”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(Colossians 2:10)</a:t>
            </a:r>
          </a:p>
        </p:txBody>
      </p:sp>
    </p:spTree>
    <p:custDataLst>
      <p:tags r:id="rId1"/>
    </p:custDataLst>
    <p:extLst>
      <p:ext uri="{BB962C8B-B14F-4D97-AF65-F5344CB8AC3E}">
        <p14:creationId xmlns:p14="http://schemas.microsoft.com/office/powerpoint/2010/main" val="1827411643"/>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267200" y="1981200"/>
            <a:ext cx="32004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I have been given a spirit of power, love and self-discipline</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God gave us a spirit not of fear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but of power and love and self-control.”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(2 Timothy 1:7)</a:t>
            </a:r>
          </a:p>
        </p:txBody>
      </p:sp>
    </p:spTree>
    <p:custDataLst>
      <p:tags r:id="rId1"/>
    </p:custDataLst>
    <p:extLst>
      <p:ext uri="{BB962C8B-B14F-4D97-AF65-F5344CB8AC3E}">
        <p14:creationId xmlns:p14="http://schemas.microsoft.com/office/powerpoint/2010/main" val="98121090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53426" y="1981200"/>
            <a:ext cx="32004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glow rad="228600">
                    <a:prstClr val="white">
                      <a:alpha val="40000"/>
                    </a:prstClr>
                  </a:glow>
                </a:effectLst>
                <a:uLnTx/>
                <a:uFillTx/>
                <a:latin typeface="Comic Sans MS" panose="030F0702030302020204" pitchFamily="66" charset="0"/>
                <a:ea typeface="+mn-ea"/>
                <a:cs typeface="+mn-cs"/>
              </a:rPr>
              <a:t>I have been given great and precious promises by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4997914"/>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“By which he has granted to us his precious and very great promises, so that through them you may become partakers of the divine nature, having escaped from the corruption that is in the world because of sinful desire.”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(2 Peter 1:4)</a:t>
            </a:r>
          </a:p>
        </p:txBody>
      </p:sp>
    </p:spTree>
    <p:custDataLst>
      <p:tags r:id="rId1"/>
    </p:custDataLst>
    <p:extLst>
      <p:ext uri="{BB962C8B-B14F-4D97-AF65-F5344CB8AC3E}">
        <p14:creationId xmlns:p14="http://schemas.microsoft.com/office/powerpoint/2010/main" val="807846180"/>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43400" y="2398693"/>
            <a:ext cx="3200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My needs are met by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my God will supply every need of yours </a:t>
            </a:r>
            <a:b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according to his riches in glory in Christ Jesus.”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(Philippians 4:19)</a:t>
            </a:r>
          </a:p>
        </p:txBody>
      </p:sp>
    </p:spTree>
    <p:custDataLst>
      <p:tags r:id="rId1"/>
    </p:custDataLst>
    <p:extLst>
      <p:ext uri="{BB962C8B-B14F-4D97-AF65-F5344CB8AC3E}">
        <p14:creationId xmlns:p14="http://schemas.microsoft.com/office/powerpoint/2010/main" val="371319217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99"/>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114800" y="2272605"/>
            <a:ext cx="37719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I have been bought with a price, and I belong to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 . . You are not your own, for you were bought with a price. So glorify God in your body.”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Corinthians 6:19-20)</a:t>
            </a:r>
          </a:p>
        </p:txBody>
      </p:sp>
    </p:spTree>
    <p:custDataLst>
      <p:tags r:id="rId1"/>
    </p:custDataLst>
    <p:extLst>
      <p:ext uri="{BB962C8B-B14F-4D97-AF65-F5344CB8AC3E}">
        <p14:creationId xmlns:p14="http://schemas.microsoft.com/office/powerpoint/2010/main" val="4259607252"/>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9356" y="2057400"/>
            <a:ext cx="33909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glow rad="228600">
                    <a:prstClr val="white">
                      <a:alpha val="40000"/>
                    </a:prstClr>
                  </a:glow>
                </a:effectLst>
                <a:uLnTx/>
                <a:uFillTx/>
                <a:latin typeface="Comic Sans MS" panose="030F0702030302020204" pitchFamily="66" charset="0"/>
                <a:ea typeface="+mn-ea"/>
                <a:cs typeface="+mn-cs"/>
              </a:rPr>
              <a:t>I am assured </a:t>
            </a:r>
            <a:br>
              <a:rPr kumimoji="0" lang="en-US" sz="2800" b="1" i="0" u="none" strike="noStrike" kern="1200" cap="none" spc="0" normalizeH="0" baseline="0" noProof="0" dirty="0">
                <a:ln>
                  <a:noFill/>
                </a:ln>
                <a:solidFill>
                  <a:srgbClr val="C0000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00000"/>
                </a:solidFill>
                <a:effectLst>
                  <a:glow rad="228600">
                    <a:prstClr val="white">
                      <a:alpha val="40000"/>
                    </a:prstClr>
                  </a:glow>
                </a:effectLst>
                <a:uLnTx/>
                <a:uFillTx/>
                <a:latin typeface="Comic Sans MS" panose="030F0702030302020204" pitchFamily="66" charset="0"/>
                <a:ea typeface="+mn-ea"/>
                <a:cs typeface="+mn-cs"/>
              </a:rPr>
              <a:t>that all things are working together for good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we know that for those who love God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all things work together for good.”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(Romans 8:28)</a:t>
            </a:r>
          </a:p>
        </p:txBody>
      </p:sp>
    </p:spTree>
    <p:custDataLst>
      <p:tags r:id="rId1"/>
    </p:custDataLst>
    <p:extLst>
      <p:ext uri="{BB962C8B-B14F-4D97-AF65-F5344CB8AC3E}">
        <p14:creationId xmlns:p14="http://schemas.microsoft.com/office/powerpoint/2010/main" val="3859027876"/>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69468" y="2057400"/>
            <a:ext cx="294573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glow rad="228600">
                    <a:prstClr val="white">
                      <a:alpha val="40000"/>
                    </a:prstClr>
                  </a:glow>
                </a:effectLst>
                <a:uLnTx/>
                <a:uFillTx/>
                <a:latin typeface="Comic Sans MS" panose="030F0702030302020204" pitchFamily="66" charset="0"/>
                <a:ea typeface="+mn-ea"/>
                <a:cs typeface="+mn-cs"/>
              </a:rPr>
              <a:t>I am free from any condemning charges against me</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“Who shall bring any charge against God’s elect?”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(Romans 8:33)</a:t>
            </a:r>
          </a:p>
        </p:txBody>
      </p:sp>
    </p:spTree>
    <p:custDataLst>
      <p:tags r:id="rId1"/>
    </p:custDataLst>
    <p:extLst>
      <p:ext uri="{BB962C8B-B14F-4D97-AF65-F5344CB8AC3E}">
        <p14:creationId xmlns:p14="http://schemas.microsoft.com/office/powerpoint/2010/main" val="4024935515"/>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99"/>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419600" y="2133600"/>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I cannot be separated from the love of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271195"/>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“Who shall separate us from the love of Christ?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Shall tribulation, or distress, or persecution, or famine, or nakedness, or danger, or sword?”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(Romans 8:35)</a:t>
            </a:r>
          </a:p>
        </p:txBody>
      </p:sp>
    </p:spTree>
    <p:custDataLst>
      <p:tags r:id="rId1"/>
    </p:custDataLst>
    <p:extLst>
      <p:ext uri="{BB962C8B-B14F-4D97-AF65-F5344CB8AC3E}">
        <p14:creationId xmlns:p14="http://schemas.microsoft.com/office/powerpoint/2010/main" val="2217592651"/>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057400"/>
            <a:ext cx="32004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I have direct access to God through the </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Holy Spirit</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through him we both have access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in one Spirit to the Father.”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(Ephesians 2:18)</a:t>
            </a:r>
          </a:p>
        </p:txBody>
      </p:sp>
    </p:spTree>
    <p:custDataLst>
      <p:tags r:id="rId1"/>
    </p:custDataLst>
    <p:extLst>
      <p:ext uri="{BB962C8B-B14F-4D97-AF65-F5344CB8AC3E}">
        <p14:creationId xmlns:p14="http://schemas.microsoft.com/office/powerpoint/2010/main" val="284775436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71C0FD-51AE-456A-8689-E9A5B4799C8E}"/>
              </a:ext>
            </a:extLst>
          </p:cNvPr>
          <p:cNvPicPr>
            <a:picLocks noChangeAspect="1"/>
          </p:cNvPicPr>
          <p:nvPr/>
        </p:nvPicPr>
        <p:blipFill rotWithShape="1">
          <a:blip r:embed="rId4"/>
          <a:srcRect l="12500" r="12500"/>
          <a:stretch/>
        </p:blipFill>
        <p:spPr>
          <a:xfrm>
            <a:off x="381000" y="306362"/>
            <a:ext cx="8434834" cy="63230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Freeform: Shape 12">
            <a:extLst>
              <a:ext uri="{FF2B5EF4-FFF2-40B4-BE49-F238E27FC236}">
                <a16:creationId xmlns:a16="http://schemas.microsoft.com/office/drawing/2014/main" id="{09EA0897-9552-4705-BE88-F325E4CFE045}"/>
              </a:ext>
            </a:extLst>
          </p:cNvPr>
          <p:cNvSpPr/>
          <p:nvPr/>
        </p:nvSpPr>
        <p:spPr>
          <a:xfrm>
            <a:off x="1815353" y="2043953"/>
            <a:ext cx="5069541" cy="1909482"/>
          </a:xfrm>
          <a:custGeom>
            <a:avLst/>
            <a:gdLst>
              <a:gd name="connsiteX0" fmla="*/ 5069541 w 5069541"/>
              <a:gd name="connsiteY0" fmla="*/ 242047 h 1909482"/>
              <a:gd name="connsiteX1" fmla="*/ 4370294 w 5069541"/>
              <a:gd name="connsiteY1" fmla="*/ 201706 h 1909482"/>
              <a:gd name="connsiteX2" fmla="*/ 4329953 w 5069541"/>
              <a:gd name="connsiteY2" fmla="*/ 174812 h 1909482"/>
              <a:gd name="connsiteX3" fmla="*/ 4289612 w 5069541"/>
              <a:gd name="connsiteY3" fmla="*/ 161365 h 1909482"/>
              <a:gd name="connsiteX4" fmla="*/ 4249271 w 5069541"/>
              <a:gd name="connsiteY4" fmla="*/ 134471 h 1909482"/>
              <a:gd name="connsiteX5" fmla="*/ 4182035 w 5069541"/>
              <a:gd name="connsiteY5" fmla="*/ 107576 h 1909482"/>
              <a:gd name="connsiteX6" fmla="*/ 4020671 w 5069541"/>
              <a:gd name="connsiteY6" fmla="*/ 80682 h 1909482"/>
              <a:gd name="connsiteX7" fmla="*/ 3980329 w 5069541"/>
              <a:gd name="connsiteY7" fmla="*/ 67235 h 1909482"/>
              <a:gd name="connsiteX8" fmla="*/ 3751729 w 5069541"/>
              <a:gd name="connsiteY8" fmla="*/ 40341 h 1909482"/>
              <a:gd name="connsiteX9" fmla="*/ 3455894 w 5069541"/>
              <a:gd name="connsiteY9" fmla="*/ 53788 h 1909482"/>
              <a:gd name="connsiteX10" fmla="*/ 3415553 w 5069541"/>
              <a:gd name="connsiteY10" fmla="*/ 67235 h 1909482"/>
              <a:gd name="connsiteX11" fmla="*/ 3106271 w 5069541"/>
              <a:gd name="connsiteY11" fmla="*/ 80682 h 1909482"/>
              <a:gd name="connsiteX12" fmla="*/ 2904565 w 5069541"/>
              <a:gd name="connsiteY12" fmla="*/ 67235 h 1909482"/>
              <a:gd name="connsiteX13" fmla="*/ 2850776 w 5069541"/>
              <a:gd name="connsiteY13" fmla="*/ 53788 h 1909482"/>
              <a:gd name="connsiteX14" fmla="*/ 2756647 w 5069541"/>
              <a:gd name="connsiteY14" fmla="*/ 40341 h 1909482"/>
              <a:gd name="connsiteX15" fmla="*/ 2554941 w 5069541"/>
              <a:gd name="connsiteY15" fmla="*/ 0 h 1909482"/>
              <a:gd name="connsiteX16" fmla="*/ 2326341 w 5069541"/>
              <a:gd name="connsiteY16" fmla="*/ 26894 h 1909482"/>
              <a:gd name="connsiteX17" fmla="*/ 2232212 w 5069541"/>
              <a:gd name="connsiteY17" fmla="*/ 53788 h 1909482"/>
              <a:gd name="connsiteX18" fmla="*/ 2178423 w 5069541"/>
              <a:gd name="connsiteY18" fmla="*/ 107576 h 1909482"/>
              <a:gd name="connsiteX19" fmla="*/ 2070847 w 5069541"/>
              <a:gd name="connsiteY19" fmla="*/ 174812 h 1909482"/>
              <a:gd name="connsiteX20" fmla="*/ 2017059 w 5069541"/>
              <a:gd name="connsiteY20" fmla="*/ 188259 h 1909482"/>
              <a:gd name="connsiteX21" fmla="*/ 1855694 w 5069541"/>
              <a:gd name="connsiteY21" fmla="*/ 255494 h 1909482"/>
              <a:gd name="connsiteX22" fmla="*/ 1734671 w 5069541"/>
              <a:gd name="connsiteY22" fmla="*/ 349623 h 1909482"/>
              <a:gd name="connsiteX23" fmla="*/ 1667435 w 5069541"/>
              <a:gd name="connsiteY23" fmla="*/ 403412 h 1909482"/>
              <a:gd name="connsiteX24" fmla="*/ 1653988 w 5069541"/>
              <a:gd name="connsiteY24" fmla="*/ 457200 h 1909482"/>
              <a:gd name="connsiteX25" fmla="*/ 1573306 w 5069541"/>
              <a:gd name="connsiteY25" fmla="*/ 484094 h 1909482"/>
              <a:gd name="connsiteX26" fmla="*/ 1532965 w 5069541"/>
              <a:gd name="connsiteY26" fmla="*/ 497541 h 1909482"/>
              <a:gd name="connsiteX27" fmla="*/ 1492623 w 5069541"/>
              <a:gd name="connsiteY27" fmla="*/ 537882 h 1909482"/>
              <a:gd name="connsiteX28" fmla="*/ 1465729 w 5069541"/>
              <a:gd name="connsiteY28" fmla="*/ 591671 h 1909482"/>
              <a:gd name="connsiteX29" fmla="*/ 1425388 w 5069541"/>
              <a:gd name="connsiteY29" fmla="*/ 618565 h 1909482"/>
              <a:gd name="connsiteX30" fmla="*/ 1304365 w 5069541"/>
              <a:gd name="connsiteY30" fmla="*/ 753035 h 1909482"/>
              <a:gd name="connsiteX31" fmla="*/ 1264023 w 5069541"/>
              <a:gd name="connsiteY31" fmla="*/ 874059 h 1909482"/>
              <a:gd name="connsiteX32" fmla="*/ 1210235 w 5069541"/>
              <a:gd name="connsiteY32" fmla="*/ 954741 h 1909482"/>
              <a:gd name="connsiteX33" fmla="*/ 1169894 w 5069541"/>
              <a:gd name="connsiteY33" fmla="*/ 981635 h 1909482"/>
              <a:gd name="connsiteX34" fmla="*/ 1143000 w 5069541"/>
              <a:gd name="connsiteY34" fmla="*/ 1021976 h 1909482"/>
              <a:gd name="connsiteX35" fmla="*/ 1116106 w 5069541"/>
              <a:gd name="connsiteY35" fmla="*/ 1048871 h 1909482"/>
              <a:gd name="connsiteX36" fmla="*/ 1089212 w 5069541"/>
              <a:gd name="connsiteY36" fmla="*/ 1116106 h 1909482"/>
              <a:gd name="connsiteX37" fmla="*/ 941294 w 5069541"/>
              <a:gd name="connsiteY37" fmla="*/ 1250576 h 1909482"/>
              <a:gd name="connsiteX38" fmla="*/ 887506 w 5069541"/>
              <a:gd name="connsiteY38" fmla="*/ 1237129 h 1909482"/>
              <a:gd name="connsiteX39" fmla="*/ 820271 w 5069541"/>
              <a:gd name="connsiteY39" fmla="*/ 1183341 h 1909482"/>
              <a:gd name="connsiteX40" fmla="*/ 672353 w 5069541"/>
              <a:gd name="connsiteY40" fmla="*/ 1196788 h 1909482"/>
              <a:gd name="connsiteX41" fmla="*/ 632012 w 5069541"/>
              <a:gd name="connsiteY41" fmla="*/ 1223682 h 1909482"/>
              <a:gd name="connsiteX42" fmla="*/ 564776 w 5069541"/>
              <a:gd name="connsiteY42" fmla="*/ 1237129 h 1909482"/>
              <a:gd name="connsiteX43" fmla="*/ 470647 w 5069541"/>
              <a:gd name="connsiteY43" fmla="*/ 1344706 h 1909482"/>
              <a:gd name="connsiteX44" fmla="*/ 376518 w 5069541"/>
              <a:gd name="connsiteY44" fmla="*/ 1398494 h 1909482"/>
              <a:gd name="connsiteX45" fmla="*/ 161365 w 5069541"/>
              <a:gd name="connsiteY45" fmla="*/ 1707776 h 1909482"/>
              <a:gd name="connsiteX46" fmla="*/ 107576 w 5069541"/>
              <a:gd name="connsiteY46" fmla="*/ 1761565 h 1909482"/>
              <a:gd name="connsiteX47" fmla="*/ 40341 w 5069541"/>
              <a:gd name="connsiteY47" fmla="*/ 1842247 h 1909482"/>
              <a:gd name="connsiteX48" fmla="*/ 0 w 5069541"/>
              <a:gd name="connsiteY48" fmla="*/ 1896035 h 1909482"/>
              <a:gd name="connsiteX49" fmla="*/ 40341 w 5069541"/>
              <a:gd name="connsiteY49" fmla="*/ 1909482 h 190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69541" h="1909482">
                <a:moveTo>
                  <a:pt x="5069541" y="242047"/>
                </a:moveTo>
                <a:cubicBezTo>
                  <a:pt x="4798099" y="133470"/>
                  <a:pt x="5101168" y="245558"/>
                  <a:pt x="4370294" y="201706"/>
                </a:cubicBezTo>
                <a:cubicBezTo>
                  <a:pt x="4354162" y="200738"/>
                  <a:pt x="4344408" y="182040"/>
                  <a:pt x="4329953" y="174812"/>
                </a:cubicBezTo>
                <a:cubicBezTo>
                  <a:pt x="4317275" y="168473"/>
                  <a:pt x="4302290" y="167704"/>
                  <a:pt x="4289612" y="161365"/>
                </a:cubicBezTo>
                <a:cubicBezTo>
                  <a:pt x="4275157" y="154137"/>
                  <a:pt x="4263726" y="141699"/>
                  <a:pt x="4249271" y="134471"/>
                </a:cubicBezTo>
                <a:cubicBezTo>
                  <a:pt x="4227681" y="123676"/>
                  <a:pt x="4205155" y="114512"/>
                  <a:pt x="4182035" y="107576"/>
                </a:cubicBezTo>
                <a:cubicBezTo>
                  <a:pt x="4146285" y="96851"/>
                  <a:pt x="4050664" y="84967"/>
                  <a:pt x="4020671" y="80682"/>
                </a:cubicBezTo>
                <a:cubicBezTo>
                  <a:pt x="4007224" y="76200"/>
                  <a:pt x="3994275" y="69771"/>
                  <a:pt x="3980329" y="67235"/>
                </a:cubicBezTo>
                <a:cubicBezTo>
                  <a:pt x="3951285" y="61954"/>
                  <a:pt x="3775226" y="42952"/>
                  <a:pt x="3751729" y="40341"/>
                </a:cubicBezTo>
                <a:cubicBezTo>
                  <a:pt x="3653117" y="44823"/>
                  <a:pt x="3554293" y="45916"/>
                  <a:pt x="3455894" y="53788"/>
                </a:cubicBezTo>
                <a:cubicBezTo>
                  <a:pt x="3441765" y="54918"/>
                  <a:pt x="3429686" y="66148"/>
                  <a:pt x="3415553" y="67235"/>
                </a:cubicBezTo>
                <a:cubicBezTo>
                  <a:pt x="3312666" y="75149"/>
                  <a:pt x="3209365" y="76200"/>
                  <a:pt x="3106271" y="80682"/>
                </a:cubicBezTo>
                <a:cubicBezTo>
                  <a:pt x="3039036" y="76200"/>
                  <a:pt x="2971579" y="74289"/>
                  <a:pt x="2904565" y="67235"/>
                </a:cubicBezTo>
                <a:cubicBezTo>
                  <a:pt x="2886185" y="65300"/>
                  <a:pt x="2868959" y="57094"/>
                  <a:pt x="2850776" y="53788"/>
                </a:cubicBezTo>
                <a:cubicBezTo>
                  <a:pt x="2819592" y="48118"/>
                  <a:pt x="2788023" y="44823"/>
                  <a:pt x="2756647" y="40341"/>
                </a:cubicBezTo>
                <a:cubicBezTo>
                  <a:pt x="2637458" y="611"/>
                  <a:pt x="2704140" y="16578"/>
                  <a:pt x="2554941" y="0"/>
                </a:cubicBezTo>
                <a:cubicBezTo>
                  <a:pt x="2478741" y="8965"/>
                  <a:pt x="2402295" y="16043"/>
                  <a:pt x="2326341" y="26894"/>
                </a:cubicBezTo>
                <a:cubicBezTo>
                  <a:pt x="2296793" y="31115"/>
                  <a:pt x="2260948" y="44209"/>
                  <a:pt x="2232212" y="53788"/>
                </a:cubicBezTo>
                <a:cubicBezTo>
                  <a:pt x="2214282" y="71717"/>
                  <a:pt x="2197675" y="91074"/>
                  <a:pt x="2178423" y="107576"/>
                </a:cubicBezTo>
                <a:cubicBezTo>
                  <a:pt x="2163888" y="120034"/>
                  <a:pt x="2075038" y="172949"/>
                  <a:pt x="2070847" y="174812"/>
                </a:cubicBezTo>
                <a:cubicBezTo>
                  <a:pt x="2053959" y="182318"/>
                  <a:pt x="2034761" y="182949"/>
                  <a:pt x="2017059" y="188259"/>
                </a:cubicBezTo>
                <a:cubicBezTo>
                  <a:pt x="1971481" y="201932"/>
                  <a:pt x="1894243" y="226582"/>
                  <a:pt x="1855694" y="255494"/>
                </a:cubicBezTo>
                <a:cubicBezTo>
                  <a:pt x="1710566" y="364340"/>
                  <a:pt x="1831376" y="317388"/>
                  <a:pt x="1734671" y="349623"/>
                </a:cubicBezTo>
                <a:cubicBezTo>
                  <a:pt x="1712259" y="367553"/>
                  <a:pt x="1684656" y="380451"/>
                  <a:pt x="1667435" y="403412"/>
                </a:cubicBezTo>
                <a:cubicBezTo>
                  <a:pt x="1656346" y="418197"/>
                  <a:pt x="1668020" y="445173"/>
                  <a:pt x="1653988" y="457200"/>
                </a:cubicBezTo>
                <a:cubicBezTo>
                  <a:pt x="1632464" y="475649"/>
                  <a:pt x="1600200" y="475129"/>
                  <a:pt x="1573306" y="484094"/>
                </a:cubicBezTo>
                <a:lnTo>
                  <a:pt x="1532965" y="497541"/>
                </a:lnTo>
                <a:cubicBezTo>
                  <a:pt x="1519518" y="510988"/>
                  <a:pt x="1503677" y="522407"/>
                  <a:pt x="1492623" y="537882"/>
                </a:cubicBezTo>
                <a:cubicBezTo>
                  <a:pt x="1480972" y="554194"/>
                  <a:pt x="1478562" y="576271"/>
                  <a:pt x="1465729" y="591671"/>
                </a:cubicBezTo>
                <a:cubicBezTo>
                  <a:pt x="1455383" y="604087"/>
                  <a:pt x="1437401" y="607754"/>
                  <a:pt x="1425388" y="618565"/>
                </a:cubicBezTo>
                <a:cubicBezTo>
                  <a:pt x="1337424" y="697733"/>
                  <a:pt x="1349465" y="685385"/>
                  <a:pt x="1304365" y="753035"/>
                </a:cubicBezTo>
                <a:cubicBezTo>
                  <a:pt x="1291218" y="818771"/>
                  <a:pt x="1297429" y="818383"/>
                  <a:pt x="1264023" y="874059"/>
                </a:cubicBezTo>
                <a:cubicBezTo>
                  <a:pt x="1247393" y="901775"/>
                  <a:pt x="1237129" y="936812"/>
                  <a:pt x="1210235" y="954741"/>
                </a:cubicBezTo>
                <a:lnTo>
                  <a:pt x="1169894" y="981635"/>
                </a:lnTo>
                <a:cubicBezTo>
                  <a:pt x="1160929" y="995082"/>
                  <a:pt x="1153096" y="1009356"/>
                  <a:pt x="1143000" y="1021976"/>
                </a:cubicBezTo>
                <a:cubicBezTo>
                  <a:pt x="1135080" y="1031876"/>
                  <a:pt x="1122396" y="1037863"/>
                  <a:pt x="1116106" y="1048871"/>
                </a:cubicBezTo>
                <a:cubicBezTo>
                  <a:pt x="1104130" y="1069829"/>
                  <a:pt x="1103929" y="1096974"/>
                  <a:pt x="1089212" y="1116106"/>
                </a:cubicBezTo>
                <a:cubicBezTo>
                  <a:pt x="1026579" y="1197529"/>
                  <a:pt x="1005865" y="1207529"/>
                  <a:pt x="941294" y="1250576"/>
                </a:cubicBezTo>
                <a:cubicBezTo>
                  <a:pt x="923365" y="1246094"/>
                  <a:pt x="902883" y="1247380"/>
                  <a:pt x="887506" y="1237129"/>
                </a:cubicBezTo>
                <a:cubicBezTo>
                  <a:pt x="765858" y="1156030"/>
                  <a:pt x="952153" y="1227302"/>
                  <a:pt x="820271" y="1183341"/>
                </a:cubicBezTo>
                <a:cubicBezTo>
                  <a:pt x="770965" y="1187823"/>
                  <a:pt x="720763" y="1186414"/>
                  <a:pt x="672353" y="1196788"/>
                </a:cubicBezTo>
                <a:cubicBezTo>
                  <a:pt x="656550" y="1200174"/>
                  <a:pt x="647144" y="1218007"/>
                  <a:pt x="632012" y="1223682"/>
                </a:cubicBezTo>
                <a:cubicBezTo>
                  <a:pt x="610611" y="1231707"/>
                  <a:pt x="587188" y="1232647"/>
                  <a:pt x="564776" y="1237129"/>
                </a:cubicBezTo>
                <a:cubicBezTo>
                  <a:pt x="536918" y="1274273"/>
                  <a:pt x="508948" y="1316851"/>
                  <a:pt x="470647" y="1344706"/>
                </a:cubicBezTo>
                <a:cubicBezTo>
                  <a:pt x="441421" y="1365961"/>
                  <a:pt x="407894" y="1380565"/>
                  <a:pt x="376518" y="1398494"/>
                </a:cubicBezTo>
                <a:cubicBezTo>
                  <a:pt x="287141" y="1538942"/>
                  <a:pt x="270458" y="1573508"/>
                  <a:pt x="161365" y="1707776"/>
                </a:cubicBezTo>
                <a:cubicBezTo>
                  <a:pt x="145375" y="1727455"/>
                  <a:pt x="123809" y="1742086"/>
                  <a:pt x="107576" y="1761565"/>
                </a:cubicBezTo>
                <a:cubicBezTo>
                  <a:pt x="85164" y="1788459"/>
                  <a:pt x="62210" y="1814910"/>
                  <a:pt x="40341" y="1842247"/>
                </a:cubicBezTo>
                <a:cubicBezTo>
                  <a:pt x="26341" y="1859748"/>
                  <a:pt x="0" y="1873623"/>
                  <a:pt x="0" y="1896035"/>
                </a:cubicBezTo>
                <a:cubicBezTo>
                  <a:pt x="0" y="1910209"/>
                  <a:pt x="26894" y="1905000"/>
                  <a:pt x="40341" y="190948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F57EEA-E1AF-4237-9FFD-5A889A384444}"/>
              </a:ext>
            </a:extLst>
          </p:cNvPr>
          <p:cNvSpPr txBox="1"/>
          <p:nvPr/>
        </p:nvSpPr>
        <p:spPr>
          <a:xfrm>
            <a:off x="4598417" y="1732598"/>
            <a:ext cx="927847" cy="367553"/>
          </a:xfrm>
          <a:prstGeom prst="rect">
            <a:avLst/>
          </a:prstGeom>
          <a:noFill/>
        </p:spPr>
        <p:txBody>
          <a:bodyPr wrap="square" rtlCol="0">
            <a:spAutoFit/>
          </a:bodyPr>
          <a:lstStyle/>
          <a:p>
            <a:pPr algn="ctr"/>
            <a:r>
              <a:rPr lang="en-US" b="1" dirty="0">
                <a:solidFill>
                  <a:schemeClr val="tx1">
                    <a:lumMod val="50000"/>
                    <a:lumOff val="50000"/>
                  </a:schemeClr>
                </a:solidFill>
              </a:rPr>
              <a:t>Assyria</a:t>
            </a:r>
          </a:p>
        </p:txBody>
      </p:sp>
      <p:sp>
        <p:nvSpPr>
          <p:cNvPr id="15" name="TextBox 14">
            <a:extLst>
              <a:ext uri="{FF2B5EF4-FFF2-40B4-BE49-F238E27FC236}">
                <a16:creationId xmlns:a16="http://schemas.microsoft.com/office/drawing/2014/main" id="{C9B2D50E-F7F4-475A-BB05-995906AB74DE}"/>
              </a:ext>
            </a:extLst>
          </p:cNvPr>
          <p:cNvSpPr txBox="1"/>
          <p:nvPr/>
        </p:nvSpPr>
        <p:spPr>
          <a:xfrm>
            <a:off x="990600" y="3626223"/>
            <a:ext cx="927847" cy="367553"/>
          </a:xfrm>
          <a:prstGeom prst="rect">
            <a:avLst/>
          </a:prstGeom>
          <a:noFill/>
        </p:spPr>
        <p:txBody>
          <a:bodyPr wrap="square" rtlCol="0">
            <a:spAutoFit/>
          </a:bodyPr>
          <a:lstStyle/>
          <a:p>
            <a:pPr algn="ctr"/>
            <a:r>
              <a:rPr lang="en-US" b="1" dirty="0">
                <a:solidFill>
                  <a:schemeClr val="tx1">
                    <a:lumMod val="50000"/>
                    <a:lumOff val="50000"/>
                  </a:schemeClr>
                </a:solidFill>
              </a:rPr>
              <a:t>Egypt</a:t>
            </a:r>
          </a:p>
        </p:txBody>
      </p:sp>
      <p:sp>
        <p:nvSpPr>
          <p:cNvPr id="16" name="Freeform: Shape 15">
            <a:extLst>
              <a:ext uri="{FF2B5EF4-FFF2-40B4-BE49-F238E27FC236}">
                <a16:creationId xmlns:a16="http://schemas.microsoft.com/office/drawing/2014/main" id="{C58B4C58-7B26-42B3-8AED-77C65CC1A4CD}"/>
              </a:ext>
            </a:extLst>
          </p:cNvPr>
          <p:cNvSpPr/>
          <p:nvPr/>
        </p:nvSpPr>
        <p:spPr>
          <a:xfrm>
            <a:off x="2081608" y="2191871"/>
            <a:ext cx="5542874" cy="1641675"/>
          </a:xfrm>
          <a:custGeom>
            <a:avLst/>
            <a:gdLst>
              <a:gd name="connsiteX0" fmla="*/ 5542874 w 5542874"/>
              <a:gd name="connsiteY0" fmla="*/ 1277470 h 1641675"/>
              <a:gd name="connsiteX1" fmla="*/ 5475639 w 5542874"/>
              <a:gd name="connsiteY1" fmla="*/ 1169894 h 1641675"/>
              <a:gd name="connsiteX2" fmla="*/ 5421851 w 5542874"/>
              <a:gd name="connsiteY2" fmla="*/ 1102658 h 1641675"/>
              <a:gd name="connsiteX3" fmla="*/ 5381510 w 5542874"/>
              <a:gd name="connsiteY3" fmla="*/ 1062317 h 1641675"/>
              <a:gd name="connsiteX4" fmla="*/ 5287380 w 5542874"/>
              <a:gd name="connsiteY4" fmla="*/ 1008529 h 1641675"/>
              <a:gd name="connsiteX5" fmla="*/ 5247039 w 5542874"/>
              <a:gd name="connsiteY5" fmla="*/ 981635 h 1641675"/>
              <a:gd name="connsiteX6" fmla="*/ 5139463 w 5542874"/>
              <a:gd name="connsiteY6" fmla="*/ 941294 h 1641675"/>
              <a:gd name="connsiteX7" fmla="*/ 4978098 w 5542874"/>
              <a:gd name="connsiteY7" fmla="*/ 806823 h 1641675"/>
              <a:gd name="connsiteX8" fmla="*/ 4870521 w 5542874"/>
              <a:gd name="connsiteY8" fmla="*/ 779929 h 1641675"/>
              <a:gd name="connsiteX9" fmla="*/ 4830180 w 5542874"/>
              <a:gd name="connsiteY9" fmla="*/ 753035 h 1641675"/>
              <a:gd name="connsiteX10" fmla="*/ 4722604 w 5542874"/>
              <a:gd name="connsiteY10" fmla="*/ 712694 h 1641675"/>
              <a:gd name="connsiteX11" fmla="*/ 4668816 w 5542874"/>
              <a:gd name="connsiteY11" fmla="*/ 672353 h 1641675"/>
              <a:gd name="connsiteX12" fmla="*/ 4601580 w 5542874"/>
              <a:gd name="connsiteY12" fmla="*/ 645458 h 1641675"/>
              <a:gd name="connsiteX13" fmla="*/ 4440216 w 5542874"/>
              <a:gd name="connsiteY13" fmla="*/ 591670 h 1641675"/>
              <a:gd name="connsiteX14" fmla="*/ 4372980 w 5542874"/>
              <a:gd name="connsiteY14" fmla="*/ 564776 h 1641675"/>
              <a:gd name="connsiteX15" fmla="*/ 4319192 w 5542874"/>
              <a:gd name="connsiteY15" fmla="*/ 537882 h 1641675"/>
              <a:gd name="connsiteX16" fmla="*/ 4171274 w 5542874"/>
              <a:gd name="connsiteY16" fmla="*/ 497541 h 1641675"/>
              <a:gd name="connsiteX17" fmla="*/ 4130933 w 5542874"/>
              <a:gd name="connsiteY17" fmla="*/ 484094 h 1641675"/>
              <a:gd name="connsiteX18" fmla="*/ 4050251 w 5542874"/>
              <a:gd name="connsiteY18" fmla="*/ 430305 h 1641675"/>
              <a:gd name="connsiteX19" fmla="*/ 4009910 w 5542874"/>
              <a:gd name="connsiteY19" fmla="*/ 389964 h 1641675"/>
              <a:gd name="connsiteX20" fmla="*/ 3929227 w 5542874"/>
              <a:gd name="connsiteY20" fmla="*/ 349623 h 1641675"/>
              <a:gd name="connsiteX21" fmla="*/ 3848545 w 5542874"/>
              <a:gd name="connsiteY21" fmla="*/ 295835 h 1641675"/>
              <a:gd name="connsiteX22" fmla="*/ 3727521 w 5542874"/>
              <a:gd name="connsiteY22" fmla="*/ 255494 h 1641675"/>
              <a:gd name="connsiteX23" fmla="*/ 3525816 w 5542874"/>
              <a:gd name="connsiteY23" fmla="*/ 201705 h 1641675"/>
              <a:gd name="connsiteX24" fmla="*/ 3458580 w 5542874"/>
              <a:gd name="connsiteY24" fmla="*/ 174811 h 1641675"/>
              <a:gd name="connsiteX25" fmla="*/ 3404792 w 5542874"/>
              <a:gd name="connsiteY25" fmla="*/ 147917 h 1641675"/>
              <a:gd name="connsiteX26" fmla="*/ 3176192 w 5542874"/>
              <a:gd name="connsiteY26" fmla="*/ 94129 h 1641675"/>
              <a:gd name="connsiteX27" fmla="*/ 3082063 w 5542874"/>
              <a:gd name="connsiteY27" fmla="*/ 53788 h 1641675"/>
              <a:gd name="connsiteX28" fmla="*/ 2934145 w 5542874"/>
              <a:gd name="connsiteY28" fmla="*/ 26894 h 1641675"/>
              <a:gd name="connsiteX29" fmla="*/ 2692098 w 5542874"/>
              <a:gd name="connsiteY29" fmla="*/ 53788 h 1641675"/>
              <a:gd name="connsiteX30" fmla="*/ 2597968 w 5542874"/>
              <a:gd name="connsiteY30" fmla="*/ 67235 h 1641675"/>
              <a:gd name="connsiteX31" fmla="*/ 2463498 w 5542874"/>
              <a:gd name="connsiteY31" fmla="*/ 53788 h 1641675"/>
              <a:gd name="connsiteX32" fmla="*/ 2382816 w 5542874"/>
              <a:gd name="connsiteY32" fmla="*/ 26894 h 1641675"/>
              <a:gd name="connsiteX33" fmla="*/ 2248345 w 5542874"/>
              <a:gd name="connsiteY33" fmla="*/ 0 h 1641675"/>
              <a:gd name="connsiteX34" fmla="*/ 2127321 w 5542874"/>
              <a:gd name="connsiteY34" fmla="*/ 13447 h 1641675"/>
              <a:gd name="connsiteX35" fmla="*/ 2033192 w 5542874"/>
              <a:gd name="connsiteY35" fmla="*/ 67235 h 1641675"/>
              <a:gd name="connsiteX36" fmla="*/ 1939063 w 5542874"/>
              <a:gd name="connsiteY36" fmla="*/ 94129 h 1641675"/>
              <a:gd name="connsiteX37" fmla="*/ 1831486 w 5542874"/>
              <a:gd name="connsiteY37" fmla="*/ 147917 h 1641675"/>
              <a:gd name="connsiteX38" fmla="*/ 1791145 w 5542874"/>
              <a:gd name="connsiteY38" fmla="*/ 174811 h 1641675"/>
              <a:gd name="connsiteX39" fmla="*/ 1737357 w 5542874"/>
              <a:gd name="connsiteY39" fmla="*/ 201705 h 1641675"/>
              <a:gd name="connsiteX40" fmla="*/ 1602886 w 5542874"/>
              <a:gd name="connsiteY40" fmla="*/ 282388 h 1641675"/>
              <a:gd name="connsiteX41" fmla="*/ 1454968 w 5542874"/>
              <a:gd name="connsiteY41" fmla="*/ 336176 h 1641675"/>
              <a:gd name="connsiteX42" fmla="*/ 1387733 w 5542874"/>
              <a:gd name="connsiteY42" fmla="*/ 376517 h 1641675"/>
              <a:gd name="connsiteX43" fmla="*/ 1347392 w 5542874"/>
              <a:gd name="connsiteY43" fmla="*/ 389964 h 1641675"/>
              <a:gd name="connsiteX44" fmla="*/ 1226368 w 5542874"/>
              <a:gd name="connsiteY44" fmla="*/ 457200 h 1641675"/>
              <a:gd name="connsiteX45" fmla="*/ 1172580 w 5542874"/>
              <a:gd name="connsiteY45" fmla="*/ 497541 h 1641675"/>
              <a:gd name="connsiteX46" fmla="*/ 1078451 w 5542874"/>
              <a:gd name="connsiteY46" fmla="*/ 591670 h 1641675"/>
              <a:gd name="connsiteX47" fmla="*/ 997768 w 5542874"/>
              <a:gd name="connsiteY47" fmla="*/ 712694 h 1641675"/>
              <a:gd name="connsiteX48" fmla="*/ 943980 w 5542874"/>
              <a:gd name="connsiteY48" fmla="*/ 779929 h 1641675"/>
              <a:gd name="connsiteX49" fmla="*/ 849851 w 5542874"/>
              <a:gd name="connsiteY49" fmla="*/ 927847 h 1641675"/>
              <a:gd name="connsiteX50" fmla="*/ 809510 w 5542874"/>
              <a:gd name="connsiteY50" fmla="*/ 968188 h 1641675"/>
              <a:gd name="connsiteX51" fmla="*/ 782616 w 5542874"/>
              <a:gd name="connsiteY51" fmla="*/ 1021976 h 1641675"/>
              <a:gd name="connsiteX52" fmla="*/ 755721 w 5542874"/>
              <a:gd name="connsiteY52" fmla="*/ 1048870 h 1641675"/>
              <a:gd name="connsiteX53" fmla="*/ 728827 w 5542874"/>
              <a:gd name="connsiteY53" fmla="*/ 1089211 h 1641675"/>
              <a:gd name="connsiteX54" fmla="*/ 621251 w 5542874"/>
              <a:gd name="connsiteY54" fmla="*/ 1169894 h 1641675"/>
              <a:gd name="connsiteX55" fmla="*/ 446439 w 5542874"/>
              <a:gd name="connsiteY55" fmla="*/ 1183341 h 1641675"/>
              <a:gd name="connsiteX56" fmla="*/ 311968 w 5542874"/>
              <a:gd name="connsiteY56" fmla="*/ 1264023 h 1641675"/>
              <a:gd name="connsiteX57" fmla="*/ 298521 w 5542874"/>
              <a:gd name="connsiteY57" fmla="*/ 1304364 h 1641675"/>
              <a:gd name="connsiteX58" fmla="*/ 271627 w 5542874"/>
              <a:gd name="connsiteY58" fmla="*/ 1344705 h 1641675"/>
              <a:gd name="connsiteX59" fmla="*/ 244733 w 5542874"/>
              <a:gd name="connsiteY59" fmla="*/ 1425388 h 1641675"/>
              <a:gd name="connsiteX60" fmla="*/ 177498 w 5542874"/>
              <a:gd name="connsiteY60" fmla="*/ 1465729 h 1641675"/>
              <a:gd name="connsiteX61" fmla="*/ 137157 w 5542874"/>
              <a:gd name="connsiteY61" fmla="*/ 1492623 h 1641675"/>
              <a:gd name="connsiteX62" fmla="*/ 29580 w 5542874"/>
              <a:gd name="connsiteY62" fmla="*/ 1559858 h 1641675"/>
              <a:gd name="connsiteX63" fmla="*/ 56474 w 5542874"/>
              <a:gd name="connsiteY63" fmla="*/ 1640541 h 16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42874" h="1641675">
                <a:moveTo>
                  <a:pt x="5542874" y="1277470"/>
                </a:moveTo>
                <a:cubicBezTo>
                  <a:pt x="5527687" y="1252158"/>
                  <a:pt x="5496336" y="1197490"/>
                  <a:pt x="5475639" y="1169894"/>
                </a:cubicBezTo>
                <a:cubicBezTo>
                  <a:pt x="5458418" y="1146933"/>
                  <a:pt x="5440751" y="1124258"/>
                  <a:pt x="5421851" y="1102658"/>
                </a:cubicBezTo>
                <a:cubicBezTo>
                  <a:pt x="5409328" y="1088346"/>
                  <a:pt x="5397089" y="1073222"/>
                  <a:pt x="5381510" y="1062317"/>
                </a:cubicBezTo>
                <a:cubicBezTo>
                  <a:pt x="5351905" y="1041593"/>
                  <a:pt x="5318368" y="1027122"/>
                  <a:pt x="5287380" y="1008529"/>
                </a:cubicBezTo>
                <a:cubicBezTo>
                  <a:pt x="5273522" y="1000214"/>
                  <a:pt x="5261494" y="988863"/>
                  <a:pt x="5247039" y="981635"/>
                </a:cubicBezTo>
                <a:cubicBezTo>
                  <a:pt x="5214881" y="965556"/>
                  <a:pt x="5174377" y="952932"/>
                  <a:pt x="5139463" y="941294"/>
                </a:cubicBezTo>
                <a:cubicBezTo>
                  <a:pt x="5102200" y="904031"/>
                  <a:pt x="5020718" y="817478"/>
                  <a:pt x="4978098" y="806823"/>
                </a:cubicBezTo>
                <a:lnTo>
                  <a:pt x="4870521" y="779929"/>
                </a:lnTo>
                <a:cubicBezTo>
                  <a:pt x="4857074" y="770964"/>
                  <a:pt x="4845035" y="759401"/>
                  <a:pt x="4830180" y="753035"/>
                </a:cubicBezTo>
                <a:cubicBezTo>
                  <a:pt x="4731623" y="710796"/>
                  <a:pt x="4820387" y="773809"/>
                  <a:pt x="4722604" y="712694"/>
                </a:cubicBezTo>
                <a:cubicBezTo>
                  <a:pt x="4703599" y="700816"/>
                  <a:pt x="4688407" y="683237"/>
                  <a:pt x="4668816" y="672353"/>
                </a:cubicBezTo>
                <a:cubicBezTo>
                  <a:pt x="4647715" y="660630"/>
                  <a:pt x="4624342" y="653492"/>
                  <a:pt x="4601580" y="645458"/>
                </a:cubicBezTo>
                <a:cubicBezTo>
                  <a:pt x="4548115" y="626588"/>
                  <a:pt x="4492858" y="612727"/>
                  <a:pt x="4440216" y="591670"/>
                </a:cubicBezTo>
                <a:cubicBezTo>
                  <a:pt x="4417804" y="582705"/>
                  <a:pt x="4395038" y="574579"/>
                  <a:pt x="4372980" y="564776"/>
                </a:cubicBezTo>
                <a:cubicBezTo>
                  <a:pt x="4354662" y="556635"/>
                  <a:pt x="4338031" y="544732"/>
                  <a:pt x="4319192" y="537882"/>
                </a:cubicBezTo>
                <a:cubicBezTo>
                  <a:pt x="4250039" y="512735"/>
                  <a:pt x="4232511" y="515037"/>
                  <a:pt x="4171274" y="497541"/>
                </a:cubicBezTo>
                <a:cubicBezTo>
                  <a:pt x="4157645" y="493647"/>
                  <a:pt x="4144380" y="488576"/>
                  <a:pt x="4130933" y="484094"/>
                </a:cubicBezTo>
                <a:cubicBezTo>
                  <a:pt x="4104039" y="466164"/>
                  <a:pt x="4075765" y="450149"/>
                  <a:pt x="4050251" y="430305"/>
                </a:cubicBezTo>
                <a:cubicBezTo>
                  <a:pt x="4035240" y="418630"/>
                  <a:pt x="4025733" y="400513"/>
                  <a:pt x="4009910" y="389964"/>
                </a:cubicBezTo>
                <a:cubicBezTo>
                  <a:pt x="3984891" y="373285"/>
                  <a:pt x="3955200" y="364774"/>
                  <a:pt x="3929227" y="349623"/>
                </a:cubicBezTo>
                <a:cubicBezTo>
                  <a:pt x="3901307" y="333337"/>
                  <a:pt x="3879209" y="306056"/>
                  <a:pt x="3848545" y="295835"/>
                </a:cubicBezTo>
                <a:cubicBezTo>
                  <a:pt x="3808204" y="282388"/>
                  <a:pt x="3768344" y="267401"/>
                  <a:pt x="3727521" y="255494"/>
                </a:cubicBezTo>
                <a:cubicBezTo>
                  <a:pt x="3660720" y="236010"/>
                  <a:pt x="3590424" y="227548"/>
                  <a:pt x="3525816" y="201705"/>
                </a:cubicBezTo>
                <a:cubicBezTo>
                  <a:pt x="3503404" y="192740"/>
                  <a:pt x="3480638" y="184614"/>
                  <a:pt x="3458580" y="174811"/>
                </a:cubicBezTo>
                <a:cubicBezTo>
                  <a:pt x="3440262" y="166670"/>
                  <a:pt x="3423925" y="153896"/>
                  <a:pt x="3404792" y="147917"/>
                </a:cubicBezTo>
                <a:cubicBezTo>
                  <a:pt x="3323221" y="122426"/>
                  <a:pt x="3255760" y="110043"/>
                  <a:pt x="3176192" y="94129"/>
                </a:cubicBezTo>
                <a:cubicBezTo>
                  <a:pt x="3147035" y="79551"/>
                  <a:pt x="3115039" y="60383"/>
                  <a:pt x="3082063" y="53788"/>
                </a:cubicBezTo>
                <a:cubicBezTo>
                  <a:pt x="2841155" y="5607"/>
                  <a:pt x="3093599" y="66757"/>
                  <a:pt x="2934145" y="26894"/>
                </a:cubicBezTo>
                <a:lnTo>
                  <a:pt x="2692098" y="53788"/>
                </a:lnTo>
                <a:cubicBezTo>
                  <a:pt x="2660629" y="57564"/>
                  <a:pt x="2629663" y="67235"/>
                  <a:pt x="2597968" y="67235"/>
                </a:cubicBezTo>
                <a:cubicBezTo>
                  <a:pt x="2552921" y="67235"/>
                  <a:pt x="2508321" y="58270"/>
                  <a:pt x="2463498" y="53788"/>
                </a:cubicBezTo>
                <a:cubicBezTo>
                  <a:pt x="2436604" y="44823"/>
                  <a:pt x="2410318" y="33770"/>
                  <a:pt x="2382816" y="26894"/>
                </a:cubicBezTo>
                <a:cubicBezTo>
                  <a:pt x="2338469" y="15807"/>
                  <a:pt x="2248345" y="0"/>
                  <a:pt x="2248345" y="0"/>
                </a:cubicBezTo>
                <a:cubicBezTo>
                  <a:pt x="2208004" y="4482"/>
                  <a:pt x="2167358" y="6774"/>
                  <a:pt x="2127321" y="13447"/>
                </a:cubicBezTo>
                <a:cubicBezTo>
                  <a:pt x="2059109" y="24816"/>
                  <a:pt x="2108770" y="32881"/>
                  <a:pt x="2033192" y="67235"/>
                </a:cubicBezTo>
                <a:cubicBezTo>
                  <a:pt x="2003485" y="80738"/>
                  <a:pt x="1970439" y="85164"/>
                  <a:pt x="1939063" y="94129"/>
                </a:cubicBezTo>
                <a:cubicBezTo>
                  <a:pt x="1845595" y="156439"/>
                  <a:pt x="1963076" y="82122"/>
                  <a:pt x="1831486" y="147917"/>
                </a:cubicBezTo>
                <a:cubicBezTo>
                  <a:pt x="1817031" y="155145"/>
                  <a:pt x="1805177" y="166793"/>
                  <a:pt x="1791145" y="174811"/>
                </a:cubicBezTo>
                <a:cubicBezTo>
                  <a:pt x="1773741" y="184756"/>
                  <a:pt x="1755286" y="192740"/>
                  <a:pt x="1737357" y="201705"/>
                </a:cubicBezTo>
                <a:cubicBezTo>
                  <a:pt x="1653960" y="285102"/>
                  <a:pt x="1701201" y="262725"/>
                  <a:pt x="1602886" y="282388"/>
                </a:cubicBezTo>
                <a:cubicBezTo>
                  <a:pt x="1427226" y="387784"/>
                  <a:pt x="1650150" y="265201"/>
                  <a:pt x="1454968" y="336176"/>
                </a:cubicBezTo>
                <a:cubicBezTo>
                  <a:pt x="1430405" y="345108"/>
                  <a:pt x="1411110" y="364829"/>
                  <a:pt x="1387733" y="376517"/>
                </a:cubicBezTo>
                <a:cubicBezTo>
                  <a:pt x="1375055" y="382856"/>
                  <a:pt x="1359783" y="383080"/>
                  <a:pt x="1347392" y="389964"/>
                </a:cubicBezTo>
                <a:cubicBezTo>
                  <a:pt x="1208680" y="467028"/>
                  <a:pt x="1317650" y="426773"/>
                  <a:pt x="1226368" y="457200"/>
                </a:cubicBezTo>
                <a:cubicBezTo>
                  <a:pt x="1208439" y="470647"/>
                  <a:pt x="1189163" y="482465"/>
                  <a:pt x="1172580" y="497541"/>
                </a:cubicBezTo>
                <a:cubicBezTo>
                  <a:pt x="1139747" y="527389"/>
                  <a:pt x="1078451" y="591670"/>
                  <a:pt x="1078451" y="591670"/>
                </a:cubicBezTo>
                <a:cubicBezTo>
                  <a:pt x="1017612" y="743767"/>
                  <a:pt x="1094391" y="577422"/>
                  <a:pt x="997768" y="712694"/>
                </a:cubicBezTo>
                <a:cubicBezTo>
                  <a:pt x="938720" y="795360"/>
                  <a:pt x="1042280" y="714395"/>
                  <a:pt x="943980" y="779929"/>
                </a:cubicBezTo>
                <a:cubicBezTo>
                  <a:pt x="928422" y="805858"/>
                  <a:pt x="866921" y="910777"/>
                  <a:pt x="849851" y="927847"/>
                </a:cubicBezTo>
                <a:cubicBezTo>
                  <a:pt x="836404" y="941294"/>
                  <a:pt x="820563" y="952713"/>
                  <a:pt x="809510" y="968188"/>
                </a:cubicBezTo>
                <a:cubicBezTo>
                  <a:pt x="797859" y="984500"/>
                  <a:pt x="793735" y="1005297"/>
                  <a:pt x="782616" y="1021976"/>
                </a:cubicBezTo>
                <a:cubicBezTo>
                  <a:pt x="775583" y="1032525"/>
                  <a:pt x="763641" y="1038970"/>
                  <a:pt x="755721" y="1048870"/>
                </a:cubicBezTo>
                <a:cubicBezTo>
                  <a:pt x="745625" y="1061490"/>
                  <a:pt x="739173" y="1076795"/>
                  <a:pt x="728827" y="1089211"/>
                </a:cubicBezTo>
                <a:cubicBezTo>
                  <a:pt x="705521" y="1117178"/>
                  <a:pt x="655981" y="1162176"/>
                  <a:pt x="621251" y="1169894"/>
                </a:cubicBezTo>
                <a:cubicBezTo>
                  <a:pt x="564200" y="1182572"/>
                  <a:pt x="504710" y="1178859"/>
                  <a:pt x="446439" y="1183341"/>
                </a:cubicBezTo>
                <a:cubicBezTo>
                  <a:pt x="387181" y="1207044"/>
                  <a:pt x="356881" y="1211625"/>
                  <a:pt x="311968" y="1264023"/>
                </a:cubicBezTo>
                <a:cubicBezTo>
                  <a:pt x="302743" y="1274785"/>
                  <a:pt x="304860" y="1291686"/>
                  <a:pt x="298521" y="1304364"/>
                </a:cubicBezTo>
                <a:cubicBezTo>
                  <a:pt x="291293" y="1318819"/>
                  <a:pt x="280592" y="1331258"/>
                  <a:pt x="271627" y="1344705"/>
                </a:cubicBezTo>
                <a:cubicBezTo>
                  <a:pt x="262662" y="1371599"/>
                  <a:pt x="269042" y="1410803"/>
                  <a:pt x="244733" y="1425388"/>
                </a:cubicBezTo>
                <a:cubicBezTo>
                  <a:pt x="222321" y="1438835"/>
                  <a:pt x="199662" y="1451877"/>
                  <a:pt x="177498" y="1465729"/>
                </a:cubicBezTo>
                <a:cubicBezTo>
                  <a:pt x="163793" y="1474294"/>
                  <a:pt x="151189" y="1484605"/>
                  <a:pt x="137157" y="1492623"/>
                </a:cubicBezTo>
                <a:cubicBezTo>
                  <a:pt x="33788" y="1551690"/>
                  <a:pt x="132424" y="1482725"/>
                  <a:pt x="29580" y="1559858"/>
                </a:cubicBezTo>
                <a:cubicBezTo>
                  <a:pt x="-2984" y="1657550"/>
                  <a:pt x="-25663" y="1640541"/>
                  <a:pt x="56474" y="1640541"/>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EE61986-8C1B-4685-A323-26B623D38658}"/>
              </a:ext>
            </a:extLst>
          </p:cNvPr>
          <p:cNvSpPr txBox="1"/>
          <p:nvPr/>
        </p:nvSpPr>
        <p:spPr>
          <a:xfrm>
            <a:off x="4572000" y="2449158"/>
            <a:ext cx="1038110" cy="369332"/>
          </a:xfrm>
          <a:prstGeom prst="rect">
            <a:avLst/>
          </a:prstGeom>
          <a:noFill/>
        </p:spPr>
        <p:txBody>
          <a:bodyPr wrap="square" rtlCol="0">
            <a:spAutoFit/>
          </a:bodyPr>
          <a:lstStyle/>
          <a:p>
            <a:pPr algn="ctr"/>
            <a:r>
              <a:rPr lang="en-US" b="1" dirty="0">
                <a:solidFill>
                  <a:schemeClr val="tx1">
                    <a:lumMod val="50000"/>
                    <a:lumOff val="50000"/>
                  </a:schemeClr>
                </a:solidFill>
              </a:rPr>
              <a:t>Babylon</a:t>
            </a:r>
          </a:p>
        </p:txBody>
      </p:sp>
      <p:sp>
        <p:nvSpPr>
          <p:cNvPr id="18" name="Freeform: Shape 17">
            <a:extLst>
              <a:ext uri="{FF2B5EF4-FFF2-40B4-BE49-F238E27FC236}">
                <a16:creationId xmlns:a16="http://schemas.microsoft.com/office/drawing/2014/main" id="{C1F0C6A0-9295-4946-A2DA-20458DB09207}"/>
              </a:ext>
            </a:extLst>
          </p:cNvPr>
          <p:cNvSpPr/>
          <p:nvPr/>
        </p:nvSpPr>
        <p:spPr>
          <a:xfrm>
            <a:off x="1425388" y="978386"/>
            <a:ext cx="2275944" cy="2816020"/>
          </a:xfrm>
          <a:custGeom>
            <a:avLst/>
            <a:gdLst>
              <a:gd name="connsiteX0" fmla="*/ 0 w 2275944"/>
              <a:gd name="connsiteY0" fmla="*/ 30143 h 2816020"/>
              <a:gd name="connsiteX1" fmla="*/ 188259 w 2275944"/>
              <a:gd name="connsiteY1" fmla="*/ 16696 h 2816020"/>
              <a:gd name="connsiteX2" fmla="*/ 268941 w 2275944"/>
              <a:gd name="connsiteY2" fmla="*/ 43590 h 2816020"/>
              <a:gd name="connsiteX3" fmla="*/ 322730 w 2275944"/>
              <a:gd name="connsiteY3" fmla="*/ 83932 h 2816020"/>
              <a:gd name="connsiteX4" fmla="*/ 363071 w 2275944"/>
              <a:gd name="connsiteY4" fmla="*/ 110826 h 2816020"/>
              <a:gd name="connsiteX5" fmla="*/ 403412 w 2275944"/>
              <a:gd name="connsiteY5" fmla="*/ 151167 h 2816020"/>
              <a:gd name="connsiteX6" fmla="*/ 484094 w 2275944"/>
              <a:gd name="connsiteY6" fmla="*/ 178061 h 2816020"/>
              <a:gd name="connsiteX7" fmla="*/ 537883 w 2275944"/>
              <a:gd name="connsiteY7" fmla="*/ 204955 h 2816020"/>
              <a:gd name="connsiteX8" fmla="*/ 699247 w 2275944"/>
              <a:gd name="connsiteY8" fmla="*/ 245296 h 2816020"/>
              <a:gd name="connsiteX9" fmla="*/ 820271 w 2275944"/>
              <a:gd name="connsiteY9" fmla="*/ 299085 h 2816020"/>
              <a:gd name="connsiteX10" fmla="*/ 981636 w 2275944"/>
              <a:gd name="connsiteY10" fmla="*/ 339426 h 2816020"/>
              <a:gd name="connsiteX11" fmla="*/ 1143000 w 2275944"/>
              <a:gd name="connsiteY11" fmla="*/ 366320 h 2816020"/>
              <a:gd name="connsiteX12" fmla="*/ 1183341 w 2275944"/>
              <a:gd name="connsiteY12" fmla="*/ 379767 h 2816020"/>
              <a:gd name="connsiteX13" fmla="*/ 1250577 w 2275944"/>
              <a:gd name="connsiteY13" fmla="*/ 393214 h 2816020"/>
              <a:gd name="connsiteX14" fmla="*/ 1304365 w 2275944"/>
              <a:gd name="connsiteY14" fmla="*/ 406661 h 2816020"/>
              <a:gd name="connsiteX15" fmla="*/ 1371600 w 2275944"/>
              <a:gd name="connsiteY15" fmla="*/ 420108 h 2816020"/>
              <a:gd name="connsiteX16" fmla="*/ 1425388 w 2275944"/>
              <a:gd name="connsiteY16" fmla="*/ 433555 h 2816020"/>
              <a:gd name="connsiteX17" fmla="*/ 1559859 w 2275944"/>
              <a:gd name="connsiteY17" fmla="*/ 447002 h 2816020"/>
              <a:gd name="connsiteX18" fmla="*/ 1775012 w 2275944"/>
              <a:gd name="connsiteY18" fmla="*/ 447002 h 2816020"/>
              <a:gd name="connsiteX19" fmla="*/ 2097741 w 2275944"/>
              <a:gd name="connsiteY19" fmla="*/ 473896 h 2816020"/>
              <a:gd name="connsiteX20" fmla="*/ 2191871 w 2275944"/>
              <a:gd name="connsiteY20" fmla="*/ 581473 h 2816020"/>
              <a:gd name="connsiteX21" fmla="*/ 2232212 w 2275944"/>
              <a:gd name="connsiteY21" fmla="*/ 608367 h 2816020"/>
              <a:gd name="connsiteX22" fmla="*/ 2259106 w 2275944"/>
              <a:gd name="connsiteY22" fmla="*/ 648708 h 2816020"/>
              <a:gd name="connsiteX23" fmla="*/ 2259106 w 2275944"/>
              <a:gd name="connsiteY23" fmla="*/ 863861 h 2816020"/>
              <a:gd name="connsiteX24" fmla="*/ 2205318 w 2275944"/>
              <a:gd name="connsiteY24" fmla="*/ 944543 h 2816020"/>
              <a:gd name="connsiteX25" fmla="*/ 2138083 w 2275944"/>
              <a:gd name="connsiteY25" fmla="*/ 1025226 h 2816020"/>
              <a:gd name="connsiteX26" fmla="*/ 2097741 w 2275944"/>
              <a:gd name="connsiteY26" fmla="*/ 1105908 h 2816020"/>
              <a:gd name="connsiteX27" fmla="*/ 2084294 w 2275944"/>
              <a:gd name="connsiteY27" fmla="*/ 1146249 h 2816020"/>
              <a:gd name="connsiteX28" fmla="*/ 2003612 w 2275944"/>
              <a:gd name="connsiteY28" fmla="*/ 1213485 h 2816020"/>
              <a:gd name="connsiteX29" fmla="*/ 1976718 w 2275944"/>
              <a:gd name="connsiteY29" fmla="*/ 1253826 h 2816020"/>
              <a:gd name="connsiteX30" fmla="*/ 1896036 w 2275944"/>
              <a:gd name="connsiteY30" fmla="*/ 1388296 h 2816020"/>
              <a:gd name="connsiteX31" fmla="*/ 1869141 w 2275944"/>
              <a:gd name="connsiteY31" fmla="*/ 1415190 h 2816020"/>
              <a:gd name="connsiteX32" fmla="*/ 1801906 w 2275944"/>
              <a:gd name="connsiteY32" fmla="*/ 1549661 h 2816020"/>
              <a:gd name="connsiteX33" fmla="*/ 1801906 w 2275944"/>
              <a:gd name="connsiteY33" fmla="*/ 1549661 h 2816020"/>
              <a:gd name="connsiteX34" fmla="*/ 1788459 w 2275944"/>
              <a:gd name="connsiteY34" fmla="*/ 1590002 h 2816020"/>
              <a:gd name="connsiteX35" fmla="*/ 1775012 w 2275944"/>
              <a:gd name="connsiteY35" fmla="*/ 1643790 h 2816020"/>
              <a:gd name="connsiteX36" fmla="*/ 1748118 w 2275944"/>
              <a:gd name="connsiteY36" fmla="*/ 1670685 h 2816020"/>
              <a:gd name="connsiteX37" fmla="*/ 1707777 w 2275944"/>
              <a:gd name="connsiteY37" fmla="*/ 1778261 h 2816020"/>
              <a:gd name="connsiteX38" fmla="*/ 1680883 w 2275944"/>
              <a:gd name="connsiteY38" fmla="*/ 1832049 h 2816020"/>
              <a:gd name="connsiteX39" fmla="*/ 1559859 w 2275944"/>
              <a:gd name="connsiteY39" fmla="*/ 1872390 h 2816020"/>
              <a:gd name="connsiteX40" fmla="*/ 1452283 w 2275944"/>
              <a:gd name="connsiteY40" fmla="*/ 1993414 h 2816020"/>
              <a:gd name="connsiteX41" fmla="*/ 1385047 w 2275944"/>
              <a:gd name="connsiteY41" fmla="*/ 2060649 h 2816020"/>
              <a:gd name="connsiteX42" fmla="*/ 1304365 w 2275944"/>
              <a:gd name="connsiteY42" fmla="*/ 2154779 h 2816020"/>
              <a:gd name="connsiteX43" fmla="*/ 1237130 w 2275944"/>
              <a:gd name="connsiteY43" fmla="*/ 2208567 h 2816020"/>
              <a:gd name="connsiteX44" fmla="*/ 1169894 w 2275944"/>
              <a:gd name="connsiteY44" fmla="*/ 2222014 h 2816020"/>
              <a:gd name="connsiteX45" fmla="*/ 968188 w 2275944"/>
              <a:gd name="connsiteY45" fmla="*/ 2235461 h 2816020"/>
              <a:gd name="connsiteX46" fmla="*/ 806824 w 2275944"/>
              <a:gd name="connsiteY46" fmla="*/ 2262355 h 2816020"/>
              <a:gd name="connsiteX47" fmla="*/ 766483 w 2275944"/>
              <a:gd name="connsiteY47" fmla="*/ 2289249 h 2816020"/>
              <a:gd name="connsiteX48" fmla="*/ 632012 w 2275944"/>
              <a:gd name="connsiteY48" fmla="*/ 2329590 h 2816020"/>
              <a:gd name="connsiteX49" fmla="*/ 510988 w 2275944"/>
              <a:gd name="connsiteY49" fmla="*/ 2477508 h 2816020"/>
              <a:gd name="connsiteX50" fmla="*/ 389965 w 2275944"/>
              <a:gd name="connsiteY50" fmla="*/ 2598532 h 2816020"/>
              <a:gd name="connsiteX51" fmla="*/ 389965 w 2275944"/>
              <a:gd name="connsiteY51" fmla="*/ 2813685 h 2816020"/>
              <a:gd name="connsiteX52" fmla="*/ 363071 w 2275944"/>
              <a:gd name="connsiteY52" fmla="*/ 2800238 h 281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75944" h="2816020">
                <a:moveTo>
                  <a:pt x="0" y="30143"/>
                </a:moveTo>
                <a:cubicBezTo>
                  <a:pt x="92146" y="-6715"/>
                  <a:pt x="64729" y="-8010"/>
                  <a:pt x="188259" y="16696"/>
                </a:cubicBezTo>
                <a:cubicBezTo>
                  <a:pt x="216057" y="22256"/>
                  <a:pt x="268941" y="43590"/>
                  <a:pt x="268941" y="43590"/>
                </a:cubicBezTo>
                <a:cubicBezTo>
                  <a:pt x="286871" y="57037"/>
                  <a:pt x="304493" y="70905"/>
                  <a:pt x="322730" y="83932"/>
                </a:cubicBezTo>
                <a:cubicBezTo>
                  <a:pt x="335881" y="93326"/>
                  <a:pt x="350656" y="100480"/>
                  <a:pt x="363071" y="110826"/>
                </a:cubicBezTo>
                <a:cubicBezTo>
                  <a:pt x="377680" y="123000"/>
                  <a:pt x="386788" y="141932"/>
                  <a:pt x="403412" y="151167"/>
                </a:cubicBezTo>
                <a:cubicBezTo>
                  <a:pt x="428193" y="164934"/>
                  <a:pt x="457773" y="167533"/>
                  <a:pt x="484094" y="178061"/>
                </a:cubicBezTo>
                <a:cubicBezTo>
                  <a:pt x="502706" y="185506"/>
                  <a:pt x="519044" y="198104"/>
                  <a:pt x="537883" y="204955"/>
                </a:cubicBezTo>
                <a:cubicBezTo>
                  <a:pt x="734458" y="276436"/>
                  <a:pt x="543652" y="198618"/>
                  <a:pt x="699247" y="245296"/>
                </a:cubicBezTo>
                <a:cubicBezTo>
                  <a:pt x="844706" y="288933"/>
                  <a:pt x="695389" y="253673"/>
                  <a:pt x="820271" y="299085"/>
                </a:cubicBezTo>
                <a:cubicBezTo>
                  <a:pt x="866468" y="315884"/>
                  <a:pt x="931366" y="331048"/>
                  <a:pt x="981636" y="339426"/>
                </a:cubicBezTo>
                <a:cubicBezTo>
                  <a:pt x="1049946" y="350811"/>
                  <a:pt x="1079620" y="350475"/>
                  <a:pt x="1143000" y="366320"/>
                </a:cubicBezTo>
                <a:cubicBezTo>
                  <a:pt x="1156751" y="369758"/>
                  <a:pt x="1169590" y="376329"/>
                  <a:pt x="1183341" y="379767"/>
                </a:cubicBezTo>
                <a:cubicBezTo>
                  <a:pt x="1205514" y="385310"/>
                  <a:pt x="1228265" y="388256"/>
                  <a:pt x="1250577" y="393214"/>
                </a:cubicBezTo>
                <a:cubicBezTo>
                  <a:pt x="1268618" y="397223"/>
                  <a:pt x="1286324" y="402652"/>
                  <a:pt x="1304365" y="406661"/>
                </a:cubicBezTo>
                <a:cubicBezTo>
                  <a:pt x="1326676" y="411619"/>
                  <a:pt x="1349289" y="415150"/>
                  <a:pt x="1371600" y="420108"/>
                </a:cubicBezTo>
                <a:cubicBezTo>
                  <a:pt x="1389641" y="424117"/>
                  <a:pt x="1407093" y="430941"/>
                  <a:pt x="1425388" y="433555"/>
                </a:cubicBezTo>
                <a:cubicBezTo>
                  <a:pt x="1469982" y="439926"/>
                  <a:pt x="1515035" y="442520"/>
                  <a:pt x="1559859" y="447002"/>
                </a:cubicBezTo>
                <a:cubicBezTo>
                  <a:pt x="1730558" y="481142"/>
                  <a:pt x="1485375" y="438727"/>
                  <a:pt x="1775012" y="447002"/>
                </a:cubicBezTo>
                <a:cubicBezTo>
                  <a:pt x="1882917" y="450085"/>
                  <a:pt x="2097741" y="473896"/>
                  <a:pt x="2097741" y="473896"/>
                </a:cubicBezTo>
                <a:cubicBezTo>
                  <a:pt x="2134195" y="528576"/>
                  <a:pt x="2128941" y="526409"/>
                  <a:pt x="2191871" y="581473"/>
                </a:cubicBezTo>
                <a:cubicBezTo>
                  <a:pt x="2204034" y="592115"/>
                  <a:pt x="2218765" y="599402"/>
                  <a:pt x="2232212" y="608367"/>
                </a:cubicBezTo>
                <a:cubicBezTo>
                  <a:pt x="2241177" y="621814"/>
                  <a:pt x="2256128" y="632824"/>
                  <a:pt x="2259106" y="648708"/>
                </a:cubicBezTo>
                <a:cubicBezTo>
                  <a:pt x="2267115" y="691424"/>
                  <a:pt x="2292617" y="803542"/>
                  <a:pt x="2259106" y="863861"/>
                </a:cubicBezTo>
                <a:cubicBezTo>
                  <a:pt x="2243409" y="892116"/>
                  <a:pt x="2219773" y="915633"/>
                  <a:pt x="2205318" y="944543"/>
                </a:cubicBezTo>
                <a:cubicBezTo>
                  <a:pt x="2171197" y="1012787"/>
                  <a:pt x="2195103" y="987213"/>
                  <a:pt x="2138083" y="1025226"/>
                </a:cubicBezTo>
                <a:cubicBezTo>
                  <a:pt x="2104284" y="1126624"/>
                  <a:pt x="2149877" y="1001639"/>
                  <a:pt x="2097741" y="1105908"/>
                </a:cubicBezTo>
                <a:cubicBezTo>
                  <a:pt x="2091402" y="1118586"/>
                  <a:pt x="2092157" y="1134455"/>
                  <a:pt x="2084294" y="1146249"/>
                </a:cubicBezTo>
                <a:cubicBezTo>
                  <a:pt x="2063587" y="1177309"/>
                  <a:pt x="2033378" y="1193640"/>
                  <a:pt x="2003612" y="1213485"/>
                </a:cubicBezTo>
                <a:cubicBezTo>
                  <a:pt x="1994647" y="1226932"/>
                  <a:pt x="1985188" y="1240062"/>
                  <a:pt x="1976718" y="1253826"/>
                </a:cubicBezTo>
                <a:cubicBezTo>
                  <a:pt x="1949322" y="1298344"/>
                  <a:pt x="1932999" y="1351334"/>
                  <a:pt x="1896036" y="1388296"/>
                </a:cubicBezTo>
                <a:lnTo>
                  <a:pt x="1869141" y="1415190"/>
                </a:lnTo>
                <a:cubicBezTo>
                  <a:pt x="1847855" y="1500337"/>
                  <a:pt x="1865946" y="1453601"/>
                  <a:pt x="1801906" y="1549661"/>
                </a:cubicBezTo>
                <a:lnTo>
                  <a:pt x="1801906" y="1549661"/>
                </a:lnTo>
                <a:cubicBezTo>
                  <a:pt x="1797424" y="1563108"/>
                  <a:pt x="1792353" y="1576373"/>
                  <a:pt x="1788459" y="1590002"/>
                </a:cubicBezTo>
                <a:cubicBezTo>
                  <a:pt x="1783382" y="1607772"/>
                  <a:pt x="1783277" y="1627260"/>
                  <a:pt x="1775012" y="1643790"/>
                </a:cubicBezTo>
                <a:cubicBezTo>
                  <a:pt x="1769342" y="1655130"/>
                  <a:pt x="1757083" y="1661720"/>
                  <a:pt x="1748118" y="1670685"/>
                </a:cubicBezTo>
                <a:cubicBezTo>
                  <a:pt x="1733333" y="1715041"/>
                  <a:pt x="1729216" y="1730024"/>
                  <a:pt x="1707777" y="1778261"/>
                </a:cubicBezTo>
                <a:cubicBezTo>
                  <a:pt x="1699636" y="1796579"/>
                  <a:pt x="1696103" y="1819004"/>
                  <a:pt x="1680883" y="1832049"/>
                </a:cubicBezTo>
                <a:cubicBezTo>
                  <a:pt x="1660033" y="1849920"/>
                  <a:pt x="1588412" y="1865252"/>
                  <a:pt x="1559859" y="1872390"/>
                </a:cubicBezTo>
                <a:cubicBezTo>
                  <a:pt x="1336832" y="2095420"/>
                  <a:pt x="1610596" y="1815313"/>
                  <a:pt x="1452283" y="1993414"/>
                </a:cubicBezTo>
                <a:cubicBezTo>
                  <a:pt x="1431226" y="2017103"/>
                  <a:pt x="1404064" y="2035293"/>
                  <a:pt x="1385047" y="2060649"/>
                </a:cubicBezTo>
                <a:cubicBezTo>
                  <a:pt x="1351355" y="2105573"/>
                  <a:pt x="1345230" y="2119022"/>
                  <a:pt x="1304365" y="2154779"/>
                </a:cubicBezTo>
                <a:cubicBezTo>
                  <a:pt x="1282765" y="2173679"/>
                  <a:pt x="1262801" y="2195732"/>
                  <a:pt x="1237130" y="2208567"/>
                </a:cubicBezTo>
                <a:cubicBezTo>
                  <a:pt x="1216687" y="2218788"/>
                  <a:pt x="1192636" y="2219740"/>
                  <a:pt x="1169894" y="2222014"/>
                </a:cubicBezTo>
                <a:cubicBezTo>
                  <a:pt x="1102844" y="2228719"/>
                  <a:pt x="1035423" y="2230979"/>
                  <a:pt x="968188" y="2235461"/>
                </a:cubicBezTo>
                <a:cubicBezTo>
                  <a:pt x="954211" y="2237458"/>
                  <a:pt x="831024" y="2253280"/>
                  <a:pt x="806824" y="2262355"/>
                </a:cubicBezTo>
                <a:cubicBezTo>
                  <a:pt x="791692" y="2268030"/>
                  <a:pt x="780938" y="2282022"/>
                  <a:pt x="766483" y="2289249"/>
                </a:cubicBezTo>
                <a:cubicBezTo>
                  <a:pt x="707513" y="2318734"/>
                  <a:pt x="694997" y="2316993"/>
                  <a:pt x="632012" y="2329590"/>
                </a:cubicBezTo>
                <a:cubicBezTo>
                  <a:pt x="592706" y="2381999"/>
                  <a:pt x="558629" y="2429867"/>
                  <a:pt x="510988" y="2477508"/>
                </a:cubicBezTo>
                <a:cubicBezTo>
                  <a:pt x="349633" y="2638862"/>
                  <a:pt x="533391" y="2419247"/>
                  <a:pt x="389965" y="2598532"/>
                </a:cubicBezTo>
                <a:cubicBezTo>
                  <a:pt x="393328" y="2632166"/>
                  <a:pt x="418563" y="2766021"/>
                  <a:pt x="389965" y="2813685"/>
                </a:cubicBezTo>
                <a:cubicBezTo>
                  <a:pt x="384808" y="2822280"/>
                  <a:pt x="372036" y="2804720"/>
                  <a:pt x="363071" y="280023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D7EF47E-1CD0-4862-AB59-390BCD48E49A}"/>
              </a:ext>
            </a:extLst>
          </p:cNvPr>
          <p:cNvSpPr txBox="1"/>
          <p:nvPr/>
        </p:nvSpPr>
        <p:spPr>
          <a:xfrm>
            <a:off x="660866" y="516721"/>
            <a:ext cx="1030941" cy="923330"/>
          </a:xfrm>
          <a:prstGeom prst="rect">
            <a:avLst/>
          </a:prstGeom>
          <a:noFill/>
        </p:spPr>
        <p:txBody>
          <a:bodyPr wrap="square" rtlCol="0">
            <a:spAutoFit/>
          </a:bodyPr>
          <a:lstStyle/>
          <a:p>
            <a:pPr algn="ctr"/>
            <a:r>
              <a:rPr lang="en-US" b="1" dirty="0">
                <a:solidFill>
                  <a:schemeClr val="tx1">
                    <a:lumMod val="50000"/>
                    <a:lumOff val="50000"/>
                  </a:schemeClr>
                </a:solidFill>
              </a:rPr>
              <a:t>Greece and Rome</a:t>
            </a:r>
          </a:p>
        </p:txBody>
      </p:sp>
    </p:spTree>
    <p:custDataLst>
      <p:tags r:id="rId1"/>
    </p:custDataLst>
    <p:extLst>
      <p:ext uri="{BB962C8B-B14F-4D97-AF65-F5344CB8AC3E}">
        <p14:creationId xmlns:p14="http://schemas.microsoft.com/office/powerpoint/2010/main" val="2099122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3000"/>
                                        <p:tgtEl>
                                          <p:spTgt spid="18"/>
                                        </p:tgtEl>
                                      </p:cBhvr>
                                    </p:animEffect>
                                  </p:childTnLst>
                                </p:cTn>
                              </p:par>
                            </p:childTnLst>
                          </p:cTn>
                        </p:par>
                        <p:par>
                          <p:cTn id="8" fill="hold">
                            <p:stCondLst>
                              <p:cond delay="30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3000"/>
                                        <p:tgtEl>
                                          <p:spTgt spid="13"/>
                                        </p:tgtEl>
                                      </p:cBhvr>
                                    </p:animEffect>
                                  </p:childTnLst>
                                </p:cTn>
                              </p:par>
                            </p:childTnLst>
                          </p:cTn>
                        </p:par>
                        <p:par>
                          <p:cTn id="12" fill="hold">
                            <p:stCondLst>
                              <p:cond delay="6000"/>
                            </p:stCondLst>
                            <p:childTnLst>
                              <p:par>
                                <p:cTn id="13" presetID="22" presetClass="entr" presetSubtype="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40009E"/>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6260" y="2041713"/>
            <a:ext cx="32004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009E"/>
                </a:solidFill>
                <a:effectLst>
                  <a:glow rad="228600">
                    <a:prstClr val="white">
                      <a:alpha val="40000"/>
                    </a:prstClr>
                  </a:glow>
                </a:effectLst>
                <a:uLnTx/>
                <a:uFillTx/>
                <a:latin typeface="Comic Sans MS" panose="030F0702030302020204" pitchFamily="66" charset="0"/>
                <a:ea typeface="+mn-ea"/>
                <a:cs typeface="+mn-cs"/>
              </a:rPr>
              <a:t>I have been established, anointed and sealed by God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226023"/>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“It is God who establishes us with you in Christ, and has anointed us, and who has also put his seal on us and given us his Spirit in our hearts as a guarantee.”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(2 Corinthians 1:21-22)</a:t>
            </a:r>
          </a:p>
        </p:txBody>
      </p:sp>
    </p:spTree>
    <p:custDataLst>
      <p:tags r:id="rId1"/>
    </p:custDataLst>
    <p:extLst>
      <p:ext uri="{BB962C8B-B14F-4D97-AF65-F5344CB8AC3E}">
        <p14:creationId xmlns:p14="http://schemas.microsoft.com/office/powerpoint/2010/main" val="198399570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3962400" y="1204002"/>
            <a:ext cx="32004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I am</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 confident </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the good work God has begun </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in me will </a:t>
            </a:r>
            <a:b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C0"/>
                </a:solidFill>
                <a:effectLst>
                  <a:glow rad="228600">
                    <a:prstClr val="white">
                      <a:alpha val="40000"/>
                    </a:prstClr>
                  </a:glow>
                </a:effectLst>
                <a:uLnTx/>
                <a:uFillTx/>
                <a:latin typeface="Comic Sans MS" panose="030F0702030302020204" pitchFamily="66" charset="0"/>
                <a:ea typeface="+mn-ea"/>
                <a:cs typeface="+mn-cs"/>
              </a:rPr>
              <a:t>be completed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5182580"/>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 am sure of this,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that he who began a good work in you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will bring it to completion at the day of Jesus Christ.”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(Philippians 1:6)</a:t>
            </a:r>
          </a:p>
        </p:txBody>
      </p:sp>
    </p:spTree>
    <p:custDataLst>
      <p:tags r:id="rId1"/>
    </p:custDataLst>
    <p:extLst>
      <p:ext uri="{BB962C8B-B14F-4D97-AF65-F5344CB8AC3E}">
        <p14:creationId xmlns:p14="http://schemas.microsoft.com/office/powerpoint/2010/main" val="331097667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470882"/>
            <a:ext cx="3200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 am a citizen </a:t>
            </a:r>
            <a:b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of heaven</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“But our citizenship is in heaven,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and from it we await a Savior, the Lord Jesus Christ.”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(Philippians 3:20)</a:t>
            </a:r>
          </a:p>
        </p:txBody>
      </p:sp>
    </p:spTree>
    <p:custDataLst>
      <p:tags r:id="rId1"/>
    </p:custDataLst>
    <p:extLst>
      <p:ext uri="{BB962C8B-B14F-4D97-AF65-F5344CB8AC3E}">
        <p14:creationId xmlns:p14="http://schemas.microsoft.com/office/powerpoint/2010/main" val="24351783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53426" y="2322493"/>
            <a:ext cx="3200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I am God’s </a:t>
            </a:r>
            <a:b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007000"/>
                </a:solidFill>
                <a:effectLst/>
                <a:uLnTx/>
                <a:uFillTx/>
                <a:latin typeface="Comic Sans MS" panose="030F0702030302020204" pitchFamily="66" charset="0"/>
                <a:ea typeface="+mn-ea"/>
                <a:cs typeface="+mn-cs"/>
              </a:rPr>
              <a:t>co-worker</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“We are God’s fellow workers, </a:t>
            </a:r>
            <a:b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You are God’s field, God’s building.”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7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(1 Corinthians 3:9)</a:t>
            </a:r>
          </a:p>
        </p:txBody>
      </p:sp>
    </p:spTree>
    <p:custDataLst>
      <p:tags r:id="rId1"/>
    </p:custDataLst>
    <p:extLst>
      <p:ext uri="{BB962C8B-B14F-4D97-AF65-F5344CB8AC3E}">
        <p14:creationId xmlns:p14="http://schemas.microsoft.com/office/powerpoint/2010/main" val="310739840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C0099"/>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220486"/>
            <a:ext cx="35433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I am seated </a:t>
            </a:r>
            <a:b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CC0099"/>
                </a:solidFill>
                <a:effectLst>
                  <a:glow rad="228600">
                    <a:prstClr val="white">
                      <a:alpha val="40000"/>
                    </a:prstClr>
                  </a:glow>
                </a:effectLst>
                <a:uLnTx/>
                <a:uFillTx/>
                <a:latin typeface="Comic Sans MS" panose="030F0702030302020204" pitchFamily="66" charset="0"/>
                <a:ea typeface="+mn-ea"/>
                <a:cs typeface="+mn-cs"/>
              </a:rPr>
              <a:t>with Christ in the heavenly realm</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4919008"/>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“Even when we were dead in our trespasses, made us alive together with Christ—by grace you have been saved—and raised us up with him and seated us </a:t>
            </a:r>
            <a:b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with him in the heavenly places in Christ Jesus.”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82006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(Ephesians 2:5-6)</a:t>
            </a:r>
          </a:p>
        </p:txBody>
      </p:sp>
    </p:spTree>
    <p:custDataLst>
      <p:tags r:id="rId1"/>
    </p:custDataLst>
    <p:extLst>
      <p:ext uri="{BB962C8B-B14F-4D97-AF65-F5344CB8AC3E}">
        <p14:creationId xmlns:p14="http://schemas.microsoft.com/office/powerpoint/2010/main" val="404983201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0070C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391230"/>
            <a:ext cx="3200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I am God’s workmanship</a:t>
            </a:r>
          </a:p>
        </p:txBody>
      </p:sp>
      <p:sp>
        <p:nvSpPr>
          <p:cNvPr id="21" name="TextBox 20">
            <a:extLst>
              <a:ext uri="{FF2B5EF4-FFF2-40B4-BE49-F238E27FC236}">
                <a16:creationId xmlns:a16="http://schemas.microsoft.com/office/drawing/2014/main" id="{E27CF62C-6428-4336-956C-43D15F469E8C}"/>
              </a:ext>
            </a:extLst>
          </p:cNvPr>
          <p:cNvSpPr txBox="1"/>
          <p:nvPr/>
        </p:nvSpPr>
        <p:spPr>
          <a:xfrm>
            <a:off x="0" y="4919008"/>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“For we are his workmanship,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created in Christ Jesus for good works, </a:t>
            </a:r>
            <a:b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which God prepared beforehand,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that we should walk in them.”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00355C"/>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(Ephesians 2:10)</a:t>
            </a:r>
          </a:p>
        </p:txBody>
      </p:sp>
    </p:spTree>
    <p:custDataLst>
      <p:tags r:id="rId1"/>
    </p:custDataLst>
    <p:extLst>
      <p:ext uri="{BB962C8B-B14F-4D97-AF65-F5344CB8AC3E}">
        <p14:creationId xmlns:p14="http://schemas.microsoft.com/office/powerpoint/2010/main" val="2233911726"/>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C00000"/>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381500" y="2220486"/>
            <a:ext cx="29337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Christ gives me the strength I need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387331"/>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“I can do all things </a:t>
            </a:r>
            <a:b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through him who strengthens 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C00000"/>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(Philippians 4:13)</a:t>
            </a:r>
          </a:p>
        </p:txBody>
      </p:sp>
    </p:spTree>
    <p:custDataLst>
      <p:tags r:id="rId1"/>
    </p:custDataLst>
    <p:extLst>
      <p:ext uri="{BB962C8B-B14F-4D97-AF65-F5344CB8AC3E}">
        <p14:creationId xmlns:p14="http://schemas.microsoft.com/office/powerpoint/2010/main" val="1098710209"/>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99B24-C5A0-4EAD-B8C3-BD6C644C755C}"/>
              </a:ext>
            </a:extLst>
          </p:cNvPr>
          <p:cNvSpPr/>
          <p:nvPr/>
        </p:nvSpPr>
        <p:spPr>
          <a:xfrm>
            <a:off x="0" y="0"/>
            <a:ext cx="9144000" cy="5288340"/>
          </a:xfrm>
          <a:prstGeom prst="rect">
            <a:avLst/>
          </a:prstGeom>
          <a:gradFill flip="none" rotWithShape="1">
            <a:gsLst>
              <a:gs pos="76000">
                <a:srgbClr val="40009E"/>
              </a:gs>
              <a:gs pos="98000">
                <a:schemeClr val="tx1"/>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D277005E-3A06-47A4-9973-E93A77D5154D}"/>
              </a:ext>
            </a:extLst>
          </p:cNvPr>
          <p:cNvPicPr>
            <a:picLocks noChangeAspect="1"/>
          </p:cNvPicPr>
          <p:nvPr/>
        </p:nvPicPr>
        <p:blipFill rotWithShape="1">
          <a:blip r:embed="rId4">
            <a:extLst>
              <a:ext uri="{28A0092B-C50C-407E-A947-70E740481C1C}">
                <a14:useLocalDpi xmlns:a14="http://schemas.microsoft.com/office/drawing/2010/main" val="0"/>
              </a:ext>
            </a:extLst>
          </a:blip>
          <a:srcRect l="8333"/>
          <a:stretch/>
        </p:blipFill>
        <p:spPr>
          <a:xfrm>
            <a:off x="685800" y="381000"/>
            <a:ext cx="7730620" cy="45118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Picture 22">
            <a:extLst>
              <a:ext uri="{FF2B5EF4-FFF2-40B4-BE49-F238E27FC236}">
                <a16:creationId xmlns:a16="http://schemas.microsoft.com/office/drawing/2014/main" id="{5B3F419F-891F-4027-AC1A-B51355EF6E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2" b="89912" l="7429" r="94104">
                        <a14:foregroundMark x1="91863" y1="17876" x2="85259" y2="17876"/>
                        <a14:foregroundMark x1="93986" y1="47434" x2="86203" y2="55221"/>
                        <a14:foregroundMark x1="86203" y1="55221" x2="86203" y2="55221"/>
                        <a14:foregroundMark x1="44929" y1="81947" x2="45873" y2="77699"/>
                        <a14:foregroundMark x1="41038" y1="80708" x2="41038" y2="76637"/>
                        <a14:foregroundMark x1="8137" y1="47965" x2="16156" y2="44602"/>
                        <a14:foregroundMark x1="16156" y1="44602" x2="16156" y2="44602"/>
                        <a14:foregroundMark x1="7547" y1="60000" x2="11439" y2="61770"/>
                        <a14:foregroundMark x1="24764" y1="25664" x2="37854" y2="37522"/>
                        <a14:foregroundMark x1="22288" y1="28496" x2="17689" y2="33274"/>
                        <a14:foregroundMark x1="17689" y1="33274" x2="17689" y2="33274"/>
                        <a14:foregroundMark x1="29127" y1="26018" x2="31250" y2="26195"/>
                        <a14:foregroundMark x1="94104" y1="58053" x2="85849" y2="59115"/>
                      </a14:backgroundRemoval>
                    </a14:imgEffect>
                  </a14:imgLayer>
                </a14:imgProps>
              </a:ext>
              <a:ext uri="{28A0092B-C50C-407E-A947-70E740481C1C}">
                <a14:useLocalDpi xmlns:a14="http://schemas.microsoft.com/office/drawing/2010/main" val="0"/>
              </a:ext>
            </a:extLst>
          </a:blip>
          <a:stretch>
            <a:fillRect/>
          </a:stretch>
        </p:blipFill>
        <p:spPr>
          <a:xfrm>
            <a:off x="609600" y="0"/>
            <a:ext cx="7730620" cy="54553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09CCD6-6196-4889-9881-23E58BD516D4}"/>
              </a:ext>
            </a:extLst>
          </p:cNvPr>
          <p:cNvSpPr txBox="1"/>
          <p:nvPr/>
        </p:nvSpPr>
        <p:spPr>
          <a:xfrm>
            <a:off x="4267200" y="2209800"/>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I have been adopted as </a:t>
            </a:r>
            <a:b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br>
            <a:r>
              <a:rPr kumimoji="0" lang="en-US" sz="2800" b="1" i="0" u="none" strike="noStrike" kern="1200" cap="none" spc="0" normalizeH="0" baseline="0" noProof="0" dirty="0">
                <a:ln>
                  <a:noFill/>
                </a:ln>
                <a:solidFill>
                  <a:srgbClr val="40009E"/>
                </a:solidFill>
                <a:effectLst/>
                <a:uLnTx/>
                <a:uFillTx/>
                <a:latin typeface="Comic Sans MS" panose="030F0702030302020204" pitchFamily="66" charset="0"/>
                <a:ea typeface="+mn-ea"/>
                <a:cs typeface="+mn-cs"/>
              </a:rPr>
              <a:t>God’s child</a:t>
            </a:r>
          </a:p>
        </p:txBody>
      </p:sp>
      <p:sp>
        <p:nvSpPr>
          <p:cNvPr id="21" name="TextBox 20">
            <a:extLst>
              <a:ext uri="{FF2B5EF4-FFF2-40B4-BE49-F238E27FC236}">
                <a16:creationId xmlns:a16="http://schemas.microsoft.com/office/drawing/2014/main" id="{E27CF62C-6428-4336-956C-43D15F469E8C}"/>
              </a:ext>
            </a:extLst>
          </p:cNvPr>
          <p:cNvSpPr txBox="1"/>
          <p:nvPr/>
        </p:nvSpPr>
        <p:spPr>
          <a:xfrm>
            <a:off x="-20890" y="5273842"/>
            <a:ext cx="9144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“He predestined us for adoption to himself </a:t>
            </a:r>
            <a:b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as sons through Jesus Christ, </a:t>
            </a:r>
            <a:b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b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according to the purpose of his will.”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9525" cmpd="sng">
                  <a:solidFill>
                    <a:srgbClr val="40009E"/>
                  </a:solidFill>
                  <a:prstDash val="solid"/>
                </a:ln>
                <a:solidFill>
                  <a:srgbClr val="70AD47">
                    <a:tint val="1000"/>
                  </a:srgbClr>
                </a:solidFill>
                <a:effectLst>
                  <a:glow rad="38100">
                    <a:srgbClr val="4F81BD">
                      <a:alpha val="40000"/>
                    </a:srgbClr>
                  </a:glow>
                </a:effectLst>
                <a:uLnTx/>
                <a:uFillTx/>
                <a:latin typeface="Comic Sans MS" panose="030F0702030302020204" pitchFamily="66" charset="0"/>
                <a:ea typeface="+mn-ea"/>
                <a:cs typeface="+mn-cs"/>
              </a:rPr>
              <a:t>(Ephesians 1:5)</a:t>
            </a:r>
          </a:p>
        </p:txBody>
      </p:sp>
    </p:spTree>
    <p:custDataLst>
      <p:tags r:id="rId1"/>
    </p:custDataLst>
    <p:extLst>
      <p:ext uri="{BB962C8B-B14F-4D97-AF65-F5344CB8AC3E}">
        <p14:creationId xmlns:p14="http://schemas.microsoft.com/office/powerpoint/2010/main" val="1023890401"/>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0586791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Parables of Jesus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754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51B0C8-B985-4528-B25E-2001CA59911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2500" r="12500"/>
          <a:stretch/>
        </p:blipFill>
        <p:spPr>
          <a:xfrm>
            <a:off x="152400" y="152400"/>
            <a:ext cx="8839200" cy="6553200"/>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3D521980-CC16-4A10-A336-B510F097A686}"/>
              </a:ext>
            </a:extLst>
          </p:cNvPr>
          <p:cNvSpPr txBox="1"/>
          <p:nvPr/>
        </p:nvSpPr>
        <p:spPr>
          <a:xfrm>
            <a:off x="382122" y="3753384"/>
            <a:ext cx="8765889" cy="954107"/>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Why were treasures hidden in fields?</a:t>
            </a:r>
            <a:br>
              <a:rPr lang="en-US" dirty="0">
                <a:sym typeface="Wingdings" panose="05000000000000000000" pitchFamily="2" charset="2"/>
              </a:rPr>
            </a:br>
            <a:r>
              <a:rPr lang="en-US" dirty="0">
                <a:sym typeface="Wingdings" panose="05000000000000000000" pitchFamily="2" charset="2"/>
              </a:rPr>
              <a:t>  (Matt. 6:19; 25:18)</a:t>
            </a:r>
            <a:endParaRPr lang="en-US" dirty="0"/>
          </a:p>
        </p:txBody>
      </p:sp>
      <p:sp>
        <p:nvSpPr>
          <p:cNvPr id="10" name="TextBox 9">
            <a:extLst>
              <a:ext uri="{FF2B5EF4-FFF2-40B4-BE49-F238E27FC236}">
                <a16:creationId xmlns:a16="http://schemas.microsoft.com/office/drawing/2014/main" id="{3CA76B8F-738A-4478-B896-C0EDF3E16F59}"/>
              </a:ext>
            </a:extLst>
          </p:cNvPr>
          <p:cNvSpPr txBox="1"/>
          <p:nvPr/>
        </p:nvSpPr>
        <p:spPr>
          <a:xfrm>
            <a:off x="382122" y="4724400"/>
            <a:ext cx="8765889" cy="954107"/>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What were the rules for finding such </a:t>
            </a:r>
            <a:br>
              <a:rPr lang="en-US" dirty="0">
                <a:sym typeface="Wingdings" panose="05000000000000000000" pitchFamily="2" charset="2"/>
              </a:rPr>
            </a:br>
            <a:r>
              <a:rPr lang="en-US" dirty="0">
                <a:sym typeface="Wingdings" panose="05000000000000000000" pitchFamily="2" charset="2"/>
              </a:rPr>
              <a:t>  treasure?</a:t>
            </a:r>
            <a:endParaRPr lang="en-US" dirty="0"/>
          </a:p>
        </p:txBody>
      </p:sp>
      <p:sp>
        <p:nvSpPr>
          <p:cNvPr id="11" name="TextBox 10">
            <a:extLst>
              <a:ext uri="{FF2B5EF4-FFF2-40B4-BE49-F238E27FC236}">
                <a16:creationId xmlns:a16="http://schemas.microsoft.com/office/drawing/2014/main" id="{11205C8F-1242-4BAD-A7FB-045DDB7E8DF2}"/>
              </a:ext>
            </a:extLst>
          </p:cNvPr>
          <p:cNvSpPr txBox="1"/>
          <p:nvPr/>
        </p:nvSpPr>
        <p:spPr>
          <a:xfrm>
            <a:off x="382121" y="5678507"/>
            <a:ext cx="8765889" cy="523220"/>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It clearly did not belong to the landowner </a:t>
            </a:r>
            <a:endParaRPr lang="en-US" dirty="0"/>
          </a:p>
        </p:txBody>
      </p:sp>
    </p:spTree>
    <p:custDataLst>
      <p:tags r:id="rId1"/>
    </p:custDataLst>
    <p:extLst>
      <p:ext uri="{BB962C8B-B14F-4D97-AF65-F5344CB8AC3E}">
        <p14:creationId xmlns:p14="http://schemas.microsoft.com/office/powerpoint/2010/main" val="3869236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6BB22-D0B9-49FF-A46E-1F8788414509}"/>
              </a:ext>
            </a:extLst>
          </p:cNvPr>
          <p:cNvPicPr>
            <a:picLocks noChangeAspect="1"/>
          </p:cNvPicPr>
          <p:nvPr/>
        </p:nvPicPr>
        <p:blipFill rotWithShape="1">
          <a:blip r:embed="rId4"/>
          <a:srcRect l="12500" r="13333"/>
          <a:stretch/>
        </p:blipFill>
        <p:spPr>
          <a:xfrm>
            <a:off x="190500" y="185002"/>
            <a:ext cx="8763000" cy="6487996"/>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17B94E24-E1ED-48A9-A3DF-8542D387F1E1}"/>
              </a:ext>
            </a:extLst>
          </p:cNvPr>
          <p:cNvPicPr>
            <a:picLocks noChangeAspect="1"/>
          </p:cNvPicPr>
          <p:nvPr/>
        </p:nvPicPr>
        <p:blipFill rotWithShape="1">
          <a:blip r:embed="rId5"/>
          <a:srcRect l="12500" t="6419" r="21268" b="9105"/>
          <a:stretch/>
        </p:blipFill>
        <p:spPr>
          <a:xfrm>
            <a:off x="190500" y="180264"/>
            <a:ext cx="8763000" cy="6525336"/>
          </a:xfrm>
          <a:prstGeom prst="rect">
            <a:avLst/>
          </a:prstGeom>
          <a:ln w="228600" cap="sq" cmpd="thickThin">
            <a:no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34740C35-17B7-418E-9632-9AA82D4470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6" b="99349" l="14129" r="79209">
                        <a14:foregroundMark x1="40922" y1="3516" x2="36969" y2="19010"/>
                        <a14:foregroundMark x1="36969" y1="19010" x2="36750" y2="27604"/>
                        <a14:foregroundMark x1="42606" y1="72266" x2="39678" y2="81120"/>
                        <a14:foregroundMark x1="39678" y1="81120" x2="30015" y2="92969"/>
                        <a14:foregroundMark x1="30015" y1="92969" x2="17862" y2="93880"/>
                        <a14:foregroundMark x1="65373" y1="35286" x2="61713" y2="79557"/>
                        <a14:foregroundMark x1="76281" y1="92708" x2="47218" y2="91276"/>
                        <a14:foregroundMark x1="47218" y1="91276" x2="47218" y2="63802"/>
                        <a14:foregroundMark x1="35359" y1="86979" x2="43265" y2="96875"/>
                        <a14:foregroundMark x1="14129" y1="95443" x2="21083" y2="99609"/>
                        <a14:foregroundMark x1="45974" y1="30599" x2="48023" y2="44010"/>
                        <a14:foregroundMark x1="34187" y1="14193" x2="36530" y2="25391"/>
                        <a14:foregroundMark x1="36530" y1="25391" x2="36896" y2="26302"/>
                        <a14:foregroundMark x1="37408" y1="41016" x2="41874" y2="45964"/>
                        <a14:foregroundMark x1="75549" y1="85677" x2="76428" y2="88411"/>
                        <a14:foregroundMark x1="79209" y1="92188" x2="78477" y2="96094"/>
                        <a14:backgroundMark x1="39239" y1="59375" x2="29063" y2="62109"/>
                      </a14:backgroundRemoval>
                    </a14:imgEffect>
                  </a14:imgLayer>
                </a14:imgProps>
              </a:ext>
            </a:extLst>
          </a:blip>
          <a:srcRect l="13333" r="18333" b="7747"/>
          <a:stretch/>
        </p:blipFill>
        <p:spPr>
          <a:xfrm flipH="1">
            <a:off x="-47220" y="180264"/>
            <a:ext cx="8200620" cy="6525336"/>
          </a:xfrm>
          <a:prstGeom prst="rect">
            <a:avLst/>
          </a:prstGeom>
        </p:spPr>
      </p:pic>
      <p:sp>
        <p:nvSpPr>
          <p:cNvPr id="6" name="TextBox 5">
            <a:extLst>
              <a:ext uri="{FF2B5EF4-FFF2-40B4-BE49-F238E27FC236}">
                <a16:creationId xmlns:a16="http://schemas.microsoft.com/office/drawing/2014/main" id="{31FF28D5-39D6-4C8B-BB87-3D8F5AD9FC21}"/>
              </a:ext>
            </a:extLst>
          </p:cNvPr>
          <p:cNvSpPr txBox="1"/>
          <p:nvPr/>
        </p:nvSpPr>
        <p:spPr>
          <a:xfrm>
            <a:off x="340011" y="4859485"/>
            <a:ext cx="8613489" cy="1815882"/>
          </a:xfrm>
          <a:prstGeom prst="rect">
            <a:avLst/>
          </a:prstGeom>
          <a:noFill/>
        </p:spPr>
        <p:txBody>
          <a:bodyPr wrap="square" rtlCol="0">
            <a:spAutoFit/>
          </a:bodyPr>
          <a:lstStyle/>
          <a:p>
            <a:pPr algn="ctr"/>
            <a:r>
              <a:rPr lang="en-US" sz="2800" b="1" dirty="0">
                <a:solidFill>
                  <a:sysClr val="windowText" lastClr="000000"/>
                </a:solidFill>
                <a:effectLst>
                  <a:glow rad="228600">
                    <a:schemeClr val="bg1">
                      <a:alpha val="80000"/>
                    </a:schemeClr>
                  </a:glow>
                </a:effectLst>
                <a:latin typeface="Comic Sans MS" panose="030F0702030302020204" pitchFamily="66" charset="0"/>
                <a:sym typeface="Wingdings" panose="05000000000000000000" pitchFamily="2" charset="2"/>
              </a:rPr>
              <a:t>He was so overwhelmed by the value of his </a:t>
            </a:r>
            <a:r>
              <a:rPr lang="en-US" sz="2800" b="1" dirty="0">
                <a:solidFill>
                  <a:srgbClr val="C00000"/>
                </a:solidFill>
                <a:effectLst>
                  <a:glow rad="228600">
                    <a:schemeClr val="bg1">
                      <a:alpha val="80000"/>
                    </a:schemeClr>
                  </a:glow>
                </a:effectLst>
                <a:latin typeface="Comic Sans MS" panose="030F0702030302020204" pitchFamily="66" charset="0"/>
                <a:sym typeface="Wingdings" panose="05000000000000000000" pitchFamily="2" charset="2"/>
              </a:rPr>
              <a:t>unexpected</a:t>
            </a:r>
            <a:r>
              <a:rPr lang="en-US" sz="2800" b="1" dirty="0">
                <a:solidFill>
                  <a:sysClr val="windowText" lastClr="000000"/>
                </a:solidFill>
                <a:effectLst>
                  <a:glow rad="228600">
                    <a:schemeClr val="bg1">
                      <a:alpha val="80000"/>
                    </a:schemeClr>
                  </a:glow>
                </a:effectLst>
                <a:latin typeface="Comic Sans MS" panose="030F0702030302020204" pitchFamily="66" charset="0"/>
                <a:sym typeface="Wingdings" panose="05000000000000000000" pitchFamily="2" charset="2"/>
              </a:rPr>
              <a:t> discovery that he joyfully surrendered all that he had </a:t>
            </a:r>
            <a:br>
              <a:rPr lang="en-US" sz="2800" b="1" dirty="0">
                <a:solidFill>
                  <a:sysClr val="windowText" lastClr="000000"/>
                </a:solidFill>
                <a:effectLst>
                  <a:glow rad="228600">
                    <a:schemeClr val="bg1">
                      <a:alpha val="80000"/>
                    </a:schemeClr>
                  </a:glow>
                </a:effectLst>
                <a:latin typeface="Comic Sans MS" panose="030F0702030302020204" pitchFamily="66" charset="0"/>
                <a:sym typeface="Wingdings" panose="05000000000000000000" pitchFamily="2" charset="2"/>
              </a:rPr>
            </a:br>
            <a:r>
              <a:rPr lang="en-US" sz="2800" b="1" dirty="0">
                <a:solidFill>
                  <a:sysClr val="windowText" lastClr="000000"/>
                </a:solidFill>
                <a:effectLst>
                  <a:glow rad="228600">
                    <a:schemeClr val="bg1">
                      <a:alpha val="80000"/>
                    </a:schemeClr>
                  </a:glow>
                </a:effectLst>
                <a:latin typeface="Comic Sans MS" panose="030F0702030302020204" pitchFamily="66" charset="0"/>
                <a:sym typeface="Wingdings" panose="05000000000000000000" pitchFamily="2" charset="2"/>
              </a:rPr>
              <a:t>in order to gain that treasure!</a:t>
            </a:r>
            <a:endParaRPr lang="en-US" sz="2800" b="1" dirty="0">
              <a:solidFill>
                <a:sysClr val="windowText" lastClr="000000"/>
              </a:solidFill>
              <a:effectLst>
                <a:glow rad="228600">
                  <a:schemeClr val="bg1">
                    <a:alpha val="80000"/>
                  </a:schemeClr>
                </a:glow>
              </a:effectLst>
              <a:latin typeface="Comic Sans MS" panose="030F0702030302020204" pitchFamily="66" charset="0"/>
            </a:endParaRPr>
          </a:p>
        </p:txBody>
      </p:sp>
    </p:spTree>
    <p:custDataLst>
      <p:tags r:id="rId1"/>
    </p:custDataLst>
    <p:extLst>
      <p:ext uri="{BB962C8B-B14F-4D97-AF65-F5344CB8AC3E}">
        <p14:creationId xmlns:p14="http://schemas.microsoft.com/office/powerpoint/2010/main" val="6179661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0"/>
                                        <p:tgtEl>
                                          <p:spTgt spid="4"/>
                                        </p:tgtEl>
                                      </p:cBhvr>
                                    </p:animEffect>
                                  </p:childTnLst>
                                </p:cTn>
                              </p:par>
                            </p:childTnLst>
                          </p:cTn>
                        </p:par>
                        <p:par>
                          <p:cTn id="13" fill="hold">
                            <p:stCondLst>
                              <p:cond delay="3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CA14F4-5B2E-4858-8170-913CFFF19D57}"/>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Lst>
          </a:blip>
          <a:srcRect l="12500" r="12500"/>
          <a:stretch/>
        </p:blipFill>
        <p:spPr>
          <a:xfrm>
            <a:off x="190500" y="173039"/>
            <a:ext cx="8763000" cy="651192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EACB17CD-CE60-4DC7-BBF6-8DF7F3F8A3A7}"/>
              </a:ext>
            </a:extLst>
          </p:cNvPr>
          <p:cNvSpPr txBox="1"/>
          <p:nvPr/>
        </p:nvSpPr>
        <p:spPr>
          <a:xfrm>
            <a:off x="199643" y="304800"/>
            <a:ext cx="8765889" cy="101566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all" spc="0" normalizeH="0" baseline="0" noProof="0" dirty="0">
                <a:ln w="12700" cmpd="sng">
                  <a:solidFill>
                    <a:schemeClr val="accent6">
                      <a:lumMod val="75000"/>
                    </a:schemeClr>
                  </a:solidFill>
                  <a:prstDash val="solid"/>
                </a:ln>
                <a:solidFill>
                  <a:schemeClr val="bg1"/>
                </a:solidFill>
                <a:effectLst>
                  <a:glow rad="127000">
                    <a:schemeClr val="tx1"/>
                  </a:glow>
                </a:effectLst>
                <a:uLnTx/>
                <a:uFillTx/>
                <a:latin typeface="Comic Sans MS" panose="030F0702030302020204" pitchFamily="66" charset="0"/>
                <a:ea typeface="+mn-ea"/>
                <a:cs typeface="+mn-cs"/>
              </a:rPr>
              <a:t>The Pearl of Great Value</a:t>
            </a:r>
            <a:br>
              <a:rPr kumimoji="0" lang="en-US" sz="3000" b="1" i="0" u="none" strike="noStrike" kern="1200" cap="all" spc="0" normalizeH="0" baseline="0" noProof="0" dirty="0">
                <a:ln w="12700" cmpd="sng">
                  <a:solidFill>
                    <a:schemeClr val="accent6">
                      <a:lumMod val="75000"/>
                    </a:schemeClr>
                  </a:solidFill>
                  <a:prstDash val="solid"/>
                </a:ln>
                <a:solidFill>
                  <a:schemeClr val="bg1"/>
                </a:solidFill>
                <a:effectLst>
                  <a:glow rad="127000">
                    <a:schemeClr val="tx1"/>
                  </a:glow>
                </a:effectLst>
                <a:uLnTx/>
                <a:uFillTx/>
                <a:latin typeface="Comic Sans MS" panose="030F0702030302020204" pitchFamily="66" charset="0"/>
                <a:ea typeface="+mn-ea"/>
                <a:cs typeface="+mn-cs"/>
              </a:rPr>
            </a:br>
            <a:r>
              <a:rPr kumimoji="0" lang="en-US" sz="3000" b="1" i="0" u="none" strike="noStrike" kern="1200" cap="all" spc="0" normalizeH="0" baseline="0" noProof="0" dirty="0">
                <a:ln w="12700" cmpd="sng">
                  <a:solidFill>
                    <a:schemeClr val="accent6">
                      <a:lumMod val="75000"/>
                    </a:schemeClr>
                  </a:solidFill>
                  <a:prstDash val="solid"/>
                </a:ln>
                <a:solidFill>
                  <a:schemeClr val="bg1"/>
                </a:solidFill>
                <a:effectLst>
                  <a:glow rad="127000">
                    <a:schemeClr val="tx1"/>
                  </a:glow>
                </a:effectLst>
                <a:uLnTx/>
                <a:uFillTx/>
                <a:latin typeface="Comic Sans MS" panose="030F0702030302020204" pitchFamily="66" charset="0"/>
                <a:ea typeface="+mn-ea"/>
                <a:cs typeface="+mn-cs"/>
              </a:rPr>
              <a:t>(Matthew 13:45-46)</a:t>
            </a:r>
          </a:p>
        </p:txBody>
      </p:sp>
      <p:sp>
        <p:nvSpPr>
          <p:cNvPr id="10" name="TextBox 9">
            <a:extLst>
              <a:ext uri="{FF2B5EF4-FFF2-40B4-BE49-F238E27FC236}">
                <a16:creationId xmlns:a16="http://schemas.microsoft.com/office/drawing/2014/main" id="{ECE60B80-7B7C-4E7E-A244-A0EAA533926E}"/>
              </a:ext>
            </a:extLst>
          </p:cNvPr>
          <p:cNvSpPr txBox="1"/>
          <p:nvPr/>
        </p:nvSpPr>
        <p:spPr>
          <a:xfrm>
            <a:off x="114301" y="4860429"/>
            <a:ext cx="8839199" cy="1815882"/>
          </a:xfrm>
          <a:prstGeom prst="rect">
            <a:avLst/>
          </a:prstGeom>
          <a:noFill/>
        </p:spPr>
        <p:txBody>
          <a:bodyPr wrap="square" rtlCol="0">
            <a:spAutoFit/>
          </a:bodyPr>
          <a:lstStyle>
            <a:defPPr>
              <a:defRPr lang="en-US"/>
            </a:defPPr>
            <a:lvl1pPr algn="ct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“Again, the kingdom of heaven </a:t>
            </a:r>
            <a:br>
              <a:rPr lang="en-US" dirty="0">
                <a:sym typeface="Wingdings" panose="05000000000000000000" pitchFamily="2" charset="2"/>
              </a:rPr>
            </a:br>
            <a:r>
              <a:rPr lang="en-US" dirty="0">
                <a:sym typeface="Wingdings" panose="05000000000000000000" pitchFamily="2" charset="2"/>
              </a:rPr>
              <a:t>is like a merchant seeking fine pearls, </a:t>
            </a:r>
            <a:br>
              <a:rPr lang="en-US" dirty="0">
                <a:sym typeface="Wingdings" panose="05000000000000000000" pitchFamily="2" charset="2"/>
              </a:rPr>
            </a:br>
            <a:r>
              <a:rPr lang="en-US" dirty="0">
                <a:sym typeface="Wingdings" panose="05000000000000000000" pitchFamily="2" charset="2"/>
              </a:rPr>
              <a:t>and upon finding one pearl of great value, </a:t>
            </a:r>
            <a:br>
              <a:rPr lang="en-US" dirty="0">
                <a:sym typeface="Wingdings" panose="05000000000000000000" pitchFamily="2" charset="2"/>
              </a:rPr>
            </a:br>
            <a:r>
              <a:rPr lang="en-US" dirty="0">
                <a:sym typeface="Wingdings" panose="05000000000000000000" pitchFamily="2" charset="2"/>
              </a:rPr>
              <a:t>he went and sold all that he had and bought it.”</a:t>
            </a:r>
            <a:endParaRPr lang="en-US" dirty="0"/>
          </a:p>
        </p:txBody>
      </p:sp>
    </p:spTree>
    <p:custDataLst>
      <p:tags r:id="rId1"/>
    </p:custDataLst>
    <p:extLst>
      <p:ext uri="{BB962C8B-B14F-4D97-AF65-F5344CB8AC3E}">
        <p14:creationId xmlns:p14="http://schemas.microsoft.com/office/powerpoint/2010/main" val="148840256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CA14F4-5B2E-4858-8170-913CFFF19D57}"/>
              </a:ext>
            </a:extLst>
          </p:cNvPr>
          <p:cNvPicPr>
            <a:picLocks noChangeAspect="1"/>
          </p:cNvPicPr>
          <p:nvPr/>
        </p:nvPicPr>
        <p:blipFill rotWithShape="1">
          <a:blip r:embed="rId4"/>
          <a:srcRect l="12500" r="12500"/>
          <a:stretch/>
        </p:blipFill>
        <p:spPr>
          <a:xfrm>
            <a:off x="190500" y="173039"/>
            <a:ext cx="8763000" cy="6511921"/>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id="{B0082ECD-51EC-45B5-82BC-A64CA1180D8E}"/>
              </a:ext>
            </a:extLst>
          </p:cNvPr>
          <p:cNvSpPr txBox="1"/>
          <p:nvPr/>
        </p:nvSpPr>
        <p:spPr>
          <a:xfrm>
            <a:off x="340011" y="4488108"/>
            <a:ext cx="8613489" cy="523220"/>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The merchant was a traveling wholesaler</a:t>
            </a:r>
            <a:endParaRPr lang="en-US" dirty="0"/>
          </a:p>
        </p:txBody>
      </p:sp>
      <p:sp>
        <p:nvSpPr>
          <p:cNvPr id="8" name="TextBox 7">
            <a:extLst>
              <a:ext uri="{FF2B5EF4-FFF2-40B4-BE49-F238E27FC236}">
                <a16:creationId xmlns:a16="http://schemas.microsoft.com/office/drawing/2014/main" id="{C0D46B4C-DE76-4AD5-A9AD-BC6F6931676D}"/>
              </a:ext>
            </a:extLst>
          </p:cNvPr>
          <p:cNvSpPr txBox="1"/>
          <p:nvPr/>
        </p:nvSpPr>
        <p:spPr>
          <a:xfrm>
            <a:off x="348032" y="5079744"/>
            <a:ext cx="8613489" cy="523220"/>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He specialized in fine pearls</a:t>
            </a:r>
            <a:endParaRPr lang="en-US" dirty="0"/>
          </a:p>
        </p:txBody>
      </p:sp>
      <p:sp>
        <p:nvSpPr>
          <p:cNvPr id="9" name="TextBox 8">
            <a:extLst>
              <a:ext uri="{FF2B5EF4-FFF2-40B4-BE49-F238E27FC236}">
                <a16:creationId xmlns:a16="http://schemas.microsoft.com/office/drawing/2014/main" id="{375247BB-6BCD-47A1-BBDB-F58936639BD5}"/>
              </a:ext>
            </a:extLst>
          </p:cNvPr>
          <p:cNvSpPr txBox="1"/>
          <p:nvPr/>
        </p:nvSpPr>
        <p:spPr>
          <a:xfrm>
            <a:off x="340011" y="6182380"/>
            <a:ext cx="8613489" cy="523220"/>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Pearls were valued above gold at that time</a:t>
            </a:r>
            <a:endParaRPr lang="en-US" dirty="0"/>
          </a:p>
        </p:txBody>
      </p:sp>
      <p:sp>
        <p:nvSpPr>
          <p:cNvPr id="12" name="TextBox 11">
            <a:extLst>
              <a:ext uri="{FF2B5EF4-FFF2-40B4-BE49-F238E27FC236}">
                <a16:creationId xmlns:a16="http://schemas.microsoft.com/office/drawing/2014/main" id="{BD61C259-E996-4FB3-8CC5-0FBB4F69B18A}"/>
              </a:ext>
            </a:extLst>
          </p:cNvPr>
          <p:cNvSpPr txBox="1"/>
          <p:nvPr/>
        </p:nvSpPr>
        <p:spPr>
          <a:xfrm>
            <a:off x="613289" y="5602964"/>
            <a:ext cx="6930512" cy="523220"/>
          </a:xfrm>
          <a:prstGeom prst="rect">
            <a:avLst/>
          </a:prstGeom>
          <a:noFill/>
        </p:spPr>
        <p:txBody>
          <a:bodyPr wrap="square" rtlCol="0">
            <a:spAutoFit/>
          </a:bodyPr>
          <a:lstStyle>
            <a:defPPr>
              <a:defRPr lang="en-US"/>
            </a:defPPr>
            <a:lvl1pPr>
              <a:defRPr sz="2800" b="1">
                <a:solidFill>
                  <a:schemeClr val="bg1"/>
                </a:solidFill>
                <a:effectLst>
                  <a:glow rad="228600">
                    <a:schemeClr val="tx1"/>
                  </a:glow>
                </a:effectLst>
                <a:latin typeface="Comic Sans MS" panose="030F0702030302020204" pitchFamily="66" charset="0"/>
              </a:defRPr>
            </a:lvl1pPr>
          </a:lstStyle>
          <a:p>
            <a:r>
              <a:rPr lang="en-US" dirty="0">
                <a:sym typeface="Wingdings" panose="05000000000000000000" pitchFamily="2" charset="2"/>
              </a:rPr>
              <a:t>(Red Sea, Persian Gulf, Indian Ocean)</a:t>
            </a:r>
            <a:endParaRPr lang="en-US" dirty="0"/>
          </a:p>
        </p:txBody>
      </p:sp>
    </p:spTree>
    <p:custDataLst>
      <p:tags r:id="rId1"/>
    </p:custDataLst>
    <p:extLst>
      <p:ext uri="{BB962C8B-B14F-4D97-AF65-F5344CB8AC3E}">
        <p14:creationId xmlns:p14="http://schemas.microsoft.com/office/powerpoint/2010/main" val="321222357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0B8B927C-91BA-4909-9BFA-04363D620B70}"/>
  <p:tag name="ISPRING_RESOURCE_FOLDER" val="C:\Users\david\Dropbox\AIC PPTS\Synced AIC Messages\PPTS used to Sync\Parables of the Treasure and Pearl AIC 4 September 2021\"/>
  <p:tag name="ISPRING_PRESENTATION_PATH" val="C:\Users\david\Dropbox\AIC PPTS\Synced AIC Messages\PPTS used to Sync\Parables of the Treasure and Pearl AIC 4 September 2021.pptx"/>
  <p:tag name="ISPRING_PROJECT_VERSION" val="9.3"/>
  <p:tag name="ISPRING_PROJECT_FOLDER_UPDATED" val="1"/>
  <p:tag name="ISPRING_SCREEN_RECS_UPDATED" val="C:\Users\david\Dropbox\AIC PPTS\Synced AIC Messages\PPTS used to Sync\Parables of the Treasure and Pearl AIC 4 September 2021\"/>
  <p:tag name="FLASHSPRING_ZOOM_TAG" val="66"/>
  <p:tag name="ISPRING_PRESENTATION_INFO_2" val="&lt;?xml version=&quot;1.0&quot; encoding=&quot;UTF-8&quot; standalone=&quot;no&quot; ?&gt;&#10;&lt;presentation2&gt;&#10;&#10;  &lt;slides&gt;&#10;    &lt;slide id=&quot;{A0C11EB2-D8BF-4BFE-A905-59F1334E72EF}&quot; pptId=&quot;265&quot;/&gt;&#10;    &lt;slide id=&quot;{84FADA7A-5193-42A3-A93D-1F4C4BDE8B0D}&quot; pptId=&quot;273&quot;/&gt;&#10;    &lt;slide id=&quot;{2FED04CA-E72F-4927-9381-FEA21224D626}&quot; pptId=&quot;277&quot;/&gt;&#10;    &lt;slide id=&quot;{DD284A3F-38C1-4237-8A9C-B0F62EB537AA}&quot; pptId=&quot;284&quot;/&gt;&#10;    &lt;slide id=&quot;{00F6B757-6D0D-4DBF-AC50-C1967F2C3F07}&quot; pptId=&quot;278&quot;/&gt;&#10;    &lt;slide id=&quot;{E326C4BD-0A03-4C47-9AAC-B4411F35C639}&quot; pptId=&quot;361&quot;/&gt;&#10;    &lt;slide id=&quot;{F456F2D4-FFD3-4D05-AFAF-C3645AC7FE8F}&quot; pptId=&quot;360&quot;/&gt;&#10;    &lt;slide id=&quot;{E0AEC3B5-9817-4F2D-BC98-D5C36BF481DA}&quot; pptId=&quot;279&quot;/&gt;&#10;    &lt;slide id=&quot;{84A02AFA-5BD4-473C-9655-E200B2EEA79B}&quot; pptId=&quot;280&quot;/&gt;&#10;    &lt;slide id=&quot;{4E40A7B1-D8A9-4387-8B59-FBA9FE80D787}&quot; pptId=&quot;285&quot;/&gt;&#10;    &lt;slide id=&quot;{A9A1599D-FE89-4674-A63A-5B93249C4C84}&quot; pptId=&quot;282&quot;/&gt;&#10;    &lt;slide id=&quot;{91F47BD2-1EC3-44DF-B1CA-7A658ECA1BD3}&quot; pptId=&quot;356&quot;/&gt;&#10;    &lt;slide id=&quot;{6653A84B-1AC6-459A-9EED-F6A4DBB1349B}&quot; pptId=&quot;357&quot;/&gt;&#10;    &lt;slide id=&quot;{E1CA93A3-0BB3-4330-A5AF-DBF22009D577}&quot; pptId=&quot;358&quot;/&gt;&#10;    &lt;slide id=&quot;{3CB66F75-3DF6-4262-9EE7-80FABE9C4D3B}&quot; pptId=&quot;359&quot;/&gt;&#10;    &lt;slide id=&quot;{61C0A497-2927-405A-9BE6-D6969309A35C}&quot; pptId=&quot;363&quot;/&gt;&#10;    &lt;slide id=&quot;{CD6C6F25-ADCD-4503-9267-FC211F1A2138}&quot; pptId=&quot;364&quot;/&gt;&#10;    &lt;slide id=&quot;{4778B9CA-3B38-4416-8C3C-41420D7D6451}&quot; pptId=&quot;365&quot;/&gt;&#10;    &lt;slide id=&quot;{89D613E5-3C93-4601-8F2B-CD686C8D7607}&quot; pptId=&quot;367&quot;/&gt;&#10;    &lt;slide id=&quot;{A631F541-13A3-49AE-BF66-F0D08CA9AFE0}&quot; pptId=&quot;368&quot;/&gt;&#10;    &lt;slide id=&quot;{007DB574-7B68-48EA-A334-DBC0E25012A7}&quot; pptId=&quot;374&quot;/&gt;&#10;    &lt;slide id=&quot;{ADFF7B89-9DAB-41D3-BDDA-DF85A85D52A6}&quot; pptId=&quot;373&quot;/&gt;&#10;    &lt;slide id=&quot;{AFE20949-157E-49C9-BED6-032A47F3B4A2}&quot; pptId=&quot;375&quot;/&gt;&#10;    &lt;slide id=&quot;{6CE82A32-F19B-49EC-B222-0C987087AAE0}&quot; pptId=&quot;376&quot;/&gt;&#10;    &lt;slide id=&quot;{5B4E43ED-A455-4A8D-9449-0F7485FD5110}&quot; pptId=&quot;370&quot;/&gt;&#10;    &lt;slide id=&quot;{235F1BE2-CB11-474A-A4FE-4979671309EC}&quot; pptId=&quot;371&quot;/&gt;&#10;    &lt;slide id=&quot;{EF6DAD0F-8395-44DE-9366-B700BA6E2E6C}&quot; pptId=&quot;381&quot;/&gt;&#10;    &lt;slide id=&quot;{C2839DD1-BDDC-4108-AE1E-BC1CAAECE58E}&quot; pptId=&quot;382&quot;/&gt;&#10;    &lt;slide id=&quot;{670C30E2-559E-457F-B3CE-9E40A7A90003}&quot; pptId=&quot;380&quot;/&gt;&#10;    &lt;slide id=&quot;{6DCC472C-B294-4CB7-A2AB-F43891928CEF}&quot; pptId=&quot;383&quot;/&gt;&#10;    &lt;slide id=&quot;{16B3F895-FD0C-46CF-92E6-00715A14D7AE}&quot; pptId=&quot;384&quot;/&gt;&#10;    &lt;slide id=&quot;{A4223553-3690-4283-A0A0-E8C48A99E159}&quot; pptId=&quot;386&quot;/&gt;&#10;    &lt;slide id=&quot;{01DB274C-9FCF-43CD-9E4A-3221B7DB035B}&quot; pptId=&quot;388&quot;/&gt;&#10;    &lt;slide id=&quot;{9B8DC414-E82A-4FC8-9289-70AB027F8A54}&quot; pptId=&quot;389&quot;/&gt;&#10;    &lt;slide id=&quot;{543B32E1-AB1B-414B-B7C4-00AE00363513}&quot; pptId=&quot;390&quot;/&gt;&#10;    &lt;slide id=&quot;{EFC1CBA2-BFDC-48EB-B05D-724869359A7C}&quot; pptId=&quot;391&quot;/&gt;&#10;    &lt;slide id=&quot;{E9A3D00D-42AB-40B2-9DF2-0EC5CBA311E1}&quot; pptId=&quot;392&quot;/&gt;&#10;    &lt;slide id=&quot;{AAEE56EF-444B-4F43-9303-DC5A924F040F}&quot; pptId=&quot;394&quot;/&gt;&#10;    &lt;slide id=&quot;{54292105-AB64-4ED7-9EA7-6F3F68A2FBFD}&quot; pptId=&quot;395&quot;/&gt;&#10;    &lt;slide id=&quot;{18F604AB-276B-4EC1-A6D5-DA10904E08AD}&quot; pptId=&quot;393&quot;/&gt;&#10;    &lt;slide id=&quot;{20DCB32F-02AA-4EE3-8035-46BD98ECBED0}&quot; pptId=&quot;396&quot;/&gt;&#10;    &lt;slide id=&quot;{B610C72D-99EB-480A-A944-3AF94A618B96}&quot; pptId=&quot;397&quot;/&gt;&#10;    &lt;slide id=&quot;{883AF039-86AF-4EC2-8F52-CBF2BC734F72}&quot; pptId=&quot;398&quot;/&gt;&#10;    &lt;slide id=&quot;{C6E8BA8A-E68D-4410-B6B0-6A7DB064E5CC}&quot; pptId=&quot;399&quot;/&gt;&#10;    &lt;slide id=&quot;{B8585EB9-C386-497E-B756-DD98E482DBF9}&quot; pptId=&quot;400&quot;/&gt;&#10;    &lt;slide id=&quot;{057835BA-B208-4D1A-AD00-5A1B9371BB28}&quot; pptId=&quot;401&quot;/&gt;&#10;    &lt;slide id=&quot;{60156263-71D1-4D36-9E2A-06254C37636F}&quot; pptId=&quot;404&quot;/&gt;&#10;    &lt;slide id=&quot;{12CE3051-AC65-4D89-B5EE-CC6538A25EEA}&quot; pptId=&quot;405&quot;/&gt;&#10;    &lt;slide id=&quot;{CD0F2454-DA52-4DD3-9FCC-63AA0B76EA07}&quot; pptId=&quot;406&quot;/&gt;&#10;    &lt;slide id=&quot;{8A45382E-BEE6-442E-B2DF-D675FD77918A}&quot; pptId=&quot;403&quot;/&gt;&#10;    &lt;slide id=&quot;{6CE3BCDA-5BC0-454B-9333-3B88D9F3E973}&quot; pptId=&quot;407&quot;/&gt;&#10;    &lt;slide id=&quot;{918F2C7B-79F2-4872-B8DB-8CB2D0E79678}&quot; pptId=&quot;408&quot;/&gt;&#10;    &lt;slide id=&quot;{95EBDADE-E3E5-4F7D-94BF-1192CED3E007}&quot; pptId=&quot;409&quot;/&gt;&#10;    &lt;slide id=&quot;{3BFC4A2E-4085-4F4B-AD24-91866DA925C1}&quot; pptId=&quot;410&quot;/&gt;&#10;    &lt;slide id=&quot;{463F72F1-DF70-472B-9772-0DB992BEDC34}&quot; pptId=&quot;411&quot;/&gt;&#10;    &lt;slide id=&quot;{C8172DD1-DA70-47B7-9429-7E746C6727DE}&quot; pptId=&quot;412&quot;/&gt;&#10;    &lt;slide id=&quot;{D3970CB9-F7F1-4BA2-B62E-EBBE79C52ECB}&quot; pptId=&quot;413&quot;/&gt;&#10;    &lt;slide id=&quot;{BC8C6FD9-85B6-44ED-B87F-ABB7CEB51C85}&quot; pptId=&quot;402&quot;/&gt;&#10;    &lt;slide id=&quot;{78ACB2DD-934C-4941-9EFA-A0FFD6AB3130}&quot; pptId=&quot;268&quot;/&gt;&#10;  &lt;/slides&gt;&#10;&#10;  &lt;narration&gt;&#10;    &lt;audioTracks&gt;&#10;      &lt;audioTrack muted=&quot;false&quot; name=&quot;Parables of the Hidden Treasure &amp;amp; Pearl of Great Value_FINAL&quot; resource=&quot;76a6f7fd&quot; slideId=&quot;{A0C11EB2-D8BF-4BFE-A905-59F1334E72EF}&quot; startTime=&quot;0&quot; stepIndex=&quot;0&quot; volume=&quot;1&quot;&gt;&#10;        &lt;audio channels=&quot;1&quot; format=&quot;fltp&quot; sampleRate=&quot;44100&quot;/&gt;&#10;      &lt;/audioTrack&gt;&#10;    &lt;/audioTracks&gt;&#10;    &lt;videoTracks/&gt;&#10;  &lt;/narration&gt;&#10;&#10;&lt;/presentation2&gt;&#10;"/>
  <p:tag name="ISPRING_LMS_API_VERSION" val="SCORM 2004 (2nd edition)"/>
  <p:tag name="ISPRING_ULTRA_SCORM_COURSE_ID" val="9E79CAC3-422F-489F-8E29-EC2B9458C312"/>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2{FB32B46D-245F-4A04-97CD-9715B5B82EAE}&quot;,&quot;C:\\Users\\david\\Dropbox\\AIC PPTS\\Synced AIC Messages\\PPTS used to Sync&quot;]]"/>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100,&quot;videoQuality&quot;:100},&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Parables of the Treasure and Pearl AIC 4 September 202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4E40A7B1-D8A9-4387-8B59-FBA9FE80D787}"/>
  <p:tag name="GENSWF_ADVANCE_TIME" val="172.418"/>
  <p:tag name="TIMING" val="|15.135|18.03|35.988|62.892"/>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A9A1599D-FE89-4674-A63A-5B93249C4C84}"/>
  <p:tag name="GENSWF_ADVANCE_TIME" val="96.717"/>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1F47BD2-1EC3-44DF-B1CA-7A658ECA1BD3}"/>
  <p:tag name="GENSWF_ADVANCE_TIME" val="108.458"/>
  <p:tag name="TIMING" val="|68.88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653A84B-1AC6-459A-9EED-F6A4DBB1349B}"/>
  <p:tag name="GENSWF_ADVANCE_TIME" val="143.51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1CA93A3-0BB3-4330-A5AF-DBF22009D577}"/>
  <p:tag name="GENSWF_ADVANCE_TIME" val="227.040"/>
  <p:tag name="TIMING" val="|6.733|28.381|29.842|34.87|51.766|45.41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CB66F75-3DF6-4262-9EE7-80FABE9C4D3B}"/>
  <p:tag name="GENSWF_ADVANCE_TIME" val="141.039"/>
  <p:tag name="TIMING" val="|101.20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61C0A497-2927-405A-9BE6-D6969309A35C}"/>
  <p:tag name="GENSWF_ADVANCE_TIME" val="6.782"/>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CD6C6F25-ADCD-4503-9267-FC211F1A2138}"/>
  <p:tag name="GENSWF_ADVANCE_TIME" val="8.348"/>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4778B9CA-3B38-4416-8C3C-41420D7D6451}"/>
  <p:tag name="GENSWF_ADVANCE_TIME" val="6.639"/>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89D613E5-3C93-4601-8F2B-CD686C8D7607}"/>
  <p:tag name="GENSWF_ADVANCE_TIME" val="8.330"/>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4FADA7A-5193-42A3-A93D-1F4C4BDE8B0D}"/>
  <p:tag name="GENSWF_ADVANCE_TIME" val="93.062"/>
  <p:tag name="TIMING" val="|88.418"/>
</p:tagLst>
</file>

<file path=ppt/tags/tag20.xml><?xml version="1.0" encoding="utf-8"?>
<p:tagLst xmlns:a="http://schemas.openxmlformats.org/drawingml/2006/main" xmlns:r="http://schemas.openxmlformats.org/officeDocument/2006/relationships" xmlns:p="http://schemas.openxmlformats.org/presentationml/2006/main">
  <p:tag name="ISPRING_SLIDE_ID_2" val="{A631F541-13A3-49AE-BF66-F0D08CA9AFE0}"/>
  <p:tag name="GENSWF_ADVANCE_TIME" val="7.740"/>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007DB574-7B68-48EA-A334-DBC0E25012A7}"/>
  <p:tag name="GENSWF_ADVANCE_TIME" val="8.134"/>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ADFF7B89-9DAB-41D3-BDDA-DF85A85D52A6}"/>
  <p:tag name="GENSWF_ADVANCE_TIME" val="6.873"/>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AFE20949-157E-49C9-BED6-032A47F3B4A2}"/>
  <p:tag name="GENSWF_ADVANCE_TIME" val="6.779"/>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6CE82A32-F19B-49EC-B222-0C987087AAE0}"/>
  <p:tag name="GENSWF_ADVANCE_TIME" val="10.270"/>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5B4E43ED-A455-4A8D-9449-0F7485FD5110}"/>
  <p:tag name="GENSWF_ADVANCE_TIME" val="8.768"/>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235F1BE2-CB11-474A-A4FE-4979671309EC}"/>
  <p:tag name="GENSWF_ADVANCE_TIME" val="6.680"/>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EF6DAD0F-8395-44DE-9366-B700BA6E2E6C}"/>
  <p:tag name="GENSWF_ADVANCE_TIME" val="10.901"/>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C2839DD1-BDDC-4108-AE1E-BC1CAAECE58E}"/>
  <p:tag name="GENSWF_ADVANCE_TIME" val="12.067"/>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670C30E2-559E-457F-B3CE-9E40A7A90003}"/>
  <p:tag name="GENSWF_ADVANCE_TIME" val="9.83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2FED04CA-E72F-4927-9381-FEA21224D626}"/>
  <p:tag name="GENSWF_ADVANCE_TIME" val="387.256"/>
  <p:tag name="TIMING" val="|60.969|3.325|63.992|38.014|56.938|16.089|110.391"/>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6DCC472C-B294-4CB7-A2AB-F43891928CEF}"/>
  <p:tag name="GENSWF_ADVANCE_TIME" val="10.320"/>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16B3F895-FD0C-46CF-92E6-00715A14D7AE}"/>
  <p:tag name="GENSWF_ADVANCE_TIME" val="6.030"/>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A4223553-3690-4283-A0A0-E8C48A99E159}"/>
  <p:tag name="GENSWF_ADVANCE_TIME" val="8.442"/>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01DB274C-9FCF-43CD-9E4A-3221B7DB035B}"/>
  <p:tag name="GENSWF_ADVANCE_TIME" val="8.766"/>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9B8DC414-E82A-4FC8-9289-70AB027F8A54}"/>
  <p:tag name="GENSWF_ADVANCE_TIME" val="5.859"/>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543B32E1-AB1B-414B-B7C4-00AE00363513}"/>
  <p:tag name="GENSWF_ADVANCE_TIME" val="12.166"/>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_2" val="{EFC1CBA2-BFDC-48EB-B05D-724869359A7C}"/>
  <p:tag name="GENSWF_ADVANCE_TIME" val="14.534"/>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_2" val="{E9A3D00D-42AB-40B2-9DF2-0EC5CBA311E1}"/>
  <p:tag name="GENSWF_ADVANCE_TIME" val="8.867"/>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_2" val="{AAEE56EF-444B-4F43-9303-DC5A924F040F}"/>
  <p:tag name="GENSWF_ADVANCE_TIME" val="7.306"/>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_2" val="{54292105-AB64-4ED7-9EA7-6F3F68A2FBFD}"/>
  <p:tag name="GENSWF_ADVANCE_TIME" val="12.193"/>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DD284A3F-38C1-4237-8A9C-B0F62EB537AA}"/>
  <p:tag name="GENSWF_ADVANCE_TIME" val="30.506"/>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_2" val="{18F604AB-276B-4EC1-A6D5-DA10904E08AD}"/>
  <p:tag name="GENSWF_ADVANCE_TIME" val="9.288"/>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_2" val="{20DCB32F-02AA-4EE3-8035-46BD98ECBED0}"/>
  <p:tag name="GENSWF_ADVANCE_TIME" val="7.137"/>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_2" val="{B610C72D-99EB-480A-A944-3AF94A618B96}"/>
  <p:tag name="GENSWF_ADVANCE_TIME" val="5.903"/>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_2" val="{883AF039-86AF-4EC2-8F52-CBF2BC734F72}"/>
  <p:tag name="GENSWF_ADVANCE_TIME" val="6.551"/>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_2" val="{C6E8BA8A-E68D-4410-B6B0-6A7DB064E5CC}"/>
  <p:tag name="GENSWF_ADVANCE_TIME" val="12.747"/>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_2" val="{B8585EB9-C386-497E-B756-DD98E482DBF9}"/>
  <p:tag name="GENSWF_ADVANCE_TIME" val="6.882"/>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_2" val="{057835BA-B208-4D1A-AD00-5A1B9371BB28}"/>
  <p:tag name="GENSWF_ADVANCE_TIME" val="6.359"/>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_2" val="{60156263-71D1-4D36-9E2A-06254C37636F}"/>
  <p:tag name="GENSWF_ADVANCE_TIME" val="5.995"/>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_2" val="{12CE3051-AC65-4D89-B5EE-CC6538A25EEA}"/>
  <p:tag name="GENSWF_ADVANCE_TIME" val="5.087"/>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_2" val="{CD0F2454-DA52-4DD3-9FCC-63AA0B76EA07}"/>
  <p:tag name="GENSWF_ADVANCE_TIME" val="9.563"/>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00F6B757-6D0D-4DBF-AC50-C1967F2C3F07}"/>
  <p:tag name="GENSWF_ADVANCE_TIME" val="56.781"/>
  <p:tag name="TIMING" val="|31.518"/>
  <p:tag name="ISPRING_CUSTOM_TIMING_USED" val="1"/>
</p:tagLst>
</file>

<file path=ppt/tags/tag50.xml><?xml version="1.0" encoding="utf-8"?>
<p:tagLst xmlns:a="http://schemas.openxmlformats.org/drawingml/2006/main" xmlns:r="http://schemas.openxmlformats.org/officeDocument/2006/relationships" xmlns:p="http://schemas.openxmlformats.org/presentationml/2006/main">
  <p:tag name="ISPRING_SLIDE_ID_2" val="{8A45382E-BEE6-442E-B2DF-D675FD77918A}"/>
  <p:tag name="GENSWF_ADVANCE_TIME" val="6.319"/>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_2" val="{6CE3BCDA-5BC0-454B-9333-3B88D9F3E973}"/>
  <p:tag name="GENSWF_ADVANCE_TIME" val="10.308"/>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_2" val="{918F2C7B-79F2-4872-B8DB-8CB2D0E79678}"/>
  <p:tag name="GENSWF_ADVANCE_TIME" val="8.877"/>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ISPRING_SLIDE_ID_2" val="{95EBDADE-E3E5-4F7D-94BF-1192CED3E007}"/>
  <p:tag name="GENSWF_ADVANCE_TIME" val="6.881"/>
  <p:tag name="ISPRING_CUSTOM_TIMING_USED" val="1"/>
</p:tagLst>
</file>

<file path=ppt/tags/tag54.xml><?xml version="1.0" encoding="utf-8"?>
<p:tagLst xmlns:a="http://schemas.openxmlformats.org/drawingml/2006/main" xmlns:r="http://schemas.openxmlformats.org/officeDocument/2006/relationships" xmlns:p="http://schemas.openxmlformats.org/presentationml/2006/main">
  <p:tag name="ISPRING_SLIDE_ID_2" val="{3BFC4A2E-4085-4F4B-AD24-91866DA925C1}"/>
  <p:tag name="GENSWF_ADVANCE_TIME" val="5.524"/>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ISPRING_SLIDE_ID_2" val="{463F72F1-DF70-472B-9772-0DB992BEDC34}"/>
  <p:tag name="GENSWF_ADVANCE_TIME" val="12.505"/>
  <p:tag name="ISPRING_CUSTOM_TIMING_USED" val="1"/>
</p:tagLst>
</file>

<file path=ppt/tags/tag56.xml><?xml version="1.0" encoding="utf-8"?>
<p:tagLst xmlns:a="http://schemas.openxmlformats.org/drawingml/2006/main" xmlns:r="http://schemas.openxmlformats.org/officeDocument/2006/relationships" xmlns:p="http://schemas.openxmlformats.org/presentationml/2006/main">
  <p:tag name="ISPRING_SLIDE_ID_2" val="{C8172DD1-DA70-47B7-9429-7E746C6727DE}"/>
  <p:tag name="GENSWF_ADVANCE_TIME" val="6.965"/>
  <p:tag name="ISPRING_CUSTOM_TIMING_USED" val="1"/>
</p:tagLst>
</file>

<file path=ppt/tags/tag57.xml><?xml version="1.0" encoding="utf-8"?>
<p:tagLst xmlns:a="http://schemas.openxmlformats.org/drawingml/2006/main" xmlns:r="http://schemas.openxmlformats.org/officeDocument/2006/relationships" xmlns:p="http://schemas.openxmlformats.org/presentationml/2006/main">
  <p:tag name="ISPRING_SLIDE_ID_2" val="{D3970CB9-F7F1-4BA2-B62E-EBBE79C52ECB}"/>
  <p:tag name="GENSWF_ADVANCE_TIME" val="6.075"/>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ISPRING_SLIDE_ID_2" val="{BC8C6FD9-85B6-44ED-B87F-ABB7CEB51C85}"/>
  <p:tag name="GENSWF_ADVANCE_TIME" val="23.257"/>
  <p:tag name="ISPRING_CUSTOM_TIMING_USED" val="1"/>
</p:tagLst>
</file>

<file path=ppt/tags/tag59.xml><?xml version="1.0" encoding="utf-8"?>
<p:tagLst xmlns:a="http://schemas.openxmlformats.org/drawingml/2006/main" xmlns:r="http://schemas.openxmlformats.org/officeDocument/2006/relationships" xmlns:p="http://schemas.openxmlformats.org/presentationml/2006/main">
  <p:tag name="ISPRING_SLIDE_ID_2" val="{78ACB2DD-934C-4941-9EFA-A0FFD6AB3130}"/>
  <p:tag name="GENSWF_ADVANCE_TIME" val="4.937"/>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E326C4BD-0A03-4C47-9AAC-B4411F35C639}"/>
  <p:tag name="GENSWF_ADVANCE_TIME" val="25.999"/>
  <p:tag name="TIMING" val="|2.308"/>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F456F2D4-FFD3-4D05-AFAF-C3645AC7FE8F}"/>
  <p:tag name="GENSWF_ADVANCE_TIME" val="249.291"/>
  <p:tag name="TIMING" val="|156.056|51.793"/>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E0AEC3B5-9817-4F2D-BC98-D5C36BF481DA}"/>
  <p:tag name="GENSWF_ADVANCE_TIME" val="69.701"/>
  <p:tag name="TIMING" val="|14.287|23.76"/>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4A02AFA-5BD4-473C-9655-E200B2EEA79B}"/>
  <p:tag name="GENSWF_ADVANCE_TIME" val="25.160"/>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6206</TotalTime>
  <Words>2333</Words>
  <Application>Microsoft Macintosh PowerPoint</Application>
  <PresentationFormat>On-screen Show (4:3)</PresentationFormat>
  <Paragraphs>247</Paragraphs>
  <Slides>59</Slides>
  <Notes>59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59</vt:i4>
      </vt:variant>
    </vt:vector>
  </HeadingPairs>
  <TitlesOfParts>
    <vt:vector size="70" baseType="lpstr">
      <vt:lpstr>Abadi</vt:lpstr>
      <vt:lpstr>Arial</vt:lpstr>
      <vt:lpstr>Calibri</vt:lpstr>
      <vt:lpstr>Calibri Light</vt:lpstr>
      <vt:lpstr>Comic Sans MS</vt:lpstr>
      <vt:lpstr>Times New Roman</vt:lpstr>
      <vt:lpstr>Wingdings</vt:lpstr>
      <vt:lpstr>Office Theme</vt:lpstr>
      <vt:lpstr>2_Office Theme</vt:lpstr>
      <vt:lpstr>1_Office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Parables of Jesus •  BibleStudyDownloads.org</vt:lpstr>
    </vt:vector>
  </TitlesOfParts>
  <Company>Martin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Parables of the Treasure and Pearl AIC 4 September 2021</dc:title>
  <dc:creator>David Martin</dc:creator>
  <cp:lastModifiedBy>Rick Griffith</cp:lastModifiedBy>
  <cp:revision>414</cp:revision>
  <cp:lastPrinted>2021-09-02T19:52:04Z</cp:lastPrinted>
  <dcterms:created xsi:type="dcterms:W3CDTF">2012-02-24T16:04:12Z</dcterms:created>
  <dcterms:modified xsi:type="dcterms:W3CDTF">2022-03-21T15:05:41Z</dcterms:modified>
</cp:coreProperties>
</file>