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50" r:id="rId2"/>
  </p:sldMasterIdLst>
  <p:notesMasterIdLst>
    <p:notesMasterId r:id="rId51"/>
  </p:notesMasterIdLst>
  <p:sldIdLst>
    <p:sldId id="4520" r:id="rId3"/>
    <p:sldId id="6562" r:id="rId4"/>
    <p:sldId id="6563" r:id="rId5"/>
    <p:sldId id="6573" r:id="rId6"/>
    <p:sldId id="6530" r:id="rId7"/>
    <p:sldId id="6561" r:id="rId8"/>
    <p:sldId id="6564" r:id="rId9"/>
    <p:sldId id="6556" r:id="rId10"/>
    <p:sldId id="6480" r:id="rId11"/>
    <p:sldId id="6309" r:id="rId12"/>
    <p:sldId id="6534" r:id="rId13"/>
    <p:sldId id="6533" r:id="rId14"/>
    <p:sldId id="6531" r:id="rId15"/>
    <p:sldId id="6532" r:id="rId16"/>
    <p:sldId id="6572" r:id="rId17"/>
    <p:sldId id="6536" r:id="rId18"/>
    <p:sldId id="6537" r:id="rId19"/>
    <p:sldId id="6538" r:id="rId20"/>
    <p:sldId id="6566" r:id="rId21"/>
    <p:sldId id="6540" r:id="rId22"/>
    <p:sldId id="6541" r:id="rId23"/>
    <p:sldId id="6544" r:id="rId24"/>
    <p:sldId id="266" r:id="rId25"/>
    <p:sldId id="265" r:id="rId26"/>
    <p:sldId id="6545" r:id="rId27"/>
    <p:sldId id="6546" r:id="rId28"/>
    <p:sldId id="6547" r:id="rId29"/>
    <p:sldId id="6548" r:id="rId30"/>
    <p:sldId id="6549" r:id="rId31"/>
    <p:sldId id="6550" r:id="rId32"/>
    <p:sldId id="6551" r:id="rId33"/>
    <p:sldId id="6552" r:id="rId34"/>
    <p:sldId id="6553" r:id="rId35"/>
    <p:sldId id="6554" r:id="rId36"/>
    <p:sldId id="6555" r:id="rId37"/>
    <p:sldId id="6565" r:id="rId38"/>
    <p:sldId id="6542" r:id="rId39"/>
    <p:sldId id="6557" r:id="rId40"/>
    <p:sldId id="6574" r:id="rId41"/>
    <p:sldId id="6567" r:id="rId42"/>
    <p:sldId id="6543" r:id="rId43"/>
    <p:sldId id="6571" r:id="rId44"/>
    <p:sldId id="6568" r:id="rId45"/>
    <p:sldId id="6569" r:id="rId46"/>
    <p:sldId id="6570" r:id="rId47"/>
    <p:sldId id="6279" r:id="rId48"/>
    <p:sldId id="267" r:id="rId49"/>
    <p:sldId id="288" r:id="rId50"/>
  </p:sldIdLst>
  <p:sldSz cx="12192000" cy="6858000"/>
  <p:notesSz cx="6858000" cy="9144000"/>
  <p:custDataLst>
    <p:tags r:id="rId5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1F14"/>
    <a:srgbClr val="002060"/>
    <a:srgbClr val="30390C"/>
    <a:srgbClr val="27301D"/>
    <a:srgbClr val="F9ECDB"/>
    <a:srgbClr val="FAE7CF"/>
    <a:srgbClr val="E0D882"/>
    <a:srgbClr val="CDC6B4"/>
    <a:srgbClr val="D4CDBB"/>
    <a:srgbClr val="4348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95A7A8-9ED9-40A5-8E54-256D0274BF60}" v="4765" dt="2026-02-24T13:33:12.6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73"/>
    <p:restoredTop sz="58705" autoAdjust="0"/>
  </p:normalViewPr>
  <p:slideViewPr>
    <p:cSldViewPr snapToGrid="0">
      <p:cViewPr varScale="1">
        <p:scale>
          <a:sx n="67" d="100"/>
          <a:sy n="67" d="100"/>
        </p:scale>
        <p:origin x="176" y="61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C9200C-7631-4FE6-A00A-04BA47EBE37E}" type="datetimeFigureOut">
              <a:rPr lang="en-US" smtClean="0"/>
              <a:t>3/10/26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7F0EDD-2A63-4035-A82B-6D53DBFCCD7F}" type="slidenum">
              <a:rPr lang="en-US" smtClean="0"/>
              <a:t>‹#›</a:t>
            </a:fld>
            <a:endParaRPr lang="en-US"/>
          </a:p>
        </p:txBody>
      </p:sp>
    </p:spTree>
    <p:extLst>
      <p:ext uri="{BB962C8B-B14F-4D97-AF65-F5344CB8AC3E}">
        <p14:creationId xmlns:p14="http://schemas.microsoft.com/office/powerpoint/2010/main" val="3556708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7F0EDD-2A63-4035-A82B-6D53DBFCCD7F}" type="slidenum">
              <a:rPr lang="en-US" smtClean="0"/>
              <a:t>1</a:t>
            </a:fld>
            <a:endParaRPr lang="en-US"/>
          </a:p>
        </p:txBody>
      </p:sp>
    </p:spTree>
    <p:extLst>
      <p:ext uri="{BB962C8B-B14F-4D97-AF65-F5344CB8AC3E}">
        <p14:creationId xmlns:p14="http://schemas.microsoft.com/office/powerpoint/2010/main" val="524060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C7C34-1B2A-D73E-C09B-9B88D82909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89951F-C008-DA58-CE25-8309DD6D21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101F0F-231D-6060-2D52-5C654F3ED0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B2259B-BAB9-5256-D342-356C674C4F90}"/>
              </a:ext>
            </a:extLst>
          </p:cNvPr>
          <p:cNvSpPr>
            <a:spLocks noGrp="1"/>
          </p:cNvSpPr>
          <p:nvPr>
            <p:ph type="sldNum" sz="quarter" idx="5"/>
          </p:nvPr>
        </p:nvSpPr>
        <p:spPr/>
        <p:txBody>
          <a:bodyPr/>
          <a:lstStyle/>
          <a:p>
            <a:fld id="{047F0EDD-2A63-4035-A82B-6D53DBFCCD7F}" type="slidenum">
              <a:rPr lang="en-US" smtClean="0"/>
              <a:t>10</a:t>
            </a:fld>
            <a:endParaRPr lang="en-US"/>
          </a:p>
        </p:txBody>
      </p:sp>
    </p:spTree>
    <p:extLst>
      <p:ext uri="{BB962C8B-B14F-4D97-AF65-F5344CB8AC3E}">
        <p14:creationId xmlns:p14="http://schemas.microsoft.com/office/powerpoint/2010/main" val="1290233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C2AD5-3852-78E0-B346-2E6FE1ED1D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B17D95-00E0-850C-CD5E-20A5981D74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66CBDA-C274-1325-89B3-ADF3842A536A}"/>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E674DFB5-2D08-709E-A939-CE29369E96B5}"/>
              </a:ext>
            </a:extLst>
          </p:cNvPr>
          <p:cNvSpPr>
            <a:spLocks noGrp="1"/>
          </p:cNvSpPr>
          <p:nvPr>
            <p:ph type="sldNum" sz="quarter" idx="5"/>
          </p:nvPr>
        </p:nvSpPr>
        <p:spPr/>
        <p:txBody>
          <a:bodyPr/>
          <a:lstStyle/>
          <a:p>
            <a:fld id="{047F0EDD-2A63-4035-A82B-6D53DBFCCD7F}" type="slidenum">
              <a:rPr lang="en-US" smtClean="0"/>
              <a:t>11</a:t>
            </a:fld>
            <a:endParaRPr lang="en-US"/>
          </a:p>
        </p:txBody>
      </p:sp>
    </p:spTree>
    <p:extLst>
      <p:ext uri="{BB962C8B-B14F-4D97-AF65-F5344CB8AC3E}">
        <p14:creationId xmlns:p14="http://schemas.microsoft.com/office/powerpoint/2010/main" val="2742008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F4EB4-BB4F-255F-544C-79ED7EE732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BE91E5-39E0-4806-E6B6-09BDFC9D69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7F15E2-8E3E-6160-FDB6-739658E3DC8C}"/>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0C121BA6-934F-A13B-D247-D66BF615A670}"/>
              </a:ext>
            </a:extLst>
          </p:cNvPr>
          <p:cNvSpPr>
            <a:spLocks noGrp="1"/>
          </p:cNvSpPr>
          <p:nvPr>
            <p:ph type="sldNum" sz="quarter" idx="5"/>
          </p:nvPr>
        </p:nvSpPr>
        <p:spPr/>
        <p:txBody>
          <a:bodyPr/>
          <a:lstStyle/>
          <a:p>
            <a:fld id="{047F0EDD-2A63-4035-A82B-6D53DBFCCD7F}" type="slidenum">
              <a:rPr lang="en-US" smtClean="0"/>
              <a:t>12</a:t>
            </a:fld>
            <a:endParaRPr lang="en-US"/>
          </a:p>
        </p:txBody>
      </p:sp>
    </p:spTree>
    <p:extLst>
      <p:ext uri="{BB962C8B-B14F-4D97-AF65-F5344CB8AC3E}">
        <p14:creationId xmlns:p14="http://schemas.microsoft.com/office/powerpoint/2010/main" val="3938158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A5A71-1DEB-EB2A-3430-78CF31E493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4B3F8C-B58A-583C-5E27-02294A03F5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68B8D1-424A-EEEC-D624-B096F6301687}"/>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1D555BC1-5A1C-4185-4482-066671FD7E93}"/>
              </a:ext>
            </a:extLst>
          </p:cNvPr>
          <p:cNvSpPr>
            <a:spLocks noGrp="1"/>
          </p:cNvSpPr>
          <p:nvPr>
            <p:ph type="sldNum" sz="quarter" idx="5"/>
          </p:nvPr>
        </p:nvSpPr>
        <p:spPr/>
        <p:txBody>
          <a:bodyPr/>
          <a:lstStyle/>
          <a:p>
            <a:fld id="{047F0EDD-2A63-4035-A82B-6D53DBFCCD7F}" type="slidenum">
              <a:rPr lang="en-US" smtClean="0"/>
              <a:t>13</a:t>
            </a:fld>
            <a:endParaRPr lang="en-US"/>
          </a:p>
        </p:txBody>
      </p:sp>
    </p:spTree>
    <p:extLst>
      <p:ext uri="{BB962C8B-B14F-4D97-AF65-F5344CB8AC3E}">
        <p14:creationId xmlns:p14="http://schemas.microsoft.com/office/powerpoint/2010/main" val="1623249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2A17B-B7B2-3728-E8FB-22FEA635C9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BE338D-5F2F-8B24-1FD5-00BAAA961F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E9A138-D66D-6067-16EF-6849120FCCC2}"/>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11C08040-FC2C-847C-20FA-12F512D8A7E3}"/>
              </a:ext>
            </a:extLst>
          </p:cNvPr>
          <p:cNvSpPr>
            <a:spLocks noGrp="1"/>
          </p:cNvSpPr>
          <p:nvPr>
            <p:ph type="sldNum" sz="quarter" idx="5"/>
          </p:nvPr>
        </p:nvSpPr>
        <p:spPr/>
        <p:txBody>
          <a:bodyPr/>
          <a:lstStyle/>
          <a:p>
            <a:fld id="{047F0EDD-2A63-4035-A82B-6D53DBFCCD7F}" type="slidenum">
              <a:rPr lang="en-US" smtClean="0"/>
              <a:t>14</a:t>
            </a:fld>
            <a:endParaRPr lang="en-US"/>
          </a:p>
        </p:txBody>
      </p:sp>
    </p:spTree>
    <p:extLst>
      <p:ext uri="{BB962C8B-B14F-4D97-AF65-F5344CB8AC3E}">
        <p14:creationId xmlns:p14="http://schemas.microsoft.com/office/powerpoint/2010/main" val="2513877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419EC-855C-1DA9-261E-EABBA7AF07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6C0A84-E174-35F5-2E6B-F2C129729E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DDEAB7-47CB-70E6-A6A5-380119733560}"/>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3F64EEF8-4017-7CE2-59B6-EB8F9650F6CB}"/>
              </a:ext>
            </a:extLst>
          </p:cNvPr>
          <p:cNvSpPr>
            <a:spLocks noGrp="1"/>
          </p:cNvSpPr>
          <p:nvPr>
            <p:ph type="sldNum" sz="quarter" idx="5"/>
          </p:nvPr>
        </p:nvSpPr>
        <p:spPr/>
        <p:txBody>
          <a:bodyPr/>
          <a:lstStyle/>
          <a:p>
            <a:fld id="{047F0EDD-2A63-4035-A82B-6D53DBFCCD7F}" type="slidenum">
              <a:rPr lang="en-US" smtClean="0"/>
              <a:t>15</a:t>
            </a:fld>
            <a:endParaRPr lang="en-US"/>
          </a:p>
        </p:txBody>
      </p:sp>
    </p:spTree>
    <p:extLst>
      <p:ext uri="{BB962C8B-B14F-4D97-AF65-F5344CB8AC3E}">
        <p14:creationId xmlns:p14="http://schemas.microsoft.com/office/powerpoint/2010/main" val="3716630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7BF69-0AC7-C324-53DF-DCABA36647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4CB02C-9E71-FF95-F8B4-56284225FB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BE9E8C-65F7-0D42-8D5C-191323EC4222}"/>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7BFACD78-0A4B-EEBC-605E-5EC1B03F06B3}"/>
              </a:ext>
            </a:extLst>
          </p:cNvPr>
          <p:cNvSpPr>
            <a:spLocks noGrp="1"/>
          </p:cNvSpPr>
          <p:nvPr>
            <p:ph type="sldNum" sz="quarter" idx="5"/>
          </p:nvPr>
        </p:nvSpPr>
        <p:spPr/>
        <p:txBody>
          <a:bodyPr/>
          <a:lstStyle/>
          <a:p>
            <a:fld id="{047F0EDD-2A63-4035-A82B-6D53DBFCCD7F}" type="slidenum">
              <a:rPr lang="en-US" smtClean="0"/>
              <a:t>16</a:t>
            </a:fld>
            <a:endParaRPr lang="en-US"/>
          </a:p>
        </p:txBody>
      </p:sp>
    </p:spTree>
    <p:extLst>
      <p:ext uri="{BB962C8B-B14F-4D97-AF65-F5344CB8AC3E}">
        <p14:creationId xmlns:p14="http://schemas.microsoft.com/office/powerpoint/2010/main" val="3094493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C2640-3ADA-5BE4-DAC2-F8AD70BBCF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4EC500-4809-CC5C-1812-41D8A0489A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B37C08-3272-2A99-850E-39C53DE30DF2}"/>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F609310A-6848-5F07-CAC9-9F600CA35C78}"/>
              </a:ext>
            </a:extLst>
          </p:cNvPr>
          <p:cNvSpPr>
            <a:spLocks noGrp="1"/>
          </p:cNvSpPr>
          <p:nvPr>
            <p:ph type="sldNum" sz="quarter" idx="5"/>
          </p:nvPr>
        </p:nvSpPr>
        <p:spPr/>
        <p:txBody>
          <a:bodyPr/>
          <a:lstStyle/>
          <a:p>
            <a:fld id="{047F0EDD-2A63-4035-A82B-6D53DBFCCD7F}" type="slidenum">
              <a:rPr lang="en-US" smtClean="0"/>
              <a:t>17</a:t>
            </a:fld>
            <a:endParaRPr lang="en-US"/>
          </a:p>
        </p:txBody>
      </p:sp>
    </p:spTree>
    <p:extLst>
      <p:ext uri="{BB962C8B-B14F-4D97-AF65-F5344CB8AC3E}">
        <p14:creationId xmlns:p14="http://schemas.microsoft.com/office/powerpoint/2010/main" val="335902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C7128-039B-7D7E-22FE-466D94FDC5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AA49EF-DD90-2FB2-4BBF-472E06201B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F74DD0-F241-C142-EF99-8109543D85A1}"/>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3CF09778-C67F-BB30-E172-8D500E2B5141}"/>
              </a:ext>
            </a:extLst>
          </p:cNvPr>
          <p:cNvSpPr>
            <a:spLocks noGrp="1"/>
          </p:cNvSpPr>
          <p:nvPr>
            <p:ph type="sldNum" sz="quarter" idx="5"/>
          </p:nvPr>
        </p:nvSpPr>
        <p:spPr/>
        <p:txBody>
          <a:bodyPr/>
          <a:lstStyle/>
          <a:p>
            <a:fld id="{047F0EDD-2A63-4035-A82B-6D53DBFCCD7F}" type="slidenum">
              <a:rPr lang="en-US" smtClean="0"/>
              <a:t>18</a:t>
            </a:fld>
            <a:endParaRPr lang="en-US"/>
          </a:p>
        </p:txBody>
      </p:sp>
    </p:spTree>
    <p:extLst>
      <p:ext uri="{BB962C8B-B14F-4D97-AF65-F5344CB8AC3E}">
        <p14:creationId xmlns:p14="http://schemas.microsoft.com/office/powerpoint/2010/main" val="531358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714F6-570C-AA25-F954-C41815F75C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02A714-375F-B5AF-E1A0-993687D670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ACB69F-5469-9673-E8B6-D89D447618EB}"/>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CB37FBB3-61B7-47EF-5D0D-2B14F65EA96F}"/>
              </a:ext>
            </a:extLst>
          </p:cNvPr>
          <p:cNvSpPr>
            <a:spLocks noGrp="1"/>
          </p:cNvSpPr>
          <p:nvPr>
            <p:ph type="sldNum" sz="quarter" idx="5"/>
          </p:nvPr>
        </p:nvSpPr>
        <p:spPr/>
        <p:txBody>
          <a:bodyPr/>
          <a:lstStyle/>
          <a:p>
            <a:fld id="{047F0EDD-2A63-4035-A82B-6D53DBFCCD7F}" type="slidenum">
              <a:rPr lang="en-US" smtClean="0"/>
              <a:t>19</a:t>
            </a:fld>
            <a:endParaRPr lang="en-US"/>
          </a:p>
        </p:txBody>
      </p:sp>
    </p:spTree>
    <p:extLst>
      <p:ext uri="{BB962C8B-B14F-4D97-AF65-F5344CB8AC3E}">
        <p14:creationId xmlns:p14="http://schemas.microsoft.com/office/powerpoint/2010/main" val="1987434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9D92A-AF16-DEBA-9044-7873557780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71BC20-86E1-851C-60B0-7ACD9B5273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25E4F0-8807-F0EE-3107-30C20DE3ABDF}"/>
              </a:ext>
            </a:extLst>
          </p:cNvPr>
          <p:cNvSpPr>
            <a:spLocks noGrp="1"/>
          </p:cNvSpPr>
          <p:nvPr>
            <p:ph type="body" idx="1"/>
          </p:nvPr>
        </p:nvSpPr>
        <p:spPr/>
        <p:txBody>
          <a:bodyPr/>
          <a:lstStyle/>
          <a:p>
            <a:r>
              <a:rPr lang="en-US" dirty="0">
                <a:solidFill>
                  <a:srgbClr val="000000"/>
                </a:solidFill>
                <a:latin typeface="Calibri" panose="020F0502020204030204" pitchFamily="34" charset="0"/>
                <a:sym typeface=""/>
              </a:rPr>
              <a:t>So a couple years after Lisa and I got married, God led me to leave my full-time engineering job. There was a ministry opportunity that had opened up that I needed more time during the day. And so God provided a part-time job teaching at a university in the evenings, but it wasn't enough to cover our expenses. A close friend of ours said, well, how much are you short? I told </a:t>
            </a:r>
            <a:r>
              <a:rPr lang="en-US" dirty="0" err="1">
                <a:solidFill>
                  <a:srgbClr val="000000"/>
                </a:solidFill>
                <a:latin typeface="Calibri" panose="020F0502020204030204" pitchFamily="34" charset="0"/>
                <a:sym typeface=""/>
              </a:rPr>
              <a:t>him,This</a:t>
            </a:r>
            <a:r>
              <a:rPr lang="en-US" dirty="0">
                <a:solidFill>
                  <a:srgbClr val="000000"/>
                </a:solidFill>
                <a:latin typeface="Calibri" panose="020F0502020204030204" pitchFamily="34" charset="0"/>
                <a:sym typeface=""/>
              </a:rPr>
              <a:t> is what he did every month for the next four or five months. Until God provided, that job kind of changed into more of a full-time thing. Still gave me a lot of flexibility time-wise. But this friend of mine just literally gave us money every month to finish providing for our needs.</a:t>
            </a:r>
          </a:p>
        </p:txBody>
      </p:sp>
      <p:sp>
        <p:nvSpPr>
          <p:cNvPr id="4" name="Slide Number Placeholder 3">
            <a:extLst>
              <a:ext uri="{FF2B5EF4-FFF2-40B4-BE49-F238E27FC236}">
                <a16:creationId xmlns:a16="http://schemas.microsoft.com/office/drawing/2014/main" id="{2713C46C-55A6-25A3-3CBC-CE7001AC0DDB}"/>
              </a:ext>
            </a:extLst>
          </p:cNvPr>
          <p:cNvSpPr>
            <a:spLocks noGrp="1"/>
          </p:cNvSpPr>
          <p:nvPr>
            <p:ph type="sldNum" sz="quarter" idx="5"/>
          </p:nvPr>
        </p:nvSpPr>
        <p:spPr/>
        <p:txBody>
          <a:bodyPr/>
          <a:lstStyle/>
          <a:p>
            <a:fld id="{047F0EDD-2A63-4035-A82B-6D53DBFCCD7F}" type="slidenum">
              <a:rPr lang="en-US" smtClean="0"/>
              <a:t>2</a:t>
            </a:fld>
            <a:endParaRPr lang="en-US"/>
          </a:p>
        </p:txBody>
      </p:sp>
    </p:spTree>
    <p:extLst>
      <p:ext uri="{BB962C8B-B14F-4D97-AF65-F5344CB8AC3E}">
        <p14:creationId xmlns:p14="http://schemas.microsoft.com/office/powerpoint/2010/main" val="505693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AECD1-F22F-278C-F2FE-147C7EE0D8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0827F6-1B56-87E1-68CD-DC37CBC4C2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ADC174-C302-263B-9582-EFCD8F1370B5}"/>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B0AB8A48-5757-BD9D-BAA5-89055A2E3D10}"/>
              </a:ext>
            </a:extLst>
          </p:cNvPr>
          <p:cNvSpPr>
            <a:spLocks noGrp="1"/>
          </p:cNvSpPr>
          <p:nvPr>
            <p:ph type="sldNum" sz="quarter" idx="5"/>
          </p:nvPr>
        </p:nvSpPr>
        <p:spPr/>
        <p:txBody>
          <a:bodyPr/>
          <a:lstStyle/>
          <a:p>
            <a:fld id="{047F0EDD-2A63-4035-A82B-6D53DBFCCD7F}" type="slidenum">
              <a:rPr lang="en-US" smtClean="0"/>
              <a:t>20</a:t>
            </a:fld>
            <a:endParaRPr lang="en-US"/>
          </a:p>
        </p:txBody>
      </p:sp>
    </p:spTree>
    <p:extLst>
      <p:ext uri="{BB962C8B-B14F-4D97-AF65-F5344CB8AC3E}">
        <p14:creationId xmlns:p14="http://schemas.microsoft.com/office/powerpoint/2010/main" val="1807937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B6F41-751B-14BE-9695-7EDE26DAC6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E3E8D1-EEAD-6117-3F42-77DBBC9E2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702D06-D988-6C4A-2570-10C9BE982C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1726C4-E3CB-5689-5735-BE7F348148A9}"/>
              </a:ext>
            </a:extLst>
          </p:cNvPr>
          <p:cNvSpPr>
            <a:spLocks noGrp="1"/>
          </p:cNvSpPr>
          <p:nvPr>
            <p:ph type="sldNum" sz="quarter" idx="5"/>
          </p:nvPr>
        </p:nvSpPr>
        <p:spPr/>
        <p:txBody>
          <a:bodyPr/>
          <a:lstStyle/>
          <a:p>
            <a:fld id="{047F0EDD-2A63-4035-A82B-6D53DBFCCD7F}" type="slidenum">
              <a:rPr lang="en-US" smtClean="0"/>
              <a:t>21</a:t>
            </a:fld>
            <a:endParaRPr lang="en-US"/>
          </a:p>
        </p:txBody>
      </p:sp>
    </p:spTree>
    <p:extLst>
      <p:ext uri="{BB962C8B-B14F-4D97-AF65-F5344CB8AC3E}">
        <p14:creationId xmlns:p14="http://schemas.microsoft.com/office/powerpoint/2010/main" val="2559296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AB843-CDAD-0B95-D981-97229E6BDC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AE3E7E-7E6B-E61F-3DB2-2E9A5EC68D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6AFCCC-C5EA-5D24-D490-BD09E25F16BB}"/>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0C0DA2F7-FBA1-189F-8851-25C8CE828160}"/>
              </a:ext>
            </a:extLst>
          </p:cNvPr>
          <p:cNvSpPr>
            <a:spLocks noGrp="1"/>
          </p:cNvSpPr>
          <p:nvPr>
            <p:ph type="sldNum" sz="quarter" idx="5"/>
          </p:nvPr>
        </p:nvSpPr>
        <p:spPr/>
        <p:txBody>
          <a:bodyPr/>
          <a:lstStyle/>
          <a:p>
            <a:fld id="{047F0EDD-2A63-4035-A82B-6D53DBFCCD7F}" type="slidenum">
              <a:rPr lang="en-US" smtClean="0"/>
              <a:t>22</a:t>
            </a:fld>
            <a:endParaRPr lang="en-US"/>
          </a:p>
        </p:txBody>
      </p:sp>
    </p:spTree>
    <p:extLst>
      <p:ext uri="{BB962C8B-B14F-4D97-AF65-F5344CB8AC3E}">
        <p14:creationId xmlns:p14="http://schemas.microsoft.com/office/powerpoint/2010/main" val="35541316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7F0EDD-2A63-4035-A82B-6D53DBFCCD7F}" type="slidenum">
              <a:rPr lang="en-US" smtClean="0"/>
              <a:t>23</a:t>
            </a:fld>
            <a:endParaRPr lang="en-US"/>
          </a:p>
        </p:txBody>
      </p:sp>
    </p:spTree>
    <p:extLst>
      <p:ext uri="{BB962C8B-B14F-4D97-AF65-F5344CB8AC3E}">
        <p14:creationId xmlns:p14="http://schemas.microsoft.com/office/powerpoint/2010/main" val="34526000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a:solidFill>
                <a:srgbClr val="000000"/>
              </a:solidFill>
              <a:latin typeface="Calibri" panose="020F0502020204030204" pitchFamily="34" charset="0"/>
              <a:sym typeface=""/>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24</a:t>
            </a:fld>
            <a:endParaRPr lang="en-GB" sz="1400" b="0" strike="noStrike" spc="-1">
              <a:solidFill>
                <a:srgbClr val="000000"/>
              </a:solidFill>
              <a:latin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65E73-63FC-2401-EC31-45D59A7C33C7}"/>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21700581-B28E-1E98-9752-C24E8C0D6CB3}"/>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640601A3-F23B-8111-94B3-950CC50C8D54}"/>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B2AE8316-C650-1B5F-4371-E772DEAC21C4}"/>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25</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9880945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B6433-31A4-C141-ECD8-09F527EE03E6}"/>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3A1882E7-3960-524A-B132-1DBEE5546233}"/>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F6E91B47-DEA7-E875-B399-24DD1384A027}"/>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68DD5EEA-D5C6-0952-EEC9-0574C5975DA9}"/>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26</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737912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7E5FE-1153-7580-2991-788ECB2CDB7B}"/>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67965EB5-518A-2047-E40D-7CD5F2BCB99C}"/>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5CCFEB38-3E19-7FE9-C001-E961AFA500BE}"/>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1F86AE39-B476-80CF-40D1-1B703F189D29}"/>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27</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40905281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76857-6CF9-2CF6-A2B8-42C190C786A3}"/>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AFAAAC80-1419-110B-0753-09340DC63DBC}"/>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B88253D4-8052-E38D-73B8-1D33D0C99F0E}"/>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F06C2D00-57B3-E028-BB3F-3546487A52E6}"/>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28</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792119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A6403-1269-2DDA-5703-03BD37E865D9}"/>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8965C5B2-BEA4-CF68-7EED-D7A5B7C03D4A}"/>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B34A8C91-52DA-FF03-7553-5863FFA8481F}"/>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A2FB7BB3-D865-2405-0E49-67ACC86B6AA7}"/>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29</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66904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79165-F560-4C88-616F-F75957149E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717B2C-389A-DBDF-C815-8135859B29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84005D-65EA-0624-A30B-1E0AE0AA6255}"/>
              </a:ext>
            </a:extLst>
          </p:cNvPr>
          <p:cNvSpPr>
            <a:spLocks noGrp="1"/>
          </p:cNvSpPr>
          <p:nvPr>
            <p:ph type="body" idx="1"/>
          </p:nvPr>
        </p:nvSpPr>
        <p:spPr/>
        <p:txBody>
          <a:bodyPr/>
          <a:lstStyle/>
          <a:p>
            <a:r>
              <a:rPr lang="en-US" dirty="0">
                <a:solidFill>
                  <a:srgbClr val="000000"/>
                </a:solidFill>
                <a:latin typeface="Calibri" panose="020F0502020204030204" pitchFamily="34" charset="0"/>
                <a:sym typeface=""/>
              </a:rPr>
              <a:t>As part of that changing jobs, Lisa and I had come into our marriage. Each of us had a car, so we had two cars. But we went down to one </a:t>
            </a:r>
            <a:r>
              <a:rPr lang="en-US" dirty="0" err="1">
                <a:solidFill>
                  <a:srgbClr val="000000"/>
                </a:solidFill>
                <a:latin typeface="Calibri" panose="020F0502020204030204" pitchFamily="34" charset="0"/>
                <a:sym typeface=""/>
              </a:rPr>
              <a:t>car.And</a:t>
            </a:r>
            <a:r>
              <a:rPr lang="en-US" dirty="0">
                <a:solidFill>
                  <a:srgbClr val="000000"/>
                </a:solidFill>
                <a:latin typeface="Calibri" panose="020F0502020204030204" pitchFamily="34" charset="0"/>
                <a:sym typeface=""/>
              </a:rPr>
              <a:t> so normally I was taking that car to work. Well, God led Lisa to start a master's degree program in teaching English for speakers of other languages. And she needed to drive about 45 minutes to get to the campus where she was doing that work. And we needed another car. And we prayed about it, and we didn't know what God was going to </a:t>
            </a:r>
            <a:r>
              <a:rPr lang="en-US" dirty="0" err="1">
                <a:solidFill>
                  <a:srgbClr val="000000"/>
                </a:solidFill>
                <a:latin typeface="Calibri" panose="020F0502020204030204" pitchFamily="34" charset="0"/>
                <a:sym typeface=""/>
              </a:rPr>
              <a:t>do.And</a:t>
            </a:r>
            <a:r>
              <a:rPr lang="en-US" dirty="0">
                <a:solidFill>
                  <a:srgbClr val="000000"/>
                </a:solidFill>
                <a:latin typeface="Calibri" panose="020F0502020204030204" pitchFamily="34" charset="0"/>
                <a:sym typeface=""/>
              </a:rPr>
              <a:t> out of the blue, some friends of ours called and said, God has caused our company to ask us to go to Japan for two years for work, and we're looking for someone to take care of our Honda Civic for us for the next couple of years. Would you be willing to do that? Yeah, I think we could do that.</a:t>
            </a:r>
          </a:p>
        </p:txBody>
      </p:sp>
      <p:sp>
        <p:nvSpPr>
          <p:cNvPr id="4" name="Slide Number Placeholder 3">
            <a:extLst>
              <a:ext uri="{FF2B5EF4-FFF2-40B4-BE49-F238E27FC236}">
                <a16:creationId xmlns:a16="http://schemas.microsoft.com/office/drawing/2014/main" id="{5A70E1FA-5704-6F10-E018-40258C351E90}"/>
              </a:ext>
            </a:extLst>
          </p:cNvPr>
          <p:cNvSpPr>
            <a:spLocks noGrp="1"/>
          </p:cNvSpPr>
          <p:nvPr>
            <p:ph type="sldNum" sz="quarter" idx="5"/>
          </p:nvPr>
        </p:nvSpPr>
        <p:spPr/>
        <p:txBody>
          <a:bodyPr/>
          <a:lstStyle/>
          <a:p>
            <a:fld id="{047F0EDD-2A63-4035-A82B-6D53DBFCCD7F}" type="slidenum">
              <a:rPr lang="en-US" smtClean="0"/>
              <a:t>3</a:t>
            </a:fld>
            <a:endParaRPr lang="en-US"/>
          </a:p>
        </p:txBody>
      </p:sp>
    </p:spTree>
    <p:extLst>
      <p:ext uri="{BB962C8B-B14F-4D97-AF65-F5344CB8AC3E}">
        <p14:creationId xmlns:p14="http://schemas.microsoft.com/office/powerpoint/2010/main" val="35506674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A2C4D-B060-A248-6DC4-8191F3D1E584}"/>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65E918D7-E962-0EC9-7F4B-49C1B9E5826C}"/>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BA2C1B5F-43C2-FCCA-DB5C-55CE01F50CED}"/>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10E3B36C-CD1E-365F-C6AE-D8EB62F7F36B}"/>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30</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776989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AF70B-536B-9DDE-F8EB-9747B5D0B317}"/>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7AE161DE-2850-28C9-3472-0294A84F13B3}"/>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29BDAAF8-42E0-71A1-F6C4-569610EC4DFA}"/>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a:solidFill>
                <a:srgbClr val="000000"/>
              </a:solidFill>
              <a:latin typeface="Calibri" panose="020F0502020204030204" pitchFamily="34" charset="0"/>
              <a:sym typeface=""/>
            </a:endParaRPr>
          </a:p>
        </p:txBody>
      </p:sp>
      <p:sp>
        <p:nvSpPr>
          <p:cNvPr id="43" name="PlaceHolder 3">
            <a:extLst>
              <a:ext uri="{FF2B5EF4-FFF2-40B4-BE49-F238E27FC236}">
                <a16:creationId xmlns:a16="http://schemas.microsoft.com/office/drawing/2014/main" id="{F065DA35-FFD6-9C17-708F-889BAABB3AFA}"/>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31</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7698796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C75B5-5FE6-644D-1377-FB9FE90524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C47B4E-5520-8CBE-0898-4D7A569D99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C28C18-31FF-7364-1B96-0C095123D619}"/>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0565E731-5C75-5912-8B8B-5C1627FF0971}"/>
              </a:ext>
            </a:extLst>
          </p:cNvPr>
          <p:cNvSpPr>
            <a:spLocks noGrp="1"/>
          </p:cNvSpPr>
          <p:nvPr>
            <p:ph type="sldNum" sz="quarter" idx="5"/>
          </p:nvPr>
        </p:nvSpPr>
        <p:spPr/>
        <p:txBody>
          <a:bodyPr/>
          <a:lstStyle/>
          <a:p>
            <a:fld id="{047F0EDD-2A63-4035-A82B-6D53DBFCCD7F}" type="slidenum">
              <a:rPr lang="en-US" smtClean="0"/>
              <a:t>32</a:t>
            </a:fld>
            <a:endParaRPr lang="en-US"/>
          </a:p>
        </p:txBody>
      </p:sp>
    </p:spTree>
    <p:extLst>
      <p:ext uri="{BB962C8B-B14F-4D97-AF65-F5344CB8AC3E}">
        <p14:creationId xmlns:p14="http://schemas.microsoft.com/office/powerpoint/2010/main" val="21022212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8EF04-9D67-C44C-7D21-C53DB6D1A9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27771A-67AC-C150-451B-60CBEA22DE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FA3764-70EA-E6EE-946D-BA680318AF18}"/>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39E8D5CA-F5CA-2564-1274-352D0382018F}"/>
              </a:ext>
            </a:extLst>
          </p:cNvPr>
          <p:cNvSpPr>
            <a:spLocks noGrp="1"/>
          </p:cNvSpPr>
          <p:nvPr>
            <p:ph type="sldNum" sz="quarter" idx="5"/>
          </p:nvPr>
        </p:nvSpPr>
        <p:spPr/>
        <p:txBody>
          <a:bodyPr/>
          <a:lstStyle/>
          <a:p>
            <a:fld id="{047F0EDD-2A63-4035-A82B-6D53DBFCCD7F}" type="slidenum">
              <a:rPr lang="en-US" smtClean="0"/>
              <a:t>33</a:t>
            </a:fld>
            <a:endParaRPr lang="en-US"/>
          </a:p>
        </p:txBody>
      </p:sp>
    </p:spTree>
    <p:extLst>
      <p:ext uri="{BB962C8B-B14F-4D97-AF65-F5344CB8AC3E}">
        <p14:creationId xmlns:p14="http://schemas.microsoft.com/office/powerpoint/2010/main" val="24680935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8F8E8-FD38-A0CE-7A90-50EBEF02E1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55C665-5471-5210-CDC1-D54E2014AC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6E9283-3C15-C4AE-E099-578F3224C31E}"/>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BC68E465-FC7F-AD99-CD69-47D257EBB729}"/>
              </a:ext>
            </a:extLst>
          </p:cNvPr>
          <p:cNvSpPr>
            <a:spLocks noGrp="1"/>
          </p:cNvSpPr>
          <p:nvPr>
            <p:ph type="sldNum" sz="quarter" idx="5"/>
          </p:nvPr>
        </p:nvSpPr>
        <p:spPr/>
        <p:txBody>
          <a:bodyPr/>
          <a:lstStyle/>
          <a:p>
            <a:fld id="{047F0EDD-2A63-4035-A82B-6D53DBFCCD7F}" type="slidenum">
              <a:rPr lang="en-US" smtClean="0"/>
              <a:t>34</a:t>
            </a:fld>
            <a:endParaRPr lang="en-US"/>
          </a:p>
        </p:txBody>
      </p:sp>
    </p:spTree>
    <p:extLst>
      <p:ext uri="{BB962C8B-B14F-4D97-AF65-F5344CB8AC3E}">
        <p14:creationId xmlns:p14="http://schemas.microsoft.com/office/powerpoint/2010/main" val="23752534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169AE-FF04-6F3D-C3D4-E8317D2602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D8D567-5EE1-3D3F-A8A6-EC0CA95C88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48CCA0-9DEC-72B5-EB4C-EF1B0E042D57}"/>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13BA8E8A-E34E-BECA-F951-14E9FD290C03}"/>
              </a:ext>
            </a:extLst>
          </p:cNvPr>
          <p:cNvSpPr>
            <a:spLocks noGrp="1"/>
          </p:cNvSpPr>
          <p:nvPr>
            <p:ph type="sldNum" sz="quarter" idx="5"/>
          </p:nvPr>
        </p:nvSpPr>
        <p:spPr/>
        <p:txBody>
          <a:bodyPr/>
          <a:lstStyle/>
          <a:p>
            <a:fld id="{047F0EDD-2A63-4035-A82B-6D53DBFCCD7F}" type="slidenum">
              <a:rPr lang="en-US" smtClean="0"/>
              <a:t>35</a:t>
            </a:fld>
            <a:endParaRPr lang="en-US"/>
          </a:p>
        </p:txBody>
      </p:sp>
    </p:spTree>
    <p:extLst>
      <p:ext uri="{BB962C8B-B14F-4D97-AF65-F5344CB8AC3E}">
        <p14:creationId xmlns:p14="http://schemas.microsoft.com/office/powerpoint/2010/main" val="5892655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D6100-1953-135B-393E-89F2CAE40B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4A4D0C-F3D8-F548-DB06-0846C6D9B1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E7CEFE-330C-E2CB-316A-B38AC497E999}"/>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EBE40BEA-2B64-0127-8A8E-2964FDE3EFCC}"/>
              </a:ext>
            </a:extLst>
          </p:cNvPr>
          <p:cNvSpPr>
            <a:spLocks noGrp="1"/>
          </p:cNvSpPr>
          <p:nvPr>
            <p:ph type="sldNum" sz="quarter" idx="5"/>
          </p:nvPr>
        </p:nvSpPr>
        <p:spPr/>
        <p:txBody>
          <a:bodyPr/>
          <a:lstStyle/>
          <a:p>
            <a:fld id="{047F0EDD-2A63-4035-A82B-6D53DBFCCD7F}" type="slidenum">
              <a:rPr lang="en-US" smtClean="0"/>
              <a:t>36</a:t>
            </a:fld>
            <a:endParaRPr lang="en-US"/>
          </a:p>
        </p:txBody>
      </p:sp>
    </p:spTree>
    <p:extLst>
      <p:ext uri="{BB962C8B-B14F-4D97-AF65-F5344CB8AC3E}">
        <p14:creationId xmlns:p14="http://schemas.microsoft.com/office/powerpoint/2010/main" val="19748614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9E1FF-3B8D-1288-CA2E-8568F913BC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D137F9-3C3C-1967-B4BB-A09A99AB0B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10A2A4-4C34-351A-8D24-57B02C65C4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AB101F-7D26-085B-FC30-367760C83D1B}"/>
              </a:ext>
            </a:extLst>
          </p:cNvPr>
          <p:cNvSpPr>
            <a:spLocks noGrp="1"/>
          </p:cNvSpPr>
          <p:nvPr>
            <p:ph type="sldNum" sz="quarter" idx="5"/>
          </p:nvPr>
        </p:nvSpPr>
        <p:spPr/>
        <p:txBody>
          <a:bodyPr/>
          <a:lstStyle/>
          <a:p>
            <a:fld id="{047F0EDD-2A63-4035-A82B-6D53DBFCCD7F}" type="slidenum">
              <a:rPr lang="en-US" smtClean="0"/>
              <a:t>37</a:t>
            </a:fld>
            <a:endParaRPr lang="en-US"/>
          </a:p>
        </p:txBody>
      </p:sp>
    </p:spTree>
    <p:extLst>
      <p:ext uri="{BB962C8B-B14F-4D97-AF65-F5344CB8AC3E}">
        <p14:creationId xmlns:p14="http://schemas.microsoft.com/office/powerpoint/2010/main" val="27970595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A948A-111C-3B57-0639-198BD64501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A3804B-568F-B55C-0B1C-ADC19A2FDE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978695-D53A-3C9B-1F20-9349849A6D8B}"/>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01E34201-C452-0B5D-EBEE-02A999C5C354}"/>
              </a:ext>
            </a:extLst>
          </p:cNvPr>
          <p:cNvSpPr>
            <a:spLocks noGrp="1"/>
          </p:cNvSpPr>
          <p:nvPr>
            <p:ph type="sldNum" sz="quarter" idx="5"/>
          </p:nvPr>
        </p:nvSpPr>
        <p:spPr/>
        <p:txBody>
          <a:bodyPr/>
          <a:lstStyle/>
          <a:p>
            <a:fld id="{047F0EDD-2A63-4035-A82B-6D53DBFCCD7F}" type="slidenum">
              <a:rPr lang="en-US" smtClean="0"/>
              <a:t>38</a:t>
            </a:fld>
            <a:endParaRPr lang="en-US"/>
          </a:p>
        </p:txBody>
      </p:sp>
    </p:spTree>
    <p:extLst>
      <p:ext uri="{BB962C8B-B14F-4D97-AF65-F5344CB8AC3E}">
        <p14:creationId xmlns:p14="http://schemas.microsoft.com/office/powerpoint/2010/main" val="29573983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6CF9B-D009-30D6-17BB-6DFF65D14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7C4C71-E18E-A884-FA8D-AAAE0A8C38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7062AA-947F-DBB2-EBA9-A411B8354995}"/>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E542C473-9C0E-590F-CE21-8129B9070716}"/>
              </a:ext>
            </a:extLst>
          </p:cNvPr>
          <p:cNvSpPr>
            <a:spLocks noGrp="1"/>
          </p:cNvSpPr>
          <p:nvPr>
            <p:ph type="sldNum" sz="quarter" idx="5"/>
          </p:nvPr>
        </p:nvSpPr>
        <p:spPr/>
        <p:txBody>
          <a:bodyPr/>
          <a:lstStyle/>
          <a:p>
            <a:fld id="{047F0EDD-2A63-4035-A82B-6D53DBFCCD7F}" type="slidenum">
              <a:rPr lang="en-US" smtClean="0"/>
              <a:t>39</a:t>
            </a:fld>
            <a:endParaRPr lang="en-US"/>
          </a:p>
        </p:txBody>
      </p:sp>
    </p:spTree>
    <p:extLst>
      <p:ext uri="{BB962C8B-B14F-4D97-AF65-F5344CB8AC3E}">
        <p14:creationId xmlns:p14="http://schemas.microsoft.com/office/powerpoint/2010/main" val="3307165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E79EA-7CEE-C8E9-FD07-A96623B902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A87D50-2235-E2DD-A1E7-A57967282A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6DE92D-6CA2-14B4-763A-83BEA3F8BF2E}"/>
              </a:ext>
            </a:extLst>
          </p:cNvPr>
          <p:cNvSpPr>
            <a:spLocks noGrp="1"/>
          </p:cNvSpPr>
          <p:nvPr>
            <p:ph type="body" idx="1"/>
          </p:nvPr>
        </p:nvSpPr>
        <p:spPr/>
        <p:txBody>
          <a:bodyPr/>
          <a:lstStyle/>
          <a:p>
            <a:r>
              <a:rPr lang="en-US" dirty="0">
                <a:solidFill>
                  <a:srgbClr val="000000"/>
                </a:solidFill>
                <a:latin typeface="Calibri" panose="020F0502020204030204" pitchFamily="34" charset="0"/>
                <a:sym typeface=""/>
              </a:rPr>
              <a:t>We moved here to Jordan in 2003 and we started going back to the US every other year for about two to three months. And as part of that two to three months, it involved a lot of travel. In any given summer we were driving anywhere between five and ten thousand </a:t>
            </a:r>
            <a:r>
              <a:rPr lang="en-US" dirty="0" err="1">
                <a:solidFill>
                  <a:srgbClr val="000000"/>
                </a:solidFill>
                <a:latin typeface="Calibri" panose="020F0502020204030204" pitchFamily="34" charset="0"/>
                <a:sym typeface=""/>
              </a:rPr>
              <a:t>miles.And</a:t>
            </a:r>
            <a:r>
              <a:rPr lang="en-US" dirty="0">
                <a:solidFill>
                  <a:srgbClr val="000000"/>
                </a:solidFill>
                <a:latin typeface="Calibri" panose="020F0502020204030204" pitchFamily="34" charset="0"/>
                <a:sym typeface=""/>
              </a:rPr>
              <a:t> we obviously needed a car to do that. Now, when we first started going, we had a family of four and then a family of five. And so oftentimes we could find a car to borrow or something. But then starting when we went back in 2009, we had a family of six. And you can no longer fit in a regular car. And we looked at what it would cost to rent a van. And it just wasn't going to work. It was very, very expensive to rent a van, especially for 10 or 12 </a:t>
            </a:r>
            <a:r>
              <a:rPr lang="en-US" dirty="0" err="1">
                <a:solidFill>
                  <a:srgbClr val="000000"/>
                </a:solidFill>
                <a:latin typeface="Calibri" panose="020F0502020204030204" pitchFamily="34" charset="0"/>
                <a:sym typeface=""/>
              </a:rPr>
              <a:t>weeks.So</a:t>
            </a:r>
            <a:r>
              <a:rPr lang="en-US" dirty="0">
                <a:solidFill>
                  <a:srgbClr val="000000"/>
                </a:solidFill>
                <a:latin typeface="Calibri" panose="020F0502020204030204" pitchFamily="34" charset="0"/>
                <a:sym typeface=""/>
              </a:rPr>
              <a:t> again, what do we do? God, how do you want to provide for us? Well, God gave us the idea that maybe we could buy an older van, like 12 to 15 years old, and use it for the summer and then sell it. But can you find a seller or a buyer at the end of the summer? We didn't </a:t>
            </a:r>
            <a:r>
              <a:rPr lang="en-US" dirty="0" err="1">
                <a:solidFill>
                  <a:srgbClr val="000000"/>
                </a:solidFill>
                <a:latin typeface="Calibri" panose="020F0502020204030204" pitchFamily="34" charset="0"/>
                <a:sym typeface=""/>
              </a:rPr>
              <a:t>know.But</a:t>
            </a:r>
            <a:r>
              <a:rPr lang="en-US" dirty="0">
                <a:solidFill>
                  <a:srgbClr val="000000"/>
                </a:solidFill>
                <a:latin typeface="Calibri" panose="020F0502020204030204" pitchFamily="34" charset="0"/>
                <a:sym typeface=""/>
              </a:rPr>
              <a:t> we decided to try it. And so God had provided, I think it was maybe $2,500 or $3,000. And we went and we bought an old used van. It was a little clunky, but it lasted us the whole summer. And at the end of the summer, God provided a buyer for it.</a:t>
            </a:r>
          </a:p>
        </p:txBody>
      </p:sp>
      <p:sp>
        <p:nvSpPr>
          <p:cNvPr id="4" name="Slide Number Placeholder 3">
            <a:extLst>
              <a:ext uri="{FF2B5EF4-FFF2-40B4-BE49-F238E27FC236}">
                <a16:creationId xmlns:a16="http://schemas.microsoft.com/office/drawing/2014/main" id="{A4B1213D-E9DE-6003-A10B-C62E9A6EA1C2}"/>
              </a:ext>
            </a:extLst>
          </p:cNvPr>
          <p:cNvSpPr>
            <a:spLocks noGrp="1"/>
          </p:cNvSpPr>
          <p:nvPr>
            <p:ph type="sldNum" sz="quarter" idx="5"/>
          </p:nvPr>
        </p:nvSpPr>
        <p:spPr/>
        <p:txBody>
          <a:bodyPr/>
          <a:lstStyle/>
          <a:p>
            <a:fld id="{047F0EDD-2A63-4035-A82B-6D53DBFCCD7F}" type="slidenum">
              <a:rPr lang="en-US" smtClean="0"/>
              <a:t>4</a:t>
            </a:fld>
            <a:endParaRPr lang="en-US"/>
          </a:p>
        </p:txBody>
      </p:sp>
    </p:spTree>
    <p:extLst>
      <p:ext uri="{BB962C8B-B14F-4D97-AF65-F5344CB8AC3E}">
        <p14:creationId xmlns:p14="http://schemas.microsoft.com/office/powerpoint/2010/main" val="41614793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27882-7863-2283-B1E2-9DFBBCFB1F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18CEEF-39A7-B97A-8431-060979C9FD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287A52-D9E5-709D-BDE7-8BC2291E0E1D}"/>
              </a:ext>
            </a:extLst>
          </p:cNvPr>
          <p:cNvSpPr>
            <a:spLocks noGrp="1"/>
          </p:cNvSpPr>
          <p:nvPr>
            <p:ph type="body" idx="1"/>
          </p:nvPr>
        </p:nvSpPr>
        <p:spPr/>
        <p:txBody>
          <a:bodyPr/>
          <a:lstStyle/>
          <a:p>
            <a:r>
              <a:rPr lang="en-US" dirty="0"/>
              <a:t>I'll tell you my tax story. In the U.S., if you have a business expense, you can submit that business expense to your </a:t>
            </a:r>
            <a:r>
              <a:rPr lang="en-US" dirty="0" err="1"/>
              <a:t>company.And</a:t>
            </a:r>
            <a:r>
              <a:rPr lang="en-US" dirty="0"/>
              <a:t> the company can legally pay you back, give you that money, and it's not considered part of your income according to the government when they count your money for tax purposes. And so the government has said that you have 60 </a:t>
            </a:r>
            <a:r>
              <a:rPr lang="en-US" dirty="0" err="1"/>
              <a:t>daysFrom</a:t>
            </a:r>
            <a:r>
              <a:rPr lang="en-US" dirty="0"/>
              <a:t> the time that you spend the money till the time that you report the money. And if you report it within that 60 days, then your company can pay you back that money and it's not considered taxable money. Well, last year, I had a pretty significant business expense. It was over $200, but I forgot to report </a:t>
            </a:r>
            <a:r>
              <a:rPr lang="en-US" dirty="0" err="1"/>
              <a:t>it.What</a:t>
            </a:r>
            <a:r>
              <a:rPr lang="en-US" dirty="0"/>
              <a:t> I remember to report it, it was about 65 days after I had spent the money. $200, that's a lot of money. Scratching my head, what do I do? Here's what I did. This particular expense, I didn't have to submit a receipt for. I changed the </a:t>
            </a:r>
            <a:r>
              <a:rPr lang="en-US" dirty="0" err="1"/>
              <a:t>date.I</a:t>
            </a:r>
            <a:r>
              <a:rPr lang="en-US" dirty="0"/>
              <a:t> altered, I just told my company I spent the money on this day rather than this day. I mean, I figured, you know, I legitimately am owed this money. It's a legitimate business expense. I think I can justify doing that. I felt a little bad about it, but I did it. There have been several times since then when God kind of brought that back to my mind and I kind of pushed it away. But when I was studying this this week, God said, you lied, didn't </a:t>
            </a:r>
            <a:r>
              <a:rPr lang="en-US" dirty="0" err="1"/>
              <a:t>you?Yeah</a:t>
            </a:r>
            <a:r>
              <a:rPr lang="en-US" dirty="0"/>
              <a:t>, I got it. I confessed that to God. I said, I'm willing to make it right, but what do I need to do? So I went online and I started researching this 60-day law and so forth. And I discovered that if you report it after that 60 days, instead of being just a reimbursement of the business expense, it becomes part of your </a:t>
            </a:r>
            <a:r>
              <a:rPr lang="en-US" dirty="0" err="1"/>
              <a:t>paycheck.It</a:t>
            </a:r>
            <a:r>
              <a:rPr lang="en-US" dirty="0"/>
              <a:t> becomes income that gets reported to the government, and you have to pay taxes on it. I thought, okay. Well, God, I was pursuing earthly treasures. I wasn't honest because I was pursuing earthly treasures. And I'm getting ready to report my taxes for the year. And so I said, okay, God, I'm going to take that $200, and I'm going to report it as part of my taxable income. I'm just going to go ahead and pay the taxes on </a:t>
            </a:r>
            <a:r>
              <a:rPr lang="en-US" dirty="0" err="1"/>
              <a:t>it.And</a:t>
            </a:r>
            <a:r>
              <a:rPr lang="en-US" dirty="0"/>
              <a:t> I'm also going to tell everybody what happened. So that you guys understand that I'm not some holy, perfect person. I also sin. I also give in to temptation.</a:t>
            </a:r>
          </a:p>
        </p:txBody>
      </p:sp>
      <p:sp>
        <p:nvSpPr>
          <p:cNvPr id="4" name="Slide Number Placeholder 3">
            <a:extLst>
              <a:ext uri="{FF2B5EF4-FFF2-40B4-BE49-F238E27FC236}">
                <a16:creationId xmlns:a16="http://schemas.microsoft.com/office/drawing/2014/main" id="{62466D21-C5A7-D9B8-5C64-C9374FC88382}"/>
              </a:ext>
            </a:extLst>
          </p:cNvPr>
          <p:cNvSpPr>
            <a:spLocks noGrp="1"/>
          </p:cNvSpPr>
          <p:nvPr>
            <p:ph type="sldNum" sz="quarter" idx="5"/>
          </p:nvPr>
        </p:nvSpPr>
        <p:spPr/>
        <p:txBody>
          <a:bodyPr/>
          <a:lstStyle/>
          <a:p>
            <a:fld id="{047F0EDD-2A63-4035-A82B-6D53DBFCCD7F}" type="slidenum">
              <a:rPr lang="en-US" smtClean="0"/>
              <a:t>40</a:t>
            </a:fld>
            <a:endParaRPr lang="en-US"/>
          </a:p>
        </p:txBody>
      </p:sp>
    </p:spTree>
    <p:extLst>
      <p:ext uri="{BB962C8B-B14F-4D97-AF65-F5344CB8AC3E}">
        <p14:creationId xmlns:p14="http://schemas.microsoft.com/office/powerpoint/2010/main" val="705467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337D0-A490-C6B4-CA53-212D8E11D8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03392A-43C1-F14D-F0AA-5F13D5C37A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AC7BCA-A091-8372-EBDD-1F415815FA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8D84CB-38A0-67A3-AC8F-2CBA2B1A694E}"/>
              </a:ext>
            </a:extLst>
          </p:cNvPr>
          <p:cNvSpPr>
            <a:spLocks noGrp="1"/>
          </p:cNvSpPr>
          <p:nvPr>
            <p:ph type="sldNum" sz="quarter" idx="5"/>
          </p:nvPr>
        </p:nvSpPr>
        <p:spPr/>
        <p:txBody>
          <a:bodyPr/>
          <a:lstStyle/>
          <a:p>
            <a:fld id="{047F0EDD-2A63-4035-A82B-6D53DBFCCD7F}" type="slidenum">
              <a:rPr lang="en-US" smtClean="0"/>
              <a:t>41</a:t>
            </a:fld>
            <a:endParaRPr lang="en-US"/>
          </a:p>
        </p:txBody>
      </p:sp>
    </p:spTree>
    <p:extLst>
      <p:ext uri="{BB962C8B-B14F-4D97-AF65-F5344CB8AC3E}">
        <p14:creationId xmlns:p14="http://schemas.microsoft.com/office/powerpoint/2010/main" val="41776199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93C12-9771-9159-1F10-193784F6E9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2780BB-A423-E588-7061-B689F31172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8D9DC6-C692-3C30-406A-AA92A4D2D7F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CB7D0E-C0A4-AA12-3BEE-42828692EB19}"/>
              </a:ext>
            </a:extLst>
          </p:cNvPr>
          <p:cNvSpPr>
            <a:spLocks noGrp="1"/>
          </p:cNvSpPr>
          <p:nvPr>
            <p:ph type="sldNum" sz="quarter" idx="5"/>
          </p:nvPr>
        </p:nvSpPr>
        <p:spPr/>
        <p:txBody>
          <a:bodyPr/>
          <a:lstStyle/>
          <a:p>
            <a:fld id="{047F0EDD-2A63-4035-A82B-6D53DBFCCD7F}" type="slidenum">
              <a:rPr lang="en-US" smtClean="0"/>
              <a:t>42</a:t>
            </a:fld>
            <a:endParaRPr lang="en-US"/>
          </a:p>
        </p:txBody>
      </p:sp>
    </p:spTree>
    <p:extLst>
      <p:ext uri="{BB962C8B-B14F-4D97-AF65-F5344CB8AC3E}">
        <p14:creationId xmlns:p14="http://schemas.microsoft.com/office/powerpoint/2010/main" val="29111170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79E2B-0A2C-EDD3-5185-38A0E99E38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9F9AA9-C3DC-6F3E-0008-E6DE7C5860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C3E591-CAEE-BD00-A915-37E2EFCE9D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C7D7693-8FA9-5FEB-6E3C-2534226C4336}"/>
              </a:ext>
            </a:extLst>
          </p:cNvPr>
          <p:cNvSpPr>
            <a:spLocks noGrp="1"/>
          </p:cNvSpPr>
          <p:nvPr>
            <p:ph type="sldNum" sz="quarter" idx="5"/>
          </p:nvPr>
        </p:nvSpPr>
        <p:spPr/>
        <p:txBody>
          <a:bodyPr/>
          <a:lstStyle/>
          <a:p>
            <a:fld id="{047F0EDD-2A63-4035-A82B-6D53DBFCCD7F}" type="slidenum">
              <a:rPr lang="en-US" smtClean="0"/>
              <a:t>43</a:t>
            </a:fld>
            <a:endParaRPr lang="en-US"/>
          </a:p>
        </p:txBody>
      </p:sp>
    </p:spTree>
    <p:extLst>
      <p:ext uri="{BB962C8B-B14F-4D97-AF65-F5344CB8AC3E}">
        <p14:creationId xmlns:p14="http://schemas.microsoft.com/office/powerpoint/2010/main" val="5960879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C2D06-55A8-90A4-9E84-A90A0B29A3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87B551-9E57-8275-E8FC-CBD3E5CB75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D7C7F0-2223-9A95-DA80-DFA054B220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02FE1D-359B-A8B6-8A22-B5F0ED6B432E}"/>
              </a:ext>
            </a:extLst>
          </p:cNvPr>
          <p:cNvSpPr>
            <a:spLocks noGrp="1"/>
          </p:cNvSpPr>
          <p:nvPr>
            <p:ph type="sldNum" sz="quarter" idx="5"/>
          </p:nvPr>
        </p:nvSpPr>
        <p:spPr/>
        <p:txBody>
          <a:bodyPr/>
          <a:lstStyle/>
          <a:p>
            <a:fld id="{047F0EDD-2A63-4035-A82B-6D53DBFCCD7F}" type="slidenum">
              <a:rPr lang="en-US" smtClean="0"/>
              <a:t>44</a:t>
            </a:fld>
            <a:endParaRPr lang="en-US"/>
          </a:p>
        </p:txBody>
      </p:sp>
    </p:spTree>
    <p:extLst>
      <p:ext uri="{BB962C8B-B14F-4D97-AF65-F5344CB8AC3E}">
        <p14:creationId xmlns:p14="http://schemas.microsoft.com/office/powerpoint/2010/main" val="3084229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4A637-AF77-35BB-9344-2D6D5D041F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2741FA-D5F6-C8D6-797E-EC83E59748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0D6B36-004E-4C02-F562-03CF1A44A6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6F5C41-6EA5-8A8F-2248-29E9622A6347}"/>
              </a:ext>
            </a:extLst>
          </p:cNvPr>
          <p:cNvSpPr>
            <a:spLocks noGrp="1"/>
          </p:cNvSpPr>
          <p:nvPr>
            <p:ph type="sldNum" sz="quarter" idx="5"/>
          </p:nvPr>
        </p:nvSpPr>
        <p:spPr/>
        <p:txBody>
          <a:bodyPr/>
          <a:lstStyle/>
          <a:p>
            <a:fld id="{047F0EDD-2A63-4035-A82B-6D53DBFCCD7F}" type="slidenum">
              <a:rPr lang="en-US" smtClean="0"/>
              <a:t>45</a:t>
            </a:fld>
            <a:endParaRPr lang="en-US"/>
          </a:p>
        </p:txBody>
      </p:sp>
    </p:spTree>
    <p:extLst>
      <p:ext uri="{BB962C8B-B14F-4D97-AF65-F5344CB8AC3E}">
        <p14:creationId xmlns:p14="http://schemas.microsoft.com/office/powerpoint/2010/main" val="21459637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7F0EDD-2A63-4035-A82B-6D53DBFCCD7F}" type="slidenum">
              <a:rPr lang="en-US" smtClean="0"/>
              <a:t>46</a:t>
            </a:fld>
            <a:endParaRPr lang="en-US"/>
          </a:p>
        </p:txBody>
      </p:sp>
    </p:spTree>
    <p:extLst>
      <p:ext uri="{BB962C8B-B14F-4D97-AF65-F5344CB8AC3E}">
        <p14:creationId xmlns:p14="http://schemas.microsoft.com/office/powerpoint/2010/main" val="21547222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609585"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NT Preaching (</a:t>
            </a:r>
            <a:r>
              <a:rPr lang="en-US" dirty="0" err="1">
                <a:latin typeface="Arial" charset="0"/>
                <a:ea typeface="ＭＳ Ｐゴシック" charset="0"/>
                <a:cs typeface="ＭＳ Ｐゴシック" charset="0"/>
              </a:rPr>
              <a:t>np</a:t>
            </a:r>
            <a:r>
              <a:rPr lang="en-US" dirty="0">
                <a:latin typeface="Arial" charset="0"/>
                <a:ea typeface="ＭＳ Ｐゴシック" charset="0"/>
                <a:cs typeface="ＭＳ Ｐゴシック" charset="0"/>
              </a:rP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3453D-A5A5-364E-ECD2-FA05722CF1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ED7895-2DED-E756-724C-8FC0E7A29F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CD1D45-B6AD-1391-0B52-F809521B37A9}"/>
              </a:ext>
            </a:extLst>
          </p:cNvPr>
          <p:cNvSpPr>
            <a:spLocks noGrp="1"/>
          </p:cNvSpPr>
          <p:nvPr>
            <p:ph type="body" idx="1"/>
          </p:nvPr>
        </p:nvSpPr>
        <p:spPr/>
        <p:txBody>
          <a:bodyPr/>
          <a:lstStyle/>
          <a:p>
            <a:r>
              <a:rPr lang="en-US" dirty="0">
                <a:solidFill>
                  <a:srgbClr val="000000"/>
                </a:solidFill>
                <a:latin typeface="Calibri" panose="020F0502020204030204" pitchFamily="34" charset="0"/>
                <a:sym typeface=""/>
              </a:rPr>
              <a:t>Well, here we are 23 years later. These are some of the vehicles we've owned for two to three months at a time. They've all been 12 to 15 years </a:t>
            </a:r>
            <a:r>
              <a:rPr lang="en-US" dirty="0" err="1">
                <a:solidFill>
                  <a:srgbClr val="000000"/>
                </a:solidFill>
                <a:latin typeface="Calibri" panose="020F0502020204030204" pitchFamily="34" charset="0"/>
                <a:sym typeface=""/>
              </a:rPr>
              <a:t>old.But</a:t>
            </a:r>
            <a:r>
              <a:rPr lang="en-US" dirty="0">
                <a:solidFill>
                  <a:srgbClr val="000000"/>
                </a:solidFill>
                <a:latin typeface="Calibri" panose="020F0502020204030204" pitchFamily="34" charset="0"/>
                <a:sym typeface=""/>
              </a:rPr>
              <a:t> God has provided, this is just since 2014, there were several cars before that, I think it's eight or nine times. Every time God has kept them going mechanically, because a 12 to 15 year old car, you never know, right? But he's always kept them going mechanically, and he's always provided a buyer at the end of the summer.</a:t>
            </a:r>
          </a:p>
        </p:txBody>
      </p:sp>
      <p:sp>
        <p:nvSpPr>
          <p:cNvPr id="4" name="Slide Number Placeholder 3">
            <a:extLst>
              <a:ext uri="{FF2B5EF4-FFF2-40B4-BE49-F238E27FC236}">
                <a16:creationId xmlns:a16="http://schemas.microsoft.com/office/drawing/2014/main" id="{C244A79E-D583-5676-C501-3A6A3F7294CC}"/>
              </a:ext>
            </a:extLst>
          </p:cNvPr>
          <p:cNvSpPr>
            <a:spLocks noGrp="1"/>
          </p:cNvSpPr>
          <p:nvPr>
            <p:ph type="sldNum" sz="quarter" idx="5"/>
          </p:nvPr>
        </p:nvSpPr>
        <p:spPr/>
        <p:txBody>
          <a:bodyPr/>
          <a:lstStyle/>
          <a:p>
            <a:fld id="{047F0EDD-2A63-4035-A82B-6D53DBFCCD7F}" type="slidenum">
              <a:rPr lang="en-US" smtClean="0"/>
              <a:t>5</a:t>
            </a:fld>
            <a:endParaRPr lang="en-US"/>
          </a:p>
        </p:txBody>
      </p:sp>
    </p:spTree>
    <p:extLst>
      <p:ext uri="{BB962C8B-B14F-4D97-AF65-F5344CB8AC3E}">
        <p14:creationId xmlns:p14="http://schemas.microsoft.com/office/powerpoint/2010/main" val="510975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B98DE-D525-08BF-F5BD-006A1314CB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50C040-1F43-75B7-6712-13330A31FA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1A17F1-C22A-353B-C0E0-0813D7E69FC0}"/>
              </a:ext>
            </a:extLst>
          </p:cNvPr>
          <p:cNvSpPr>
            <a:spLocks noGrp="1"/>
          </p:cNvSpPr>
          <p:nvPr>
            <p:ph type="body" idx="1"/>
          </p:nvPr>
        </p:nvSpPr>
        <p:spPr/>
        <p:txBody>
          <a:bodyPr/>
          <a:lstStyle/>
          <a:p>
            <a:r>
              <a:rPr lang="en-US" dirty="0">
                <a:solidFill>
                  <a:srgbClr val="000000"/>
                </a:solidFill>
                <a:latin typeface="Calibri" panose="020F0502020204030204" pitchFamily="34" charset="0"/>
                <a:sym typeface=""/>
              </a:rPr>
              <a:t>Lisa and I had a good time this week just going back and thinking about the ways that God has provided for us over the years. We’ve 13 visits to the U.S. Every time God has provided money to pay for our round trip, he's provided housing, because we don't have a house in the U.S., but sometimes it's staying with family, but most of the time he's actually provided a place of our </a:t>
            </a:r>
            <a:r>
              <a:rPr lang="en-US" dirty="0" err="1">
                <a:solidFill>
                  <a:srgbClr val="000000"/>
                </a:solidFill>
                <a:latin typeface="Calibri" panose="020F0502020204030204" pitchFamily="34" charset="0"/>
                <a:sym typeface=""/>
              </a:rPr>
              <a:t>own.He's</a:t>
            </a:r>
            <a:r>
              <a:rPr lang="en-US" dirty="0">
                <a:solidFill>
                  <a:srgbClr val="000000"/>
                </a:solidFill>
                <a:latin typeface="Calibri" panose="020F0502020204030204" pitchFamily="34" charset="0"/>
                <a:sym typeface=""/>
              </a:rPr>
              <a:t> provided a car that is sufficient for our size of family and a buyer for the car at the end of the visit. And he's even provided people to care for our house here and our pets here. And every one of those 13 times, I've been anxious about how God's going to </a:t>
            </a:r>
            <a:r>
              <a:rPr lang="en-US" dirty="0" err="1">
                <a:solidFill>
                  <a:srgbClr val="000000"/>
                </a:solidFill>
                <a:latin typeface="Calibri" panose="020F0502020204030204" pitchFamily="34" charset="0"/>
                <a:sym typeface=""/>
              </a:rPr>
              <a:t>provide.And</a:t>
            </a:r>
            <a:r>
              <a:rPr lang="en-US" dirty="0">
                <a:solidFill>
                  <a:srgbClr val="000000"/>
                </a:solidFill>
                <a:latin typeface="Calibri" panose="020F0502020204030204" pitchFamily="34" charset="0"/>
                <a:sym typeface=""/>
              </a:rPr>
              <a:t> this last summer, when actually God had finished providing a car for us, I literally broke down and cried because it was such an amazing story. And I was so ashamed of how anxious I had been.</a:t>
            </a:r>
          </a:p>
        </p:txBody>
      </p:sp>
      <p:sp>
        <p:nvSpPr>
          <p:cNvPr id="4" name="Slide Number Placeholder 3">
            <a:extLst>
              <a:ext uri="{FF2B5EF4-FFF2-40B4-BE49-F238E27FC236}">
                <a16:creationId xmlns:a16="http://schemas.microsoft.com/office/drawing/2014/main" id="{BE1ABFAA-4353-02B3-2AE1-58A135CD21C2}"/>
              </a:ext>
            </a:extLst>
          </p:cNvPr>
          <p:cNvSpPr>
            <a:spLocks noGrp="1"/>
          </p:cNvSpPr>
          <p:nvPr>
            <p:ph type="sldNum" sz="quarter" idx="5"/>
          </p:nvPr>
        </p:nvSpPr>
        <p:spPr/>
        <p:txBody>
          <a:bodyPr/>
          <a:lstStyle/>
          <a:p>
            <a:fld id="{047F0EDD-2A63-4035-A82B-6D53DBFCCD7F}" type="slidenum">
              <a:rPr lang="en-US" smtClean="0"/>
              <a:t>6</a:t>
            </a:fld>
            <a:endParaRPr lang="en-US"/>
          </a:p>
        </p:txBody>
      </p:sp>
    </p:spTree>
    <p:extLst>
      <p:ext uri="{BB962C8B-B14F-4D97-AF65-F5344CB8AC3E}">
        <p14:creationId xmlns:p14="http://schemas.microsoft.com/office/powerpoint/2010/main" val="3079966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B4110-4BD9-948B-97E4-E295BA278F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9B470E-DBFC-83E8-0EA3-7147FCA93B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29AD60-E852-86D3-78F3-461AF391A6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F53062-9DA6-3D6D-7F26-B01FA36768CC}"/>
              </a:ext>
            </a:extLst>
          </p:cNvPr>
          <p:cNvSpPr>
            <a:spLocks noGrp="1"/>
          </p:cNvSpPr>
          <p:nvPr>
            <p:ph type="sldNum" sz="quarter" idx="5"/>
          </p:nvPr>
        </p:nvSpPr>
        <p:spPr/>
        <p:txBody>
          <a:bodyPr/>
          <a:lstStyle/>
          <a:p>
            <a:fld id="{047F0EDD-2A63-4035-A82B-6D53DBFCCD7F}" type="slidenum">
              <a:rPr lang="en-US" smtClean="0"/>
              <a:t>7</a:t>
            </a:fld>
            <a:endParaRPr lang="en-US"/>
          </a:p>
        </p:txBody>
      </p:sp>
    </p:spTree>
    <p:extLst>
      <p:ext uri="{BB962C8B-B14F-4D97-AF65-F5344CB8AC3E}">
        <p14:creationId xmlns:p14="http://schemas.microsoft.com/office/powerpoint/2010/main" val="1958417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0C20E-A12B-7A55-47C9-42E70A69E0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6EBE54-BC02-3E68-C6EA-2DE19F68B2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9D20F2-DB9A-4633-D209-9595B36E7C45}"/>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6FDB4DBA-6AE7-206D-E070-A1192E3E9134}"/>
              </a:ext>
            </a:extLst>
          </p:cNvPr>
          <p:cNvSpPr>
            <a:spLocks noGrp="1"/>
          </p:cNvSpPr>
          <p:nvPr>
            <p:ph type="sldNum" sz="quarter" idx="5"/>
          </p:nvPr>
        </p:nvSpPr>
        <p:spPr/>
        <p:txBody>
          <a:bodyPr/>
          <a:lstStyle/>
          <a:p>
            <a:fld id="{047F0EDD-2A63-4035-A82B-6D53DBFCCD7F}" type="slidenum">
              <a:rPr lang="en-US" smtClean="0"/>
              <a:t>8</a:t>
            </a:fld>
            <a:endParaRPr lang="en-US"/>
          </a:p>
        </p:txBody>
      </p:sp>
    </p:spTree>
    <p:extLst>
      <p:ext uri="{BB962C8B-B14F-4D97-AF65-F5344CB8AC3E}">
        <p14:creationId xmlns:p14="http://schemas.microsoft.com/office/powerpoint/2010/main" val="1622865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7F8CA-CCFC-23C2-ECB8-4F68A97A82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2686E1-572B-C2DC-02CC-0176E38422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89F98F-5E1F-4B3D-CC8B-AB1B26A3DA60}"/>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FC96BAAA-A189-4FC9-1CC8-A73B4E6FC671}"/>
              </a:ext>
            </a:extLst>
          </p:cNvPr>
          <p:cNvSpPr>
            <a:spLocks noGrp="1"/>
          </p:cNvSpPr>
          <p:nvPr>
            <p:ph type="sldNum" sz="quarter" idx="5"/>
          </p:nvPr>
        </p:nvSpPr>
        <p:spPr/>
        <p:txBody>
          <a:bodyPr/>
          <a:lstStyle/>
          <a:p>
            <a:fld id="{047F0EDD-2A63-4035-A82B-6D53DBFCCD7F}" type="slidenum">
              <a:rPr lang="en-US" smtClean="0"/>
              <a:t>9</a:t>
            </a:fld>
            <a:endParaRPr lang="en-US"/>
          </a:p>
        </p:txBody>
      </p:sp>
    </p:spTree>
    <p:extLst>
      <p:ext uri="{BB962C8B-B14F-4D97-AF65-F5344CB8AC3E}">
        <p14:creationId xmlns:p14="http://schemas.microsoft.com/office/powerpoint/2010/main" val="316003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413A7F-53B5-46F5-B019-30121A04A1A6}" type="datetimeFigureOut">
              <a:rPr lang="en-US" smtClean="0"/>
              <a:t>3/10/26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050470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3/10/26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954176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3/10/26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013619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3/10/26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4046722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3/10/26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44401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3/10/26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221566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3/10/26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606300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3/10/26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5335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3/10/26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38804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69866246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17437757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3/10/26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7494437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96226316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19240008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03144051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695268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59465262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30183025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82784757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8376292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21118054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13A7F-53B5-46F5-B019-30121A04A1A6}" type="datetimeFigureOut">
              <a:rPr lang="en-US" smtClean="0"/>
              <a:t>3/10/26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596257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13A7F-53B5-46F5-B019-30121A04A1A6}" type="datetimeFigureOut">
              <a:rPr lang="en-US" smtClean="0"/>
              <a:t>3/10/26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251683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13A7F-53B5-46F5-B019-30121A04A1A6}" type="datetimeFigureOut">
              <a:rPr lang="en-US" smtClean="0"/>
              <a:t>3/10/26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15493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13A7F-53B5-46F5-B019-30121A04A1A6}" type="datetimeFigureOut">
              <a:rPr lang="en-US" smtClean="0"/>
              <a:t>3/10/26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780593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13A7F-53B5-46F5-B019-30121A04A1A6}" type="datetimeFigureOut">
              <a:rPr lang="en-US" smtClean="0"/>
              <a:t>3/10/26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392997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3" y="609600"/>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3/10/26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549820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3/10/26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090226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0413A7F-53B5-46F5-B019-30121A04A1A6}" type="datetimeFigureOut">
              <a:rPr lang="en-US" smtClean="0"/>
              <a:t>3/10/26</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963A9032-5601-4700-B269-18A8BA3A8FF8}" type="slidenum">
              <a:rPr lang="en-US" smtClean="0"/>
              <a:t>‹#›</a:t>
            </a:fld>
            <a:endParaRPr lang="en-US"/>
          </a:p>
        </p:txBody>
      </p:sp>
    </p:spTree>
    <p:extLst>
      <p:ext uri="{BB962C8B-B14F-4D97-AF65-F5344CB8AC3E}">
        <p14:creationId xmlns:p14="http://schemas.microsoft.com/office/powerpoint/2010/main" val="1251075085"/>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2" y="3902077"/>
            <a:ext cx="4533900"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609600" y="1600200"/>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333">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1219170" fontAlgn="base">
              <a:spcBef>
                <a:spcPct val="0"/>
              </a:spcBef>
              <a:spcAft>
                <a:spcPct val="0"/>
              </a:spcAft>
              <a:defRPr/>
            </a:pPr>
            <a:fld id="{61F442D0-A11F-2640-8129-5D1BEF7A3C1E}" type="slidenum">
              <a:rPr lang="en-US" smtClean="0"/>
              <a:pPr defTabSz="1219170" fontAlgn="base">
                <a:spcBef>
                  <a:spcPct val="0"/>
                </a:spcBef>
                <a:spcAft>
                  <a:spcPct val="0"/>
                </a:spcAft>
                <a:defRPr/>
              </a:pPr>
              <a:t>‹#›</a:t>
            </a:fld>
            <a:endParaRPr lang="en-US"/>
          </a:p>
        </p:txBody>
      </p:sp>
    </p:spTree>
    <p:extLst>
      <p:ext uri="{BB962C8B-B14F-4D97-AF65-F5344CB8AC3E}">
        <p14:creationId xmlns:p14="http://schemas.microsoft.com/office/powerpoint/2010/main" val="2758857891"/>
      </p:ext>
    </p:extLst>
  </p:cSld>
  <p:clrMap bg1="dk2" tx1="lt1" bg2="dk1"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p:txStyles>
    <p:titleStyle>
      <a:lvl1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609585"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6pPr>
      <a:lvl7pPr marL="1219170"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7pPr>
      <a:lvl8pPr marL="1828754"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8pPr>
      <a:lvl9pPr marL="2438339"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9pPr>
    </p:titleStyle>
    <p:bodyStyle>
      <a:lvl1pPr marL="457189" indent="-457189" algn="l" rtl="0" eaLnBrk="0" fontAlgn="base" hangingPunct="0">
        <a:spcBef>
          <a:spcPct val="20000"/>
        </a:spcBef>
        <a:spcAft>
          <a:spcPct val="0"/>
        </a:spcAft>
        <a:buClr>
          <a:schemeClr val="hlink"/>
        </a:buClr>
        <a:buSzPct val="75000"/>
        <a:buFont typeface="Wingdings" charset="0"/>
        <a:buChar char="l"/>
        <a:defRPr sz="4267">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990575" indent="-380990" algn="l" rtl="0" eaLnBrk="0" fontAlgn="base" hangingPunct="0">
        <a:spcBef>
          <a:spcPct val="20000"/>
        </a:spcBef>
        <a:spcAft>
          <a:spcPct val="0"/>
        </a:spcAft>
        <a:buClr>
          <a:schemeClr val="tx2"/>
        </a:buClr>
        <a:buSzPct val="75000"/>
        <a:buFont typeface="Wingdings" charset="0"/>
        <a:buChar char="l"/>
        <a:defRPr sz="3733">
          <a:solidFill>
            <a:schemeClr val="tx1"/>
          </a:solidFill>
          <a:effectLst>
            <a:outerShdw blurRad="38100" dist="38100" dir="2700000" algn="tl">
              <a:srgbClr val="000000"/>
            </a:outerShdw>
          </a:effectLst>
          <a:latin typeface="+mn-lt"/>
          <a:ea typeface="ＭＳ Ｐゴシック" pitchFamily="-111" charset="-128"/>
        </a:defRPr>
      </a:lvl2pPr>
      <a:lvl3pPr marL="1523962" indent="-304792" algn="l" rtl="0" eaLnBrk="0" fontAlgn="base" hangingPunct="0">
        <a:spcBef>
          <a:spcPct val="20000"/>
        </a:spcBef>
        <a:spcAft>
          <a:spcPct val="0"/>
        </a:spcAft>
        <a:buClr>
          <a:schemeClr val="accent2"/>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2133547" indent="-304792" algn="l" rtl="0" eaLnBrk="0" fontAlgn="base" hangingPunct="0">
        <a:spcBef>
          <a:spcPct val="20000"/>
        </a:spcBef>
        <a:spcAft>
          <a:spcPct val="0"/>
        </a:spcAft>
        <a:buClr>
          <a:schemeClr val="folHlink"/>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4pPr>
      <a:lvl5pPr marL="2743131" indent="-304792" algn="l" rtl="0" eaLnBrk="0" fontAlgn="base" hangingPunct="0">
        <a:spcBef>
          <a:spcPct val="20000"/>
        </a:spcBef>
        <a:spcAft>
          <a:spcPct val="0"/>
        </a:spcAft>
        <a:buClr>
          <a:schemeClr val="tx1"/>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5pPr>
      <a:lvl6pPr marL="335271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6pPr>
      <a:lvl7pPr marL="3962301"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7pPr>
      <a:lvl8pPr marL="457188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8pPr>
      <a:lvl9pPr marL="5181470"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3.xml"/><Relationship Id="rId5" Type="http://schemas.openxmlformats.org/officeDocument/2006/relationships/image" Target="../media/image19.pn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4.xml"/><Relationship Id="rId4" Type="http://schemas.openxmlformats.org/officeDocument/2006/relationships/image" Target="../media/image2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5.xml"/><Relationship Id="rId4" Type="http://schemas.openxmlformats.org/officeDocument/2006/relationships/image" Target="../media/image22.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6.xml"/><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7.xml"/><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38.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9.x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0.xml"/><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41.xml"/><Relationship Id="rId4" Type="http://schemas.openxmlformats.org/officeDocument/2006/relationships/image" Target="../media/image27.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42.xml"/><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3.xml"/><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44.xml"/><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45.xml"/><Relationship Id="rId4" Type="http://schemas.openxmlformats.org/officeDocument/2006/relationships/image" Target="../media/image16.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46.xml"/><Relationship Id="rId4" Type="http://schemas.openxmlformats.org/officeDocument/2006/relationships/image" Target="../media/image16.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4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28.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notesSlide" Target="../notesSlides/notesSlide5.xml"/><Relationship Id="rId7" Type="http://schemas.openxmlformats.org/officeDocument/2006/relationships/image" Target="../media/image13.jp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2.jpg"/><Relationship Id="rId5" Type="http://schemas.openxmlformats.org/officeDocument/2006/relationships/image" Target="../media/image11.jpeg"/><Relationship Id="rId4" Type="http://schemas.openxmlformats.org/officeDocument/2006/relationships/image" Target="../media/image10.JPG"/><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notesSlide" Target="../notesSlides/notesSlide6.xml"/><Relationship Id="rId7" Type="http://schemas.openxmlformats.org/officeDocument/2006/relationships/image" Target="../media/image13.jp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2.jpg"/><Relationship Id="rId5" Type="http://schemas.openxmlformats.org/officeDocument/2006/relationships/image" Target="../media/image11.jpeg"/><Relationship Id="rId4" Type="http://schemas.openxmlformats.org/officeDocument/2006/relationships/image" Target="../media/image10.JPG"/><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jumping off a cliff with a hand coming out of it&#10;&#10;AI-generated content may be incorrect.">
            <a:extLst>
              <a:ext uri="{FF2B5EF4-FFF2-40B4-BE49-F238E27FC236}">
                <a16:creationId xmlns:a16="http://schemas.microsoft.com/office/drawing/2014/main" id="{B456E3CE-D443-4496-00C5-0CDD5D1AD0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9"/>
            <a:ext cx="12192000" cy="6856781"/>
          </a:xfrm>
          <a:prstGeom prst="rect">
            <a:avLst/>
          </a:prstGeom>
        </p:spPr>
      </p:pic>
      <p:sp>
        <p:nvSpPr>
          <p:cNvPr id="3" name="TextBox 2">
            <a:extLst>
              <a:ext uri="{FF2B5EF4-FFF2-40B4-BE49-F238E27FC236}">
                <a16:creationId xmlns:a16="http://schemas.microsoft.com/office/drawing/2014/main" id="{B3821981-1193-7809-F1B2-355697AC1879}"/>
              </a:ext>
            </a:extLst>
          </p:cNvPr>
          <p:cNvSpPr txBox="1"/>
          <p:nvPr/>
        </p:nvSpPr>
        <p:spPr>
          <a:xfrm>
            <a:off x="3784146" y="0"/>
            <a:ext cx="4623707"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Trusting God</a:t>
            </a:r>
          </a:p>
        </p:txBody>
      </p:sp>
      <p:sp>
        <p:nvSpPr>
          <p:cNvPr id="6" name="TextBox 5">
            <a:extLst>
              <a:ext uri="{FF2B5EF4-FFF2-40B4-BE49-F238E27FC236}">
                <a16:creationId xmlns:a16="http://schemas.microsoft.com/office/drawing/2014/main" id="{DBFD1D44-D6A0-C46D-1C15-944634F575DA}"/>
              </a:ext>
            </a:extLst>
          </p:cNvPr>
          <p:cNvSpPr txBox="1"/>
          <p:nvPr/>
        </p:nvSpPr>
        <p:spPr>
          <a:xfrm>
            <a:off x="1076004" y="3373777"/>
            <a:ext cx="5414481" cy="1754326"/>
          </a:xfrm>
          <a:prstGeom prst="rect">
            <a:avLst/>
          </a:prstGeom>
          <a:noFill/>
        </p:spPr>
        <p:txBody>
          <a:bodyPr wrap="square" rtlCol="0">
            <a:spAutoFit/>
          </a:bodyPr>
          <a:lstStyle/>
          <a:p>
            <a:pPr algn="ctr"/>
            <a:r>
              <a:rPr lang="en-US" sz="54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Trusting God as My Provider</a:t>
            </a:r>
          </a:p>
        </p:txBody>
      </p:sp>
      <p:sp>
        <p:nvSpPr>
          <p:cNvPr id="2" name="Rectangle 1">
            <a:extLst>
              <a:ext uri="{FF2B5EF4-FFF2-40B4-BE49-F238E27FC236}">
                <a16:creationId xmlns:a16="http://schemas.microsoft.com/office/drawing/2014/main" id="{DD633867-3D6F-3F59-BE64-71DE35DE759F}"/>
              </a:ext>
            </a:extLst>
          </p:cNvPr>
          <p:cNvSpPr>
            <a:spLocks noChangeArrowheads="1"/>
          </p:cNvSpPr>
          <p:nvPr/>
        </p:nvSpPr>
        <p:spPr bwMode="auto">
          <a:xfrm>
            <a:off x="13751" y="5356368"/>
            <a:ext cx="12192000" cy="1501632"/>
          </a:xfrm>
          <a:prstGeom prst="rect">
            <a:avLst/>
          </a:prstGeom>
          <a:solidFill>
            <a:srgbClr val="000000"/>
          </a:solidFill>
          <a:ln w="9525">
            <a:noFill/>
            <a:miter lim="800000"/>
            <a:headEnd/>
            <a:tailEnd/>
          </a:ln>
          <a:effectLst>
            <a:outerShdw blurRad="63500" dist="35921" dir="2700000" algn="ctr" rotWithShape="0">
              <a:srgbClr val="000514">
                <a:alpha val="74998"/>
              </a:srgbClr>
            </a:outerShdw>
          </a:effectLst>
        </p:spPr>
        <p:txBody>
          <a:bodyPr lIns="121907" tIns="60953" rIns="121907" bIns="60953"/>
          <a:lstStyle/>
          <a:p>
            <a:pPr algn="ctr" defTabSz="1219036" fontAlgn="base">
              <a:spcBef>
                <a:spcPct val="20000"/>
              </a:spcBef>
              <a:buClr>
                <a:srgbClr val="FFCC00"/>
              </a:buClr>
              <a:buSzPct val="70000"/>
              <a:defRPr/>
            </a:pP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Preached by Dan Bridges</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Amman International Church, Jordan (AmmanChurch.org)</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Uploaded by Dr. Rick Griffith • Jordan Evangelical Theological Seminary</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Files in many languages for free download at BibleStudyDownloads.org</a:t>
            </a:r>
          </a:p>
        </p:txBody>
      </p:sp>
    </p:spTree>
    <p:custDataLst>
      <p:tags r:id="rId1"/>
    </p:custDataLst>
    <p:extLst>
      <p:ext uri="{BB962C8B-B14F-4D97-AF65-F5344CB8AC3E}">
        <p14:creationId xmlns:p14="http://schemas.microsoft.com/office/powerpoint/2010/main" val="2382430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6327C-4CB4-89F5-9601-80DC09EF48E5}"/>
            </a:ext>
          </a:extLst>
        </p:cNvPr>
        <p:cNvGrpSpPr/>
        <p:nvPr/>
      </p:nvGrpSpPr>
      <p:grpSpPr>
        <a:xfrm>
          <a:off x="0" y="0"/>
          <a:ext cx="0" cy="0"/>
          <a:chOff x="0" y="0"/>
          <a:chExt cx="0" cy="0"/>
        </a:xfrm>
      </p:grpSpPr>
      <p:pic>
        <p:nvPicPr>
          <p:cNvPr id="2050" name="Picture 2" descr="Divine hand offering radiant light">
            <a:extLst>
              <a:ext uri="{FF2B5EF4-FFF2-40B4-BE49-F238E27FC236}">
                <a16:creationId xmlns:a16="http://schemas.microsoft.com/office/drawing/2014/main" id="{C45F1CDD-ACC1-2706-0ACE-5A41D4D57A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951" b="8676"/>
          <a:stretch>
            <a:fillRect/>
          </a:stretch>
        </p:blipFill>
        <p:spPr bwMode="auto">
          <a:xfrm>
            <a:off x="0" y="-1117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96556C2-88E5-5D2F-6312-A48F3ECD9A01}"/>
              </a:ext>
            </a:extLst>
          </p:cNvPr>
          <p:cNvSpPr txBox="1"/>
          <p:nvPr/>
        </p:nvSpPr>
        <p:spPr>
          <a:xfrm>
            <a:off x="0" y="103060"/>
            <a:ext cx="5540680" cy="1938992"/>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Trusting God as My Provider</a:t>
            </a:r>
          </a:p>
        </p:txBody>
      </p:sp>
      <p:sp>
        <p:nvSpPr>
          <p:cNvPr id="5" name="TextBox 4">
            <a:extLst>
              <a:ext uri="{FF2B5EF4-FFF2-40B4-BE49-F238E27FC236}">
                <a16:creationId xmlns:a16="http://schemas.microsoft.com/office/drawing/2014/main" id="{962A9898-BA12-6676-602D-EF0AC002A1F6}"/>
              </a:ext>
            </a:extLst>
          </p:cNvPr>
          <p:cNvSpPr txBox="1"/>
          <p:nvPr/>
        </p:nvSpPr>
        <p:spPr>
          <a:xfrm>
            <a:off x="3996802" y="3417828"/>
            <a:ext cx="7892456" cy="3170099"/>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How can we trust God to provide for us?</a:t>
            </a:r>
          </a:p>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It’s by having a biblical approach to…</a:t>
            </a:r>
          </a:p>
          <a:p>
            <a:pPr marL="742950" indent="-742950">
              <a:spcAft>
                <a:spcPts val="600"/>
              </a:spcAft>
              <a:buFont typeface="+mj-lt"/>
              <a:buAutoNum type="arabicPeriod"/>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Treasure</a:t>
            </a:r>
          </a:p>
          <a:p>
            <a:pPr marL="742950" indent="-742950">
              <a:spcAft>
                <a:spcPts val="600"/>
              </a:spcAft>
              <a:buFont typeface="+mj-lt"/>
              <a:buAutoNum type="arabicPeriod"/>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Life, Food and Prosperity</a:t>
            </a:r>
          </a:p>
          <a:p>
            <a:pPr marL="742950" indent="-742950">
              <a:spcAft>
                <a:spcPts val="600"/>
              </a:spcAft>
              <a:buFont typeface="+mj-lt"/>
              <a:buAutoNum type="arabicPeriod"/>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Priorities</a:t>
            </a:r>
          </a:p>
        </p:txBody>
      </p:sp>
    </p:spTree>
    <p:custDataLst>
      <p:tags r:id="rId1"/>
    </p:custDataLst>
    <p:extLst>
      <p:ext uri="{BB962C8B-B14F-4D97-AF65-F5344CB8AC3E}">
        <p14:creationId xmlns:p14="http://schemas.microsoft.com/office/powerpoint/2010/main" val="29156697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B87B5-8A90-C5ED-DD5B-FDF9DDE8215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1B0711F-B2FC-3494-AAC9-F477883141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218437" cy="6858000"/>
          </a:xfrm>
          <a:prstGeom prst="rect">
            <a:avLst/>
          </a:prstGeom>
        </p:spPr>
      </p:pic>
      <p:pic>
        <p:nvPicPr>
          <p:cNvPr id="3" name="Picture 2">
            <a:extLst>
              <a:ext uri="{FF2B5EF4-FFF2-40B4-BE49-F238E27FC236}">
                <a16:creationId xmlns:a16="http://schemas.microsoft.com/office/drawing/2014/main" id="{99C3C098-F2FB-7C54-EDC8-961BC14994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566" y="357353"/>
            <a:ext cx="4164723" cy="41647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a:extLst>
              <a:ext uri="{FF2B5EF4-FFF2-40B4-BE49-F238E27FC236}">
                <a16:creationId xmlns:a16="http://schemas.microsoft.com/office/drawing/2014/main" id="{E7B6B5F2-B25E-370A-0F4E-4F79152D65D2}"/>
              </a:ext>
            </a:extLst>
          </p:cNvPr>
          <p:cNvSpPr txBox="1"/>
          <p:nvPr/>
        </p:nvSpPr>
        <p:spPr>
          <a:xfrm>
            <a:off x="235104" y="4522076"/>
            <a:ext cx="11748226" cy="2185214"/>
          </a:xfrm>
          <a:prstGeom prst="rect">
            <a:avLst/>
          </a:prstGeom>
          <a:solidFill>
            <a:schemeClr val="bg1">
              <a:alpha val="70000"/>
            </a:schemeClr>
          </a:solidFill>
          <a:ln w="63500">
            <a:noFill/>
          </a:ln>
        </p:spPr>
        <p:txBody>
          <a:bodyPr wrap="square" rtlCol="0">
            <a:spAutoFit/>
          </a:bodyPr>
          <a:lstStyle/>
          <a:p>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“Therefore I tell you, do not be anxious about your life, what you will eat or what you will drink, nor about your body, what you will put on. Is not life more than food, and the body more than clothing?”													Matthew 6:25</a:t>
            </a:r>
          </a:p>
        </p:txBody>
      </p:sp>
      <p:sp>
        <p:nvSpPr>
          <p:cNvPr id="4" name="TextBox 3">
            <a:extLst>
              <a:ext uri="{FF2B5EF4-FFF2-40B4-BE49-F238E27FC236}">
                <a16:creationId xmlns:a16="http://schemas.microsoft.com/office/drawing/2014/main" id="{690A2463-0C5A-53A3-BEAB-761FC6488860}"/>
              </a:ext>
            </a:extLst>
          </p:cNvPr>
          <p:cNvSpPr txBox="1"/>
          <p:nvPr/>
        </p:nvSpPr>
        <p:spPr>
          <a:xfrm>
            <a:off x="3578268" y="0"/>
            <a:ext cx="5035464" cy="830997"/>
          </a:xfrm>
          <a:prstGeom prst="rect">
            <a:avLst/>
          </a:prstGeom>
          <a:no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Matthew 6:25-33</a:t>
            </a:r>
          </a:p>
        </p:txBody>
      </p:sp>
    </p:spTree>
    <p:custDataLst>
      <p:tags r:id="rId1"/>
    </p:custDataLst>
    <p:extLst>
      <p:ext uri="{BB962C8B-B14F-4D97-AF65-F5344CB8AC3E}">
        <p14:creationId xmlns:p14="http://schemas.microsoft.com/office/powerpoint/2010/main" val="35741272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A3C13-3750-0F7B-2C87-C36D03E6A5B9}"/>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06951732-AB54-D96A-FFD2-8ACDD77617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E8D05C4-8A73-53F3-F15A-D00D2B03A019}"/>
              </a:ext>
            </a:extLst>
          </p:cNvPr>
          <p:cNvSpPr txBox="1"/>
          <p:nvPr/>
        </p:nvSpPr>
        <p:spPr>
          <a:xfrm>
            <a:off x="176021" y="505122"/>
            <a:ext cx="4879305" cy="5847755"/>
          </a:xfrm>
          <a:prstGeom prst="rect">
            <a:avLst/>
          </a:prstGeom>
          <a:solidFill>
            <a:srgbClr val="3D1F14">
              <a:alpha val="70000"/>
            </a:srgbClr>
          </a:solidFill>
          <a:ln w="63500">
            <a:noFill/>
          </a:ln>
        </p:spPr>
        <p:txBody>
          <a:bodyPr wrap="square" rtlCol="0">
            <a:spAutoFit/>
          </a:bodyPr>
          <a:lstStyle/>
          <a:p>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“Look at the birds of the air: they neither sow nor reap nor gather into barns, and yet your heavenly Father feeds them. Are you not of more value than they?  And which of you by being anxious can add a single hour to his span of life?”     Matthew 6:26-27</a:t>
            </a:r>
          </a:p>
        </p:txBody>
      </p:sp>
    </p:spTree>
    <p:custDataLst>
      <p:tags r:id="rId1"/>
    </p:custDataLst>
    <p:extLst>
      <p:ext uri="{BB962C8B-B14F-4D97-AF65-F5344CB8AC3E}">
        <p14:creationId xmlns:p14="http://schemas.microsoft.com/office/powerpoint/2010/main" val="872725469"/>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65E2C-B0CC-097F-FD29-CD6732BF9E1D}"/>
            </a:ext>
          </a:extLst>
        </p:cNvPr>
        <p:cNvGrpSpPr/>
        <p:nvPr/>
      </p:nvGrpSpPr>
      <p:grpSpPr>
        <a:xfrm>
          <a:off x="0" y="0"/>
          <a:ext cx="0" cy="0"/>
          <a:chOff x="0" y="0"/>
          <a:chExt cx="0" cy="0"/>
        </a:xfrm>
      </p:grpSpPr>
      <p:pic>
        <p:nvPicPr>
          <p:cNvPr id="2052" name="Picture 4">
            <a:extLst>
              <a:ext uri="{FF2B5EF4-FFF2-40B4-BE49-F238E27FC236}">
                <a16:creationId xmlns:a16="http://schemas.microsoft.com/office/drawing/2014/main" id="{D714F6C7-50ED-7994-6A3C-8C3B142C1A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575"/>
          <a:stretch>
            <a:fillRect/>
          </a:stretch>
        </p:blipFill>
        <p:spPr bwMode="auto">
          <a:xfrm>
            <a:off x="-1" y="0"/>
            <a:ext cx="12192001" cy="68586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806B599-6B99-008B-2004-7FCE60DB5A73}"/>
              </a:ext>
            </a:extLst>
          </p:cNvPr>
          <p:cNvSpPr txBox="1"/>
          <p:nvPr/>
        </p:nvSpPr>
        <p:spPr>
          <a:xfrm>
            <a:off x="117638" y="379345"/>
            <a:ext cx="11956722" cy="3231654"/>
          </a:xfrm>
          <a:prstGeom prst="rect">
            <a:avLst/>
          </a:prstGeom>
          <a:solidFill>
            <a:srgbClr val="002060">
              <a:alpha val="70000"/>
            </a:srgbClr>
          </a:solidFill>
          <a:ln w="63500">
            <a:noFill/>
          </a:ln>
        </p:spPr>
        <p:txBody>
          <a:bodyPr wrap="square" rtlCol="0">
            <a:spAutoFit/>
          </a:bodyPr>
          <a:lstStyle/>
          <a:p>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why are you anxious about clothing? Consider the lilies of the field, how they grow: they neither toil nor spin, yet I tell you, even Solomon in all his glory was not arrayed like one of these.  But if God so clothes the grass of the field, which today is alive and tomorrow is thrown into the oven, will he not much more clothe you, O you of little faith?”					Matthew 6:28-30</a:t>
            </a:r>
          </a:p>
        </p:txBody>
      </p:sp>
    </p:spTree>
    <p:custDataLst>
      <p:tags r:id="rId1"/>
    </p:custDataLst>
    <p:extLst>
      <p:ext uri="{BB962C8B-B14F-4D97-AF65-F5344CB8AC3E}">
        <p14:creationId xmlns:p14="http://schemas.microsoft.com/office/powerpoint/2010/main" val="289739131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78681-2953-7F47-D704-535478BD42BD}"/>
            </a:ext>
          </a:extLst>
        </p:cNvPr>
        <p:cNvGrpSpPr/>
        <p:nvPr/>
      </p:nvGrpSpPr>
      <p:grpSpPr>
        <a:xfrm>
          <a:off x="0" y="0"/>
          <a:ext cx="0" cy="0"/>
          <a:chOff x="0" y="0"/>
          <a:chExt cx="0" cy="0"/>
        </a:xfrm>
      </p:grpSpPr>
      <p:pic>
        <p:nvPicPr>
          <p:cNvPr id="3" name="Picture 2" descr="Divine hand offering radiant light">
            <a:extLst>
              <a:ext uri="{FF2B5EF4-FFF2-40B4-BE49-F238E27FC236}">
                <a16:creationId xmlns:a16="http://schemas.microsoft.com/office/drawing/2014/main" id="{4B711351-9239-2C94-0211-3ACF67559D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951" b="8676"/>
          <a:stretch>
            <a:fillRect/>
          </a:stretch>
        </p:blipFill>
        <p:spPr bwMode="auto">
          <a:xfrm>
            <a:off x="0" y="-1117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8CB2357-7112-0DCE-9FC9-57A030A0F000}"/>
              </a:ext>
            </a:extLst>
          </p:cNvPr>
          <p:cNvSpPr txBox="1"/>
          <p:nvPr/>
        </p:nvSpPr>
        <p:spPr>
          <a:xfrm>
            <a:off x="362211" y="3260330"/>
            <a:ext cx="11467578" cy="3416320"/>
          </a:xfrm>
          <a:prstGeom prst="rect">
            <a:avLst/>
          </a:prstGeom>
          <a:solidFill>
            <a:srgbClr val="3D1F14">
              <a:alpha val="70000"/>
            </a:srgb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“Therefore do not be anxious, saying, ‘What shall we eat?’ or ‘What shall we drink?’ or ‘What shall we wear?’  For the Gentiles seek after all these things, and your heavenly Father knows that you need them all.  But seek first the kingdom of God and his righteousness, and all these things will be added to </a:t>
            </a:r>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you.”								Matthew 6:31-33</a:t>
            </a:r>
            <a:endPar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56552409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1DCEC-8103-FBF7-20D6-099850A23F6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C52168C-D65C-6486-5A95-586486FE6E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218437" cy="6858000"/>
          </a:xfrm>
          <a:prstGeom prst="rect">
            <a:avLst/>
          </a:prstGeom>
        </p:spPr>
      </p:pic>
      <p:pic>
        <p:nvPicPr>
          <p:cNvPr id="3" name="Picture 2">
            <a:extLst>
              <a:ext uri="{FF2B5EF4-FFF2-40B4-BE49-F238E27FC236}">
                <a16:creationId xmlns:a16="http://schemas.microsoft.com/office/drawing/2014/main" id="{E715C7C9-572D-E433-28AC-35BF571617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566" y="357353"/>
            <a:ext cx="4164723" cy="41647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a:extLst>
              <a:ext uri="{FF2B5EF4-FFF2-40B4-BE49-F238E27FC236}">
                <a16:creationId xmlns:a16="http://schemas.microsoft.com/office/drawing/2014/main" id="{E7D00BC0-FB5A-7972-7333-58ECAFB9838C}"/>
              </a:ext>
            </a:extLst>
          </p:cNvPr>
          <p:cNvSpPr txBox="1"/>
          <p:nvPr/>
        </p:nvSpPr>
        <p:spPr>
          <a:xfrm>
            <a:off x="235104" y="4522076"/>
            <a:ext cx="11748226" cy="2185214"/>
          </a:xfrm>
          <a:prstGeom prst="rect">
            <a:avLst/>
          </a:prstGeom>
          <a:solidFill>
            <a:schemeClr val="bg1">
              <a:alpha val="70000"/>
            </a:schemeClr>
          </a:solidFill>
          <a:ln w="63500">
            <a:noFill/>
          </a:ln>
        </p:spPr>
        <p:txBody>
          <a:bodyPr wrap="square" rtlCol="0">
            <a:spAutoFit/>
          </a:bodyPr>
          <a:lstStyle/>
          <a:p>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“Therefore I tell you, </a:t>
            </a:r>
            <a:r>
              <a:rPr lang="en-US" sz="3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do not be anxious about your life</a:t>
            </a:r>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what you will eat or what you will drink, nor about your body, what you will put on. Is not life more than food, and the body more than clothing?”													Matthew 6:25</a:t>
            </a:r>
          </a:p>
        </p:txBody>
      </p:sp>
      <p:sp>
        <p:nvSpPr>
          <p:cNvPr id="11" name="Rectangle: Rounded Corners 10">
            <a:extLst>
              <a:ext uri="{FF2B5EF4-FFF2-40B4-BE49-F238E27FC236}">
                <a16:creationId xmlns:a16="http://schemas.microsoft.com/office/drawing/2014/main" id="{A4EBDF04-4560-E1E3-C09E-6B952487517E}"/>
              </a:ext>
            </a:extLst>
          </p:cNvPr>
          <p:cNvSpPr/>
          <p:nvPr/>
        </p:nvSpPr>
        <p:spPr>
          <a:xfrm>
            <a:off x="463463" y="4522076"/>
            <a:ext cx="1878904" cy="613595"/>
          </a:xfrm>
          <a:prstGeom prst="roundRect">
            <a:avLst/>
          </a:prstGeom>
          <a:no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4303649-2940-8874-A2F1-58DD3B424C52}"/>
              </a:ext>
            </a:extLst>
          </p:cNvPr>
          <p:cNvSpPr txBox="1"/>
          <p:nvPr/>
        </p:nvSpPr>
        <p:spPr>
          <a:xfrm>
            <a:off x="1564308" y="0"/>
            <a:ext cx="9089818" cy="830997"/>
          </a:xfrm>
          <a:prstGeom prst="rect">
            <a:avLst/>
          </a:prstGeom>
          <a:solidFill>
            <a:schemeClr val="bg1">
              <a:alpha val="70000"/>
            </a:schemeClr>
          </a:solid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A Biblical Approach to Treasure</a:t>
            </a:r>
          </a:p>
        </p:txBody>
      </p:sp>
    </p:spTree>
    <p:custDataLst>
      <p:tags r:id="rId1"/>
    </p:custDataLst>
    <p:extLst>
      <p:ext uri="{BB962C8B-B14F-4D97-AF65-F5344CB8AC3E}">
        <p14:creationId xmlns:p14="http://schemas.microsoft.com/office/powerpoint/2010/main" val="210455610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D557A-285C-9318-7F2B-26FE944D8475}"/>
            </a:ext>
          </a:extLst>
        </p:cNvPr>
        <p:cNvGrpSpPr/>
        <p:nvPr/>
      </p:nvGrpSpPr>
      <p:grpSpPr>
        <a:xfrm>
          <a:off x="0" y="0"/>
          <a:ext cx="0" cy="0"/>
          <a:chOff x="0" y="0"/>
          <a:chExt cx="0" cy="0"/>
        </a:xfrm>
      </p:grpSpPr>
      <p:pic>
        <p:nvPicPr>
          <p:cNvPr id="4098" name="Picture 2">
            <a:extLst>
              <a:ext uri="{FF2B5EF4-FFF2-40B4-BE49-F238E27FC236}">
                <a16:creationId xmlns:a16="http://schemas.microsoft.com/office/drawing/2014/main" id="{244B3587-65B2-50DF-AA13-3C13EAA901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610"/>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5738F2C-0296-9FE3-FCE3-BA64E00F367F}"/>
              </a:ext>
            </a:extLst>
          </p:cNvPr>
          <p:cNvSpPr txBox="1"/>
          <p:nvPr/>
        </p:nvSpPr>
        <p:spPr>
          <a:xfrm>
            <a:off x="221887" y="3532520"/>
            <a:ext cx="11748226" cy="3231654"/>
          </a:xfrm>
          <a:prstGeom prst="rect">
            <a:avLst/>
          </a:prstGeom>
          <a:solidFill>
            <a:schemeClr val="bg1">
              <a:alpha val="70000"/>
            </a:schemeClr>
          </a:solidFill>
          <a:ln w="63500">
            <a:noFill/>
          </a:ln>
        </p:spPr>
        <p:txBody>
          <a:bodyPr wrap="square" rtlCol="0">
            <a:spAutoFit/>
          </a:bodyPr>
          <a:lstStyle/>
          <a:p>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“Do not lay up for yourselves </a:t>
            </a:r>
            <a:r>
              <a:rPr lang="en-US" sz="3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treasures on earth</a:t>
            </a:r>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where moth and rust destroy and where thieves break in and steal, but lay up for yourselves </a:t>
            </a:r>
            <a:r>
              <a:rPr lang="en-US" sz="3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treasures in heaven</a:t>
            </a:r>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where neither moth nor rust destroys and where thieves do not break in and steal.  For </a:t>
            </a:r>
            <a:r>
              <a:rPr lang="en-US" sz="3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where your treasure is, there your heart will be also</a:t>
            </a:r>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Matthew 6:19-21</a:t>
            </a:r>
          </a:p>
        </p:txBody>
      </p:sp>
      <p:sp>
        <p:nvSpPr>
          <p:cNvPr id="4" name="TextBox 3">
            <a:extLst>
              <a:ext uri="{FF2B5EF4-FFF2-40B4-BE49-F238E27FC236}">
                <a16:creationId xmlns:a16="http://schemas.microsoft.com/office/drawing/2014/main" id="{37EBB2D7-85D6-ACA4-D0BE-FD5824B3D74A}"/>
              </a:ext>
            </a:extLst>
          </p:cNvPr>
          <p:cNvSpPr txBox="1"/>
          <p:nvPr/>
        </p:nvSpPr>
        <p:spPr>
          <a:xfrm>
            <a:off x="6876789" y="0"/>
            <a:ext cx="5106541" cy="1569660"/>
          </a:xfrm>
          <a:prstGeom prst="rect">
            <a:avLst/>
          </a:prstGeom>
          <a:no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A Biblical Approach to Treasure</a:t>
            </a:r>
          </a:p>
        </p:txBody>
      </p:sp>
      <p:sp>
        <p:nvSpPr>
          <p:cNvPr id="2" name="Rectangle: Rounded Corners 1">
            <a:extLst>
              <a:ext uri="{FF2B5EF4-FFF2-40B4-BE49-F238E27FC236}">
                <a16:creationId xmlns:a16="http://schemas.microsoft.com/office/drawing/2014/main" id="{46977A24-541B-AEE2-C4C1-2F40607408EE}"/>
              </a:ext>
            </a:extLst>
          </p:cNvPr>
          <p:cNvSpPr/>
          <p:nvPr/>
        </p:nvSpPr>
        <p:spPr>
          <a:xfrm>
            <a:off x="2401221" y="1866266"/>
            <a:ext cx="7389557" cy="1369648"/>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connection between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treasure</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anxiety </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about God’s provision!</a:t>
            </a:r>
            <a:endParaRPr lang="en-US" sz="3200" b="1" u="sng"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5241381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60A31-D2C3-09AD-8B24-A2E953C54B10}"/>
            </a:ext>
          </a:extLst>
        </p:cNvPr>
        <p:cNvGrpSpPr/>
        <p:nvPr/>
      </p:nvGrpSpPr>
      <p:grpSpPr>
        <a:xfrm>
          <a:off x="0" y="0"/>
          <a:ext cx="0" cy="0"/>
          <a:chOff x="0" y="0"/>
          <a:chExt cx="0" cy="0"/>
        </a:xfrm>
      </p:grpSpPr>
      <p:pic>
        <p:nvPicPr>
          <p:cNvPr id="4098" name="Picture 2">
            <a:extLst>
              <a:ext uri="{FF2B5EF4-FFF2-40B4-BE49-F238E27FC236}">
                <a16:creationId xmlns:a16="http://schemas.microsoft.com/office/drawing/2014/main" id="{FDD20B9F-BE91-AAB6-316E-D3345E2C1D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610"/>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D8565E4-93B0-20E4-5C5F-C109301F44F2}"/>
              </a:ext>
            </a:extLst>
          </p:cNvPr>
          <p:cNvSpPr txBox="1"/>
          <p:nvPr/>
        </p:nvSpPr>
        <p:spPr>
          <a:xfrm>
            <a:off x="573189" y="4083665"/>
            <a:ext cx="11045621" cy="1985159"/>
          </a:xfrm>
          <a:prstGeom prst="rect">
            <a:avLst/>
          </a:prstGeom>
          <a:solidFill>
            <a:schemeClr val="bg1">
              <a:alpha val="70000"/>
            </a:schemeClr>
          </a:solidFill>
          <a:ln w="63500">
            <a:noFill/>
          </a:ln>
        </p:spPr>
        <p:txBody>
          <a:bodyPr wrap="square" rtlCol="0">
            <a:spAutoFit/>
          </a:bodyPr>
          <a:lstStyle/>
          <a:p>
            <a:pPr algn="ctr">
              <a:spcAft>
                <a:spcPts val="18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Why do we store up earthly treasure?</a:t>
            </a:r>
          </a:p>
          <a:p>
            <a:pPr algn="ct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It makes us feel secure!</a:t>
            </a:r>
          </a:p>
          <a:p>
            <a:pPr algn="ct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 our comfort, our reputation, our financial well-being…</a:t>
            </a:r>
          </a:p>
        </p:txBody>
      </p:sp>
      <p:sp>
        <p:nvSpPr>
          <p:cNvPr id="4" name="TextBox 3">
            <a:extLst>
              <a:ext uri="{FF2B5EF4-FFF2-40B4-BE49-F238E27FC236}">
                <a16:creationId xmlns:a16="http://schemas.microsoft.com/office/drawing/2014/main" id="{DD285757-532C-3F52-C51C-3E9D0D958677}"/>
              </a:ext>
            </a:extLst>
          </p:cNvPr>
          <p:cNvSpPr txBox="1"/>
          <p:nvPr/>
        </p:nvSpPr>
        <p:spPr>
          <a:xfrm>
            <a:off x="6876789" y="0"/>
            <a:ext cx="5106541" cy="1569660"/>
          </a:xfrm>
          <a:prstGeom prst="rect">
            <a:avLst/>
          </a:prstGeom>
          <a:no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A Biblical Approach to Treasure</a:t>
            </a:r>
          </a:p>
        </p:txBody>
      </p:sp>
    </p:spTree>
    <p:custDataLst>
      <p:tags r:id="rId1"/>
    </p:custDataLst>
    <p:extLst>
      <p:ext uri="{BB962C8B-B14F-4D97-AF65-F5344CB8AC3E}">
        <p14:creationId xmlns:p14="http://schemas.microsoft.com/office/powerpoint/2010/main" val="379583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4FE11-5728-51F5-D633-8E233170A67B}"/>
            </a:ext>
          </a:extLst>
        </p:cNvPr>
        <p:cNvGrpSpPr/>
        <p:nvPr/>
      </p:nvGrpSpPr>
      <p:grpSpPr>
        <a:xfrm>
          <a:off x="0" y="0"/>
          <a:ext cx="0" cy="0"/>
          <a:chOff x="0" y="0"/>
          <a:chExt cx="0" cy="0"/>
        </a:xfrm>
      </p:grpSpPr>
      <p:pic>
        <p:nvPicPr>
          <p:cNvPr id="4098" name="Picture 2">
            <a:extLst>
              <a:ext uri="{FF2B5EF4-FFF2-40B4-BE49-F238E27FC236}">
                <a16:creationId xmlns:a16="http://schemas.microsoft.com/office/drawing/2014/main" id="{64650A7B-7413-B692-A590-C12C06E779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610"/>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3F0620A-C057-F1C0-71F9-0898D0FF494F}"/>
              </a:ext>
            </a:extLst>
          </p:cNvPr>
          <p:cNvSpPr txBox="1"/>
          <p:nvPr/>
        </p:nvSpPr>
        <p:spPr>
          <a:xfrm>
            <a:off x="573189" y="4083665"/>
            <a:ext cx="11045621" cy="2539157"/>
          </a:xfrm>
          <a:prstGeom prst="rect">
            <a:avLst/>
          </a:prstGeom>
          <a:solidFill>
            <a:schemeClr val="bg1">
              <a:alpha val="70000"/>
            </a:schemeClr>
          </a:solidFill>
          <a:ln w="63500">
            <a:noFill/>
          </a:ln>
        </p:spPr>
        <p:txBody>
          <a:bodyPr wrap="square" rtlCol="0">
            <a:spAutoFit/>
          </a:bodyPr>
          <a:lstStyle/>
          <a:p>
            <a:pPr algn="ctr">
              <a:spcAft>
                <a:spcPts val="18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How does storing up earthly treasure affect our hearts?</a:t>
            </a:r>
          </a:p>
          <a:p>
            <a:pPr algn="ct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Our hearts follow our treasure…</a:t>
            </a:r>
          </a:p>
          <a:p>
            <a:pPr algn="ct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We depend on ourselves for wealth &amp; possessions</a:t>
            </a:r>
          </a:p>
          <a:p>
            <a:pPr algn="ct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We become anxious, stingy, selfish!</a:t>
            </a:r>
          </a:p>
        </p:txBody>
      </p:sp>
      <p:sp>
        <p:nvSpPr>
          <p:cNvPr id="4" name="TextBox 3">
            <a:extLst>
              <a:ext uri="{FF2B5EF4-FFF2-40B4-BE49-F238E27FC236}">
                <a16:creationId xmlns:a16="http://schemas.microsoft.com/office/drawing/2014/main" id="{CD7012BD-9D56-55CA-A3FE-166B779BF3C3}"/>
              </a:ext>
            </a:extLst>
          </p:cNvPr>
          <p:cNvSpPr txBox="1"/>
          <p:nvPr/>
        </p:nvSpPr>
        <p:spPr>
          <a:xfrm>
            <a:off x="6876789" y="0"/>
            <a:ext cx="5106541" cy="1569660"/>
          </a:xfrm>
          <a:prstGeom prst="rect">
            <a:avLst/>
          </a:prstGeom>
          <a:no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A Biblical Approach to Treasure</a:t>
            </a:r>
          </a:p>
        </p:txBody>
      </p:sp>
    </p:spTree>
    <p:custDataLst>
      <p:tags r:id="rId1"/>
    </p:custDataLst>
    <p:extLst>
      <p:ext uri="{BB962C8B-B14F-4D97-AF65-F5344CB8AC3E}">
        <p14:creationId xmlns:p14="http://schemas.microsoft.com/office/powerpoint/2010/main" val="279758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30BA2-C2CF-C91B-54E5-0C953C456C4F}"/>
            </a:ext>
          </a:extLst>
        </p:cNvPr>
        <p:cNvGrpSpPr/>
        <p:nvPr/>
      </p:nvGrpSpPr>
      <p:grpSpPr>
        <a:xfrm>
          <a:off x="0" y="0"/>
          <a:ext cx="0" cy="0"/>
          <a:chOff x="0" y="0"/>
          <a:chExt cx="0" cy="0"/>
        </a:xfrm>
      </p:grpSpPr>
      <p:pic>
        <p:nvPicPr>
          <p:cNvPr id="4098" name="Picture 2">
            <a:extLst>
              <a:ext uri="{FF2B5EF4-FFF2-40B4-BE49-F238E27FC236}">
                <a16:creationId xmlns:a16="http://schemas.microsoft.com/office/drawing/2014/main" id="{77E9CF29-6619-32E0-200A-3A5C55E18F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610"/>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4871A49-177A-3136-08AE-058476E9CE30}"/>
              </a:ext>
            </a:extLst>
          </p:cNvPr>
          <p:cNvSpPr txBox="1"/>
          <p:nvPr/>
        </p:nvSpPr>
        <p:spPr>
          <a:xfrm>
            <a:off x="373117" y="305068"/>
            <a:ext cx="11445765" cy="6247864"/>
          </a:xfrm>
          <a:prstGeom prst="rect">
            <a:avLst/>
          </a:prstGeom>
          <a:solidFill>
            <a:srgbClr val="3D1F14">
              <a:alpha val="70000"/>
            </a:srgbClr>
          </a:solidFill>
          <a:ln w="63500">
            <a:noFill/>
          </a:ln>
        </p:spPr>
        <p:txBody>
          <a:bodyPr wrap="square" rtlCol="0">
            <a:spAutoFit/>
          </a:bodyPr>
          <a:lstStyle/>
          <a:p>
            <a:pPr algn="ctr">
              <a:spcAft>
                <a:spcPts val="12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How do we store up treasures in heaven?</a:t>
            </a:r>
          </a:p>
          <a:p>
            <a:pPr marL="742950" indent="-742950">
              <a:buAutoNum type="arabicPeriod"/>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Align my life with God’s Kingdom purposes</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p>
          <a:p>
            <a:pPr marL="731520">
              <a:spcAft>
                <a:spcPts val="18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Including education, career, friends, finances, leisure time, ministry, marriage, parenting…</a:t>
            </a:r>
          </a:p>
          <a:p>
            <a:pPr marL="742950" indent="-742950">
              <a:buFont typeface="+mj-lt"/>
              <a:buAutoNum type="arabicPeriod" startAt="2"/>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Pursue righteousness</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p>
          <a:p>
            <a:pPr marL="1463040" indent="-4572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Personal godly character </a:t>
            </a:r>
          </a:p>
          <a:p>
            <a:pPr marL="1463040" indent="-457200">
              <a:spcAft>
                <a:spcPts val="1800"/>
              </a:spcAft>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Caring for the needy and disadvantaged</a:t>
            </a:r>
          </a:p>
          <a:p>
            <a:pPr marL="742950" indent="-742950">
              <a:buFont typeface="+mj-lt"/>
              <a:buAutoNum type="arabicPeriod" startAt="3"/>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Focus on eternal values</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p>
          <a:p>
            <a:pPr marL="731520"/>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Serving others, sharing the gospel, pursuing my own relationship with Christ</a:t>
            </a:r>
          </a:p>
        </p:txBody>
      </p:sp>
      <p:sp>
        <p:nvSpPr>
          <p:cNvPr id="5" name="Rectangle: Rounded Corners 4">
            <a:extLst>
              <a:ext uri="{FF2B5EF4-FFF2-40B4-BE49-F238E27FC236}">
                <a16:creationId xmlns:a16="http://schemas.microsoft.com/office/drawing/2014/main" id="{B4B0E5A0-557A-A617-72CB-6CF13846259B}"/>
              </a:ext>
            </a:extLst>
          </p:cNvPr>
          <p:cNvSpPr/>
          <p:nvPr/>
        </p:nvSpPr>
        <p:spPr>
          <a:xfrm>
            <a:off x="6726892" y="2823042"/>
            <a:ext cx="4834487" cy="718944"/>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Christ-centered life!</a:t>
            </a:r>
            <a:endParaRPr lang="en-US" sz="3200" b="1" u="sng"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81685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71B91D-1D9F-B612-042E-D5D835B65CE8}"/>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73CAC76-1E50-5B23-6A30-6640E39896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A414026A-0C52-6613-FFA2-681A5C86CD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206" b="7778"/>
          <a:stretch>
            <a:fillRect/>
          </a:stretch>
        </p:blipFill>
        <p:spPr bwMode="auto">
          <a:xfrm>
            <a:off x="-1" y="-1"/>
            <a:ext cx="1219491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7966829-46EC-841E-5271-96896299D769}"/>
              </a:ext>
            </a:extLst>
          </p:cNvPr>
          <p:cNvSpPr txBox="1"/>
          <p:nvPr/>
        </p:nvSpPr>
        <p:spPr>
          <a:xfrm>
            <a:off x="2532036" y="351833"/>
            <a:ext cx="7124879" cy="707886"/>
          </a:xfrm>
          <a:prstGeom prst="rect">
            <a:avLst/>
          </a:prstGeom>
          <a:solidFill>
            <a:schemeClr val="bg1">
              <a:alpha val="70000"/>
            </a:schemeClr>
          </a:solidFill>
          <a:ln w="63500">
            <a:noFill/>
          </a:ln>
        </p:spPr>
        <p:txBody>
          <a:bodyPr wrap="square" rtlCol="0">
            <a:spAutoFit/>
          </a:bodyPr>
          <a:lstStyle/>
          <a:p>
            <a:pPr algn="ct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How has God provided for you?</a:t>
            </a:r>
          </a:p>
        </p:txBody>
      </p:sp>
    </p:spTree>
    <p:custDataLst>
      <p:tags r:id="rId1"/>
    </p:custDataLst>
    <p:extLst>
      <p:ext uri="{BB962C8B-B14F-4D97-AF65-F5344CB8AC3E}">
        <p14:creationId xmlns:p14="http://schemas.microsoft.com/office/powerpoint/2010/main" val="25938876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EF020-79A1-97AC-F452-6C15CE901520}"/>
            </a:ext>
          </a:extLst>
        </p:cNvPr>
        <p:cNvGrpSpPr/>
        <p:nvPr/>
      </p:nvGrpSpPr>
      <p:grpSpPr>
        <a:xfrm>
          <a:off x="0" y="0"/>
          <a:ext cx="0" cy="0"/>
          <a:chOff x="0" y="0"/>
          <a:chExt cx="0" cy="0"/>
        </a:xfrm>
      </p:grpSpPr>
      <p:pic>
        <p:nvPicPr>
          <p:cNvPr id="4098" name="Picture 2">
            <a:extLst>
              <a:ext uri="{FF2B5EF4-FFF2-40B4-BE49-F238E27FC236}">
                <a16:creationId xmlns:a16="http://schemas.microsoft.com/office/drawing/2014/main" id="{5051138F-9D05-3F10-4EAC-656C25F0C8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610"/>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EBC908A-2394-338D-E7CE-B541C18DCBD9}"/>
              </a:ext>
            </a:extLst>
          </p:cNvPr>
          <p:cNvSpPr txBox="1"/>
          <p:nvPr/>
        </p:nvSpPr>
        <p:spPr>
          <a:xfrm>
            <a:off x="507887" y="4083665"/>
            <a:ext cx="11176225" cy="2539157"/>
          </a:xfrm>
          <a:prstGeom prst="rect">
            <a:avLst/>
          </a:prstGeom>
          <a:solidFill>
            <a:schemeClr val="bg1">
              <a:alpha val="70000"/>
            </a:schemeClr>
          </a:solidFill>
          <a:ln w="63500">
            <a:noFill/>
          </a:ln>
        </p:spPr>
        <p:txBody>
          <a:bodyPr wrap="square" rtlCol="0">
            <a:spAutoFit/>
          </a:bodyPr>
          <a:lstStyle/>
          <a:p>
            <a:pPr algn="ctr">
              <a:spcAft>
                <a:spcPts val="18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How does storing up heavenly treasure affect our hearts?</a:t>
            </a:r>
          </a:p>
          <a:p>
            <a:pPr algn="ct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Our hearts follow our treasure…</a:t>
            </a:r>
          </a:p>
          <a:p>
            <a:pPr algn="ct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We focus on God’s Kingdom – On eternal values</a:t>
            </a:r>
          </a:p>
          <a:p>
            <a:pPr algn="ct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This produces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peace</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generosity</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dependence on God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p:txBody>
      </p:sp>
      <p:sp>
        <p:nvSpPr>
          <p:cNvPr id="4" name="TextBox 3">
            <a:extLst>
              <a:ext uri="{FF2B5EF4-FFF2-40B4-BE49-F238E27FC236}">
                <a16:creationId xmlns:a16="http://schemas.microsoft.com/office/drawing/2014/main" id="{E6F85D36-4FE5-C4A8-14D3-842CE6B2F04E}"/>
              </a:ext>
            </a:extLst>
          </p:cNvPr>
          <p:cNvSpPr txBox="1"/>
          <p:nvPr/>
        </p:nvSpPr>
        <p:spPr>
          <a:xfrm>
            <a:off x="6876789" y="0"/>
            <a:ext cx="5106541" cy="1569660"/>
          </a:xfrm>
          <a:prstGeom prst="rect">
            <a:avLst/>
          </a:prstGeom>
          <a:no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A Biblical Approach to Treasure</a:t>
            </a:r>
          </a:p>
        </p:txBody>
      </p:sp>
      <p:sp>
        <p:nvSpPr>
          <p:cNvPr id="2" name="Rectangle: Rounded Corners 1">
            <a:extLst>
              <a:ext uri="{FF2B5EF4-FFF2-40B4-BE49-F238E27FC236}">
                <a16:creationId xmlns:a16="http://schemas.microsoft.com/office/drawing/2014/main" id="{82478E67-C99E-D5D4-CEE0-9986EB4E6F9D}"/>
              </a:ext>
            </a:extLst>
          </p:cNvPr>
          <p:cNvSpPr/>
          <p:nvPr/>
        </p:nvSpPr>
        <p:spPr>
          <a:xfrm>
            <a:off x="6726892" y="2823042"/>
            <a:ext cx="4834487" cy="718944"/>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Don’t be anxious…</a:t>
            </a:r>
            <a:endParaRPr lang="en-US" sz="3200" b="1" u="sng"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cxnSp>
        <p:nvCxnSpPr>
          <p:cNvPr id="5" name="Straight Arrow Connector 4">
            <a:extLst>
              <a:ext uri="{FF2B5EF4-FFF2-40B4-BE49-F238E27FC236}">
                <a16:creationId xmlns:a16="http://schemas.microsoft.com/office/drawing/2014/main" id="{24E0DBD8-2737-26F5-2644-5419E0B3B2A8}"/>
              </a:ext>
            </a:extLst>
          </p:cNvPr>
          <p:cNvCxnSpPr>
            <a:cxnSpLocks/>
          </p:cNvCxnSpPr>
          <p:nvPr/>
        </p:nvCxnSpPr>
        <p:spPr>
          <a:xfrm flipV="1">
            <a:off x="7447974" y="3611582"/>
            <a:ext cx="1089765" cy="2041743"/>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7" name="Left Brace 6">
            <a:extLst>
              <a:ext uri="{FF2B5EF4-FFF2-40B4-BE49-F238E27FC236}">
                <a16:creationId xmlns:a16="http://schemas.microsoft.com/office/drawing/2014/main" id="{B48ACC6A-A0B2-D833-9CEB-60096725951B}"/>
              </a:ext>
            </a:extLst>
          </p:cNvPr>
          <p:cNvSpPr/>
          <p:nvPr/>
        </p:nvSpPr>
        <p:spPr>
          <a:xfrm rot="5400000">
            <a:off x="7198670" y="2173482"/>
            <a:ext cx="498609" cy="7650540"/>
          </a:xfrm>
          <a:prstGeom prst="leftBrace">
            <a:avLst/>
          </a:prstGeom>
          <a:ln w="635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623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8A5C5-F8B4-6C43-B2AB-CDC20BD3217D}"/>
            </a:ext>
          </a:extLst>
        </p:cNvPr>
        <p:cNvGrpSpPr/>
        <p:nvPr/>
      </p:nvGrpSpPr>
      <p:grpSpPr>
        <a:xfrm>
          <a:off x="0" y="0"/>
          <a:ext cx="0" cy="0"/>
          <a:chOff x="0" y="0"/>
          <a:chExt cx="0" cy="0"/>
        </a:xfrm>
      </p:grpSpPr>
      <p:pic>
        <p:nvPicPr>
          <p:cNvPr id="2050" name="Picture 2" descr="Divine hand offering radiant light">
            <a:extLst>
              <a:ext uri="{FF2B5EF4-FFF2-40B4-BE49-F238E27FC236}">
                <a16:creationId xmlns:a16="http://schemas.microsoft.com/office/drawing/2014/main" id="{268C4F5B-F8C6-E5B2-AABC-9012C8CD35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951" b="8676"/>
          <a:stretch>
            <a:fillRect/>
          </a:stretch>
        </p:blipFill>
        <p:spPr bwMode="auto">
          <a:xfrm>
            <a:off x="0" y="-1117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646F56B-D570-C263-EA3A-7C65AE4A7CE8}"/>
              </a:ext>
            </a:extLst>
          </p:cNvPr>
          <p:cNvSpPr txBox="1"/>
          <p:nvPr/>
        </p:nvSpPr>
        <p:spPr>
          <a:xfrm>
            <a:off x="0" y="103060"/>
            <a:ext cx="5540680" cy="1938992"/>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Trusting God as My Provider</a:t>
            </a:r>
          </a:p>
        </p:txBody>
      </p:sp>
      <p:sp>
        <p:nvSpPr>
          <p:cNvPr id="5" name="TextBox 4">
            <a:extLst>
              <a:ext uri="{FF2B5EF4-FFF2-40B4-BE49-F238E27FC236}">
                <a16:creationId xmlns:a16="http://schemas.microsoft.com/office/drawing/2014/main" id="{A61AB634-3169-EDCA-7527-58B59C69D94B}"/>
              </a:ext>
            </a:extLst>
          </p:cNvPr>
          <p:cNvSpPr txBox="1"/>
          <p:nvPr/>
        </p:nvSpPr>
        <p:spPr>
          <a:xfrm>
            <a:off x="3996802" y="3417828"/>
            <a:ext cx="7892456" cy="3170099"/>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How can we trust God to provide for us?</a:t>
            </a:r>
          </a:p>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It’s by having a biblical approach to…</a:t>
            </a:r>
          </a:p>
          <a:p>
            <a:pPr marL="742950" indent="-742950">
              <a:spcAft>
                <a:spcPts val="600"/>
              </a:spcAft>
              <a:buFont typeface="+mj-lt"/>
              <a:buAutoNum type="arabicPeriod"/>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Treasure</a:t>
            </a:r>
          </a:p>
          <a:p>
            <a:pPr marL="742950" indent="-742950">
              <a:spcAft>
                <a:spcPts val="600"/>
              </a:spcAft>
              <a:buFont typeface="+mj-lt"/>
              <a:buAutoNum type="arabicPeriod"/>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Life, Food and Prosperity</a:t>
            </a:r>
          </a:p>
          <a:p>
            <a:pPr marL="742950" indent="-742950">
              <a:spcAft>
                <a:spcPts val="600"/>
              </a:spcAft>
              <a:buFont typeface="+mj-lt"/>
              <a:buAutoNum type="arabicPeriod"/>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Priorities</a:t>
            </a:r>
          </a:p>
        </p:txBody>
      </p:sp>
    </p:spTree>
    <p:custDataLst>
      <p:tags r:id="rId1"/>
    </p:custDataLst>
    <p:extLst>
      <p:ext uri="{BB962C8B-B14F-4D97-AF65-F5344CB8AC3E}">
        <p14:creationId xmlns:p14="http://schemas.microsoft.com/office/powerpoint/2010/main" val="1605284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F9655-5DA5-5FBD-F81D-C12D7497772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12BCF3D-5750-A691-3AA8-BA0DA6678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218437" cy="6858000"/>
          </a:xfrm>
          <a:prstGeom prst="rect">
            <a:avLst/>
          </a:prstGeom>
        </p:spPr>
      </p:pic>
      <p:pic>
        <p:nvPicPr>
          <p:cNvPr id="3" name="Picture 2">
            <a:extLst>
              <a:ext uri="{FF2B5EF4-FFF2-40B4-BE49-F238E27FC236}">
                <a16:creationId xmlns:a16="http://schemas.microsoft.com/office/drawing/2014/main" id="{D96A404F-469A-F2A1-2C3A-D51EA68954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566" y="357353"/>
            <a:ext cx="4164723" cy="41647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a:extLst>
              <a:ext uri="{FF2B5EF4-FFF2-40B4-BE49-F238E27FC236}">
                <a16:creationId xmlns:a16="http://schemas.microsoft.com/office/drawing/2014/main" id="{141A456C-2F42-8E52-2912-80C1E6D65FE0}"/>
              </a:ext>
            </a:extLst>
          </p:cNvPr>
          <p:cNvSpPr txBox="1"/>
          <p:nvPr/>
        </p:nvSpPr>
        <p:spPr>
          <a:xfrm>
            <a:off x="235104" y="4522076"/>
            <a:ext cx="11748226" cy="2185214"/>
          </a:xfrm>
          <a:prstGeom prst="rect">
            <a:avLst/>
          </a:prstGeom>
          <a:solidFill>
            <a:schemeClr val="bg1">
              <a:alpha val="70000"/>
            </a:schemeClr>
          </a:solidFill>
          <a:ln w="63500">
            <a:noFill/>
          </a:ln>
        </p:spPr>
        <p:txBody>
          <a:bodyPr wrap="square" rtlCol="0">
            <a:spAutoFit/>
          </a:bodyPr>
          <a:lstStyle/>
          <a:p>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“Therefore I tell you, </a:t>
            </a:r>
            <a:r>
              <a:rPr lang="en-US" sz="3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do not be anxious about your life</a:t>
            </a:r>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what you will eat or what you will drink, nor about your body, what you will put on. </a:t>
            </a:r>
            <a:r>
              <a:rPr lang="en-US" sz="3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 not life more than food</a:t>
            </a:r>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the body more than clothing?”													Matthew 6:25</a:t>
            </a:r>
          </a:p>
        </p:txBody>
      </p:sp>
      <p:sp>
        <p:nvSpPr>
          <p:cNvPr id="5" name="Rectangle: Rounded Corners 4">
            <a:extLst>
              <a:ext uri="{FF2B5EF4-FFF2-40B4-BE49-F238E27FC236}">
                <a16:creationId xmlns:a16="http://schemas.microsoft.com/office/drawing/2014/main" id="{181C01EE-30C4-AF66-4FDB-156288267FE6}"/>
              </a:ext>
            </a:extLst>
          </p:cNvPr>
          <p:cNvSpPr/>
          <p:nvPr/>
        </p:nvSpPr>
        <p:spPr>
          <a:xfrm>
            <a:off x="3037761" y="3001718"/>
            <a:ext cx="6116478" cy="1369648"/>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 did Jesus mean by, </a:t>
            </a:r>
          </a:p>
          <a:p>
            <a:pPr algn="ctr">
              <a:spcAft>
                <a:spcPts val="6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 not life more than food?”</a:t>
            </a:r>
            <a:endParaRPr lang="en-US" sz="3200" b="1" u="sng"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0066997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E831C1F3-5434-698A-1608-31B0780294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54B8EF9-D2DD-C2AF-EA86-9198DE369C76}"/>
              </a:ext>
            </a:extLst>
          </p:cNvPr>
          <p:cNvSpPr txBox="1"/>
          <p:nvPr/>
        </p:nvSpPr>
        <p:spPr>
          <a:xfrm>
            <a:off x="221887" y="3519994"/>
            <a:ext cx="11748226" cy="3231654"/>
          </a:xfrm>
          <a:prstGeom prst="rect">
            <a:avLst/>
          </a:prstGeom>
          <a:solidFill>
            <a:srgbClr val="3D1F14">
              <a:alpha val="70000"/>
            </a:srgbClr>
          </a:solidFill>
          <a:ln w="63500">
            <a:noFill/>
          </a:ln>
        </p:spPr>
        <p:txBody>
          <a:bodyPr wrap="square" rtlCol="0">
            <a:spAutoFit/>
          </a:bodyPr>
          <a:lstStyle/>
          <a:p>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the tempter came and said to him, ‘If you are the Son of God, command these stones to become loaves of bread.’  But he answered, ‘It is written,</a:t>
            </a:r>
          </a:p>
          <a:p>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r>
              <a:rPr lang="en-US" sz="3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Man shall not live by bread alone,</a:t>
            </a:r>
          </a:p>
          <a:p>
            <a:r>
              <a:rPr lang="en-US" sz="3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but by every word that comes from the mouth of God</a:t>
            </a:r>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a:p>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Matthew 4:3-4</a:t>
            </a:r>
          </a:p>
        </p:txBody>
      </p:sp>
      <p:sp>
        <p:nvSpPr>
          <p:cNvPr id="3" name="Rectangle: Rounded Corners 2">
            <a:extLst>
              <a:ext uri="{FF2B5EF4-FFF2-40B4-BE49-F238E27FC236}">
                <a16:creationId xmlns:a16="http://schemas.microsoft.com/office/drawing/2014/main" id="{385CDDCB-D789-7904-5A91-B49DC53DA343}"/>
              </a:ext>
            </a:extLst>
          </p:cNvPr>
          <p:cNvSpPr/>
          <p:nvPr/>
        </p:nvSpPr>
        <p:spPr>
          <a:xfrm>
            <a:off x="221887" y="2104373"/>
            <a:ext cx="4300009" cy="1233632"/>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From where did Jesus get this idea?</a:t>
            </a:r>
            <a:endParaRPr lang="en-US" sz="3200" b="1" u="sng"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937579E1-8A36-7A81-6796-03F7E0822701}"/>
              </a:ext>
            </a:extLst>
          </p:cNvPr>
          <p:cNvSpPr txBox="1"/>
          <p:nvPr/>
        </p:nvSpPr>
        <p:spPr>
          <a:xfrm>
            <a:off x="1151474" y="0"/>
            <a:ext cx="9889051" cy="830997"/>
          </a:xfrm>
          <a:prstGeom prst="rect">
            <a:avLst/>
          </a:prstGeom>
          <a:no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Jesus Tempted in the Wilderness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A48BD3E-C132-63C9-2814-5517EF35002A}"/>
              </a:ext>
            </a:extLst>
          </p:cNvPr>
          <p:cNvSpPr txBox="1"/>
          <p:nvPr/>
        </p:nvSpPr>
        <p:spPr>
          <a:xfrm>
            <a:off x="221887" y="3808092"/>
            <a:ext cx="11748226" cy="2862322"/>
          </a:xfrm>
          <a:prstGeom prst="rect">
            <a:avLst/>
          </a:prstGeom>
          <a:solidFill>
            <a:srgbClr val="3D1F14">
              <a:alpha val="70000"/>
            </a:srgb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he humbled you and let you hunger and fed you with manna, which you did not know, nor did your fathers know, that he might make you know that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man does not live by bread alone, but man lives by every word that comes from the mouth of the L</a:t>
            </a:r>
            <a:r>
              <a:rPr lang="en-US" sz="32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Deuteronomy 8:3</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1CD29-CD1A-BD55-9ACC-3B4263DC7572}"/>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7B7973F7-DA8D-975B-7D61-81498292CCDA}"/>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569C1C6-5558-27AF-8317-BF04F371CD26}"/>
              </a:ext>
            </a:extLst>
          </p:cNvPr>
          <p:cNvSpPr txBox="1"/>
          <p:nvPr/>
        </p:nvSpPr>
        <p:spPr>
          <a:xfrm>
            <a:off x="221887" y="3808092"/>
            <a:ext cx="11748226" cy="2862322"/>
          </a:xfrm>
          <a:prstGeom prst="rect">
            <a:avLst/>
          </a:prstGeom>
          <a:solidFill>
            <a:srgbClr val="3D1F14">
              <a:alpha val="70000"/>
            </a:srgb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humbled you and let you hunger </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fed you with manna, which you did not know, nor did your fathers know, that he might make you know that man does not live by bread alone, but man lives by every word that comes from the mouth of the L</a:t>
            </a:r>
            <a:r>
              <a:rPr lang="en-US" sz="32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Deuteronomy 8:3</a:t>
            </a:r>
          </a:p>
        </p:txBody>
      </p:sp>
      <p:sp>
        <p:nvSpPr>
          <p:cNvPr id="4" name="Rectangle: Rounded Corners 3">
            <a:extLst>
              <a:ext uri="{FF2B5EF4-FFF2-40B4-BE49-F238E27FC236}">
                <a16:creationId xmlns:a16="http://schemas.microsoft.com/office/drawing/2014/main" id="{F4D5ECFD-91BE-0906-2997-149F73CC34B8}"/>
              </a:ext>
            </a:extLst>
          </p:cNvPr>
          <p:cNvSpPr/>
          <p:nvPr/>
        </p:nvSpPr>
        <p:spPr>
          <a:xfrm>
            <a:off x="6798053" y="1600381"/>
            <a:ext cx="4988939" cy="1180397"/>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 made them realize they were helpless.</a:t>
            </a:r>
            <a:endParaRPr lang="en-US" sz="3200" b="1" u="sng"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02009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294C7-B213-1872-FF76-B65C101F9E81}"/>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0D03B3D4-48A6-B391-AB23-3E771B0E9652}"/>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4220CA7-884C-EFB5-A76D-1BB17012B005}"/>
              </a:ext>
            </a:extLst>
          </p:cNvPr>
          <p:cNvSpPr txBox="1"/>
          <p:nvPr/>
        </p:nvSpPr>
        <p:spPr>
          <a:xfrm>
            <a:off x="221887" y="3808092"/>
            <a:ext cx="11748226" cy="2862322"/>
          </a:xfrm>
          <a:prstGeom prst="rect">
            <a:avLst/>
          </a:prstGeom>
          <a:solidFill>
            <a:srgbClr val="3D1F14">
              <a:alpha val="70000"/>
            </a:srgb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he humbled you and let you hunger and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fed you with manna</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which you did not know, nor did your fathers know, that he might make you know that man does not live by bread alone, but man lives by every word that comes from the mouth of the L</a:t>
            </a:r>
            <a:r>
              <a:rPr lang="en-US" sz="32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Deuteronomy 8:3</a:t>
            </a:r>
          </a:p>
        </p:txBody>
      </p:sp>
      <p:sp>
        <p:nvSpPr>
          <p:cNvPr id="4" name="Rectangle: Rounded Corners 3">
            <a:extLst>
              <a:ext uri="{FF2B5EF4-FFF2-40B4-BE49-F238E27FC236}">
                <a16:creationId xmlns:a16="http://schemas.microsoft.com/office/drawing/2014/main" id="{4140CA7F-5AB4-B2A2-B03F-E9B04F9310A5}"/>
              </a:ext>
            </a:extLst>
          </p:cNvPr>
          <p:cNvSpPr/>
          <p:nvPr/>
        </p:nvSpPr>
        <p:spPr>
          <a:xfrm>
            <a:off x="7402883" y="1612908"/>
            <a:ext cx="3682652" cy="1180397"/>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Then he provided for them…</a:t>
            </a:r>
            <a:endParaRPr lang="en-US" sz="3200" b="1" u="sng"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56260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89A4-4711-90C1-61BF-379538B568EA}"/>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F315FB7A-6BE4-C8C9-1700-86CB3824F5D8}"/>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128E804-27A4-62E0-00BC-9C84007AB714}"/>
              </a:ext>
            </a:extLst>
          </p:cNvPr>
          <p:cNvSpPr txBox="1"/>
          <p:nvPr/>
        </p:nvSpPr>
        <p:spPr>
          <a:xfrm>
            <a:off x="221887" y="3808092"/>
            <a:ext cx="11748226" cy="2862322"/>
          </a:xfrm>
          <a:prstGeom prst="rect">
            <a:avLst/>
          </a:prstGeom>
          <a:solidFill>
            <a:srgbClr val="3D1F14">
              <a:alpha val="70000"/>
            </a:srgb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he humbled you and let you hunger and fed you with manna, which you did not know, nor did your fathers know,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that he might make you know </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that man does not live by bread alone, but man lives by every word that comes from the mouth of the L</a:t>
            </a:r>
            <a:r>
              <a:rPr lang="en-US" sz="32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Deuteronomy 8:3</a:t>
            </a:r>
          </a:p>
        </p:txBody>
      </p:sp>
      <p:sp>
        <p:nvSpPr>
          <p:cNvPr id="4" name="Rectangle: Rounded Corners 3">
            <a:extLst>
              <a:ext uri="{FF2B5EF4-FFF2-40B4-BE49-F238E27FC236}">
                <a16:creationId xmlns:a16="http://schemas.microsoft.com/office/drawing/2014/main" id="{90D54009-E3E9-4F94-ACCD-469C3AEF21AF}"/>
              </a:ext>
            </a:extLst>
          </p:cNvPr>
          <p:cNvSpPr/>
          <p:nvPr/>
        </p:nvSpPr>
        <p:spPr>
          <a:xfrm>
            <a:off x="6934651" y="952068"/>
            <a:ext cx="5035462" cy="1903957"/>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So they could see that the answer was not food – but God!</a:t>
            </a:r>
            <a:endParaRPr lang="en-US" sz="3200" b="1" u="sng"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21373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1EF36-4987-6C99-8578-DC74B88234AF}"/>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97D89818-3855-96D5-AD45-3A8A706497C2}"/>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0EA1022-7CE7-DA94-F76B-CB9C31AA6D80}"/>
              </a:ext>
            </a:extLst>
          </p:cNvPr>
          <p:cNvSpPr txBox="1"/>
          <p:nvPr/>
        </p:nvSpPr>
        <p:spPr>
          <a:xfrm>
            <a:off x="670439" y="2981375"/>
            <a:ext cx="10851121" cy="3416320"/>
          </a:xfrm>
          <a:prstGeom prst="rect">
            <a:avLst/>
          </a:prstGeom>
          <a:solidFill>
            <a:srgbClr val="3D1F14">
              <a:alpha val="70000"/>
            </a:srgb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manna was designed to teach the Israelites a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fundamental principle of their existence </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as the covenant people of God.</a:t>
            </a:r>
          </a:p>
          <a:p>
            <a:endPar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a:p>
            <a:endPar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p>
        </p:txBody>
      </p:sp>
      <p:sp>
        <p:nvSpPr>
          <p:cNvPr id="4" name="TextBox 3">
            <a:extLst>
              <a:ext uri="{FF2B5EF4-FFF2-40B4-BE49-F238E27FC236}">
                <a16:creationId xmlns:a16="http://schemas.microsoft.com/office/drawing/2014/main" id="{48C647E1-819A-6D8D-42B1-5672723E52A6}"/>
              </a:ext>
            </a:extLst>
          </p:cNvPr>
          <p:cNvSpPr txBox="1"/>
          <p:nvPr/>
        </p:nvSpPr>
        <p:spPr>
          <a:xfrm>
            <a:off x="659929" y="4622358"/>
            <a:ext cx="10851121" cy="1754326"/>
          </a:xfrm>
          <a:prstGeom prst="rect">
            <a:avLst/>
          </a:prstGeom>
          <a:no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every utterance of the mouth of the Lord was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more basic to Israelite existence than was food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Peter Craigie</a:t>
            </a:r>
          </a:p>
        </p:txBody>
      </p:sp>
      <p:sp>
        <p:nvSpPr>
          <p:cNvPr id="5" name="TextBox 4">
            <a:extLst>
              <a:ext uri="{FF2B5EF4-FFF2-40B4-BE49-F238E27FC236}">
                <a16:creationId xmlns:a16="http://schemas.microsoft.com/office/drawing/2014/main" id="{A7ED206D-5586-8730-398D-990285F476C0}"/>
              </a:ext>
            </a:extLst>
          </p:cNvPr>
          <p:cNvSpPr txBox="1"/>
          <p:nvPr/>
        </p:nvSpPr>
        <p:spPr>
          <a:xfrm>
            <a:off x="659930" y="4073610"/>
            <a:ext cx="10851121" cy="1200329"/>
          </a:xfrm>
          <a:prstGeom prst="rect">
            <a:avLst/>
          </a:prstGeom>
          <a:noFill/>
          <a:ln w="63500">
            <a:noFill/>
          </a:ln>
        </p:spPr>
        <p:txBody>
          <a:bodyPr wrap="square" rtlCol="0">
            <a:spAutoFit/>
          </a:bodyPr>
          <a:lstStyle/>
          <a:p>
            <a:r>
              <a:rPr lang="en-US" sz="3600" b="1" dirty="0">
                <a:solidFill>
                  <a:srgbClr val="FF00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basic source of life was God and the words of God to his people; </a:t>
            </a:r>
          </a:p>
        </p:txBody>
      </p:sp>
    </p:spTree>
    <p:custDataLst>
      <p:tags r:id="rId1"/>
    </p:custDataLst>
    <p:extLst>
      <p:ext uri="{BB962C8B-B14F-4D97-AF65-F5344CB8AC3E}">
        <p14:creationId xmlns:p14="http://schemas.microsoft.com/office/powerpoint/2010/main" val="57282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753C7-E06F-736A-487B-9425062C663C}"/>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E96D047E-4110-B85B-E3D7-63F0AC96C8A1}"/>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68E04BA-EADA-A00B-C8FD-03ED7F59B871}"/>
              </a:ext>
            </a:extLst>
          </p:cNvPr>
          <p:cNvSpPr txBox="1"/>
          <p:nvPr/>
        </p:nvSpPr>
        <p:spPr>
          <a:xfrm>
            <a:off x="1846098" y="2279917"/>
            <a:ext cx="8499805" cy="4124206"/>
          </a:xfrm>
          <a:prstGeom prst="rect">
            <a:avLst/>
          </a:prstGeom>
          <a:solidFill>
            <a:srgbClr val="3D1F14">
              <a:alpha val="70000"/>
            </a:srgb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 commands his people to do something or go somewhere.</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expects… </a:t>
            </a:r>
          </a:p>
          <a:p>
            <a:pPr marL="571500" indent="-571500">
              <a:spcAft>
                <a:spcPts val="1200"/>
              </a:spcAft>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Are lack of food, water, strength, etc.   valid excuses to not obey?</a:t>
            </a:r>
          </a:p>
          <a:p>
            <a:pPr algn="ct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command of God contains within </a:t>
            </a:r>
          </a:p>
          <a:p>
            <a:pPr algn="ct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it the provision of God!”   </a:t>
            </a:r>
            <a:r>
              <a:rPr lang="en-US" sz="32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Peter Craigie</a:t>
            </a:r>
          </a:p>
        </p:txBody>
      </p:sp>
      <p:sp>
        <p:nvSpPr>
          <p:cNvPr id="4" name="TextBox 3">
            <a:extLst>
              <a:ext uri="{FF2B5EF4-FFF2-40B4-BE49-F238E27FC236}">
                <a16:creationId xmlns:a16="http://schemas.microsoft.com/office/drawing/2014/main" id="{426D47D2-6697-47F1-E087-5D11FC146BAC}"/>
              </a:ext>
            </a:extLst>
          </p:cNvPr>
          <p:cNvSpPr txBox="1"/>
          <p:nvPr/>
        </p:nvSpPr>
        <p:spPr>
          <a:xfrm>
            <a:off x="4942111" y="3378896"/>
            <a:ext cx="2247231" cy="646331"/>
          </a:xfrm>
          <a:prstGeom prst="rect">
            <a:avLst/>
          </a:prstGeom>
          <a:noFill/>
          <a:ln w="63500">
            <a:noFill/>
          </a:ln>
        </p:spPr>
        <p:txBody>
          <a:bodyPr wrap="square" rtlCol="0">
            <a:spAutoFit/>
          </a:bodyPr>
          <a:lstStyle/>
          <a:p>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obedience</a:t>
            </a:r>
          </a:p>
        </p:txBody>
      </p:sp>
    </p:spTree>
    <p:custDataLst>
      <p:tags r:id="rId1"/>
    </p:custDataLst>
    <p:extLst>
      <p:ext uri="{BB962C8B-B14F-4D97-AF65-F5344CB8AC3E}">
        <p14:creationId xmlns:p14="http://schemas.microsoft.com/office/powerpoint/2010/main" val="220370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C5E7333-0FE9-D671-0EE9-E63AF6938DA6}"/>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0AB7B5B-BAEE-FD16-A0C0-FB4DE13C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47631292-9B05-A44D-A94E-AD639E70D4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932"/>
          <a:stretch>
            <a:fillRect/>
          </a:stretch>
        </p:blipFill>
        <p:spPr bwMode="auto">
          <a:xfrm>
            <a:off x="-1" y="-1"/>
            <a:ext cx="12189939" cy="68248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9FD7F42-3665-9FF7-E19B-CC0350C0FE61}"/>
              </a:ext>
            </a:extLst>
          </p:cNvPr>
          <p:cNvSpPr txBox="1"/>
          <p:nvPr/>
        </p:nvSpPr>
        <p:spPr>
          <a:xfrm>
            <a:off x="2532036" y="5936205"/>
            <a:ext cx="7124879" cy="707886"/>
          </a:xfrm>
          <a:prstGeom prst="rect">
            <a:avLst/>
          </a:prstGeom>
          <a:solidFill>
            <a:schemeClr val="bg1">
              <a:alpha val="70000"/>
            </a:schemeClr>
          </a:solidFill>
          <a:ln w="63500">
            <a:noFill/>
          </a:ln>
        </p:spPr>
        <p:txBody>
          <a:bodyPr wrap="square" rtlCol="0">
            <a:spAutoFit/>
          </a:bodyPr>
          <a:lstStyle/>
          <a:p>
            <a:pPr algn="ct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How has God provided for you?</a:t>
            </a:r>
          </a:p>
        </p:txBody>
      </p:sp>
    </p:spTree>
    <p:custDataLst>
      <p:tags r:id="rId1"/>
    </p:custDataLst>
    <p:extLst>
      <p:ext uri="{BB962C8B-B14F-4D97-AF65-F5344CB8AC3E}">
        <p14:creationId xmlns:p14="http://schemas.microsoft.com/office/powerpoint/2010/main" val="6779324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73FF7-8161-AF87-8095-D237C1251231}"/>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2952E412-BBA0-AED1-E325-C2D063F46463}"/>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B826F798-69B8-F735-DDA5-1691E12AE694}"/>
              </a:ext>
            </a:extLst>
          </p:cNvPr>
          <p:cNvSpPr txBox="1"/>
          <p:nvPr/>
        </p:nvSpPr>
        <p:spPr>
          <a:xfrm>
            <a:off x="394867" y="3795566"/>
            <a:ext cx="11402266" cy="2862322"/>
          </a:xfrm>
          <a:prstGeom prst="rect">
            <a:avLst/>
          </a:prstGeom>
          <a:solidFill>
            <a:srgbClr val="3D1F14">
              <a:alpha val="70000"/>
            </a:srgb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a:t>
            </a:r>
            <a:r>
              <a:rPr lang="en-US" sz="32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ORD</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your God is bringing you into a good land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 land of brooks of water, of fountains and springs… a land of wheat and barley, of vines and fig trees… a land in which you will eat bread without scarcity, in which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you will lack nothing</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Deuteronomy 8:7-9</a:t>
            </a:r>
          </a:p>
        </p:txBody>
      </p:sp>
      <p:sp>
        <p:nvSpPr>
          <p:cNvPr id="5" name="Rectangle: Rounded Corners 4">
            <a:extLst>
              <a:ext uri="{FF2B5EF4-FFF2-40B4-BE49-F238E27FC236}">
                <a16:creationId xmlns:a16="http://schemas.microsoft.com/office/drawing/2014/main" id="{07B49A45-AB67-9956-9711-29E42ED3FF7D}"/>
              </a:ext>
            </a:extLst>
          </p:cNvPr>
          <p:cNvSpPr/>
          <p:nvPr/>
        </p:nvSpPr>
        <p:spPr>
          <a:xfrm>
            <a:off x="6842234" y="893380"/>
            <a:ext cx="4954899" cy="1460937"/>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Prosperity is from God!</a:t>
            </a:r>
          </a:p>
          <a:p>
            <a:pPr algn="ctr">
              <a:spcAft>
                <a:spcPts val="6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It is HIS provision!</a:t>
            </a:r>
            <a:endParaRPr lang="en-US" sz="32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86230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8B39D-AD76-043E-07A8-E9081EA3143A}"/>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03A9727A-E41C-86B7-42FC-BA7CA6966259}"/>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98EE695C-DF1D-FE16-ACED-193CD8B0C6D4}"/>
              </a:ext>
            </a:extLst>
          </p:cNvPr>
          <p:cNvSpPr txBox="1"/>
          <p:nvPr/>
        </p:nvSpPr>
        <p:spPr>
          <a:xfrm>
            <a:off x="591571" y="3507118"/>
            <a:ext cx="11008857" cy="2862322"/>
          </a:xfrm>
          <a:prstGeom prst="rect">
            <a:avLst/>
          </a:prstGeom>
          <a:solidFill>
            <a:srgbClr val="3D1F14">
              <a:alpha val="70000"/>
            </a:srgb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“[When you have prosperity] beware lest you say in your heart, ‘My power and the might of my hand have gotten me this wealth.’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You shall remember the L</a:t>
            </a:r>
            <a:r>
              <a:rPr lang="en-US" sz="32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ORD</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your God, for it is he who gives you power to get wealth</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Deuteronomy 8:17-18</a:t>
            </a:r>
          </a:p>
        </p:txBody>
      </p:sp>
      <p:sp>
        <p:nvSpPr>
          <p:cNvPr id="4" name="Rectangle: Rounded Corners 3">
            <a:extLst>
              <a:ext uri="{FF2B5EF4-FFF2-40B4-BE49-F238E27FC236}">
                <a16:creationId xmlns:a16="http://schemas.microsoft.com/office/drawing/2014/main" id="{210CE2D5-BCB7-DFB6-D0D6-A10A5C744B6B}"/>
              </a:ext>
            </a:extLst>
          </p:cNvPr>
          <p:cNvSpPr/>
          <p:nvPr/>
        </p:nvSpPr>
        <p:spPr>
          <a:xfrm>
            <a:off x="6501008" y="488560"/>
            <a:ext cx="5396702" cy="2033923"/>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Beware of forgetting God!</a:t>
            </a:r>
          </a:p>
          <a:p>
            <a:pPr algn="ctr">
              <a:spcAft>
                <a:spcPts val="600"/>
              </a:spcAft>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 and his words… the basic source of life!</a:t>
            </a:r>
            <a:endParaRPr lang="en-US" sz="3200" b="1" u="sng"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77226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193DA-2504-C83F-A5DC-0F8A7757387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D5EC425-5D91-37D6-0831-AFB625FE1A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218437" cy="6858000"/>
          </a:xfrm>
          <a:prstGeom prst="rect">
            <a:avLst/>
          </a:prstGeom>
        </p:spPr>
      </p:pic>
      <p:pic>
        <p:nvPicPr>
          <p:cNvPr id="3" name="Picture 2">
            <a:extLst>
              <a:ext uri="{FF2B5EF4-FFF2-40B4-BE49-F238E27FC236}">
                <a16:creationId xmlns:a16="http://schemas.microsoft.com/office/drawing/2014/main" id="{C47833B4-82AA-05C3-D353-26734736D9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566" y="357353"/>
            <a:ext cx="4164723" cy="41647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a:extLst>
              <a:ext uri="{FF2B5EF4-FFF2-40B4-BE49-F238E27FC236}">
                <a16:creationId xmlns:a16="http://schemas.microsoft.com/office/drawing/2014/main" id="{2155E3D8-DCCA-9C0D-BB59-7E8F4B78A729}"/>
              </a:ext>
            </a:extLst>
          </p:cNvPr>
          <p:cNvSpPr txBox="1"/>
          <p:nvPr/>
        </p:nvSpPr>
        <p:spPr>
          <a:xfrm>
            <a:off x="235104" y="4522076"/>
            <a:ext cx="11748226" cy="2185214"/>
          </a:xfrm>
          <a:prstGeom prst="rect">
            <a:avLst/>
          </a:prstGeom>
          <a:solidFill>
            <a:schemeClr val="bg1">
              <a:alpha val="70000"/>
            </a:schemeClr>
          </a:solidFill>
          <a:ln w="63500">
            <a:noFill/>
          </a:ln>
        </p:spPr>
        <p:txBody>
          <a:bodyPr wrap="square" rtlCol="0">
            <a:spAutoFit/>
          </a:bodyPr>
          <a:lstStyle/>
          <a:p>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“Therefore I tell you, </a:t>
            </a:r>
            <a:r>
              <a:rPr lang="en-US" sz="3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do not be anxious about your life</a:t>
            </a:r>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what you will eat or what you will drink, nor about your body, what you will put on. </a:t>
            </a:r>
            <a:r>
              <a:rPr lang="en-US" sz="3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 not life more than food</a:t>
            </a:r>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the body more than clothing?”													Matthew 6:25</a:t>
            </a:r>
          </a:p>
        </p:txBody>
      </p:sp>
      <p:sp>
        <p:nvSpPr>
          <p:cNvPr id="4" name="Rectangle: Rounded Corners 3">
            <a:extLst>
              <a:ext uri="{FF2B5EF4-FFF2-40B4-BE49-F238E27FC236}">
                <a16:creationId xmlns:a16="http://schemas.microsoft.com/office/drawing/2014/main" id="{1A0E9380-FBA5-9A9C-424A-A7AE1E280121}"/>
              </a:ext>
            </a:extLst>
          </p:cNvPr>
          <p:cNvSpPr/>
          <p:nvPr/>
        </p:nvSpPr>
        <p:spPr>
          <a:xfrm>
            <a:off x="6501008" y="488560"/>
            <a:ext cx="4772416" cy="1190063"/>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 and his words… the basic source of life!</a:t>
            </a:r>
            <a:endParaRPr lang="en-US" sz="3200" b="1" u="sng"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834261227"/>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BE97C-E72C-2E55-0174-7607F21EFD9A}"/>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456A3588-CA43-6A75-D8A6-AE6DF7CE5C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523262E-1175-CDBA-BCB1-A7E467392A18}"/>
              </a:ext>
            </a:extLst>
          </p:cNvPr>
          <p:cNvSpPr txBox="1"/>
          <p:nvPr/>
        </p:nvSpPr>
        <p:spPr>
          <a:xfrm>
            <a:off x="176021" y="505122"/>
            <a:ext cx="4879305" cy="5847755"/>
          </a:xfrm>
          <a:prstGeom prst="rect">
            <a:avLst/>
          </a:prstGeom>
          <a:solidFill>
            <a:srgbClr val="3D1F14">
              <a:alpha val="70000"/>
            </a:srgbClr>
          </a:solidFill>
          <a:ln w="63500">
            <a:noFill/>
          </a:ln>
        </p:spPr>
        <p:txBody>
          <a:bodyPr wrap="square" rtlCol="0">
            <a:spAutoFit/>
          </a:bodyPr>
          <a:lstStyle/>
          <a:p>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“Look at the birds of the air: they neither sow nor reap nor gather into barns, and yet your heavenly Father feeds them. Are you not of more value than they?  And which of you by being anxious can add a single hour to his span of life?”     Matthew 6:26-27</a:t>
            </a:r>
          </a:p>
        </p:txBody>
      </p:sp>
      <p:sp>
        <p:nvSpPr>
          <p:cNvPr id="2" name="Rectangle: Rounded Corners 1">
            <a:extLst>
              <a:ext uri="{FF2B5EF4-FFF2-40B4-BE49-F238E27FC236}">
                <a16:creationId xmlns:a16="http://schemas.microsoft.com/office/drawing/2014/main" id="{3722FE72-06B3-C89D-792F-7B723A727855}"/>
              </a:ext>
            </a:extLst>
          </p:cNvPr>
          <p:cNvSpPr/>
          <p:nvPr/>
        </p:nvSpPr>
        <p:spPr>
          <a:xfrm>
            <a:off x="6237455" y="200461"/>
            <a:ext cx="4772416" cy="726465"/>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Why are the birds fed?</a:t>
            </a:r>
            <a:endParaRPr lang="en-US" sz="3200" b="1" u="sng"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9D6844AF-84F1-F606-EBEC-A8BE57B8D246}"/>
              </a:ext>
            </a:extLst>
          </p:cNvPr>
          <p:cNvSpPr/>
          <p:nvPr/>
        </p:nvSpPr>
        <p:spPr>
          <a:xfrm>
            <a:off x="6038082" y="4246324"/>
            <a:ext cx="5171162" cy="2411216"/>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God’s commands contain his provision!  </a:t>
            </a:r>
          </a:p>
          <a:p>
            <a:pPr algn="ctr">
              <a:spcAft>
                <a:spcPts val="600"/>
              </a:spcAft>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They are living the life God designed for them!</a:t>
            </a:r>
            <a:endParaRPr lang="en-US" sz="3200" b="1" u="sng"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5113612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899EA-3152-9DF0-2211-BE4698B45A52}"/>
            </a:ext>
          </a:extLst>
        </p:cNvPr>
        <p:cNvGrpSpPr/>
        <p:nvPr/>
      </p:nvGrpSpPr>
      <p:grpSpPr>
        <a:xfrm>
          <a:off x="0" y="0"/>
          <a:ext cx="0" cy="0"/>
          <a:chOff x="0" y="0"/>
          <a:chExt cx="0" cy="0"/>
        </a:xfrm>
      </p:grpSpPr>
      <p:pic>
        <p:nvPicPr>
          <p:cNvPr id="2052" name="Picture 4">
            <a:extLst>
              <a:ext uri="{FF2B5EF4-FFF2-40B4-BE49-F238E27FC236}">
                <a16:creationId xmlns:a16="http://schemas.microsoft.com/office/drawing/2014/main" id="{B35E8D40-F1ED-5FF7-32ED-235A487E6C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575"/>
          <a:stretch>
            <a:fillRect/>
          </a:stretch>
        </p:blipFill>
        <p:spPr bwMode="auto">
          <a:xfrm>
            <a:off x="-1" y="0"/>
            <a:ext cx="12192001" cy="68586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2278A01-C70A-67D4-0403-D4BD7BDAE9F2}"/>
              </a:ext>
            </a:extLst>
          </p:cNvPr>
          <p:cNvSpPr txBox="1"/>
          <p:nvPr/>
        </p:nvSpPr>
        <p:spPr>
          <a:xfrm>
            <a:off x="117638" y="379345"/>
            <a:ext cx="11956722" cy="3231654"/>
          </a:xfrm>
          <a:prstGeom prst="rect">
            <a:avLst/>
          </a:prstGeom>
          <a:solidFill>
            <a:srgbClr val="002060">
              <a:alpha val="70000"/>
            </a:srgbClr>
          </a:solidFill>
          <a:ln w="63500">
            <a:noFill/>
          </a:ln>
        </p:spPr>
        <p:txBody>
          <a:bodyPr wrap="square" rtlCol="0">
            <a:spAutoFit/>
          </a:bodyPr>
          <a:lstStyle/>
          <a:p>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why are you anxious about clothing? Consider the lilies of the field, how they grow: they neither toil nor spin, yet I tell you, even Solomon in all his glory was not arrayed like one of these.  But if God so clothes the grass of the field, which today is alive and tomorrow is thrown into the oven, will he not much more clothe you, O you of little faith?”					Matthew 6:28-30</a:t>
            </a:r>
          </a:p>
        </p:txBody>
      </p:sp>
      <p:sp>
        <p:nvSpPr>
          <p:cNvPr id="2" name="Rectangle: Rounded Corners 1">
            <a:extLst>
              <a:ext uri="{FF2B5EF4-FFF2-40B4-BE49-F238E27FC236}">
                <a16:creationId xmlns:a16="http://schemas.microsoft.com/office/drawing/2014/main" id="{302E942B-8244-A574-6543-43D082402945}"/>
              </a:ext>
            </a:extLst>
          </p:cNvPr>
          <p:cNvSpPr/>
          <p:nvPr/>
        </p:nvSpPr>
        <p:spPr>
          <a:xfrm>
            <a:off x="117638" y="3827507"/>
            <a:ext cx="5737427" cy="2072252"/>
          </a:xfrm>
          <a:prstGeom prst="roundRect">
            <a:avLst/>
          </a:prstGeom>
          <a:solidFill>
            <a:srgbClr val="002060"/>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Why are the lilies clothed?</a:t>
            </a:r>
          </a:p>
          <a:p>
            <a:pPr algn="ctr">
              <a:spcAft>
                <a:spcPts val="600"/>
              </a:spcAft>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They are fulfilling the role God created for them!</a:t>
            </a:r>
            <a:endParaRPr lang="en-US" sz="32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3586549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42E85-C286-BB44-464D-5D0D1235C271}"/>
            </a:ext>
          </a:extLst>
        </p:cNvPr>
        <p:cNvGrpSpPr/>
        <p:nvPr/>
      </p:nvGrpSpPr>
      <p:grpSpPr>
        <a:xfrm>
          <a:off x="0" y="0"/>
          <a:ext cx="0" cy="0"/>
          <a:chOff x="0" y="0"/>
          <a:chExt cx="0" cy="0"/>
        </a:xfrm>
      </p:grpSpPr>
      <p:pic>
        <p:nvPicPr>
          <p:cNvPr id="3" name="Picture 2" descr="Divine hand offering radiant light">
            <a:extLst>
              <a:ext uri="{FF2B5EF4-FFF2-40B4-BE49-F238E27FC236}">
                <a16:creationId xmlns:a16="http://schemas.microsoft.com/office/drawing/2014/main" id="{4414E4EF-35DD-FEA1-B0DA-B1E6A34A68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951" b="8676"/>
          <a:stretch>
            <a:fillRect/>
          </a:stretch>
        </p:blipFill>
        <p:spPr bwMode="auto">
          <a:xfrm>
            <a:off x="0" y="-1117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D8108DA-F3EF-7731-9833-3AD74AF60B37}"/>
              </a:ext>
            </a:extLst>
          </p:cNvPr>
          <p:cNvSpPr txBox="1"/>
          <p:nvPr/>
        </p:nvSpPr>
        <p:spPr>
          <a:xfrm>
            <a:off x="362211" y="3260330"/>
            <a:ext cx="11467578" cy="3416320"/>
          </a:xfrm>
          <a:prstGeom prst="rect">
            <a:avLst/>
          </a:prstGeom>
          <a:solidFill>
            <a:srgbClr val="3D1F14">
              <a:alpha val="70000"/>
            </a:srgb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“Therefore do not be anxious, saying, ‘What shall we eat?’ or ‘What shall we drink?’ or ‘What shall we wear?’  For the Gentiles seek after all these things, and your heavenly Father knows that you need them all.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But seek first the kingdom of God and his righteousness, and all these things will be added to you</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Matthew 6:31-33</a:t>
            </a:r>
          </a:p>
        </p:txBody>
      </p:sp>
      <p:sp>
        <p:nvSpPr>
          <p:cNvPr id="2" name="Rectangle: Rounded Corners 1">
            <a:extLst>
              <a:ext uri="{FF2B5EF4-FFF2-40B4-BE49-F238E27FC236}">
                <a16:creationId xmlns:a16="http://schemas.microsoft.com/office/drawing/2014/main" id="{35B93728-EAC4-FA9C-7A6D-6F34FAF3998A}"/>
              </a:ext>
            </a:extLst>
          </p:cNvPr>
          <p:cNvSpPr/>
          <p:nvPr/>
        </p:nvSpPr>
        <p:spPr>
          <a:xfrm>
            <a:off x="362211" y="199715"/>
            <a:ext cx="6963499" cy="767238"/>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Why does God provide for us?</a:t>
            </a:r>
            <a:endParaRPr lang="en-US" sz="3200" b="1" u="sng"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5D81CB4E-03BB-8855-731F-C3544BD8DC3E}"/>
              </a:ext>
            </a:extLst>
          </p:cNvPr>
          <p:cNvSpPr/>
          <p:nvPr/>
        </p:nvSpPr>
        <p:spPr>
          <a:xfrm>
            <a:off x="2869324" y="2096832"/>
            <a:ext cx="8960465" cy="767238"/>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Because his commands contain his provision!</a:t>
            </a:r>
            <a:endParaRPr lang="en-US" sz="3200" b="1" u="sng"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7893912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1FA09-2A6A-D18E-2E60-9E16D96A8F9A}"/>
            </a:ext>
          </a:extLst>
        </p:cNvPr>
        <p:cNvGrpSpPr/>
        <p:nvPr/>
      </p:nvGrpSpPr>
      <p:grpSpPr>
        <a:xfrm>
          <a:off x="0" y="0"/>
          <a:ext cx="0" cy="0"/>
          <a:chOff x="0" y="0"/>
          <a:chExt cx="0" cy="0"/>
        </a:xfrm>
      </p:grpSpPr>
      <p:pic>
        <p:nvPicPr>
          <p:cNvPr id="3" name="Picture 2" descr="Divine hand offering radiant light">
            <a:extLst>
              <a:ext uri="{FF2B5EF4-FFF2-40B4-BE49-F238E27FC236}">
                <a16:creationId xmlns:a16="http://schemas.microsoft.com/office/drawing/2014/main" id="{4F2D65C8-DFB7-8808-23EB-AE0F21A555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951" b="8676"/>
          <a:stretch>
            <a:fillRect/>
          </a:stretch>
        </p:blipFill>
        <p:spPr bwMode="auto">
          <a:xfrm>
            <a:off x="0" y="-1117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74D38B8-D082-30BA-7E41-513E2F2B875A}"/>
              </a:ext>
            </a:extLst>
          </p:cNvPr>
          <p:cNvSpPr txBox="1"/>
          <p:nvPr/>
        </p:nvSpPr>
        <p:spPr>
          <a:xfrm>
            <a:off x="362211" y="3260330"/>
            <a:ext cx="11467578" cy="3416320"/>
          </a:xfrm>
          <a:prstGeom prst="rect">
            <a:avLst/>
          </a:prstGeom>
          <a:solidFill>
            <a:srgbClr val="3D1F14">
              <a:alpha val="70000"/>
            </a:srgb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“Therefore do not be anxious, saying, ‘What shall we eat?’ or ‘What shall we drink?’ or ‘What shall we wear?’  For the Gentiles seek after all these things, and your heavenly Father knows that you need them all.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But seek first the kingdom of God and his righteousness, and all these things will be added to you</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Matthew 6:31-33</a:t>
            </a:r>
          </a:p>
        </p:txBody>
      </p:sp>
      <p:sp>
        <p:nvSpPr>
          <p:cNvPr id="2" name="Rectangle: Rounded Corners 1">
            <a:extLst>
              <a:ext uri="{FF2B5EF4-FFF2-40B4-BE49-F238E27FC236}">
                <a16:creationId xmlns:a16="http://schemas.microsoft.com/office/drawing/2014/main" id="{3A9A2DC4-7BDC-F43E-6030-CD8556E46214}"/>
              </a:ext>
            </a:extLst>
          </p:cNvPr>
          <p:cNvSpPr/>
          <p:nvPr/>
        </p:nvSpPr>
        <p:spPr>
          <a:xfrm>
            <a:off x="362210" y="199714"/>
            <a:ext cx="7730755" cy="1253139"/>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So, under what circumstances can we be confident in God’s provision for us?</a:t>
            </a:r>
            <a:endParaRPr lang="en-US" sz="3200" b="1" u="sng"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DC28A99D-92B2-6E62-CFC4-0F9DABE4B335}"/>
              </a:ext>
            </a:extLst>
          </p:cNvPr>
          <p:cNvSpPr/>
          <p:nvPr/>
        </p:nvSpPr>
        <p:spPr>
          <a:xfrm>
            <a:off x="5917473" y="1720840"/>
            <a:ext cx="5912315" cy="1253139"/>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When we’re living the life that he has called us to live!</a:t>
            </a:r>
            <a:endParaRPr lang="en-US" sz="3200" b="1" u="sng"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09180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563CA-6C5B-B5EA-B3B9-536209A43C1F}"/>
            </a:ext>
          </a:extLst>
        </p:cNvPr>
        <p:cNvGrpSpPr/>
        <p:nvPr/>
      </p:nvGrpSpPr>
      <p:grpSpPr>
        <a:xfrm>
          <a:off x="0" y="0"/>
          <a:ext cx="0" cy="0"/>
          <a:chOff x="0" y="0"/>
          <a:chExt cx="0" cy="0"/>
        </a:xfrm>
      </p:grpSpPr>
      <p:pic>
        <p:nvPicPr>
          <p:cNvPr id="2050" name="Picture 2" descr="Divine hand offering radiant light">
            <a:extLst>
              <a:ext uri="{FF2B5EF4-FFF2-40B4-BE49-F238E27FC236}">
                <a16:creationId xmlns:a16="http://schemas.microsoft.com/office/drawing/2014/main" id="{0C85FBFA-7D94-FCCB-7CB7-CEFBB3A22A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951" b="8676"/>
          <a:stretch>
            <a:fillRect/>
          </a:stretch>
        </p:blipFill>
        <p:spPr bwMode="auto">
          <a:xfrm>
            <a:off x="0" y="-1117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DAA923E-EFB2-908F-A873-F4F478DB2C56}"/>
              </a:ext>
            </a:extLst>
          </p:cNvPr>
          <p:cNvSpPr txBox="1"/>
          <p:nvPr/>
        </p:nvSpPr>
        <p:spPr>
          <a:xfrm>
            <a:off x="0" y="103060"/>
            <a:ext cx="5540680" cy="1938992"/>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Trusting God as My Provider</a:t>
            </a:r>
          </a:p>
        </p:txBody>
      </p:sp>
      <p:sp>
        <p:nvSpPr>
          <p:cNvPr id="5" name="TextBox 4">
            <a:extLst>
              <a:ext uri="{FF2B5EF4-FFF2-40B4-BE49-F238E27FC236}">
                <a16:creationId xmlns:a16="http://schemas.microsoft.com/office/drawing/2014/main" id="{77A05235-D294-218A-A881-81930198B9F3}"/>
              </a:ext>
            </a:extLst>
          </p:cNvPr>
          <p:cNvSpPr txBox="1"/>
          <p:nvPr/>
        </p:nvSpPr>
        <p:spPr>
          <a:xfrm>
            <a:off x="3996802" y="3417828"/>
            <a:ext cx="7892456" cy="3170099"/>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How can we trust God to provide for us?</a:t>
            </a:r>
          </a:p>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It’s by having a biblical approach to…</a:t>
            </a:r>
          </a:p>
          <a:p>
            <a:pPr marL="742950" indent="-742950">
              <a:spcAft>
                <a:spcPts val="600"/>
              </a:spcAft>
              <a:buFont typeface="+mj-lt"/>
              <a:buAutoNum type="arabicPeriod"/>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Treasure</a:t>
            </a:r>
          </a:p>
          <a:p>
            <a:pPr marL="742950" indent="-742950">
              <a:spcAft>
                <a:spcPts val="600"/>
              </a:spcAft>
              <a:buFont typeface="+mj-lt"/>
              <a:buAutoNum type="arabicPeriod"/>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Life, Food and Prosperity</a:t>
            </a:r>
          </a:p>
          <a:p>
            <a:pPr marL="742950" indent="-742950">
              <a:spcAft>
                <a:spcPts val="600"/>
              </a:spcAft>
              <a:buFont typeface="+mj-lt"/>
              <a:buAutoNum type="arabicPeriod"/>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Priorities</a:t>
            </a:r>
          </a:p>
        </p:txBody>
      </p:sp>
    </p:spTree>
    <p:custDataLst>
      <p:tags r:id="rId1"/>
    </p:custDataLst>
    <p:extLst>
      <p:ext uri="{BB962C8B-B14F-4D97-AF65-F5344CB8AC3E}">
        <p14:creationId xmlns:p14="http://schemas.microsoft.com/office/powerpoint/2010/main" val="6985356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4E1D3-E268-E459-6A41-3052E8EB555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537D321-8F41-F3A1-C5D4-B4CD6BA836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EFF3F0B-6D5F-8D54-8CE1-1DDA9D813F0F}"/>
              </a:ext>
            </a:extLst>
          </p:cNvPr>
          <p:cNvSpPr txBox="1"/>
          <p:nvPr/>
        </p:nvSpPr>
        <p:spPr>
          <a:xfrm>
            <a:off x="5941124" y="3943170"/>
            <a:ext cx="5868772" cy="1200329"/>
          </a:xfrm>
          <a:prstGeom prst="rect">
            <a:avLst/>
          </a:prstGeom>
          <a:solidFill>
            <a:srgbClr val="3D1F14">
              <a:alpha val="70000"/>
            </a:srgb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But seek first the kingdom of God and his righteousness…”</a:t>
            </a:r>
            <a:endPar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E20034D1-F93D-7CD5-F6B9-B7C592CB9E7C}"/>
              </a:ext>
            </a:extLst>
          </p:cNvPr>
          <p:cNvSpPr/>
          <p:nvPr/>
        </p:nvSpPr>
        <p:spPr>
          <a:xfrm>
            <a:off x="6767468" y="3068132"/>
            <a:ext cx="4216083" cy="721735"/>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How do we do this?</a:t>
            </a:r>
            <a:endParaRPr lang="en-US" sz="3200" b="1" u="sng"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8757365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46665-D618-F423-A8BC-ED49F6E10D20}"/>
            </a:ext>
          </a:extLst>
        </p:cNvPr>
        <p:cNvGrpSpPr/>
        <p:nvPr/>
      </p:nvGrpSpPr>
      <p:grpSpPr>
        <a:xfrm>
          <a:off x="0" y="0"/>
          <a:ext cx="0" cy="0"/>
          <a:chOff x="0" y="0"/>
          <a:chExt cx="0" cy="0"/>
        </a:xfrm>
      </p:grpSpPr>
      <p:pic>
        <p:nvPicPr>
          <p:cNvPr id="4098" name="Picture 2">
            <a:extLst>
              <a:ext uri="{FF2B5EF4-FFF2-40B4-BE49-F238E27FC236}">
                <a16:creationId xmlns:a16="http://schemas.microsoft.com/office/drawing/2014/main" id="{4D854FD8-124C-5339-185D-3A3CB23B08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610"/>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F425F30-4CD7-A379-F47C-5817F6E56A17}"/>
              </a:ext>
            </a:extLst>
          </p:cNvPr>
          <p:cNvSpPr txBox="1"/>
          <p:nvPr/>
        </p:nvSpPr>
        <p:spPr>
          <a:xfrm>
            <a:off x="373117" y="305068"/>
            <a:ext cx="11445765" cy="6247864"/>
          </a:xfrm>
          <a:prstGeom prst="rect">
            <a:avLst/>
          </a:prstGeom>
          <a:solidFill>
            <a:srgbClr val="3D1F14">
              <a:alpha val="70000"/>
            </a:srgbClr>
          </a:solidFill>
          <a:ln w="63500">
            <a:noFill/>
          </a:ln>
        </p:spPr>
        <p:txBody>
          <a:bodyPr wrap="square" rtlCol="0">
            <a:spAutoFit/>
          </a:bodyPr>
          <a:lstStyle/>
          <a:p>
            <a:pPr algn="ctr">
              <a:spcAft>
                <a:spcPts val="12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How do </a:t>
            </a:r>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we seek first the kingdom of God?</a:t>
            </a:r>
            <a:endPar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a:p>
            <a:pPr marL="742950" indent="-742950">
              <a:buAutoNum type="arabicPeriod"/>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Align my life with God’s Kingdom purposes</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p>
          <a:p>
            <a:pPr marL="731520">
              <a:spcAft>
                <a:spcPts val="18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Including education, career, friends, finances, leisure time, ministry, marriage, parenting…</a:t>
            </a:r>
          </a:p>
          <a:p>
            <a:pPr marL="742950" indent="-742950">
              <a:buFont typeface="+mj-lt"/>
              <a:buAutoNum type="arabicPeriod" startAt="2"/>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Pursue righteousness</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p>
          <a:p>
            <a:pPr marL="1463040" indent="-4572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Personal godly character </a:t>
            </a:r>
          </a:p>
          <a:p>
            <a:pPr marL="1463040" indent="-457200">
              <a:spcAft>
                <a:spcPts val="1800"/>
              </a:spcAft>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Caring for the needy and disadvantaged</a:t>
            </a:r>
          </a:p>
          <a:p>
            <a:pPr marL="742950" indent="-742950">
              <a:buFont typeface="+mj-lt"/>
              <a:buAutoNum type="arabicPeriod" startAt="3"/>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Focus on eternal values</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p>
          <a:p>
            <a:pPr marL="731520"/>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Serving others, sharing the gospel, pursuing my own relationship with Christ</a:t>
            </a:r>
          </a:p>
        </p:txBody>
      </p:sp>
      <p:sp>
        <p:nvSpPr>
          <p:cNvPr id="3" name="Rectangle: Rounded Corners 2">
            <a:extLst>
              <a:ext uri="{FF2B5EF4-FFF2-40B4-BE49-F238E27FC236}">
                <a16:creationId xmlns:a16="http://schemas.microsoft.com/office/drawing/2014/main" id="{A14C52F6-4269-DE9F-C57A-B57019CE4516}"/>
              </a:ext>
            </a:extLst>
          </p:cNvPr>
          <p:cNvSpPr/>
          <p:nvPr/>
        </p:nvSpPr>
        <p:spPr>
          <a:xfrm>
            <a:off x="7409030" y="2750129"/>
            <a:ext cx="4216083" cy="1232481"/>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Just like storing up treasures in heaven!</a:t>
            </a:r>
            <a:endParaRPr lang="en-US" sz="3200" b="1" u="sng"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60850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26DC41-2B4D-8FAE-BF45-EB07E081987B}"/>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5F22EFF-5E43-23A8-34D9-5456644F63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a:extLst>
              <a:ext uri="{FF2B5EF4-FFF2-40B4-BE49-F238E27FC236}">
                <a16:creationId xmlns:a16="http://schemas.microsoft.com/office/drawing/2014/main" id="{07CF5F48-FDE7-FCC5-39D8-E4B67046C8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197" b="8513"/>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9A2C664-330D-14DE-5069-21A5641A41DC}"/>
              </a:ext>
            </a:extLst>
          </p:cNvPr>
          <p:cNvSpPr txBox="1"/>
          <p:nvPr/>
        </p:nvSpPr>
        <p:spPr>
          <a:xfrm>
            <a:off x="2540942" y="6023887"/>
            <a:ext cx="7107068" cy="707886"/>
          </a:xfrm>
          <a:prstGeom prst="rect">
            <a:avLst/>
          </a:prstGeom>
          <a:solidFill>
            <a:schemeClr val="bg1">
              <a:alpha val="70000"/>
            </a:schemeClr>
          </a:solidFill>
          <a:ln w="63500">
            <a:noFill/>
          </a:ln>
        </p:spPr>
        <p:txBody>
          <a:bodyPr wrap="square" rtlCol="0">
            <a:spAutoFit/>
          </a:bodyPr>
          <a:lstStyle/>
          <a:p>
            <a:pPr algn="ct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Our Next Transportation Need…</a:t>
            </a:r>
          </a:p>
        </p:txBody>
      </p:sp>
    </p:spTree>
    <p:custDataLst>
      <p:tags r:id="rId1"/>
    </p:custDataLst>
    <p:extLst>
      <p:ext uri="{BB962C8B-B14F-4D97-AF65-F5344CB8AC3E}">
        <p14:creationId xmlns:p14="http://schemas.microsoft.com/office/powerpoint/2010/main" val="3929118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FC764-2D09-26CB-E87F-A736D1482DBB}"/>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8E451000-8B17-4A95-C639-18601CD613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845" b="7763"/>
          <a:stretch>
            <a:fillRect/>
          </a:stretch>
        </p:blipFill>
        <p:spPr bwMode="auto">
          <a:xfrm>
            <a:off x="0" y="0"/>
            <a:ext cx="12192000" cy="686087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3B6FCE1-FD1F-73BA-208A-04953F9D504B}"/>
              </a:ext>
            </a:extLst>
          </p:cNvPr>
          <p:cNvSpPr txBox="1"/>
          <p:nvPr/>
        </p:nvSpPr>
        <p:spPr>
          <a:xfrm>
            <a:off x="1530185" y="0"/>
            <a:ext cx="3645231" cy="707886"/>
          </a:xfrm>
          <a:prstGeom prst="rect">
            <a:avLst/>
          </a:prstGeom>
          <a:solidFill>
            <a:schemeClr val="bg1">
              <a:alpha val="50000"/>
            </a:schemeClr>
          </a:solidFill>
        </p:spPr>
        <p:txBody>
          <a:bodyPr wrap="square" rtlCol="0">
            <a:spAutoFit/>
          </a:bodyPr>
          <a:lstStyle/>
          <a:p>
            <a:pPr algn="ctr">
              <a:spcAft>
                <a:spcPts val="1200"/>
              </a:spcAft>
            </a:pPr>
            <a:r>
              <a:rPr lang="en-US" sz="4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My Tax Story…</a:t>
            </a:r>
          </a:p>
        </p:txBody>
      </p:sp>
    </p:spTree>
    <p:custDataLst>
      <p:tags r:id="rId1"/>
    </p:custDataLst>
    <p:extLst>
      <p:ext uri="{BB962C8B-B14F-4D97-AF65-F5344CB8AC3E}">
        <p14:creationId xmlns:p14="http://schemas.microsoft.com/office/powerpoint/2010/main" val="339644327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2F897-F61F-F687-9EE2-89A56030974B}"/>
            </a:ext>
          </a:extLst>
        </p:cNvPr>
        <p:cNvGrpSpPr/>
        <p:nvPr/>
      </p:nvGrpSpPr>
      <p:grpSpPr>
        <a:xfrm>
          <a:off x="0" y="0"/>
          <a:ext cx="0" cy="0"/>
          <a:chOff x="0" y="0"/>
          <a:chExt cx="0" cy="0"/>
        </a:xfrm>
      </p:grpSpPr>
      <p:pic>
        <p:nvPicPr>
          <p:cNvPr id="2050" name="Picture 2" descr="Divine hand offering radiant light">
            <a:extLst>
              <a:ext uri="{FF2B5EF4-FFF2-40B4-BE49-F238E27FC236}">
                <a16:creationId xmlns:a16="http://schemas.microsoft.com/office/drawing/2014/main" id="{CB0CACBB-255C-2184-1E42-4D92C6702C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951" b="8676"/>
          <a:stretch>
            <a:fillRect/>
          </a:stretch>
        </p:blipFill>
        <p:spPr bwMode="auto">
          <a:xfrm>
            <a:off x="0" y="-1117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F91B51A-229C-8D65-24AF-2A94CE9DC96F}"/>
              </a:ext>
            </a:extLst>
          </p:cNvPr>
          <p:cNvSpPr txBox="1"/>
          <p:nvPr/>
        </p:nvSpPr>
        <p:spPr>
          <a:xfrm>
            <a:off x="0" y="103060"/>
            <a:ext cx="5540680" cy="1938992"/>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Trusting God as My Provider</a:t>
            </a:r>
          </a:p>
        </p:txBody>
      </p:sp>
      <p:sp>
        <p:nvSpPr>
          <p:cNvPr id="5" name="TextBox 4">
            <a:extLst>
              <a:ext uri="{FF2B5EF4-FFF2-40B4-BE49-F238E27FC236}">
                <a16:creationId xmlns:a16="http://schemas.microsoft.com/office/drawing/2014/main" id="{56DA2630-CB3D-352C-27E5-2D9FEB13B11E}"/>
              </a:ext>
            </a:extLst>
          </p:cNvPr>
          <p:cNvSpPr txBox="1"/>
          <p:nvPr/>
        </p:nvSpPr>
        <p:spPr>
          <a:xfrm>
            <a:off x="3996802" y="3417828"/>
            <a:ext cx="7892456" cy="3170099"/>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How can we trust God to provide for us?</a:t>
            </a:r>
          </a:p>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It’s by having a biblical approach to…</a:t>
            </a:r>
          </a:p>
          <a:p>
            <a:pPr marL="742950" indent="-742950">
              <a:spcAft>
                <a:spcPts val="600"/>
              </a:spcAft>
              <a:buFont typeface="+mj-lt"/>
              <a:buAutoNum type="arabicPeriod"/>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Treasure</a:t>
            </a:r>
          </a:p>
          <a:p>
            <a:pPr marL="742950" indent="-742950">
              <a:spcAft>
                <a:spcPts val="600"/>
              </a:spcAft>
              <a:buFont typeface="+mj-lt"/>
              <a:buAutoNum type="arabicPeriod"/>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Life, Food and Prosperity</a:t>
            </a:r>
          </a:p>
          <a:p>
            <a:pPr marL="742950" indent="-742950">
              <a:spcAft>
                <a:spcPts val="600"/>
              </a:spcAft>
              <a:buFont typeface="+mj-lt"/>
              <a:buAutoNum type="arabicPeriod"/>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Priorities</a:t>
            </a:r>
          </a:p>
        </p:txBody>
      </p:sp>
    </p:spTree>
    <p:custDataLst>
      <p:tags r:id="rId1"/>
    </p:custDataLst>
    <p:extLst>
      <p:ext uri="{BB962C8B-B14F-4D97-AF65-F5344CB8AC3E}">
        <p14:creationId xmlns:p14="http://schemas.microsoft.com/office/powerpoint/2010/main" val="25785162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BDAC7-B8C4-438A-3496-13F662A8C2E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94B4CE3-8FB6-7C03-5008-912C1F2AAA96}"/>
              </a:ext>
            </a:extLst>
          </p:cNvPr>
          <p:cNvPicPr>
            <a:picLocks noChangeAspect="1"/>
          </p:cNvPicPr>
          <p:nvPr/>
        </p:nvPicPr>
        <p:blipFill>
          <a:blip r:embed="rId4">
            <a:extLst>
              <a:ext uri="{28A0092B-C50C-407E-A947-70E740481C1C}">
                <a14:useLocalDpi xmlns:a14="http://schemas.microsoft.com/office/drawing/2010/main" val="0"/>
              </a:ext>
            </a:extLst>
          </a:blip>
          <a:srcRect t="3218" b="7619"/>
          <a:stretch>
            <a:fillRect/>
          </a:stretch>
        </p:blipFill>
        <p:spPr>
          <a:xfrm>
            <a:off x="0" y="-1"/>
            <a:ext cx="12192000" cy="6847293"/>
          </a:xfrm>
          <a:prstGeom prst="rect">
            <a:avLst/>
          </a:prstGeom>
        </p:spPr>
      </p:pic>
      <p:sp>
        <p:nvSpPr>
          <p:cNvPr id="2" name="TextBox 1">
            <a:extLst>
              <a:ext uri="{FF2B5EF4-FFF2-40B4-BE49-F238E27FC236}">
                <a16:creationId xmlns:a16="http://schemas.microsoft.com/office/drawing/2014/main" id="{88A4DB9C-0611-AF43-1A51-52DE91D3B795}"/>
              </a:ext>
            </a:extLst>
          </p:cNvPr>
          <p:cNvSpPr txBox="1"/>
          <p:nvPr/>
        </p:nvSpPr>
        <p:spPr>
          <a:xfrm>
            <a:off x="1892671" y="5400400"/>
            <a:ext cx="8406658" cy="1323439"/>
          </a:xfrm>
          <a:prstGeom prst="rect">
            <a:avLst/>
          </a:prstGeom>
          <a:solidFill>
            <a:schemeClr val="bg1">
              <a:alpha val="50000"/>
            </a:schemeClr>
          </a:solidFill>
        </p:spPr>
        <p:txBody>
          <a:bodyPr wrap="square" rtlCol="0">
            <a:spAutoFit/>
          </a:bodyPr>
          <a:lstStyle/>
          <a:p>
            <a:pPr algn="ctr">
              <a:spcAft>
                <a:spcPts val="1200"/>
              </a:spcAft>
            </a:pPr>
            <a:r>
              <a:rPr lang="en-US" sz="4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Does this mean that, if we’re living the life God wants, we’ll never go hungry?</a:t>
            </a:r>
          </a:p>
        </p:txBody>
      </p:sp>
    </p:spTree>
    <p:custDataLst>
      <p:tags r:id="rId1"/>
    </p:custDataLst>
    <p:extLst>
      <p:ext uri="{BB962C8B-B14F-4D97-AF65-F5344CB8AC3E}">
        <p14:creationId xmlns:p14="http://schemas.microsoft.com/office/powerpoint/2010/main" val="5604145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79DF5-AA2E-69CA-274F-45FC148793A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9A42F4B-9E37-0746-3A44-41C983E57B5A}"/>
              </a:ext>
            </a:extLst>
          </p:cNvPr>
          <p:cNvPicPr>
            <a:picLocks noChangeAspect="1"/>
          </p:cNvPicPr>
          <p:nvPr/>
        </p:nvPicPr>
        <p:blipFill>
          <a:blip r:embed="rId4">
            <a:extLst>
              <a:ext uri="{28A0092B-C50C-407E-A947-70E740481C1C}">
                <a14:useLocalDpi xmlns:a14="http://schemas.microsoft.com/office/drawing/2010/main" val="0"/>
              </a:ext>
            </a:extLst>
          </a:blip>
          <a:srcRect t="3218" b="7619"/>
          <a:stretch>
            <a:fillRect/>
          </a:stretch>
        </p:blipFill>
        <p:spPr>
          <a:xfrm>
            <a:off x="0" y="-1"/>
            <a:ext cx="12192000" cy="6847293"/>
          </a:xfrm>
          <a:prstGeom prst="rect">
            <a:avLst/>
          </a:prstGeom>
        </p:spPr>
      </p:pic>
      <p:sp>
        <p:nvSpPr>
          <p:cNvPr id="2" name="TextBox 1">
            <a:extLst>
              <a:ext uri="{FF2B5EF4-FFF2-40B4-BE49-F238E27FC236}">
                <a16:creationId xmlns:a16="http://schemas.microsoft.com/office/drawing/2014/main" id="{DCAC457B-A550-9F18-3BF2-0554D4F55093}"/>
              </a:ext>
            </a:extLst>
          </p:cNvPr>
          <p:cNvSpPr txBox="1"/>
          <p:nvPr/>
        </p:nvSpPr>
        <p:spPr>
          <a:xfrm>
            <a:off x="362607" y="4727738"/>
            <a:ext cx="11466786" cy="1938992"/>
          </a:xfrm>
          <a:prstGeom prst="rect">
            <a:avLst/>
          </a:prstGeom>
          <a:solidFill>
            <a:schemeClr val="bg1">
              <a:alpha val="50000"/>
            </a:schemeClr>
          </a:solidFill>
        </p:spPr>
        <p:txBody>
          <a:bodyPr wrap="square" rtlCol="0">
            <a:spAutoFit/>
          </a:bodyPr>
          <a:lstStyle/>
          <a:p>
            <a:pPr>
              <a:spcAft>
                <a:spcPts val="1200"/>
              </a:spcAft>
            </a:pPr>
            <a:r>
              <a:rPr lang="en-US" sz="4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“Who shall separate us from the love of Christ? Shall tribulation, or distress, or persecution, or </a:t>
            </a:r>
            <a:r>
              <a:rPr lang="en-US" sz="4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famine</a:t>
            </a:r>
            <a:r>
              <a:rPr lang="en-US" sz="4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 or </a:t>
            </a:r>
            <a:r>
              <a:rPr lang="en-US" sz="4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nakedness</a:t>
            </a:r>
            <a:r>
              <a:rPr lang="en-US" sz="4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 or danger, or sword?”           Romans 8:35</a:t>
            </a:r>
          </a:p>
        </p:txBody>
      </p:sp>
      <p:sp>
        <p:nvSpPr>
          <p:cNvPr id="3" name="Rectangle: Rounded Corners 2">
            <a:extLst>
              <a:ext uri="{FF2B5EF4-FFF2-40B4-BE49-F238E27FC236}">
                <a16:creationId xmlns:a16="http://schemas.microsoft.com/office/drawing/2014/main" id="{8AB5DFD5-B9DB-7A3C-5F27-C166F764D1F9}"/>
              </a:ext>
            </a:extLst>
          </p:cNvPr>
          <p:cNvSpPr/>
          <p:nvPr/>
        </p:nvSpPr>
        <p:spPr>
          <a:xfrm>
            <a:off x="1865465" y="3312869"/>
            <a:ext cx="8461069" cy="1234307"/>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How can this be?</a:t>
            </a:r>
          </a:p>
          <a:p>
            <a:pPr algn="ctr">
              <a:spcAft>
                <a:spcPts val="600"/>
              </a:spcAft>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“…all these things will be  added to you.”</a:t>
            </a:r>
            <a:endParaRPr lang="en-US" sz="32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52242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95268-C5FF-A754-6515-A0A6A873AE1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729B6CD-926E-D3C5-8841-8F28B66315CE}"/>
              </a:ext>
            </a:extLst>
          </p:cNvPr>
          <p:cNvPicPr>
            <a:picLocks noChangeAspect="1"/>
          </p:cNvPicPr>
          <p:nvPr/>
        </p:nvPicPr>
        <p:blipFill>
          <a:blip r:embed="rId4">
            <a:extLst>
              <a:ext uri="{28A0092B-C50C-407E-A947-70E740481C1C}">
                <a14:useLocalDpi xmlns:a14="http://schemas.microsoft.com/office/drawing/2010/main" val="0"/>
              </a:ext>
            </a:extLst>
          </a:blip>
          <a:srcRect t="3218" b="7619"/>
          <a:stretch>
            <a:fillRect/>
          </a:stretch>
        </p:blipFill>
        <p:spPr>
          <a:xfrm>
            <a:off x="0" y="-1"/>
            <a:ext cx="12192000" cy="6847293"/>
          </a:xfrm>
          <a:prstGeom prst="rect">
            <a:avLst/>
          </a:prstGeom>
        </p:spPr>
      </p:pic>
      <p:sp>
        <p:nvSpPr>
          <p:cNvPr id="2" name="TextBox 1">
            <a:extLst>
              <a:ext uri="{FF2B5EF4-FFF2-40B4-BE49-F238E27FC236}">
                <a16:creationId xmlns:a16="http://schemas.microsoft.com/office/drawing/2014/main" id="{A229378F-1BFE-BE4C-E442-977A64B35B1F}"/>
              </a:ext>
            </a:extLst>
          </p:cNvPr>
          <p:cNvSpPr txBox="1"/>
          <p:nvPr/>
        </p:nvSpPr>
        <p:spPr>
          <a:xfrm>
            <a:off x="362607" y="4139159"/>
            <a:ext cx="11466786" cy="2554545"/>
          </a:xfrm>
          <a:prstGeom prst="rect">
            <a:avLst/>
          </a:prstGeom>
          <a:solidFill>
            <a:schemeClr val="bg1">
              <a:alpha val="50000"/>
            </a:schemeClr>
          </a:solidFill>
        </p:spPr>
        <p:txBody>
          <a:bodyPr wrap="square" rtlCol="0">
            <a:spAutoFit/>
          </a:bodyPr>
          <a:lstStyle/>
          <a:p>
            <a:pPr>
              <a:spcAft>
                <a:spcPts val="1200"/>
              </a:spcAft>
            </a:pPr>
            <a:r>
              <a:rPr lang="en-US" sz="4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What God promises in Matthew 6:33 is </a:t>
            </a:r>
            <a:r>
              <a:rPr lang="en-US" sz="4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adequate provision to live the Christ-centered life he has called us to</a:t>
            </a:r>
            <a:r>
              <a:rPr lang="en-US" sz="4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  His sufficient provision does not prevent hunger, suffering, or even death!</a:t>
            </a:r>
          </a:p>
        </p:txBody>
      </p:sp>
    </p:spTree>
    <p:custDataLst>
      <p:tags r:id="rId1"/>
    </p:custDataLst>
    <p:extLst>
      <p:ext uri="{BB962C8B-B14F-4D97-AF65-F5344CB8AC3E}">
        <p14:creationId xmlns:p14="http://schemas.microsoft.com/office/powerpoint/2010/main" val="33696873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C6AF0-D02C-31BB-A505-4A34A95468D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EB6D5C6-C81E-D341-02E1-810A8F00D016}"/>
              </a:ext>
            </a:extLst>
          </p:cNvPr>
          <p:cNvPicPr>
            <a:picLocks noChangeAspect="1"/>
          </p:cNvPicPr>
          <p:nvPr/>
        </p:nvPicPr>
        <p:blipFill>
          <a:blip r:embed="rId4">
            <a:extLst>
              <a:ext uri="{28A0092B-C50C-407E-A947-70E740481C1C}">
                <a14:useLocalDpi xmlns:a14="http://schemas.microsoft.com/office/drawing/2010/main" val="0"/>
              </a:ext>
            </a:extLst>
          </a:blip>
          <a:srcRect t="3218" b="7619"/>
          <a:stretch>
            <a:fillRect/>
          </a:stretch>
        </p:blipFill>
        <p:spPr>
          <a:xfrm>
            <a:off x="0" y="-1"/>
            <a:ext cx="12192000" cy="6847293"/>
          </a:xfrm>
          <a:prstGeom prst="rect">
            <a:avLst/>
          </a:prstGeom>
        </p:spPr>
      </p:pic>
      <p:sp>
        <p:nvSpPr>
          <p:cNvPr id="2" name="TextBox 1">
            <a:extLst>
              <a:ext uri="{FF2B5EF4-FFF2-40B4-BE49-F238E27FC236}">
                <a16:creationId xmlns:a16="http://schemas.microsoft.com/office/drawing/2014/main" id="{7D535561-0920-7097-4FD9-53E55473DA59}"/>
              </a:ext>
            </a:extLst>
          </p:cNvPr>
          <p:cNvSpPr txBox="1"/>
          <p:nvPr/>
        </p:nvSpPr>
        <p:spPr>
          <a:xfrm>
            <a:off x="362607" y="992210"/>
            <a:ext cx="11466786" cy="4862870"/>
          </a:xfrm>
          <a:prstGeom prst="rect">
            <a:avLst/>
          </a:prstGeom>
          <a:solidFill>
            <a:schemeClr val="bg1">
              <a:alpha val="50000"/>
            </a:schemeClr>
          </a:solidFill>
        </p:spPr>
        <p:txBody>
          <a:bodyPr wrap="square" rtlCol="0">
            <a:spAutoFit/>
          </a:bodyPr>
          <a:lstStyle/>
          <a:p>
            <a:pPr>
              <a:spcAft>
                <a:spcPts val="1200"/>
              </a:spcAft>
            </a:pPr>
            <a:r>
              <a:rPr lang="en-US" sz="4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Are you willing…</a:t>
            </a:r>
          </a:p>
          <a:p>
            <a:pPr marL="571500" indent="-571500">
              <a:spcAft>
                <a:spcPts val="1200"/>
              </a:spcAft>
              <a:buFont typeface="Arial" panose="020B0604020202020204" pitchFamily="34" charset="0"/>
              <a:buChar char="•"/>
            </a:pPr>
            <a:r>
              <a:rPr lang="en-US" sz="4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to </a:t>
            </a:r>
            <a:r>
              <a:rPr lang="en-US" sz="4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focus on eternal treasure </a:t>
            </a:r>
            <a:r>
              <a:rPr lang="en-US" sz="4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(God’s Kingdom) instead of chasing earthly treasure?  </a:t>
            </a:r>
          </a:p>
          <a:p>
            <a:pPr marL="571500" indent="-571500">
              <a:spcAft>
                <a:spcPts val="1200"/>
              </a:spcAft>
              <a:buFont typeface="Arial" panose="020B0604020202020204" pitchFamily="34" charset="0"/>
              <a:buChar char="•"/>
            </a:pPr>
            <a:r>
              <a:rPr lang="en-US" sz="4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to accept, in faith, that </a:t>
            </a:r>
            <a:r>
              <a:rPr lang="en-US" sz="4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God’s level of provision </a:t>
            </a:r>
            <a:r>
              <a:rPr lang="en-US" sz="4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is adequate for the life he has for you?</a:t>
            </a:r>
          </a:p>
          <a:p>
            <a:pPr marL="571500" indent="-571500">
              <a:spcAft>
                <a:spcPts val="1200"/>
              </a:spcAft>
              <a:buFont typeface="Arial" panose="020B0604020202020204" pitchFamily="34" charset="0"/>
              <a:buChar char="•"/>
            </a:pPr>
            <a:r>
              <a:rPr lang="en-US" sz="4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to </a:t>
            </a:r>
            <a:r>
              <a:rPr lang="en-US" sz="4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give up anxiety</a:t>
            </a:r>
            <a:r>
              <a:rPr lang="en-US" sz="4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 for a </a:t>
            </a:r>
            <a:r>
              <a:rPr lang="en-US" sz="4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confidence</a:t>
            </a:r>
            <a:r>
              <a:rPr lang="en-US" sz="4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 that you are totally safe in his loving hands?</a:t>
            </a:r>
          </a:p>
        </p:txBody>
      </p:sp>
    </p:spTree>
    <p:custDataLst>
      <p:tags r:id="rId1"/>
    </p:custDataLst>
    <p:extLst>
      <p:ext uri="{BB962C8B-B14F-4D97-AF65-F5344CB8AC3E}">
        <p14:creationId xmlns:p14="http://schemas.microsoft.com/office/powerpoint/2010/main" val="337559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25FF24-DFCA-5D21-3D1E-C61359A77CAC}"/>
              </a:ext>
            </a:extLst>
          </p:cNvPr>
          <p:cNvSpPr txBox="1"/>
          <p:nvPr/>
        </p:nvSpPr>
        <p:spPr>
          <a:xfrm>
            <a:off x="2514073" y="1143759"/>
            <a:ext cx="7163854" cy="4570482"/>
          </a:xfrm>
          <a:prstGeom prst="rect">
            <a:avLst/>
          </a:prstGeom>
          <a:no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ctr">
              <a:spcAft>
                <a:spcPts val="1800"/>
              </a:spcAft>
            </a:pPr>
            <a:r>
              <a:rPr lang="en-US" sz="3600" baseline="0" dirty="0"/>
              <a:t>Sermon by Dan Bridges</a:t>
            </a:r>
          </a:p>
          <a:p>
            <a:pPr algn="ctr"/>
            <a:r>
              <a:rPr lang="en-US" sz="3600" baseline="0" dirty="0"/>
              <a:t>Amman International Church (AIC)</a:t>
            </a:r>
          </a:p>
          <a:p>
            <a:pPr algn="ctr">
              <a:spcAft>
                <a:spcPts val="4200"/>
              </a:spcAft>
            </a:pPr>
            <a:r>
              <a:rPr lang="en-US" sz="3600" baseline="0" dirty="0"/>
              <a:t>Amman, Jordan</a:t>
            </a:r>
          </a:p>
          <a:p>
            <a:pPr algn="ctr">
              <a:spcAft>
                <a:spcPts val="1800"/>
              </a:spcAft>
            </a:pPr>
            <a:r>
              <a:rPr lang="en-US" sz="3600" baseline="0" dirty="0"/>
              <a:t>This and most other AIC sermons can be found on the church website:  </a:t>
            </a:r>
          </a:p>
          <a:p>
            <a:pPr algn="ctr">
              <a:spcAft>
                <a:spcPts val="600"/>
              </a:spcAft>
            </a:pPr>
            <a:r>
              <a:rPr lang="en-US" sz="3600" baseline="0" dirty="0"/>
              <a:t>ammanchurch.org</a:t>
            </a:r>
          </a:p>
        </p:txBody>
      </p:sp>
    </p:spTree>
    <p:custDataLst>
      <p:tags r:id="rId1"/>
    </p:custDataLst>
    <p:extLst>
      <p:ext uri="{BB962C8B-B14F-4D97-AF65-F5344CB8AC3E}">
        <p14:creationId xmlns:p14="http://schemas.microsoft.com/office/powerpoint/2010/main" val="3496529506"/>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0" y="1417639"/>
            <a:ext cx="3571832" cy="2522151"/>
          </a:xfrm>
        </p:spPr>
        <p:txBody>
          <a:bodyPr/>
          <a:lstStyle/>
          <a:p>
            <a:pPr algn="r"/>
            <a:r>
              <a:rPr lang="en-US" dirty="0"/>
              <a:t>Black</a:t>
            </a:r>
          </a:p>
        </p:txBody>
      </p:sp>
    </p:spTree>
    <p:extLst>
      <p:ext uri="{BB962C8B-B14F-4D97-AF65-F5344CB8AC3E}">
        <p14:creationId xmlns:p14="http://schemas.microsoft.com/office/powerpoint/2010/main" val="426232309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12192000" cy="685800"/>
          </a:xfrm>
        </p:spPr>
        <p:txBody>
          <a:bodyPr/>
          <a:lstStyle/>
          <a:p>
            <a:pPr eaLnBrk="1" hangingPunct="1">
              <a:defRPr/>
            </a:pPr>
            <a:r>
              <a:rPr lang="en-US" sz="3733" b="1" dirty="0">
                <a:solidFill>
                  <a:srgbClr val="FFFFFF"/>
                </a:solidFill>
                <a:latin typeface="Arial" charset="0"/>
                <a:ea typeface="ＭＳ Ｐゴシック" charset="0"/>
              </a:rPr>
              <a:t>NT Preaching link at BibleStudyDownloads.org</a:t>
            </a:r>
            <a:endParaRPr lang="en-US" sz="14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12192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467"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58897" y="636982"/>
            <a:ext cx="12309796"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631" y="2222340"/>
            <a:ext cx="8204283" cy="3483595"/>
          </a:xfrm>
          <a:prstGeom prst="rect">
            <a:avLst/>
          </a:prstGeom>
        </p:spPr>
      </p:pic>
    </p:spTree>
    <p:extLst>
      <p:ext uri="{BB962C8B-B14F-4D97-AF65-F5344CB8AC3E}">
        <p14:creationId xmlns:p14="http://schemas.microsoft.com/office/powerpoint/2010/main" val="12982845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AC6044-EF48-85F7-BBDE-5721AF6D4EDB}"/>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1A92768-C90D-4200-8975-84CC4D4BC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1264F87D-7354-CD5B-8189-DEE3E9182835}"/>
              </a:ext>
            </a:extLst>
          </p:cNvPr>
          <p:cNvPicPr>
            <a:picLocks noChangeAspect="1"/>
          </p:cNvPicPr>
          <p:nvPr/>
        </p:nvPicPr>
        <p:blipFill>
          <a:blip r:embed="rId4">
            <a:extLst>
              <a:ext uri="{28A0092B-C50C-407E-A947-70E740481C1C}">
                <a14:useLocalDpi xmlns:a14="http://schemas.microsoft.com/office/drawing/2010/main" val="0"/>
              </a:ext>
            </a:extLst>
          </a:blip>
          <a:srcRect l="4403" r="7003" b="-2"/>
          <a:stretch>
            <a:fillRect/>
          </a:stretch>
        </p:blipFill>
        <p:spPr>
          <a:xfrm flipH="1">
            <a:off x="20" y="10"/>
            <a:ext cx="4003019" cy="3388883"/>
          </a:xfrm>
          <a:prstGeom prst="rect">
            <a:avLst/>
          </a:prstGeom>
        </p:spPr>
      </p:pic>
      <p:pic>
        <p:nvPicPr>
          <p:cNvPr id="14" name="Picture 13">
            <a:extLst>
              <a:ext uri="{FF2B5EF4-FFF2-40B4-BE49-F238E27FC236}">
                <a16:creationId xmlns:a16="http://schemas.microsoft.com/office/drawing/2014/main" id="{27DF02D8-C4BA-0139-1EED-F018B52101E7}"/>
              </a:ext>
            </a:extLst>
          </p:cNvPr>
          <p:cNvPicPr>
            <a:picLocks noChangeAspect="1"/>
          </p:cNvPicPr>
          <p:nvPr/>
        </p:nvPicPr>
        <p:blipFill>
          <a:blip r:embed="rId5">
            <a:extLst>
              <a:ext uri="{28A0092B-C50C-407E-A947-70E740481C1C}">
                <a14:useLocalDpi xmlns:a14="http://schemas.microsoft.com/office/drawing/2010/main" val="0"/>
              </a:ext>
            </a:extLst>
          </a:blip>
          <a:srcRect l="11017" r="4" b="4"/>
          <a:stretch>
            <a:fillRect/>
          </a:stretch>
        </p:blipFill>
        <p:spPr>
          <a:xfrm>
            <a:off x="4094479" y="10"/>
            <a:ext cx="4014047" cy="3383270"/>
          </a:xfrm>
          <a:prstGeom prst="rect">
            <a:avLst/>
          </a:prstGeom>
        </p:spPr>
      </p:pic>
      <p:pic>
        <p:nvPicPr>
          <p:cNvPr id="10" name="Picture 9">
            <a:extLst>
              <a:ext uri="{FF2B5EF4-FFF2-40B4-BE49-F238E27FC236}">
                <a16:creationId xmlns:a16="http://schemas.microsoft.com/office/drawing/2014/main" id="{FF8048B3-FED2-E123-0C30-30E848412F24}"/>
              </a:ext>
            </a:extLst>
          </p:cNvPr>
          <p:cNvPicPr>
            <a:picLocks noChangeAspect="1"/>
          </p:cNvPicPr>
          <p:nvPr/>
        </p:nvPicPr>
        <p:blipFill>
          <a:blip r:embed="rId6">
            <a:extLst>
              <a:ext uri="{28A0092B-C50C-407E-A947-70E740481C1C}">
                <a14:useLocalDpi xmlns:a14="http://schemas.microsoft.com/office/drawing/2010/main" val="0"/>
              </a:ext>
            </a:extLst>
          </a:blip>
          <a:srcRect r="11264" b="4"/>
          <a:stretch>
            <a:fillRect/>
          </a:stretch>
        </p:blipFill>
        <p:spPr>
          <a:xfrm>
            <a:off x="8188960" y="10"/>
            <a:ext cx="4003039" cy="3383270"/>
          </a:xfrm>
          <a:prstGeom prst="rect">
            <a:avLst/>
          </a:prstGeom>
        </p:spPr>
      </p:pic>
      <p:pic>
        <p:nvPicPr>
          <p:cNvPr id="6" name="Picture 5">
            <a:extLst>
              <a:ext uri="{FF2B5EF4-FFF2-40B4-BE49-F238E27FC236}">
                <a16:creationId xmlns:a16="http://schemas.microsoft.com/office/drawing/2014/main" id="{A6C2F493-72FC-E4BC-7833-598E0177CA25}"/>
              </a:ext>
            </a:extLst>
          </p:cNvPr>
          <p:cNvPicPr>
            <a:picLocks noChangeAspect="1"/>
          </p:cNvPicPr>
          <p:nvPr/>
        </p:nvPicPr>
        <p:blipFill>
          <a:blip r:embed="rId7">
            <a:extLst>
              <a:ext uri="{28A0092B-C50C-407E-A947-70E740481C1C}">
                <a14:useLocalDpi xmlns:a14="http://schemas.microsoft.com/office/drawing/2010/main" val="0"/>
              </a:ext>
            </a:extLst>
          </a:blip>
          <a:srcRect l="11409" r="-3" b="-3"/>
          <a:stretch>
            <a:fillRect/>
          </a:stretch>
        </p:blipFill>
        <p:spPr>
          <a:xfrm>
            <a:off x="20" y="3469102"/>
            <a:ext cx="4003019" cy="3388893"/>
          </a:xfrm>
          <a:prstGeom prst="rect">
            <a:avLst/>
          </a:prstGeom>
        </p:spPr>
      </p:pic>
      <p:pic>
        <p:nvPicPr>
          <p:cNvPr id="12" name="Picture 11">
            <a:extLst>
              <a:ext uri="{FF2B5EF4-FFF2-40B4-BE49-F238E27FC236}">
                <a16:creationId xmlns:a16="http://schemas.microsoft.com/office/drawing/2014/main" id="{4476269E-8AA5-AD23-7A28-C620F8AF03F0}"/>
              </a:ext>
            </a:extLst>
          </p:cNvPr>
          <p:cNvPicPr>
            <a:picLocks noChangeAspect="1"/>
          </p:cNvPicPr>
          <p:nvPr/>
        </p:nvPicPr>
        <p:blipFill>
          <a:blip r:embed="rId8">
            <a:extLst>
              <a:ext uri="{28A0092B-C50C-407E-A947-70E740481C1C}">
                <a14:useLocalDpi xmlns:a14="http://schemas.microsoft.com/office/drawing/2010/main" val="0"/>
              </a:ext>
            </a:extLst>
          </a:blip>
          <a:srcRect t="19705" r="1" b="12867"/>
          <a:stretch>
            <a:fillRect/>
          </a:stretch>
        </p:blipFill>
        <p:spPr>
          <a:xfrm>
            <a:off x="4094479" y="3469102"/>
            <a:ext cx="4014047" cy="3383280"/>
          </a:xfrm>
          <a:prstGeom prst="rect">
            <a:avLst/>
          </a:prstGeom>
        </p:spPr>
      </p:pic>
      <p:pic>
        <p:nvPicPr>
          <p:cNvPr id="8" name="Picture 7">
            <a:extLst>
              <a:ext uri="{FF2B5EF4-FFF2-40B4-BE49-F238E27FC236}">
                <a16:creationId xmlns:a16="http://schemas.microsoft.com/office/drawing/2014/main" id="{FF70C1A6-A776-7BE5-1A58-9E2E88EAB608}"/>
              </a:ext>
            </a:extLst>
          </p:cNvPr>
          <p:cNvPicPr>
            <a:picLocks noChangeAspect="1"/>
          </p:cNvPicPr>
          <p:nvPr/>
        </p:nvPicPr>
        <p:blipFill>
          <a:blip r:embed="rId9">
            <a:extLst>
              <a:ext uri="{28A0092B-C50C-407E-A947-70E740481C1C}">
                <a14:useLocalDpi xmlns:a14="http://schemas.microsoft.com/office/drawing/2010/main" val="0"/>
              </a:ext>
            </a:extLst>
          </a:blip>
          <a:srcRect r="11649" b="-3"/>
          <a:stretch>
            <a:fillRect/>
          </a:stretch>
        </p:blipFill>
        <p:spPr>
          <a:xfrm>
            <a:off x="8199966" y="3469102"/>
            <a:ext cx="3992034" cy="3388893"/>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DE4D26F0-2345-479D-0133-F208123C82EF}"/>
              </a:ext>
            </a:extLst>
          </p:cNvPr>
          <p:cNvSpPr txBox="1"/>
          <p:nvPr/>
        </p:nvSpPr>
        <p:spPr>
          <a:xfrm>
            <a:off x="2696632" y="6090841"/>
            <a:ext cx="6795688" cy="707886"/>
          </a:xfrm>
          <a:prstGeom prst="rect">
            <a:avLst/>
          </a:prstGeom>
          <a:solidFill>
            <a:schemeClr val="bg1"/>
          </a:solidFill>
          <a:ln w="63500">
            <a:noFill/>
          </a:ln>
        </p:spPr>
        <p:txBody>
          <a:bodyPr wrap="square" rtlCol="0">
            <a:spAutoFit/>
          </a:bodyPr>
          <a:lstStyle/>
          <a:p>
            <a:pPr algn="ct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Our “fleet” of cars since 2014!</a:t>
            </a:r>
          </a:p>
        </p:txBody>
      </p:sp>
    </p:spTree>
    <p:custDataLst>
      <p:tags r:id="rId1"/>
    </p:custDataLst>
    <p:extLst>
      <p:ext uri="{BB962C8B-B14F-4D97-AF65-F5344CB8AC3E}">
        <p14:creationId xmlns:p14="http://schemas.microsoft.com/office/powerpoint/2010/main" val="1857319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2FA2AF-26A9-FC36-1F7E-9B1232669316}"/>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6C93878-374F-C30C-9337-56FAF6B60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5B0CECA-4D0B-BB5F-011F-607D2AC94548}"/>
              </a:ext>
            </a:extLst>
          </p:cNvPr>
          <p:cNvPicPr>
            <a:picLocks noChangeAspect="1"/>
          </p:cNvPicPr>
          <p:nvPr/>
        </p:nvPicPr>
        <p:blipFill>
          <a:blip r:embed="rId4">
            <a:extLst>
              <a:ext uri="{28A0092B-C50C-407E-A947-70E740481C1C}">
                <a14:useLocalDpi xmlns:a14="http://schemas.microsoft.com/office/drawing/2010/main" val="0"/>
              </a:ext>
            </a:extLst>
          </a:blip>
          <a:srcRect l="4403" r="7003" b="-2"/>
          <a:stretch>
            <a:fillRect/>
          </a:stretch>
        </p:blipFill>
        <p:spPr>
          <a:xfrm flipH="1">
            <a:off x="20" y="10"/>
            <a:ext cx="4003019" cy="3388883"/>
          </a:xfrm>
          <a:prstGeom prst="rect">
            <a:avLst/>
          </a:prstGeom>
        </p:spPr>
      </p:pic>
      <p:pic>
        <p:nvPicPr>
          <p:cNvPr id="14" name="Picture 13">
            <a:extLst>
              <a:ext uri="{FF2B5EF4-FFF2-40B4-BE49-F238E27FC236}">
                <a16:creationId xmlns:a16="http://schemas.microsoft.com/office/drawing/2014/main" id="{28C87F0F-467B-F6AE-6C44-2F28E275B310}"/>
              </a:ext>
            </a:extLst>
          </p:cNvPr>
          <p:cNvPicPr>
            <a:picLocks noChangeAspect="1"/>
          </p:cNvPicPr>
          <p:nvPr/>
        </p:nvPicPr>
        <p:blipFill>
          <a:blip r:embed="rId5">
            <a:extLst>
              <a:ext uri="{28A0092B-C50C-407E-A947-70E740481C1C}">
                <a14:useLocalDpi xmlns:a14="http://schemas.microsoft.com/office/drawing/2010/main" val="0"/>
              </a:ext>
            </a:extLst>
          </a:blip>
          <a:srcRect l="11017" r="4" b="4"/>
          <a:stretch>
            <a:fillRect/>
          </a:stretch>
        </p:blipFill>
        <p:spPr>
          <a:xfrm>
            <a:off x="4094479" y="10"/>
            <a:ext cx="4014047" cy="3383270"/>
          </a:xfrm>
          <a:prstGeom prst="rect">
            <a:avLst/>
          </a:prstGeom>
        </p:spPr>
      </p:pic>
      <p:pic>
        <p:nvPicPr>
          <p:cNvPr id="10" name="Picture 9">
            <a:extLst>
              <a:ext uri="{FF2B5EF4-FFF2-40B4-BE49-F238E27FC236}">
                <a16:creationId xmlns:a16="http://schemas.microsoft.com/office/drawing/2014/main" id="{78AFA1D0-E8B2-5B82-518F-5BBA93138724}"/>
              </a:ext>
            </a:extLst>
          </p:cNvPr>
          <p:cNvPicPr>
            <a:picLocks noChangeAspect="1"/>
          </p:cNvPicPr>
          <p:nvPr/>
        </p:nvPicPr>
        <p:blipFill>
          <a:blip r:embed="rId6">
            <a:extLst>
              <a:ext uri="{28A0092B-C50C-407E-A947-70E740481C1C}">
                <a14:useLocalDpi xmlns:a14="http://schemas.microsoft.com/office/drawing/2010/main" val="0"/>
              </a:ext>
            </a:extLst>
          </a:blip>
          <a:srcRect r="11264" b="4"/>
          <a:stretch>
            <a:fillRect/>
          </a:stretch>
        </p:blipFill>
        <p:spPr>
          <a:xfrm>
            <a:off x="8188960" y="10"/>
            <a:ext cx="4003039" cy="3383270"/>
          </a:xfrm>
          <a:prstGeom prst="rect">
            <a:avLst/>
          </a:prstGeom>
        </p:spPr>
      </p:pic>
      <p:pic>
        <p:nvPicPr>
          <p:cNvPr id="6" name="Picture 5">
            <a:extLst>
              <a:ext uri="{FF2B5EF4-FFF2-40B4-BE49-F238E27FC236}">
                <a16:creationId xmlns:a16="http://schemas.microsoft.com/office/drawing/2014/main" id="{656D9A69-2BBA-B595-4754-5CBBE1DAA414}"/>
              </a:ext>
            </a:extLst>
          </p:cNvPr>
          <p:cNvPicPr>
            <a:picLocks noChangeAspect="1"/>
          </p:cNvPicPr>
          <p:nvPr/>
        </p:nvPicPr>
        <p:blipFill>
          <a:blip r:embed="rId7">
            <a:extLst>
              <a:ext uri="{28A0092B-C50C-407E-A947-70E740481C1C}">
                <a14:useLocalDpi xmlns:a14="http://schemas.microsoft.com/office/drawing/2010/main" val="0"/>
              </a:ext>
            </a:extLst>
          </a:blip>
          <a:srcRect l="11409" r="-3" b="-3"/>
          <a:stretch>
            <a:fillRect/>
          </a:stretch>
        </p:blipFill>
        <p:spPr>
          <a:xfrm>
            <a:off x="20" y="3469102"/>
            <a:ext cx="4003019" cy="3388893"/>
          </a:xfrm>
          <a:prstGeom prst="rect">
            <a:avLst/>
          </a:prstGeom>
        </p:spPr>
      </p:pic>
      <p:pic>
        <p:nvPicPr>
          <p:cNvPr id="12" name="Picture 11">
            <a:extLst>
              <a:ext uri="{FF2B5EF4-FFF2-40B4-BE49-F238E27FC236}">
                <a16:creationId xmlns:a16="http://schemas.microsoft.com/office/drawing/2014/main" id="{07650AC5-86CF-D372-8CE6-A501407BFC94}"/>
              </a:ext>
            </a:extLst>
          </p:cNvPr>
          <p:cNvPicPr>
            <a:picLocks noChangeAspect="1"/>
          </p:cNvPicPr>
          <p:nvPr/>
        </p:nvPicPr>
        <p:blipFill>
          <a:blip r:embed="rId8">
            <a:extLst>
              <a:ext uri="{28A0092B-C50C-407E-A947-70E740481C1C}">
                <a14:useLocalDpi xmlns:a14="http://schemas.microsoft.com/office/drawing/2010/main" val="0"/>
              </a:ext>
            </a:extLst>
          </a:blip>
          <a:srcRect t="19705" r="1" b="12867"/>
          <a:stretch>
            <a:fillRect/>
          </a:stretch>
        </p:blipFill>
        <p:spPr>
          <a:xfrm>
            <a:off x="4094479" y="3469102"/>
            <a:ext cx="4014047" cy="3383280"/>
          </a:xfrm>
          <a:prstGeom prst="rect">
            <a:avLst/>
          </a:prstGeom>
        </p:spPr>
      </p:pic>
      <p:pic>
        <p:nvPicPr>
          <p:cNvPr id="8" name="Picture 7">
            <a:extLst>
              <a:ext uri="{FF2B5EF4-FFF2-40B4-BE49-F238E27FC236}">
                <a16:creationId xmlns:a16="http://schemas.microsoft.com/office/drawing/2014/main" id="{1C3D901E-4720-BAD6-E89B-52259FF07697}"/>
              </a:ext>
            </a:extLst>
          </p:cNvPr>
          <p:cNvPicPr>
            <a:picLocks noChangeAspect="1"/>
          </p:cNvPicPr>
          <p:nvPr/>
        </p:nvPicPr>
        <p:blipFill>
          <a:blip r:embed="rId9">
            <a:extLst>
              <a:ext uri="{28A0092B-C50C-407E-A947-70E740481C1C}">
                <a14:useLocalDpi xmlns:a14="http://schemas.microsoft.com/office/drawing/2010/main" val="0"/>
              </a:ext>
            </a:extLst>
          </a:blip>
          <a:srcRect r="11649" b="-3"/>
          <a:stretch>
            <a:fillRect/>
          </a:stretch>
        </p:blipFill>
        <p:spPr>
          <a:xfrm>
            <a:off x="8199966" y="3469102"/>
            <a:ext cx="3992034" cy="3388893"/>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D1C4EA41-ED64-BD14-2BCE-1DC8FF559D79}"/>
              </a:ext>
            </a:extLst>
          </p:cNvPr>
          <p:cNvSpPr txBox="1"/>
          <p:nvPr/>
        </p:nvSpPr>
        <p:spPr>
          <a:xfrm>
            <a:off x="1273391" y="874901"/>
            <a:ext cx="9656224" cy="5016758"/>
          </a:xfrm>
          <a:prstGeom prst="rect">
            <a:avLst/>
          </a:prstGeom>
          <a:solidFill>
            <a:schemeClr val="bg1">
              <a:alpha val="70000"/>
            </a:schemeClr>
          </a:solidFill>
          <a:ln w="63500">
            <a:noFill/>
          </a:ln>
        </p:spPr>
        <p:txBody>
          <a:bodyPr wrap="square" rtlCol="0">
            <a:spAutoFit/>
          </a:bodyPr>
          <a:lstStyle/>
          <a:p>
            <a:pPr algn="ct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Since 2003:</a:t>
            </a:r>
          </a:p>
          <a:p>
            <a:pPr marL="571500" indent="-571500">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13 Extended (2-3 month) visits to the US</a:t>
            </a:r>
          </a:p>
          <a:p>
            <a:pPr marL="571500" indent="-571500">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Every time, God has provided:</a:t>
            </a:r>
          </a:p>
          <a:p>
            <a:pPr marL="548640" indent="548640">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Money to pay for the trip</a:t>
            </a:r>
          </a:p>
          <a:p>
            <a:pPr marL="548640" indent="548640">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Housing – often in places of our own</a:t>
            </a:r>
          </a:p>
          <a:p>
            <a:pPr marL="548640" indent="548640">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Car sufficient for our family</a:t>
            </a:r>
          </a:p>
          <a:p>
            <a:pPr marL="1097280"/>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buyer for car at end of visit!)</a:t>
            </a:r>
          </a:p>
          <a:p>
            <a:pPr marL="548640" indent="548640">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Care for our house and pets here</a:t>
            </a:r>
          </a:p>
        </p:txBody>
      </p:sp>
    </p:spTree>
    <p:custDataLst>
      <p:tags r:id="rId1"/>
    </p:custDataLst>
    <p:extLst>
      <p:ext uri="{BB962C8B-B14F-4D97-AF65-F5344CB8AC3E}">
        <p14:creationId xmlns:p14="http://schemas.microsoft.com/office/powerpoint/2010/main" val="1175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059AD-4004-EA1B-85FA-C19C0ECBBFB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98805F0-2F65-8471-A86C-DA1D895FA589}"/>
              </a:ext>
            </a:extLst>
          </p:cNvPr>
          <p:cNvPicPr>
            <a:picLocks noChangeAspect="1"/>
          </p:cNvPicPr>
          <p:nvPr/>
        </p:nvPicPr>
        <p:blipFill>
          <a:blip r:embed="rId4">
            <a:extLst>
              <a:ext uri="{28A0092B-C50C-407E-A947-70E740481C1C}">
                <a14:useLocalDpi xmlns:a14="http://schemas.microsoft.com/office/drawing/2010/main" val="0"/>
              </a:ext>
            </a:extLst>
          </a:blip>
          <a:srcRect t="3218" b="7619"/>
          <a:stretch>
            <a:fillRect/>
          </a:stretch>
        </p:blipFill>
        <p:spPr>
          <a:xfrm>
            <a:off x="0" y="-1"/>
            <a:ext cx="12192000" cy="6847293"/>
          </a:xfrm>
          <a:prstGeom prst="rect">
            <a:avLst/>
          </a:prstGeom>
        </p:spPr>
      </p:pic>
      <p:sp>
        <p:nvSpPr>
          <p:cNvPr id="2" name="TextBox 1">
            <a:extLst>
              <a:ext uri="{FF2B5EF4-FFF2-40B4-BE49-F238E27FC236}">
                <a16:creationId xmlns:a16="http://schemas.microsoft.com/office/drawing/2014/main" id="{D0E3BA89-36B5-A6B6-8001-C00E1DBD4698}"/>
              </a:ext>
            </a:extLst>
          </p:cNvPr>
          <p:cNvSpPr txBox="1"/>
          <p:nvPr/>
        </p:nvSpPr>
        <p:spPr>
          <a:xfrm>
            <a:off x="2587163" y="4727738"/>
            <a:ext cx="7017674" cy="2092881"/>
          </a:xfrm>
          <a:prstGeom prst="rect">
            <a:avLst/>
          </a:prstGeom>
          <a:solidFill>
            <a:schemeClr val="bg1">
              <a:alpha val="50000"/>
            </a:schemeClr>
          </a:solidFill>
        </p:spPr>
        <p:txBody>
          <a:bodyPr wrap="square" rtlCol="0">
            <a:spAutoFit/>
          </a:bodyPr>
          <a:lstStyle/>
          <a:p>
            <a:pPr algn="ctr">
              <a:spcAft>
                <a:spcPts val="1200"/>
              </a:spcAft>
            </a:pPr>
            <a:r>
              <a:rPr lang="en-US" sz="4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But what “normal life”? </a:t>
            </a:r>
          </a:p>
          <a:p>
            <a:pPr algn="ctr"/>
            <a:r>
              <a:rPr lang="en-US" sz="4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How does God provide when we work “ordinary” jobs?</a:t>
            </a:r>
          </a:p>
        </p:txBody>
      </p:sp>
    </p:spTree>
    <p:custDataLst>
      <p:tags r:id="rId1"/>
    </p:custDataLst>
    <p:extLst>
      <p:ext uri="{BB962C8B-B14F-4D97-AF65-F5344CB8AC3E}">
        <p14:creationId xmlns:p14="http://schemas.microsoft.com/office/powerpoint/2010/main" val="4177159839"/>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086BD-5323-0E59-BF3B-7F5B3ACDA7DF}"/>
            </a:ext>
          </a:extLst>
        </p:cNvPr>
        <p:cNvGrpSpPr/>
        <p:nvPr/>
      </p:nvGrpSpPr>
      <p:grpSpPr>
        <a:xfrm>
          <a:off x="0" y="0"/>
          <a:ext cx="0" cy="0"/>
          <a:chOff x="0" y="0"/>
          <a:chExt cx="0" cy="0"/>
        </a:xfrm>
      </p:grpSpPr>
      <p:pic>
        <p:nvPicPr>
          <p:cNvPr id="2" name="Picture 4" descr="The Good Shepherd in golden light">
            <a:extLst>
              <a:ext uri="{FF2B5EF4-FFF2-40B4-BE49-F238E27FC236}">
                <a16:creationId xmlns:a16="http://schemas.microsoft.com/office/drawing/2014/main" id="{EDCD7989-8E60-E586-7E9F-3D074AFFDE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728" b="7139"/>
          <a:stretch>
            <a:fillRect/>
          </a:stretch>
        </p:blipFill>
        <p:spPr bwMode="auto">
          <a:xfrm>
            <a:off x="0" y="-1"/>
            <a:ext cx="12192000" cy="68585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807940F-67D2-612F-D907-8C39B389C747}"/>
              </a:ext>
            </a:extLst>
          </p:cNvPr>
          <p:cNvSpPr txBox="1"/>
          <p:nvPr/>
        </p:nvSpPr>
        <p:spPr>
          <a:xfrm>
            <a:off x="1152359" y="5527543"/>
            <a:ext cx="9887283" cy="1323439"/>
          </a:xfrm>
          <a:prstGeom prst="rect">
            <a:avLst/>
          </a:prstGeom>
          <a:solidFill>
            <a:srgbClr val="3D1F14">
              <a:alpha val="70000"/>
            </a:srgbClr>
          </a:solidFill>
          <a:ln w="63500">
            <a:noFill/>
          </a:ln>
        </p:spPr>
        <p:txBody>
          <a:bodyPr wrap="square" rtlCol="0">
            <a:spAutoFit/>
          </a:bodyPr>
          <a:lstStyle/>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L</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ORD</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 my shepherd; I shall not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want</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Psalm 23:1</a:t>
            </a:r>
          </a:p>
        </p:txBody>
      </p:sp>
      <p:sp>
        <p:nvSpPr>
          <p:cNvPr id="5" name="Rectangle: Rounded Corners 4">
            <a:extLst>
              <a:ext uri="{FF2B5EF4-FFF2-40B4-BE49-F238E27FC236}">
                <a16:creationId xmlns:a16="http://schemas.microsoft.com/office/drawing/2014/main" id="{25B31D79-3600-848B-3AAD-5045E359B7DA}"/>
              </a:ext>
            </a:extLst>
          </p:cNvPr>
          <p:cNvSpPr/>
          <p:nvPr/>
        </p:nvSpPr>
        <p:spPr>
          <a:xfrm>
            <a:off x="2837794" y="3352799"/>
            <a:ext cx="6516413" cy="1936230"/>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To “want” is to lack. </a:t>
            </a:r>
          </a:p>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Do we trust that He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knows</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will provide </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 we need?</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9275130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8AAF9-F3F3-218E-9732-9DCB1DFEEAB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3541089-9DDD-C170-A306-8393F11AC3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218437" cy="6858000"/>
          </a:xfrm>
          <a:prstGeom prst="rect">
            <a:avLst/>
          </a:prstGeom>
        </p:spPr>
      </p:pic>
      <p:sp>
        <p:nvSpPr>
          <p:cNvPr id="6" name="TextBox 5">
            <a:extLst>
              <a:ext uri="{FF2B5EF4-FFF2-40B4-BE49-F238E27FC236}">
                <a16:creationId xmlns:a16="http://schemas.microsoft.com/office/drawing/2014/main" id="{8B6CA301-CA67-0AA7-5ED2-92595758B71D}"/>
              </a:ext>
            </a:extLst>
          </p:cNvPr>
          <p:cNvSpPr txBox="1"/>
          <p:nvPr/>
        </p:nvSpPr>
        <p:spPr>
          <a:xfrm>
            <a:off x="592886" y="4939338"/>
            <a:ext cx="11006227"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“Therefore I tell you,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do not be anxious about your life</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what you will eat or what you will drink, nor about your body, what you will put on.”						Matthew 6:25</a:t>
            </a:r>
          </a:p>
        </p:txBody>
      </p:sp>
      <p:pic>
        <p:nvPicPr>
          <p:cNvPr id="7" name="Picture 6">
            <a:extLst>
              <a:ext uri="{FF2B5EF4-FFF2-40B4-BE49-F238E27FC236}">
                <a16:creationId xmlns:a16="http://schemas.microsoft.com/office/drawing/2014/main" id="{88ABF611-D878-2708-DCF8-3A3C2F429F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566" y="357353"/>
            <a:ext cx="4164723" cy="41647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Rectangle: Rounded Corners 7">
            <a:extLst>
              <a:ext uri="{FF2B5EF4-FFF2-40B4-BE49-F238E27FC236}">
                <a16:creationId xmlns:a16="http://schemas.microsoft.com/office/drawing/2014/main" id="{A224961D-592E-E9A7-A3C5-9B7C99A7CD88}"/>
              </a:ext>
            </a:extLst>
          </p:cNvPr>
          <p:cNvSpPr/>
          <p:nvPr/>
        </p:nvSpPr>
        <p:spPr>
          <a:xfrm>
            <a:off x="714783" y="3402768"/>
            <a:ext cx="10788868" cy="1327939"/>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It’s not enough to simply say, “Do not be anxious!”</a:t>
            </a:r>
          </a:p>
          <a:p>
            <a:pPr algn="ctr">
              <a:spcAft>
                <a:spcPts val="6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What were Jesus’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reasons</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for saying this?</a:t>
            </a:r>
            <a:endParaRPr lang="en-US" sz="3200" b="1" u="sng"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887114425"/>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OJECT_VERSION" val="9.3"/>
  <p:tag name="ISPRING_PROJECT_FOLDER_UPDATED" val="1"/>
  <p:tag name="ISPRING_LMS_API_VERSION" val="SCORM 2004 (4th edition)"/>
  <p:tag name="ISPRING_ULTRA_SCORM_COURSE_ID" val="E24C38BC-5005-467C-AC4A-D8EC405BF7BB"/>
  <p:tag name="ISPRING_CMI5_LAUNCH_METHOD" val="any window"/>
  <p:tag name="ISPRINGCLOUDFOLDERID" val="1"/>
  <p:tag name="ISPRINGONLINEFOLDERID" val="1"/>
  <p:tag name="ISPRING_SCORM_RATE_SLIDES" val="0"/>
  <p:tag name="ISPRING_SCORM_PASSING_SCORE" val="0.000000"/>
  <p:tag name="FLASHSPRING_ZOOM_TAG" val="52"/>
  <p:tag name="ISPRING_FIRST_PUBLISH" val="1"/>
  <p:tag name="ISPRING_SCORM_RATE_QUIZZES" val="0"/>
  <p:tag name="ISPRING_SCORM_REPORT_STATUS" val="0"/>
  <p:tag name="ISPRING_ULTRA_SCORM_DURATION" val="3600"/>
  <p:tag name="ISPRING_SCORM_USE_GRADE" val="1"/>
  <p:tag name="ISPRING_SCORM_USE_CUSTOM_PASSING_SCORE" val="0"/>
  <p:tag name="ISPRING_TERMINATE_LESSON_ON_TIMEOUT" val="0"/>
  <p:tag name="ISPRING_SHOW_MESSAGE_ON_TIMEOUT" val="0"/>
  <p:tag name="ISPRING-SUITE_ISPRING_CURRENT_GRADING_VERSION" val="v1"/>
  <p:tag name="ISPRING_RESOURCE_FOLDER_TIP_DIALOG_SHOWN" val="1"/>
  <p:tag name="ISPRING_OUTPUT_FOLDER" val="[[&quot;w\uFFFDl\uFFFD{02D7091F-DD7B-4709-AD2E-55B0B554E76B}&quot;,&quot;C:\\Users\\dlbri\\OneDrive\\Documents\\AIC\\AIC Pastoring\\Messages\\Trusting God\\AV Files&quot;],[&quot;\uFFFD\/\bP{52F60523-431F-4090-BD6D-7A152C603D33}&quot;,&quot;C:\\Users\\dlbri\\OneDrive\\Documents\\AIC\\AIC Pastoring\\Messages\\Isaiah\\Chapters 40-48\\AV Files&quot;]]"/>
  <p:tag name="ISPRING_PUBLISH_SETTINGS" val="{&quot;commonSettings&quot;:{&quot;webSettings&quot;:{&quot;useMobileViewer&quot;:&quot;T_FALSE&quot;,&quot;format&quot;:&quot;OF_VIDEO&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invertReadingOrder&quot;:&quot;T_FALSE&quot;},&quot;compressionSettings&quot;:{&quot;imageSettings&quot;:{&quot;jpegQuality&quot;:70},&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0&quot;,&quot;uploadSources&quot;:true}}"/>
  <p:tag name="ISPRING_ULTRA_SCORM_SLIDE_COUNT" val="46"/>
  <p:tag name="ISPRING_SCREEN_RECS_UPDATED" val="C:\Users\dlbri\OneDrive\Documents\AIC\AIC Pastoring\Messages\Trusting God\Trusting God as My Provider\"/>
  <p:tag name="ISPRING_UUID" val="{205865B3-1BDD-4F8D-A350-C6FCB12DFD5A}"/>
  <p:tag name="ISPRING_RESOURCE_FOLDER" val="C:\Users\dlbri\OneDrive\Documents\AIC\AIC Pastoring\Messages\Trusting God\Trusting God as My Provider\"/>
  <p:tag name="ISPRING_PRESENTATION_PATH" val="C:\Users\dlbri\OneDrive\Documents\AIC\AIC Pastoring\Messages\Trusting God\Trusting God as My Provider.pptx"/>
  <p:tag name="ISPRING_PRESENTATION_INFO_2" val="&lt;?xml version=&quot;1.0&quot; encoding=&quot;UTF-8&quot; standalone=&quot;no&quot; ?&gt;&#10;&lt;presentation2&gt;&#10;&#10;  &lt;slides&gt;&#10;    &lt;slide id=&quot;{DE68BD0F-765D-431D-82D1-87E95A1131FD}&quot; pptId=&quot;4520&quot;/&gt;&#10;    &lt;slide id=&quot;{BC6CA8BF-08AF-47D2-82A5-BDBDF47B5CEF}&quot; pptId=&quot;6562&quot;/&gt;&#10;    &lt;slide id=&quot;{9C9B4254-ADD1-4A2C-860C-05AC4A546139}&quot; pptId=&quot;6563&quot;/&gt;&#10;    &lt;slide id=&quot;{BCE4DDF2-820B-4110-96A9-66F4158E8401}&quot; pptId=&quot;6573&quot;/&gt;&#10;    &lt;slide id=&quot;{A420D298-15C0-4920-9D90-D8234FB1A8FF}&quot; pptId=&quot;6530&quot;/&gt;&#10;    &lt;slide id=&quot;{EFF9FCDB-9660-4DFA-8430-CC37FB3CC8E3}&quot; pptId=&quot;6561&quot;/&gt;&#10;    &lt;slide id=&quot;{E232AA7F-85F0-47DD-BD73-8D0D81CD772B}&quot; pptId=&quot;6564&quot;/&gt;&#10;    &lt;slide id=&quot;{56081241-9D1D-443B-96D9-A5B90F43DBC6}&quot; pptId=&quot;6556&quot;/&gt;&#10;    &lt;slide id=&quot;{DB770604-3E67-4417-A823-EFADDE3FDB3B}&quot; pptId=&quot;6480&quot;/&gt;&#10;    &lt;slide id=&quot;{17F566DB-0D49-4182-994C-885C47C542F5}&quot; pptId=&quot;6309&quot;/&gt;&#10;    &lt;slide id=&quot;{C49ACF87-D770-4BE7-A57E-C15F2BD98BC4}&quot; pptId=&quot;6534&quot;/&gt;&#10;    &lt;slide id=&quot;{90EE2610-6ACF-49CC-8D69-CE123ECC50D4}&quot; pptId=&quot;6533&quot;/&gt;&#10;    &lt;slide id=&quot;{0D400DE9-0E21-43B7-92B4-E8F540816D21}&quot; pptId=&quot;6531&quot;/&gt;&#10;    &lt;slide id=&quot;{6185F8A5-363D-4746-B5E7-C263D2F4B82D}&quot; pptId=&quot;6532&quot;/&gt;&#10;    &lt;slide id=&quot;{7DC8B35D-94B3-47BE-BBFA-71EB73ABCC16}&quot; pptId=&quot;6572&quot;/&gt;&#10;    &lt;slide id=&quot;{E84DCBDF-8821-4874-B3AB-2EB5232176E3}&quot; pptId=&quot;6536&quot;/&gt;&#10;    &lt;slide id=&quot;{C092311E-B808-4C3C-A7C4-79C3F1CFD1FE}&quot; pptId=&quot;6537&quot;/&gt;&#10;    &lt;slide id=&quot;{26E55212-D2F8-4B36-99B4-C0861789CE2D}&quot; pptId=&quot;6538&quot;/&gt;&#10;    &lt;slide id=&quot;{22A525F7-B5B7-4390-9CE5-3EA9CA22A0A0}&quot; pptId=&quot;6566&quot;/&gt;&#10;    &lt;slide id=&quot;{F387B788-D5AF-4D0C-B458-382173876835}&quot; pptId=&quot;6540&quot;/&gt;&#10;    &lt;slide id=&quot;{3DF09E67-4201-4422-AA55-400DB8873554}&quot; pptId=&quot;6541&quot;/&gt;&#10;    &lt;slide id=&quot;{B7DF840D-45B0-44B7-8741-CB4617EFC21F}&quot; pptId=&quot;6544&quot;/&gt;&#10;    &lt;slide id=&quot;{C789B936-1C7C-43D6-B87E-F6764203D800}&quot; pptId=&quot;266&quot;/&gt;&#10;    &lt;slide id=&quot;{54D79CFE-DCF6-4A9E-8874-A21DD7B1AA40}&quot; pptId=&quot;265&quot;/&gt;&#10;    &lt;slide id=&quot;{EA08764F-E339-4E05-8AFC-4631139E1213}&quot; pptId=&quot;6545&quot;/&gt;&#10;    &lt;slide id=&quot;{9863190B-9CE4-4C66-AD45-7B31E5802464}&quot; pptId=&quot;6546&quot;/&gt;&#10;    &lt;slide id=&quot;{6DA6615D-2FDD-4DE1-B4E6-9D690212AE45}&quot; pptId=&quot;6547&quot;/&gt;&#10;    &lt;slide id=&quot;{A65A3F2F-817C-4DAB-B8AD-7A553F9EB305}&quot; pptId=&quot;6548&quot;/&gt;&#10;    &lt;slide id=&quot;{1490C7E6-0AFE-4673-AA75-03CFEFFA466A}&quot; pptId=&quot;6549&quot;/&gt;&#10;    &lt;slide id=&quot;{AF95ABE3-9172-4D61-944C-E9881F0DD1B5}&quot; pptId=&quot;6550&quot;/&gt;&#10;    &lt;slide id=&quot;{FB6AC7CA-08D1-4602-A6E7-78E9652C478C}&quot; pptId=&quot;6551&quot;/&gt;&#10;    &lt;slide id=&quot;{D95D6734-D315-4C9D-888B-E7AADBCCFF14}&quot; pptId=&quot;6552&quot;/&gt;&#10;    &lt;slide id=&quot;{955509F6-5CF9-47BE-8390-77DAC2EF540B}&quot; pptId=&quot;6553&quot;/&gt;&#10;    &lt;slide id=&quot;{E9C43658-4AEA-4BEC-9F43-257023FCB327}&quot; pptId=&quot;6554&quot;/&gt;&#10;    &lt;slide id=&quot;{02F26C9C-3069-430A-9FF3-61656DAA2D6C}&quot; pptId=&quot;6555&quot;/&gt;&#10;    &lt;slide id=&quot;{8F4CDAAD-F896-4CFA-8944-EDD97ED4F085}&quot; pptId=&quot;6565&quot;/&gt;&#10;    &lt;slide id=&quot;{A0E2826A-5865-44F7-96AF-4B6CEBA339C1}&quot; pptId=&quot;6542&quot;/&gt;&#10;    &lt;slide id=&quot;{6233100D-305E-455C-B5B4-DBE60078F072}&quot; pptId=&quot;6557&quot;/&gt;&#10;    &lt;slide id=&quot;{5968CF15-6EED-4467-AE69-951750CB4E04}&quot; pptId=&quot;6574&quot;/&gt;&#10;    &lt;slide id=&quot;{B91E0AAE-10EA-46C0-AAD6-8DE2EFAD508D}&quot; pptId=&quot;6567&quot;/&gt;&#10;    &lt;slide id=&quot;{9117853D-393E-46E5-B85F-A614ADAD8B4F}&quot; pptId=&quot;6543&quot;/&gt;&#10;    &lt;slide id=&quot;{CCB9AB37-0758-447C-979E-5C0164DF36D1}&quot; pptId=&quot;6571&quot;/&gt;&#10;    &lt;slide id=&quot;{4E26BF2C-D883-4C66-B05D-B663DD63A7A2}&quot; pptId=&quot;6568&quot;/&gt;&#10;    &lt;slide id=&quot;{49F7E525-3581-4DF5-8052-AA3B28C992DA}&quot; pptId=&quot;6569&quot;/&gt;&#10;    &lt;slide id=&quot;{1678A65A-8146-4263-87AE-F0F6BE8D7B1C}&quot; pptId=&quot;6570&quot;/&gt;&#10;    &lt;slide id=&quot;{1A0F3142-F7AD-42D1-91A3-6E8553282F42}&quot; pptId=&quot;6279&quot;/&gt;&#10;  &lt;/slides&gt;&#10;&#10;  &lt;narration&gt;&#10;    &lt;audioTracks&gt;&#10;      &lt;audioTrack duration=&quot;2212945&quot; muted=&quot;false&quot; name=&quot;Trusting God as My Provider - Edited Sound Board Audio&quot; resource=&quot;8e9b77ca&quot; slideId=&quot;{DE68BD0F-765D-431D-82D1-87E95A1131FD}&quot; startTime=&quot;0&quot; stepIndex=&quot;0&quot; volume=&quot;1&quot;&gt;&#10;        &lt;audio channels=&quot;2&quot; format=&quot;fltp&quot; sampleRate=&quot;48000&quot;/&gt;&#10;      &lt;/audioTrack&gt;&#10;    &lt;/audioTracks&gt;&#10;    &lt;videoTracks/&gt;&#10;  &lt;/narration&gt;&#10;&#10;&lt;/presentation2&gt;&#10;"/>
  <p:tag name="ISPRING_ULTRA_SCORM_COURCE_TITLE" val="Trusting God as My Provider"/>
  <p:tag name="ISPRING_SCORM_ENDPOINT" val="&lt;endpoint&gt;&lt;enable&gt;0&lt;/enable&gt;&lt;lrs&gt;https://&lt;/lrs&gt;&lt;auth&gt;0&lt;/auth&gt;&lt;login&gt;&lt;/login&gt;&lt;password&gt;&lt;/password&gt;&lt;key&gt;&lt;/key&gt;&lt;name&gt;&lt;/name&gt;&lt;email&gt;&lt;/email&gt;&lt;/endpoint&gt;&#10;"/>
  <p:tag name="ISPRING_PRESENTATION_TITLE" val="Trusting God as My Provider"/>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F1D643CF-AAAD-4579-A511-4B28E6BB8FAC}:6480"/>
  <p:tag name="GENSWF_ADVANCE_TIME" val="45.281"/>
  <p:tag name="TIMING" val="|28.562|6.361"/>
  <p:tag name="ISPRING_SLIDE_ID_2" val="{DB770604-3E67-4417-A823-EFADDE3FDB3B}"/>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5E53E895-2E00-453D-BBDE-9FC2EFBDADA3}:6309"/>
  <p:tag name="GENSWF_ADVANCE_TIME" val="22.447"/>
  <p:tag name="TIMING" val="|3.165|7.421|6.595"/>
  <p:tag name="ISPRING_SLIDE_ID_2" val="{17F566DB-0D49-4182-994C-885C47C542F5}"/>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6.241"/>
  <p:tag name="ISPRING_SLIDE_ID_2" val="{C49ACF87-D770-4BE7-A57E-C15F2BD98BC4}"/>
  <p:tag name="GENSWF_SLIDE_UID" val="{65E0F40F-281F-40A9-84B9-1D49F4DB7033}:6534"/>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5.717"/>
  <p:tag name="ISPRING_SLIDE_ID_2" val="{90EE2610-6ACF-49CC-8D69-CE123ECC50D4}"/>
  <p:tag name="GENSWF_SLIDE_UID" val="{88F82C9B-C6A2-42C9-BF17-62D5F6E52CB3}:6533"/>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3.454"/>
  <p:tag name="ISPRING_SLIDE_ID_2" val="{0D400DE9-0E21-43B7-92B4-E8F540816D21}"/>
  <p:tag name="GENSWF_SLIDE_UID" val="{737FDE42-896A-4691-BA80-3847BDD04493}:6531"/>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9.688"/>
  <p:tag name="ISPRING_SLIDE_ID_2" val="{6185F8A5-363D-4746-B5E7-C263D2F4B82D}"/>
  <p:tag name="GENSWF_SLIDE_UID" val="{5D1E1151-4B35-4C81-A5A2-EC6729C4EB69}:6532"/>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3.171"/>
  <p:tag name="TIMING" val="|13.702"/>
  <p:tag name="ISPRING_SLIDE_ID_2" val="{7DC8B35D-94B3-47BE-BBFA-71EB73ABCC16}"/>
  <p:tag name="GENSWF_SLIDE_UID" val="{19485F6F-4CF6-4DFD-AFB7-E343B5EFB0E5}:6572"/>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E84DCBDF-8821-4874-B3AB-2EB5232176E3}"/>
  <p:tag name="GENSWF_ADVANCE_TIME" val="39.796"/>
  <p:tag name="TIMING" val="|25.805"/>
  <p:tag name="GENSWF_SLIDE_UID" val="{0F02C5C8-490D-49C8-BB12-E40453190330}:6536"/>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C092311E-B808-4C3C-A7C4-79C3F1CFD1FE}"/>
  <p:tag name="GENSWF_ADVANCE_TIME" val="34.371"/>
  <p:tag name="TIMING" val="|8.732|4.801"/>
  <p:tag name="GENSWF_SLIDE_UID" val="{BC27E6F4-A4B6-439D-BA5A-C64B6BEAB107}:6537"/>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26E55212-D2F8-4B36-99B4-C0861789CE2D}"/>
  <p:tag name="GENSWF_ADVANCE_TIME" val="51.747"/>
  <p:tag name="TIMING" val="|5.226|12.303|7.967"/>
  <p:tag name="GENSWF_SLIDE_UID" val="{3FFCC339-5AD3-4795-8042-E383C1EE28BB}:6538"/>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8.298"/>
  <p:tag name="ISPRING_SLIDE_ID_2" val="{DE68BD0F-765D-431D-82D1-87E95A1131FD}"/>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22A525F7-B5B7-4390-9CE5-3EA9CA22A0A0}"/>
  <p:tag name="GENSWF_ADVANCE_TIME" val="101.928"/>
  <p:tag name="TIMING" val="|10.651|7.082|26.517|1.831|3.77|11.199|2.23|17.355"/>
  <p:tag name="GENSWF_SLIDE_UID" val="{9BA4758B-7B98-443E-9E75-0EB824F21709}:6566"/>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F387B788-D5AF-4D0C-B458-382173876835}"/>
  <p:tag name="GENSWF_ADVANCE_TIME" val="60.903"/>
  <p:tag name="TIMING" val="|2.183|4.538|8.261|16.018"/>
  <p:tag name="GENSWF_SLIDE_UID" val="{9F6B3F3A-2EE6-4E92-8E23-DFF57F312644}:6540"/>
</p:tagLst>
</file>

<file path=ppt/tags/tag2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3DF09E67-4201-4422-AA55-400DB8873554}"/>
  <p:tag name="GENSWF_ADVANCE_TIME" val="6.838"/>
  <p:tag name="GENSWF_SLIDE_UID" val="{7D969A0A-E452-4EF1-B8E2-23CD409F8671}:6541"/>
</p:tagLst>
</file>

<file path=ppt/tags/tag23.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B7DF840D-45B0-44B7-8741-CB4617EFC21F}"/>
  <p:tag name="GENSWF_ADVANCE_TIME" val="43.858"/>
  <p:tag name="TIMING" val="|29.09"/>
  <p:tag name="GENSWF_SLIDE_UID" val="{F682B512-61E6-4B45-8E34-CA23C545E9FF}:6544"/>
</p:tagLst>
</file>

<file path=ppt/tags/tag24.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C789B936-1C7C-43D6-B87E-F6764203D800}"/>
  <p:tag name="GENSWF_ADVANCE_TIME" val="48.436"/>
  <p:tag name="TIMING" val="|23.431|12.118"/>
  <p:tag name="GENSWF_SLIDE_UID" val="{FBF04A97-4C3A-48E7-8B82-4439054E0054}:266"/>
</p:tagLst>
</file>

<file path=ppt/tags/tag25.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54D79CFE-DCF6-4A9E-8874-A21DD7B1AA40}"/>
  <p:tag name="GENSWF_ADVANCE_TIME" val="62.087"/>
  <p:tag name="GENSWF_SLIDE_UID" val="{1C30979A-6778-4BFF-8608-64223536FD6B}:265"/>
</p:tagLst>
</file>

<file path=ppt/tags/tag26.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EA08764F-E339-4E05-8AFC-4631139E1213}"/>
  <p:tag name="GENSWF_ADVANCE_TIME" val="31.362"/>
  <p:tag name="TIMING" val="|17.265"/>
  <p:tag name="GENSWF_SLIDE_UID" val="{0619464D-D1CD-44F0-870D-8EA03E763EB4}:6545"/>
</p:tagLst>
</file>

<file path=ppt/tags/tag27.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9863190B-9CE4-4C66-AD45-7B31E5802464}"/>
  <p:tag name="GENSWF_ADVANCE_TIME" val="16.183"/>
  <p:tag name="TIMING" val="|3.527"/>
  <p:tag name="GENSWF_SLIDE_UID" val="{B456DCE3-23A1-4FBA-B639-A3BE220B1543}:6546"/>
</p:tagLst>
</file>

<file path=ppt/tags/tag28.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6DA6615D-2FDD-4DE1-B4E6-9D690212AE45}"/>
  <p:tag name="GENSWF_ADVANCE_TIME" val="19.692"/>
  <p:tag name="TIMING" val="|7.15"/>
  <p:tag name="GENSWF_SLIDE_UID" val="{4DCBDAA0-C05A-442D-905C-34B0239B9A93}:6547"/>
</p:tagLst>
</file>

<file path=ppt/tags/tag29.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A65A3F2F-817C-4DAB-B8AD-7A553F9EB305}"/>
  <p:tag name="GENSWF_ADVANCE_TIME" val="49.057"/>
  <p:tag name="TIMING" val="|23.892|9.817"/>
  <p:tag name="GENSWF_SLIDE_UID" val="{50F5A900-FC4B-4D0F-839E-34E10E8058C3}:6548"/>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7.473"/>
  <p:tag name="ISPRING_SLIDE_ID_2" val="{BC6CA8BF-08AF-47D2-82A5-BDBDF47B5CEF}"/>
  <p:tag name="GENSWF_SLIDE_UID" val="{B28AE710-0D7B-4ABB-A006-F8B495BF11D3}:6562"/>
</p:tagLst>
</file>

<file path=ppt/tags/tag30.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1490C7E6-0AFE-4673-AA75-03CFEFFA466A}"/>
  <p:tag name="GENSWF_ADVANCE_TIME" val="81.952"/>
  <p:tag name="TIMING" val="|19.16|4.642|30.785"/>
  <p:tag name="GENSWF_SLIDE_UID" val="{67D8FB00-224E-4FA5-BABA-4FF764CDA4C3}:6549"/>
</p:tagLst>
</file>

<file path=ppt/tags/tag31.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AF95ABE3-9172-4D61-944C-E9881F0DD1B5}"/>
  <p:tag name="GENSWF_ADVANCE_TIME" val="45.268"/>
  <p:tag name="TIMING" val="|28.267"/>
  <p:tag name="GENSWF_SLIDE_UID" val="{2832CAD2-9213-4DD3-B349-CF00CD224088}:6550"/>
</p:tagLst>
</file>

<file path=ppt/tags/tag3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FB6AC7CA-08D1-4602-A6E7-78E9652C478C}"/>
  <p:tag name="GENSWF_ADVANCE_TIME" val="56.768"/>
  <p:tag name="TIMING" val="|20.932"/>
  <p:tag name="GENSWF_SLIDE_UID" val="{A60AE48E-47A0-4C12-8002-E9C0EE81CF09}:6551"/>
</p:tagLst>
</file>

<file path=ppt/tags/tag33.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D95D6734-D315-4C9D-888B-E7AADBCCFF14}"/>
  <p:tag name="GENSWF_ADVANCE_TIME" val="25.949"/>
  <p:tag name="GENSWF_SLIDE_UID" val="{AB233B86-E51A-4919-9090-887055740A68}:6552"/>
</p:tagLst>
</file>

<file path=ppt/tags/tag34.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955509F6-5CF9-47BE-8390-77DAC2EF540B}"/>
  <p:tag name="GENSWF_ADVANCE_TIME" val="28.588"/>
  <p:tag name="TIMING" val="|9.167|6.95"/>
  <p:tag name="GENSWF_SLIDE_UID" val="{A554676A-8782-4DCD-9F6D-8DEC965D0496}:6553"/>
</p:tagLst>
</file>

<file path=ppt/tags/tag35.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E9C43658-4AEA-4BEC-9F43-257023FCB327}"/>
  <p:tag name="GENSWF_ADVANCE_TIME" val="16.713"/>
  <p:tag name="TIMING" val="|5.676"/>
  <p:tag name="GENSWF_SLIDE_UID" val="{6DD74E87-22D6-424A-8E91-A0E157E0D765}:6554"/>
</p:tagLst>
</file>

<file path=ppt/tags/tag36.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02F26C9C-3069-430A-9FF3-61656DAA2D6C}"/>
  <p:tag name="GENSWF_ADVANCE_TIME" val="28.084"/>
  <p:tag name="TIMING" val="|20.418"/>
  <p:tag name="GENSWF_SLIDE_UID" val="{23077A20-93AE-4B0C-BA8F-4F9E8DAB246C}:6555"/>
</p:tagLst>
</file>

<file path=ppt/tags/tag37.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8F4CDAAD-F896-4CFA-8944-EDD97ED4F085}"/>
  <p:tag name="GENSWF_ADVANCE_TIME" val="50.298"/>
  <p:tag name="TIMING" val="|23.967"/>
  <p:tag name="GENSWF_SLIDE_UID" val="{E48DBC67-6DF5-4885-B6A4-668BBC08517B}:6565"/>
</p:tagLst>
</file>

<file path=ppt/tags/tag38.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A0E2826A-5865-44F7-96AF-4B6CEBA339C1}"/>
  <p:tag name="GENSWF_ADVANCE_TIME" val="29.068"/>
  <p:tag name="GENSWF_SLIDE_UID" val="{C42C837F-91D1-445C-AE85-5A200F73FD4C}:6542"/>
</p:tagLst>
</file>

<file path=ppt/tags/tag39.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6233100D-305E-455C-B5B4-DBE60078F072}"/>
  <p:tag name="GENSWF_ADVANCE_TIME" val="24.902"/>
  <p:tag name="TIMING" val="|7.568"/>
  <p:tag name="GENSWF_SLIDE_UID" val="{3CDA39BE-28F6-4070-9C3F-8E85C9286445}:6557"/>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2.713"/>
  <p:tag name="ISPRING_SLIDE_ID_2" val="{9C9B4254-ADD1-4A2C-860C-05AC4A546139}"/>
  <p:tag name="GENSWF_SLIDE_UID" val="{F6633B49-FD63-4480-A723-9D8CD90519DE}:6563"/>
</p:tagLst>
</file>

<file path=ppt/tags/tag40.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5968CF15-6EED-4467-AE69-951750CB4E04}"/>
  <p:tag name="GENSWF_ADVANCE_TIME" val="51.112"/>
  <p:tag name="TIMING" val="|3.766|6.099|4.963|12.239"/>
  <p:tag name="GENSWF_SLIDE_UID" val="{458CE5C0-3610-4D8B-969F-3F287955B86D}:6574"/>
</p:tagLst>
</file>

<file path=ppt/tags/tag41.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B91E0AAE-10EA-46C0-AAD6-8DE2EFAD508D}"/>
  <p:tag name="GENSWF_ADVANCE_TIME" val="228.024"/>
  <p:tag name="GENSWF_SLIDE_UID" val="{A27CA618-71A1-4A03-BB07-73BFBDDBE16F}:6567"/>
</p:tagLst>
</file>

<file path=ppt/tags/tag4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9117853D-393E-46E5-B85F-A614ADAD8B4F}"/>
  <p:tag name="GENSWF_ADVANCE_TIME" val="54.151"/>
  <p:tag name="GENSWF_SLIDE_UID" val="{6C562BA5-F77F-45C1-8AC0-A15D383ACC19}:6543"/>
</p:tagLst>
</file>

<file path=ppt/tags/tag43.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CCB9AB37-0758-447C-979E-5C0164DF36D1}"/>
  <p:tag name="GENSWF_ADVANCE_TIME" val="8.216"/>
  <p:tag name="GENSWF_SLIDE_UID" val="{CBCD5CB5-BC38-4A05-80F5-0D4E1EAAD4F2}:6571"/>
</p:tagLst>
</file>

<file path=ppt/tags/tag44.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4E26BF2C-D883-4C66-B05D-B663DD63A7A2}"/>
  <p:tag name="GENSWF_ADVANCE_TIME" val="43.886"/>
  <p:tag name="TIMING" val="|23.651"/>
  <p:tag name="GENSWF_SLIDE_UID" val="{002DE5C6-F9D1-4C63-9E24-D7DB1B950877}:6568"/>
</p:tagLst>
</file>

<file path=ppt/tags/tag45.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49F7E525-3581-4DF5-8052-AA3B28C992DA}"/>
  <p:tag name="GENSWF_ADVANCE_TIME" val="80.140"/>
  <p:tag name="GENSWF_SLIDE_UID" val="{54970ED1-B9C4-4C6B-BEB4-2C8CF2FC99A1}:6569"/>
</p:tagLst>
</file>

<file path=ppt/tags/tag46.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1678A65A-8146-4263-87AE-F0F6BE8D7B1C}"/>
  <p:tag name="GENSWF_ADVANCE_TIME" val="179.712"/>
  <p:tag name="TIMING" val="|1.86|32.801|34.284"/>
  <p:tag name="GENSWF_SLIDE_UID" val="{4DC463AD-C266-4A03-A3DE-E300D063411B}:6570"/>
</p:tagLst>
</file>

<file path=ppt/tags/tag47.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4003A39F-5CA5-4EB7-9F03-88FE2E91D3CF}:6279"/>
  <p:tag name="ISPRING_SLIDE_ID_2" val="{1A0F3142-F7AD-42D1-91A3-6E8553282F42}"/>
  <p:tag name="GENSWF_ADVANCE_TIME" val="24.682"/>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92.165"/>
  <p:tag name="ISPRING_SLIDE_ID_2" val="{BCE4DDF2-820B-4110-96A9-66F4158E8401}"/>
  <p:tag name="GENSWF_SLIDE_UID" val="{CF633426-CA71-4AA5-BAB6-BFA15557E21B}:6573"/>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4.884"/>
  <p:tag name="ISPRING_SLIDE_ID_2" val="{A420D298-15C0-4920-9D90-D8234FB1A8FF}"/>
  <p:tag name="GENSWF_SLIDE_UID" val="{6DE14253-0A5D-472F-A7C5-CF0EFFFDA34E}:6530"/>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5.609"/>
  <p:tag name="TIMING" val="|10.234|1.984|2.624|9.672|6.394"/>
  <p:tag name="ISPRING_SLIDE_ID_2" val="{EFF9FCDB-9660-4DFA-8430-CC37FB3CC8E3}"/>
  <p:tag name="GENSWF_SLIDE_UID" val="{79AF13CC-2AB6-41F9-85A0-E8797FA313F8}:6561"/>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6.969"/>
  <p:tag name="TIMING" val="|9.439"/>
  <p:tag name="ISPRING_SLIDE_ID_2" val="{E232AA7F-85F0-47DD-BD73-8D0D81CD772B}"/>
  <p:tag name="GENSWF_SLIDE_UID" val="{F5A3C877-42C4-4B25-B461-056979DBF517}:6564"/>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7.147"/>
  <p:tag name="TIMING" val="|5.82"/>
  <p:tag name="ISPRING_SLIDE_ID_2" val="{56081241-9D1D-443B-96D9-A5B90F43DBC6}"/>
  <p:tag name="GENSWF_SLIDE_UID" val="{A22AFA5A-C50D-43A7-98C4-BE106661DACA}:655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826F61"/>
      </a:accent1>
      <a:accent2>
        <a:srgbClr val="A19C7F"/>
      </a:accent2>
      <a:accent3>
        <a:srgbClr val="9AA489"/>
      </a:accent3>
      <a:accent4>
        <a:srgbClr val="7C938B"/>
      </a:accent4>
      <a:accent5>
        <a:srgbClr val="7C7D92"/>
      </a:accent5>
      <a:accent6>
        <a:srgbClr val="897376"/>
      </a:accent6>
      <a:hlink>
        <a:srgbClr val="D29B73"/>
      </a:hlink>
      <a:folHlink>
        <a:srgbClr val="F4C5A4"/>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FF747C5C-A8E8-4833-9E55-3D08FE4E487A}"/>
    </a:ext>
  </a:ext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35052</TotalTime>
  <Words>4048</Words>
  <Application>Microsoft Macintosh PowerPoint</Application>
  <PresentationFormat>Widescreen</PresentationFormat>
  <Paragraphs>221</Paragraphs>
  <Slides>48</Slides>
  <Notes>47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48</vt:i4>
      </vt:variant>
    </vt:vector>
  </HeadingPairs>
  <TitlesOfParts>
    <vt:vector size="57" baseType="lpstr">
      <vt:lpstr>ＭＳ Ｐゴシック</vt:lpstr>
      <vt:lpstr>Arial</vt:lpstr>
      <vt:lpstr>Calibri</vt:lpstr>
      <vt:lpstr>Calisto MT</vt:lpstr>
      <vt:lpstr>Times New Roman</vt:lpstr>
      <vt:lpstr>Wingdings</vt:lpstr>
      <vt:lpstr>Wingdings 2</vt:lpstr>
      <vt:lpstr>Slate</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NT Preaching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Trusting God as My Provider</dc:title>
  <dc:creator>Dan Bridges</dc:creator>
  <cp:lastModifiedBy>Rick Griffith</cp:lastModifiedBy>
  <cp:revision>26</cp:revision>
  <dcterms:created xsi:type="dcterms:W3CDTF">2023-11-07T11:17:49Z</dcterms:created>
  <dcterms:modified xsi:type="dcterms:W3CDTF">2026-03-10T09:08:51Z</dcterms:modified>
</cp:coreProperties>
</file>