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2" r:id="rId5"/>
    <p:sldMasterId id="2147483736" r:id="rId6"/>
    <p:sldMasterId id="2147483750" r:id="rId7"/>
  </p:sldMasterIdLst>
  <p:notesMasterIdLst>
    <p:notesMasterId r:id="rId64"/>
  </p:notesMasterIdLst>
  <p:sldIdLst>
    <p:sldId id="438" r:id="rId8"/>
    <p:sldId id="473" r:id="rId9"/>
    <p:sldId id="476" r:id="rId10"/>
    <p:sldId id="478" r:id="rId11"/>
    <p:sldId id="477" r:id="rId12"/>
    <p:sldId id="434" r:id="rId13"/>
    <p:sldId id="433" r:id="rId14"/>
    <p:sldId id="461" r:id="rId15"/>
    <p:sldId id="467" r:id="rId16"/>
    <p:sldId id="466" r:id="rId17"/>
    <p:sldId id="468" r:id="rId18"/>
    <p:sldId id="465" r:id="rId19"/>
    <p:sldId id="411" r:id="rId20"/>
    <p:sldId id="436" r:id="rId21"/>
    <p:sldId id="482" r:id="rId22"/>
    <p:sldId id="474" r:id="rId23"/>
    <p:sldId id="483" r:id="rId24"/>
    <p:sldId id="486" r:id="rId25"/>
    <p:sldId id="487" r:id="rId26"/>
    <p:sldId id="437" r:id="rId27"/>
    <p:sldId id="412" r:id="rId28"/>
    <p:sldId id="420" r:id="rId29"/>
    <p:sldId id="494" r:id="rId30"/>
    <p:sldId id="479" r:id="rId31"/>
    <p:sldId id="480" r:id="rId32"/>
    <p:sldId id="481" r:id="rId33"/>
    <p:sldId id="454" r:id="rId34"/>
    <p:sldId id="422" r:id="rId35"/>
    <p:sldId id="439" r:id="rId36"/>
    <p:sldId id="414" r:id="rId37"/>
    <p:sldId id="460" r:id="rId38"/>
    <p:sldId id="489" r:id="rId39"/>
    <p:sldId id="488" r:id="rId40"/>
    <p:sldId id="430" r:id="rId41"/>
    <p:sldId id="413" r:id="rId42"/>
    <p:sldId id="418" r:id="rId43"/>
    <p:sldId id="415" r:id="rId44"/>
    <p:sldId id="459" r:id="rId45"/>
    <p:sldId id="416" r:id="rId46"/>
    <p:sldId id="458" r:id="rId47"/>
    <p:sldId id="445" r:id="rId48"/>
    <p:sldId id="490" r:id="rId49"/>
    <p:sldId id="432" r:id="rId50"/>
    <p:sldId id="491" r:id="rId51"/>
    <p:sldId id="492" r:id="rId52"/>
    <p:sldId id="452" r:id="rId53"/>
    <p:sldId id="472" r:id="rId54"/>
    <p:sldId id="451" r:id="rId55"/>
    <p:sldId id="456" r:id="rId56"/>
    <p:sldId id="471" r:id="rId57"/>
    <p:sldId id="457" r:id="rId58"/>
    <p:sldId id="421" r:id="rId59"/>
    <p:sldId id="470" r:id="rId60"/>
    <p:sldId id="475" r:id="rId61"/>
    <p:sldId id="493" r:id="rId62"/>
    <p:sldId id="34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0" autoAdjust="0"/>
    <p:restoredTop sz="76444" autoAdjust="0"/>
  </p:normalViewPr>
  <p:slideViewPr>
    <p:cSldViewPr snapToGrid="0" snapToObjects="1">
      <p:cViewPr varScale="1">
        <p:scale>
          <a:sx n="82" d="100"/>
          <a:sy n="82" d="100"/>
        </p:scale>
        <p:origin x="-4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Who </a:t>
            </a:r>
            <a:r>
              <a:rPr lang="en-US" sz="1200" i="1" kern="1200" dirty="0" smtClean="0">
                <a:solidFill>
                  <a:schemeClr val="tx1"/>
                </a:solidFill>
                <a:effectLst/>
                <a:latin typeface="+mn-lt"/>
                <a:ea typeface="+mn-ea"/>
                <a:cs typeface="+mn-cs"/>
              </a:rPr>
              <a:t>distrusts</a:t>
            </a:r>
            <a:r>
              <a:rPr lang="en-US" sz="1200" kern="1200" dirty="0" smtClean="0">
                <a:solidFill>
                  <a:schemeClr val="tx1"/>
                </a:solidFill>
                <a:effectLst/>
                <a:latin typeface="+mn-lt"/>
                <a:ea typeface="+mn-ea"/>
                <a:cs typeface="+mn-cs"/>
              </a:rPr>
              <a:t> you?</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Who sends emails </a:t>
            </a:r>
            <a:r>
              <a:rPr lang="en-US" sz="1200" i="1" kern="1200" dirty="0" smtClean="0">
                <a:solidFill>
                  <a:schemeClr val="tx1"/>
                </a:solidFill>
                <a:effectLst/>
                <a:latin typeface="+mn-lt"/>
                <a:ea typeface="+mn-ea"/>
                <a:cs typeface="+mn-cs"/>
              </a:rPr>
              <a:t>about</a:t>
            </a:r>
            <a:r>
              <a:rPr lang="en-US" sz="1200" kern="1200" dirty="0" smtClean="0">
                <a:solidFill>
                  <a:schemeClr val="tx1"/>
                </a:solidFill>
                <a:effectLst/>
                <a:latin typeface="+mn-lt"/>
                <a:ea typeface="+mn-ea"/>
                <a:cs typeface="+mn-cs"/>
              </a:rPr>
              <a:t> you but never copies </a:t>
            </a:r>
            <a:r>
              <a:rPr lang="en-US" sz="1200" i="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you?</a:t>
            </a:r>
            <a:r>
              <a:rPr lang="en-SG" dirty="0" smtClean="0">
                <a:effectLst/>
              </a:rPr>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Now, keep that person in mind. Have you identified someone? Raise you hand if you can think of someone who opposes you. Now, how should you </a:t>
            </a:r>
            <a:r>
              <a:rPr lang="en-US" sz="1200" u="sng" kern="1200" dirty="0" smtClean="0">
                <a:solidFill>
                  <a:schemeClr val="tx1"/>
                </a:solidFill>
                <a:effectLst/>
                <a:latin typeface="+mn-lt"/>
                <a:ea typeface="+mn-ea"/>
                <a:cs typeface="+mn-cs"/>
              </a:rPr>
              <a:t>treat</a:t>
            </a:r>
            <a:r>
              <a:rPr lang="en-US" sz="1200" kern="1200" dirty="0" smtClean="0">
                <a:solidFill>
                  <a:schemeClr val="tx1"/>
                </a:solidFill>
                <a:effectLst/>
                <a:latin typeface="+mn-lt"/>
                <a:ea typeface="+mn-ea"/>
                <a:cs typeface="+mn-cs"/>
              </a:rPr>
              <a:t> this enemy? What’s God’s way for you to respond to that person who opposes you?</a:t>
            </a:r>
            <a:r>
              <a:rPr lang="en-SG" dirty="0" smtClean="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Jesus’ listeners hated their enemies</a:t>
            </a:r>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ＭＳ Ｐゴシック" charset="0"/>
            </a:endParaRPr>
          </a:p>
          <a:p>
            <a:r>
              <a:rPr lang="en-US" dirty="0" smtClean="0">
                <a:cs typeface="ＭＳ Ｐゴシック" charset="0"/>
              </a:rPr>
              <a:t>There was plenty of opportunity to love enemies in the Roman occupation of Israel. </a:t>
            </a:r>
          </a:p>
          <a:p>
            <a:r>
              <a:rPr lang="en-US" dirty="0" smtClean="0">
                <a:cs typeface="ＭＳ Ｐゴシック" charset="0"/>
              </a:rPr>
              <a:t>Jesus preached to a Jewish audience who had been under pagan rulers for more than 400 years—the last 100 of them under the cruel Romans who crushed any and all who opposed them.</a:t>
            </a:r>
          </a:p>
          <a:p>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Yes, there was the </a:t>
            </a:r>
            <a:r>
              <a:rPr lang="en-US" i="1" dirty="0" smtClean="0">
                <a:cs typeface="ＭＳ Ｐゴシック" charset="0"/>
              </a:rPr>
              <a:t>Pax Romana</a:t>
            </a:r>
            <a:r>
              <a:rPr lang="en-US" dirty="0" smtClean="0">
                <a:cs typeface="ＭＳ Ｐゴシック" charset="0"/>
              </a:rPr>
              <a:t>, the “Roman peace,” but they brought peace by killing everyone that opposed them!</a:t>
            </a:r>
          </a:p>
          <a:p>
            <a:r>
              <a:rPr lang="en-US" dirty="0" smtClean="0">
                <a:cs typeface="ＭＳ Ｐゴシック" charset="0"/>
              </a:rPr>
              <a:t>In fact, the key reason so many wanted the Messiah to come was not so they could have spiritual salvation. It was so they could finally conquer their enemies, like the OT said the Messiah would do. In their day, that meant the despised Romans.</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Besides hatred towards the Romans, the listeners had racial, religious, and social barriers among them.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Judean Jews hated Galilean Jews.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Galilean Jews hated Judean Jews.</a:t>
            </a:r>
            <a:endParaRPr lang="en-SG" sz="1200" kern="1200" dirty="0" smtClean="0">
              <a:solidFill>
                <a:schemeClr val="tx1"/>
              </a:solidFill>
              <a:effectLst/>
              <a:latin typeface="+mn-lt"/>
              <a:ea typeface="+mn-ea"/>
              <a:cs typeface="+mn-cs"/>
            </a:endParaRPr>
          </a:p>
          <a:p>
            <a:r>
              <a:rPr lang="en-US" dirty="0" smtClean="0">
                <a:effectLst/>
              </a:rPr>
              <a:t>Jews hated Samaritans.</a:t>
            </a:r>
            <a:r>
              <a:rPr lang="en-SG" dirty="0" smtClean="0">
                <a:effectLst/>
              </a:rPr>
              <a:t> </a:t>
            </a:r>
            <a:endParaRPr lang="en-SG" sz="1200" kern="1200" dirty="0" smtClean="0">
              <a:solidFill>
                <a:schemeClr val="tx1"/>
              </a:solidFill>
              <a:effectLst/>
              <a:latin typeface="+mn-lt"/>
              <a:ea typeface="+mn-ea"/>
              <a:cs typeface="+mn-cs"/>
            </a:endParaRPr>
          </a:p>
          <a:p>
            <a:r>
              <a:rPr lang="en-US" dirty="0" smtClean="0">
                <a:effectLst/>
              </a:rPr>
              <a:t>The rich hated the poor and the poor hated the rich.</a:t>
            </a:r>
            <a:r>
              <a:rPr lang="en-SG" dirty="0" smtClean="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Today we’ll see </a:t>
            </a:r>
            <a:r>
              <a:rPr lang="en-US" sz="1200" i="1" kern="1200" dirty="0" smtClean="0">
                <a:solidFill>
                  <a:schemeClr val="tx1"/>
                </a:solidFill>
                <a:effectLst/>
                <a:latin typeface="+mn-lt"/>
                <a:ea typeface="+mn-ea"/>
                <a:cs typeface="+mn-cs"/>
              </a:rPr>
              <a:t>how</a:t>
            </a:r>
            <a:r>
              <a:rPr lang="en-US" sz="1200" kern="1200" dirty="0" smtClean="0">
                <a:solidFill>
                  <a:schemeClr val="tx1"/>
                </a:solidFill>
                <a:effectLst/>
                <a:latin typeface="+mn-lt"/>
                <a:ea typeface="+mn-ea"/>
                <a:cs typeface="+mn-cs"/>
              </a:rPr>
              <a:t> to treat your enemy and then </a:t>
            </a:r>
            <a:r>
              <a:rPr lang="en-US" sz="1200" i="1"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you should treat this person that way.</a:t>
            </a:r>
            <a:r>
              <a:rPr lang="en-SG" dirty="0" smtClean="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Have a heart for the one who is heartless towards you.</a:t>
            </a:r>
            <a:r>
              <a:rPr lang="en-SG"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smtClean="0">
              <a:latin typeface="Calibri" charset="0"/>
            </a:endParaRPr>
          </a:p>
          <a:p>
            <a:pPr>
              <a:spcBef>
                <a:spcPct val="0"/>
              </a:spcBef>
            </a:pPr>
            <a:r>
              <a:rPr lang="en-US" dirty="0" smtClean="0">
                <a:latin typeface="Calibri" charset="0"/>
              </a:rPr>
              <a:t>On</a:t>
            </a:r>
            <a:r>
              <a:rPr lang="en-US" baseline="0" dirty="0" smtClean="0">
                <a:latin typeface="Calibri" charset="0"/>
              </a:rPr>
              <a:t> Palm Sunday</a:t>
            </a:r>
            <a:r>
              <a:rPr lang="is-IS" baseline="0" dirty="0" smtClean="0">
                <a:latin typeface="Calibri" charset="0"/>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Human tradition says to love your friends and hate your enemy (5:43).</a:t>
            </a:r>
            <a:r>
              <a:rPr lang="en-SG" dirty="0" smtClean="0">
                <a:effectLst/>
              </a:rPr>
              <a:t> </a:t>
            </a:r>
          </a:p>
          <a:p>
            <a:r>
              <a:rPr lang="en-US" sz="1200" kern="1200" dirty="0" smtClean="0">
                <a:solidFill>
                  <a:schemeClr val="tx1"/>
                </a:solidFill>
                <a:effectLst/>
                <a:latin typeface="+mn-lt"/>
                <a:ea typeface="+mn-ea"/>
                <a:cs typeface="+mn-cs"/>
              </a:rPr>
              <a:t>What saying was Jesus quoting by saying to love neighbors but hate enemies (43)?</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first part of the saying might be quoting Leviticus 19:18</a:t>
            </a:r>
            <a:r>
              <a:rPr lang="is-IS" sz="1200" kern="1200" dirty="0" smtClean="0">
                <a:solidFill>
                  <a:schemeClr val="tx1"/>
                </a:solidFill>
                <a:effectLst/>
                <a:latin typeface="+mn-lt"/>
                <a:ea typeface="+mn-ea"/>
                <a:cs typeface="+mn-cs"/>
              </a:rPr>
              <a: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Is it natural to love your neighbor (43a)?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Yes, we typically love those who are like us.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Jesus says to love our neighbor is our normal modus operand a (46a, 47a).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what about the “hate your enemies”? </a:t>
            </a:r>
          </a:p>
          <a:p>
            <a:r>
              <a:rPr lang="en-US" sz="1200" kern="1200" dirty="0" smtClean="0">
                <a:solidFill>
                  <a:schemeClr val="tx1"/>
                </a:solidFill>
                <a:effectLst/>
                <a:latin typeface="+mn-lt"/>
                <a:ea typeface="+mn-ea"/>
                <a:cs typeface="+mn-cs"/>
              </a:rPr>
              <a:t>Yes, we typically hate those who hate us.</a:t>
            </a:r>
          </a:p>
          <a:p>
            <a:r>
              <a:rPr lang="en-US" sz="1200" kern="1200" dirty="0" smtClean="0">
                <a:solidFill>
                  <a:schemeClr val="tx1"/>
                </a:solidFill>
                <a:effectLst/>
                <a:latin typeface="+mn-lt"/>
                <a:ea typeface="+mn-ea"/>
                <a:cs typeface="+mn-cs"/>
              </a:rPr>
              <a:t>Jesus says to hate our neighbor is our normal modus operand a (46b, 47b). </a:t>
            </a:r>
          </a:p>
          <a:p>
            <a:r>
              <a:rPr lang="en-US" sz="1200" kern="1200" dirty="0" smtClean="0">
                <a:solidFill>
                  <a:schemeClr val="tx1"/>
                </a:solidFill>
                <a:effectLst/>
                <a:latin typeface="+mn-lt"/>
                <a:ea typeface="+mn-ea"/>
                <a:cs typeface="+mn-cs"/>
              </a:rPr>
              <a:t>The OT doesn’t command that! So where does it come from?</a:t>
            </a:r>
            <a:r>
              <a:rPr lang="en-SG" dirty="0" smtClean="0">
                <a:effectLst/>
              </a:rPr>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03B7254-25F9-EE48-BB39-232A427CB809}" type="slidenum">
              <a:rPr lang="en-US" sz="1200" b="0">
                <a:solidFill>
                  <a:prstClr val="black"/>
                </a:solidFill>
                <a:latin typeface="Arial" charset="0"/>
              </a:rPr>
              <a:pPr eaLnBrk="1" hangingPunct="1"/>
              <a:t>24</a:t>
            </a:fld>
            <a:endParaRPr lang="en-US" sz="1200" b="0">
              <a:solidFill>
                <a:prstClr val="black"/>
              </a:solidFill>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The Dead Sea Scrolls comprises 870 manuscripts found east of Jerusalem.</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DEC69B9-C62B-4F4E-922C-814E576DB476}" type="slidenum">
              <a:rPr lang="en-US" sz="1200" b="0">
                <a:solidFill>
                  <a:prstClr val="black"/>
                </a:solidFill>
                <a:latin typeface="Arial" charset="0"/>
              </a:rPr>
              <a:pPr eaLnBrk="1" hangingPunct="1"/>
              <a:t>25</a:t>
            </a:fld>
            <a:endParaRPr lang="en-US" sz="1200" b="0">
              <a:solidFill>
                <a:prstClr val="black"/>
              </a:solidFill>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They were written by the Essenes, a monastic sect stemming from 200 years before Christ.</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D09F5-1FBB-4D4F-80C4-8D1589FB811B}" type="slidenum">
              <a:rPr lang="en-US" sz="1200" b="0">
                <a:solidFill>
                  <a:prstClr val="black"/>
                </a:solidFill>
                <a:latin typeface="Arial" charset="0"/>
              </a:rPr>
              <a:pPr eaLnBrk="1" hangingPunct="1"/>
              <a:t>26</a:t>
            </a:fld>
            <a:endParaRPr lang="en-US" sz="1200" b="0">
              <a:solidFill>
                <a:prstClr val="black"/>
              </a:solidFill>
              <a:latin typeface="Arial"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One of their sayings reads very similar to this command.</a:t>
            </a:r>
            <a:r>
              <a:rPr lang="en-SG" dirty="0" smtClean="0">
                <a:effectLst/>
              </a:rPr>
              <a:t> </a:t>
            </a:r>
          </a:p>
          <a:p>
            <a:pPr eaLnBrk="1" hangingPunct="1"/>
            <a:r>
              <a:rPr lang="en-US" sz="1200" kern="1200" dirty="0" smtClean="0">
                <a:solidFill>
                  <a:schemeClr val="tx1"/>
                </a:solidFill>
                <a:effectLst/>
                <a:latin typeface="+mn-lt"/>
                <a:ea typeface="+mn-ea"/>
                <a:cs typeface="+mn-cs"/>
              </a:rPr>
              <a:t>It seems likely that Jesus was quoting a Jewish nationalistic saying of his time coined to fight the Romans or any other enemy of Israel.</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Is it natural to pray for your enemy (44b)?</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Hardly! Maybe we pray imprecatory psalms for our enemy: “Lord, get them!”</a:t>
            </a:r>
            <a:r>
              <a:rPr lang="en-SG" dirty="0" smtClean="0">
                <a:effectLst/>
              </a:rPr>
              <a:t> </a:t>
            </a:r>
          </a:p>
          <a:p>
            <a:r>
              <a:rPr lang="en-US" sz="1200" kern="1200" dirty="0" smtClean="0">
                <a:solidFill>
                  <a:schemeClr val="tx1"/>
                </a:solidFill>
                <a:effectLst/>
                <a:latin typeface="+mn-lt"/>
                <a:ea typeface="+mn-ea"/>
                <a:cs typeface="+mn-cs"/>
              </a:rPr>
              <a:t>But we don’t typically pray for our enemy’s welfare! That would only encourage them to despise us more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Jesus did that which was not natural but supernatural—by loving his enemies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Jesus rode into Jerusalem and offered peace to his enemies</a:t>
            </a:r>
            <a:r>
              <a:rPr lang="en-S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Jesus prayed that God would forgive the people who gambled for his clothes and nailed him to the cross.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Jesus died for his enemies, which includes all of us (Romans 5:8).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 how should you treat your enemy?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In verses 43-44, Jesus said to love and pray for that enemy of yours! But </a:t>
            </a:r>
            <a:r>
              <a:rPr lang="en-US" sz="1200" i="1"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Loving and praying for that rival shows God’s doing his good work in you</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Blessing your enemy shows that </a:t>
            </a:r>
            <a:r>
              <a:rPr lang="en-US" sz="1200" i="1" kern="1200" dirty="0" smtClean="0">
                <a:solidFill>
                  <a:schemeClr val="tx1"/>
                </a:solidFill>
                <a:effectLst/>
                <a:latin typeface="+mn-lt"/>
                <a:ea typeface="+mn-ea"/>
                <a:cs typeface="+mn-cs"/>
              </a:rPr>
              <a:t>you are God’s child</a:t>
            </a:r>
            <a:r>
              <a:rPr lang="en-US" sz="1200" kern="1200" dirty="0" smtClean="0">
                <a:solidFill>
                  <a:schemeClr val="tx1"/>
                </a:solidFill>
                <a:effectLst/>
                <a:latin typeface="+mn-lt"/>
                <a:ea typeface="+mn-ea"/>
                <a:cs typeface="+mn-cs"/>
              </a:rPr>
              <a:t> (45a).</a:t>
            </a:r>
            <a:r>
              <a:rPr lang="en-SG" dirty="0" smtClean="0">
                <a:effectLst/>
              </a:rPr>
              <a:t> </a:t>
            </a:r>
          </a:p>
          <a:p>
            <a:r>
              <a:rPr lang="en-SG" dirty="0" smtClean="0"/>
              <a:t>A true son or daughter acts like his or her father. Like father, like son.</a:t>
            </a:r>
          </a:p>
          <a:p>
            <a:r>
              <a:rPr lang="en-SG" dirty="0" smtClean="0"/>
              <a:t>Since God himself loves your enemy, should you do any less?</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Blessing your enemy shows that </a:t>
            </a:r>
            <a:r>
              <a:rPr lang="en-US" sz="1200" i="1" kern="1200" dirty="0" smtClean="0">
                <a:solidFill>
                  <a:schemeClr val="tx1"/>
                </a:solidFill>
                <a:effectLst/>
                <a:latin typeface="+mn-lt"/>
                <a:ea typeface="+mn-ea"/>
                <a:cs typeface="+mn-cs"/>
              </a:rPr>
              <a:t>you also don’t deserve God’s grace</a:t>
            </a:r>
            <a:r>
              <a:rPr lang="en-US" sz="1200" kern="1200" dirty="0" smtClean="0">
                <a:solidFill>
                  <a:schemeClr val="tx1"/>
                </a:solidFill>
                <a:effectLst/>
                <a:latin typeface="+mn-lt"/>
                <a:ea typeface="+mn-ea"/>
                <a:cs typeface="+mn-cs"/>
              </a:rPr>
              <a:t> (45b).</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distinguish ourselves from our enemies in many ways, but actually, think about how much we have in common.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gain heat and light from the same sun.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drink from the same water supply.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water produces food for your enemy and for you.</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called general revelation—that God gives to all the same planet, the same seas, trees, peas and bees.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you don’t harbor hatred in your heart towards the person who opposes you, you see that God blesses you both.</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Blessing your enemy shows that </a:t>
            </a:r>
            <a:r>
              <a:rPr lang="en-US" sz="1200" i="1" kern="1200" dirty="0" smtClean="0">
                <a:solidFill>
                  <a:schemeClr val="tx1"/>
                </a:solidFill>
                <a:effectLst/>
                <a:latin typeface="+mn-lt"/>
                <a:ea typeface="+mn-ea"/>
                <a:cs typeface="+mn-cs"/>
              </a:rPr>
              <a:t>you live on a higher plane</a:t>
            </a:r>
            <a:r>
              <a:rPr lang="en-US" sz="1200" kern="1200" dirty="0" smtClean="0">
                <a:solidFill>
                  <a:schemeClr val="tx1"/>
                </a:solidFill>
                <a:effectLst/>
                <a:latin typeface="+mn-lt"/>
                <a:ea typeface="+mn-ea"/>
                <a:cs typeface="+mn-cs"/>
              </a:rPr>
              <a:t> (46-47).</a:t>
            </a:r>
            <a:endParaRPr lang="en-SG" sz="1200" kern="1200" dirty="0" smtClean="0">
              <a:solidFill>
                <a:schemeClr val="tx1"/>
              </a:solidFill>
              <a:effectLst/>
              <a:latin typeface="+mn-lt"/>
              <a:ea typeface="+mn-ea"/>
              <a:cs typeface="+mn-cs"/>
            </a:endParaRPr>
          </a:p>
          <a:p>
            <a:r>
              <a:rPr lang="en-US" dirty="0" smtClean="0">
                <a:effectLst/>
              </a:rPr>
              <a:t>Loving only the lovable isn’t rewarded (46).</a:t>
            </a:r>
            <a:r>
              <a:rPr lang="en-SG" dirty="0" smtClean="0">
                <a:effectLst/>
              </a:rPr>
              <a:t> </a:t>
            </a:r>
            <a:r>
              <a:rPr lang="en-US" sz="1200" kern="1200" dirty="0" smtClean="0">
                <a:solidFill>
                  <a:schemeClr val="tx1"/>
                </a:solidFill>
                <a:effectLst/>
                <a:latin typeface="+mn-lt"/>
                <a:ea typeface="+mn-ea"/>
                <a:cs typeface="+mn-cs"/>
              </a:rPr>
              <a:t>The tax collectors partied with other tax collectors, sharing their food and drink and jokes and laughter.</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 crooks work together with other crooks.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Kindness only to the kind isn’t unique (47).</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 deserves your kindness? If that person deserves your kindness, then there is nothing special about being kind to that person!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only treat our fellow church members with kindness but hate our foes, there’s nothing really unique about us!</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responding with grace towards people who mistreat us, well, that’s the work of God in us. It also shows us our own faults, as Ben Franklin said.</a:t>
            </a:r>
            <a:r>
              <a:rPr lang="en-SG" dirty="0" smtClean="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Blessing your enemy shows that you strive for perfection (48).</a:t>
            </a:r>
          </a:p>
          <a:p>
            <a:r>
              <a:rPr lang="en-US" dirty="0" smtClean="0"/>
              <a:t>I think the biggest challenge of the Christian life is to have a perfect example to live up to! You will never be like Jesus in this life, which could be discouraging, but rather, let it make you ever growing.</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But does God really expect us to be perfect? Isn’t that a bit high and unreasonable?  </a:t>
            </a:r>
          </a:p>
          <a:p>
            <a:r>
              <a:rPr lang="en-US" dirty="0" smtClean="0"/>
              <a:t>God expects perfection for anyone who will be with him in heaven.</a:t>
            </a:r>
          </a:p>
          <a:p>
            <a:r>
              <a:rPr lang="en-US" dirty="0" smtClean="0"/>
              <a:t>That would be quite unfair of God to require us humans to be perfect—if he never gave us any help.</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 tree </a:t>
            </a:r>
            <a:r>
              <a:rPr lang="en-US" sz="1200" kern="1200" dirty="0" smtClean="0">
                <a:solidFill>
                  <a:schemeClr val="tx1"/>
                </a:solidFill>
                <a:effectLst/>
                <a:latin typeface="+mn-lt"/>
                <a:ea typeface="+mn-ea"/>
                <a:cs typeface="+mn-cs"/>
              </a:rPr>
              <a:t>palms were but a prelude to the cross</a:t>
            </a:r>
            <a:r>
              <a:rPr lang="en-SG"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Today we remember his love for enemies</a:t>
            </a:r>
            <a:r>
              <a:rPr lang="en-SG" dirty="0" smtClean="0">
                <a:effectLst/>
              </a:rPr>
              <a:t> as he offered his life for his enemies</a:t>
            </a:r>
            <a:r>
              <a:rPr lang="en-SG" baseline="0" dirty="0" smtClean="0">
                <a:effectLst/>
              </a:rPr>
              <a:t> on Friday just a few days later.</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he did give us help. The only way you can be perfect is to trust Christ’s death and resurrection for you that forgives your sin. Have you done that?</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(Lest we forget the forest by looking only at the trees, let’s get back to our central question: Why bless your enemy? What’s the answer?)</a:t>
            </a:r>
            <a:r>
              <a:rPr lang="en-SG" dirty="0" smtClean="0">
                <a:effectLst/>
              </a:rPr>
              <a:t>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effectLst/>
              </a:rPr>
              <a:t>Does </a:t>
            </a:r>
            <a:r>
              <a:rPr lang="uk-UA" dirty="0" smtClean="0">
                <a:effectLst/>
              </a:rPr>
              <a:t>'</a:t>
            </a:r>
            <a:r>
              <a:rPr lang="en-US" dirty="0" smtClean="0">
                <a:effectLst/>
              </a:rPr>
              <a:t>Love Your Enemies</a:t>
            </a:r>
            <a:r>
              <a:rPr lang="uk-UA" dirty="0" smtClean="0">
                <a:effectLst/>
              </a:rPr>
              <a:t>'</a:t>
            </a:r>
            <a:r>
              <a:rPr lang="en-US" dirty="0" smtClean="0">
                <a:effectLst/>
              </a:rPr>
              <a:t> Include ISIS? — Ask a Pastor, Dr. Joel C. Hunter</a:t>
            </a: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Years ago I had to deal with a guy who I didn’t really like</a:t>
            </a:r>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a:t>
            </a:r>
            <a:r>
              <a:rPr lang="en-US" dirty="0" smtClean="0">
                <a:cs typeface="ＭＳ Ｐゴシック" charset="0"/>
              </a:rPr>
              <a:t>I was 20 and singing for the summer on an evangelistic music team called The Continental Singers. We traveled 32 states in the USA for the summer and then flew to Amsterdam and traveled Holland, France, Belgium and Poland.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With 40 young people on the tour for 10 weeks, you can image there were issues. Mine were largely with our drummer named Kip.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I remember one time sitting in the middle of the bus. Kip came onto the bus and walked up the aisle, whispered into the ear of the girl in front of me, and proceeded to the back of the bus.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She immediately burst out crying, so I asked her what he said. “He just told me, ‘I hate you!’”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avoid this person who avoids you?</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slander the one who speaks badly of you?</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oppose this person who opposes you?</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despise the one who despises you?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avoid this person who avoids you?</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slander the one who speaks badly of you?</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oppose this person who opposes you?</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Do you despise the one who despises you? </a:t>
            </a:r>
          </a:p>
          <a:p>
            <a:pPr>
              <a:spcBef>
                <a:spcPct val="0"/>
              </a:spcBef>
            </a:pP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7476BB4-CF29-FB48-9052-9664070C870A}" type="slidenum">
              <a:rPr lang="en-US">
                <a:solidFill>
                  <a:prstClr val="black"/>
                </a:solidFill>
              </a:rPr>
              <a:pPr/>
              <a:t>54</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Do you have any enemies? Who is opposing you right now? Right now in your life, who is your enemy? Let’s not move on until we identify that person or persons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Who is </a:t>
            </a:r>
            <a:r>
              <a:rPr lang="en-US" sz="1200" i="1" kern="1200" dirty="0" smtClean="0">
                <a:solidFill>
                  <a:schemeClr val="tx1"/>
                </a:solidFill>
                <a:effectLst/>
                <a:latin typeface="+mn-lt"/>
                <a:ea typeface="+mn-ea"/>
                <a:cs typeface="+mn-cs"/>
              </a:rPr>
              <a:t>in your face</a:t>
            </a:r>
            <a:r>
              <a:rPr lang="en-US"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Who is </a:t>
            </a:r>
            <a:r>
              <a:rPr lang="en-US" sz="1200" i="1" kern="1200" dirty="0" smtClean="0">
                <a:solidFill>
                  <a:schemeClr val="tx1"/>
                </a:solidFill>
                <a:effectLst/>
                <a:latin typeface="+mn-lt"/>
                <a:ea typeface="+mn-ea"/>
                <a:cs typeface="+mn-cs"/>
              </a:rPr>
              <a:t>avoiding</a:t>
            </a:r>
            <a:r>
              <a:rPr lang="en-US" sz="1200" kern="1200" dirty="0" smtClean="0">
                <a:solidFill>
                  <a:schemeClr val="tx1"/>
                </a:solidFill>
                <a:effectLst/>
                <a:latin typeface="+mn-lt"/>
                <a:ea typeface="+mn-ea"/>
                <a:cs typeface="+mn-cs"/>
              </a:rPr>
              <a:t> you right now? Or maybe you are avoiding that person?</a:t>
            </a:r>
            <a:r>
              <a:rPr lang="en-SG" dirty="0" smtClean="0">
                <a:effectLst/>
              </a:rPr>
              <a:t>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Who seeks to </a:t>
            </a:r>
            <a:r>
              <a:rPr lang="en-US" sz="1200" i="1" kern="1200" dirty="0" smtClean="0">
                <a:solidFill>
                  <a:schemeClr val="tx1"/>
                </a:solidFill>
                <a:effectLst/>
                <a:latin typeface="+mn-lt"/>
                <a:ea typeface="+mn-ea"/>
                <a:cs typeface="+mn-cs"/>
              </a:rPr>
              <a:t>undercut</a:t>
            </a:r>
            <a:r>
              <a:rPr lang="en-US" sz="1200" kern="1200" dirty="0" smtClean="0">
                <a:solidFill>
                  <a:schemeClr val="tx1"/>
                </a:solidFill>
                <a:effectLst/>
                <a:latin typeface="+mn-lt"/>
                <a:ea typeface="+mn-ea"/>
                <a:cs typeface="+mn-cs"/>
              </a:rPr>
              <a:t> you?</a:t>
            </a:r>
            <a:r>
              <a:rPr lang="en-SG" dirty="0" smtClean="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9687C4-0AFC-944A-B483-9363F2114C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633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C7AA0-C07A-7246-9397-FB1488B775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52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18EC42-580B-AA4E-B55E-829CFD5BD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31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718370-A6E1-314B-9C29-9B5BF6CC8A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8492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D03FE09-5F23-7A46-AA71-0E9421097D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35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65EF45F-5A4A-4E49-B3C1-C5C9663DF4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125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105475D-E872-F54C-9F75-D6AB983239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836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E916506-994A-7342-AA0C-9A5A6649D2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8193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8DF586-17F6-4C49-A829-3F72D914FA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78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5C1E37-DFC6-714A-A673-C33841D78B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921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479A68-F9D2-4E48-9E7B-6F41F3368D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389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E0F5658-D5D3-454A-BA81-18394C6A3E26}"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9F013E0-1DC4-A345-A174-7555C45FC1D5}" type="slidenum">
              <a:rPr lang="en-US"/>
              <a:pPr/>
              <a:t>‹#›</a:t>
            </a:fld>
            <a:endParaRPr lang="en-US"/>
          </a:p>
        </p:txBody>
      </p:sp>
    </p:spTree>
    <p:extLst>
      <p:ext uri="{BB962C8B-B14F-4D97-AF65-F5344CB8AC3E}">
        <p14:creationId xmlns:p14="http://schemas.microsoft.com/office/powerpoint/2010/main" val="3434089112"/>
      </p:ext>
    </p:extLst>
  </p:cSld>
  <p:clrMapOvr>
    <a:masterClrMapping/>
  </p:clrMapOvr>
  <p:transition xmlns:p14="http://schemas.microsoft.com/office/powerpoint/2010/mai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6A64E10-CB5F-D946-8B4B-F172523042C1}"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E8D7595-C5C7-BC4E-B415-6B8F69EDA715}" type="slidenum">
              <a:rPr lang="en-US"/>
              <a:pPr/>
              <a:t>‹#›</a:t>
            </a:fld>
            <a:endParaRPr lang="en-US"/>
          </a:p>
        </p:txBody>
      </p:sp>
    </p:spTree>
    <p:extLst>
      <p:ext uri="{BB962C8B-B14F-4D97-AF65-F5344CB8AC3E}">
        <p14:creationId xmlns:p14="http://schemas.microsoft.com/office/powerpoint/2010/main" val="453537208"/>
      </p:ext>
    </p:extLst>
  </p:cSld>
  <p:clrMapOvr>
    <a:masterClrMapping/>
  </p:clrMapOvr>
  <p:transition xmlns:p14="http://schemas.microsoft.com/office/powerpoint/2010/mai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CF8D817-B9B6-A644-A59D-9CE8E127AF14}"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1A0CB179-049E-4D4B-990D-860B39978E17}" type="slidenum">
              <a:rPr lang="en-US"/>
              <a:pPr/>
              <a:t>‹#›</a:t>
            </a:fld>
            <a:endParaRPr lang="en-US"/>
          </a:p>
        </p:txBody>
      </p:sp>
    </p:spTree>
    <p:extLst>
      <p:ext uri="{BB962C8B-B14F-4D97-AF65-F5344CB8AC3E}">
        <p14:creationId xmlns:p14="http://schemas.microsoft.com/office/powerpoint/2010/main" val="3829725863"/>
      </p:ext>
    </p:extLst>
  </p:cSld>
  <p:clrMapOvr>
    <a:masterClrMapping/>
  </p:clrMapOvr>
  <p:transition xmlns:p14="http://schemas.microsoft.com/office/powerpoint/2010/mai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47B75EF-4F69-4F4D-881E-A2F5EDD1D74F}" type="datetimeFigureOut">
              <a:rPr lang="en-US"/>
              <a:pPr/>
              <a:t>20/3/16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68C206EF-A6AD-8540-8A39-5E899E435B76}" type="slidenum">
              <a:rPr lang="en-US"/>
              <a:pPr/>
              <a:t>‹#›</a:t>
            </a:fld>
            <a:endParaRPr lang="en-US"/>
          </a:p>
        </p:txBody>
      </p:sp>
    </p:spTree>
    <p:extLst>
      <p:ext uri="{BB962C8B-B14F-4D97-AF65-F5344CB8AC3E}">
        <p14:creationId xmlns:p14="http://schemas.microsoft.com/office/powerpoint/2010/main" val="3586699711"/>
      </p:ext>
    </p:extLst>
  </p:cSld>
  <p:clrMapOvr>
    <a:masterClrMapping/>
  </p:clrMapOvr>
  <p:transition xmlns:p14="http://schemas.microsoft.com/office/powerpoint/2010/mai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D1A9D60-2A63-4F4E-B64F-3D54E107F185}" type="datetimeFigureOut">
              <a:rPr lang="en-US"/>
              <a:pPr/>
              <a:t>20/3/16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4BA6462E-7A25-E841-93C3-A1CFFDC90FF6}" type="slidenum">
              <a:rPr lang="en-US"/>
              <a:pPr/>
              <a:t>‹#›</a:t>
            </a:fld>
            <a:endParaRPr lang="en-US"/>
          </a:p>
        </p:txBody>
      </p:sp>
    </p:spTree>
    <p:extLst>
      <p:ext uri="{BB962C8B-B14F-4D97-AF65-F5344CB8AC3E}">
        <p14:creationId xmlns:p14="http://schemas.microsoft.com/office/powerpoint/2010/main" val="1060329699"/>
      </p:ext>
    </p:extLst>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719022C-EDA7-8B47-BFDF-550648FF9A81}" type="datetimeFigureOut">
              <a:rPr lang="en-US"/>
              <a:pPr/>
              <a:t>20/3/16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F5BE03BD-FDFF-5C4D-B8F7-68A27433972A}" type="slidenum">
              <a:rPr lang="en-US"/>
              <a:pPr/>
              <a:t>‹#›</a:t>
            </a:fld>
            <a:endParaRPr lang="en-US"/>
          </a:p>
        </p:txBody>
      </p:sp>
    </p:spTree>
    <p:extLst>
      <p:ext uri="{BB962C8B-B14F-4D97-AF65-F5344CB8AC3E}">
        <p14:creationId xmlns:p14="http://schemas.microsoft.com/office/powerpoint/2010/main" val="3678258505"/>
      </p:ext>
    </p:extLst>
  </p:cSld>
  <p:clrMapOvr>
    <a:masterClrMapping/>
  </p:clrMapOvr>
  <p:transition xmlns:p14="http://schemas.microsoft.com/office/powerpoint/2010/mai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3EF4774-A265-0342-8566-EA89B1D114E2}" type="datetimeFigureOut">
              <a:rPr lang="en-US"/>
              <a:pPr/>
              <a:t>20/3/16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BCAF8BF5-354D-2344-A0E6-AACA00063B55}" type="slidenum">
              <a:rPr lang="en-US"/>
              <a:pPr/>
              <a:t>‹#›</a:t>
            </a:fld>
            <a:endParaRPr lang="en-US"/>
          </a:p>
        </p:txBody>
      </p:sp>
    </p:spTree>
    <p:extLst>
      <p:ext uri="{BB962C8B-B14F-4D97-AF65-F5344CB8AC3E}">
        <p14:creationId xmlns:p14="http://schemas.microsoft.com/office/powerpoint/2010/main" val="936824949"/>
      </p:ext>
    </p:extLst>
  </p:cSld>
  <p:clrMapOvr>
    <a:masterClrMapping/>
  </p:clrMapOvr>
  <p:transition xmlns:p14="http://schemas.microsoft.com/office/powerpoint/2010/mai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1B57AAA-1173-D747-BDCD-5F5BD91DBE1B}" type="datetimeFigureOut">
              <a:rPr lang="en-US"/>
              <a:pPr/>
              <a:t>20/3/16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F6F9E9C5-D073-C443-BA26-AA988CF09EBE}" type="slidenum">
              <a:rPr lang="en-US"/>
              <a:pPr/>
              <a:t>‹#›</a:t>
            </a:fld>
            <a:endParaRPr lang="en-US"/>
          </a:p>
        </p:txBody>
      </p:sp>
    </p:spTree>
    <p:extLst>
      <p:ext uri="{BB962C8B-B14F-4D97-AF65-F5344CB8AC3E}">
        <p14:creationId xmlns:p14="http://schemas.microsoft.com/office/powerpoint/2010/main" val="1754472245"/>
      </p:ext>
    </p:extLst>
  </p:cSld>
  <p:clrMapOvr>
    <a:masterClrMapping/>
  </p:clrMapOvr>
  <p:transition xmlns:p14="http://schemas.microsoft.com/office/powerpoint/2010/mai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648140F-DF07-B947-B4B9-6D0E721736E0}" type="datetimeFigureOut">
              <a:rPr lang="en-US"/>
              <a:pPr/>
              <a:t>20/3/16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F6A8CEC0-704D-EA49-AC66-0520EE2486AE}" type="slidenum">
              <a:rPr lang="en-US"/>
              <a:pPr/>
              <a:t>‹#›</a:t>
            </a:fld>
            <a:endParaRPr lang="en-US"/>
          </a:p>
        </p:txBody>
      </p:sp>
    </p:spTree>
    <p:extLst>
      <p:ext uri="{BB962C8B-B14F-4D97-AF65-F5344CB8AC3E}">
        <p14:creationId xmlns:p14="http://schemas.microsoft.com/office/powerpoint/2010/main" val="4205082551"/>
      </p:ext>
    </p:extLst>
  </p:cSld>
  <p:clrMapOvr>
    <a:masterClrMapping/>
  </p:clrMapOvr>
  <p:transition xmlns:p14="http://schemas.microsoft.com/office/powerpoint/2010/mai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F71A3C6-7021-4C49-A77C-201DFA21D37E}"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1D50C14-E939-454E-AFA9-9C50FD364E67}" type="slidenum">
              <a:rPr lang="en-US"/>
              <a:pPr/>
              <a:t>‹#›</a:t>
            </a:fld>
            <a:endParaRPr lang="en-US"/>
          </a:p>
        </p:txBody>
      </p:sp>
    </p:spTree>
    <p:extLst>
      <p:ext uri="{BB962C8B-B14F-4D97-AF65-F5344CB8AC3E}">
        <p14:creationId xmlns:p14="http://schemas.microsoft.com/office/powerpoint/2010/main" val="2957669852"/>
      </p:ext>
    </p:extLst>
  </p:cSld>
  <p:clrMapOvr>
    <a:masterClrMapping/>
  </p:clrMapOvr>
  <p:transition xmlns:p14="http://schemas.microsoft.com/office/powerpoint/2010/mai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F8A69C-238C-134E-8A87-E05ED304B520}"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C635673-DB40-9045-B8D1-72FFA033BFF1}" type="slidenum">
              <a:rPr lang="en-US"/>
              <a:pPr/>
              <a:t>‹#›</a:t>
            </a:fld>
            <a:endParaRPr lang="en-US"/>
          </a:p>
        </p:txBody>
      </p:sp>
    </p:spTree>
    <p:extLst>
      <p:ext uri="{BB962C8B-B14F-4D97-AF65-F5344CB8AC3E}">
        <p14:creationId xmlns:p14="http://schemas.microsoft.com/office/powerpoint/2010/main" val="509189018"/>
      </p:ext>
    </p:extLst>
  </p:cSld>
  <p:clrMapOvr>
    <a:masterClrMapping/>
  </p:clrMapOvr>
  <p:transition xmlns:p14="http://schemas.microsoft.com/office/powerpoint/2010/mai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113342640"/>
      </p:ext>
    </p:extLst>
  </p:cSld>
  <p:clrMapOvr>
    <a:masterClrMapping/>
  </p:clrMapOvr>
  <p:transition xmlns:p14="http://schemas.microsoft.com/office/powerpoint/2010/mai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66937652"/>
      </p:ext>
    </p:extLst>
  </p:cSld>
  <p:clrMapOvr>
    <a:masterClrMapping/>
  </p:clrMapOvr>
  <p:transition xmlns:p14="http://schemas.microsoft.com/office/powerpoint/2010/mai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298323882"/>
      </p:ext>
    </p:extLst>
  </p:cSld>
  <p:clrMapOvr>
    <a:masterClrMapping/>
  </p:clrMapOvr>
  <p:transition xmlns:p14="http://schemas.microsoft.com/office/powerpoint/2010/mai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20/3/16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00437908"/>
      </p:ext>
    </p:extLst>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20/3/16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334062381"/>
      </p:ext>
    </p:extLst>
  </p:cSld>
  <p:clrMapOvr>
    <a:masterClrMapping/>
  </p:clrMapOvr>
  <p:transition xmlns:p14="http://schemas.microsoft.com/office/powerpoint/2010/mai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20/3/16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016219173"/>
      </p:ext>
    </p:extLst>
  </p:cSld>
  <p:clrMapOvr>
    <a:masterClrMapping/>
  </p:clrMapOvr>
  <p:transition xmlns:p14="http://schemas.microsoft.com/office/powerpoint/2010/mai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20/3/16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410332503"/>
      </p:ext>
    </p:extLst>
  </p:cSld>
  <p:clrMapOvr>
    <a:masterClrMapping/>
  </p:clrMapOvr>
  <p:transition xmlns:p14="http://schemas.microsoft.com/office/powerpoint/2010/mai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20/3/16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2625397731"/>
      </p:ext>
    </p:extLst>
  </p:cSld>
  <p:clrMapOvr>
    <a:masterClrMapping/>
  </p:clrMapOvr>
  <p:transition xmlns:p14="http://schemas.microsoft.com/office/powerpoint/2010/mai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20/3/16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070802316"/>
      </p:ext>
    </p:extLst>
  </p:cSld>
  <p:clrMapOvr>
    <a:masterClrMapping/>
  </p:clrMapOvr>
  <p:transition xmlns:p14="http://schemas.microsoft.com/office/powerpoint/2010/mai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000820742"/>
      </p:ext>
    </p:extLst>
  </p:cSld>
  <p:clrMapOvr>
    <a:masterClrMapping/>
  </p:clrMapOvr>
  <p:transition xmlns:p14="http://schemas.microsoft.com/office/powerpoint/2010/mai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20/3/16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224994140"/>
      </p:ext>
    </p:extLst>
  </p:cSld>
  <p:clrMapOvr>
    <a:masterClrMapping/>
  </p:clrMapOvr>
  <p:transition xmlns:p14="http://schemas.microsoft.com/office/powerpoint/2010/mai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157918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466786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0140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533245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391066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165140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866581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241785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569147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271249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439146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140198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4134696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602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2799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51944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4798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1177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98377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6577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5312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5739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993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9431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9711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25309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8DAAC-036A-0F41-AAB4-7F462F43F0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654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20392-1BB5-6D43-B3ED-F46129ECC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4049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EE312-B8ED-2B4F-AE24-43D4AED749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4116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7AF0F9-83A0-5444-8702-A6D8612AD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5065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9BBF76-E293-DD40-957F-EAE8144C6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499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2FB517-AE44-F84A-BB62-38CD74EDB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665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20BE04-3CE3-1E49-8AAF-EE98248F5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85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5DE1D7-DA3F-E340-BD64-5FA22D24E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642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714F74-B1F0-B742-8C54-A28C81A61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8640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1F6DC-14F3-7040-9B0D-6EE5FFE9D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270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4B1837-FB75-9140-AC9F-465BD2F4E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38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Relationship Id="rId14"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B2E9DF00-3AA9-664A-BDDA-FE00EE4C2F58}"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smtClean="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742342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3AAF7CA5-B1A0-0343-8E6A-B5FBE618C8FA}" type="datetimeFigureOut">
              <a:rPr lang="en-US" smtClean="0">
                <a:ea typeface="ＭＳ Ｐゴシック" charset="0"/>
                <a:cs typeface="Arial" charset="0"/>
              </a:rPr>
              <a:pPr defTabSz="914400" fontAlgn="base">
                <a:spcBef>
                  <a:spcPct val="0"/>
                </a:spcBef>
                <a:spcAft>
                  <a:spcPct val="0"/>
                </a:spcAft>
              </a:pPr>
              <a:t>20/3/16</a:t>
            </a:fld>
            <a:endParaRPr lang="en-US" smtClean="0">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577C4AFB-88B6-294F-9C17-2344941B67B4}" type="slidenum">
              <a:rPr lang="en-US" smtClean="0">
                <a:ea typeface="ＭＳ Ｐゴシック" charset="0"/>
                <a:cs typeface="Arial" charset="0"/>
              </a:rPr>
              <a:pPr defTabSz="914400" fontAlgn="base">
                <a:spcBef>
                  <a:spcPct val="0"/>
                </a:spcBef>
                <a:spcAft>
                  <a:spcPct val="0"/>
                </a:spcAft>
              </a:pPr>
              <a:t>‹#›</a:t>
            </a:fld>
            <a:endParaRPr lang="en-US" smtClean="0">
              <a:ea typeface="ＭＳ Ｐゴシック" charset="0"/>
              <a:cs typeface="Arial" charset="0"/>
            </a:endParaRPr>
          </a:p>
        </p:txBody>
      </p:sp>
    </p:spTree>
    <p:extLst>
      <p:ext uri="{BB962C8B-B14F-4D97-AF65-F5344CB8AC3E}">
        <p14:creationId xmlns:p14="http://schemas.microsoft.com/office/powerpoint/2010/main" val="39220311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xmlns:p14="http://schemas.microsoft.com/office/powerpoint/2010/mai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3BA4472C-6186-C244-8827-F0E01B42753D}" type="datetimeFigureOut">
              <a:rPr lang="en-US" smtClean="0">
                <a:ea typeface="ＭＳ Ｐゴシック" charset="0"/>
                <a:cs typeface="Arial" charset="0"/>
              </a:rPr>
              <a:pPr defTabSz="914400" fontAlgn="base">
                <a:spcBef>
                  <a:spcPct val="0"/>
                </a:spcBef>
                <a:spcAft>
                  <a:spcPct val="0"/>
                </a:spcAft>
              </a:pPr>
              <a:t>20/3/16</a:t>
            </a:fld>
            <a:endParaRPr lang="en-US" smtClean="0">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BA8BE87D-6EF0-114D-BEC2-A820A72651B0}" type="slidenum">
              <a:rPr lang="en-US" smtClean="0">
                <a:ea typeface="ＭＳ Ｐゴシック" charset="0"/>
                <a:cs typeface="Arial" charset="0"/>
              </a:rPr>
              <a:pPr defTabSz="914400" fontAlgn="base">
                <a:spcBef>
                  <a:spcPct val="0"/>
                </a:spcBef>
                <a:spcAft>
                  <a:spcPct val="0"/>
                </a:spcAft>
              </a:pPr>
              <a:t>‹#›</a:t>
            </a:fld>
            <a:endParaRPr lang="en-US" smtClean="0">
              <a:ea typeface="ＭＳ Ｐゴシック" charset="0"/>
              <a:cs typeface="Arial" charset="0"/>
            </a:endParaRPr>
          </a:p>
        </p:txBody>
      </p:sp>
    </p:spTree>
    <p:extLst>
      <p:ext uri="{BB962C8B-B14F-4D97-AF65-F5344CB8AC3E}">
        <p14:creationId xmlns:p14="http://schemas.microsoft.com/office/powerpoint/2010/main" val="16861007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658101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4891599"/>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Arial" charset="0"/>
                <a:ea typeface="Osaka" charset="0"/>
                <a:cs typeface="Osaka" charset="0"/>
              </a:defRPr>
            </a:lvl1pPr>
          </a:lstStyle>
          <a:p>
            <a:pPr defTabSz="914400" fontAlgn="base">
              <a:spcBef>
                <a:spcPct val="0"/>
              </a:spcBef>
              <a:spcAft>
                <a:spcPct val="0"/>
              </a:spcAft>
              <a:defRPr/>
            </a:pPr>
            <a:fld id="{6F53C39C-C445-C44D-9C89-92FD38CF3524}"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5793656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6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4.jpeg"/><Relationship Id="rId5" Type="http://schemas.openxmlformats.org/officeDocument/2006/relationships/image" Target="../media/image26.jpeg"/><Relationship Id="rId1" Type="http://schemas.openxmlformats.org/officeDocument/2006/relationships/slideLayout" Target="../slideLayouts/slideLayout6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813" y="273532"/>
            <a:ext cx="9144000" cy="5715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5:43-48</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69903"/>
            <a:ext cx="9120187" cy="144665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Love Your Enemies</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564363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55206"/>
            <a:ext cx="6401762" cy="5302793"/>
          </a:xfrm>
          <a:prstGeom prst="rect">
            <a:avLst/>
          </a:prstGeom>
        </p:spPr>
      </p:pic>
      <p:pic>
        <p:nvPicPr>
          <p:cNvPr id="3" name="Picture 2"/>
          <p:cNvPicPr>
            <a:picLocks noChangeAspect="1"/>
          </p:cNvPicPr>
          <p:nvPr/>
        </p:nvPicPr>
        <p:blipFill>
          <a:blip r:embed="rId4"/>
          <a:stretch>
            <a:fillRect/>
          </a:stretch>
        </p:blipFill>
        <p:spPr>
          <a:xfrm>
            <a:off x="3974346" y="0"/>
            <a:ext cx="5169653" cy="343781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Work enemies?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2024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98694"/>
            <a:ext cx="7412060" cy="5059306"/>
          </a:xfrm>
          <a:prstGeom prst="rect">
            <a:avLst/>
          </a:prstGeom>
        </p:spPr>
      </p:pic>
      <p:pic>
        <p:nvPicPr>
          <p:cNvPr id="3" name="Picture 2"/>
          <p:cNvPicPr>
            <a:picLocks noChangeAspect="1"/>
          </p:cNvPicPr>
          <p:nvPr/>
        </p:nvPicPr>
        <p:blipFill>
          <a:blip r:embed="rId4"/>
          <a:stretch>
            <a:fillRect/>
          </a:stretch>
        </p:blipFill>
        <p:spPr>
          <a:xfrm>
            <a:off x="5974590" y="0"/>
            <a:ext cx="3169410" cy="2976022"/>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Other enemies?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2024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Love your enemies.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690" y="0"/>
            <a:ext cx="9144000" cy="6858000"/>
          </a:xfrm>
          <a:prstGeom prst="rect">
            <a:avLst/>
          </a:prstGeom>
        </p:spPr>
      </p:pic>
    </p:spTree>
    <p:extLst>
      <p:ext uri="{BB962C8B-B14F-4D97-AF65-F5344CB8AC3E}">
        <p14:creationId xmlns:p14="http://schemas.microsoft.com/office/powerpoint/2010/main" val="2640662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a:t>
            </a:r>
            <a:r>
              <a:rPr lang="en-US" sz="3600" b="1" dirty="0">
                <a:solidFill>
                  <a:srgbClr val="FFFF00"/>
                </a:solidFill>
                <a:effectLst>
                  <a:glow rad="127000">
                    <a:schemeClr val="tx1"/>
                  </a:glow>
                </a:effectLst>
                <a:latin typeface="Arial" charset="0"/>
                <a:ea typeface="ＭＳ Ｐゴシック" charset="0"/>
                <a:cs typeface="ＭＳ Ｐゴシック" charset="0"/>
              </a:rPr>
              <a:t>treat</a:t>
            </a:r>
            <a:r>
              <a:rPr lang="en-US" sz="3600" b="1" dirty="0">
                <a:effectLst>
                  <a:glow rad="127000">
                    <a:schemeClr val="tx1"/>
                  </a:glow>
                </a:effectLst>
                <a:latin typeface="Arial" charset="0"/>
                <a:ea typeface="ＭＳ Ｐゴシック" charset="0"/>
                <a:cs typeface="ＭＳ Ｐゴシック" charset="0"/>
              </a:rPr>
              <a:t> your enemy?</a:t>
            </a:r>
          </a:p>
        </p:txBody>
      </p:sp>
      <p:pic>
        <p:nvPicPr>
          <p:cNvPr id="2" name="Picture 1"/>
          <p:cNvPicPr>
            <a:picLocks noChangeAspect="1"/>
          </p:cNvPicPr>
          <p:nvPr/>
        </p:nvPicPr>
        <p:blipFill>
          <a:blip r:embed="rId3"/>
          <a:stretch>
            <a:fillRect/>
          </a:stretch>
        </p:blipFill>
        <p:spPr>
          <a:xfrm>
            <a:off x="0" y="822746"/>
            <a:ext cx="9144000" cy="6035254"/>
          </a:xfrm>
          <a:prstGeom prst="rect">
            <a:avLst/>
          </a:prstGeom>
        </p:spPr>
      </p:pic>
    </p:spTree>
    <p:extLst>
      <p:ext uri="{BB962C8B-B14F-4D97-AF65-F5344CB8AC3E}">
        <p14:creationId xmlns:p14="http://schemas.microsoft.com/office/powerpoint/2010/main" val="2373479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2480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Despised Romans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36076539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0325878" cy="6858000"/>
          </a:xfrm>
          <a:prstGeom prst="rect">
            <a:avLst/>
          </a:prstGeom>
        </p:spPr>
      </p:pic>
      <p:sp>
        <p:nvSpPr>
          <p:cNvPr id="900098" name="Rectangle 2"/>
          <p:cNvSpPr>
            <a:spLocks noGrp="1" noChangeArrowheads="1"/>
          </p:cNvSpPr>
          <p:nvPr>
            <p:ph type="ctrTitle"/>
          </p:nvPr>
        </p:nvSpPr>
        <p:spPr>
          <a:xfrm>
            <a:off x="0" y="232008"/>
            <a:ext cx="9144000" cy="1124806"/>
          </a:xfrm>
          <a:effectLst>
            <a:outerShdw blurRad="63500" dist="35921" dir="2700000" algn="ctr" rotWithShape="0">
              <a:schemeClr val="tx2">
                <a:alpha val="74998"/>
              </a:schemeClr>
            </a:outerShdw>
          </a:effectLst>
          <a:extLst/>
        </p:spPr>
        <p:txBody>
          <a:bodyPr/>
          <a:lstStyle/>
          <a:p>
            <a:pPr>
              <a:defRPr/>
            </a:pPr>
            <a:r>
              <a:rPr lang="en-US" b="1" i="1" dirty="0" err="1" smtClean="0">
                <a:effectLst>
                  <a:glow rad="127000">
                    <a:schemeClr val="tx1"/>
                  </a:glow>
                </a:effectLst>
                <a:latin typeface="Arial" charset="0"/>
                <a:ea typeface="ＭＳ Ｐゴシック" charset="0"/>
                <a:cs typeface="ＭＳ Ｐゴシック" charset="0"/>
              </a:rPr>
              <a:t>Pax</a:t>
            </a:r>
            <a:r>
              <a:rPr lang="en-US" b="1" i="1" dirty="0" smtClean="0">
                <a:effectLst>
                  <a:glow rad="127000">
                    <a:schemeClr val="tx1"/>
                  </a:glow>
                </a:effectLst>
                <a:latin typeface="Arial" charset="0"/>
                <a:ea typeface="ＭＳ Ｐゴシック" charset="0"/>
                <a:cs typeface="ＭＳ Ｐゴシック" charset="0"/>
              </a:rPr>
              <a:t> </a:t>
            </a:r>
            <a:r>
              <a:rPr lang="en-US" b="1" i="1" dirty="0" err="1" smtClean="0">
                <a:effectLst>
                  <a:glow rad="127000">
                    <a:schemeClr val="tx1"/>
                  </a:glow>
                </a:effectLst>
                <a:latin typeface="Arial" charset="0"/>
                <a:ea typeface="ＭＳ Ｐゴシック" charset="0"/>
                <a:cs typeface="ＭＳ Ｐゴシック" charset="0"/>
              </a:rPr>
              <a:t>Romana</a:t>
            </a:r>
            <a:r>
              <a:rPr lang="en-US" b="1" dirty="0" smtClean="0">
                <a:effectLst>
                  <a:glow rad="127000">
                    <a:schemeClr val="tx1"/>
                  </a:glow>
                </a:effectLst>
                <a:latin typeface="Arial" charset="0"/>
                <a:ea typeface="ＭＳ Ｐゴシック" charset="0"/>
                <a:cs typeface="ＭＳ Ｐゴシック" charset="0"/>
              </a:rPr>
              <a:t> (Roman Peace)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262389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95387" y="2631540"/>
            <a:ext cx="10174811" cy="4226460"/>
            <a:chOff x="-395387" y="2631540"/>
            <a:chExt cx="10174811" cy="4226460"/>
          </a:xfrm>
        </p:grpSpPr>
        <p:pic>
          <p:nvPicPr>
            <p:cNvPr id="4" name="Picture 3"/>
            <p:cNvPicPr>
              <a:picLocks noChangeAspect="1"/>
            </p:cNvPicPr>
            <p:nvPr/>
          </p:nvPicPr>
          <p:blipFill>
            <a:blip r:embed="rId3"/>
            <a:stretch>
              <a:fillRect/>
            </a:stretch>
          </p:blipFill>
          <p:spPr>
            <a:xfrm>
              <a:off x="-395387" y="2631540"/>
              <a:ext cx="10174811" cy="4226460"/>
            </a:xfrm>
            <a:prstGeom prst="rect">
              <a:avLst/>
            </a:prstGeom>
          </p:spPr>
        </p:pic>
        <p:sp>
          <p:nvSpPr>
            <p:cNvPr id="3" name="Rectangle 2"/>
            <p:cNvSpPr/>
            <p:nvPr/>
          </p:nvSpPr>
          <p:spPr bwMode="auto">
            <a:xfrm>
              <a:off x="2527349" y="2631540"/>
              <a:ext cx="6337616" cy="139635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4317019" y="3514786"/>
              <a:ext cx="3502367" cy="94772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Oval Callout 1"/>
          <p:cNvSpPr/>
          <p:nvPr/>
        </p:nvSpPr>
        <p:spPr bwMode="auto">
          <a:xfrm>
            <a:off x="141122" y="256554"/>
            <a:ext cx="5170160" cy="2514226"/>
          </a:xfrm>
          <a:prstGeom prst="wedgeEllipseCallout">
            <a:avLst>
              <a:gd name="adj1" fmla="val -6193"/>
              <a:gd name="adj2" fmla="val 68112"/>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051" y="688993"/>
            <a:ext cx="5197231" cy="1702777"/>
          </a:xfrm>
          <a:effectLst/>
          <a:extLst/>
        </p:spPr>
        <p:txBody>
          <a:bodyPr/>
          <a:lstStyle/>
          <a:p>
            <a:pPr>
              <a:defRPr/>
            </a:pPr>
            <a:r>
              <a:rPr lang="en-US" sz="3200" dirty="0" smtClean="0">
                <a:solidFill>
                  <a:schemeClr val="tx2"/>
                </a:solidFill>
                <a:effectLst>
                  <a:glow rad="127000">
                    <a:schemeClr val="bg1"/>
                  </a:glow>
                </a:effectLst>
                <a:latin typeface="Arial Black"/>
                <a:ea typeface="ＭＳ Ｐゴシック" charset="0"/>
                <a:cs typeface="Arial Black"/>
              </a:rPr>
              <a:t>Love your enemies. Do good to those who hate you.</a:t>
            </a:r>
            <a:endParaRPr lang="en-US" sz="3200" dirty="0">
              <a:solidFill>
                <a:schemeClr val="tx2"/>
              </a:solidFill>
              <a:effectLst>
                <a:glow rad="127000">
                  <a:schemeClr val="bg1"/>
                </a:glow>
              </a:effectLst>
              <a:latin typeface="Arial Black"/>
              <a:ea typeface="ＭＳ Ｐゴシック" charset="0"/>
              <a:cs typeface="Arial Black"/>
            </a:endParaRPr>
          </a:p>
        </p:txBody>
      </p:sp>
      <p:grpSp>
        <p:nvGrpSpPr>
          <p:cNvPr id="10" name="Group 9"/>
          <p:cNvGrpSpPr/>
          <p:nvPr/>
        </p:nvGrpSpPr>
        <p:grpSpPr>
          <a:xfrm>
            <a:off x="5195824" y="1134657"/>
            <a:ext cx="4041188" cy="2549007"/>
            <a:chOff x="5195824" y="1134657"/>
            <a:chExt cx="4041188" cy="2549007"/>
          </a:xfrm>
        </p:grpSpPr>
        <p:sp>
          <p:nvSpPr>
            <p:cNvPr id="6" name="Oval Callout 5"/>
            <p:cNvSpPr/>
            <p:nvPr/>
          </p:nvSpPr>
          <p:spPr bwMode="auto">
            <a:xfrm>
              <a:off x="5195824" y="1134657"/>
              <a:ext cx="3938556" cy="2514226"/>
            </a:xfrm>
            <a:prstGeom prst="wedgeEllipseCallout">
              <a:avLst>
                <a:gd name="adj1" fmla="val 32765"/>
                <a:gd name="adj2" fmla="val 72705"/>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5311282" y="1204219"/>
              <a:ext cx="3925730" cy="247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smtClean="0">
                  <a:solidFill>
                    <a:schemeClr val="tx2"/>
                  </a:solidFill>
                  <a:effectLst>
                    <a:glow rad="127000">
                      <a:schemeClr val="bg1"/>
                    </a:glow>
                  </a:effectLst>
                  <a:latin typeface="Arial Black"/>
                  <a:ea typeface="ＭＳ Ｐゴシック" charset="0"/>
                  <a:cs typeface="Arial Black"/>
                </a:rPr>
                <a:t>Certainly he </a:t>
              </a:r>
              <a:r>
                <a:rPr lang="en-US" sz="3200" dirty="0" err="1" smtClean="0">
                  <a:solidFill>
                    <a:schemeClr val="tx2"/>
                  </a:solidFill>
                  <a:effectLst>
                    <a:glow rad="127000">
                      <a:schemeClr val="bg1"/>
                    </a:glow>
                  </a:effectLst>
                  <a:latin typeface="Arial Black"/>
                  <a:ea typeface="ＭＳ Ｐゴシック" charset="0"/>
                  <a:cs typeface="Arial Black"/>
                </a:rPr>
                <a:t>doesn</a:t>
              </a:r>
              <a:r>
                <a:rPr lang="uk-UA" sz="3200" dirty="0" smtClean="0">
                  <a:solidFill>
                    <a:schemeClr val="tx2"/>
                  </a:solidFill>
                  <a:effectLst>
                    <a:glow rad="127000">
                      <a:schemeClr val="bg1"/>
                    </a:glow>
                  </a:effectLst>
                  <a:latin typeface="Arial Black"/>
                  <a:ea typeface="ＭＳ Ｐゴシック" charset="0"/>
                  <a:cs typeface="Arial Black"/>
                </a:rPr>
                <a:t>'</a:t>
              </a:r>
              <a:r>
                <a:rPr lang="en-US" sz="3200" dirty="0" smtClean="0">
                  <a:solidFill>
                    <a:schemeClr val="tx2"/>
                  </a:solidFill>
                  <a:effectLst>
                    <a:glow rad="127000">
                      <a:schemeClr val="bg1"/>
                    </a:glow>
                  </a:effectLst>
                  <a:latin typeface="Arial Black"/>
                  <a:ea typeface="ＭＳ Ｐゴシック" charset="0"/>
                  <a:cs typeface="Arial Black"/>
                </a:rPr>
                <a:t>t mean the Romans.</a:t>
              </a:r>
              <a:endParaRPr lang="en-US" sz="3200" dirty="0">
                <a:solidFill>
                  <a:schemeClr val="tx2"/>
                </a:solidFill>
                <a:effectLst>
                  <a:glow rad="127000">
                    <a:schemeClr val="bg1"/>
                  </a:glow>
                </a:effectLst>
                <a:latin typeface="Arial Black"/>
                <a:ea typeface="ＭＳ Ｐゴシック" charset="0"/>
                <a:cs typeface="Arial Black"/>
              </a:endParaRPr>
            </a:p>
          </p:txBody>
        </p:sp>
      </p:grpSp>
      <p:grpSp>
        <p:nvGrpSpPr>
          <p:cNvPr id="12" name="Group 11"/>
          <p:cNvGrpSpPr/>
          <p:nvPr/>
        </p:nvGrpSpPr>
        <p:grpSpPr>
          <a:xfrm>
            <a:off x="4631338" y="3643074"/>
            <a:ext cx="3324168" cy="1117666"/>
            <a:chOff x="4631338" y="3643074"/>
            <a:chExt cx="3324168" cy="1117666"/>
          </a:xfrm>
        </p:grpSpPr>
        <p:sp>
          <p:nvSpPr>
            <p:cNvPr id="8" name="Oval Callout 7"/>
            <p:cNvSpPr/>
            <p:nvPr/>
          </p:nvSpPr>
          <p:spPr bwMode="auto">
            <a:xfrm>
              <a:off x="4631338" y="3643074"/>
              <a:ext cx="3297099" cy="1117666"/>
            </a:xfrm>
            <a:prstGeom prst="wedgeEllipseCallout">
              <a:avLst>
                <a:gd name="adj1" fmla="val 43558"/>
                <a:gd name="adj2" fmla="val 51531"/>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2"/>
            <p:cNvSpPr txBox="1">
              <a:spLocks noChangeArrowheads="1"/>
            </p:cNvSpPr>
            <p:nvPr/>
          </p:nvSpPr>
          <p:spPr bwMode="auto">
            <a:xfrm>
              <a:off x="4746799" y="3835482"/>
              <a:ext cx="3208707" cy="702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smtClean="0">
                  <a:solidFill>
                    <a:schemeClr val="tx2"/>
                  </a:solidFill>
                  <a:effectLst>
                    <a:glow rad="127000">
                      <a:schemeClr val="bg1"/>
                    </a:glow>
                  </a:effectLst>
                  <a:latin typeface="Arial Black"/>
                  <a:ea typeface="ＭＳ Ｐゴシック" charset="0"/>
                  <a:cs typeface="Arial Black"/>
                </a:rPr>
                <a:t>I hope not.</a:t>
              </a:r>
              <a:endParaRPr lang="en-US" sz="3200" dirty="0">
                <a:solidFill>
                  <a:schemeClr val="tx2"/>
                </a:solidFill>
                <a:effectLst>
                  <a:glow rad="127000">
                    <a:schemeClr val="bg1"/>
                  </a:glow>
                </a:effectLst>
                <a:latin typeface="Arial Black"/>
                <a:ea typeface="ＭＳ Ｐゴシック" charset="0"/>
                <a:cs typeface="Arial Black"/>
              </a:endParaRPr>
            </a:p>
          </p:txBody>
        </p:sp>
      </p:grpSp>
    </p:spTree>
    <p:extLst>
      <p:ext uri="{BB962C8B-B14F-4D97-AF65-F5344CB8AC3E}">
        <p14:creationId xmlns:p14="http://schemas.microsoft.com/office/powerpoint/2010/main" val="7249910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53773"/>
            <a:ext cx="9144000" cy="215111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Despised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Jewish Leaders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026664"/>
            <a:ext cx="9144000" cy="3831336"/>
          </a:xfrm>
          <a:prstGeom prst="rect">
            <a:avLst/>
          </a:prstGeom>
        </p:spPr>
      </p:pic>
    </p:spTree>
    <p:extLst>
      <p:ext uri="{BB962C8B-B14F-4D97-AF65-F5344CB8AC3E}">
        <p14:creationId xmlns:p14="http://schemas.microsoft.com/office/powerpoint/2010/main" val="20526845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Enemies: The </a:t>
            </a:r>
            <a:r>
              <a:rPr lang="en-US" b="1" dirty="0" smtClean="0">
                <a:solidFill>
                  <a:srgbClr val="FFFF00"/>
                </a:solidFill>
                <a:effectLst>
                  <a:glow rad="127000">
                    <a:schemeClr val="tx1"/>
                  </a:glow>
                </a:effectLst>
                <a:latin typeface="Arial" charset="0"/>
                <a:ea typeface="ＭＳ Ｐゴシック" charset="0"/>
                <a:cs typeface="ＭＳ Ｐゴシック" charset="0"/>
              </a:rPr>
              <a:t>How</a:t>
            </a:r>
            <a:r>
              <a:rPr lang="en-US" b="1" dirty="0" smtClean="0">
                <a:effectLst>
                  <a:glow rad="127000">
                    <a:schemeClr val="tx1"/>
                  </a:glow>
                </a:effectLst>
                <a:latin typeface="Arial" charset="0"/>
                <a:ea typeface="ＭＳ Ｐゴシック" charset="0"/>
                <a:cs typeface="ＭＳ Ｐゴシック" charset="0"/>
              </a:rPr>
              <a:t> and </a:t>
            </a:r>
            <a:r>
              <a:rPr lang="en-US" b="1" dirty="0" smtClean="0">
                <a:solidFill>
                  <a:srgbClr val="FFFF00"/>
                </a:solidFill>
                <a:effectLst>
                  <a:glow rad="127000">
                    <a:schemeClr val="tx1"/>
                  </a:glow>
                </a:effectLst>
                <a:latin typeface="Arial" charset="0"/>
                <a:ea typeface="ＭＳ Ｐゴシック" charset="0"/>
                <a:cs typeface="ＭＳ Ｐゴシック" charset="0"/>
              </a:rPr>
              <a:t>Why</a:t>
            </a:r>
            <a:endParaRPr lang="en-US"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00"/>
                </a:solidFill>
                <a:effectLst>
                  <a:glow rad="127000">
                    <a:schemeClr val="tx1"/>
                  </a:glow>
                </a:effectLst>
                <a:latin typeface="Arial" charset="0"/>
                <a:ea typeface="ＭＳ Ｐゴシック" charset="0"/>
                <a:cs typeface="ＭＳ Ｐゴシック" charset="0"/>
              </a:rPr>
              <a:t>How</a:t>
            </a:r>
            <a:r>
              <a:rPr lang="en-US" sz="3600" b="1" dirty="0" smtClean="0">
                <a:effectLst>
                  <a:glow rad="127000">
                    <a:schemeClr val="tx1"/>
                  </a:glow>
                </a:effectLst>
                <a:latin typeface="Arial" charset="0"/>
                <a:ea typeface="ＭＳ Ｐゴシック" charset="0"/>
                <a:cs typeface="ＭＳ Ｐゴシック" charset="0"/>
              </a:rPr>
              <a:t> to treat your enemy (43-44)</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00"/>
                </a:solidFill>
                <a:effectLst>
                  <a:glow rad="127000">
                    <a:schemeClr val="tx1"/>
                  </a:glow>
                </a:effectLst>
                <a:latin typeface="Arial" charset="0"/>
                <a:ea typeface="ＭＳ Ｐゴシック" charset="0"/>
                <a:cs typeface="ＭＳ Ｐゴシック" charset="0"/>
              </a:rPr>
              <a:t>Why</a:t>
            </a:r>
            <a:r>
              <a:rPr lang="en-US" sz="3600" b="1" dirty="0" smtClean="0">
                <a:effectLst>
                  <a:glow rad="127000">
                    <a:schemeClr val="tx1"/>
                  </a:glow>
                </a:effectLst>
                <a:latin typeface="Arial" charset="0"/>
                <a:ea typeface="ＭＳ Ｐゴシック" charset="0"/>
                <a:cs typeface="ＭＳ Ｐゴシック" charset="0"/>
              </a:rPr>
              <a:t> treat your enemy like that (45-48)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53611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a:t>
            </a:r>
            <a:r>
              <a:rPr lang="en-US" sz="3600" b="1" dirty="0">
                <a:solidFill>
                  <a:srgbClr val="FFFF00"/>
                </a:solidFill>
                <a:effectLst>
                  <a:glow rad="127000">
                    <a:schemeClr val="tx1"/>
                  </a:glow>
                </a:effectLst>
                <a:latin typeface="Arial" charset="0"/>
                <a:ea typeface="ＭＳ Ｐゴシック" charset="0"/>
                <a:cs typeface="ＭＳ Ｐゴシック" charset="0"/>
              </a:rPr>
              <a:t>treat</a:t>
            </a:r>
            <a:r>
              <a:rPr lang="en-US" sz="3600" b="1" dirty="0">
                <a:effectLst>
                  <a:glow rad="127000">
                    <a:schemeClr val="tx1"/>
                  </a:glow>
                </a:effectLst>
                <a:latin typeface="Arial" charset="0"/>
                <a:ea typeface="ＭＳ Ｐゴシック" charset="0"/>
                <a:cs typeface="ＭＳ Ｐゴシック" charset="0"/>
              </a:rPr>
              <a:t> your enemy?</a:t>
            </a:r>
          </a:p>
        </p:txBody>
      </p:sp>
      <p:pic>
        <p:nvPicPr>
          <p:cNvPr id="2" name="Picture 1"/>
          <p:cNvPicPr>
            <a:picLocks noChangeAspect="1"/>
          </p:cNvPicPr>
          <p:nvPr/>
        </p:nvPicPr>
        <p:blipFill>
          <a:blip r:embed="rId3"/>
          <a:stretch>
            <a:fillRect/>
          </a:stretch>
        </p:blipFill>
        <p:spPr>
          <a:xfrm>
            <a:off x="0" y="822746"/>
            <a:ext cx="9144000" cy="6035254"/>
          </a:xfrm>
          <a:prstGeom prst="rect">
            <a:avLst/>
          </a:prstGeom>
        </p:spPr>
      </p:pic>
    </p:spTree>
    <p:extLst>
      <p:ext uri="{BB962C8B-B14F-4D97-AF65-F5344CB8AC3E}">
        <p14:creationId xmlns:p14="http://schemas.microsoft.com/office/powerpoint/2010/main" val="92270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70182"/>
            <a:ext cx="9011352" cy="1613627"/>
          </a:xfrm>
        </p:spPr>
        <p:txBody>
          <a:bodyPr anchor="t">
            <a:noAutofit/>
          </a:bodyPr>
          <a:lstStyle/>
          <a:p>
            <a:r>
              <a:rPr lang="en-US" sz="2400" b="1" dirty="0" smtClean="0">
                <a:effectLst/>
                <a:latin typeface="Arial"/>
                <a:ea typeface="Times New Roman"/>
              </a:rPr>
              <a:t>How would you respond to a man if you knew </a:t>
            </a:r>
            <a:r>
              <a:rPr lang="en-US" sz="2400" b="1" dirty="0" smtClean="0">
                <a:latin typeface="Arial"/>
                <a:ea typeface="Times New Roman"/>
              </a:rPr>
              <a:t>he </a:t>
            </a:r>
            <a:r>
              <a:rPr lang="en-US" sz="2400" b="1" dirty="0" smtClean="0">
                <a:effectLst/>
                <a:latin typeface="Arial"/>
                <a:ea typeface="Times New Roman"/>
              </a:rPr>
              <a:t>was going to kill you this Friday?</a:t>
            </a:r>
            <a:r>
              <a:rPr lang="en-SG" sz="8000" b="1" dirty="0" smtClean="0">
                <a:effectLst/>
              </a:rPr>
              <a:t> </a:t>
            </a:r>
            <a:endParaRPr lang="en-US" sz="8000" b="1" dirty="0"/>
          </a:p>
        </p:txBody>
      </p:sp>
      <p:sp>
        <p:nvSpPr>
          <p:cNvPr id="5" name="Rectangle 2"/>
          <p:cNvSpPr txBox="1">
            <a:spLocks noChangeArrowheads="1"/>
          </p:cNvSpPr>
          <p:nvPr/>
        </p:nvSpPr>
        <p:spPr bwMode="auto">
          <a:xfrm>
            <a:off x="1826625" y="278321"/>
            <a:ext cx="5584255" cy="600993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en-US" sz="5400" b="1" kern="0" dirty="0">
                <a:solidFill>
                  <a:srgbClr val="FFFFFF"/>
                </a:solidFill>
                <a:effectLst>
                  <a:glow rad="127000">
                    <a:srgbClr val="000000"/>
                  </a:glow>
                </a:effectLst>
                <a:latin typeface="Arial" charset="0"/>
                <a:ea typeface="ＭＳ Ｐゴシック" charset="0"/>
                <a:cs typeface="ＭＳ Ｐゴシック" charset="0"/>
              </a:rPr>
              <a:t>How would you respond to a man if you knew he was going to kill you this Friday? </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67722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pray for</a:t>
            </a:r>
            <a:r>
              <a:rPr lang="en-US" sz="4800" b="1" dirty="0">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303952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6121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the law that says, </a:t>
            </a:r>
            <a:r>
              <a:rPr lang="uk-UA" sz="3600" b="1" dirty="0" smtClean="0">
                <a:solidFill>
                  <a:srgbClr val="FFFF00"/>
                </a:solidFill>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Love </a:t>
            </a:r>
            <a:r>
              <a:rPr lang="en-US" sz="3600" b="1" dirty="0">
                <a:solidFill>
                  <a:srgbClr val="FFFF00"/>
                </a:solidFill>
                <a:effectLst>
                  <a:glow rad="127000">
                    <a:schemeClr val="tx1"/>
                  </a:glow>
                </a:effectLst>
                <a:latin typeface="Arial" charset="0"/>
                <a:ea typeface="ＭＳ Ｐゴシック" charset="0"/>
                <a:cs typeface="ＭＳ Ｐゴシック" charset="0"/>
              </a:rPr>
              <a:t>your </a:t>
            </a:r>
            <a:r>
              <a:rPr lang="en-US" sz="3600" b="1" dirty="0" smtClean="0">
                <a:solidFill>
                  <a:srgbClr val="FFFF00"/>
                </a:solidFill>
                <a:effectLst>
                  <a:glow rad="127000">
                    <a:schemeClr val="tx1"/>
                  </a:glow>
                </a:effectLst>
                <a:latin typeface="Arial" charset="0"/>
                <a:ea typeface="ＭＳ Ｐゴシック" charset="0"/>
                <a:cs typeface="ＭＳ Ｐゴシック" charset="0"/>
              </a:rPr>
              <a:t>neighbor</a:t>
            </a:r>
            <a:r>
              <a:rPr lang="uk-UA" sz="3600" b="1" dirty="0" smtClean="0">
                <a:solidFill>
                  <a:srgbClr val="FFFF00"/>
                </a:solidFill>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and hate your </a:t>
            </a:r>
            <a:r>
              <a:rPr lang="en-US" sz="3600" b="1" dirty="0" smtClean="0">
                <a:effectLst>
                  <a:glow rad="127000">
                    <a:schemeClr val="tx1"/>
                  </a:glow>
                </a:effectLst>
                <a:latin typeface="Arial" charset="0"/>
                <a:ea typeface="ＭＳ Ｐゴシック" charset="0"/>
                <a:cs typeface="ＭＳ Ｐゴシック" charset="0"/>
              </a:rPr>
              <a:t>enemy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(5:43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84706" y="1894054"/>
            <a:ext cx="6326291" cy="4963946"/>
          </a:xfrm>
          <a:prstGeom prst="rect">
            <a:avLst/>
          </a:prstGeom>
        </p:spPr>
      </p:pic>
    </p:spTree>
    <p:extLst>
      <p:ext uri="{BB962C8B-B14F-4D97-AF65-F5344CB8AC3E}">
        <p14:creationId xmlns:p14="http://schemas.microsoft.com/office/powerpoint/2010/main" val="3171110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449542"/>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Leviticus 19:18 (NLT</a:t>
            </a: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not seek revenge or bear a grudge against a fellow Israelite, but love your neighbor as yourself. I am the LORD.” </a:t>
            </a:r>
          </a:p>
        </p:txBody>
      </p:sp>
    </p:spTree>
    <p:extLst>
      <p:ext uri="{BB962C8B-B14F-4D97-AF65-F5344CB8AC3E}">
        <p14:creationId xmlns:p14="http://schemas.microsoft.com/office/powerpoint/2010/main" val="1011313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6121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the law that says,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Love </a:t>
            </a:r>
            <a:r>
              <a:rPr lang="en-US" sz="3600" b="1" dirty="0">
                <a:effectLst>
                  <a:glow rad="127000">
                    <a:schemeClr val="tx1"/>
                  </a:glow>
                </a:effectLst>
                <a:latin typeface="Arial" charset="0"/>
                <a:ea typeface="ＭＳ Ｐゴシック" charset="0"/>
                <a:cs typeface="ＭＳ Ｐゴシック" charset="0"/>
              </a:rPr>
              <a:t>your </a:t>
            </a:r>
            <a:r>
              <a:rPr lang="en-US" sz="3600" b="1" dirty="0" smtClean="0">
                <a:effectLst>
                  <a:glow rad="127000">
                    <a:schemeClr val="tx1"/>
                  </a:glow>
                </a:effectLst>
                <a:latin typeface="Arial" charset="0"/>
                <a:ea typeface="ＭＳ Ｐゴシック" charset="0"/>
                <a:cs typeface="ＭＳ Ｐゴシック" charset="0"/>
              </a:rPr>
              <a:t>neighbor</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and </a:t>
            </a:r>
            <a:r>
              <a:rPr lang="en-US" sz="3600" b="1" dirty="0">
                <a:solidFill>
                  <a:srgbClr val="FFFF00"/>
                </a:solidFill>
                <a:effectLst>
                  <a:glow rad="127000">
                    <a:schemeClr val="tx1"/>
                  </a:glow>
                </a:effectLst>
                <a:latin typeface="Arial" charset="0"/>
                <a:ea typeface="ＭＳ Ｐゴシック" charset="0"/>
                <a:cs typeface="ＭＳ Ｐゴシック" charset="0"/>
              </a:rPr>
              <a:t>hate your </a:t>
            </a:r>
            <a:r>
              <a:rPr lang="en-US" sz="3600" b="1" dirty="0" smtClean="0">
                <a:solidFill>
                  <a:srgbClr val="FFFF00"/>
                </a:solidFill>
                <a:effectLst>
                  <a:glow rad="127000">
                    <a:schemeClr val="tx1"/>
                  </a:glow>
                </a:effectLst>
                <a:latin typeface="Arial" charset="0"/>
                <a:ea typeface="ＭＳ Ｐゴシック" charset="0"/>
                <a:cs typeface="ＭＳ Ｐゴシック" charset="0"/>
              </a:rPr>
              <a:t>enemy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(5:43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84706" y="1894054"/>
            <a:ext cx="6326291" cy="4963946"/>
          </a:xfrm>
          <a:prstGeom prst="rect">
            <a:avLst/>
          </a:prstGeom>
        </p:spPr>
      </p:pic>
    </p:spTree>
    <p:extLst>
      <p:ext uri="{BB962C8B-B14F-4D97-AF65-F5344CB8AC3E}">
        <p14:creationId xmlns:p14="http://schemas.microsoft.com/office/powerpoint/2010/main" val="2101586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7"/>
          <p:cNvGrpSpPr>
            <a:grpSpLocks/>
          </p:cNvGrpSpPr>
          <p:nvPr/>
        </p:nvGrpSpPr>
        <p:grpSpPr bwMode="auto">
          <a:xfrm>
            <a:off x="0" y="1447800"/>
            <a:ext cx="9144000" cy="5059363"/>
            <a:chOff x="0" y="1133"/>
            <a:chExt cx="5760" cy="3187"/>
          </a:xfrm>
        </p:grpSpPr>
        <p:pic>
          <p:nvPicPr>
            <p:cNvPr id="106506" name="Picture 4" descr="Qumran"/>
            <p:cNvPicPr>
              <a:picLocks noChangeAspect="1" noChangeArrowheads="1"/>
            </p:cNvPicPr>
            <p:nvPr/>
          </p:nvPicPr>
          <p:blipFill>
            <a:blip r:embed="rId3">
              <a:extLst>
                <a:ext uri="{28A0092B-C50C-407E-A947-70E740481C1C}">
                  <a14:useLocalDpi xmlns:a14="http://schemas.microsoft.com/office/drawing/2010/main" val="0"/>
                </a:ext>
              </a:extLst>
            </a:blip>
            <a:srcRect b="59251"/>
            <a:stretch>
              <a:fillRect/>
            </a:stretch>
          </p:blipFill>
          <p:spPr bwMode="auto">
            <a:xfrm>
              <a:off x="0" y="1133"/>
              <a:ext cx="5760" cy="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sp>
          <p:nvSpPr>
            <p:cNvPr id="122886" name="Rectangle 6"/>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pic>
        <p:nvPicPr>
          <p:cNvPr id="122891" name="Picture 11" descr="Qumran0001"/>
          <p:cNvPicPr>
            <a:picLocks noChangeAspect="1" noChangeArrowheads="1"/>
          </p:cNvPicPr>
          <p:nvPr/>
        </p:nvPicPr>
        <p:blipFill>
          <a:blip r:embed="rId4">
            <a:extLst>
              <a:ext uri="{28A0092B-C50C-407E-A947-70E740481C1C}">
                <a14:useLocalDpi xmlns:a14="http://schemas.microsoft.com/office/drawing/2010/main" val="0"/>
              </a:ext>
            </a:extLst>
          </a:blip>
          <a:srcRect t="96793" r="52751" b="-481"/>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3048000" y="76200"/>
            <a:ext cx="5867400" cy="1295400"/>
          </a:xfrm>
        </p:spPr>
        <p:txBody>
          <a:bodyPr/>
          <a:lstStyle/>
          <a:p>
            <a:pPr eaLnBrk="1" hangingPunct="1">
              <a:defRPr/>
            </a:pPr>
            <a:r>
              <a:rPr lang="en-US" sz="4000">
                <a:latin typeface="Arial" charset="0"/>
                <a:ea typeface="ＭＳ Ｐゴシック" charset="0"/>
                <a:cs typeface="ＭＳ Ｐゴシック" charset="0"/>
              </a:rPr>
              <a:t>The Qumran Community</a:t>
            </a:r>
          </a:p>
        </p:txBody>
      </p:sp>
      <p:sp>
        <p:nvSpPr>
          <p:cNvPr id="122888" name="AutoShape 8"/>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122890" name="Picture 10" descr="Qumran0001"/>
          <p:cNvPicPr>
            <a:picLocks noChangeAspect="1" noChangeArrowheads="1"/>
          </p:cNvPicPr>
          <p:nvPr/>
        </p:nvPicPr>
        <p:blipFill>
          <a:blip r:embed="rId4">
            <a:extLst>
              <a:ext uri="{28A0092B-C50C-407E-A947-70E740481C1C}">
                <a14:useLocalDpi xmlns:a14="http://schemas.microsoft.com/office/drawing/2010/main" val="0"/>
              </a:ext>
            </a:extLst>
          </a:blip>
          <a:srcRect l="49396" t="84808"/>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2892" name="Picture 12" descr="Qumran0001"/>
          <p:cNvPicPr>
            <a:picLocks noChangeAspect="1" noChangeArrowheads="1"/>
          </p:cNvPicPr>
          <p:nvPr/>
        </p:nvPicPr>
        <p:blipFill>
          <a:blip r:embed="rId4">
            <a:extLst>
              <a:ext uri="{28A0092B-C50C-407E-A947-70E740481C1C}">
                <a14:useLocalDpi xmlns:a14="http://schemas.microsoft.com/office/drawing/2010/main" val="0"/>
              </a:ext>
            </a:extLst>
          </a:blip>
          <a:srcRect t="30420" r="50023" b="38026"/>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2893" name="Picture 13" descr="Qumran0001"/>
          <p:cNvPicPr>
            <a:picLocks noChangeAspect="1" noChangeArrowheads="1"/>
          </p:cNvPicPr>
          <p:nvPr/>
        </p:nvPicPr>
        <p:blipFill>
          <a:blip r:embed="rId4">
            <a:extLst>
              <a:ext uri="{28A0092B-C50C-407E-A947-70E740481C1C}">
                <a14:useLocalDpi xmlns:a14="http://schemas.microsoft.com/office/drawing/2010/main" val="0"/>
              </a:ext>
            </a:extLst>
          </a:blip>
          <a:srcRect l="17181" r="50023" b="70502"/>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894" name="Line 14"/>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2897" name="Text Box 1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smtClean="0">
                <a:solidFill>
                  <a:srgbClr val="E5E5FF"/>
                </a:solidFill>
                <a:effectLst>
                  <a:outerShdw blurRad="38100" dist="38100" dir="2700000" algn="tl">
                    <a:srgbClr val="000000"/>
                  </a:outerShdw>
                </a:effectLst>
                <a:latin typeface="Arial" charset="0"/>
                <a:cs typeface="Arial" charset="0"/>
              </a:rPr>
              <a:t>179</a:t>
            </a:r>
          </a:p>
        </p:txBody>
      </p:sp>
    </p:spTree>
    <p:extLst>
      <p:ext uri="{BB962C8B-B14F-4D97-AF65-F5344CB8AC3E}">
        <p14:creationId xmlns:p14="http://schemas.microsoft.com/office/powerpoint/2010/main" val="1176259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par>
                                <p:cTn id="13" presetID="22" presetClass="entr" presetSubtype="4" fill="hold" nodeType="withEffect">
                                  <p:stCondLst>
                                    <p:cond delay="0"/>
                                  </p:stCondLst>
                                  <p:childTnLst>
                                    <p:set>
                                      <p:cBhvr>
                                        <p:cTn id="14" dur="1" fill="hold">
                                          <p:stCondLst>
                                            <p:cond delay="0"/>
                                          </p:stCondLst>
                                        </p:cTn>
                                        <p:tgtEl>
                                          <p:spTgt spid="122894"/>
                                        </p:tgtEl>
                                        <p:attrNameLst>
                                          <p:attrName>style.visibility</p:attrName>
                                        </p:attrNameLst>
                                      </p:cBhvr>
                                      <p:to>
                                        <p:strVal val="visible"/>
                                      </p:to>
                                    </p:set>
                                    <p:animEffect transition="in" filter="wipe(down)">
                                      <p:cBhvr>
                                        <p:cTn id="15" dur="500"/>
                                        <p:tgtEl>
                                          <p:spTgt spid="122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2890"/>
                                        </p:tgtEl>
                                        <p:attrNameLst>
                                          <p:attrName>style.visibility</p:attrName>
                                        </p:attrNameLst>
                                      </p:cBhvr>
                                      <p:to>
                                        <p:strVal val="visible"/>
                                      </p:to>
                                    </p:set>
                                    <p:animEffect transition="in" filter="dissolve">
                                      <p:cBhvr>
                                        <p:cTn id="20" dur="500"/>
                                        <p:tgtEl>
                                          <p:spTgt spid="122890"/>
                                        </p:tgtEl>
                                      </p:cBhvr>
                                    </p:animEffect>
                                  </p:childTnLst>
                                </p:cTn>
                              </p:par>
                              <p:par>
                                <p:cTn id="21" presetID="15" presetClass="entr" presetSubtype="0" fill="hold" nodeType="withEffect">
                                  <p:stCondLst>
                                    <p:cond delay="0"/>
                                  </p:stCondLst>
                                  <p:childTnLst>
                                    <p:set>
                                      <p:cBhvr>
                                        <p:cTn id="22" dur="1" fill="hold">
                                          <p:stCondLst>
                                            <p:cond delay="0"/>
                                          </p:stCondLst>
                                        </p:cTn>
                                        <p:tgtEl>
                                          <p:spTgt spid="122891"/>
                                        </p:tgtEl>
                                        <p:attrNameLst>
                                          <p:attrName>style.visibility</p:attrName>
                                        </p:attrNameLst>
                                      </p:cBhvr>
                                      <p:to>
                                        <p:strVal val="visible"/>
                                      </p:to>
                                    </p:set>
                                    <p:anim calcmode="lin" valueType="num">
                                      <p:cBhvr>
                                        <p:cTn id="23" dur="1000" fill="hold"/>
                                        <p:tgtEl>
                                          <p:spTgt spid="122891"/>
                                        </p:tgtEl>
                                        <p:attrNameLst>
                                          <p:attrName>ppt_w</p:attrName>
                                        </p:attrNameLst>
                                      </p:cBhvr>
                                      <p:tavLst>
                                        <p:tav tm="0">
                                          <p:val>
                                            <p:fltVal val="0"/>
                                          </p:val>
                                        </p:tav>
                                        <p:tav tm="100000">
                                          <p:val>
                                            <p:strVal val="#ppt_w"/>
                                          </p:val>
                                        </p:tav>
                                      </p:tavLst>
                                    </p:anim>
                                    <p:anim calcmode="lin" valueType="num">
                                      <p:cBhvr>
                                        <p:cTn id="24" dur="1000" fill="hold"/>
                                        <p:tgtEl>
                                          <p:spTgt spid="122891"/>
                                        </p:tgtEl>
                                        <p:attrNameLst>
                                          <p:attrName>ppt_h</p:attrName>
                                        </p:attrNameLst>
                                      </p:cBhvr>
                                      <p:tavLst>
                                        <p:tav tm="0">
                                          <p:val>
                                            <p:fltVal val="0"/>
                                          </p:val>
                                        </p:tav>
                                        <p:tav tm="100000">
                                          <p:val>
                                            <p:strVal val="#ppt_h"/>
                                          </p:val>
                                        </p:tav>
                                      </p:tavLst>
                                    </p:anim>
                                    <p:anim calcmode="lin" valueType="num">
                                      <p:cBhvr>
                                        <p:cTn id="25"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22893"/>
                                        </p:tgtEl>
                                        <p:attrNameLst>
                                          <p:attrName>style.visibility</p:attrName>
                                        </p:attrNameLst>
                                      </p:cBhvr>
                                      <p:to>
                                        <p:strVal val="visible"/>
                                      </p:to>
                                    </p:set>
                                    <p:animEffect transition="in" filter="dissolve">
                                      <p:cBhvr>
                                        <p:cTn id="31"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Esse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172036"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2644" name="Group 5"/>
          <p:cNvGrpSpPr>
            <a:grpSpLocks/>
          </p:cNvGrpSpPr>
          <p:nvPr/>
        </p:nvGrpSpPr>
        <p:grpSpPr bwMode="auto">
          <a:xfrm>
            <a:off x="990600" y="4800600"/>
            <a:ext cx="3124200" cy="1752600"/>
            <a:chOff x="1008" y="3216"/>
            <a:chExt cx="1968" cy="1104"/>
          </a:xfrm>
        </p:grpSpPr>
        <p:pic>
          <p:nvPicPr>
            <p:cNvPr id="112648" name="Picture 6" descr="Qumran0001"/>
            <p:cNvPicPr>
              <a:picLocks noChangeAspect="1" noChangeArrowheads="1"/>
            </p:cNvPicPr>
            <p:nvPr/>
          </p:nvPicPr>
          <p:blipFill>
            <a:blip r:embed="rId4">
              <a:extLst>
                <a:ext uri="{28A0092B-C50C-407E-A947-70E740481C1C}">
                  <a14:useLocalDpi xmlns:a14="http://schemas.microsoft.com/office/drawing/2010/main" val="0"/>
                </a:ext>
              </a:extLst>
            </a:blip>
            <a:srcRect t="63606" r="11946" b="15192"/>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pic>
        <p:nvPicPr>
          <p:cNvPr id="172042" name="Picture 10" descr="Inkwell"/>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815138" y="3505200"/>
            <a:ext cx="2405062" cy="3429000"/>
          </a:xfrm>
          <a:noFill/>
          <a:extLst>
            <a:ext uri="{909E8E84-426E-40dd-AFC4-6F175D3DCCD1}">
              <a14:hiddenFill xmlns:a14="http://schemas.microsoft.com/office/drawing/2010/main">
                <a:solidFill>
                  <a:srgbClr val="FFFFFF"/>
                </a:solidFill>
              </a14:hiddenFill>
            </a:ext>
          </a:extLst>
        </p:spPr>
      </p:pic>
      <p:sp>
        <p:nvSpPr>
          <p:cNvPr id="112647" name="Text Box 12"/>
          <p:cNvSpPr txBox="1">
            <a:spLocks noChangeArrowheads="1"/>
          </p:cNvSpPr>
          <p:nvPr/>
        </p:nvSpPr>
        <p:spPr bwMode="auto">
          <a:xfrm>
            <a:off x="8534400" y="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2559055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172042"/>
                                        </p:tgtEl>
                                        <p:attrNameLst>
                                          <p:attrName>style.visibility</p:attrName>
                                        </p:attrNameLst>
                                      </p:cBhvr>
                                      <p:to>
                                        <p:strVal val="visible"/>
                                      </p:to>
                                    </p:set>
                                    <p:animEffect transition="in" filter="box(in)">
                                      <p:cBhvr>
                                        <p:cTn id="7" dur="500"/>
                                        <p:tgtEl>
                                          <p:spTgt spid="172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S"/>
          <p:cNvPicPr>
            <a:picLocks noChangeAspect="1" noChangeArrowheads="1"/>
          </p:cNvPicPr>
          <p:nvPr/>
        </p:nvPicPr>
        <p:blipFill>
          <a:blip r:embed="rId3">
            <a:lum bright="-48000"/>
            <a:extLst>
              <a:ext uri="{28A0092B-C50C-407E-A947-70E740481C1C}">
                <a14:useLocalDpi xmlns:a14="http://schemas.microsoft.com/office/drawing/2010/main" val="0"/>
              </a:ext>
            </a:extLst>
          </a:blip>
          <a:srcRect r="54732"/>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Jesus versus Tradition</a:t>
            </a: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smtClean="0">
                <a:solidFill>
                  <a:srgbClr val="FFFFFF"/>
                </a:solidFill>
                <a:latin typeface="Arial" charset="0"/>
                <a:ea typeface="Osaka" charset="0"/>
                <a:cs typeface="Osaka" charset="0"/>
              </a:rPr>
              <a:t>Qumran</a:t>
            </a:r>
            <a:endParaRPr lang="en-US" sz="3200" i="1" u="sng" smtClean="0">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smtClean="0">
                <a:solidFill>
                  <a:srgbClr val="FFFFFF"/>
                </a:solidFill>
                <a:latin typeface="Arial" charset="0"/>
                <a:ea typeface="Osaka" charset="0"/>
                <a:cs typeface="Osaka" charset="0"/>
              </a:rPr>
              <a:t>Jesus (Matt. 5)</a:t>
            </a:r>
            <a:endParaRPr lang="en-US" sz="3200" i="1" u="sng" smtClean="0">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2513013"/>
            <a:ext cx="4038600" cy="3811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800" dirty="0" smtClean="0">
                <a:solidFill>
                  <a:srgbClr val="FFFFFF"/>
                </a:solidFill>
                <a:latin typeface="Arial" charset="0"/>
                <a:ea typeface="Osaka" charset="0"/>
                <a:cs typeface="Osaka" charset="0"/>
              </a:rPr>
              <a:t>"</a:t>
            </a:r>
            <a:r>
              <a:rPr lang="en-US" sz="2800" dirty="0" smtClean="0">
                <a:solidFill>
                  <a:srgbClr val="FFFFFF"/>
                </a:solidFill>
                <a:latin typeface="Arial" charset="0"/>
                <a:ea typeface="Osaka" charset="0"/>
                <a:cs typeface="Osaka" charset="0"/>
              </a:rPr>
              <a:t>[God] shall admit into the Covenant of Grace all… that love all the sons of light… and hate all the sons of darkness…</a:t>
            </a:r>
            <a:r>
              <a:rPr lang="en-US" altLang="ja-JP" sz="2800" dirty="0" smtClean="0">
                <a:solidFill>
                  <a:srgbClr val="FFFFFF"/>
                </a:solidFill>
                <a:latin typeface="Arial" charset="0"/>
                <a:ea typeface="Osaka" charset="0"/>
                <a:cs typeface="Osaka" charset="0"/>
              </a:rPr>
              <a:t>"</a:t>
            </a:r>
            <a:endParaRPr lang="en-US" sz="2800" dirty="0" smtClean="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800" dirty="0" smtClean="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400" dirty="0" smtClean="0">
                <a:solidFill>
                  <a:srgbClr val="FFFFFF"/>
                </a:solidFill>
                <a:latin typeface="Arial" charset="0"/>
                <a:ea typeface="Osaka" charset="0"/>
                <a:cs typeface="Osaka" charset="0"/>
              </a:rPr>
              <a:t>Rule of the Community (1QS 1:4; cf. 9:21)</a:t>
            </a:r>
            <a:endParaRPr lang="en-US" sz="2800" dirty="0" smtClean="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953000" y="2513013"/>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"You have heard that it was said,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neighbor and hate your enemy</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(5:43)</a:t>
            </a:r>
          </a:p>
        </p:txBody>
      </p:sp>
      <p:sp>
        <p:nvSpPr>
          <p:cNvPr id="271369" name="Text Box 9"/>
          <p:cNvSpPr txBox="1">
            <a:spLocks noChangeArrowheads="1"/>
          </p:cNvSpPr>
          <p:nvPr/>
        </p:nvSpPr>
        <p:spPr bwMode="auto">
          <a:xfrm>
            <a:off x="4953000" y="4829175"/>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"But I tell you,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enemies and pray for those who persecute you</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(5:44)</a:t>
            </a:r>
          </a:p>
        </p:txBody>
      </p:sp>
    </p:spTree>
    <p:extLst>
      <p:ext uri="{BB962C8B-B14F-4D97-AF65-F5344CB8AC3E}">
        <p14:creationId xmlns:p14="http://schemas.microsoft.com/office/powerpoint/2010/main" val="255805763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5174"/>
          <a:stretch/>
        </p:blipFill>
        <p:spPr>
          <a:xfrm>
            <a:off x="0" y="1461185"/>
            <a:ext cx="9144000" cy="59521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561"/>
            <a:ext cx="9144000" cy="1086599"/>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Jesus’ higher law says to love and pray for your enemy (5:44). </a:t>
            </a:r>
          </a:p>
        </p:txBody>
      </p:sp>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491222"/>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2706"/>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1" y="1328753"/>
            <a:ext cx="9126927" cy="6084618"/>
          </a:xfrm>
          <a:prstGeom prst="rect">
            <a:avLst/>
          </a:prstGeom>
        </p:spPr>
      </p:pic>
    </p:spTree>
    <p:extLst>
      <p:ext uri="{BB962C8B-B14F-4D97-AF65-F5344CB8AC3E}">
        <p14:creationId xmlns:p14="http://schemas.microsoft.com/office/powerpoint/2010/main" val="3091654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Interest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264494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smtClean="0"/>
              <a:t>Palm Sunday</a:t>
            </a:r>
            <a:endParaRPr lang="en-US" dirty="0"/>
          </a:p>
        </p:txBody>
      </p:sp>
    </p:spTree>
    <p:extLst>
      <p:ext uri="{BB962C8B-B14F-4D97-AF65-F5344CB8AC3E}">
        <p14:creationId xmlns:p14="http://schemas.microsoft.com/office/powerpoint/2010/main" val="29796252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Love your enemies.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368299"/>
            <a:ext cx="9183091" cy="5736805"/>
          </a:xfrm>
          <a:prstGeom prst="rect">
            <a:avLst/>
          </a:prstGeom>
        </p:spPr>
      </p:pic>
      <p:sp>
        <p:nvSpPr>
          <p:cNvPr id="5" name="Rectangle 2"/>
          <p:cNvSpPr txBox="1">
            <a:spLocks noChangeArrowheads="1"/>
          </p:cNvSpPr>
          <p:nvPr/>
        </p:nvSpPr>
        <p:spPr bwMode="auto">
          <a:xfrm>
            <a:off x="0" y="-1515029"/>
            <a:ext cx="9144000" cy="15150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smtClean="0">
                <a:effectLst>
                  <a:glow rad="127000">
                    <a:schemeClr val="tx1"/>
                  </a:glow>
                </a:effectLst>
                <a:latin typeface="Arial" charset="0"/>
                <a:ea typeface="ＭＳ Ｐゴシック" charset="0"/>
                <a:cs typeface="ＭＳ Ｐゴシック" charset="0"/>
              </a:rPr>
              <a:t>"</a:t>
            </a:r>
            <a:r>
              <a:rPr lang="en-US" sz="3600" b="1" smtClean="0">
                <a:effectLst>
                  <a:glow rad="127000">
                    <a:schemeClr val="tx1"/>
                  </a:glow>
                </a:effectLst>
                <a:latin typeface="Arial" charset="0"/>
                <a:ea typeface="ＭＳ Ｐゴシック" charset="0"/>
                <a:cs typeface="ＭＳ Ｐゴシック" charset="0"/>
              </a:rPr>
              <a:t>But I say, love your enemies! Pray for those who persecute you!</a:t>
            </a:r>
            <a:r>
              <a:rPr lang="ru-RU" sz="3600" b="1" smtClean="0">
                <a:effectLst>
                  <a:glow rad="127000">
                    <a:schemeClr val="tx1"/>
                  </a:glow>
                </a:effectLst>
                <a:latin typeface="Arial" charset="0"/>
                <a:ea typeface="ＭＳ Ｐゴシック" charset="0"/>
                <a:cs typeface="ＭＳ Ｐゴシック" charset="0"/>
              </a:rPr>
              <a:t>"</a:t>
            </a:r>
            <a:r>
              <a:rPr lang="en-US" sz="3600" b="1" smtClean="0">
                <a:effectLst>
                  <a:glow rad="127000">
                    <a:schemeClr val="tx1"/>
                  </a:glow>
                </a:effectLst>
                <a:latin typeface="Arial" charset="0"/>
                <a:ea typeface="ＭＳ Ｐゴシック" charset="0"/>
                <a:cs typeface="ＭＳ Ｐゴシック" charset="0"/>
              </a:rPr>
              <a:t> (5:44 </a:t>
            </a:r>
            <a:r>
              <a:rPr lang="en-US" sz="3200" b="1" smtClean="0">
                <a:effectLst>
                  <a:glow rad="127000">
                    <a:schemeClr val="tx1"/>
                  </a:glow>
                </a:effectLst>
                <a:latin typeface="Arial" charset="0"/>
                <a:ea typeface="ＭＳ Ｐゴシック" charset="0"/>
                <a:cs typeface="ＭＳ Ｐゴシック" charset="0"/>
              </a:rPr>
              <a:t>NLT</a:t>
            </a:r>
            <a:r>
              <a:rPr lang="en-US" sz="3600" b="1"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3827"/>
            <a:ext cx="9144000" cy="9144000"/>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a:t>
            </a:r>
            <a:r>
              <a:rPr lang="en-US" sz="3600" b="1" dirty="0">
                <a:solidFill>
                  <a:srgbClr val="FFFF00"/>
                </a:solidFill>
                <a:effectLst>
                  <a:glow rad="127000">
                    <a:schemeClr val="tx1"/>
                  </a:glow>
                </a:effectLst>
                <a:latin typeface="Arial" charset="0"/>
                <a:ea typeface="ＭＳ Ｐゴシック" charset="0"/>
                <a:cs typeface="ＭＳ Ｐゴシック" charset="0"/>
              </a:rPr>
              <a:t>treat</a:t>
            </a:r>
            <a:r>
              <a:rPr lang="en-US" sz="3600" b="1" dirty="0">
                <a:effectLst>
                  <a:glow rad="127000">
                    <a:schemeClr val="tx1"/>
                  </a:glow>
                </a:effectLst>
                <a:latin typeface="Arial" charset="0"/>
                <a:ea typeface="ＭＳ Ｐゴシック" charset="0"/>
                <a:cs typeface="ＭＳ Ｐゴシック" charset="0"/>
              </a:rPr>
              <a:t> your enemy?</a:t>
            </a:r>
          </a:p>
        </p:txBody>
      </p:sp>
      <p:pic>
        <p:nvPicPr>
          <p:cNvPr id="2" name="Picture 1"/>
          <p:cNvPicPr>
            <a:picLocks noChangeAspect="1"/>
          </p:cNvPicPr>
          <p:nvPr/>
        </p:nvPicPr>
        <p:blipFill>
          <a:blip r:embed="rId3"/>
          <a:stretch>
            <a:fillRect/>
          </a:stretch>
        </p:blipFill>
        <p:spPr>
          <a:xfrm>
            <a:off x="0" y="822746"/>
            <a:ext cx="9144000" cy="6035254"/>
          </a:xfrm>
          <a:prstGeom prst="rect">
            <a:avLst/>
          </a:prstGeom>
        </p:spPr>
      </p:pic>
    </p:spTree>
    <p:extLst>
      <p:ext uri="{BB962C8B-B14F-4D97-AF65-F5344CB8AC3E}">
        <p14:creationId xmlns:p14="http://schemas.microsoft.com/office/powerpoint/2010/main" val="608671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pray for</a:t>
            </a:r>
            <a:r>
              <a:rPr lang="en-US" sz="4800" b="1" dirty="0">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Blessing your enemy shows </a:t>
            </a:r>
            <a:r>
              <a:rPr lang="en-US" sz="4800" b="1" dirty="0" smtClean="0">
                <a:effectLst>
                  <a:glow rad="127000">
                    <a:schemeClr val="tx1"/>
                  </a:glow>
                </a:effectLst>
                <a:latin typeface="Arial" charset="0"/>
                <a:ea typeface="ＭＳ Ｐゴシック" charset="0"/>
                <a:cs typeface="ＭＳ Ｐゴシック" charset="0"/>
              </a:rPr>
              <a:t>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higher</a:t>
            </a:r>
            <a:r>
              <a:rPr lang="en-US" sz="4800" b="1" dirty="0">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3357512" cy="429471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that way, you will be acting as true children of your Father in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(5:45a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3253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78378"/>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he gives his sunlight to both the evil and the good, and he sends rain on the just and the unjust </a:t>
            </a:r>
            <a:r>
              <a:rPr lang="en-US" sz="3600" b="1" dirty="0" smtClean="0">
                <a:effectLst>
                  <a:glow rad="127000">
                    <a:schemeClr val="tx1"/>
                  </a:glow>
                </a:effectLst>
                <a:latin typeface="Arial" charset="0"/>
                <a:ea typeface="ＭＳ Ｐゴシック" charset="0"/>
                <a:cs typeface="ＭＳ Ｐゴシック" charset="0"/>
              </a:rPr>
              <a:t>alike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(5:45b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465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745970"/>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If </a:t>
            </a:r>
            <a:r>
              <a:rPr lang="en-US" sz="3600" b="1" dirty="0">
                <a:effectLst>
                  <a:glow rad="127000">
                    <a:schemeClr val="tx1"/>
                  </a:glow>
                </a:effectLst>
                <a:latin typeface="Arial" charset="0"/>
                <a:ea typeface="ＭＳ Ｐゴシック" charset="0"/>
                <a:cs typeface="ＭＳ Ｐゴシック" charset="0"/>
              </a:rPr>
              <a:t>you love only those who love you, what reward is there for that? Even corrupt tax collectors do that much. </a:t>
            </a:r>
            <a:r>
              <a:rPr lang="en-US" sz="3600" b="1" baseline="30000" dirty="0" smtClean="0">
                <a:effectLst>
                  <a:glow rad="127000">
                    <a:schemeClr val="tx1"/>
                  </a:glow>
                </a:effectLst>
                <a:latin typeface="Arial" charset="0"/>
                <a:ea typeface="ＭＳ Ｐゴシック" charset="0"/>
                <a:cs typeface="ＭＳ Ｐゴシック" charset="0"/>
              </a:rPr>
              <a:t>47</a:t>
            </a:r>
            <a:r>
              <a:rPr lang="en-US" sz="3600" b="1" dirty="0" smtClean="0">
                <a:effectLst>
                  <a:glow rad="127000">
                    <a:schemeClr val="tx1"/>
                  </a:glow>
                </a:effectLst>
                <a:latin typeface="Arial" charset="0"/>
                <a:ea typeface="ＭＳ Ｐゴシック" charset="0"/>
                <a:cs typeface="ＭＳ Ｐゴシック" charset="0"/>
              </a:rPr>
              <a:t>If </a:t>
            </a:r>
            <a:r>
              <a:rPr lang="en-US" sz="3600" b="1" dirty="0">
                <a:effectLst>
                  <a:glow rad="127000">
                    <a:schemeClr val="tx1"/>
                  </a:glow>
                </a:effectLst>
                <a:latin typeface="Arial" charset="0"/>
                <a:ea typeface="ＭＳ Ｐゴシック" charset="0"/>
                <a:cs typeface="ＭＳ Ｐゴシック" charset="0"/>
              </a:rPr>
              <a:t>you are kind only to your friends, how are you different from anyone else? Even pagans do </a:t>
            </a:r>
            <a:r>
              <a:rPr lang="en-US" sz="3600" b="1" dirty="0" smtClean="0">
                <a:effectLst>
                  <a:glow rad="127000">
                    <a:schemeClr val="tx1"/>
                  </a:glow>
                </a:effectLst>
                <a:latin typeface="Arial" charset="0"/>
                <a:ea typeface="ＭＳ Ｐゴシック" charset="0"/>
                <a:cs typeface="ＭＳ Ｐゴシック" charset="0"/>
              </a:rPr>
              <a:t>that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(5:46-47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12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8214492" cy="6845410"/>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37165"/>
            <a:ext cx="9144000" cy="6012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716"/>
            <a:ext cx="9144000" cy="161799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you are to be perfect, even as your Father in heaven is </a:t>
            </a:r>
            <a:r>
              <a:rPr lang="en-US" sz="3600" b="1" dirty="0" smtClean="0">
                <a:effectLst>
                  <a:glow rad="127000">
                    <a:schemeClr val="tx1"/>
                  </a:glow>
                </a:effectLst>
                <a:latin typeface="Arial" charset="0"/>
                <a:ea typeface="ＭＳ Ｐゴシック" charset="0"/>
                <a:cs typeface="ＭＳ Ｐゴシック" charset="0"/>
              </a:rPr>
              <a:t>perfect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(5:48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54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Triumphal Entry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9346" y="0"/>
            <a:ext cx="9172304" cy="4608893"/>
          </a:xfrm>
          <a:prstGeom prst="rect">
            <a:avLst/>
          </a:prstGeom>
        </p:spPr>
      </p:pic>
    </p:spTree>
    <p:extLst>
      <p:ext uri="{BB962C8B-B14F-4D97-AF65-F5344CB8AC3E}">
        <p14:creationId xmlns:p14="http://schemas.microsoft.com/office/powerpoint/2010/main" val="9365472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Be perfect.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33083" y="49783"/>
            <a:ext cx="6797043" cy="6797043"/>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36172"/>
          </a:xfrm>
          <a:effectLst>
            <a:outerShdw blurRad="63500" dist="35921" dir="2700000" algn="ctr" rotWithShape="0">
              <a:schemeClr val="tx2">
                <a:alpha val="74998"/>
              </a:schemeClr>
            </a:outerShdw>
          </a:effectLst>
          <a:ex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The only way you can be perfect is to trust Christ’s death and resurrection for you that forgives your sin. Have you done that? </a:t>
            </a:r>
          </a:p>
        </p:txBody>
      </p:sp>
      <p:pic>
        <p:nvPicPr>
          <p:cNvPr id="2" name="Picture 1"/>
          <p:cNvPicPr>
            <a:picLocks noChangeAspect="1"/>
          </p:cNvPicPr>
          <p:nvPr/>
        </p:nvPicPr>
        <p:blipFill>
          <a:blip r:embed="rId3"/>
          <a:stretch>
            <a:fillRect/>
          </a:stretch>
        </p:blipFill>
        <p:spPr>
          <a:xfrm>
            <a:off x="0" y="1965641"/>
            <a:ext cx="9144000" cy="3886470"/>
          </a:xfrm>
          <a:prstGeom prst="rect">
            <a:avLst/>
          </a:prstGeom>
        </p:spPr>
      </p:pic>
    </p:spTree>
    <p:extLst>
      <p:ext uri="{BB962C8B-B14F-4D97-AF65-F5344CB8AC3E}">
        <p14:creationId xmlns:p14="http://schemas.microsoft.com/office/powerpoint/2010/main" val="31082643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a:t>
            </a:r>
            <a:r>
              <a:rPr lang="en-US" sz="3600" b="1" dirty="0">
                <a:solidFill>
                  <a:srgbClr val="FFFF00"/>
                </a:solidFill>
                <a:effectLst>
                  <a:glow rad="127000">
                    <a:schemeClr val="tx1"/>
                  </a:glow>
                </a:effectLst>
                <a:latin typeface="Arial" charset="0"/>
                <a:ea typeface="ＭＳ Ｐゴシック" charset="0"/>
                <a:cs typeface="ＭＳ Ｐゴシック" charset="0"/>
              </a:rPr>
              <a:t>treat</a:t>
            </a:r>
            <a:r>
              <a:rPr lang="en-US" sz="3600" b="1" dirty="0">
                <a:effectLst>
                  <a:glow rad="127000">
                    <a:schemeClr val="tx1"/>
                  </a:glow>
                </a:effectLst>
                <a:latin typeface="Arial" charset="0"/>
                <a:ea typeface="ＭＳ Ｐゴシック" charset="0"/>
                <a:cs typeface="ＭＳ Ｐゴシック" charset="0"/>
              </a:rPr>
              <a:t> your enemy?</a:t>
            </a:r>
          </a:p>
        </p:txBody>
      </p:sp>
      <p:pic>
        <p:nvPicPr>
          <p:cNvPr id="2" name="Picture 1"/>
          <p:cNvPicPr>
            <a:picLocks noChangeAspect="1"/>
          </p:cNvPicPr>
          <p:nvPr/>
        </p:nvPicPr>
        <p:blipFill>
          <a:blip r:embed="rId3"/>
          <a:stretch>
            <a:fillRect/>
          </a:stretch>
        </p:blipFill>
        <p:spPr>
          <a:xfrm>
            <a:off x="0" y="822746"/>
            <a:ext cx="9144000" cy="6035254"/>
          </a:xfrm>
          <a:prstGeom prst="rect">
            <a:avLst/>
          </a:prstGeom>
        </p:spPr>
      </p:pic>
    </p:spTree>
    <p:extLst>
      <p:ext uri="{BB962C8B-B14F-4D97-AF65-F5344CB8AC3E}">
        <p14:creationId xmlns:p14="http://schemas.microsoft.com/office/powerpoint/2010/main" val="2946019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194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Blessing your enemy shows </a:t>
            </a:r>
            <a:r>
              <a:rPr lang="en-US" sz="5400" b="1" dirty="0" smtClean="0">
                <a:effectLst>
                  <a:glow rad="127000">
                    <a:schemeClr val="tx1"/>
                  </a:glow>
                </a:effectLst>
                <a:latin typeface="Arial" charset="0"/>
                <a:ea typeface="ＭＳ Ｐゴシック" charset="0"/>
                <a:cs typeface="ＭＳ Ｐゴシック" charset="0"/>
              </a:rPr>
              <a:t>Christ</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higher</a:t>
            </a:r>
            <a:r>
              <a:rPr lang="en-US" sz="5400" b="1" dirty="0">
                <a:effectLst>
                  <a:glow rad="127000">
                    <a:schemeClr val="tx1"/>
                  </a:glow>
                </a:effectLst>
                <a:latin typeface="Arial" charset="0"/>
                <a:ea typeface="ＭＳ Ｐゴシック" charset="0"/>
                <a:cs typeface="ＭＳ Ｐゴシック" charset="0"/>
              </a:rPr>
              <a:t> law</a:t>
            </a:r>
          </a:p>
        </p:txBody>
      </p:sp>
    </p:spTree>
    <p:extLst>
      <p:ext uri="{BB962C8B-B14F-4D97-AF65-F5344CB8AC3E}">
        <p14:creationId xmlns:p14="http://schemas.microsoft.com/office/powerpoint/2010/main" val="35226298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pray for</a:t>
            </a:r>
            <a:r>
              <a:rPr lang="en-US" sz="4800" b="1" dirty="0">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114259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Blessing your enemy shows </a:t>
            </a:r>
            <a:r>
              <a:rPr lang="en-US" sz="4800" b="1" dirty="0" smtClean="0">
                <a:effectLst>
                  <a:glow rad="127000">
                    <a:schemeClr val="tx1"/>
                  </a:glow>
                </a:effectLst>
                <a:latin typeface="Arial" charset="0"/>
                <a:ea typeface="ＭＳ Ｐゴシック" charset="0"/>
                <a:cs typeface="ＭＳ Ｐゴシック" charset="0"/>
              </a:rPr>
              <a:t>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higher</a:t>
            </a:r>
            <a:r>
              <a:rPr lang="en-US" sz="4800" b="1" dirty="0">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2921725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2188" y="14994"/>
            <a:ext cx="9305622" cy="6808216"/>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312437"/>
            <a:ext cx="9191541" cy="5545563"/>
          </a:xfrm>
          <a:prstGeom prst="rect">
            <a:avLst/>
          </a:prstGeom>
        </p:spPr>
      </p:pic>
    </p:spTree>
    <p:extLst>
      <p:ext uri="{BB962C8B-B14F-4D97-AF65-F5344CB8AC3E}">
        <p14:creationId xmlns:p14="http://schemas.microsoft.com/office/powerpoint/2010/main" val="3261665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367325"/>
            <a:ext cx="12983959" cy="7303477"/>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55557" y="1384669"/>
            <a:ext cx="11254785" cy="5082806"/>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3"/>
          <a:srcRect l="65439" t="94563"/>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6000" b="1" i="1" dirty="0" smtClean="0">
                <a:effectLst>
                  <a:glow rad="127000">
                    <a:schemeClr val="tx1"/>
                  </a:glow>
                </a:effectLst>
                <a:latin typeface="Arial" charset="0"/>
                <a:ea typeface="ＭＳ Ｐゴシック" charset="0"/>
                <a:cs typeface="ＭＳ Ｐゴシック" charset="0"/>
              </a:rPr>
              <a:t>Palms to Cross</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877752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94921" y="4806462"/>
            <a:ext cx="3849077" cy="1661013"/>
          </a:xfrm>
          <a:effectLst>
            <a:outerShdw blurRad="63500" dist="35921" dir="2700000" algn="ctr" rotWithShape="0">
              <a:schemeClr val="tx2">
                <a:alpha val="74998"/>
              </a:schemeClr>
            </a:outerShdw>
          </a:effectLst>
          <a:extLst/>
        </p:spPr>
        <p:txBody>
          <a:bodyPr anchor="b"/>
          <a:lstStyle/>
          <a:p>
            <a:pPr>
              <a:defRPr/>
            </a:pPr>
            <a:r>
              <a:rPr lang="en-US" sz="4800" b="1" dirty="0" smtClean="0">
                <a:effectLst>
                  <a:glow rad="127000">
                    <a:schemeClr val="tx1"/>
                  </a:glow>
                </a:effectLst>
                <a:latin typeface="Arial" charset="0"/>
                <a:ea typeface="ＭＳ Ｐゴシック" charset="0"/>
                <a:cs typeface="ＭＳ Ｐゴシック" charset="0"/>
              </a:rPr>
              <a:t>Is that true?</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
            <a:ext cx="5294923" cy="6817497"/>
          </a:xfrm>
          <a:prstGeom prst="rect">
            <a:avLst/>
          </a:prstGeom>
        </p:spPr>
      </p:pic>
    </p:spTree>
    <p:extLst>
      <p:ext uri="{BB962C8B-B14F-4D97-AF65-F5344CB8AC3E}">
        <p14:creationId xmlns:p14="http://schemas.microsoft.com/office/powerpoint/2010/main" val="3125704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682624"/>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Is there a just war?</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2408"/>
            <a:ext cx="9013371" cy="6125592"/>
          </a:xfrm>
          <a:prstGeom prst="rect">
            <a:avLst/>
          </a:prstGeom>
        </p:spPr>
      </p:pic>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6680229" cy="1579946"/>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might you be despising your enemy?</a:t>
            </a:r>
          </a:p>
        </p:txBody>
      </p:sp>
    </p:spTree>
    <p:extLst>
      <p:ext uri="{BB962C8B-B14F-4D97-AF65-F5344CB8AC3E}">
        <p14:creationId xmlns:p14="http://schemas.microsoft.com/office/powerpoint/2010/main" val="1888621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Love your enemies.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491640" y="-7170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47556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172089"/>
            <a:ext cx="9143999" cy="914400"/>
          </a:xfrm>
        </p:spPr>
        <p:txBody>
          <a:bodyPr/>
          <a:lstStyle/>
          <a:p>
            <a:r>
              <a:rPr lang="en-US" sz="4800" b="1" dirty="0" smtClean="0">
                <a:latin typeface="Calibri" charset="0"/>
              </a:rPr>
              <a:t>How can you bless your enemy?</a:t>
            </a:r>
            <a:endParaRPr lang="en-US" sz="4800" b="1" dirty="0">
              <a:latin typeface="Calibri" charset="0"/>
            </a:endParaRPr>
          </a:p>
        </p:txBody>
      </p:sp>
      <p:sp>
        <p:nvSpPr>
          <p:cNvPr id="3" name="Title 1"/>
          <p:cNvSpPr txBox="1">
            <a:spLocks/>
          </p:cNvSpPr>
          <p:nvPr/>
        </p:nvSpPr>
        <p:spPr bwMode="auto">
          <a:xfrm>
            <a:off x="2" y="2263049"/>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Avoid</a:t>
            </a:r>
            <a:endParaRPr lang="en-US" sz="4800" b="1" dirty="0">
              <a:latin typeface="Calibri" charset="0"/>
            </a:endParaRPr>
          </a:p>
        </p:txBody>
      </p:sp>
      <p:sp>
        <p:nvSpPr>
          <p:cNvPr id="4" name="Title 1"/>
          <p:cNvSpPr txBox="1">
            <a:spLocks/>
          </p:cNvSpPr>
          <p:nvPr/>
        </p:nvSpPr>
        <p:spPr bwMode="auto">
          <a:xfrm>
            <a:off x="5514671" y="2371479"/>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Engage</a:t>
            </a:r>
            <a:endParaRPr lang="en-US" sz="4800" b="1" dirty="0">
              <a:latin typeface="Calibri" charset="0"/>
            </a:endParaRPr>
          </a:p>
        </p:txBody>
      </p:sp>
      <p:sp>
        <p:nvSpPr>
          <p:cNvPr id="2" name="Right Arrow 1"/>
          <p:cNvSpPr/>
          <p:nvPr/>
        </p:nvSpPr>
        <p:spPr>
          <a:xfrm>
            <a:off x="3688044" y="2449798"/>
            <a:ext cx="1826627" cy="69580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bwMode="auto">
          <a:xfrm>
            <a:off x="2" y="3110152"/>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Slander</a:t>
            </a:r>
            <a:endParaRPr lang="en-US" sz="4800" b="1" dirty="0">
              <a:latin typeface="Calibri" charset="0"/>
            </a:endParaRPr>
          </a:p>
        </p:txBody>
      </p:sp>
      <p:sp>
        <p:nvSpPr>
          <p:cNvPr id="7" name="Title 1"/>
          <p:cNvSpPr txBox="1">
            <a:spLocks/>
          </p:cNvSpPr>
          <p:nvPr/>
        </p:nvSpPr>
        <p:spPr bwMode="auto">
          <a:xfrm>
            <a:off x="5514671" y="3218582"/>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Praise</a:t>
            </a:r>
            <a:endParaRPr lang="en-US" sz="4800" b="1" dirty="0">
              <a:latin typeface="Calibri" charset="0"/>
            </a:endParaRPr>
          </a:p>
        </p:txBody>
      </p:sp>
      <p:sp>
        <p:nvSpPr>
          <p:cNvPr id="8" name="Right Arrow 7"/>
          <p:cNvSpPr/>
          <p:nvPr/>
        </p:nvSpPr>
        <p:spPr>
          <a:xfrm>
            <a:off x="3688044" y="3296901"/>
            <a:ext cx="1826627" cy="69580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bwMode="auto">
          <a:xfrm>
            <a:off x="2" y="3957255"/>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Oppose</a:t>
            </a:r>
            <a:endParaRPr lang="en-US" sz="4800" b="1" dirty="0">
              <a:latin typeface="Calibri" charset="0"/>
            </a:endParaRPr>
          </a:p>
        </p:txBody>
      </p:sp>
      <p:sp>
        <p:nvSpPr>
          <p:cNvPr id="10" name="Title 1"/>
          <p:cNvSpPr txBox="1">
            <a:spLocks/>
          </p:cNvSpPr>
          <p:nvPr/>
        </p:nvSpPr>
        <p:spPr bwMode="auto">
          <a:xfrm>
            <a:off x="5514671" y="4065685"/>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Pray</a:t>
            </a:r>
            <a:endParaRPr lang="en-US" sz="4800" b="1" dirty="0">
              <a:latin typeface="Calibri" charset="0"/>
            </a:endParaRPr>
          </a:p>
        </p:txBody>
      </p:sp>
      <p:sp>
        <p:nvSpPr>
          <p:cNvPr id="11" name="Right Arrow 10"/>
          <p:cNvSpPr/>
          <p:nvPr/>
        </p:nvSpPr>
        <p:spPr>
          <a:xfrm>
            <a:off x="3688044" y="4144004"/>
            <a:ext cx="1826627" cy="69580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bwMode="auto">
          <a:xfrm>
            <a:off x="2" y="4804359"/>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Despise</a:t>
            </a:r>
            <a:endParaRPr lang="en-US" sz="4800" b="1" dirty="0">
              <a:latin typeface="Calibri" charset="0"/>
            </a:endParaRPr>
          </a:p>
        </p:txBody>
      </p:sp>
      <p:sp>
        <p:nvSpPr>
          <p:cNvPr id="13" name="Title 1"/>
          <p:cNvSpPr txBox="1">
            <a:spLocks/>
          </p:cNvSpPr>
          <p:nvPr/>
        </p:nvSpPr>
        <p:spPr bwMode="auto">
          <a:xfrm>
            <a:off x="5514671" y="4912789"/>
            <a:ext cx="3218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800" b="1" dirty="0" smtClean="0">
                <a:latin typeface="Calibri" charset="0"/>
              </a:rPr>
              <a:t>Love</a:t>
            </a:r>
            <a:endParaRPr lang="en-US" sz="4800" b="1" dirty="0">
              <a:latin typeface="Calibri" charset="0"/>
            </a:endParaRPr>
          </a:p>
        </p:txBody>
      </p:sp>
      <p:sp>
        <p:nvSpPr>
          <p:cNvPr id="14" name="Right Arrow 13"/>
          <p:cNvSpPr/>
          <p:nvPr/>
        </p:nvSpPr>
        <p:spPr>
          <a:xfrm>
            <a:off x="3688044" y="4991108"/>
            <a:ext cx="1826627" cy="69580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3468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animBg="1"/>
      <p:bldP spid="6" grpId="0"/>
      <p:bldP spid="7" grpId="0"/>
      <p:bldP spid="8" grpId="0" animBg="1"/>
      <p:bldP spid="9" grpId="0"/>
      <p:bldP spid="10" grpId="0"/>
      <p:bldP spid="11" grpId="0" animBg="1"/>
      <p:bldP spid="12" grpId="0"/>
      <p:bldP spid="13" grpId="0"/>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8550"/>
            <a:ext cx="9070975" cy="1143000"/>
          </a:xfrm>
        </p:spPr>
        <p:txBody>
          <a:bodyPr/>
          <a:lstStyle/>
          <a:p>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608849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My “Enemy.”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33114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0335638"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Any enemies?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66425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9620"/>
            <a:ext cx="9144000" cy="60883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839"/>
            <a:ext cx="9144000" cy="719836"/>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In your face.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582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Any enemies?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0085" y="308976"/>
            <a:ext cx="8674175" cy="6079212"/>
          </a:xfrm>
          <a:prstGeom prst="rect">
            <a:avLst/>
          </a:prstGeom>
        </p:spPr>
      </p:pic>
    </p:spTree>
    <p:extLst>
      <p:ext uri="{BB962C8B-B14F-4D97-AF65-F5344CB8AC3E}">
        <p14:creationId xmlns:p14="http://schemas.microsoft.com/office/powerpoint/2010/main" val="3302024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1123</TotalTime>
  <Words>2274</Words>
  <Application>Microsoft Macintosh PowerPoint</Application>
  <PresentationFormat>On-screen Show (4:3)</PresentationFormat>
  <Paragraphs>259</Paragraphs>
  <Slides>56</Slides>
  <Notes>54</Notes>
  <HiddenSlides>6</HiddenSlides>
  <MMClips>0</MMClips>
  <ScaleCrop>false</ScaleCrop>
  <HeadingPairs>
    <vt:vector size="4" baseType="variant">
      <vt:variant>
        <vt:lpstr>Theme</vt:lpstr>
      </vt:variant>
      <vt:variant>
        <vt:i4>7</vt:i4>
      </vt:variant>
      <vt:variant>
        <vt:lpstr>Slide Titles</vt:lpstr>
      </vt:variant>
      <vt:variant>
        <vt:i4>56</vt:i4>
      </vt:variant>
    </vt:vector>
  </HeadingPairs>
  <TitlesOfParts>
    <vt:vector size="63" baseType="lpstr">
      <vt:lpstr>49_Blank Presentation</vt:lpstr>
      <vt:lpstr>1_Blank Presentation</vt:lpstr>
      <vt:lpstr>Office Theme</vt:lpstr>
      <vt:lpstr>1_Office Theme</vt:lpstr>
      <vt:lpstr>50_Blank Presentation</vt:lpstr>
      <vt:lpstr>14 Literary 2 - Dead Sea Scrolls</vt:lpstr>
      <vt:lpstr>2_Blank Presentation</vt:lpstr>
      <vt:lpstr>Love Your Enemies</vt:lpstr>
      <vt:lpstr>How would you respond to a man if you knew he was going to kill you this Friday? </vt:lpstr>
      <vt:lpstr>Palm Sunday</vt:lpstr>
      <vt:lpstr>Triumphal Entry</vt:lpstr>
      <vt:lpstr>Palms to Cross</vt:lpstr>
      <vt:lpstr>My “Enemy.”</vt:lpstr>
      <vt:lpstr>Any enemies?</vt:lpstr>
      <vt:lpstr>In your face.</vt:lpstr>
      <vt:lpstr>Any enemies?</vt:lpstr>
      <vt:lpstr>Work enemies?</vt:lpstr>
      <vt:lpstr>Other enemies?</vt:lpstr>
      <vt:lpstr>Love your enemies.</vt:lpstr>
      <vt:lpstr>How should you treat your enemy?</vt:lpstr>
      <vt:lpstr>The Despised Romans</vt:lpstr>
      <vt:lpstr>Pax Romana (Roman Peace)</vt:lpstr>
      <vt:lpstr>Love your enemies. Do good to those who hate you.</vt:lpstr>
      <vt:lpstr>The Despised  Jewish Leaders</vt:lpstr>
      <vt:lpstr>Enemies: The How and Why</vt:lpstr>
      <vt:lpstr>How should you treat your enemy?</vt:lpstr>
      <vt:lpstr>I. Love and pray for your enemy (5:43-44). </vt:lpstr>
      <vt:lpstr>"You have heard the law that says, 'Love your neighbor' and hate your enemy"  (5:43 NLT).</vt:lpstr>
      <vt:lpstr>Leviticus 19:18 (NLT)  “Do not seek revenge or bear a grudge against a fellow Israelite, but love your neighbor as yourself. I am the LORD.” </vt:lpstr>
      <vt:lpstr>"You have heard the law that says, 'Love your neighbor' and hate your enemy"  (5:43 NLT).</vt:lpstr>
      <vt:lpstr>The Qumran Community</vt:lpstr>
      <vt:lpstr>Who were the Essenes?</vt:lpstr>
      <vt:lpstr>Jesus versus Tradition</vt:lpstr>
      <vt:lpstr>Jesus’ higher law says to love and pray for your enemy (5:44). </vt:lpstr>
      <vt:lpstr>Love your enemies.</vt:lpstr>
      <vt:lpstr>Interest</vt:lpstr>
      <vt:lpstr>Love your enemies.</vt:lpstr>
      <vt:lpstr>Love your enemies.</vt:lpstr>
      <vt:lpstr>How should you treat your enemy?</vt:lpstr>
      <vt:lpstr>I. Love and pray for your enemy (5:43-44). </vt:lpstr>
      <vt:lpstr>II. Blessing your enemy shows Christ's higher law (5:45-48). </vt:lpstr>
      <vt:lpstr>"In that way, you will be acting as true children of your Father in heaven"  (5:45a NLT).</vt:lpstr>
      <vt:lpstr>"For he gives his sunlight to both the evil and the good, and he sends rain on the just and the unjust alike" (5:45b NLT).</vt:lpstr>
      <vt:lpstr>"If you love only those who love you, what reward is there for that? Even corrupt tax collectors do that much. 47If you are kind only to your friends, how are you different from anyone else? Even pagans do that" (5:46-47 NLT).</vt:lpstr>
      <vt:lpstr>Love your enemies.</vt:lpstr>
      <vt:lpstr>"But you are to be perfect, even as your Father in heaven is perfect" (5:48 NLT).</vt:lpstr>
      <vt:lpstr>Be perfect.</vt:lpstr>
      <vt:lpstr>The only way you can be perfect is to trust Christ’s death and resurrection for you that forgives your sin. Have you done that? </vt:lpstr>
      <vt:lpstr>How should you treat your enemy?</vt:lpstr>
      <vt:lpstr>Main Idea</vt:lpstr>
      <vt:lpstr>I. Love and pray for your enemy (5:43-44). </vt:lpstr>
      <vt:lpstr>II. Blessing your enemy shows Christ's higher law (5:45-48). </vt:lpstr>
      <vt:lpstr>Love your enemies.</vt:lpstr>
      <vt:lpstr>Love your enemies.</vt:lpstr>
      <vt:lpstr>Love your enemies.</vt:lpstr>
      <vt:lpstr>Love your enemies.</vt:lpstr>
      <vt:lpstr>Is that true?</vt:lpstr>
      <vt:lpstr>Is there a just war?</vt:lpstr>
      <vt:lpstr>How might you be despising your enemy?</vt:lpstr>
      <vt:lpstr>Love your enemies.</vt:lpstr>
      <vt:lpstr>How can you bless your enemy?</vt:lpstr>
      <vt:lpstr>Black</vt:lpstr>
      <vt:lpstr>NT Sermons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94</cp:revision>
  <dcterms:created xsi:type="dcterms:W3CDTF">2014-08-02T06:39:19Z</dcterms:created>
  <dcterms:modified xsi:type="dcterms:W3CDTF">2016-03-20T07:38:51Z</dcterms:modified>
</cp:coreProperties>
</file>