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9" r:id="rId5"/>
    <p:sldId id="270" r:id="rId6"/>
    <p:sldId id="261" r:id="rId7"/>
    <p:sldId id="271" r:id="rId8"/>
    <p:sldId id="272" r:id="rId9"/>
    <p:sldId id="265" r:id="rId10"/>
    <p:sldId id="266" r:id="rId11"/>
    <p:sldId id="26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58283-CF8B-4193-ACDF-6FC5B0C11D96}" v="27" dt="2025-05-17T12:41:52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22"/>
    <p:restoredTop sz="94793"/>
  </p:normalViewPr>
  <p:slideViewPr>
    <p:cSldViewPr snapToGrid="0">
      <p:cViewPr varScale="1">
        <p:scale>
          <a:sx n="73" d="100"/>
          <a:sy n="73" d="100"/>
        </p:scale>
        <p:origin x="208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28D8-BCA5-FC42-9BE6-8CD790C8F3B5}" type="datetimeFigureOut">
              <a:t>5/18/25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2A23C-91E5-6A4F-B08C-6084BE8B90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9264-0ACD-AF6C-9359-ED931D60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FB353-53CD-28DF-0761-1249A4A6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A2EBA-E879-E3E8-7EE7-1CBAF891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9497-5E5A-F4C2-4B90-2C5E4BC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149F-A763-F986-0184-4D077EB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82767-E4DE-6F6B-9EF2-AFCC461C5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EBC3-36C4-CA26-2E04-5DBD4D9A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8FB7-0955-8650-40B5-C872331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9B6C-7A82-FFC5-7900-185A9F8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446A3-B18D-5874-BAF1-4F064FAF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77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87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043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52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5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93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09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838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25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99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0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E385-F4EE-347B-583C-126BCA4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F516E-5B6F-EFC2-2FA3-C4982F26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7A05-A5C7-E183-4C5C-2FE0F72E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7DB2-9C10-FD71-2A61-C29E8F28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B5B3-67DC-986F-7CE5-1517156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7A4F-C0EE-0F28-18B7-636C5DA0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EE0D-C863-D423-F65E-77DF4B895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587E-CF33-9CF4-ADE6-0C425C64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7E81-1F4D-8BEA-63F5-0F44CD0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3A6E-43F4-487C-AF20-C25FACB1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B277-3578-829D-4D97-9F16C22F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0CB2-038A-3CBC-84A6-3576FC61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BE5E-8681-6E1B-6D7F-8D5BD6DE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DBD6-219D-2EB7-B376-CEF4DC4B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93A03-9A21-038E-1C1D-D84ED140D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28A46-2586-4B29-B1BD-B9294287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6E4BE-0F31-5CBC-D8D6-4AF582CF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D2D56-28A3-6AF0-774B-E3C7DD38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BCE82-6BF6-0350-E0C9-7EDE394A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E4A-D6BB-229E-3D13-CF1B983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419FD-20D4-8147-15CD-F2B0753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64A4-6564-0744-665F-2BD31729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02D5E-7A79-011F-9541-57DB7F00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B2697-39E7-F71E-FD2D-06339A1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65C0-2481-22B2-9D77-B5DACEE7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8B08-AD3C-05AD-DB11-DDEE1C34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CA6F-8B6D-8FCB-C849-D2A65866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04F3-F2B6-EDE0-715F-0716590F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A4E4C-F9FA-172A-ABE4-8AEDE206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3F16-B567-DF2F-D6EB-65E1D95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ACC6-21F3-35E5-8F3F-394A8845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DE27-EE90-7733-7210-0BEB4CC8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ADD3-95E9-02AD-9B47-461E8607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AD112-2BC6-FAB1-5073-0869195B3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984-2F92-F46D-2A5B-2CB45ABB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9841-DB90-5D11-DA04-57604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FFB7-DFE4-1ACF-BC92-8796D18A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5061-1FE0-1822-241F-B5E8A92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00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3850"/>
            <a:ext cx="4826795" cy="1883691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693211"/>
            <a:ext cx="4830283" cy="159450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8:1–26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B1E7DB-DBB8-3599-257D-9BFE70F58BC5}"/>
              </a:ext>
            </a:extLst>
          </p:cNvPr>
          <p:cNvGrpSpPr/>
          <p:nvPr/>
        </p:nvGrpSpPr>
        <p:grpSpPr>
          <a:xfrm>
            <a:off x="6095687" y="384173"/>
            <a:ext cx="5258114" cy="5167312"/>
            <a:chOff x="360680" y="1560761"/>
            <a:chExt cx="4257619" cy="41237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52BD61-5FFD-EE38-E901-B6CCD1E2087D}"/>
                </a:ext>
              </a:extLst>
            </p:cNvPr>
            <p:cNvSpPr/>
            <p:nvPr/>
          </p:nvSpPr>
          <p:spPr>
            <a:xfrm>
              <a:off x="360680" y="1560761"/>
              <a:ext cx="4257619" cy="28534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0BE329F-0C7B-C62C-66E1-B48343D44BEA}"/>
                </a:ext>
              </a:extLst>
            </p:cNvPr>
            <p:cNvSpPr/>
            <p:nvPr/>
          </p:nvSpPr>
          <p:spPr>
            <a:xfrm>
              <a:off x="401320" y="4084320"/>
              <a:ext cx="4201160" cy="1209040"/>
            </a:xfrm>
            <a:custGeom>
              <a:avLst/>
              <a:gdLst>
                <a:gd name="connsiteX0" fmla="*/ 426720 w 4201160"/>
                <a:gd name="connsiteY0" fmla="*/ 15240 h 1209040"/>
                <a:gd name="connsiteX1" fmla="*/ 426720 w 4201160"/>
                <a:gd name="connsiteY1" fmla="*/ 15240 h 1209040"/>
                <a:gd name="connsiteX2" fmla="*/ 177800 w 4201160"/>
                <a:gd name="connsiteY2" fmla="*/ 76200 h 1209040"/>
                <a:gd name="connsiteX3" fmla="*/ 147320 w 4201160"/>
                <a:gd name="connsiteY3" fmla="*/ 81280 h 1209040"/>
                <a:gd name="connsiteX4" fmla="*/ 121920 w 4201160"/>
                <a:gd name="connsiteY4" fmla="*/ 91440 h 1209040"/>
                <a:gd name="connsiteX5" fmla="*/ 101600 w 4201160"/>
                <a:gd name="connsiteY5" fmla="*/ 96520 h 1209040"/>
                <a:gd name="connsiteX6" fmla="*/ 86360 w 4201160"/>
                <a:gd name="connsiteY6" fmla="*/ 106680 h 1209040"/>
                <a:gd name="connsiteX7" fmla="*/ 35560 w 4201160"/>
                <a:gd name="connsiteY7" fmla="*/ 132080 h 1209040"/>
                <a:gd name="connsiteX8" fmla="*/ 20320 w 4201160"/>
                <a:gd name="connsiteY8" fmla="*/ 157480 h 1209040"/>
                <a:gd name="connsiteX9" fmla="*/ 5080 w 4201160"/>
                <a:gd name="connsiteY9" fmla="*/ 172720 h 1209040"/>
                <a:gd name="connsiteX10" fmla="*/ 0 w 4201160"/>
                <a:gd name="connsiteY10" fmla="*/ 528320 h 1209040"/>
                <a:gd name="connsiteX11" fmla="*/ 15240 w 4201160"/>
                <a:gd name="connsiteY11" fmla="*/ 1117600 h 1209040"/>
                <a:gd name="connsiteX12" fmla="*/ 142240 w 4201160"/>
                <a:gd name="connsiteY12" fmla="*/ 1071880 h 1209040"/>
                <a:gd name="connsiteX13" fmla="*/ 314960 w 4201160"/>
                <a:gd name="connsiteY13" fmla="*/ 1066800 h 1209040"/>
                <a:gd name="connsiteX14" fmla="*/ 563880 w 4201160"/>
                <a:gd name="connsiteY14" fmla="*/ 1097280 h 1209040"/>
                <a:gd name="connsiteX15" fmla="*/ 746760 w 4201160"/>
                <a:gd name="connsiteY15" fmla="*/ 1143000 h 1209040"/>
                <a:gd name="connsiteX16" fmla="*/ 878840 w 4201160"/>
                <a:gd name="connsiteY16" fmla="*/ 1153160 h 1209040"/>
                <a:gd name="connsiteX17" fmla="*/ 1031240 w 4201160"/>
                <a:gd name="connsiteY17" fmla="*/ 1203960 h 1209040"/>
                <a:gd name="connsiteX18" fmla="*/ 1239520 w 4201160"/>
                <a:gd name="connsiteY18" fmla="*/ 1209040 h 1209040"/>
                <a:gd name="connsiteX19" fmla="*/ 1463040 w 4201160"/>
                <a:gd name="connsiteY19" fmla="*/ 1209040 h 1209040"/>
                <a:gd name="connsiteX20" fmla="*/ 1686560 w 4201160"/>
                <a:gd name="connsiteY20" fmla="*/ 1173480 h 1209040"/>
                <a:gd name="connsiteX21" fmla="*/ 1828800 w 4201160"/>
                <a:gd name="connsiteY21" fmla="*/ 1168400 h 1209040"/>
                <a:gd name="connsiteX22" fmla="*/ 2026920 w 4201160"/>
                <a:gd name="connsiteY22" fmla="*/ 1178560 h 1209040"/>
                <a:gd name="connsiteX23" fmla="*/ 2189480 w 4201160"/>
                <a:gd name="connsiteY23" fmla="*/ 1188720 h 1209040"/>
                <a:gd name="connsiteX24" fmla="*/ 2306320 w 4201160"/>
                <a:gd name="connsiteY24" fmla="*/ 1209040 h 1209040"/>
                <a:gd name="connsiteX25" fmla="*/ 2499360 w 4201160"/>
                <a:gd name="connsiteY25" fmla="*/ 1158240 h 1209040"/>
                <a:gd name="connsiteX26" fmla="*/ 2636520 w 4201160"/>
                <a:gd name="connsiteY26" fmla="*/ 1158240 h 1209040"/>
                <a:gd name="connsiteX27" fmla="*/ 2799080 w 4201160"/>
                <a:gd name="connsiteY27" fmla="*/ 1127760 h 1209040"/>
                <a:gd name="connsiteX28" fmla="*/ 2971800 w 4201160"/>
                <a:gd name="connsiteY28" fmla="*/ 1071880 h 1209040"/>
                <a:gd name="connsiteX29" fmla="*/ 3185160 w 4201160"/>
                <a:gd name="connsiteY29" fmla="*/ 975360 h 1209040"/>
                <a:gd name="connsiteX30" fmla="*/ 3347720 w 4201160"/>
                <a:gd name="connsiteY30" fmla="*/ 934720 h 1209040"/>
                <a:gd name="connsiteX31" fmla="*/ 3500120 w 4201160"/>
                <a:gd name="connsiteY31" fmla="*/ 797560 h 1209040"/>
                <a:gd name="connsiteX32" fmla="*/ 3632200 w 4201160"/>
                <a:gd name="connsiteY32" fmla="*/ 721360 h 1209040"/>
                <a:gd name="connsiteX33" fmla="*/ 3764280 w 4201160"/>
                <a:gd name="connsiteY33" fmla="*/ 629920 h 1209040"/>
                <a:gd name="connsiteX34" fmla="*/ 3876040 w 4201160"/>
                <a:gd name="connsiteY34" fmla="*/ 533400 h 1209040"/>
                <a:gd name="connsiteX35" fmla="*/ 4008120 w 4201160"/>
                <a:gd name="connsiteY35" fmla="*/ 386080 h 1209040"/>
                <a:gd name="connsiteX36" fmla="*/ 4099560 w 4201160"/>
                <a:gd name="connsiteY36" fmla="*/ 330200 h 1209040"/>
                <a:gd name="connsiteX37" fmla="*/ 4196080 w 4201160"/>
                <a:gd name="connsiteY37" fmla="*/ 304800 h 1209040"/>
                <a:gd name="connsiteX38" fmla="*/ 4201160 w 4201160"/>
                <a:gd name="connsiteY38" fmla="*/ 111760 h 1209040"/>
                <a:gd name="connsiteX39" fmla="*/ 487680 w 4201160"/>
                <a:gd name="connsiteY39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01160" h="1209040">
                  <a:moveTo>
                    <a:pt x="426720" y="15240"/>
                  </a:moveTo>
                  <a:lnTo>
                    <a:pt x="426720" y="15240"/>
                  </a:lnTo>
                  <a:cubicBezTo>
                    <a:pt x="308922" y="45780"/>
                    <a:pt x="290044" y="52148"/>
                    <a:pt x="177800" y="76200"/>
                  </a:cubicBezTo>
                  <a:cubicBezTo>
                    <a:pt x="167728" y="78358"/>
                    <a:pt x="157480" y="79587"/>
                    <a:pt x="147320" y="81280"/>
                  </a:cubicBezTo>
                  <a:cubicBezTo>
                    <a:pt x="138853" y="84667"/>
                    <a:pt x="130571" y="88556"/>
                    <a:pt x="121920" y="91440"/>
                  </a:cubicBezTo>
                  <a:cubicBezTo>
                    <a:pt x="115296" y="93648"/>
                    <a:pt x="108017" y="93770"/>
                    <a:pt x="101600" y="96520"/>
                  </a:cubicBezTo>
                  <a:cubicBezTo>
                    <a:pt x="95988" y="98925"/>
                    <a:pt x="91736" y="103785"/>
                    <a:pt x="86360" y="106680"/>
                  </a:cubicBezTo>
                  <a:cubicBezTo>
                    <a:pt x="69691" y="115656"/>
                    <a:pt x="35560" y="132080"/>
                    <a:pt x="35560" y="132080"/>
                  </a:cubicBezTo>
                  <a:cubicBezTo>
                    <a:pt x="30480" y="140547"/>
                    <a:pt x="26244" y="149581"/>
                    <a:pt x="20320" y="157480"/>
                  </a:cubicBezTo>
                  <a:cubicBezTo>
                    <a:pt x="16009" y="163227"/>
                    <a:pt x="5080" y="172720"/>
                    <a:pt x="5080" y="172720"/>
                  </a:cubicBezTo>
                  <a:cubicBezTo>
                    <a:pt x="3387" y="291253"/>
                    <a:pt x="1693" y="409787"/>
                    <a:pt x="0" y="528320"/>
                  </a:cubicBezTo>
                  <a:lnTo>
                    <a:pt x="15240" y="1117600"/>
                  </a:lnTo>
                  <a:lnTo>
                    <a:pt x="142240" y="1071880"/>
                  </a:lnTo>
                  <a:lnTo>
                    <a:pt x="314960" y="1066800"/>
                  </a:lnTo>
                  <a:lnTo>
                    <a:pt x="563880" y="1097280"/>
                  </a:lnTo>
                  <a:lnTo>
                    <a:pt x="746760" y="1143000"/>
                  </a:lnTo>
                  <a:lnTo>
                    <a:pt x="878840" y="1153160"/>
                  </a:lnTo>
                  <a:lnTo>
                    <a:pt x="1031240" y="1203960"/>
                  </a:lnTo>
                  <a:lnTo>
                    <a:pt x="1239520" y="1209040"/>
                  </a:lnTo>
                  <a:lnTo>
                    <a:pt x="1463040" y="1209040"/>
                  </a:lnTo>
                  <a:lnTo>
                    <a:pt x="1686560" y="1173480"/>
                  </a:lnTo>
                  <a:lnTo>
                    <a:pt x="1828800" y="1168400"/>
                  </a:lnTo>
                  <a:lnTo>
                    <a:pt x="2026920" y="1178560"/>
                  </a:lnTo>
                  <a:lnTo>
                    <a:pt x="2189480" y="1188720"/>
                  </a:lnTo>
                  <a:lnTo>
                    <a:pt x="2306320" y="1209040"/>
                  </a:lnTo>
                  <a:lnTo>
                    <a:pt x="2499360" y="1158240"/>
                  </a:lnTo>
                  <a:lnTo>
                    <a:pt x="2636520" y="1158240"/>
                  </a:lnTo>
                  <a:lnTo>
                    <a:pt x="2799080" y="1127760"/>
                  </a:lnTo>
                  <a:lnTo>
                    <a:pt x="2971800" y="1071880"/>
                  </a:lnTo>
                  <a:lnTo>
                    <a:pt x="3185160" y="975360"/>
                  </a:lnTo>
                  <a:lnTo>
                    <a:pt x="3347720" y="934720"/>
                  </a:lnTo>
                  <a:lnTo>
                    <a:pt x="3500120" y="797560"/>
                  </a:lnTo>
                  <a:lnTo>
                    <a:pt x="3632200" y="721360"/>
                  </a:lnTo>
                  <a:lnTo>
                    <a:pt x="3764280" y="629920"/>
                  </a:lnTo>
                  <a:lnTo>
                    <a:pt x="3876040" y="533400"/>
                  </a:lnTo>
                  <a:lnTo>
                    <a:pt x="4008120" y="386080"/>
                  </a:lnTo>
                  <a:lnTo>
                    <a:pt x="4099560" y="330200"/>
                  </a:lnTo>
                  <a:lnTo>
                    <a:pt x="4196080" y="304800"/>
                  </a:lnTo>
                  <a:lnTo>
                    <a:pt x="4201160" y="111760"/>
                  </a:lnTo>
                  <a:lnTo>
                    <a:pt x="487680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C4361F-2CBE-ABD1-8AD6-87A8E25A6BF9}"/>
                </a:ext>
              </a:extLst>
            </p:cNvPr>
            <p:cNvSpPr/>
            <p:nvPr/>
          </p:nvSpPr>
          <p:spPr>
            <a:xfrm>
              <a:off x="373091" y="1718469"/>
              <a:ext cx="99350" cy="3480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collage of different colored eyes&#10;&#10;AI-generated content may be incorrect.">
              <a:extLst>
                <a:ext uri="{FF2B5EF4-FFF2-40B4-BE49-F238E27FC236}">
                  <a16:creationId xmlns:a16="http://schemas.microsoft.com/office/drawing/2014/main" id="{47ADBB2A-F7B0-32C4-9DBB-EB940CA20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8E8EA"/>
                </a:clrFrom>
                <a:clrTo>
                  <a:srgbClr val="E8E8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459" y="1562086"/>
              <a:ext cx="4213860" cy="41224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BF45C-B5D0-2CAC-D704-E39BBDE4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54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507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E9E244-7CEA-51BE-2386-C67B518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962163" y="1165609"/>
            <a:ext cx="7746709" cy="4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aby feet&#10;&#10;Description automatically generated">
            <a:extLst>
              <a:ext uri="{FF2B5EF4-FFF2-40B4-BE49-F238E27FC236}">
                <a16:creationId xmlns:a16="http://schemas.microsoft.com/office/drawing/2014/main" id="{0E9E3F1D-6521-173F-6BC4-901146A5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314" r="-1" b="673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A sandwich on a red napkin next to tomatoes&#10;&#10;Description automatically generated">
            <a:extLst>
              <a:ext uri="{FF2B5EF4-FFF2-40B4-BE49-F238E27FC236}">
                <a16:creationId xmlns:a16="http://schemas.microsoft.com/office/drawing/2014/main" id="{830CAA9B-ABD0-DBA9-060C-0243D042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36" r="-1" b="1335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5E5F8-6588-24BA-662A-C3ACF36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875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89E1-4407-1080-7201-7564466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341574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Triplets presented like a sandwich structure.</a:t>
            </a:r>
          </a:p>
        </p:txBody>
      </p:sp>
    </p:spTree>
    <p:extLst>
      <p:ext uri="{BB962C8B-B14F-4D97-AF65-F5344CB8AC3E}">
        <p14:creationId xmlns:p14="http://schemas.microsoft.com/office/powerpoint/2010/main" val="12482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4376-4919-1D19-DE78-286859D0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360A-A5F7-6D53-EFF4-130A85DA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902"/>
            <a:ext cx="9144000" cy="102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0E8190-A28F-AFD1-B3EE-FD7176CEFAEE}"/>
              </a:ext>
            </a:extLst>
          </p:cNvPr>
          <p:cNvSpPr/>
          <p:nvPr/>
        </p:nvSpPr>
        <p:spPr>
          <a:xfrm>
            <a:off x="0" y="1946137"/>
            <a:ext cx="12192000" cy="11929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1 – Divine Vision, 8:1–10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42A9F3-DAE5-243C-5887-0BF5ECDDFE0A}"/>
              </a:ext>
            </a:extLst>
          </p:cNvPr>
          <p:cNvSpPr/>
          <p:nvPr/>
        </p:nvSpPr>
        <p:spPr>
          <a:xfrm>
            <a:off x="0" y="4848059"/>
            <a:ext cx="12192000" cy="13252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3 – Progressive Vision, 8:22–26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BADEDA-8CD1-FB2E-EFA9-2764500D7E20}"/>
              </a:ext>
            </a:extLst>
          </p:cNvPr>
          <p:cNvSpPr/>
          <p:nvPr/>
        </p:nvSpPr>
        <p:spPr>
          <a:xfrm>
            <a:off x="0" y="3397098"/>
            <a:ext cx="12192000" cy="119294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2 – Unclear Visions, 8:11–21</a:t>
            </a:r>
          </a:p>
        </p:txBody>
      </p:sp>
    </p:spTree>
    <p:extLst>
      <p:ext uri="{BB962C8B-B14F-4D97-AF65-F5344CB8AC3E}">
        <p14:creationId xmlns:p14="http://schemas.microsoft.com/office/powerpoint/2010/main" val="3402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78905"/>
          </a:xfrm>
        </p:spPr>
        <p:txBody>
          <a:bodyPr anchor="b">
            <a:normAutofit/>
          </a:bodyPr>
          <a:lstStyle/>
          <a:p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#1 – Divine Vision (8:1–10)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71307"/>
            <a:ext cx="4980647" cy="332066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Compassion (</a:t>
            </a:r>
            <a:r>
              <a:rPr lang="en-US" i="1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splanknome</a:t>
            </a:r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 upon the crowd, v. 1–3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Human vision or solution, v. 4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Divine provision, v. 5–10</a:t>
            </a:r>
          </a:p>
        </p:txBody>
      </p:sp>
      <p:pic>
        <p:nvPicPr>
          <p:cNvPr id="7" name="Picture 6" descr="A painting of a group of people&#10;&#10;AI-generated content may be incorrect.">
            <a:extLst>
              <a:ext uri="{FF2B5EF4-FFF2-40B4-BE49-F238E27FC236}">
                <a16:creationId xmlns:a16="http://schemas.microsoft.com/office/drawing/2014/main" id="{100CF160-E3E8-5529-36F8-CCC17E5D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081" y="325368"/>
            <a:ext cx="6136919" cy="61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98D7-CD3C-5F89-C1F2-ACD9C1F0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008E8-6BB1-EB6E-85A0-1909B0F9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60617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#2 – Unclear Visions (8:11–21)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F4E3-AB05-208D-FCCE-4059551C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06289"/>
            <a:ext cx="4243589" cy="288727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Pharisees’ need for a sign, v. 11–13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Disciples’ need for an explanation, v. 14–21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C3BDA-8EEE-6B26-7C84-4D196D6FEFB7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mosaic of baskets of eggs&#10;&#10;AI-generated content may be incorrect.">
            <a:extLst>
              <a:ext uri="{FF2B5EF4-FFF2-40B4-BE49-F238E27FC236}">
                <a16:creationId xmlns:a16="http://schemas.microsoft.com/office/drawing/2014/main" id="{A4BA87FB-9D33-6168-E199-68AA3557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02" y="0"/>
            <a:ext cx="687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136DA-6746-81D7-2A1D-168489C1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4974-BFA5-0DE8-B1EF-6E58FEDE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52060" cy="1578905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#3 – Progressive Visions (8:22–26)</a:t>
            </a: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95FB-F1C1-4203-DAE9-9B69FB52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88001"/>
            <a:ext cx="4243589" cy="29055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First stage, v. 22–24</a:t>
            </a:r>
          </a:p>
          <a:p>
            <a:endParaRPr lang="en-US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Second stage, v. 25–26</a:t>
            </a:r>
          </a:p>
        </p:txBody>
      </p:sp>
      <p:pic>
        <p:nvPicPr>
          <p:cNvPr id="5" name="Picture 4" descr="A person walking away from a tree&#10;&#10;AI-generated content may be incorrect.">
            <a:extLst>
              <a:ext uri="{FF2B5EF4-FFF2-40B4-BE49-F238E27FC236}">
                <a16:creationId xmlns:a16="http://schemas.microsoft.com/office/drawing/2014/main" id="{7EB94358-3AFD-7E53-6C47-7A6E459E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0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E7D68-70CB-9FFB-4656-0D868F2B69B4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6" y="2130839"/>
            <a:ext cx="7735219" cy="393516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may have a divine vision like Jesus’s that is compassionate and caring (8:1–10).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vision is a learner’s or unclear vision, which requires evidence, signs, and explanations (8:11–21).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 person can have a progressive vision based on faith, which may not be perfect but continues to evolve (8:22–26).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FC760483-19DC-3C6A-CF54-7FF932FC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5" y="2421683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2109726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a vision we have?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“Our mission is your vision” – St. Luke’s Medical Center, Manila, the Philippines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275</Words>
  <Application>Microsoft Macintosh PowerPoint</Application>
  <PresentationFormat>Widescreen</PresentationFormat>
  <Paragraphs>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Aptos</vt:lpstr>
      <vt:lpstr>Aptos Display</vt:lpstr>
      <vt:lpstr>Arial</vt:lpstr>
      <vt:lpstr>Times New Roman</vt:lpstr>
      <vt:lpstr>Wingdings</vt:lpstr>
      <vt:lpstr>Office Theme</vt:lpstr>
      <vt:lpstr>Orbit</vt:lpstr>
      <vt:lpstr>Clear Vision</vt:lpstr>
      <vt:lpstr>PowerPoint Presentation</vt:lpstr>
      <vt:lpstr>Structure</vt:lpstr>
      <vt:lpstr>Today’s Triplets</vt:lpstr>
      <vt:lpstr>Story #1 – Divine Vision (8:1–10)</vt:lpstr>
      <vt:lpstr>Story #2 – Unclear Visions (8:11–21)</vt:lpstr>
      <vt:lpstr>Story #3 – Progressive Visions (8:22–26)</vt:lpstr>
      <vt:lpstr>Lessons we’ve learned today</vt:lpstr>
      <vt:lpstr>Question for us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Rick Griffith</cp:lastModifiedBy>
  <cp:revision>85</cp:revision>
  <dcterms:created xsi:type="dcterms:W3CDTF">2024-09-12T01:07:31Z</dcterms:created>
  <dcterms:modified xsi:type="dcterms:W3CDTF">2025-05-18T08:57:20Z</dcterms:modified>
</cp:coreProperties>
</file>