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6" r:id="rId3"/>
  </p:sldMasterIdLst>
  <p:notesMasterIdLst>
    <p:notesMasterId r:id="rId36"/>
  </p:notesMasterIdLst>
  <p:sldIdLst>
    <p:sldId id="2143" r:id="rId4"/>
    <p:sldId id="3419" r:id="rId5"/>
    <p:sldId id="3420" r:id="rId6"/>
    <p:sldId id="289" r:id="rId7"/>
    <p:sldId id="291" r:id="rId8"/>
    <p:sldId id="307" r:id="rId9"/>
    <p:sldId id="308" r:id="rId10"/>
    <p:sldId id="310" r:id="rId11"/>
    <p:sldId id="309" r:id="rId12"/>
    <p:sldId id="311" r:id="rId13"/>
    <p:sldId id="290" r:id="rId14"/>
    <p:sldId id="292" r:id="rId15"/>
    <p:sldId id="312" r:id="rId16"/>
    <p:sldId id="313" r:id="rId17"/>
    <p:sldId id="314" r:id="rId18"/>
    <p:sldId id="315" r:id="rId19"/>
    <p:sldId id="316" r:id="rId20"/>
    <p:sldId id="317" r:id="rId21"/>
    <p:sldId id="318" r:id="rId22"/>
    <p:sldId id="322" r:id="rId23"/>
    <p:sldId id="300" r:id="rId24"/>
    <p:sldId id="319" r:id="rId25"/>
    <p:sldId id="326" r:id="rId26"/>
    <p:sldId id="327" r:id="rId27"/>
    <p:sldId id="324" r:id="rId28"/>
    <p:sldId id="325" r:id="rId29"/>
    <p:sldId id="329" r:id="rId30"/>
    <p:sldId id="328" r:id="rId31"/>
    <p:sldId id="330" r:id="rId32"/>
    <p:sldId id="306" r:id="rId33"/>
    <p:sldId id="2182" r:id="rId34"/>
    <p:sldId id="218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p:restoredTop sz="94607"/>
  </p:normalViewPr>
  <p:slideViewPr>
    <p:cSldViewPr snapToGrid="0" snapToObjects="1">
      <p:cViewPr varScale="1">
        <p:scale>
          <a:sx n="119" d="100"/>
          <a:sy n="119" d="100"/>
        </p:scale>
        <p:origin x="2048"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CB793-575A-DE4F-AD14-014778AD1817}" type="datetimeFigureOut">
              <a:rPr lang="en-US" smtClean="0"/>
              <a:t>3/24/19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DA63E-D26F-AE49-85CB-D709193F2326}" type="slidenum">
              <a:rPr lang="en-US" smtClean="0"/>
              <a:t>‹#›</a:t>
            </a:fld>
            <a:endParaRPr lang="en-US"/>
          </a:p>
        </p:txBody>
      </p:sp>
    </p:spTree>
    <p:extLst>
      <p:ext uri="{BB962C8B-B14F-4D97-AF65-F5344CB8AC3E}">
        <p14:creationId xmlns:p14="http://schemas.microsoft.com/office/powerpoint/2010/main" val="14866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22722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3/24/19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9333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3/24/19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1574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3/24/19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8787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53347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660036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95455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66614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444429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727339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965228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22674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3/24/19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18715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11107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686807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4270322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402154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909439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C1FB9-7A29-704C-A74C-28437C956A41}" type="slidenum">
              <a:rPr lang="en-US" smtClean="0"/>
              <a:t>‹#›</a:t>
            </a:fld>
            <a:endParaRPr lang="en-US" dirty="0"/>
          </a:p>
        </p:txBody>
      </p:sp>
    </p:spTree>
    <p:extLst>
      <p:ext uri="{BB962C8B-B14F-4D97-AF65-F5344CB8AC3E}">
        <p14:creationId xmlns:p14="http://schemas.microsoft.com/office/powerpoint/2010/main" val="4188871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C1FB9-7A29-704C-A74C-28437C956A41}" type="slidenum">
              <a:rPr lang="en-US" smtClean="0"/>
              <a:t>‹#›</a:t>
            </a:fld>
            <a:endParaRPr lang="en-US" dirty="0"/>
          </a:p>
        </p:txBody>
      </p:sp>
    </p:spTree>
    <p:extLst>
      <p:ext uri="{BB962C8B-B14F-4D97-AF65-F5344CB8AC3E}">
        <p14:creationId xmlns:p14="http://schemas.microsoft.com/office/powerpoint/2010/main" val="608144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D7346-BE92-EB44-9703-B79B4A448A49}" type="datetimeFigureOut">
              <a:rPr lang="en-US" smtClean="0"/>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C1FB9-7A29-704C-A74C-28437C956A41}" type="slidenum">
              <a:rPr lang="en-US" smtClean="0"/>
              <a:t>‹#›</a:t>
            </a:fld>
            <a:endParaRPr lang="en-US" dirty="0"/>
          </a:p>
        </p:txBody>
      </p:sp>
    </p:spTree>
    <p:extLst>
      <p:ext uri="{BB962C8B-B14F-4D97-AF65-F5344CB8AC3E}">
        <p14:creationId xmlns:p14="http://schemas.microsoft.com/office/powerpoint/2010/main" val="1408578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D7346-BE92-EB44-9703-B79B4A448A49}" type="datetimeFigureOut">
              <a:rPr lang="en-US" smtClean="0"/>
              <a:t>3/24/19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C1FB9-7A29-704C-A74C-28437C956A41}" type="slidenum">
              <a:rPr lang="en-US" smtClean="0"/>
              <a:t>‹#›</a:t>
            </a:fld>
            <a:endParaRPr lang="en-US" dirty="0"/>
          </a:p>
        </p:txBody>
      </p:sp>
    </p:spTree>
    <p:extLst>
      <p:ext uri="{BB962C8B-B14F-4D97-AF65-F5344CB8AC3E}">
        <p14:creationId xmlns:p14="http://schemas.microsoft.com/office/powerpoint/2010/main" val="2261301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D7346-BE92-EB44-9703-B79B4A448A49}" type="datetimeFigureOut">
              <a:rPr lang="en-US" smtClean="0"/>
              <a:t>3/24/19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BC1FB9-7A29-704C-A74C-28437C956A41}" type="slidenum">
              <a:rPr lang="en-US" smtClean="0"/>
              <a:t>‹#›</a:t>
            </a:fld>
            <a:endParaRPr lang="en-US" dirty="0"/>
          </a:p>
        </p:txBody>
      </p:sp>
    </p:spTree>
    <p:extLst>
      <p:ext uri="{BB962C8B-B14F-4D97-AF65-F5344CB8AC3E}">
        <p14:creationId xmlns:p14="http://schemas.microsoft.com/office/powerpoint/2010/main" val="191266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3/24/19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8839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D7346-BE92-EB44-9703-B79B4A448A49}" type="datetimeFigureOut">
              <a:rPr lang="en-US" smtClean="0"/>
              <a:t>3/24/19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BC1FB9-7A29-704C-A74C-28437C956A41}" type="slidenum">
              <a:rPr lang="en-US" smtClean="0"/>
              <a:t>‹#›</a:t>
            </a:fld>
            <a:endParaRPr lang="en-US" dirty="0"/>
          </a:p>
        </p:txBody>
      </p:sp>
    </p:spTree>
    <p:extLst>
      <p:ext uri="{BB962C8B-B14F-4D97-AF65-F5344CB8AC3E}">
        <p14:creationId xmlns:p14="http://schemas.microsoft.com/office/powerpoint/2010/main" val="3372224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D7346-BE92-EB44-9703-B79B4A448A49}" type="datetimeFigureOut">
              <a:rPr lang="en-US" smtClean="0"/>
              <a:t>3/24/19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BC1FB9-7A29-704C-A74C-28437C956A41}" type="slidenum">
              <a:rPr lang="en-US" smtClean="0"/>
              <a:t>‹#›</a:t>
            </a:fld>
            <a:endParaRPr lang="en-US" dirty="0"/>
          </a:p>
        </p:txBody>
      </p:sp>
    </p:spTree>
    <p:extLst>
      <p:ext uri="{BB962C8B-B14F-4D97-AF65-F5344CB8AC3E}">
        <p14:creationId xmlns:p14="http://schemas.microsoft.com/office/powerpoint/2010/main" val="1603374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D7346-BE92-EB44-9703-B79B4A448A49}" type="datetimeFigureOut">
              <a:rPr lang="en-US" smtClean="0"/>
              <a:t>3/24/19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C1FB9-7A29-704C-A74C-28437C956A41}" type="slidenum">
              <a:rPr lang="en-US" smtClean="0"/>
              <a:t>‹#›</a:t>
            </a:fld>
            <a:endParaRPr lang="en-US" dirty="0"/>
          </a:p>
        </p:txBody>
      </p:sp>
    </p:spTree>
    <p:extLst>
      <p:ext uri="{BB962C8B-B14F-4D97-AF65-F5344CB8AC3E}">
        <p14:creationId xmlns:p14="http://schemas.microsoft.com/office/powerpoint/2010/main" val="319867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D7346-BE92-EB44-9703-B79B4A448A49}" type="datetimeFigureOut">
              <a:rPr lang="en-US" smtClean="0"/>
              <a:t>3/24/19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C1FB9-7A29-704C-A74C-28437C956A41}" type="slidenum">
              <a:rPr lang="en-US" smtClean="0"/>
              <a:t>‹#›</a:t>
            </a:fld>
            <a:endParaRPr lang="en-US" dirty="0"/>
          </a:p>
        </p:txBody>
      </p:sp>
    </p:spTree>
    <p:extLst>
      <p:ext uri="{BB962C8B-B14F-4D97-AF65-F5344CB8AC3E}">
        <p14:creationId xmlns:p14="http://schemas.microsoft.com/office/powerpoint/2010/main" val="3224254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C1FB9-7A29-704C-A74C-28437C956A41}" type="slidenum">
              <a:rPr lang="en-US" smtClean="0"/>
              <a:t>‹#›</a:t>
            </a:fld>
            <a:endParaRPr lang="en-US" dirty="0"/>
          </a:p>
        </p:txBody>
      </p:sp>
    </p:spTree>
    <p:extLst>
      <p:ext uri="{BB962C8B-B14F-4D97-AF65-F5344CB8AC3E}">
        <p14:creationId xmlns:p14="http://schemas.microsoft.com/office/powerpoint/2010/main" val="4090392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C1FB9-7A29-704C-A74C-28437C956A41}" type="slidenum">
              <a:rPr lang="en-US" smtClean="0"/>
              <a:t>‹#›</a:t>
            </a:fld>
            <a:endParaRPr lang="en-US" dirty="0"/>
          </a:p>
        </p:txBody>
      </p:sp>
    </p:spTree>
    <p:extLst>
      <p:ext uri="{BB962C8B-B14F-4D97-AF65-F5344CB8AC3E}">
        <p14:creationId xmlns:p14="http://schemas.microsoft.com/office/powerpoint/2010/main" val="387003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3/24/19</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2407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3/24/19</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5281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3/24/19</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4428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3/24/19</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8875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3/24/19</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4939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3/24/19</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5740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E3D7346-BE92-EB44-9703-B79B4A448A49}" type="datetimeFigureOut">
              <a:rPr lang="en-US" smtClean="0">
                <a:solidFill>
                  <a:prstClr val="black">
                    <a:tint val="75000"/>
                  </a:prstClr>
                </a:solidFill>
                <a:latin typeface="Calibri"/>
              </a:rPr>
              <a:pPr defTabSz="914400"/>
              <a:t>3/24/19</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6BC1FB9-7A29-704C-A74C-28437C956A41}"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71103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207224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D7346-BE92-EB44-9703-B79B4A448A49}" type="datetimeFigureOut">
              <a:rPr lang="en-US" smtClean="0"/>
              <a:t>3/24/19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C1FB9-7A29-704C-A74C-28437C956A41}" type="slidenum">
              <a:rPr lang="en-US" smtClean="0"/>
              <a:t>‹#›</a:t>
            </a:fld>
            <a:endParaRPr lang="en-US" dirty="0"/>
          </a:p>
        </p:txBody>
      </p:sp>
    </p:spTree>
    <p:extLst>
      <p:ext uri="{BB962C8B-B14F-4D97-AF65-F5344CB8AC3E}">
        <p14:creationId xmlns:p14="http://schemas.microsoft.com/office/powerpoint/2010/main" val="41515933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28D079-C1B7-1242-83CB-1E99860B5EFE}"/>
              </a:ext>
            </a:extLst>
          </p:cNvPr>
          <p:cNvPicPr>
            <a:picLocks noChangeAspect="1"/>
          </p:cNvPicPr>
          <p:nvPr/>
        </p:nvPicPr>
        <p:blipFill rotWithShape="1">
          <a:blip r:embed="rId2"/>
          <a:srcRect l="6483" r="4967"/>
          <a:stretch/>
        </p:blipFill>
        <p:spPr>
          <a:xfrm>
            <a:off x="-1" y="0"/>
            <a:ext cx="9144001" cy="6858000"/>
          </a:xfrm>
          <a:prstGeom prst="rect">
            <a:avLst/>
          </a:prstGeom>
        </p:spPr>
      </p:pic>
      <p:sp>
        <p:nvSpPr>
          <p:cNvPr id="3" name="Subtitle 2">
            <a:extLst>
              <a:ext uri="{FF2B5EF4-FFF2-40B4-BE49-F238E27FC236}">
                <a16:creationId xmlns:a16="http://schemas.microsoft.com/office/drawing/2014/main" id="{2A119AB4-694D-3F4D-BFB8-F2A86E98B4B4}"/>
              </a:ext>
            </a:extLst>
          </p:cNvPr>
          <p:cNvSpPr>
            <a:spLocks noGrp="1"/>
          </p:cNvSpPr>
          <p:nvPr>
            <p:ph type="subTitle" idx="1"/>
          </p:nvPr>
        </p:nvSpPr>
        <p:spPr>
          <a:xfrm>
            <a:off x="394390" y="2603744"/>
            <a:ext cx="8068236" cy="625475"/>
          </a:xfrm>
          <a:effectLst>
            <a:outerShdw blurRad="50800" dist="38100" dir="5400000" algn="t" rotWithShape="0">
              <a:schemeClr val="bg1">
                <a:alpha val="40000"/>
              </a:schemeClr>
            </a:outerShdw>
          </a:effectLst>
        </p:spPr>
        <p:txBody>
          <a:bodyPr>
            <a:noAutofit/>
          </a:bodyPr>
          <a:lstStyle/>
          <a:p>
            <a:r>
              <a:rPr lang="en-US" sz="5400" dirty="0">
                <a:solidFill>
                  <a:schemeClr val="bg1"/>
                </a:solidFill>
                <a:effectLst>
                  <a:outerShdw blurRad="50800" dist="50800" dir="5400000" algn="ctr" rotWithShape="0">
                    <a:schemeClr val="tx1"/>
                  </a:outerShdw>
                </a:effectLst>
              </a:rPr>
              <a:t>Walking with Jesus</a:t>
            </a:r>
          </a:p>
        </p:txBody>
      </p:sp>
      <p:sp>
        <p:nvSpPr>
          <p:cNvPr id="7" name="Title 6">
            <a:extLst>
              <a:ext uri="{FF2B5EF4-FFF2-40B4-BE49-F238E27FC236}">
                <a16:creationId xmlns:a16="http://schemas.microsoft.com/office/drawing/2014/main" id="{168001A7-207C-D74B-85D7-2D906D245321}"/>
              </a:ext>
            </a:extLst>
          </p:cNvPr>
          <p:cNvSpPr>
            <a:spLocks noGrp="1"/>
          </p:cNvSpPr>
          <p:nvPr>
            <p:ph type="ctrTitle"/>
          </p:nvPr>
        </p:nvSpPr>
        <p:spPr>
          <a:xfrm>
            <a:off x="0" y="1236194"/>
            <a:ext cx="9144000" cy="1255634"/>
          </a:xfrm>
          <a:effectLst>
            <a:outerShdw blurRad="63500" dist="50800" dir="5400000" algn="ctr" rotWithShape="0">
              <a:schemeClr val="tx1"/>
            </a:outerShdw>
          </a:effectLst>
        </p:spPr>
        <p:txBody>
          <a:bodyPr/>
          <a:lstStyle/>
          <a:p>
            <a:r>
              <a:rPr lang="en-US" b="1" dirty="0">
                <a:solidFill>
                  <a:schemeClr val="bg1"/>
                </a:solidFill>
              </a:rPr>
              <a:t>The Gospel of Mark</a:t>
            </a:r>
          </a:p>
        </p:txBody>
      </p:sp>
      <p:sp>
        <p:nvSpPr>
          <p:cNvPr id="5" name="Rectangle 4"/>
          <p:cNvSpPr>
            <a:spLocks noChangeArrowheads="1"/>
          </p:cNvSpPr>
          <p:nvPr/>
        </p:nvSpPr>
        <p:spPr bwMode="auto">
          <a:xfrm>
            <a:off x="-23813" y="5325117"/>
            <a:ext cx="925252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Andrew Spurgeon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Thousands of files in 49 languages for free at BibleStudyDownloads.org</a:t>
            </a:r>
          </a:p>
        </p:txBody>
      </p:sp>
      <p:sp>
        <p:nvSpPr>
          <p:cNvPr id="6" name="Subtitle 2">
            <a:extLst>
              <a:ext uri="{FF2B5EF4-FFF2-40B4-BE49-F238E27FC236}">
                <a16:creationId xmlns:a16="http://schemas.microsoft.com/office/drawing/2014/main" id="{6DE59E95-458B-9B41-8A7C-1352E3C9BEB0}"/>
              </a:ext>
            </a:extLst>
          </p:cNvPr>
          <p:cNvSpPr txBox="1">
            <a:spLocks/>
          </p:cNvSpPr>
          <p:nvPr/>
        </p:nvSpPr>
        <p:spPr>
          <a:xfrm>
            <a:off x="394390" y="3341135"/>
            <a:ext cx="8068236" cy="625475"/>
          </a:xfrm>
          <a:prstGeom prst="rect">
            <a:avLst/>
          </a:prstGeom>
          <a:effectLst>
            <a:outerShdw blurRad="50800" dist="38100" dir="5400000" algn="t" rotWithShape="0">
              <a:schemeClr val="bg1">
                <a:alpha val="40000"/>
              </a:scheme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i="1" dirty="0">
                <a:solidFill>
                  <a:prstClr val="white"/>
                </a:solidFill>
                <a:effectLst>
                  <a:outerShdw blurRad="50800" dist="50800" dir="5400000" algn="ctr" rotWithShape="0">
                    <a:prstClr val="black"/>
                  </a:outerShdw>
                </a:effectLst>
                <a:latin typeface="Calibri"/>
              </a:rPr>
              <a:t>The Present Provider</a:t>
            </a:r>
            <a:endParaRPr kumimoji="0" lang="en-US" sz="4400" b="0" i="1"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endParaRPr>
          </a:p>
        </p:txBody>
      </p:sp>
      <p:sp>
        <p:nvSpPr>
          <p:cNvPr id="8" name="Subtitle 2">
            <a:extLst>
              <a:ext uri="{FF2B5EF4-FFF2-40B4-BE49-F238E27FC236}">
                <a16:creationId xmlns:a16="http://schemas.microsoft.com/office/drawing/2014/main" id="{07D4DFE7-2F26-8A45-93F7-B2269BF27D7E}"/>
              </a:ext>
            </a:extLst>
          </p:cNvPr>
          <p:cNvSpPr txBox="1">
            <a:spLocks/>
          </p:cNvSpPr>
          <p:nvPr/>
        </p:nvSpPr>
        <p:spPr>
          <a:xfrm>
            <a:off x="467542" y="4078525"/>
            <a:ext cx="8068236" cy="625475"/>
          </a:xfrm>
          <a:prstGeom prst="rect">
            <a:avLst/>
          </a:prstGeom>
          <a:effectLst>
            <a:outerShdw blurRad="50800" dist="38100" dir="5400000" algn="t" rotWithShape="0">
              <a:schemeClr val="bg1">
                <a:alpha val="40000"/>
              </a:scheme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Mark 6:30-51</a:t>
            </a:r>
          </a:p>
        </p:txBody>
      </p:sp>
    </p:spTree>
    <p:extLst>
      <p:ext uri="{BB962C8B-B14F-4D97-AF65-F5344CB8AC3E}">
        <p14:creationId xmlns:p14="http://schemas.microsoft.com/office/powerpoint/2010/main" val="371918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Jacob’s test .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57438" marR="0" lvl="0" indent="-501650" defTabSz="914400" rtl="0" eaLnBrk="1" fontAlgn="auto" latinLnBrk="0" hangingPunct="1">
              <a:lnSpc>
                <a:spcPct val="100000"/>
              </a:lnSpc>
              <a:spcBef>
                <a:spcPts val="0"/>
              </a:spcBef>
              <a:spcAft>
                <a:spcPts val="0"/>
              </a:spcAft>
              <a:buClrTx/>
              <a:buSzTx/>
              <a:buFontTx/>
              <a:buAutoNum type="arabicParenBoth"/>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Lord’s presence </a:t>
            </a:r>
          </a:p>
          <a:p>
            <a:pPr marL="2357438" marR="0" lvl="0" indent="-501650" defTabSz="914400" rtl="0" eaLnBrk="1" fontAlgn="auto" latinLnBrk="0" hangingPunct="1">
              <a:lnSpc>
                <a:spcPct val="100000"/>
              </a:lnSpc>
              <a:spcBef>
                <a:spcPts val="0"/>
              </a:spcBef>
              <a:spcAft>
                <a:spcPts val="0"/>
              </a:spcAft>
              <a:buClrTx/>
              <a:buSzTx/>
              <a:buFontTx/>
              <a:buAutoNum type="arabicParenBoth"/>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Lord’s provision</a:t>
            </a:r>
          </a:p>
          <a:p>
            <a:pPr marL="2357438" marR="0" lvl="0" indent="-501650" defTabSz="914400" rtl="0" eaLnBrk="1" fontAlgn="auto" latinLnBrk="0" hangingPunct="1">
              <a:lnSpc>
                <a:spcPct val="100000"/>
              </a:lnSpc>
              <a:spcBef>
                <a:spcPts val="0"/>
              </a:spcBef>
              <a:spcAft>
                <a:spcPts val="0"/>
              </a:spcAft>
              <a:buClrTx/>
              <a:buSzTx/>
              <a:buFontTx/>
              <a:buAutoNum type="arabicParenBoth"/>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Lord’s protection</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130438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Story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Mark 6:30–45</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33190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3867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Mark 6:30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apostles gathered around Jesus and told him everything they taught and did.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6:31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Jesus said to them: “Come to an isolated place and rest a while.” He said this because many were coming and going that they didn’t even have time to eat.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9264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28828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6:32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So they went in a boat to an isolated place to be by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6:33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But many saw them leaving and ran on foot, from many surrounding places, and got there before them.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144456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6:34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Landing on the shore and going out of the boat, Jesus saw a large crowd. He had compassion on them. They were like sheep without a shepherd. So he taught them many things.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8932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33752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6:35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It was already very late. So, the disciples came and said to him, “This is a desert, and it’s already very late.”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6:36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“Send them away so they may enter fields and villages surrounding this place and find something to eat.”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532954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33752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6:37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Jesus replied, “You give them food to eat.” They said to him, “Shall we go and buy food for 200 denarii and give it to them to eat?”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6:38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He said to them, “Go and see, how many bread you have.” After calculating, they said, “Five.” “Also two fish.”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0311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2390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6:39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He instructed them, “Sit all of them in group-by-group upon the green grass.”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6:40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They sat them group-by-group, hundreds and fifties.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98977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33752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6:41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Taking the five bread and the two fish, and looking towards the heaven, he blessed them and broke the bread and gave to the disciples so they may place them before the people. Likewise he divided the two fish for everyone.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6:42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All of them ate and were satisfied.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60994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43601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6:43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Then the disciples collected twelve baskets full of leftover bread and fish.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6:44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total number of people who ate was five thousand.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6:45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Then Jesus compelled his disciples to get into a boat and go to Bethsaida on the other side. He stayed back and dismissed the crowd.</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6710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8F536F-B691-F546-924F-2CE5E44E983A}"/>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677434" y="2193866"/>
            <a:ext cx="7945245" cy="31700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Jesus’s Message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time is up. God’s rule is here. So, change your ways and trust God for your salvation” (Mark 1:15)</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20598"/>
            <a:ext cx="1456127" cy="1566232"/>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893979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Jacob’s test .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71713" marR="0" lvl="0" indent="-501650" defTabSz="914400" rtl="0" eaLnBrk="1" fontAlgn="auto" latinLnBrk="0" hangingPunct="1">
              <a:lnSpc>
                <a:spcPct val="100000"/>
              </a:lnSpc>
              <a:spcBef>
                <a:spcPts val="0"/>
              </a:spcBef>
              <a:spcAft>
                <a:spcPts val="0"/>
              </a:spcAft>
              <a:buClrTx/>
              <a:buSzTx/>
              <a:buFontTx/>
              <a:buAutoNum type="arabicParenBoth"/>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Lord’s presence </a:t>
            </a:r>
          </a:p>
          <a:p>
            <a:pPr marL="2271713" marR="0" lvl="0" indent="-501650" defTabSz="914400" rtl="0" eaLnBrk="1" fontAlgn="auto" latinLnBrk="0" hangingPunct="1">
              <a:lnSpc>
                <a:spcPct val="100000"/>
              </a:lnSpc>
              <a:spcBef>
                <a:spcPts val="0"/>
              </a:spcBef>
              <a:spcAft>
                <a:spcPts val="0"/>
              </a:spcAft>
              <a:buClrTx/>
              <a:buSzTx/>
              <a:buFontTx/>
              <a:buAutoNum type="arabicParenBoth"/>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The Lord’s provision</a:t>
            </a:r>
          </a:p>
          <a:p>
            <a:pPr marL="2271713" marR="0" lvl="0" indent="-501650" defTabSz="914400" rtl="0" eaLnBrk="1" fontAlgn="auto" latinLnBrk="0" hangingPunct="1">
              <a:lnSpc>
                <a:spcPct val="100000"/>
              </a:lnSpc>
              <a:spcBef>
                <a:spcPts val="0"/>
              </a:spcBef>
              <a:spcAft>
                <a:spcPts val="0"/>
              </a:spcAft>
              <a:buClrTx/>
              <a:buSzTx/>
              <a:buFontTx/>
              <a:buAutoNum type="arabicParenBoth"/>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Lord’s protection</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89524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Story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Mark 6:46–51</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957162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28828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6:46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the people left, Jesus went on a mountain to pray.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6:47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It was evening and the boat with the disciples was in the middle of the sea. Jesus alone was on the seashore.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20687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33752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6:48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Jesus saw the disciples were straining to row the boat since a heavy wind was against them. At midnight, he drew near them, walking on the sea, wanting to pass by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6:49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Those who saw him walking on the sea thought he was a phantom and they shrieked.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1927403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28828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6:50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Then everyone saw him and were terrified. So he said, “Be brave. It’s me. Don’t be afraid.”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6:51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Then he climbed into the boat with them, and the wind stopped. They were amazed.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4247598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Jacob’s test .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005013" marR="0" lvl="0" indent="-501650" defTabSz="914400" rtl="0" eaLnBrk="1" fontAlgn="auto" latinLnBrk="0" hangingPunct="1">
              <a:lnSpc>
                <a:spcPct val="100000"/>
              </a:lnSpc>
              <a:spcBef>
                <a:spcPts val="0"/>
              </a:spcBef>
              <a:spcAft>
                <a:spcPts val="0"/>
              </a:spcAft>
              <a:buClrTx/>
              <a:buSzTx/>
              <a:buFontTx/>
              <a:buAutoNum type="arabicParenBoth"/>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The Lord’s presence </a:t>
            </a:r>
          </a:p>
          <a:p>
            <a:pPr marL="2005013" marR="0" lvl="0" indent="-501650" defTabSz="914400" rtl="0" eaLnBrk="1" fontAlgn="auto" latinLnBrk="0" hangingPunct="1">
              <a:lnSpc>
                <a:spcPct val="100000"/>
              </a:lnSpc>
              <a:spcBef>
                <a:spcPts val="0"/>
              </a:spcBef>
              <a:spcAft>
                <a:spcPts val="0"/>
              </a:spcAft>
              <a:buClrTx/>
              <a:buSzTx/>
              <a:buFontTx/>
              <a:buAutoNum type="arabicParenBoth"/>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Lord’s provision</a:t>
            </a:r>
          </a:p>
          <a:p>
            <a:pPr marL="2005013" marR="0" lvl="0" indent="-501650" defTabSz="914400" rtl="0" eaLnBrk="1" fontAlgn="auto" latinLnBrk="0" hangingPunct="1">
              <a:lnSpc>
                <a:spcPct val="100000"/>
              </a:lnSpc>
              <a:spcBef>
                <a:spcPts val="0"/>
              </a:spcBef>
              <a:spcAft>
                <a:spcPts val="0"/>
              </a:spcAft>
              <a:buClrTx/>
              <a:buSzTx/>
              <a:buFontTx/>
              <a:buAutoNum type="arabicParenBoth"/>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The Lord’s protection</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594481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250498"/>
            <a:ext cx="794524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With Abraham, his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presence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was always with him, he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provided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what he needed, and he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protected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him from their enemies.</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414043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250498"/>
            <a:ext cx="794524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With Jacob, his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presence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was always with him, he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provided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what he needed, and he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protected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him from their enemies.</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457999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250498"/>
            <a:ext cx="7945245"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Even in the wilderness wandering of the Israelites, his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presence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was always with them, he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provided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what they needed, and he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protected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them from their enemies.</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515954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250498"/>
            <a:ext cx="794524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the Lord Jesus’s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presence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was with his disciples, he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provided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for their needs, and he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protected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them.</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36899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Present Provider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Mark 6:30–51</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957887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937968"/>
            <a:ext cx="7945245"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Application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He will do the same for us.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He is our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present provider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5408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8105373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4529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Jacob’s Test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Genesis 28:11–21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49848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3867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Genesis 28:11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 place called Harran, Jacob stopped for the night because the sun had set. He then took a stone, placed it under his head, and slept in that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28:12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he dreamed: A ladder went up from earth to heaven and God’s angels were ascending and descending on it.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49422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3867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28:13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Lord stood above it and said, “I am the Lord, the God of Abraham your father, and the God of Isaac. Don’t be afraid. This land where you are sleeping, I will give this to you and your descendants .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28:15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Behold I am with you, guarding you in the path you’ll go.”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52356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2390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28:16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Jacob woke up from his sleep and said, “Surely the Lord is in this place and I didn’t know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28:19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He called the place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Bethel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House of God.</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33307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60168"/>
            <a:ext cx="7945245" cy="33752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28:20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Jacob made a vow: “If the Lord God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be with me and guard me in my journey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 . (2) give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me food to eat and clothes to wear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0000"/>
                </a:solidFill>
                <a:effectLst/>
                <a:uLnTx/>
                <a:uFillTx/>
                <a:latin typeface="Calibri" panose="020F0502020204030204"/>
                <a:ea typeface="+mn-ea"/>
                <a:cs typeface="+mn-cs"/>
              </a:rPr>
              <a:t>28:21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return me safely to my father’s house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then the Lord will be my God.”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109494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Jacob’s Test</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1528503458"/>
      </p:ext>
    </p:extLst>
  </p:cSld>
  <p:clrMapOvr>
    <a:masterClrMapping/>
  </p:clrMapOvr>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928</Words>
  <Application>Microsoft Macintosh PowerPoint</Application>
  <PresentationFormat>On-screen Show (4:3)</PresentationFormat>
  <Paragraphs>127</Paragraphs>
  <Slides>32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Calibri</vt:lpstr>
      <vt:lpstr>Calibri Light</vt:lpstr>
      <vt:lpstr>Times New Roman</vt:lpstr>
      <vt:lpstr>Wingdings</vt:lpstr>
      <vt:lpstr>6_Office Theme</vt:lpstr>
      <vt:lpstr>49_Blank Presentation</vt:lpstr>
      <vt:lpstr>11_Office Theme</vt:lpstr>
      <vt:lpstr>The Gospel of 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CIC</dc:creator>
  <cp:lastModifiedBy>Rick Griffith</cp:lastModifiedBy>
  <cp:revision>7</cp:revision>
  <dcterms:created xsi:type="dcterms:W3CDTF">2019-02-10T08:56:37Z</dcterms:created>
  <dcterms:modified xsi:type="dcterms:W3CDTF">2019-03-24T09:53:50Z</dcterms:modified>
</cp:coreProperties>
</file>