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04" r:id="rId1"/>
    <p:sldMasterId id="2147485440" r:id="rId2"/>
  </p:sldMasterIdLst>
  <p:notesMasterIdLst>
    <p:notesMasterId r:id="rId35"/>
  </p:notesMasterIdLst>
  <p:handoutMasterIdLst>
    <p:handoutMasterId r:id="rId36"/>
  </p:handoutMasterIdLst>
  <p:sldIdLst>
    <p:sldId id="2143" r:id="rId3"/>
    <p:sldId id="2717" r:id="rId4"/>
    <p:sldId id="2718" r:id="rId5"/>
    <p:sldId id="2719" r:id="rId6"/>
    <p:sldId id="2720" r:id="rId7"/>
    <p:sldId id="2721" r:id="rId8"/>
    <p:sldId id="2722" r:id="rId9"/>
    <p:sldId id="2723" r:id="rId10"/>
    <p:sldId id="2724" r:id="rId11"/>
    <p:sldId id="2725" r:id="rId12"/>
    <p:sldId id="2726" r:id="rId13"/>
    <p:sldId id="2727" r:id="rId14"/>
    <p:sldId id="2728" r:id="rId15"/>
    <p:sldId id="2729" r:id="rId16"/>
    <p:sldId id="2730" r:id="rId17"/>
    <p:sldId id="2731" r:id="rId18"/>
    <p:sldId id="2732" r:id="rId19"/>
    <p:sldId id="2733" r:id="rId20"/>
    <p:sldId id="2734" r:id="rId21"/>
    <p:sldId id="2735" r:id="rId22"/>
    <p:sldId id="2736" r:id="rId23"/>
    <p:sldId id="2737" r:id="rId24"/>
    <p:sldId id="2738" r:id="rId25"/>
    <p:sldId id="2739" r:id="rId26"/>
    <p:sldId id="2740" r:id="rId27"/>
    <p:sldId id="2741" r:id="rId28"/>
    <p:sldId id="2742" r:id="rId29"/>
    <p:sldId id="2743" r:id="rId30"/>
    <p:sldId id="2744" r:id="rId31"/>
    <p:sldId id="2745" r:id="rId32"/>
    <p:sldId id="2182" r:id="rId33"/>
    <p:sldId id="2183" r:id="rId34"/>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rmon" id="{7AA4FC3A-3273-45C9-B040-CA49BF62D2AF}">
          <p14:sldIdLst>
            <p14:sldId id="2143"/>
            <p14:sldId id="2717"/>
            <p14:sldId id="2718"/>
            <p14:sldId id="2719"/>
            <p14:sldId id="2720"/>
            <p14:sldId id="2721"/>
            <p14:sldId id="2722"/>
            <p14:sldId id="2723"/>
            <p14:sldId id="2724"/>
            <p14:sldId id="2725"/>
            <p14:sldId id="2726"/>
            <p14:sldId id="2727"/>
            <p14:sldId id="2728"/>
            <p14:sldId id="2729"/>
            <p14:sldId id="2730"/>
            <p14:sldId id="2731"/>
            <p14:sldId id="2732"/>
            <p14:sldId id="2733"/>
            <p14:sldId id="2734"/>
            <p14:sldId id="2735"/>
            <p14:sldId id="2736"/>
            <p14:sldId id="2737"/>
            <p14:sldId id="2738"/>
            <p14:sldId id="2739"/>
            <p14:sldId id="2740"/>
            <p14:sldId id="2741"/>
            <p14:sldId id="2742"/>
            <p14:sldId id="2743"/>
            <p14:sldId id="2744"/>
            <p14:sldId id="2745"/>
            <p14:sldId id="2182"/>
            <p14:sldId id="218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EMI INTES ARLANTE" initials="NI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183"/>
    <a:srgbClr val="5E5A5A"/>
    <a:srgbClr val="FFE5E3"/>
    <a:srgbClr val="4E97BB"/>
    <a:srgbClr val="FCCB59"/>
    <a:srgbClr val="FF66DB"/>
    <a:srgbClr val="FF5B4A"/>
    <a:srgbClr val="F7D35A"/>
    <a:srgbClr val="325647"/>
    <a:srgbClr val="4C2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75" autoAdjust="0"/>
    <p:restoredTop sz="97315" autoAdjust="0"/>
  </p:normalViewPr>
  <p:slideViewPr>
    <p:cSldViewPr snapToGrid="0">
      <p:cViewPr varScale="1">
        <p:scale>
          <a:sx n="150" d="100"/>
          <a:sy n="150" d="100"/>
        </p:scale>
        <p:origin x="1368" y="176"/>
      </p:cViewPr>
      <p:guideLst>
        <p:guide orient="horz" pos="2160"/>
        <p:guide pos="2880"/>
      </p:guideLst>
    </p:cSldViewPr>
  </p:slideViewPr>
  <p:outlineViewPr>
    <p:cViewPr>
      <p:scale>
        <a:sx n="33" d="100"/>
        <a:sy n="33" d="100"/>
      </p:scale>
      <p:origin x="0" y="1140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4CABA-9BAD-4A63-920B-995E08695F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AD672A4-795A-461E-97FC-7CB34E2854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D6A312-97D8-43D4-937C-B17FDC874373}" type="datetimeFigureOut">
              <a:rPr lang="en-GB" smtClean="0"/>
              <a:t>20/01/2019</a:t>
            </a:fld>
            <a:endParaRPr lang="en-GB"/>
          </a:p>
        </p:txBody>
      </p:sp>
      <p:sp>
        <p:nvSpPr>
          <p:cNvPr id="4" name="Footer Placeholder 3">
            <a:extLst>
              <a:ext uri="{FF2B5EF4-FFF2-40B4-BE49-F238E27FC236}">
                <a16:creationId xmlns:a16="http://schemas.microsoft.com/office/drawing/2014/main" id="{AE4F9D82-F4DA-4876-B50C-B3EFBFF17D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6284332-C481-4DCB-8B0C-8A5A971810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0E3018-61F6-42CB-A6FB-390A6E6AA04D}" type="slidenum">
              <a:rPr lang="en-GB" smtClean="0"/>
              <a:t>‹#›</a:t>
            </a:fld>
            <a:endParaRPr lang="en-GB"/>
          </a:p>
        </p:txBody>
      </p:sp>
    </p:spTree>
    <p:extLst>
      <p:ext uri="{BB962C8B-B14F-4D97-AF65-F5344CB8AC3E}">
        <p14:creationId xmlns:p14="http://schemas.microsoft.com/office/powerpoint/2010/main" val="1215055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502E7-881F-4D62-BCC5-FE84BFB8E6E8}" type="datetimeFigureOut">
              <a:rPr lang="en-GB" smtClean="0"/>
              <a:t>20/01/2019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49E87-8867-46CB-A3E1-AA5A63E335F4}" type="slidenum">
              <a:rPr lang="en-GB" smtClean="0"/>
              <a:t>‹#›</a:t>
            </a:fld>
            <a:endParaRPr lang="en-GB"/>
          </a:p>
        </p:txBody>
      </p:sp>
    </p:spTree>
    <p:extLst>
      <p:ext uri="{BB962C8B-B14F-4D97-AF65-F5344CB8AC3E}">
        <p14:creationId xmlns:p14="http://schemas.microsoft.com/office/powerpoint/2010/main" val="983322513"/>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1/20/19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255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1/20/19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405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1/20/19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0408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32232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371975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63812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815716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18847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61593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599671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1274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1/20/19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9159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869772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579023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770701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939595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71006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1/20/19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06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1/20/19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237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1/20/19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40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1/20/19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359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1/20/19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953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1/20/19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702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D7346-BE92-EB44-9703-B79B4A448A49}" type="datetimeFigureOut">
              <a:rPr lang="en-US" smtClean="0">
                <a:solidFill>
                  <a:prstClr val="black">
                    <a:tint val="75000"/>
                  </a:prstClr>
                </a:solidFill>
                <a:latin typeface="Calibri"/>
              </a:rPr>
              <a:pPr/>
              <a:t>1/20/19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BC1FB9-7A29-704C-A74C-28437C956A4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194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E3D7346-BE92-EB44-9703-B79B4A448A49}" type="datetimeFigureOut">
              <a:rPr lang="en-US" smtClean="0">
                <a:solidFill>
                  <a:prstClr val="black">
                    <a:tint val="75000"/>
                  </a:prstClr>
                </a:solidFill>
                <a:latin typeface="Calibri"/>
              </a:rPr>
              <a:pPr defTabSz="914400"/>
              <a:t>1/20/19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6BC1FB9-7A29-704C-A74C-28437C956A41}"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3020089239"/>
      </p:ext>
    </p:extLst>
  </p:cSld>
  <p:clrMap bg1="lt1" tx1="dk1" bg2="lt2" tx2="dk2" accent1="accent1" accent2="accent2" accent3="accent3" accent4="accent4" accent5="accent5" accent6="accent6" hlink="hlink" folHlink="folHlink"/>
  <p:sldLayoutIdLst>
    <p:sldLayoutId id="2147485405" r:id="rId1"/>
    <p:sldLayoutId id="2147485406" r:id="rId2"/>
    <p:sldLayoutId id="2147485407" r:id="rId3"/>
    <p:sldLayoutId id="2147485408" r:id="rId4"/>
    <p:sldLayoutId id="2147485409" r:id="rId5"/>
    <p:sldLayoutId id="2147485410" r:id="rId6"/>
    <p:sldLayoutId id="2147485411" r:id="rId7"/>
    <p:sldLayoutId id="2147485412" r:id="rId8"/>
    <p:sldLayoutId id="2147485413" r:id="rId9"/>
    <p:sldLayoutId id="2147485414" r:id="rId10"/>
    <p:sldLayoutId id="21474854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665274437"/>
      </p:ext>
    </p:extLst>
  </p:cSld>
  <p:clrMap bg1="lt1" tx1="dk1" bg2="lt2" tx2="dk2" accent1="accent1" accent2="accent2" accent3="accent3" accent4="accent4" accent5="accent5" accent6="accent6" hlink="hlink" folHlink="folHlink"/>
  <p:sldLayoutIdLst>
    <p:sldLayoutId id="2147485441" r:id="rId1"/>
    <p:sldLayoutId id="2147485442" r:id="rId2"/>
    <p:sldLayoutId id="2147485443" r:id="rId3"/>
    <p:sldLayoutId id="2147485444" r:id="rId4"/>
    <p:sldLayoutId id="2147485445" r:id="rId5"/>
    <p:sldLayoutId id="2147485446" r:id="rId6"/>
    <p:sldLayoutId id="2147485447" r:id="rId7"/>
    <p:sldLayoutId id="2147485448" r:id="rId8"/>
    <p:sldLayoutId id="2147485449" r:id="rId9"/>
    <p:sldLayoutId id="2147485450" r:id="rId10"/>
    <p:sldLayoutId id="2147485451" r:id="rId11"/>
    <p:sldLayoutId id="2147485452" r:id="rId12"/>
    <p:sldLayoutId id="214748545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28D079-C1B7-1242-83CB-1E99860B5EFE}"/>
              </a:ext>
            </a:extLst>
          </p:cNvPr>
          <p:cNvPicPr>
            <a:picLocks noChangeAspect="1"/>
          </p:cNvPicPr>
          <p:nvPr/>
        </p:nvPicPr>
        <p:blipFill rotWithShape="1">
          <a:blip r:embed="rId2"/>
          <a:srcRect l="6483" r="4967"/>
          <a:stretch/>
        </p:blipFill>
        <p:spPr>
          <a:xfrm>
            <a:off x="-1" y="0"/>
            <a:ext cx="9144001" cy="6858000"/>
          </a:xfrm>
          <a:prstGeom prst="rect">
            <a:avLst/>
          </a:prstGeom>
        </p:spPr>
      </p:pic>
      <p:sp>
        <p:nvSpPr>
          <p:cNvPr id="3" name="Subtitle 2">
            <a:extLst>
              <a:ext uri="{FF2B5EF4-FFF2-40B4-BE49-F238E27FC236}">
                <a16:creationId xmlns:a16="http://schemas.microsoft.com/office/drawing/2014/main" id="{2A119AB4-694D-3F4D-BFB8-F2A86E98B4B4}"/>
              </a:ext>
            </a:extLst>
          </p:cNvPr>
          <p:cNvSpPr>
            <a:spLocks noGrp="1"/>
          </p:cNvSpPr>
          <p:nvPr>
            <p:ph type="subTitle" idx="1"/>
          </p:nvPr>
        </p:nvSpPr>
        <p:spPr>
          <a:xfrm>
            <a:off x="394390" y="2603744"/>
            <a:ext cx="8068236" cy="625475"/>
          </a:xfrm>
          <a:effectLst>
            <a:outerShdw blurRad="50800" dist="38100" dir="5400000" algn="t" rotWithShape="0">
              <a:schemeClr val="bg1">
                <a:alpha val="40000"/>
              </a:schemeClr>
            </a:outerShdw>
          </a:effectLst>
        </p:spPr>
        <p:txBody>
          <a:bodyPr>
            <a:noAutofit/>
          </a:bodyPr>
          <a:lstStyle/>
          <a:p>
            <a:r>
              <a:rPr lang="en-US" sz="5400" dirty="0">
                <a:solidFill>
                  <a:schemeClr val="bg1"/>
                </a:solidFill>
                <a:effectLst>
                  <a:outerShdw blurRad="50800" dist="50800" dir="5400000" algn="ctr" rotWithShape="0">
                    <a:schemeClr val="tx1"/>
                  </a:outerShdw>
                </a:effectLst>
              </a:rPr>
              <a:t>Walking with Jesus</a:t>
            </a:r>
          </a:p>
        </p:txBody>
      </p:sp>
      <p:sp>
        <p:nvSpPr>
          <p:cNvPr id="7" name="Title 6">
            <a:extLst>
              <a:ext uri="{FF2B5EF4-FFF2-40B4-BE49-F238E27FC236}">
                <a16:creationId xmlns:a16="http://schemas.microsoft.com/office/drawing/2014/main" id="{168001A7-207C-D74B-85D7-2D906D245321}"/>
              </a:ext>
            </a:extLst>
          </p:cNvPr>
          <p:cNvSpPr>
            <a:spLocks noGrp="1"/>
          </p:cNvSpPr>
          <p:nvPr>
            <p:ph type="ctrTitle"/>
          </p:nvPr>
        </p:nvSpPr>
        <p:spPr>
          <a:xfrm>
            <a:off x="0" y="1236194"/>
            <a:ext cx="9144000" cy="1255634"/>
          </a:xfrm>
          <a:effectLst>
            <a:outerShdw blurRad="63500" dist="50800" dir="5400000" algn="ctr" rotWithShape="0">
              <a:schemeClr val="tx1"/>
            </a:outerShdw>
          </a:effectLst>
        </p:spPr>
        <p:txBody>
          <a:bodyPr/>
          <a:lstStyle/>
          <a:p>
            <a:r>
              <a:rPr lang="en-US" b="1" dirty="0">
                <a:solidFill>
                  <a:schemeClr val="bg1"/>
                </a:solidFill>
              </a:rPr>
              <a:t>The Gospel of Mark</a:t>
            </a:r>
          </a:p>
        </p:txBody>
      </p:sp>
      <p:sp>
        <p:nvSpPr>
          <p:cNvPr id="5" name="Rectangle 4"/>
          <p:cNvSpPr>
            <a:spLocks noChangeArrowheads="1"/>
          </p:cNvSpPr>
          <p:nvPr/>
        </p:nvSpPr>
        <p:spPr bwMode="auto">
          <a:xfrm>
            <a:off x="-23813" y="5325117"/>
            <a:ext cx="925252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Preached by Dr. Andrew Spurgeon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Thousands of files in 49 languages for free at BibleStudyDownloads.org</a:t>
            </a:r>
          </a:p>
        </p:txBody>
      </p:sp>
      <p:sp>
        <p:nvSpPr>
          <p:cNvPr id="6" name="Subtitle 2">
            <a:extLst>
              <a:ext uri="{FF2B5EF4-FFF2-40B4-BE49-F238E27FC236}">
                <a16:creationId xmlns:a16="http://schemas.microsoft.com/office/drawing/2014/main" id="{6DE59E95-458B-9B41-8A7C-1352E3C9BEB0}"/>
              </a:ext>
            </a:extLst>
          </p:cNvPr>
          <p:cNvSpPr txBox="1">
            <a:spLocks/>
          </p:cNvSpPr>
          <p:nvPr/>
        </p:nvSpPr>
        <p:spPr>
          <a:xfrm>
            <a:off x="394390" y="3341135"/>
            <a:ext cx="8068236" cy="625475"/>
          </a:xfrm>
          <a:prstGeom prst="rect">
            <a:avLst/>
          </a:prstGeom>
          <a:effectLst>
            <a:outerShdw blurRad="50800" dist="38100" dir="5400000" algn="t" rotWithShape="0">
              <a:schemeClr val="bg1">
                <a:alpha val="40000"/>
              </a:scheme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i="1" dirty="0">
                <a:solidFill>
                  <a:schemeClr val="bg1"/>
                </a:solidFill>
                <a:effectLst>
                  <a:outerShdw blurRad="50800" dist="50800" dir="5400000" algn="ctr" rotWithShape="0">
                    <a:schemeClr val="tx1"/>
                  </a:outerShdw>
                </a:effectLst>
              </a:rPr>
              <a:t>The Problems of the Daughters</a:t>
            </a:r>
          </a:p>
        </p:txBody>
      </p:sp>
      <p:sp>
        <p:nvSpPr>
          <p:cNvPr id="8" name="Subtitle 2">
            <a:extLst>
              <a:ext uri="{FF2B5EF4-FFF2-40B4-BE49-F238E27FC236}">
                <a16:creationId xmlns:a16="http://schemas.microsoft.com/office/drawing/2014/main" id="{07D4DFE7-2F26-8A45-93F7-B2269BF27D7E}"/>
              </a:ext>
            </a:extLst>
          </p:cNvPr>
          <p:cNvSpPr txBox="1">
            <a:spLocks/>
          </p:cNvSpPr>
          <p:nvPr/>
        </p:nvSpPr>
        <p:spPr>
          <a:xfrm>
            <a:off x="467542" y="4078525"/>
            <a:ext cx="8068236" cy="625475"/>
          </a:xfrm>
          <a:prstGeom prst="rect">
            <a:avLst/>
          </a:prstGeom>
          <a:effectLst>
            <a:outerShdw blurRad="50800" dist="38100" dir="5400000" algn="t" rotWithShape="0">
              <a:schemeClr val="bg1">
                <a:alpha val="40000"/>
              </a:scheme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solidFill>
                  <a:schemeClr val="bg1"/>
                </a:solidFill>
                <a:effectLst>
                  <a:outerShdw blurRad="50800" dist="50800" dir="5400000" algn="ctr" rotWithShape="0">
                    <a:schemeClr val="tx1"/>
                  </a:outerShdw>
                </a:effectLst>
              </a:rPr>
              <a:t>Mark 5:21-34</a:t>
            </a:r>
          </a:p>
        </p:txBody>
      </p:sp>
    </p:spTree>
    <p:extLst>
      <p:ext uri="{BB962C8B-B14F-4D97-AF65-F5344CB8AC3E}">
        <p14:creationId xmlns:p14="http://schemas.microsoft.com/office/powerpoint/2010/main" val="1779427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Story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Mark 5:25–34</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19034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069211"/>
            <a:ext cx="7945245"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FF0000"/>
                </a:solidFill>
                <a:effectLst/>
                <a:uLnTx/>
                <a:uFillTx/>
                <a:latin typeface="Calibri"/>
                <a:ea typeface="+mn-ea"/>
                <a:cs typeface="+mn-cs"/>
              </a:rPr>
              <a:t>Mark 5:25</a:t>
            </a:r>
            <a:r>
              <a:rPr kumimoji="0" lang="en-US" sz="2800" b="0" i="0" u="none" strike="noStrike" kern="1200" cap="none" spc="0" normalizeH="0" baseline="0" noProof="0" dirty="0">
                <a:ln>
                  <a:noFill/>
                </a:ln>
                <a:solidFill>
                  <a:prstClr val="black"/>
                </a:solidFill>
                <a:effectLst/>
                <a:uLnTx/>
                <a:uFillTx/>
                <a:latin typeface="Calibri"/>
                <a:ea typeface="+mn-ea"/>
                <a:cs typeface="+mn-cs"/>
              </a:rPr>
              <a:t>Now, a woman — having unstoppable blood flow for twelve years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26</a:t>
            </a:r>
            <a:r>
              <a:rPr kumimoji="0" lang="en-US" sz="2800" b="0" i="0" u="none" strike="noStrike" kern="1200" cap="none" spc="0" normalizeH="0" baseline="0" noProof="0" dirty="0">
                <a:ln>
                  <a:noFill/>
                </a:ln>
                <a:solidFill>
                  <a:prstClr val="black"/>
                </a:solidFill>
                <a:effectLst/>
                <a:uLnTx/>
                <a:uFillTx/>
                <a:latin typeface="Calibri"/>
                <a:ea typeface="+mn-ea"/>
                <a:cs typeface="+mn-cs"/>
              </a:rPr>
              <a:t>and enduring much hardship under many physicians, and having spent all her wealth and not having any benefit but coming to a worse state —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27</a:t>
            </a:r>
            <a:r>
              <a:rPr kumimoji="0" lang="en-US" sz="2800" b="0" i="0" u="none" strike="noStrike" kern="1200" cap="none" spc="0" normalizeH="0" baseline="0" noProof="0" dirty="0">
                <a:ln>
                  <a:noFill/>
                </a:ln>
                <a:solidFill>
                  <a:prstClr val="black"/>
                </a:solidFill>
                <a:effectLst/>
                <a:uLnTx/>
                <a:uFillTx/>
                <a:latin typeface="Calibri"/>
                <a:ea typeface="+mn-ea"/>
                <a:cs typeface="+mn-cs"/>
              </a:rPr>
              <a:t>heard about Jesus. So, she came from behind the crowd and grabbed his garment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28</a:t>
            </a:r>
            <a:r>
              <a:rPr kumimoji="0" lang="en-US" sz="2800" b="0" i="0" u="none" strike="noStrike" kern="1200" cap="none" spc="0" normalizeH="0" baseline="0" noProof="0" dirty="0">
                <a:ln>
                  <a:noFill/>
                </a:ln>
                <a:solidFill>
                  <a:prstClr val="black"/>
                </a:solidFill>
                <a:effectLst/>
                <a:uLnTx/>
                <a:uFillTx/>
                <a:latin typeface="Calibri"/>
                <a:ea typeface="+mn-ea"/>
                <a:cs typeface="+mn-cs"/>
              </a:rPr>
              <a:t>because she said to herself: “If only I grab even his garment, I will be delivered”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29</a:t>
            </a:r>
            <a:r>
              <a:rPr kumimoji="0" lang="en-US" sz="2800" b="0" i="0" u="none" strike="noStrike" kern="1200" cap="none" spc="0" normalizeH="0" baseline="0" noProof="0" dirty="0">
                <a:ln>
                  <a:noFill/>
                </a:ln>
                <a:solidFill>
                  <a:prstClr val="black"/>
                </a:solidFill>
                <a:effectLst/>
                <a:uLnTx/>
                <a:uFillTx/>
                <a:latin typeface="Calibri"/>
                <a:ea typeface="+mn-ea"/>
                <a:cs typeface="+mn-cs"/>
              </a:rPr>
              <a:t>Immediately, her unstoppable bleeding stopped. And she knew, in her body, she was healed from her affliction/illness.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171898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Jews considered discharge of blood or bodily fluid as impure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Lev 15:19–33</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22860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353943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Anyone who touches her will be unclean till evening (15:19)</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Anything she lies on or sits on will be unclean (15:20)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Whoever touches her bed must wash his clothes and bathe with water, and he will be unclean till evening (15:21)</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11" name="TextBox 10">
            <a:extLst>
              <a:ext uri="{FF2B5EF4-FFF2-40B4-BE49-F238E27FC236}">
                <a16:creationId xmlns:a16="http://schemas.microsoft.com/office/drawing/2014/main" id="{80481F77-64A7-D845-A4F6-CAA781648960}"/>
              </a:ext>
            </a:extLst>
          </p:cNvPr>
          <p:cNvSpPr txBox="1"/>
          <p:nvPr/>
        </p:nvSpPr>
        <p:spPr>
          <a:xfrm>
            <a:off x="728063" y="1898225"/>
            <a:ext cx="7945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Leviticus 15:19–33</a:t>
            </a:r>
          </a:p>
        </p:txBody>
      </p:sp>
    </p:spTree>
    <p:extLst>
      <p:ext uri="{BB962C8B-B14F-4D97-AF65-F5344CB8AC3E}">
        <p14:creationId xmlns:p14="http://schemas.microsoft.com/office/powerpoint/2010/main" val="250489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304698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Whoever touches anything she sits on must wash his clothes and bathe with water, and he will be unclean till evening (15:22)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If her monthly flow touches anyone, he will be unclean for seven days; any bed he lies on will be unclean (15:24)</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11" name="TextBox 10">
            <a:extLst>
              <a:ext uri="{FF2B5EF4-FFF2-40B4-BE49-F238E27FC236}">
                <a16:creationId xmlns:a16="http://schemas.microsoft.com/office/drawing/2014/main" id="{80481F77-64A7-D845-A4F6-CAA781648960}"/>
              </a:ext>
            </a:extLst>
          </p:cNvPr>
          <p:cNvSpPr txBox="1"/>
          <p:nvPr/>
        </p:nvSpPr>
        <p:spPr>
          <a:xfrm>
            <a:off x="728063" y="1898225"/>
            <a:ext cx="7945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Leviticus 15:19–33</a:t>
            </a:r>
          </a:p>
        </p:txBody>
      </p:sp>
    </p:spTree>
    <p:extLst>
      <p:ext uri="{BB962C8B-B14F-4D97-AF65-F5344CB8AC3E}">
        <p14:creationId xmlns:p14="http://schemas.microsoft.com/office/powerpoint/2010/main" val="96545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206210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 woman who has a discharge that continues beyond her period, she will be unclean as long as she has the discharge, just as in the days of her period (15:25)</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11" name="TextBox 10">
            <a:extLst>
              <a:ext uri="{FF2B5EF4-FFF2-40B4-BE49-F238E27FC236}">
                <a16:creationId xmlns:a16="http://schemas.microsoft.com/office/drawing/2014/main" id="{80481F77-64A7-D845-A4F6-CAA781648960}"/>
              </a:ext>
            </a:extLst>
          </p:cNvPr>
          <p:cNvSpPr txBox="1"/>
          <p:nvPr/>
        </p:nvSpPr>
        <p:spPr>
          <a:xfrm>
            <a:off x="728063" y="1898225"/>
            <a:ext cx="7945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Leviticus 15:19–33</a:t>
            </a:r>
          </a:p>
        </p:txBody>
      </p:sp>
    </p:spTree>
    <p:extLst>
      <p:ext uri="{BB962C8B-B14F-4D97-AF65-F5344CB8AC3E}">
        <p14:creationId xmlns:p14="http://schemas.microsoft.com/office/powerpoint/2010/main" val="338172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When she is cleansed from her discharge, she must count off seven days, and after that she will be ceremonially clean (15:28)</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11" name="TextBox 10">
            <a:extLst>
              <a:ext uri="{FF2B5EF4-FFF2-40B4-BE49-F238E27FC236}">
                <a16:creationId xmlns:a16="http://schemas.microsoft.com/office/drawing/2014/main" id="{80481F77-64A7-D845-A4F6-CAA781648960}"/>
              </a:ext>
            </a:extLst>
          </p:cNvPr>
          <p:cNvSpPr txBox="1"/>
          <p:nvPr/>
        </p:nvSpPr>
        <p:spPr>
          <a:xfrm>
            <a:off x="728063" y="1898225"/>
            <a:ext cx="7945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Leviticus 15:19–33</a:t>
            </a:r>
          </a:p>
        </p:txBody>
      </p:sp>
    </p:spTree>
    <p:extLst>
      <p:ext uri="{BB962C8B-B14F-4D97-AF65-F5344CB8AC3E}">
        <p14:creationId xmlns:p14="http://schemas.microsoft.com/office/powerpoint/2010/main" val="224977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403187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On the eighth day she must take two doves or two young pigeons and bring them to the priest at the entrance to the Tent of Meeting. The priest is to sacrifice one for a sin offering and the other for a burnt offering. In this way he will make atonement for her before the L</a:t>
            </a:r>
            <a:r>
              <a:rPr kumimoji="0" lang="en-US" sz="2800" b="0" i="0" u="none" strike="noStrike" kern="1200" cap="none" spc="0" normalizeH="0" baseline="0" noProof="0" dirty="0">
                <a:ln>
                  <a:noFill/>
                </a:ln>
                <a:solidFill>
                  <a:prstClr val="black"/>
                </a:solidFill>
                <a:effectLst/>
                <a:uLnTx/>
                <a:uFillTx/>
                <a:latin typeface="Calibri"/>
                <a:ea typeface="+mn-ea"/>
                <a:cs typeface="+mn-cs"/>
              </a:rPr>
              <a:t>ORD</a:t>
            </a:r>
            <a:r>
              <a:rPr kumimoji="0" lang="en-US" sz="3200" b="0" i="0" u="none" strike="noStrike" kern="1200" cap="none" spc="0" normalizeH="0" baseline="0" noProof="0" dirty="0">
                <a:ln>
                  <a:noFill/>
                </a:ln>
                <a:solidFill>
                  <a:prstClr val="black"/>
                </a:solidFill>
                <a:effectLst/>
                <a:uLnTx/>
                <a:uFillTx/>
                <a:latin typeface="Calibri"/>
                <a:ea typeface="+mn-ea"/>
                <a:cs typeface="+mn-cs"/>
              </a:rPr>
              <a:t> for the uncleanness of her discharge (15:29–30)</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11" name="TextBox 10">
            <a:extLst>
              <a:ext uri="{FF2B5EF4-FFF2-40B4-BE49-F238E27FC236}">
                <a16:creationId xmlns:a16="http://schemas.microsoft.com/office/drawing/2014/main" id="{80481F77-64A7-D845-A4F6-CAA781648960}"/>
              </a:ext>
            </a:extLst>
          </p:cNvPr>
          <p:cNvSpPr txBox="1"/>
          <p:nvPr/>
        </p:nvSpPr>
        <p:spPr>
          <a:xfrm>
            <a:off x="728063" y="1898225"/>
            <a:ext cx="7945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Leviticus 15:19–33</a:t>
            </a:r>
          </a:p>
        </p:txBody>
      </p:sp>
    </p:spTree>
    <p:extLst>
      <p:ext uri="{BB962C8B-B14F-4D97-AF65-F5344CB8AC3E}">
        <p14:creationId xmlns:p14="http://schemas.microsoft.com/office/powerpoint/2010/main" val="161879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These are the regulations for a man with a discharge, for anyone made unclean by an emission of a bodily fluid (15:32)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Luke 10:31–32</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11" name="TextBox 10">
            <a:extLst>
              <a:ext uri="{FF2B5EF4-FFF2-40B4-BE49-F238E27FC236}">
                <a16:creationId xmlns:a16="http://schemas.microsoft.com/office/drawing/2014/main" id="{80481F77-64A7-D845-A4F6-CAA781648960}"/>
              </a:ext>
            </a:extLst>
          </p:cNvPr>
          <p:cNvSpPr txBox="1"/>
          <p:nvPr/>
        </p:nvSpPr>
        <p:spPr>
          <a:xfrm>
            <a:off x="728063" y="1898225"/>
            <a:ext cx="7945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Leviticus 15:19–33</a:t>
            </a:r>
          </a:p>
        </p:txBody>
      </p:sp>
    </p:spTree>
    <p:extLst>
      <p:ext uri="{BB962C8B-B14F-4D97-AF65-F5344CB8AC3E}">
        <p14:creationId xmlns:p14="http://schemas.microsoft.com/office/powerpoint/2010/main" val="159788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901943"/>
            <a:ext cx="794524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FF0000"/>
                </a:solidFill>
                <a:effectLst/>
                <a:uLnTx/>
                <a:uFillTx/>
                <a:latin typeface="Calibri"/>
                <a:ea typeface="+mn-ea"/>
                <a:cs typeface="+mn-cs"/>
              </a:rPr>
              <a:t>Mark 5:30</a:t>
            </a:r>
            <a:r>
              <a:rPr kumimoji="0" lang="en-US" sz="2800" b="0" i="0" u="none" strike="noStrike" kern="1200" cap="none" spc="0" normalizeH="0" baseline="0" noProof="0" dirty="0">
                <a:ln>
                  <a:noFill/>
                </a:ln>
                <a:solidFill>
                  <a:prstClr val="black"/>
                </a:solidFill>
                <a:effectLst/>
                <a:uLnTx/>
                <a:uFillTx/>
                <a:latin typeface="Calibri"/>
                <a:ea typeface="+mn-ea"/>
                <a:cs typeface="+mn-cs"/>
              </a:rPr>
              <a:t>Immediately, Jesus, knew in him his power had gone out. So, he turned to the crowd and said, “Who grabbed my garment?”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31</a:t>
            </a:r>
            <a:r>
              <a:rPr kumimoji="0" lang="en-US" sz="2800" b="0" i="0" u="none" strike="noStrike" kern="1200" cap="none" spc="0" normalizeH="0" baseline="0" noProof="0" dirty="0">
                <a:ln>
                  <a:noFill/>
                </a:ln>
                <a:solidFill>
                  <a:prstClr val="black"/>
                </a:solidFill>
                <a:effectLst/>
                <a:uLnTx/>
                <a:uFillTx/>
                <a:latin typeface="Calibri"/>
                <a:ea typeface="+mn-ea"/>
                <a:cs typeface="+mn-cs"/>
              </a:rPr>
              <a:t>His disciples said to him, “You see this crowd swarming you. And you say, ‘Who grabbed me?’”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32</a:t>
            </a:r>
            <a:r>
              <a:rPr kumimoji="0" lang="en-US" sz="2800" b="0" i="0" u="none" strike="noStrike" kern="1200" cap="none" spc="0" normalizeH="0" baseline="0" noProof="0" dirty="0">
                <a:ln>
                  <a:noFill/>
                </a:ln>
                <a:solidFill>
                  <a:prstClr val="black"/>
                </a:solidFill>
                <a:effectLst/>
                <a:uLnTx/>
                <a:uFillTx/>
                <a:latin typeface="Calibri"/>
                <a:ea typeface="+mn-ea"/>
                <a:cs typeface="+mn-cs"/>
              </a:rPr>
              <a:t>But, he looked-around for the woman who did this.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33</a:t>
            </a:r>
            <a:r>
              <a:rPr kumimoji="0" lang="en-US" sz="2800" b="0" i="0" u="none" strike="noStrike" kern="1200" cap="none" spc="0" normalizeH="0" baseline="0" noProof="0" dirty="0">
                <a:ln>
                  <a:noFill/>
                </a:ln>
                <a:solidFill>
                  <a:prstClr val="black"/>
                </a:solidFill>
                <a:effectLst/>
                <a:uLnTx/>
                <a:uFillTx/>
                <a:latin typeface="Calibri"/>
                <a:ea typeface="+mn-ea"/>
                <a:cs typeface="+mn-cs"/>
              </a:rPr>
              <a:t>The woman, fearing and trembling because she knew what had happened to her, came and fell before him and told him the entire truth.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34</a:t>
            </a:r>
            <a:r>
              <a:rPr kumimoji="0" lang="en-US" sz="2800" b="0" i="0" u="none" strike="noStrike" kern="1200" cap="none" spc="0" normalizeH="0" baseline="0" noProof="0" dirty="0">
                <a:ln>
                  <a:noFill/>
                </a:ln>
                <a:solidFill>
                  <a:prstClr val="black"/>
                </a:solidFill>
                <a:effectLst/>
                <a:uLnTx/>
                <a:uFillTx/>
                <a:latin typeface="Calibri"/>
                <a:ea typeface="+mn-ea"/>
                <a:cs typeface="+mn-cs"/>
              </a:rPr>
              <a:t>And he said to her, “Daughter, your faith delivered you. Go in peace and remain healthy from your affliction.”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78273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8F536F-B691-F546-924F-2CE5E44E983A}"/>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677434" y="2193866"/>
            <a:ext cx="7945245" cy="31700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Jesus’s Message</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time is up. God’s rule is here. So, change your ways and trust God for your salvation” (Mark 1:15)</a:t>
            </a:r>
            <a:endParaRPr kumimoji="0" lang="en-US" sz="40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20598"/>
            <a:ext cx="1456127" cy="1566232"/>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78907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Story 1, Part B</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Mark 5:35–43</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601944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771658"/>
            <a:ext cx="7945245"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 little Greek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libri"/>
                <a:ea typeface="+mn-ea"/>
                <a:cs typeface="+mn-cs"/>
              </a:rPr>
              <a:t>Thugatr</a:t>
            </a:r>
            <a:r>
              <a:rPr kumimoji="0" lang="en-US" sz="4000" b="0" i="1" u="sng" strike="noStrike" kern="1200" cap="none" spc="0" normalizeH="0" baseline="0" noProof="0" dirty="0" err="1">
                <a:ln>
                  <a:noFill/>
                </a:ln>
                <a:solidFill>
                  <a:prstClr val="black"/>
                </a:solidFill>
                <a:effectLst/>
                <a:uLnTx/>
                <a:uFillTx/>
                <a:latin typeface="Calibri"/>
                <a:ea typeface="+mn-ea"/>
                <a:cs typeface="+mn-cs"/>
              </a:rPr>
              <a:t>ion</a:t>
            </a:r>
            <a:r>
              <a:rPr kumimoji="0" lang="en-US" sz="4000" b="0" i="1" u="none" strike="noStrike" kern="1200" cap="none" spc="0" normalizeH="0" baseline="0" noProof="0" dirty="0">
                <a:ln>
                  <a:noFill/>
                </a:ln>
                <a:solidFill>
                  <a:prstClr val="black"/>
                </a:solidFill>
                <a:effectLst/>
                <a:uLnTx/>
                <a:uFillTx/>
                <a:latin typeface="Calibri"/>
                <a:ea typeface="+mn-ea"/>
                <a:cs typeface="+mn-cs"/>
              </a:rPr>
              <a:t>–Little Daughter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libri" panose="020F0502020204030204"/>
                <a:ea typeface="+mn-ea"/>
                <a:cs typeface="+mn-cs"/>
              </a:rPr>
              <a:t>Thugater</a:t>
            </a: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 – Daughter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libri" panose="020F0502020204030204"/>
                <a:ea typeface="+mn-ea"/>
                <a:cs typeface="+mn-cs"/>
              </a:rPr>
              <a:t>Paidion</a:t>
            </a: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–Child (pediatrics)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libri" panose="020F0502020204030204"/>
                <a:ea typeface="+mn-ea"/>
                <a:cs typeface="+mn-cs"/>
              </a:rPr>
              <a:t>Korasion</a:t>
            </a:r>
            <a:r>
              <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rPr>
              <a:t>–Little Daughter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233173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124967"/>
            <a:ext cx="794524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FF0000"/>
                </a:solidFill>
                <a:effectLst/>
                <a:uLnTx/>
                <a:uFillTx/>
                <a:latin typeface="Calibri"/>
                <a:ea typeface="+mn-ea"/>
                <a:cs typeface="+mn-cs"/>
              </a:rPr>
              <a:t>Mark 5:35</a:t>
            </a:r>
            <a:r>
              <a:rPr kumimoji="0" lang="en-US" sz="2800" b="0" i="0" u="none" strike="noStrike" kern="1200" cap="none" spc="0" normalizeH="0" baseline="0" noProof="0" dirty="0">
                <a:ln>
                  <a:noFill/>
                </a:ln>
                <a:solidFill>
                  <a:prstClr val="black"/>
                </a:solidFill>
                <a:effectLst/>
                <a:uLnTx/>
                <a:uFillTx/>
                <a:latin typeface="Calibri"/>
                <a:ea typeface="+mn-ea"/>
                <a:cs typeface="+mn-cs"/>
              </a:rPr>
              <a:t>While he was speaking, the synagogue-leader’s men came and said, “Your daughter is dead. Why do you still trouble the teacher?”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36</a:t>
            </a:r>
            <a:r>
              <a:rPr kumimoji="0" lang="en-US" sz="2800" b="0" i="0" u="none" strike="noStrike" kern="1200" cap="none" spc="0" normalizeH="0" baseline="0" noProof="0" dirty="0">
                <a:ln>
                  <a:noFill/>
                </a:ln>
                <a:solidFill>
                  <a:prstClr val="black"/>
                </a:solidFill>
                <a:effectLst/>
                <a:uLnTx/>
                <a:uFillTx/>
                <a:latin typeface="Calibri"/>
                <a:ea typeface="+mn-ea"/>
                <a:cs typeface="+mn-cs"/>
              </a:rPr>
              <a:t>Jesus, hearing their conversation, said to the synagogue-leader, “Do not fear, only believe.”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37</a:t>
            </a:r>
            <a:r>
              <a:rPr kumimoji="0" lang="en-US" sz="2800" b="0" i="0" u="none" strike="noStrike" kern="1200" cap="none" spc="0" normalizeH="0" baseline="0" noProof="0" dirty="0">
                <a:ln>
                  <a:noFill/>
                </a:ln>
                <a:solidFill>
                  <a:prstClr val="black"/>
                </a:solidFill>
                <a:effectLst/>
                <a:uLnTx/>
                <a:uFillTx/>
                <a:latin typeface="Calibri"/>
                <a:ea typeface="+mn-ea"/>
                <a:cs typeface="+mn-cs"/>
              </a:rPr>
              <a:t>Then, Jesus didn’t let anyone to follow him except for Peter, James, and his brother John.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38</a:t>
            </a:r>
            <a:r>
              <a:rPr kumimoji="0" lang="en-US" sz="2800" b="0" i="0" u="none" strike="noStrike" kern="1200" cap="none" spc="0" normalizeH="0" baseline="0" noProof="0" dirty="0">
                <a:ln>
                  <a:noFill/>
                </a:ln>
                <a:solidFill>
                  <a:prstClr val="black"/>
                </a:solidFill>
                <a:effectLst/>
                <a:uLnTx/>
                <a:uFillTx/>
                <a:latin typeface="Calibri"/>
                <a:ea typeface="+mn-ea"/>
                <a:cs typeface="+mn-cs"/>
              </a:rPr>
              <a:t>He approached the house of the synagogue-leader and saw a commotion—people crying and wailing much.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169077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1577991"/>
            <a:ext cx="7945245"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FF0000"/>
                </a:solidFill>
                <a:effectLst/>
                <a:uLnTx/>
                <a:uFillTx/>
                <a:latin typeface="Calibri"/>
                <a:ea typeface="+mn-ea"/>
                <a:cs typeface="+mn-cs"/>
              </a:rPr>
              <a:t>39</a:t>
            </a:r>
            <a:r>
              <a:rPr kumimoji="0" lang="en-US" sz="2800" b="0" i="0" u="none" strike="noStrike" kern="1200" cap="none" spc="0" normalizeH="0" baseline="0" noProof="0" dirty="0">
                <a:ln>
                  <a:noFill/>
                </a:ln>
                <a:solidFill>
                  <a:prstClr val="black"/>
                </a:solidFill>
                <a:effectLst/>
                <a:uLnTx/>
                <a:uFillTx/>
                <a:latin typeface="Calibri"/>
                <a:ea typeface="+mn-ea"/>
                <a:cs typeface="+mn-cs"/>
              </a:rPr>
              <a:t>Entering the house, Jesus said to them, “Why are you causing this commotion and why are you crying? The child is not dead but she is sleeping.”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40</a:t>
            </a:r>
            <a:r>
              <a:rPr kumimoji="0" lang="en-US" sz="2800" b="0" i="0" u="none" strike="noStrike" kern="1200" cap="none" spc="0" normalizeH="0" baseline="0" noProof="0" dirty="0">
                <a:ln>
                  <a:noFill/>
                </a:ln>
                <a:solidFill>
                  <a:prstClr val="black"/>
                </a:solidFill>
                <a:effectLst/>
                <a:uLnTx/>
                <a:uFillTx/>
                <a:latin typeface="Calibri"/>
                <a:ea typeface="+mn-ea"/>
                <a:cs typeface="+mn-cs"/>
              </a:rPr>
              <a:t>They laughed at him. He chased away everyone. Then he took the child’s father and mother and those with him and went where the child was.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41</a:t>
            </a:r>
            <a:r>
              <a:rPr kumimoji="0" lang="en-US" sz="2800" b="0" i="0" u="none" strike="noStrike" kern="1200" cap="none" spc="0" normalizeH="0" baseline="0" noProof="0" dirty="0">
                <a:ln>
                  <a:noFill/>
                </a:ln>
                <a:solidFill>
                  <a:prstClr val="black"/>
                </a:solidFill>
                <a:effectLst/>
                <a:uLnTx/>
                <a:uFillTx/>
                <a:latin typeface="Calibri"/>
                <a:ea typeface="+mn-ea"/>
                <a:cs typeface="+mn-cs"/>
              </a:rPr>
              <a:t>Then, taking the child’s hand, he said, “</a:t>
            </a:r>
            <a:r>
              <a:rPr kumimoji="0" lang="en-US" sz="2800" b="0" i="1" u="none" strike="noStrike" kern="1200" cap="none" spc="0" normalizeH="0" baseline="0" noProof="0" dirty="0">
                <a:ln>
                  <a:noFill/>
                </a:ln>
                <a:solidFill>
                  <a:prstClr val="black"/>
                </a:solidFill>
                <a:effectLst/>
                <a:uLnTx/>
                <a:uFillTx/>
                <a:latin typeface="Calibri"/>
                <a:ea typeface="+mn-ea"/>
                <a:cs typeface="+mn-cs"/>
              </a:rPr>
              <a:t>Talitha </a:t>
            </a:r>
            <a:r>
              <a:rPr kumimoji="0" lang="en-US" sz="2800" b="0" i="1" u="none" strike="noStrike" kern="1200" cap="none" spc="0" normalizeH="0" baseline="0" noProof="0" dirty="0" err="1">
                <a:ln>
                  <a:noFill/>
                </a:ln>
                <a:solidFill>
                  <a:prstClr val="black"/>
                </a:solidFill>
                <a:effectLst/>
                <a:uLnTx/>
                <a:uFillTx/>
                <a:latin typeface="Calibri"/>
                <a:ea typeface="+mn-ea"/>
                <a:cs typeface="+mn-cs"/>
              </a:rPr>
              <a:t>Koum</a:t>
            </a:r>
            <a:r>
              <a:rPr kumimoji="0" lang="en-US" sz="2800" b="0" i="0" u="none" strike="noStrike" kern="1200" cap="none" spc="0" normalizeH="0" baseline="0" noProof="0" dirty="0">
                <a:ln>
                  <a:noFill/>
                </a:ln>
                <a:solidFill>
                  <a:prstClr val="black"/>
                </a:solidFill>
                <a:effectLst/>
                <a:uLnTx/>
                <a:uFillTx/>
                <a:latin typeface="Calibri"/>
                <a:ea typeface="+mn-ea"/>
                <a:cs typeface="+mn-cs"/>
              </a:rPr>
              <a:t>”—which is translated, “Little girl, I say to you, ‘Arise!’”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42</a:t>
            </a:r>
            <a:r>
              <a:rPr kumimoji="0" lang="en-US" sz="2800" b="0" i="0" u="none" strike="noStrike" kern="1200" cap="none" spc="0" normalizeH="0" baseline="0" noProof="0" dirty="0">
                <a:ln>
                  <a:noFill/>
                </a:ln>
                <a:solidFill>
                  <a:prstClr val="black"/>
                </a:solidFill>
                <a:effectLst/>
                <a:uLnTx/>
                <a:uFillTx/>
                <a:latin typeface="Calibri"/>
                <a:ea typeface="+mn-ea"/>
                <a:cs typeface="+mn-cs"/>
              </a:rPr>
              <a:t>Immediately the little girl got up and walked. By the way, she was twelve years old. And they were greatly amazed.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43</a:t>
            </a:r>
            <a:r>
              <a:rPr kumimoji="0" lang="en-US" sz="2800" b="0" i="0" u="none" strike="noStrike" kern="1200" cap="none" spc="0" normalizeH="0" baseline="0" noProof="0" dirty="0">
                <a:ln>
                  <a:noFill/>
                </a:ln>
                <a:solidFill>
                  <a:prstClr val="black"/>
                </a:solidFill>
                <a:effectLst/>
                <a:uLnTx/>
                <a:uFillTx/>
                <a:latin typeface="Calibri"/>
                <a:ea typeface="+mn-ea"/>
                <a:cs typeface="+mn-cs"/>
              </a:rPr>
              <a:t>He ordered them repeatedly, “No one should know this” and to give her [food] to eat.</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1835191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Whoever touches the dead body of anyone will be unclean for seven days (19:11)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He must purify himself with the water on the third day and on the seventh day; then he will be clean. But if he does not purify himself on the third and seventh days, he will not be clean (19:12)</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11" name="TextBox 10">
            <a:extLst>
              <a:ext uri="{FF2B5EF4-FFF2-40B4-BE49-F238E27FC236}">
                <a16:creationId xmlns:a16="http://schemas.microsoft.com/office/drawing/2014/main" id="{80481F77-64A7-D845-A4F6-CAA781648960}"/>
              </a:ext>
            </a:extLst>
          </p:cNvPr>
          <p:cNvSpPr txBox="1"/>
          <p:nvPr/>
        </p:nvSpPr>
        <p:spPr>
          <a:xfrm>
            <a:off x="728063" y="1898225"/>
            <a:ext cx="7945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Leviticus 19:11–22</a:t>
            </a:r>
          </a:p>
        </p:txBody>
      </p:sp>
    </p:spTree>
    <p:extLst>
      <p:ext uri="{BB962C8B-B14F-4D97-AF65-F5344CB8AC3E}">
        <p14:creationId xmlns:p14="http://schemas.microsoft.com/office/powerpoint/2010/main" val="32210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Whoever touches the dead body of anyone and fails to purify himself defiles the L</a:t>
            </a:r>
            <a:r>
              <a:rPr kumimoji="0" lang="en-US" sz="2800" b="0" i="0" u="none" strike="noStrike" kern="1200" cap="none" spc="0" normalizeH="0" baseline="0" noProof="0" dirty="0">
                <a:ln>
                  <a:noFill/>
                </a:ln>
                <a:solidFill>
                  <a:prstClr val="black"/>
                </a:solidFill>
                <a:effectLst/>
                <a:uLnTx/>
                <a:uFillTx/>
                <a:latin typeface="Calibri"/>
                <a:ea typeface="+mn-ea"/>
                <a:cs typeface="+mn-cs"/>
              </a:rPr>
              <a:t>ORD’S</a:t>
            </a:r>
            <a:r>
              <a:rPr kumimoji="0" lang="en-US" sz="3200" b="0" i="0" u="none" strike="noStrike" kern="1200" cap="none" spc="0" normalizeH="0" baseline="0" noProof="0" dirty="0">
                <a:ln>
                  <a:noFill/>
                </a:ln>
                <a:solidFill>
                  <a:prstClr val="black"/>
                </a:solidFill>
                <a:effectLst/>
                <a:uLnTx/>
                <a:uFillTx/>
                <a:latin typeface="Calibri"/>
                <a:ea typeface="+mn-ea"/>
                <a:cs typeface="+mn-cs"/>
              </a:rPr>
              <a:t> tabernacle. That person must be cut off from Israel. Because the water of cleansing has not been sprinkled on him, he is unclean; his uncleanness remains on him (19:13)</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11" name="TextBox 10">
            <a:extLst>
              <a:ext uri="{FF2B5EF4-FFF2-40B4-BE49-F238E27FC236}">
                <a16:creationId xmlns:a16="http://schemas.microsoft.com/office/drawing/2014/main" id="{80481F77-64A7-D845-A4F6-CAA781648960}"/>
              </a:ext>
            </a:extLst>
          </p:cNvPr>
          <p:cNvSpPr txBox="1"/>
          <p:nvPr/>
        </p:nvSpPr>
        <p:spPr>
          <a:xfrm>
            <a:off x="728063" y="1898225"/>
            <a:ext cx="7945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Leviticus 19:11–22</a:t>
            </a:r>
          </a:p>
        </p:txBody>
      </p:sp>
    </p:spTree>
    <p:extLst>
      <p:ext uri="{BB962C8B-B14F-4D97-AF65-F5344CB8AC3E}">
        <p14:creationId xmlns:p14="http://schemas.microsoft.com/office/powerpoint/2010/main" val="1241316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man who is clean is to sprinkle the unclean person on the third and seventh days, and on the seventh day he is to purify him. The person being cleansed must wash his clothes and bathe with water, and that evening he will be clean (19:19)</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11" name="TextBox 10">
            <a:extLst>
              <a:ext uri="{FF2B5EF4-FFF2-40B4-BE49-F238E27FC236}">
                <a16:creationId xmlns:a16="http://schemas.microsoft.com/office/drawing/2014/main" id="{80481F77-64A7-D845-A4F6-CAA781648960}"/>
              </a:ext>
            </a:extLst>
          </p:cNvPr>
          <p:cNvSpPr txBox="1"/>
          <p:nvPr/>
        </p:nvSpPr>
        <p:spPr>
          <a:xfrm>
            <a:off x="728063" y="1898225"/>
            <a:ext cx="7945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Leviticus 19:11–22</a:t>
            </a:r>
          </a:p>
        </p:txBody>
      </p:sp>
    </p:spTree>
    <p:extLst>
      <p:ext uri="{BB962C8B-B14F-4D97-AF65-F5344CB8AC3E}">
        <p14:creationId xmlns:p14="http://schemas.microsoft.com/office/powerpoint/2010/main" val="2463643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But if a person who is unclean does not purify himself, he must be cut off from the community, because he has defiled the sanctuary of the L</a:t>
            </a:r>
            <a:r>
              <a:rPr kumimoji="0" lang="en-US" sz="2800" b="0" i="0" u="none" strike="noStrike" kern="1200" cap="none" spc="0" normalizeH="0" baseline="0" noProof="0" dirty="0">
                <a:ln>
                  <a:noFill/>
                </a:ln>
                <a:solidFill>
                  <a:prstClr val="black"/>
                </a:solidFill>
                <a:effectLst/>
                <a:uLnTx/>
                <a:uFillTx/>
                <a:latin typeface="Calibri"/>
                <a:ea typeface="+mn-ea"/>
                <a:cs typeface="+mn-cs"/>
              </a:rPr>
              <a:t>ORD</a:t>
            </a:r>
            <a:r>
              <a:rPr kumimoji="0" lang="en-US" sz="3200" b="0" i="0" u="none" strike="noStrike" kern="1200" cap="none" spc="0" normalizeH="0" baseline="0" noProof="0" dirty="0">
                <a:ln>
                  <a:noFill/>
                </a:ln>
                <a:solidFill>
                  <a:prstClr val="black"/>
                </a:solidFill>
                <a:effectLst/>
                <a:uLnTx/>
                <a:uFillTx/>
                <a:latin typeface="Calibri"/>
                <a:ea typeface="+mn-ea"/>
                <a:cs typeface="+mn-cs"/>
              </a:rPr>
              <a:t>. The water of cleansing has not been sprinkled on him, and he is unclean (19:20)</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
        <p:nvSpPr>
          <p:cNvPr id="11" name="TextBox 10">
            <a:extLst>
              <a:ext uri="{FF2B5EF4-FFF2-40B4-BE49-F238E27FC236}">
                <a16:creationId xmlns:a16="http://schemas.microsoft.com/office/drawing/2014/main" id="{80481F77-64A7-D845-A4F6-CAA781648960}"/>
              </a:ext>
            </a:extLst>
          </p:cNvPr>
          <p:cNvSpPr txBox="1"/>
          <p:nvPr/>
        </p:nvSpPr>
        <p:spPr>
          <a:xfrm>
            <a:off x="728063" y="1898225"/>
            <a:ext cx="79452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Leviticus 19:11–22</a:t>
            </a:r>
          </a:p>
        </p:txBody>
      </p:sp>
    </p:spTree>
    <p:extLst>
      <p:ext uri="{BB962C8B-B14F-4D97-AF65-F5344CB8AC3E}">
        <p14:creationId xmlns:p14="http://schemas.microsoft.com/office/powerpoint/2010/main" val="1976529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236479"/>
            <a:ext cx="7945245"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these stories, Jesus healed/saved/delivered two “daughters” — one ill for 12 years and the other dead at age 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Both were ritually “unclean.”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4056067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370294"/>
            <a:ext cx="7945245"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Although Jesus touched both the daughters — one with unceasing flow and the other dead — he didn’t become unclean; instead, he imparted life in them, social/ritual and physical.</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1656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Mark 5:21–43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Problems of the Daughters</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786812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49797"/>
            <a:ext cx="794524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Similarly, when we seek him and reach out to him, he purifies us and restores us of our impurities.</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3612818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47244485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hangingPunct="1"/>
            <a:r>
              <a:rPr lang="en-US" sz="3200" b="1" dirty="0">
                <a:solidFill>
                  <a:srgbClr val="FFFFFF"/>
                </a:solidFill>
                <a:latin typeface="Arial" charset="0"/>
                <a:cs typeface="Arial" charset="0"/>
              </a:rPr>
              <a:t>Get this presentation and notes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769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pic>
        <p:nvPicPr>
          <p:cNvPr id="4" name="Picture 3">
            <a:extLst>
              <a:ext uri="{FF2B5EF4-FFF2-40B4-BE49-F238E27FC236}">
                <a16:creationId xmlns:a16="http://schemas.microsoft.com/office/drawing/2014/main" id="{FFDFA982-008F-CB48-B744-A2F3734ED017}"/>
              </a:ext>
            </a:extLst>
          </p:cNvPr>
          <p:cNvPicPr>
            <a:picLocks noChangeAspect="1"/>
          </p:cNvPicPr>
          <p:nvPr/>
        </p:nvPicPr>
        <p:blipFill>
          <a:blip r:embed="rId4"/>
          <a:stretch>
            <a:fillRect/>
          </a:stretch>
        </p:blipFill>
        <p:spPr>
          <a:xfrm>
            <a:off x="598207" y="422449"/>
            <a:ext cx="7947586" cy="6013103"/>
          </a:xfrm>
          <a:prstGeom prst="rect">
            <a:avLst/>
          </a:prstGeom>
        </p:spPr>
      </p:pic>
      <p:sp>
        <p:nvSpPr>
          <p:cNvPr id="5" name="Rounded Rectangle 4">
            <a:extLst>
              <a:ext uri="{FF2B5EF4-FFF2-40B4-BE49-F238E27FC236}">
                <a16:creationId xmlns:a16="http://schemas.microsoft.com/office/drawing/2014/main" id="{06C754DA-3FC1-E341-A0C3-5DE63C9DFF97}"/>
              </a:ext>
            </a:extLst>
          </p:cNvPr>
          <p:cNvSpPr/>
          <p:nvPr/>
        </p:nvSpPr>
        <p:spPr>
          <a:xfrm>
            <a:off x="1020336" y="2988528"/>
            <a:ext cx="7103327" cy="1750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Globally, it is estimated that up to 1 billion children aged 2–17 years, have experienced physical, sexual, or emotional violence or neglect in the past year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(World Health Organization)</a:t>
            </a:r>
          </a:p>
        </p:txBody>
      </p:sp>
    </p:spTree>
    <p:extLst>
      <p:ext uri="{BB962C8B-B14F-4D97-AF65-F5344CB8AC3E}">
        <p14:creationId xmlns:p14="http://schemas.microsoft.com/office/powerpoint/2010/main" val="97027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pic>
        <p:nvPicPr>
          <p:cNvPr id="3" name="Picture 2">
            <a:extLst>
              <a:ext uri="{FF2B5EF4-FFF2-40B4-BE49-F238E27FC236}">
                <a16:creationId xmlns:a16="http://schemas.microsoft.com/office/drawing/2014/main" id="{7D719787-8EE2-8447-9B7B-02D433AEFADF}"/>
              </a:ext>
            </a:extLst>
          </p:cNvPr>
          <p:cNvPicPr>
            <a:picLocks noChangeAspect="1"/>
          </p:cNvPicPr>
          <p:nvPr/>
        </p:nvPicPr>
        <p:blipFill>
          <a:blip r:embed="rId4"/>
          <a:stretch>
            <a:fillRect/>
          </a:stretch>
        </p:blipFill>
        <p:spPr>
          <a:xfrm>
            <a:off x="1003300" y="1611960"/>
            <a:ext cx="7137400" cy="4445000"/>
          </a:xfrm>
          <a:prstGeom prst="rect">
            <a:avLst/>
          </a:prstGeom>
        </p:spPr>
      </p:pic>
      <p:sp>
        <p:nvSpPr>
          <p:cNvPr id="5" name="Rectangle 4">
            <a:extLst>
              <a:ext uri="{FF2B5EF4-FFF2-40B4-BE49-F238E27FC236}">
                <a16:creationId xmlns:a16="http://schemas.microsoft.com/office/drawing/2014/main" id="{14AF506E-5285-0447-B601-CD6DE0A6EB7B}"/>
              </a:ext>
            </a:extLst>
          </p:cNvPr>
          <p:cNvSpPr/>
          <p:nvPr/>
        </p:nvSpPr>
        <p:spPr>
          <a:xfrm>
            <a:off x="1154151" y="4337824"/>
            <a:ext cx="6835698" cy="1081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1 in 3 (35%) of women worldwide have experienced either physical and/or sexual violence from intimate partner or non-partner sexual in their lifetime (World Health Organization)</a:t>
            </a:r>
          </a:p>
        </p:txBody>
      </p:sp>
    </p:spTree>
    <p:extLst>
      <p:ext uri="{BB962C8B-B14F-4D97-AF65-F5344CB8AC3E}">
        <p14:creationId xmlns:p14="http://schemas.microsoft.com/office/powerpoint/2010/main" val="213141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pic>
        <p:nvPicPr>
          <p:cNvPr id="3" name="Picture 2">
            <a:extLst>
              <a:ext uri="{FF2B5EF4-FFF2-40B4-BE49-F238E27FC236}">
                <a16:creationId xmlns:a16="http://schemas.microsoft.com/office/drawing/2014/main" id="{068C0812-99E3-3744-85B3-164EA6CBA298}"/>
              </a:ext>
            </a:extLst>
          </p:cNvPr>
          <p:cNvPicPr>
            <a:picLocks noChangeAspect="1"/>
          </p:cNvPicPr>
          <p:nvPr/>
        </p:nvPicPr>
        <p:blipFill>
          <a:blip r:embed="rId4"/>
          <a:stretch>
            <a:fillRect/>
          </a:stretch>
        </p:blipFill>
        <p:spPr>
          <a:xfrm>
            <a:off x="2413000" y="260350"/>
            <a:ext cx="4318000" cy="6337300"/>
          </a:xfrm>
          <a:prstGeom prst="rect">
            <a:avLst/>
          </a:prstGeom>
        </p:spPr>
      </p:pic>
    </p:spTree>
    <p:extLst>
      <p:ext uri="{BB962C8B-B14F-4D97-AF65-F5344CB8AC3E}">
        <p14:creationId xmlns:p14="http://schemas.microsoft.com/office/powerpoint/2010/main" val="228553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Mark 5:21–43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Problems of the Daughters</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56822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838645"/>
            <a:ext cx="794524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Story 1, Part 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Mark 5:21–24</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115422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C4D6B-5ACE-1442-8348-4DB413F6817F}"/>
              </a:ext>
            </a:extLst>
          </p:cNvPr>
          <p:cNvPicPr>
            <a:picLocks noChangeAspect="1"/>
          </p:cNvPicPr>
          <p:nvPr/>
        </p:nvPicPr>
        <p:blipFill>
          <a:blip r:embed="rId2"/>
          <a:stretch>
            <a:fillRect/>
          </a:stretch>
        </p:blipFill>
        <p:spPr>
          <a:xfrm>
            <a:off x="-1" y="20598"/>
            <a:ext cx="1456129" cy="1557396"/>
          </a:xfrm>
          <a:prstGeom prst="rect">
            <a:avLst/>
          </a:prstGeom>
        </p:spPr>
      </p:pic>
      <p:sp>
        <p:nvSpPr>
          <p:cNvPr id="8" name="Rectangle 7">
            <a:extLst>
              <a:ext uri="{FF2B5EF4-FFF2-40B4-BE49-F238E27FC236}">
                <a16:creationId xmlns:a16="http://schemas.microsoft.com/office/drawing/2014/main" id="{B83D21D7-88B0-304A-A53F-393E1E9CD7D2}"/>
              </a:ext>
            </a:extLst>
          </p:cNvPr>
          <p:cNvSpPr/>
          <p:nvPr/>
        </p:nvSpPr>
        <p:spPr>
          <a:xfrm>
            <a:off x="1456128" y="-4532"/>
            <a:ext cx="6231745" cy="15825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F85B0F-BED1-7148-8A47-918009C1FB64}"/>
              </a:ext>
            </a:extLst>
          </p:cNvPr>
          <p:cNvSpPr txBox="1"/>
          <p:nvPr/>
        </p:nvSpPr>
        <p:spPr>
          <a:xfrm>
            <a:off x="599377" y="2069211"/>
            <a:ext cx="7945245"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FF0000"/>
                </a:solidFill>
                <a:effectLst/>
                <a:uLnTx/>
                <a:uFillTx/>
                <a:latin typeface="Calibri"/>
                <a:ea typeface="+mn-ea"/>
                <a:cs typeface="+mn-cs"/>
              </a:rPr>
              <a:t>Mark 5:21</a:t>
            </a:r>
            <a:r>
              <a:rPr kumimoji="0" lang="en-US" sz="2800" b="0" i="0" u="none" strike="noStrike" kern="1200" cap="none" spc="0" normalizeH="0" baseline="0" noProof="0" dirty="0">
                <a:ln>
                  <a:noFill/>
                </a:ln>
                <a:solidFill>
                  <a:prstClr val="black"/>
                </a:solidFill>
                <a:effectLst/>
                <a:uLnTx/>
                <a:uFillTx/>
                <a:latin typeface="Calibri"/>
                <a:ea typeface="+mn-ea"/>
                <a:cs typeface="+mn-cs"/>
              </a:rPr>
              <a:t>Jesus, going on the sea in a boat, came again to the other side. A large crowd gathered with him and was on the seashore.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22</a:t>
            </a:r>
            <a:r>
              <a:rPr kumimoji="0" lang="en-US" sz="2800" b="0" i="0" u="none" strike="noStrike" kern="1200" cap="none" spc="0" normalizeH="0" baseline="0" noProof="0" dirty="0">
                <a:ln>
                  <a:noFill/>
                </a:ln>
                <a:solidFill>
                  <a:prstClr val="black"/>
                </a:solidFill>
                <a:effectLst/>
                <a:uLnTx/>
                <a:uFillTx/>
                <a:latin typeface="Calibri"/>
                <a:ea typeface="+mn-ea"/>
                <a:cs typeface="+mn-cs"/>
              </a:rPr>
              <a:t>Then, Jairus, one of the synagogue-leaders, came. Seeing Jesus, he fell at his feet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23</a:t>
            </a:r>
            <a:r>
              <a:rPr kumimoji="0" lang="en-US" sz="2800" b="0" i="0" u="none" strike="noStrike" kern="1200" cap="none" spc="0" normalizeH="0" baseline="0" noProof="0" dirty="0">
                <a:ln>
                  <a:noFill/>
                </a:ln>
                <a:solidFill>
                  <a:prstClr val="black"/>
                </a:solidFill>
                <a:effectLst/>
                <a:uLnTx/>
                <a:uFillTx/>
                <a:latin typeface="Calibri"/>
                <a:ea typeface="+mn-ea"/>
                <a:cs typeface="+mn-cs"/>
              </a:rPr>
              <a:t>and begged him many times saying, “My little daughter is at the end of her life. Come and lay your hands on her so that she will be delivered and live.” </a:t>
            </a:r>
            <a:r>
              <a:rPr kumimoji="0" lang="en-US" sz="2800" b="1" i="0" u="none" strike="noStrike" kern="1200" cap="none" spc="0" normalizeH="0" baseline="30000" noProof="0" dirty="0">
                <a:ln>
                  <a:noFill/>
                </a:ln>
                <a:solidFill>
                  <a:srgbClr val="FF0000"/>
                </a:solidFill>
                <a:effectLst/>
                <a:uLnTx/>
                <a:uFillTx/>
                <a:latin typeface="Calibri"/>
                <a:ea typeface="+mn-ea"/>
                <a:cs typeface="+mn-cs"/>
              </a:rPr>
              <a:t>24</a:t>
            </a:r>
            <a:r>
              <a:rPr kumimoji="0" lang="en-US" sz="2800" b="0" i="0" u="none" strike="noStrike" kern="1200" cap="none" spc="0" normalizeH="0" baseline="0" noProof="0" dirty="0">
                <a:ln>
                  <a:noFill/>
                </a:ln>
                <a:solidFill>
                  <a:prstClr val="black"/>
                </a:solidFill>
                <a:effectLst/>
                <a:uLnTx/>
                <a:uFillTx/>
                <a:latin typeface="Calibri"/>
                <a:ea typeface="+mn-ea"/>
                <a:cs typeface="+mn-cs"/>
              </a:rPr>
              <a:t>So, Jesus went with him. And the large crowd followed him, crowding him. </a:t>
            </a:r>
          </a:p>
        </p:txBody>
      </p:sp>
      <p:pic>
        <p:nvPicPr>
          <p:cNvPr id="10" name="Picture 9" descr="Crossroads-Logo.gif">
            <a:extLst>
              <a:ext uri="{FF2B5EF4-FFF2-40B4-BE49-F238E27FC236}">
                <a16:creationId xmlns:a16="http://schemas.microsoft.com/office/drawing/2014/main" id="{C3DFE997-398D-DB4C-A5DC-32D4849A9A3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7873" y="-13370"/>
            <a:ext cx="1456127" cy="1600200"/>
          </a:xfrm>
          <a:prstGeom prst="rect">
            <a:avLst/>
          </a:prstGeom>
          <a:noFill/>
          <a:ln w="9525">
            <a:noFill/>
            <a:miter lim="800000"/>
            <a:headEnd/>
            <a:tailEnd/>
          </a:ln>
        </p:spPr>
      </p:pic>
      <p:sp>
        <p:nvSpPr>
          <p:cNvPr id="13" name="Title 1">
            <a:extLst>
              <a:ext uri="{FF2B5EF4-FFF2-40B4-BE49-F238E27FC236}">
                <a16:creationId xmlns:a16="http://schemas.microsoft.com/office/drawing/2014/main" id="{533C53E5-9833-CD4E-B787-593E7FA50079}"/>
              </a:ext>
            </a:extLst>
          </p:cNvPr>
          <p:cNvSpPr txBox="1">
            <a:spLocks/>
          </p:cNvSpPr>
          <p:nvPr/>
        </p:nvSpPr>
        <p:spPr>
          <a:xfrm>
            <a:off x="1951463" y="180296"/>
            <a:ext cx="5241075" cy="1212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75057" dist="38100" dir="5400000" sx="99000" sy="99000" rotWithShape="0">
                    <a:prstClr val="black"/>
                  </a:outerShdw>
                </a:effectLst>
                <a:uLnTx/>
                <a:uFillTx/>
                <a:latin typeface="Calibri Light" panose="020F0302020204030204"/>
                <a:ea typeface="+mj-ea"/>
                <a:cs typeface="+mj-cs"/>
              </a:rPr>
              <a:t>Walking with Jesus</a:t>
            </a:r>
          </a:p>
        </p:txBody>
      </p:sp>
    </p:spTree>
    <p:extLst>
      <p:ext uri="{BB962C8B-B14F-4D97-AF65-F5344CB8AC3E}">
        <p14:creationId xmlns:p14="http://schemas.microsoft.com/office/powerpoint/2010/main" val="43141203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4147</TotalTime>
  <Words>1396</Words>
  <Application>Microsoft Macintosh PowerPoint</Application>
  <PresentationFormat>On-screen Show (4:3)</PresentationFormat>
  <Paragraphs>104</Paragraphs>
  <Slides>32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Times New Roman</vt:lpstr>
      <vt:lpstr>Wingdings</vt:lpstr>
      <vt:lpstr>1_Office Theme</vt:lpstr>
      <vt:lpstr>49_Blank Presentation</vt:lpstr>
      <vt:lpstr>The Gospel of 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Sarah</dc:creator>
  <cp:lastModifiedBy>Rick Griffith</cp:lastModifiedBy>
  <cp:revision>327</cp:revision>
  <dcterms:created xsi:type="dcterms:W3CDTF">2017-08-10T13:25:42Z</dcterms:created>
  <dcterms:modified xsi:type="dcterms:W3CDTF">2019-01-20T10:29:46Z</dcterms:modified>
</cp:coreProperties>
</file>