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70" r:id="rId7"/>
    <p:sldId id="260" r:id="rId8"/>
    <p:sldId id="279" r:id="rId9"/>
    <p:sldId id="281" r:id="rId10"/>
    <p:sldId id="282" r:id="rId11"/>
    <p:sldId id="280" r:id="rId12"/>
    <p:sldId id="283" r:id="rId13"/>
    <p:sldId id="284" r:id="rId14"/>
    <p:sldId id="261" r:id="rId15"/>
    <p:sldId id="268" r:id="rId16"/>
    <p:sldId id="269" r:id="rId17"/>
    <p:sldId id="265" r:id="rId18"/>
    <p:sldId id="266" r:id="rId19"/>
    <p:sldId id="26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81407-B088-4D33-8A49-19BB7E424D41}" v="38" dt="2025-01-04T02:36:14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73499"/>
  </p:normalViewPr>
  <p:slideViewPr>
    <p:cSldViewPr snapToGrid="0">
      <p:cViewPr varScale="1">
        <p:scale>
          <a:sx n="112" d="100"/>
          <a:sy n="112" d="100"/>
        </p:scale>
        <p:origin x="2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29A5A-DDB0-E349-8317-F11E3814C175}" type="datetimeFigureOut">
              <a:t>1/5/25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35743-C807-F64F-B1BE-0A9C384B45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9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436B-7AEB-2038-D3C8-98B297B8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0E7FB-5E25-9F4C-7527-6154C7A07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E94E-2BF8-BFF5-AAC6-2A1663C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9289-AF56-49E8-D415-AE58653C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B528-AE3C-EA20-525B-749244FF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194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982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344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6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0E4C-3C03-2639-A036-81E04846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8EFD-7632-0CCC-0396-01D0A15F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AD61-615A-4EE4-1DAF-0C192C1A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3B2A5-910E-66B1-8AD0-2209AAD2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7B9E-D60B-60D6-E178-C125939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010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33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726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224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56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229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662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F688F-EE3E-DBA3-3D47-E6E4434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4337A-9820-B839-4EED-910A1811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4A34-D0CE-278D-8216-B2377E3CC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15016-7373-C747-972F-83EDAF616DB1}" type="datetimeFigureOut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219F-1276-6962-96F3-E21562CBC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91B5-15E2-BA92-7127-8D4DDE4D3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33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66D2C-143C-7F17-4ED7-E2C12938B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125" y="2920878"/>
            <a:ext cx="5853227" cy="2992576"/>
          </a:xfrm>
        </p:spPr>
        <p:txBody>
          <a:bodyPr anchor="t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Parables – Hidden in Plain Sight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9569-7743-9783-D612-90E21C1E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364" y="1017038"/>
            <a:ext cx="5091282" cy="1248274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4:1–34</a:t>
            </a:r>
          </a:p>
        </p:txBody>
      </p:sp>
      <p:pic>
        <p:nvPicPr>
          <p:cNvPr id="7" name="Picture 6" descr="A close-up of an owl&#10;&#10;Description automatically generated">
            <a:extLst>
              <a:ext uri="{FF2B5EF4-FFF2-40B4-BE49-F238E27FC236}">
                <a16:creationId xmlns:a16="http://schemas.microsoft.com/office/drawing/2014/main" id="{DE86DB11-7912-84F1-E75E-3B356AF874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834" y="-1"/>
            <a:ext cx="4174167" cy="68575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E370F4-948A-C906-C290-EA0E3B4FD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Dr. Andrew Spurgeon 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Thousands of files in 54 languages for free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1507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3329A3-1869-CB6E-56AF-4BB811C99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F948BED-10F2-F65C-1C42-8D626A1B4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BA7CD4-B522-62CE-B74E-2DEBC9348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0E5BB-5192-7D2F-D52B-DAF8D273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Parables: Hidden in Plain 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D9703-F559-B27D-810F-18C03DC4E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448733"/>
            <a:ext cx="9906104" cy="338056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“Be ever hearing, but never understanding; be ever seeing, but never perceiving” (Isa 6:9, NIV).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“Otherwise, they might see with their eyes, hear with their ears, understand with their hearts, and turn and be healed” (6:10b).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“Until . . .” he has punished them for their sins (Isa 6:11–13).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CF3291-C4BB-C2AA-FE73-FB6F2ED2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A09C00-63F5-FF93-28EB-B1974ABEE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2955AE-8E77-3649-BC0F-04F7A362B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7C2E5A6-95B3-5FB2-CE02-34B4D3337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B6BC6-3589-8B40-0441-7C595026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Parables: Hidden in Plain 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378B-6FD4-ADC0-4E7C-4685F2B9B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448733"/>
            <a:ext cx="9906104" cy="338056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“They may be ever seeing but never perceiving, and ever hearing but never understanding; otherwise, they might turn and be forgiven!” (Mark 4:12)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Parables’ purpose: Hide the truth in plain sight until people have been punished for their sins and have repented.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1E2D0BC-BB76-5443-AF9A-AE1873B6F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0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B2A46C-4D01-0420-ADCC-89153FFB7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9337E1-60A7-1D6D-690E-328C07D2A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60D8902-111C-2835-468C-2DD95E3DE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979D7-A602-A2D9-39C6-BC582548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Parables: Hidden in Plain 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0F44F-57AD-5E04-7C2D-4357497FA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448733"/>
            <a:ext cx="9906104" cy="338056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Nathan’s parable to David (2 Sam 12:1–7)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Jotham’s parable to the citizens of Shechem (Judges 9:7–16)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Joab’s parable to David through a woman from Tekoa (2 Sam 14)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C65E450-F702-B0F7-2D02-285C93A6A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E8A5-5F32-B0E4-8D06-6704E1A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 #1 – Sower &amp; Seed (4:1–20)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C1CC-C3D2-6671-5985-4D07A1C4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parable (4:1–9)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reason for the parable (4:10–12)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explanation of the parable (4:13–20)</a:t>
            </a:r>
          </a:p>
          <a:p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Jesus’s hearers were of various kinds: some gladly received his message while others did not (Isa 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D52B3-EEDE-69C2-35D9-C884DCF375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93" y="2071316"/>
            <a:ext cx="37211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29AAC-CAA6-A80B-CEE3-393527071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FF92B-1CDD-CB9D-B2B5-38D5A4FB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 #2 – Lamp &amp; Place (4:21–25)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50382-185F-CD62-6907-B082369B9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parable (4:21–22)</a:t>
            </a:r>
          </a:p>
          <a:p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cautionary note (4:23–25)</a:t>
            </a:r>
          </a:p>
          <a:p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disciples were to discern (measure) what God was doing with proper lighting (understanding). If not, even what they understood would be taken away from them (e.g., Judas).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801BB-667D-B51C-E4DA-99D350203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538" y="1908888"/>
            <a:ext cx="3670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DCDBD-537D-3544-3C5E-1447CF83B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860192-F2F2-04D8-5567-9D68A06B5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0446-9380-B79F-974C-7098545A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 #3 – Growing Plants (4:26–34)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A8B5D6A-1820-C893-0D15-49CA91E61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E560B-54B3-3ADC-0822-C802C142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7452391" cy="4548145"/>
          </a:xfrm>
        </p:spPr>
        <p:txBody>
          <a:bodyPr anchor="t">
            <a:norm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Plant parable #1 (4:26–29)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Plant parable #2 (4:30–32)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God controls growth; His rule will grow (</a:t>
            </a:r>
            <a:r>
              <a:rPr lang="en-US" sz="32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Ezek</a:t>
            </a:r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17:23; 31:6 and Dan 4:11–12, 21)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Conclusion (4:33–34)</a:t>
            </a:r>
          </a:p>
        </p:txBody>
      </p:sp>
      <p:pic>
        <p:nvPicPr>
          <p:cNvPr id="7" name="Picture 6" descr="A group of birds sitting on a tree&#10;&#10;Description automatically generated">
            <a:extLst>
              <a:ext uri="{FF2B5EF4-FFF2-40B4-BE49-F238E27FC236}">
                <a16:creationId xmlns:a16="http://schemas.microsoft.com/office/drawing/2014/main" id="{B1213CEE-367C-C568-C35B-ED8418A57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179" y="2300952"/>
            <a:ext cx="3524114" cy="28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5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4A673-CCB2-D4A9-28DD-B5E320A1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36407"/>
            <a:ext cx="8341673" cy="10024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we’ve learned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6B72-1E1D-D9B0-0185-C8EFEE80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06" y="1835014"/>
            <a:ext cx="8246732" cy="4533789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Parables open or close people’s eyes.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God spoke, some ignored it, while others accepted it; it was part of God’s judgment (Isa 6). </a:t>
            </a:r>
          </a:p>
          <a:p>
            <a:endParaRPr lang="en-US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disciples must discern how God worked like a well-placed lamp, revealing what was hidden.</a:t>
            </a:r>
          </a:p>
          <a:p>
            <a:endParaRPr lang="en-US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His rule would undoubtedly grow as he promised. </a:t>
            </a:r>
            <a:endParaRPr lang="en-US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light bulb drawing on a book&#10;&#10;Description automatically generated">
            <a:extLst>
              <a:ext uri="{FF2B5EF4-FFF2-40B4-BE49-F238E27FC236}">
                <a16:creationId xmlns:a16="http://schemas.microsoft.com/office/drawing/2014/main" id="{AE3F9416-8592-AE8F-5ADB-825AE989E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381" y="2421681"/>
            <a:ext cx="2802391" cy="29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61A4C-5AEA-8390-90A4-C0B1447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9"/>
            <a:ext cx="5754896" cy="765134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591F-FF1D-ED1F-83F8-36437125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997" y="1846384"/>
            <a:ext cx="7224130" cy="3165231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we received God’s word about Jesus Christ—in gladness or need of his intervention (often painful)?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discern God’s ways, like a well-positioned lamp, or seek ours?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cartoon character with a red question mark&#10;&#10;Description automatically generated">
            <a:extLst>
              <a:ext uri="{FF2B5EF4-FFF2-40B4-BE49-F238E27FC236}">
                <a16:creationId xmlns:a16="http://schemas.microsoft.com/office/drawing/2014/main" id="{060AE5BF-050B-2D2D-0ABF-37B1058B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3" y="905459"/>
            <a:ext cx="3747251" cy="45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2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6C08B05-5ED3-41F1-8292-9023BE94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BB1D15-5764-41A1-A743-C69797926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4B32F-BCF8-BE6F-FC29-92323636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8" y="834889"/>
            <a:ext cx="4227444" cy="2259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Mark’s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8A7B-04B4-4AED-A11E-13C8031D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77" y="3763162"/>
            <a:ext cx="3476846" cy="18599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is a Gospel of action; Jesus is like a Marvel comic character.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4D4BD5B-94CC-5390-BBD4-E1E39273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6612"/>
          <a:stretch/>
        </p:blipFill>
        <p:spPr>
          <a:xfrm>
            <a:off x="6732104" y="2032554"/>
            <a:ext cx="4823791" cy="27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1796C-5845-7E0A-1B83-7DDE35F2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15EA-C0EC-F0F2-B704-8FE560AB1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present Jesus as God’s anointed king (Messiah and Son of God) in opposition to Caesar, the other Son of God.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1:1; 8:29; 12:35; 14:61; 15:32, 39.</a:t>
            </a:r>
          </a:p>
        </p:txBody>
      </p:sp>
      <p:pic>
        <p:nvPicPr>
          <p:cNvPr id="4" name="Picture 3" descr="A statue of a person&#10;&#10;Description automatically generated">
            <a:extLst>
              <a:ext uri="{FF2B5EF4-FFF2-40B4-BE49-F238E27FC236}">
                <a16:creationId xmlns:a16="http://schemas.microsoft.com/office/drawing/2014/main" id="{5FA614FE-29AC-0F21-6ED1-CFF63B9A4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568" y="0"/>
            <a:ext cx="688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group of baby feet&#10;&#10;Description automatically generated">
            <a:extLst>
              <a:ext uri="{FF2B5EF4-FFF2-40B4-BE49-F238E27FC236}">
                <a16:creationId xmlns:a16="http://schemas.microsoft.com/office/drawing/2014/main" id="{DB47BFC3-4007-1EA4-C604-C1BFF0F2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38" y="16348"/>
            <a:ext cx="7644062" cy="3676646"/>
          </a:xfrm>
          <a:prstGeom prst="rect">
            <a:avLst/>
          </a:prstGeom>
        </p:spPr>
      </p:pic>
      <p:pic>
        <p:nvPicPr>
          <p:cNvPr id="5" name="Picture 4" descr="A sandwich with tomatoes and lettuce&#10;&#10;Description automatically generated">
            <a:extLst>
              <a:ext uri="{FF2B5EF4-FFF2-40B4-BE49-F238E27FC236}">
                <a16:creationId xmlns:a16="http://schemas.microsoft.com/office/drawing/2014/main" id="{2D491121-E9EA-B3D2-5FC9-0C15F4219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937" y="3709342"/>
            <a:ext cx="7644062" cy="317384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5E5F8-6588-24BA-662A-C3ACF365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8756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89E1-4407-1080-7201-7564466B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075"/>
            <a:ext cx="539591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Triplets presented like a sandwich structure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9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E4376-4919-1D19-DE78-286859D0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B360A-A5F7-6D53-EFF4-130A85DA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89578"/>
            <a:ext cx="9144000" cy="10223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54FAD-6690-475E-3268-C3295807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Story Within A Story or Bracketed Stories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0E8190-A28F-AFD1-B3EE-FD7176CEFAEE}"/>
              </a:ext>
            </a:extLst>
          </p:cNvPr>
          <p:cNvSpPr/>
          <p:nvPr/>
        </p:nvSpPr>
        <p:spPr>
          <a:xfrm>
            <a:off x="2432461" y="2396818"/>
            <a:ext cx="7327076" cy="486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42A9F3-DAE5-243C-5887-0BF5ECDDFE0A}"/>
              </a:ext>
            </a:extLst>
          </p:cNvPr>
          <p:cNvSpPr/>
          <p:nvPr/>
        </p:nvSpPr>
        <p:spPr>
          <a:xfrm>
            <a:off x="2432461" y="3855099"/>
            <a:ext cx="7327076" cy="486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BADEDA-8CD1-FB2E-EFA9-2764500D7E20}"/>
              </a:ext>
            </a:extLst>
          </p:cNvPr>
          <p:cNvSpPr/>
          <p:nvPr/>
        </p:nvSpPr>
        <p:spPr>
          <a:xfrm>
            <a:off x="2963387" y="3162215"/>
            <a:ext cx="6265223" cy="41365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2</a:t>
            </a:r>
          </a:p>
        </p:txBody>
      </p:sp>
    </p:spTree>
    <p:extLst>
      <p:ext uri="{BB962C8B-B14F-4D97-AF65-F5344CB8AC3E}">
        <p14:creationId xmlns:p14="http://schemas.microsoft.com/office/powerpoint/2010/main" val="340267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25654-95E0-83F8-2AA5-31408B4B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Triplet – Parables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AA38E-B1CA-F8F5-B6EE-E8DA56CF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448733"/>
            <a:ext cx="9906104" cy="338056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Sower and the Seed (4:1–20)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Lamp, Its Placement, and the Exhortation (4:21–25)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Plants and Their Growth (4:26–34)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3FCF5-5C48-DB8D-FAD8-2D465414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B9CC46-1BCB-6069-50FB-CE63EB56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9E509F3-B36E-C3A9-61D9-A2BB9BFDB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CCF79-3E7E-F295-13BD-0A97667C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Parables: Hidden in Plain Sight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1573B54-46B9-FF34-6997-114E3B899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50261-BF09-9278-B398-02E4F191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47602"/>
            <a:ext cx="5486682" cy="4165814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33513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B6EB6-1A79-EBB0-655A-69CBAB14C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6B3C5F-4E4D-405A-DF6E-CDF2D3820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D3DFFC-BB4C-33FE-DD85-7DF0F721A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FDD8F-516E-46A5-F0FD-3A11C48A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Parables: Hidden in Plain Sight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8E824FC-7ED7-0824-ACF6-C0ED6065B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black and white image of two faces&#10;&#10;Description automatically generated">
            <a:extLst>
              <a:ext uri="{FF2B5EF4-FFF2-40B4-BE49-F238E27FC236}">
                <a16:creationId xmlns:a16="http://schemas.microsoft.com/office/drawing/2014/main" id="{CCE78186-1983-FD79-DE28-72B1D243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371" y="2550035"/>
            <a:ext cx="3695255" cy="35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2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0E16F1-836E-9D56-27BA-2ABC3F5D6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71108D0-E384-C23D-9112-6192EA345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929F0FC-B48C-6445-F946-BD06DB2B4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7C7C6-9F45-A015-ADED-69AE656A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Parables: Hidden in Plain Sight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DD68F5E-6644-4978-28DC-347CE820D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FF8B6-274E-8163-A422-EE18A25986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700" y="1940437"/>
            <a:ext cx="5308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3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622</Words>
  <Application>Microsoft Macintosh PowerPoint</Application>
  <PresentationFormat>Widescreen</PresentationFormat>
  <Paragraphs>80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Aptos</vt:lpstr>
      <vt:lpstr>Aptos Display</vt:lpstr>
      <vt:lpstr>Arial</vt:lpstr>
      <vt:lpstr>Times New Roman</vt:lpstr>
      <vt:lpstr>Wingdings</vt:lpstr>
      <vt:lpstr>Office Theme</vt:lpstr>
      <vt:lpstr>Orbit</vt:lpstr>
      <vt:lpstr>Parables – Hidden in Plain Sight</vt:lpstr>
      <vt:lpstr>Mark’s Gospel</vt:lpstr>
      <vt:lpstr>Purpose</vt:lpstr>
      <vt:lpstr>Structure</vt:lpstr>
      <vt:lpstr>Structure</vt:lpstr>
      <vt:lpstr>Today’s Triplet – Parables</vt:lpstr>
      <vt:lpstr>Parables: Hidden in Plain Sight</vt:lpstr>
      <vt:lpstr>Parables: Hidden in Plain Sight</vt:lpstr>
      <vt:lpstr>Parables: Hidden in Plain Sight</vt:lpstr>
      <vt:lpstr>Parables: Hidden in Plain Sight</vt:lpstr>
      <vt:lpstr>Parables: Hidden in Plain Sight</vt:lpstr>
      <vt:lpstr>Parables: Hidden in Plain Sight</vt:lpstr>
      <vt:lpstr>Parable #1 – Sower &amp; Seed (4:1–20)</vt:lpstr>
      <vt:lpstr>Parable #2 – Lamp &amp; Place (4:21–25)</vt:lpstr>
      <vt:lpstr>Parable #3 – Growing Plants (4:26–34)</vt:lpstr>
      <vt:lpstr>Lessons we’ve learned today</vt:lpstr>
      <vt:lpstr>Questions for us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Friends, Foes, and Family</dc:title>
  <dc:creator>ABS</dc:creator>
  <cp:lastModifiedBy>Rick Griffith</cp:lastModifiedBy>
  <cp:revision>58</cp:revision>
  <dcterms:created xsi:type="dcterms:W3CDTF">2024-09-12T01:07:31Z</dcterms:created>
  <dcterms:modified xsi:type="dcterms:W3CDTF">2025-01-05T19:41:13Z</dcterms:modified>
</cp:coreProperties>
</file>