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04" r:id="rId1"/>
    <p:sldMasterId id="2147485416" r:id="rId2"/>
    <p:sldMasterId id="2147485428" r:id="rId3"/>
    <p:sldMasterId id="2147485440" r:id="rId4"/>
  </p:sldMasterIdLst>
  <p:notesMasterIdLst>
    <p:notesMasterId r:id="rId33"/>
  </p:notesMasterIdLst>
  <p:handoutMasterIdLst>
    <p:handoutMasterId r:id="rId34"/>
  </p:handoutMasterIdLst>
  <p:sldIdLst>
    <p:sldId id="2143" r:id="rId5"/>
    <p:sldId id="2144" r:id="rId6"/>
    <p:sldId id="2319" r:id="rId7"/>
    <p:sldId id="2342" r:id="rId8"/>
    <p:sldId id="2321" r:id="rId9"/>
    <p:sldId id="2322" r:id="rId10"/>
    <p:sldId id="2323" r:id="rId11"/>
    <p:sldId id="2324" r:id="rId12"/>
    <p:sldId id="2325" r:id="rId13"/>
    <p:sldId id="2326" r:id="rId14"/>
    <p:sldId id="2327" r:id="rId15"/>
    <p:sldId id="2328" r:id="rId16"/>
    <p:sldId id="2329" r:id="rId17"/>
    <p:sldId id="2330" r:id="rId18"/>
    <p:sldId id="2331" r:id="rId19"/>
    <p:sldId id="2332" r:id="rId20"/>
    <p:sldId id="2333" r:id="rId21"/>
    <p:sldId id="2334" r:id="rId22"/>
    <p:sldId id="2335" r:id="rId23"/>
    <p:sldId id="2336" r:id="rId24"/>
    <p:sldId id="2337" r:id="rId25"/>
    <p:sldId id="2338" r:id="rId26"/>
    <p:sldId id="2339" r:id="rId27"/>
    <p:sldId id="2340" r:id="rId28"/>
    <p:sldId id="2341" r:id="rId29"/>
    <p:sldId id="2181" r:id="rId30"/>
    <p:sldId id="2182" r:id="rId31"/>
    <p:sldId id="2183" r:id="rId32"/>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rmon" id="{7AA4FC3A-3273-45C9-B040-CA49BF62D2AF}">
          <p14:sldIdLst>
            <p14:sldId id="2143"/>
            <p14:sldId id="2144"/>
            <p14:sldId id="2319"/>
            <p14:sldId id="2342"/>
            <p14:sldId id="2321"/>
            <p14:sldId id="2322"/>
            <p14:sldId id="2323"/>
            <p14:sldId id="2324"/>
            <p14:sldId id="2325"/>
            <p14:sldId id="2326"/>
            <p14:sldId id="2327"/>
            <p14:sldId id="2328"/>
            <p14:sldId id="2329"/>
            <p14:sldId id="2330"/>
            <p14:sldId id="2331"/>
            <p14:sldId id="2332"/>
            <p14:sldId id="2333"/>
            <p14:sldId id="2334"/>
            <p14:sldId id="2335"/>
            <p14:sldId id="2336"/>
            <p14:sldId id="2337"/>
            <p14:sldId id="2338"/>
            <p14:sldId id="2339"/>
            <p14:sldId id="2340"/>
            <p14:sldId id="2341"/>
            <p14:sldId id="2181"/>
            <p14:sldId id="2182"/>
            <p14:sldId id="218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MI INTES ARLANTE" initials="NI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183"/>
    <a:srgbClr val="5E5A5A"/>
    <a:srgbClr val="FFE5E3"/>
    <a:srgbClr val="4E97BB"/>
    <a:srgbClr val="FCCB59"/>
    <a:srgbClr val="FF66DB"/>
    <a:srgbClr val="FF5B4A"/>
    <a:srgbClr val="F7D35A"/>
    <a:srgbClr val="325647"/>
    <a:srgbClr val="4C2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36" autoAdjust="0"/>
    <p:restoredTop sz="97315" autoAdjust="0"/>
  </p:normalViewPr>
  <p:slideViewPr>
    <p:cSldViewPr snapToGrid="0">
      <p:cViewPr varScale="1">
        <p:scale>
          <a:sx n="155" d="100"/>
          <a:sy n="155" d="100"/>
        </p:scale>
        <p:origin x="1264" y="184"/>
      </p:cViewPr>
      <p:guideLst>
        <p:guide orient="horz" pos="2160"/>
        <p:guide pos="2880"/>
      </p:guideLst>
    </p:cSldViewPr>
  </p:slideViewPr>
  <p:outlineViewPr>
    <p:cViewPr>
      <p:scale>
        <a:sx n="33" d="100"/>
        <a:sy n="33" d="100"/>
      </p:scale>
      <p:origin x="0" y="1140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4CABA-9BAD-4A63-920B-995E08695F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AD672A4-795A-461E-97FC-7CB34E2854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D6A312-97D8-43D4-937C-B17FDC874373}" type="datetimeFigureOut">
              <a:rPr lang="en-GB" smtClean="0"/>
              <a:t>30/09/2018</a:t>
            </a:fld>
            <a:endParaRPr lang="en-GB"/>
          </a:p>
        </p:txBody>
      </p:sp>
      <p:sp>
        <p:nvSpPr>
          <p:cNvPr id="4" name="Footer Placeholder 3">
            <a:extLst>
              <a:ext uri="{FF2B5EF4-FFF2-40B4-BE49-F238E27FC236}">
                <a16:creationId xmlns:a16="http://schemas.microsoft.com/office/drawing/2014/main" id="{AE4F9D82-F4DA-4876-B50C-B3EFBFF17D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284332-C481-4DCB-8B0C-8A5A971810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E3018-61F6-42CB-A6FB-390A6E6AA04D}" type="slidenum">
              <a:rPr lang="en-GB" smtClean="0"/>
              <a:t>‹#›</a:t>
            </a:fld>
            <a:endParaRPr lang="en-GB"/>
          </a:p>
        </p:txBody>
      </p:sp>
    </p:spTree>
    <p:extLst>
      <p:ext uri="{BB962C8B-B14F-4D97-AF65-F5344CB8AC3E}">
        <p14:creationId xmlns:p14="http://schemas.microsoft.com/office/powerpoint/2010/main" val="1215055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502E7-881F-4D62-BCC5-FE84BFB8E6E8}" type="datetimeFigureOut">
              <a:rPr lang="en-GB" smtClean="0"/>
              <a:t>30/09/2018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49E87-8867-46CB-A3E1-AA5A63E335F4}" type="slidenum">
              <a:rPr lang="en-GB" smtClean="0"/>
              <a:t>‹#›</a:t>
            </a:fld>
            <a:endParaRPr lang="en-GB"/>
          </a:p>
        </p:txBody>
      </p:sp>
    </p:spTree>
    <p:extLst>
      <p:ext uri="{BB962C8B-B14F-4D97-AF65-F5344CB8AC3E}">
        <p14:creationId xmlns:p14="http://schemas.microsoft.com/office/powerpoint/2010/main" val="983322513"/>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255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405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04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82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680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833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236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1085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344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6338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1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9159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4658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59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482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0490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0228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352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8537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0284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602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70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066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8621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63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1057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C6B94-887B-4864-B8B7-606A0CCDDAF2}"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F66B28-A233-4EC6-AABB-D2F0BB09B52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5437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322324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371975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63812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815716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88470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6159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2379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599671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12745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869772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579023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770701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939595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71006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40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359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953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702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9/30/18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194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D7346-BE92-EB44-9703-B79B4A448A49}" type="datetimeFigureOut">
              <a:rPr lang="en-US" smtClean="0">
                <a:solidFill>
                  <a:prstClr val="black">
                    <a:tint val="75000"/>
                  </a:prstClr>
                </a:solidFill>
                <a:latin typeface="Calibri"/>
              </a:rPr>
              <a:pPr defTabSz="914400"/>
              <a:t>9/30/18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6BC1FB9-7A29-704C-A74C-28437C956A4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020089239"/>
      </p:ext>
    </p:extLst>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72C6B94-887B-4864-B8B7-606A0CCDDAF2}" type="datetimeFigureOut">
              <a:rPr lang="en-US" smtClean="0">
                <a:solidFill>
                  <a:prstClr val="black">
                    <a:tint val="75000"/>
                  </a:prstClr>
                </a:solidFill>
                <a:latin typeface="Calibri"/>
              </a:rPr>
              <a:pPr defTabSz="914400"/>
              <a:t>9/30/18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2F66B28-A233-4EC6-AABB-D2F0BB09B524}"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389133631"/>
      </p:ext>
    </p:extLst>
  </p:cSld>
  <p:clrMap bg1="lt1" tx1="dk1" bg2="lt2" tx2="dk2" accent1="accent1" accent2="accent2" accent3="accent3" accent4="accent4" accent5="accent5" accent6="accent6" hlink="hlink" folHlink="folHlink"/>
  <p:sldLayoutIdLst>
    <p:sldLayoutId id="2147485417" r:id="rId1"/>
    <p:sldLayoutId id="2147485418" r:id="rId2"/>
    <p:sldLayoutId id="2147485419" r:id="rId3"/>
    <p:sldLayoutId id="2147485420" r:id="rId4"/>
    <p:sldLayoutId id="2147485421" r:id="rId5"/>
    <p:sldLayoutId id="2147485422" r:id="rId6"/>
    <p:sldLayoutId id="2147485423" r:id="rId7"/>
    <p:sldLayoutId id="2147485424" r:id="rId8"/>
    <p:sldLayoutId id="2147485425" r:id="rId9"/>
    <p:sldLayoutId id="2147485426" r:id="rId10"/>
    <p:sldLayoutId id="2147485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72C6B94-887B-4864-B8B7-606A0CCDDAF2}" type="datetimeFigureOut">
              <a:rPr lang="en-US" smtClean="0">
                <a:solidFill>
                  <a:prstClr val="black">
                    <a:tint val="75000"/>
                  </a:prstClr>
                </a:solidFill>
                <a:latin typeface="Calibri"/>
              </a:rPr>
              <a:pPr defTabSz="914400"/>
              <a:t>9/30/18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2F66B28-A233-4EC6-AABB-D2F0BB09B524}"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658283631"/>
      </p:ext>
    </p:extLst>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 id="2147485438" r:id="rId10"/>
    <p:sldLayoutId id="2147485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665274437"/>
      </p:ext>
    </p:extLst>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 id="2147485452" r:id="rId12"/>
    <p:sldLayoutId id="214748545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28D079-C1B7-1242-83CB-1E99860B5EFE}"/>
              </a:ext>
            </a:extLst>
          </p:cNvPr>
          <p:cNvPicPr>
            <a:picLocks noChangeAspect="1"/>
          </p:cNvPicPr>
          <p:nvPr/>
        </p:nvPicPr>
        <p:blipFill rotWithShape="1">
          <a:blip r:embed="rId2"/>
          <a:srcRect l="6483" r="4967"/>
          <a:stretch/>
        </p:blipFill>
        <p:spPr>
          <a:xfrm>
            <a:off x="-1" y="0"/>
            <a:ext cx="9144001" cy="6858000"/>
          </a:xfrm>
          <a:prstGeom prst="rect">
            <a:avLst/>
          </a:prstGeom>
        </p:spPr>
      </p:pic>
      <p:sp>
        <p:nvSpPr>
          <p:cNvPr id="3" name="Subtitle 2">
            <a:extLst>
              <a:ext uri="{FF2B5EF4-FFF2-40B4-BE49-F238E27FC236}">
                <a16:creationId xmlns:a16="http://schemas.microsoft.com/office/drawing/2014/main" id="{2A119AB4-694D-3F4D-BFB8-F2A86E98B4B4}"/>
              </a:ext>
            </a:extLst>
          </p:cNvPr>
          <p:cNvSpPr>
            <a:spLocks noGrp="1"/>
          </p:cNvSpPr>
          <p:nvPr>
            <p:ph type="subTitle" idx="1"/>
          </p:nvPr>
        </p:nvSpPr>
        <p:spPr>
          <a:xfrm>
            <a:off x="1152322" y="3016040"/>
            <a:ext cx="6858000" cy="625475"/>
          </a:xfrm>
          <a:effectLst>
            <a:outerShdw blurRad="50800" dist="38100" dir="5400000" algn="t" rotWithShape="0">
              <a:schemeClr val="bg1">
                <a:alpha val="40000"/>
              </a:schemeClr>
            </a:outerShdw>
          </a:effectLst>
        </p:spPr>
        <p:txBody>
          <a:bodyPr>
            <a:noAutofit/>
          </a:bodyPr>
          <a:lstStyle/>
          <a:p>
            <a:r>
              <a:rPr lang="en-US" sz="4400" dirty="0">
                <a:solidFill>
                  <a:schemeClr val="bg1"/>
                </a:solidFill>
                <a:effectLst>
                  <a:outerShdw blurRad="50800" dist="50800" dir="5400000" algn="ctr" rotWithShape="0">
                    <a:schemeClr val="tx1"/>
                  </a:outerShdw>
                </a:effectLst>
              </a:rPr>
              <a:t>Walking with Jesus</a:t>
            </a:r>
          </a:p>
        </p:txBody>
      </p:sp>
      <p:sp>
        <p:nvSpPr>
          <p:cNvPr id="7" name="Title 6">
            <a:extLst>
              <a:ext uri="{FF2B5EF4-FFF2-40B4-BE49-F238E27FC236}">
                <a16:creationId xmlns:a16="http://schemas.microsoft.com/office/drawing/2014/main" id="{168001A7-207C-D74B-85D7-2D906D245321}"/>
              </a:ext>
            </a:extLst>
          </p:cNvPr>
          <p:cNvSpPr>
            <a:spLocks noGrp="1"/>
          </p:cNvSpPr>
          <p:nvPr>
            <p:ph type="ctrTitle"/>
          </p:nvPr>
        </p:nvSpPr>
        <p:spPr>
          <a:xfrm>
            <a:off x="882931" y="1236194"/>
            <a:ext cx="7772400" cy="1255634"/>
          </a:xfrm>
          <a:effectLst>
            <a:outerShdw blurRad="63500" dist="50800" dir="5400000" algn="ctr" rotWithShape="0">
              <a:schemeClr val="tx1"/>
            </a:outerShdw>
          </a:effectLst>
        </p:spPr>
        <p:txBody>
          <a:bodyPr/>
          <a:lstStyle/>
          <a:p>
            <a:r>
              <a:rPr lang="en-US" b="1" dirty="0">
                <a:solidFill>
                  <a:schemeClr val="bg1"/>
                </a:solidFill>
              </a:rPr>
              <a:t>The Gospel of Mark</a:t>
            </a:r>
          </a:p>
        </p:txBody>
      </p:sp>
      <p:sp>
        <p:nvSpPr>
          <p:cNvPr id="5" name="Rectangle 4"/>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Dr. Andrew Spurgeon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177942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first group followed him to destroy him.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5670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Jesus withdrew to the seashore, along with his disciples. And a large crowd from Galilee, Judea, Jerusalem, Idumea, beyond Jordan, Tyre, and Sidon came to him, hearing all that he had done. Since he healed many, whoever had an illness was rushing to him to touch him so they may be healed. And whenever the unclean spirits saw him, they fell before him and cried, “You are Son of God.” He rebuked them so that they might not make him known.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(Mark 3:7–12)</a:t>
            </a:r>
          </a:p>
        </p:txBody>
      </p:sp>
    </p:spTree>
    <p:extLst>
      <p:ext uri="{BB962C8B-B14F-4D97-AF65-F5344CB8AC3E}">
        <p14:creationId xmlns:p14="http://schemas.microsoft.com/office/powerpoint/2010/main" val="143788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second group followed him for healing.</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0261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Jesus climbed a mountain and invited those whom he selected. They followed. He appointed those twelve, naming them “apostles,” so they may be with him and he may sent them to preach and to have authority to cast out demons. And their names were Simon Peter, Jacob (Zebedee's son), John (Jacob’s brother) — these two he called, “Boanerges,” which means, “Thunder sons” — Andrew, Philip, Bartholomew, Matthew, Thomas, and Jacob (Alphaeus’s son), Thaddaeus, Simon the Cananaean, and Judas Iscariot the betrayer. (Mark 3:13–19)</a:t>
            </a:r>
          </a:p>
        </p:txBody>
      </p:sp>
    </p:spTree>
    <p:extLst>
      <p:ext uri="{BB962C8B-B14F-4D97-AF65-F5344CB8AC3E}">
        <p14:creationId xmlns:p14="http://schemas.microsoft.com/office/powerpoint/2010/main" val="151127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third group followed him for positions and privileges.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617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Jesus came into his house. Again, a crowd gathered so they couldn’t even eat. Hearing this, those who were with him came to take him away saying, “He is exhausted.” (Mark 3:20–21)</a:t>
            </a:r>
          </a:p>
        </p:txBody>
      </p:sp>
    </p:spTree>
    <p:extLst>
      <p:ext uri="{BB962C8B-B14F-4D97-AF65-F5344CB8AC3E}">
        <p14:creationId xmlns:p14="http://schemas.microsoft.com/office/powerpoint/2010/main" val="185963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fourth group followed him to protect him.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636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Scribes from Jerusalem went to see him, saying, “He has Beelzebub, and he is casting demons by the authority of demons.” He asked, “How can Satan cast Satan?” If a kingdom is divided against itself, that kingdom will not stand. If a house is divided against itself, that house is unable to withstand opposition. If Satan stands against himself, he is divided; he cannot stand. Instead, he is overpowered. No one is able to enter the house of a strong-person and plunder his goods unless first he binds the strong-person. Then he can plunder his house. Truly I tell you, every sin and blasphemy will be forgiven except blasphemy against the Holy Spirit; he/she will not be forgiven for eternity; he/she is guilty of eternal sin. Jesus said this because they said he has an unclean spirit. (Mark 3:22–30)</a:t>
            </a:r>
          </a:p>
        </p:txBody>
      </p:sp>
    </p:spTree>
    <p:extLst>
      <p:ext uri="{BB962C8B-B14F-4D97-AF65-F5344CB8AC3E}">
        <p14:creationId xmlns:p14="http://schemas.microsoft.com/office/powerpoint/2010/main" val="369154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fifth group followed him to discredit him.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757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Then his mother and his brothers came. Standing outside, they sent people to him calling him.  And a crowd was sitting around him. Those who came in said to him, “See, your mother, brothers, and sisters are seeking you outside.” (Mark 3:31–32)</a:t>
            </a:r>
          </a:p>
        </p:txBody>
      </p:sp>
    </p:spTree>
    <p:extLst>
      <p:ext uri="{BB962C8B-B14F-4D97-AF65-F5344CB8AC3E}">
        <p14:creationId xmlns:p14="http://schemas.microsoft.com/office/powerpoint/2010/main" val="175337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52400"/>
            <a:ext cx="830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dirty="0">
                <a:solidFill>
                  <a:prstClr val="white"/>
                </a:solidFill>
                <a:latin typeface="Calibri"/>
              </a:rPr>
              <a:t>The Beginning of the Gospel of Jesus Christ (1:1)</a:t>
            </a:r>
          </a:p>
        </p:txBody>
      </p:sp>
      <p:cxnSp>
        <p:nvCxnSpPr>
          <p:cNvPr id="4" name="Straight Arrow Connector 3"/>
          <p:cNvCxnSpPr/>
          <p:nvPr/>
        </p:nvCxnSpPr>
        <p:spPr>
          <a:xfrm>
            <a:off x="1657350" y="838199"/>
            <a:ext cx="0" cy="25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22751" y="1099456"/>
            <a:ext cx="2520043" cy="685800"/>
          </a:xfrm>
          <a:prstGeom prst="roundRect">
            <a:avLst/>
          </a:prstGeom>
          <a:solidFill>
            <a:srgbClr val="8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US" sz="1600" b="1" dirty="0">
                <a:solidFill>
                  <a:prstClr val="white"/>
                </a:solidFill>
                <a:latin typeface="Calibri"/>
              </a:rPr>
              <a:t>As Isaiah prophesied, John prepares the way 1:2-13</a:t>
            </a:r>
          </a:p>
        </p:txBody>
      </p:sp>
      <p:sp>
        <p:nvSpPr>
          <p:cNvPr id="10" name="Rounded Rectangle 9"/>
          <p:cNvSpPr/>
          <p:nvPr/>
        </p:nvSpPr>
        <p:spPr>
          <a:xfrm>
            <a:off x="6248399" y="2982686"/>
            <a:ext cx="2746703" cy="2808514"/>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marches to his death</a:t>
            </a:r>
          </a:p>
          <a:p>
            <a:pPr algn="ctr" defTabSz="914400">
              <a:defRPr/>
            </a:pPr>
            <a:r>
              <a:rPr lang="en-US" sz="1600" b="1" dirty="0">
                <a:solidFill>
                  <a:prstClr val="white"/>
                </a:solidFill>
                <a:latin typeface="Calibri"/>
              </a:rPr>
              <a:t>9:32-15:47</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-Kingdom debate</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-Triumphal entry</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Temple cleansing</a:t>
            </a:r>
          </a:p>
          <a:p>
            <a:pPr algn="ctr" defTabSz="914400">
              <a:defRPr/>
            </a:pPr>
            <a:r>
              <a:rPr lang="en-US" sz="1600" b="1" dirty="0">
                <a:solidFill>
                  <a:prstClr val="white"/>
                </a:solidFill>
                <a:latin typeface="Calibri"/>
              </a:rPr>
              <a:t>--Miracles</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Jesus dies 15:47</a:t>
            </a:r>
          </a:p>
        </p:txBody>
      </p:sp>
      <p:sp>
        <p:nvSpPr>
          <p:cNvPr id="11" name="Rounded Rectangle 10"/>
          <p:cNvSpPr/>
          <p:nvPr/>
        </p:nvSpPr>
        <p:spPr>
          <a:xfrm>
            <a:off x="3263677" y="2438400"/>
            <a:ext cx="2746703" cy="2590800"/>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predicts his death</a:t>
            </a:r>
          </a:p>
          <a:p>
            <a:pPr algn="ctr" defTabSz="914400">
              <a:defRPr/>
            </a:pPr>
            <a:r>
              <a:rPr lang="en-US" sz="1600" b="1" dirty="0">
                <a:solidFill>
                  <a:prstClr val="white"/>
                </a:solidFill>
                <a:latin typeface="Calibri"/>
              </a:rPr>
              <a:t>6:30-10:34</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-First Predication</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-Second Prediction</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-Third Prediction</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Jesus will die 10:34</a:t>
            </a:r>
          </a:p>
        </p:txBody>
      </p:sp>
      <p:sp>
        <p:nvSpPr>
          <p:cNvPr id="12" name="Rounded Rectangle 11"/>
          <p:cNvSpPr/>
          <p:nvPr/>
        </p:nvSpPr>
        <p:spPr>
          <a:xfrm>
            <a:off x="252678" y="1905000"/>
            <a:ext cx="2746703" cy="2667000"/>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calls his disciples</a:t>
            </a:r>
          </a:p>
          <a:p>
            <a:pPr algn="ctr" defTabSz="914400">
              <a:defRPr/>
            </a:pPr>
            <a:r>
              <a:rPr lang="en-US" sz="1600" b="1" dirty="0">
                <a:solidFill>
                  <a:prstClr val="white"/>
                </a:solidFill>
                <a:latin typeface="Calibri"/>
              </a:rPr>
              <a:t>1:14-6:28</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-Calling of four</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-Calling of Levi</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-Calling of the 12</a:t>
            </a:r>
          </a:p>
          <a:p>
            <a:pPr algn="ctr" defTabSz="914400">
              <a:defRPr/>
            </a:pPr>
            <a:r>
              <a:rPr lang="en-US" sz="1600" b="1" dirty="0">
                <a:solidFill>
                  <a:prstClr val="white"/>
                </a:solidFill>
                <a:latin typeface="Calibri"/>
              </a:rPr>
              <a:t>--Miracles</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John dies 6:29</a:t>
            </a:r>
          </a:p>
        </p:txBody>
      </p:sp>
      <p:cxnSp>
        <p:nvCxnSpPr>
          <p:cNvPr id="17" name="Straight Arrow Connector 16"/>
          <p:cNvCxnSpPr/>
          <p:nvPr/>
        </p:nvCxnSpPr>
        <p:spPr>
          <a:xfrm>
            <a:off x="2895600" y="4191000"/>
            <a:ext cx="3374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54045" y="4577576"/>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08213" y="6019800"/>
            <a:ext cx="8327572" cy="609600"/>
          </a:xfrm>
          <a:prstGeom prst="roundRect">
            <a:avLst/>
          </a:prstGeom>
          <a:solidFill>
            <a:srgbClr val="6600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b="1" dirty="0">
                <a:solidFill>
                  <a:prstClr val="white"/>
                </a:solidFill>
                <a:latin typeface="Calibri"/>
              </a:rPr>
              <a:t>“And they were afraid” (16:8)</a:t>
            </a:r>
          </a:p>
        </p:txBody>
      </p:sp>
      <p:cxnSp>
        <p:nvCxnSpPr>
          <p:cNvPr id="22" name="Straight Arrow Connector 21"/>
          <p:cNvCxnSpPr>
            <a:stCxn id="10" idx="2"/>
          </p:cNvCxnSpPr>
          <p:nvPr/>
        </p:nvCxnSpPr>
        <p:spPr>
          <a:xfrm flipH="1">
            <a:off x="7486651" y="5791200"/>
            <a:ext cx="1351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4F86482E-C174-4746-8109-71257A6D6DF3}"/>
              </a:ext>
            </a:extLst>
          </p:cNvPr>
          <p:cNvSpPr/>
          <p:nvPr/>
        </p:nvSpPr>
        <p:spPr>
          <a:xfrm rot="19920000">
            <a:off x="-12589" y="2989449"/>
            <a:ext cx="901930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white"/>
                </a:solidFill>
                <a:latin typeface="Calibri"/>
                <a:cs typeface="Calibri"/>
              </a:rPr>
              <a:t>"I didn't come to be served but to serve and to offer my life a ransom for many" (10:45)</a:t>
            </a:r>
            <a:endParaRPr lang="en-US" sz="2000" b="1" dirty="0">
              <a:solidFill>
                <a:prstClr val="white"/>
              </a:solidFill>
              <a:latin typeface="Calibri"/>
            </a:endParaRPr>
          </a:p>
        </p:txBody>
      </p:sp>
    </p:spTree>
    <p:extLst>
      <p:ext uri="{BB962C8B-B14F-4D97-AF65-F5344CB8AC3E}">
        <p14:creationId xmlns:p14="http://schemas.microsoft.com/office/powerpoint/2010/main" val="20115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20"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sixth group followed him because they were concerned.</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07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He said to them, “Who is my mother? Who are my brothers?” Seeing those sitting around him in a circle, he said, “See, this is my mother and these are my brothers.” Whoever follows God’s will — he/she is my brother, sister, and mother. (Mark 3:31–35)</a:t>
            </a:r>
          </a:p>
        </p:txBody>
      </p:sp>
    </p:spTree>
    <p:extLst>
      <p:ext uri="{BB962C8B-B14F-4D97-AF65-F5344CB8AC3E}">
        <p14:creationId xmlns:p14="http://schemas.microsoft.com/office/powerpoint/2010/main" val="372136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3378820"/>
            <a:ext cx="8608741"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seventh group followed because they were his spiritual family.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371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3:1–35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Why do we follow Jesus?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21978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2B76B3-C050-7D48-80C6-A4FF41CDFC76}"/>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ounded Rectangle 1">
            <a:extLst>
              <a:ext uri="{FF2B5EF4-FFF2-40B4-BE49-F238E27FC236}">
                <a16:creationId xmlns:a16="http://schemas.microsoft.com/office/drawing/2014/main" id="{305D424D-A231-0240-BC68-8C4E1C5E7C69}"/>
              </a:ext>
            </a:extLst>
          </p:cNvPr>
          <p:cNvSpPr/>
          <p:nvPr/>
        </p:nvSpPr>
        <p:spPr>
          <a:xfrm>
            <a:off x="406400" y="1947902"/>
            <a:ext cx="8331200" cy="46271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to destroy him?</a:t>
            </a:r>
          </a:p>
        </p:txBody>
      </p:sp>
      <p:sp>
        <p:nvSpPr>
          <p:cNvPr id="11" name="Rounded Rectangle 10">
            <a:extLst>
              <a:ext uri="{FF2B5EF4-FFF2-40B4-BE49-F238E27FC236}">
                <a16:creationId xmlns:a16="http://schemas.microsoft.com/office/drawing/2014/main" id="{21B35E52-4CE7-084B-8FD8-B2F80EEF6904}"/>
              </a:ext>
            </a:extLst>
          </p:cNvPr>
          <p:cNvSpPr/>
          <p:nvPr/>
        </p:nvSpPr>
        <p:spPr>
          <a:xfrm>
            <a:off x="406400" y="2573347"/>
            <a:ext cx="8331200" cy="4659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for healing?</a:t>
            </a:r>
          </a:p>
        </p:txBody>
      </p:sp>
      <p:sp>
        <p:nvSpPr>
          <p:cNvPr id="14" name="Rounded Rectangle 13">
            <a:extLst>
              <a:ext uri="{FF2B5EF4-FFF2-40B4-BE49-F238E27FC236}">
                <a16:creationId xmlns:a16="http://schemas.microsoft.com/office/drawing/2014/main" id="{7FB0FAE8-DA22-3646-ABC9-FBD8A67F198F}"/>
              </a:ext>
            </a:extLst>
          </p:cNvPr>
          <p:cNvSpPr/>
          <p:nvPr/>
        </p:nvSpPr>
        <p:spPr>
          <a:xfrm>
            <a:off x="406400" y="3202049"/>
            <a:ext cx="8331200" cy="4630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for positions and privileges?</a:t>
            </a:r>
          </a:p>
        </p:txBody>
      </p:sp>
      <p:sp>
        <p:nvSpPr>
          <p:cNvPr id="17" name="Rounded Rectangle 16">
            <a:extLst>
              <a:ext uri="{FF2B5EF4-FFF2-40B4-BE49-F238E27FC236}">
                <a16:creationId xmlns:a16="http://schemas.microsoft.com/office/drawing/2014/main" id="{9F2326C3-26F0-AE4E-824B-CB95B7A70290}"/>
              </a:ext>
            </a:extLst>
          </p:cNvPr>
          <p:cNvSpPr/>
          <p:nvPr/>
        </p:nvSpPr>
        <p:spPr>
          <a:xfrm>
            <a:off x="406400" y="3827856"/>
            <a:ext cx="8331200" cy="4727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to protect him?</a:t>
            </a:r>
          </a:p>
        </p:txBody>
      </p:sp>
      <p:sp>
        <p:nvSpPr>
          <p:cNvPr id="18" name="Rounded Rectangle 17">
            <a:extLst>
              <a:ext uri="{FF2B5EF4-FFF2-40B4-BE49-F238E27FC236}">
                <a16:creationId xmlns:a16="http://schemas.microsoft.com/office/drawing/2014/main" id="{8E70D564-C0B2-C747-9170-1101D447C3EC}"/>
              </a:ext>
            </a:extLst>
          </p:cNvPr>
          <p:cNvSpPr/>
          <p:nvPr/>
        </p:nvSpPr>
        <p:spPr>
          <a:xfrm>
            <a:off x="406400" y="4463366"/>
            <a:ext cx="8331200" cy="46018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to discredit him?</a:t>
            </a:r>
          </a:p>
        </p:txBody>
      </p:sp>
      <p:sp>
        <p:nvSpPr>
          <p:cNvPr id="15" name="Rounded Rectangle 14">
            <a:extLst>
              <a:ext uri="{FF2B5EF4-FFF2-40B4-BE49-F238E27FC236}">
                <a16:creationId xmlns:a16="http://schemas.microsoft.com/office/drawing/2014/main" id="{F8BAE374-3A08-FD48-AC68-4D0E9A876576}"/>
              </a:ext>
            </a:extLst>
          </p:cNvPr>
          <p:cNvSpPr/>
          <p:nvPr/>
        </p:nvSpPr>
        <p:spPr>
          <a:xfrm>
            <a:off x="406400" y="5086277"/>
            <a:ext cx="8331200" cy="46018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because of concern?</a:t>
            </a:r>
          </a:p>
        </p:txBody>
      </p:sp>
      <p:sp>
        <p:nvSpPr>
          <p:cNvPr id="16" name="Rounded Rectangle 15">
            <a:extLst>
              <a:ext uri="{FF2B5EF4-FFF2-40B4-BE49-F238E27FC236}">
                <a16:creationId xmlns:a16="http://schemas.microsoft.com/office/drawing/2014/main" id="{5D486D67-B2C3-8D47-9095-72DC860CA027}"/>
              </a:ext>
            </a:extLst>
          </p:cNvPr>
          <p:cNvSpPr/>
          <p:nvPr/>
        </p:nvSpPr>
        <p:spPr>
          <a:xfrm>
            <a:off x="406400" y="5709188"/>
            <a:ext cx="8331200" cy="46018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because we are his spiritual family?</a:t>
            </a:r>
          </a:p>
        </p:txBody>
      </p:sp>
    </p:spTree>
    <p:extLst>
      <p:ext uri="{BB962C8B-B14F-4D97-AF65-F5344CB8AC3E}">
        <p14:creationId xmlns:p14="http://schemas.microsoft.com/office/powerpoint/2010/main" val="6512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animBg="1"/>
      <p:bldP spid="17" grpId="0" animBg="1"/>
      <p:bldP spid="18"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3:1–35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Why do we follow Jesus?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39580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52400"/>
            <a:ext cx="830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dirty="0">
                <a:solidFill>
                  <a:prstClr val="white"/>
                </a:solidFill>
                <a:latin typeface="Calibri"/>
              </a:rPr>
              <a:t>The Beginning of the Gospel of Jesus Christ (1:1)</a:t>
            </a:r>
          </a:p>
        </p:txBody>
      </p:sp>
      <p:cxnSp>
        <p:nvCxnSpPr>
          <p:cNvPr id="4" name="Straight Arrow Connector 3"/>
          <p:cNvCxnSpPr/>
          <p:nvPr/>
        </p:nvCxnSpPr>
        <p:spPr>
          <a:xfrm>
            <a:off x="1657350" y="838199"/>
            <a:ext cx="0" cy="25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22751" y="1099456"/>
            <a:ext cx="2520043" cy="685800"/>
          </a:xfrm>
          <a:prstGeom prst="roundRect">
            <a:avLst/>
          </a:prstGeom>
          <a:solidFill>
            <a:srgbClr val="8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US" sz="1600" b="1" dirty="0">
                <a:solidFill>
                  <a:prstClr val="white"/>
                </a:solidFill>
                <a:latin typeface="Calibri"/>
              </a:rPr>
              <a:t>As Isaiah prophesied, John prepares the way 1:2-13</a:t>
            </a:r>
          </a:p>
        </p:txBody>
      </p:sp>
      <p:sp>
        <p:nvSpPr>
          <p:cNvPr id="10" name="Rounded Rectangle 9"/>
          <p:cNvSpPr/>
          <p:nvPr/>
        </p:nvSpPr>
        <p:spPr>
          <a:xfrm>
            <a:off x="6248399" y="2982686"/>
            <a:ext cx="2746703" cy="2808514"/>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marches to his death</a:t>
            </a:r>
          </a:p>
          <a:p>
            <a:pPr algn="ctr" defTabSz="914400">
              <a:defRPr/>
            </a:pPr>
            <a:r>
              <a:rPr lang="en-US" sz="1600" b="1" dirty="0">
                <a:solidFill>
                  <a:prstClr val="white"/>
                </a:solidFill>
                <a:latin typeface="Calibri"/>
              </a:rPr>
              <a:t>9:32-15:47</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-Kingdom debate</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-Triumphal entry</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Temple cleansing</a:t>
            </a:r>
          </a:p>
          <a:p>
            <a:pPr algn="ctr" defTabSz="914400">
              <a:defRPr/>
            </a:pPr>
            <a:r>
              <a:rPr lang="en-US" sz="1600" b="1" dirty="0">
                <a:solidFill>
                  <a:prstClr val="white"/>
                </a:solidFill>
                <a:latin typeface="Calibri"/>
              </a:rPr>
              <a:t>--Miracles</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Jesus dies 15:47</a:t>
            </a:r>
          </a:p>
        </p:txBody>
      </p:sp>
      <p:sp>
        <p:nvSpPr>
          <p:cNvPr id="11" name="Rounded Rectangle 10"/>
          <p:cNvSpPr/>
          <p:nvPr/>
        </p:nvSpPr>
        <p:spPr>
          <a:xfrm>
            <a:off x="3263677" y="2438400"/>
            <a:ext cx="2746703" cy="2590800"/>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predicts his death</a:t>
            </a:r>
          </a:p>
          <a:p>
            <a:pPr algn="ctr" defTabSz="914400">
              <a:defRPr/>
            </a:pPr>
            <a:r>
              <a:rPr lang="en-US" sz="1600" b="1" dirty="0">
                <a:solidFill>
                  <a:prstClr val="white"/>
                </a:solidFill>
                <a:latin typeface="Calibri"/>
              </a:rPr>
              <a:t>6:30-10:34</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-First Predication</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-Second Prediction</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-Third Prediction</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Jesus will die 10:34</a:t>
            </a:r>
          </a:p>
        </p:txBody>
      </p:sp>
      <p:sp>
        <p:nvSpPr>
          <p:cNvPr id="12" name="Rounded Rectangle 11"/>
          <p:cNvSpPr/>
          <p:nvPr/>
        </p:nvSpPr>
        <p:spPr>
          <a:xfrm>
            <a:off x="252678" y="1905000"/>
            <a:ext cx="2746703" cy="2667000"/>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calls his disciples</a:t>
            </a:r>
          </a:p>
          <a:p>
            <a:pPr algn="ctr" defTabSz="914400">
              <a:defRPr/>
            </a:pPr>
            <a:r>
              <a:rPr lang="en-US" sz="1600" b="1" dirty="0">
                <a:solidFill>
                  <a:prstClr val="white"/>
                </a:solidFill>
                <a:latin typeface="Calibri"/>
              </a:rPr>
              <a:t>1:14-6:28</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-Calling of four</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-Calling of Levi</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-Calling of the 12</a:t>
            </a:r>
          </a:p>
          <a:p>
            <a:pPr algn="ctr" defTabSz="914400">
              <a:defRPr/>
            </a:pPr>
            <a:r>
              <a:rPr lang="en-US" sz="1600" b="1" dirty="0">
                <a:solidFill>
                  <a:prstClr val="white"/>
                </a:solidFill>
                <a:latin typeface="Calibri"/>
              </a:rPr>
              <a:t>--Miracles</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John dies 6:29</a:t>
            </a:r>
          </a:p>
        </p:txBody>
      </p:sp>
      <p:cxnSp>
        <p:nvCxnSpPr>
          <p:cNvPr id="17" name="Straight Arrow Connector 16"/>
          <p:cNvCxnSpPr/>
          <p:nvPr/>
        </p:nvCxnSpPr>
        <p:spPr>
          <a:xfrm>
            <a:off x="2895600" y="4191000"/>
            <a:ext cx="3374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54045" y="4577576"/>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08213" y="6019800"/>
            <a:ext cx="8327572" cy="609600"/>
          </a:xfrm>
          <a:prstGeom prst="roundRect">
            <a:avLst/>
          </a:prstGeom>
          <a:solidFill>
            <a:srgbClr val="6600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b="1" dirty="0">
                <a:solidFill>
                  <a:prstClr val="white"/>
                </a:solidFill>
                <a:latin typeface="Calibri"/>
              </a:rPr>
              <a:t>“And they were afraid” (16:8)</a:t>
            </a:r>
          </a:p>
        </p:txBody>
      </p:sp>
      <p:cxnSp>
        <p:nvCxnSpPr>
          <p:cNvPr id="22" name="Straight Arrow Connector 21"/>
          <p:cNvCxnSpPr>
            <a:stCxn id="10" idx="2"/>
          </p:cNvCxnSpPr>
          <p:nvPr/>
        </p:nvCxnSpPr>
        <p:spPr>
          <a:xfrm flipH="1">
            <a:off x="7486651" y="5791200"/>
            <a:ext cx="1351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F643BE07-EF5E-2A46-AB2A-80C25A15AF95}"/>
              </a:ext>
            </a:extLst>
          </p:cNvPr>
          <p:cNvSpPr/>
          <p:nvPr/>
        </p:nvSpPr>
        <p:spPr>
          <a:xfrm>
            <a:off x="62346" y="2989449"/>
            <a:ext cx="901930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Calibri"/>
              </a:rPr>
              <a:t>"I didn't come to be served but to serve and to offer my life a ransom for many" (10:45)</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5025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4724448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Sermons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dirty="0">
                <a:solidFill>
                  <a:srgbClr val="FFFFFF"/>
                </a:solidFill>
                <a:latin typeface="Arial" charset="0"/>
                <a:cs typeface="Arial" charset="0"/>
              </a:rPr>
              <a:t>Get this presentation and notes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769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F536F-B691-F546-924F-2CE5E44E983A}"/>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677434" y="2193866"/>
            <a:ext cx="7945245" cy="31700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Jesus’s Message</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time is up. God’s rule is here. So, change your ways and trust God for your salvation” (Mark 1:15)</a:t>
            </a:r>
            <a:endParaRPr kumimoji="0" lang="en-US" sz="4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20598"/>
            <a:ext cx="1456127" cy="1566232"/>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77954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52400"/>
            <a:ext cx="830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dirty="0">
                <a:solidFill>
                  <a:prstClr val="white"/>
                </a:solidFill>
                <a:latin typeface="Calibri"/>
              </a:rPr>
              <a:t>The Beginning of the Gospel of Jesus Christ (1:1)</a:t>
            </a:r>
          </a:p>
        </p:txBody>
      </p:sp>
      <p:cxnSp>
        <p:nvCxnSpPr>
          <p:cNvPr id="4" name="Straight Arrow Connector 3"/>
          <p:cNvCxnSpPr/>
          <p:nvPr/>
        </p:nvCxnSpPr>
        <p:spPr>
          <a:xfrm>
            <a:off x="1657350" y="838199"/>
            <a:ext cx="0" cy="25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22751" y="1099456"/>
            <a:ext cx="2520043" cy="685800"/>
          </a:xfrm>
          <a:prstGeom prst="roundRect">
            <a:avLst/>
          </a:prstGeom>
          <a:solidFill>
            <a:srgbClr val="8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US" sz="1600" b="1" dirty="0">
                <a:solidFill>
                  <a:prstClr val="white"/>
                </a:solidFill>
                <a:latin typeface="Calibri"/>
              </a:rPr>
              <a:t>As Isaiah prophesied, John prepares the way 1:2-13</a:t>
            </a:r>
          </a:p>
        </p:txBody>
      </p:sp>
      <p:sp>
        <p:nvSpPr>
          <p:cNvPr id="10" name="Rounded Rectangle 9"/>
          <p:cNvSpPr/>
          <p:nvPr/>
        </p:nvSpPr>
        <p:spPr>
          <a:xfrm>
            <a:off x="6248399" y="2982686"/>
            <a:ext cx="2746703" cy="2808514"/>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marches to his death</a:t>
            </a:r>
          </a:p>
          <a:p>
            <a:pPr algn="ctr" defTabSz="914400">
              <a:defRPr/>
            </a:pPr>
            <a:r>
              <a:rPr lang="en-US" sz="1600" b="1" dirty="0">
                <a:solidFill>
                  <a:prstClr val="white"/>
                </a:solidFill>
                <a:latin typeface="Calibri"/>
              </a:rPr>
              <a:t>9:32-15:47</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-Kingdom debate</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-Triumphal entry</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Temple cleansing</a:t>
            </a:r>
          </a:p>
          <a:p>
            <a:pPr algn="ctr" defTabSz="914400">
              <a:defRPr/>
            </a:pPr>
            <a:r>
              <a:rPr lang="en-US" sz="1600" b="1" dirty="0">
                <a:solidFill>
                  <a:prstClr val="white"/>
                </a:solidFill>
                <a:latin typeface="Calibri"/>
              </a:rPr>
              <a:t>--Miracles</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Jesus dies 15:47</a:t>
            </a:r>
          </a:p>
        </p:txBody>
      </p:sp>
      <p:sp>
        <p:nvSpPr>
          <p:cNvPr id="11" name="Rounded Rectangle 10"/>
          <p:cNvSpPr/>
          <p:nvPr/>
        </p:nvSpPr>
        <p:spPr>
          <a:xfrm>
            <a:off x="3263677" y="2438400"/>
            <a:ext cx="2746703" cy="2590800"/>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predicts his death</a:t>
            </a:r>
          </a:p>
          <a:p>
            <a:pPr algn="ctr" defTabSz="914400">
              <a:defRPr/>
            </a:pPr>
            <a:r>
              <a:rPr lang="en-US" sz="1600" b="1" dirty="0">
                <a:solidFill>
                  <a:prstClr val="white"/>
                </a:solidFill>
                <a:latin typeface="Calibri"/>
              </a:rPr>
              <a:t>6:30-10:34</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-First Predication</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-Second Prediction</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-Third Prediction</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Jesus will die 10:34</a:t>
            </a:r>
          </a:p>
        </p:txBody>
      </p:sp>
      <p:sp>
        <p:nvSpPr>
          <p:cNvPr id="12" name="Rounded Rectangle 11"/>
          <p:cNvSpPr/>
          <p:nvPr/>
        </p:nvSpPr>
        <p:spPr>
          <a:xfrm>
            <a:off x="252678" y="1905000"/>
            <a:ext cx="2746703" cy="2667000"/>
          </a:xfrm>
          <a:prstGeom prst="roundRect">
            <a:avLst/>
          </a:prstGeom>
          <a:solidFill>
            <a:srgbClr val="33718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defRPr/>
            </a:pPr>
            <a:r>
              <a:rPr lang="en-US" sz="1600" b="1" dirty="0">
                <a:solidFill>
                  <a:prstClr val="white"/>
                </a:solidFill>
                <a:latin typeface="Calibri"/>
              </a:rPr>
              <a:t>Jesus calls his disciples</a:t>
            </a:r>
          </a:p>
          <a:p>
            <a:pPr algn="ctr" defTabSz="914400">
              <a:defRPr/>
            </a:pPr>
            <a:r>
              <a:rPr lang="en-US" sz="1600" b="1" dirty="0">
                <a:solidFill>
                  <a:prstClr val="white"/>
                </a:solidFill>
                <a:latin typeface="Calibri"/>
              </a:rPr>
              <a:t>1:14-6:28</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-Calling of four</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-Calling of Levi</a:t>
            </a:r>
          </a:p>
          <a:p>
            <a:pPr algn="ctr" defTabSz="914400">
              <a:defRPr/>
            </a:pPr>
            <a:r>
              <a:rPr lang="en-US" sz="1600" b="1" dirty="0">
                <a:solidFill>
                  <a:prstClr val="white"/>
                </a:solidFill>
                <a:latin typeface="Calibri"/>
              </a:rPr>
              <a:t>--Miracles</a:t>
            </a:r>
          </a:p>
          <a:p>
            <a:pPr algn="ctr" defTabSz="914400">
              <a:defRPr/>
            </a:pPr>
            <a:r>
              <a:rPr lang="en-US" sz="1600" b="1" dirty="0">
                <a:solidFill>
                  <a:prstClr val="white"/>
                </a:solidFill>
                <a:latin typeface="Calibri"/>
              </a:rPr>
              <a:t>-Calling of the 12</a:t>
            </a:r>
          </a:p>
          <a:p>
            <a:pPr algn="ctr" defTabSz="914400">
              <a:defRPr/>
            </a:pPr>
            <a:r>
              <a:rPr lang="en-US" sz="1600" b="1" dirty="0">
                <a:solidFill>
                  <a:prstClr val="white"/>
                </a:solidFill>
                <a:latin typeface="Calibri"/>
              </a:rPr>
              <a:t>--Miracles</a:t>
            </a:r>
          </a:p>
          <a:p>
            <a:pPr algn="ctr" defTabSz="914400">
              <a:defRPr/>
            </a:pPr>
            <a:endParaRPr lang="en-US" sz="1600" b="1" dirty="0">
              <a:solidFill>
                <a:prstClr val="white"/>
              </a:solidFill>
              <a:latin typeface="Calibri"/>
            </a:endParaRPr>
          </a:p>
          <a:p>
            <a:pPr algn="ctr" defTabSz="914400">
              <a:defRPr/>
            </a:pPr>
            <a:r>
              <a:rPr lang="en-US" sz="1600" b="1" dirty="0">
                <a:solidFill>
                  <a:prstClr val="white"/>
                </a:solidFill>
                <a:latin typeface="Calibri"/>
              </a:rPr>
              <a:t>John dies 6:29</a:t>
            </a:r>
          </a:p>
        </p:txBody>
      </p:sp>
      <p:cxnSp>
        <p:nvCxnSpPr>
          <p:cNvPr id="17" name="Straight Arrow Connector 16"/>
          <p:cNvCxnSpPr/>
          <p:nvPr/>
        </p:nvCxnSpPr>
        <p:spPr>
          <a:xfrm>
            <a:off x="2895600" y="4191000"/>
            <a:ext cx="3374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54045" y="4577576"/>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08213" y="6019800"/>
            <a:ext cx="8327572" cy="609600"/>
          </a:xfrm>
          <a:prstGeom prst="roundRect">
            <a:avLst/>
          </a:prstGeom>
          <a:solidFill>
            <a:srgbClr val="6600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b="1" dirty="0">
                <a:solidFill>
                  <a:prstClr val="white"/>
                </a:solidFill>
                <a:latin typeface="Calibri"/>
              </a:rPr>
              <a:t>“And they were afraid” (16:8)</a:t>
            </a:r>
          </a:p>
        </p:txBody>
      </p:sp>
      <p:cxnSp>
        <p:nvCxnSpPr>
          <p:cNvPr id="22" name="Straight Arrow Connector 21"/>
          <p:cNvCxnSpPr>
            <a:stCxn id="10" idx="2"/>
          </p:cNvCxnSpPr>
          <p:nvPr/>
        </p:nvCxnSpPr>
        <p:spPr>
          <a:xfrm flipH="1">
            <a:off x="7486651" y="5791200"/>
            <a:ext cx="1351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4F86482E-C174-4746-8109-71257A6D6DF3}"/>
              </a:ext>
            </a:extLst>
          </p:cNvPr>
          <p:cNvSpPr/>
          <p:nvPr/>
        </p:nvSpPr>
        <p:spPr>
          <a:xfrm rot="19920000">
            <a:off x="-12589" y="2989449"/>
            <a:ext cx="901930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white"/>
                </a:solidFill>
                <a:latin typeface="Calibri"/>
                <a:cs typeface="Calibri"/>
              </a:rPr>
              <a:t>"I didn't come to be served but to serve and to offer my life a ransom for many" (10:45)</a:t>
            </a:r>
            <a:endParaRPr lang="en-US" sz="2000" b="1" dirty="0">
              <a:solidFill>
                <a:prstClr val="white"/>
              </a:solidFill>
              <a:latin typeface="Calibri"/>
            </a:endParaRPr>
          </a:p>
        </p:txBody>
      </p:sp>
    </p:spTree>
    <p:extLst>
      <p:ext uri="{BB962C8B-B14F-4D97-AF65-F5344CB8AC3E}">
        <p14:creationId xmlns:p14="http://schemas.microsoft.com/office/powerpoint/2010/main" val="19102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2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3:1–35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Why do we follow Jesus?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00541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pic>
        <p:nvPicPr>
          <p:cNvPr id="3" name="Picture 2">
            <a:extLst>
              <a:ext uri="{FF2B5EF4-FFF2-40B4-BE49-F238E27FC236}">
                <a16:creationId xmlns:a16="http://schemas.microsoft.com/office/drawing/2014/main" id="{968FF991-FE65-1D4E-9950-8CBCEFBFD109}"/>
              </a:ext>
            </a:extLst>
          </p:cNvPr>
          <p:cNvPicPr>
            <a:picLocks noChangeAspect="1"/>
          </p:cNvPicPr>
          <p:nvPr/>
        </p:nvPicPr>
        <p:blipFill>
          <a:blip r:embed="rId4"/>
          <a:stretch>
            <a:fillRect/>
          </a:stretch>
        </p:blipFill>
        <p:spPr>
          <a:xfrm>
            <a:off x="0" y="180296"/>
            <a:ext cx="9144000" cy="6455044"/>
          </a:xfrm>
          <a:prstGeom prst="rect">
            <a:avLst/>
          </a:prstGeom>
        </p:spPr>
      </p:pic>
    </p:spTree>
    <p:extLst>
      <p:ext uri="{BB962C8B-B14F-4D97-AF65-F5344CB8AC3E}">
        <p14:creationId xmlns:p14="http://schemas.microsoft.com/office/powerpoint/2010/main" val="246514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pic>
        <p:nvPicPr>
          <p:cNvPr id="3" name="Picture 2">
            <a:extLst>
              <a:ext uri="{FF2B5EF4-FFF2-40B4-BE49-F238E27FC236}">
                <a16:creationId xmlns:a16="http://schemas.microsoft.com/office/drawing/2014/main" id="{4639A743-A4A2-BF45-9DEC-575C31DAC86D}"/>
              </a:ext>
            </a:extLst>
          </p:cNvPr>
          <p:cNvPicPr>
            <a:picLocks noChangeAspect="1"/>
          </p:cNvPicPr>
          <p:nvPr/>
        </p:nvPicPr>
        <p:blipFill>
          <a:blip r:embed="rId4"/>
          <a:stretch>
            <a:fillRect/>
          </a:stretch>
        </p:blipFill>
        <p:spPr>
          <a:xfrm>
            <a:off x="1456128" y="-13370"/>
            <a:ext cx="6231745" cy="6858000"/>
          </a:xfrm>
          <a:prstGeom prst="rect">
            <a:avLst/>
          </a:prstGeom>
        </p:spPr>
      </p:pic>
    </p:spTree>
    <p:extLst>
      <p:ext uri="{BB962C8B-B14F-4D97-AF65-F5344CB8AC3E}">
        <p14:creationId xmlns:p14="http://schemas.microsoft.com/office/powerpoint/2010/main" val="252232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3:1–35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Why do we follow Jesus?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15987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2" name="Rectangle 1">
            <a:extLst>
              <a:ext uri="{FF2B5EF4-FFF2-40B4-BE49-F238E27FC236}">
                <a16:creationId xmlns:a16="http://schemas.microsoft.com/office/drawing/2014/main" id="{A90730FF-52F3-A041-8764-CB528AC30DB7}"/>
              </a:ext>
            </a:extLst>
          </p:cNvPr>
          <p:cNvSpPr/>
          <p:nvPr/>
        </p:nvSpPr>
        <p:spPr>
          <a:xfrm>
            <a:off x="267630" y="1884556"/>
            <a:ext cx="8608741" cy="4728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He entered a synagogue. A man with a withered hand came in. The Pharisees watched Jesus if he would heal the man on a sabbath so they can charge him with rebellion.  Jesus said to the man with the withered hand, “Stand in the middle.” Then he asked, “Is it permissible to do good or to do evil on sabbath—to save life or to destroy it?” They remained silent. Seeing their indifference and yet sympathizing with the hardness of their hearts, he said to the man, “Stretch out your hand.” As he did, his hand was restored. The Pharisees immediately went out with the Herodians and planned together how they’ll destroy him. (Mark 3:1–6)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665374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4136</TotalTime>
  <Words>867</Words>
  <Application>Microsoft Macintosh PowerPoint</Application>
  <PresentationFormat>On-screen Show (4:3)</PresentationFormat>
  <Paragraphs>177</Paragraphs>
  <Slides>28</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ＭＳ Ｐゴシック</vt:lpstr>
      <vt:lpstr>Arial</vt:lpstr>
      <vt:lpstr>Calibri</vt:lpstr>
      <vt:lpstr>Calibri Light</vt:lpstr>
      <vt:lpstr>Geneva</vt:lpstr>
      <vt:lpstr>Times New Roman</vt:lpstr>
      <vt:lpstr>Wingdings</vt:lpstr>
      <vt:lpstr>1_Office Theme</vt:lpstr>
      <vt:lpstr>8_Office Theme</vt:lpstr>
      <vt:lpstr>10_Office Theme</vt:lpstr>
      <vt:lpstr>49_Blank Presentation</vt:lpstr>
      <vt:lpstr>The Gospel of 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Sermons link at BibleStudyDownloads.org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dc:creator>
  <cp:lastModifiedBy>Rick Griffith</cp:lastModifiedBy>
  <cp:revision>320</cp:revision>
  <dcterms:created xsi:type="dcterms:W3CDTF">2017-08-10T13:25:42Z</dcterms:created>
  <dcterms:modified xsi:type="dcterms:W3CDTF">2018-09-30T09:43:58Z</dcterms:modified>
</cp:coreProperties>
</file>