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8.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9.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10.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11.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50" r:id="rId2"/>
  </p:sldMasterIdLst>
  <p:notesMasterIdLst>
    <p:notesMasterId r:id="rId63"/>
  </p:notesMasterIdLst>
  <p:sldIdLst>
    <p:sldId id="4520" r:id="rId3"/>
    <p:sldId id="6869" r:id="rId4"/>
    <p:sldId id="6802" r:id="rId5"/>
    <p:sldId id="6870" r:id="rId6"/>
    <p:sldId id="6916" r:id="rId7"/>
    <p:sldId id="6883" r:id="rId8"/>
    <p:sldId id="6694" r:id="rId9"/>
    <p:sldId id="6882" r:id="rId10"/>
    <p:sldId id="257" r:id="rId11"/>
    <p:sldId id="6863" r:id="rId12"/>
    <p:sldId id="259" r:id="rId13"/>
    <p:sldId id="263" r:id="rId14"/>
    <p:sldId id="6865" r:id="rId15"/>
    <p:sldId id="6866" r:id="rId16"/>
    <p:sldId id="6867" r:id="rId17"/>
    <p:sldId id="6868" r:id="rId18"/>
    <p:sldId id="269" r:id="rId19"/>
    <p:sldId id="270" r:id="rId20"/>
    <p:sldId id="271" r:id="rId21"/>
    <p:sldId id="6884" r:id="rId22"/>
    <p:sldId id="6875" r:id="rId23"/>
    <p:sldId id="6876" r:id="rId24"/>
    <p:sldId id="6880" r:id="rId25"/>
    <p:sldId id="6881" r:id="rId26"/>
    <p:sldId id="6877" r:id="rId27"/>
    <p:sldId id="6879" r:id="rId28"/>
    <p:sldId id="6888" r:id="rId29"/>
    <p:sldId id="6887" r:id="rId30"/>
    <p:sldId id="6889" r:id="rId31"/>
    <p:sldId id="6896" r:id="rId32"/>
    <p:sldId id="6897" r:id="rId33"/>
    <p:sldId id="6900" r:id="rId34"/>
    <p:sldId id="6901" r:id="rId35"/>
    <p:sldId id="6903" r:id="rId36"/>
    <p:sldId id="6902" r:id="rId37"/>
    <p:sldId id="6904" r:id="rId38"/>
    <p:sldId id="6891" r:id="rId39"/>
    <p:sldId id="6905" r:id="rId40"/>
    <p:sldId id="6910" r:id="rId41"/>
    <p:sldId id="260" r:id="rId42"/>
    <p:sldId id="6919" r:id="rId43"/>
    <p:sldId id="6886" r:id="rId44"/>
    <p:sldId id="6892" r:id="rId45"/>
    <p:sldId id="6908" r:id="rId46"/>
    <p:sldId id="6909" r:id="rId47"/>
    <p:sldId id="6893" r:id="rId48"/>
    <p:sldId id="6894" r:id="rId49"/>
    <p:sldId id="6918" r:id="rId50"/>
    <p:sldId id="6906" r:id="rId51"/>
    <p:sldId id="6907" r:id="rId52"/>
    <p:sldId id="6920" r:id="rId53"/>
    <p:sldId id="6911" r:id="rId54"/>
    <p:sldId id="6885" r:id="rId55"/>
    <p:sldId id="6912" r:id="rId56"/>
    <p:sldId id="6913" r:id="rId57"/>
    <p:sldId id="6914" r:id="rId58"/>
    <p:sldId id="6915" r:id="rId59"/>
    <p:sldId id="6279" r:id="rId60"/>
    <p:sldId id="6733" r:id="rId61"/>
    <p:sldId id="6734" r:id="rId62"/>
  </p:sldIdLst>
  <p:sldSz cx="12192000" cy="6858000"/>
  <p:notesSz cx="6858000" cy="9144000"/>
  <p:custDataLst>
    <p:tags r:id="rId6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1E0B"/>
    <a:srgbClr val="403323"/>
    <a:srgbClr val="5C3D1F"/>
    <a:srgbClr val="402D1B"/>
    <a:srgbClr val="443324"/>
    <a:srgbClr val="3D1F14"/>
    <a:srgbClr val="191919"/>
    <a:srgbClr val="CAE8AA"/>
    <a:srgbClr val="00FFFF"/>
    <a:srgbClr val="2730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118B8C-E671-4792-83C7-765903034A0B}" v="3549" dt="2026-05-30T08:28:33.5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42" autoAdjust="0"/>
    <p:restoredTop sz="92560" autoAdjust="0"/>
  </p:normalViewPr>
  <p:slideViewPr>
    <p:cSldViewPr snapToGrid="0">
      <p:cViewPr varScale="1">
        <p:scale>
          <a:sx n="59" d="100"/>
          <a:sy n="59" d="100"/>
        </p:scale>
        <p:origin x="184" y="203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gs" Target="tags/tag1.xml"/><Relationship Id="rId69"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9200C-7631-4FE6-A00A-04BA47EBE37E}" type="datetimeFigureOut">
              <a:rPr lang="en-US" smtClean="0"/>
              <a:t>5/31/26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7F0EDD-2A63-4035-A82B-6D53DBFCCD7F}" type="slidenum">
              <a:rPr lang="en-US" smtClean="0"/>
              <a:t>‹#›</a:t>
            </a:fld>
            <a:endParaRPr lang="en-US"/>
          </a:p>
        </p:txBody>
      </p:sp>
    </p:spTree>
    <p:extLst>
      <p:ext uri="{BB962C8B-B14F-4D97-AF65-F5344CB8AC3E}">
        <p14:creationId xmlns:p14="http://schemas.microsoft.com/office/powerpoint/2010/main" val="3556708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7F0EDD-2A63-4035-A82B-6D53DBFCCD7F}" type="slidenum">
              <a:rPr lang="en-US" smtClean="0"/>
              <a:t>1</a:t>
            </a:fld>
            <a:endParaRPr lang="en-US"/>
          </a:p>
        </p:txBody>
      </p:sp>
    </p:spTree>
    <p:extLst>
      <p:ext uri="{BB962C8B-B14F-4D97-AF65-F5344CB8AC3E}">
        <p14:creationId xmlns:p14="http://schemas.microsoft.com/office/powerpoint/2010/main" val="524060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583CA-C678-723A-2D0D-E593E2A48B52}"/>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5ACBC0F9-DDBE-8CA0-7544-ECA0CC7EE153}"/>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1B5139FC-2AED-F647-0B64-6514F96CAA29}"/>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7F434F02-193C-B10C-5D13-FA3ACCEAAE0F}"/>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10</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525203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11</a:t>
            </a:fld>
            <a:endParaRPr lang="en-GB" sz="1400" b="0" strike="noStrike" spc="-1">
              <a:solidFill>
                <a:srgbClr val="000000"/>
              </a:solidFill>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12</a:t>
            </a:fld>
            <a:endParaRPr lang="en-GB" sz="1400" b="0" strike="noStrike" spc="-1">
              <a:solidFill>
                <a:srgbClr val="000000"/>
              </a:solidFill>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6D240-38B6-E014-5FDA-3326F542BDA0}"/>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B9A49409-1795-CFFC-CE10-F7A22177018D}"/>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2F863ADA-952D-1964-969C-A95CEBED8F89}"/>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33CBD2DB-BE01-3152-833C-9304554614D8}"/>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13</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993428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9E568-91C5-B60C-FF53-F41415CF7749}"/>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4B175E0A-F7D6-B380-6B2B-C959D41A0A03}"/>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E79002A4-9151-89E7-B3FB-609771CD3020}"/>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CEEB5368-CE50-44B0-7A3C-1E21E92539C4}"/>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14</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416549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14C49-A35E-ADC4-F8E6-1A4BC1BE7A25}"/>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B0B54143-91CF-295F-ED1A-E6EB6DBDA8E4}"/>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24CBBB3A-80B8-F196-C787-9BAA72F4F72A}"/>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279D9F1C-E2E6-1560-0553-488CD143DB56}"/>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15</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468589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9B307-5766-8EA8-C832-31AE6052F3B5}"/>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E4B5966A-6199-224C-F668-95476EA728AD}"/>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859FD759-5D71-D8ED-61B6-38B5F55A0631}"/>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83289DA6-50F9-0003-D87B-B85D5A3DCCF2}"/>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16</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990328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17</a:t>
            </a:fld>
            <a:endParaRPr lang="en-GB" sz="1400" b="0" strike="noStrike" spc="-1">
              <a:solidFill>
                <a:srgbClr val="000000"/>
              </a:solidFill>
              <a:latin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18</a:t>
            </a:fld>
            <a:endParaRPr lang="en-GB" sz="1400" b="0" strike="noStrike" spc="-1">
              <a:solidFill>
                <a:srgbClr val="000000"/>
              </a:solidFill>
              <a:latin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19</a:t>
            </a:fld>
            <a:endParaRPr lang="en-GB" sz="1400" b="0" strike="noStrike" spc="-1">
              <a:solidFill>
                <a:srgbClr val="000000"/>
              </a:solidFill>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CDFA8-0486-373B-907A-66522930F508}"/>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A3A2AE65-AA45-AD24-8414-27053751F680}"/>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CB472B56-1F74-633E-56ED-5BDEE1F59FD6}"/>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968062D2-389C-8277-1437-388AC0FC28B3}"/>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165192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B9180-AB96-A451-D1AD-CF96745838AF}"/>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13731CE3-24E0-ABC3-9BAE-2CD2E15DEE30}"/>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AE37E061-C37A-E64A-5205-EE21FD671944}"/>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EC9B49BB-A956-F643-CB1B-652EAC892CCF}"/>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20</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020944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7D6E7-47D6-3CAE-A362-C531F0826E36}"/>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49F86711-8AC8-BB85-CE25-EC6176B48FAF}"/>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188E84D6-EEDB-D6A4-F0D2-6AFFE3325D50}"/>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D6DCA9E8-9F47-5A26-A049-B0D54EAE6383}"/>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21</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542073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2CEFA-A2E0-B10E-CDCC-3E7AD588FFB1}"/>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630E0AAF-3C6D-4407-5E1F-0422B7BF7DB0}"/>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4999E65A-9CEF-9CE1-01D7-F3B9EC83CE4A}"/>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45DDA49E-FEC2-C7B2-2A26-2BBDA306BAD6}"/>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22</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8547176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4A3E1-3662-7E03-E4E4-38C9DB916C51}"/>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984ED71D-C013-3F49-D949-14898BF02F0F}"/>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DFF21D07-CBDD-20A7-56C5-77D1A540C13F}"/>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A972C8B9-570C-0608-46C1-7538C6064238}"/>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23</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005521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D94A9-2CDB-6D6C-492C-5233E5356E0B}"/>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EDFFFF1D-1BC6-CF47-263E-00B7888B6E83}"/>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B1F6E26B-93F3-D04E-55D2-BF5F1685BFFE}"/>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4E1005FC-2603-359D-8FAF-EBE078C062A0}"/>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24</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3176753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6BEF5-441E-41C0-8BE6-587FB695C16D}"/>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A933DDB9-32F9-0E9D-F245-0FFD1C0CEB16}"/>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A5F804DF-3D5D-FD2B-C24E-58A33C17BB9F}"/>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C9A4DDFB-263B-0B42-4F87-D848F324FDCF}"/>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25</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5420042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1CF95-5716-3627-345C-916C224EDBC8}"/>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E12CF093-3483-3EA5-85DE-F1828DD7391A}"/>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CDADAA03-48F5-3CAA-2B47-3DF820AEF929}"/>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5FFE9889-0693-49E2-9879-E4337C6FD250}"/>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26</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6651160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4133B-3590-E9B4-7558-87D1BB5F1424}"/>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C64EFB90-F466-A384-71F0-7BFED19BDB89}"/>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DD3A8F16-9457-E057-E1EF-58188300D187}"/>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E8593DAA-8C17-71D0-2B56-2E2FC9F60ABD}"/>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27</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8878670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FD066-CAE8-86EC-2366-9339F7E4EAA2}"/>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F5D475A9-A02A-520C-B864-34C07A5AA16F}"/>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726FEBDF-4353-EA11-983C-6DEFE41FD218}"/>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225BA934-B347-CD17-EF80-B6E42B3D944E}"/>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28</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2018720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EA104-80FB-65C3-D7BA-FD43B3324919}"/>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824AE0DD-09AA-18D6-ED7F-72F1377E738D}"/>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CC13720B-997A-38CF-0664-C8304DFA84E4}"/>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831F51EE-6375-8D73-4F0B-08C2E80B4C0B}"/>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29</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808172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89297-FAB3-DD2D-E702-85D5DFB61558}"/>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6BCC5EBA-DCC3-E7E5-799A-E2351EF9D6EB}"/>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3B073B6B-6593-07F7-1ED0-CF763A44DB83}"/>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09849038-204D-39FA-AC55-08F720C4A673}"/>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8907682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A4168-700C-737F-F19A-F0FA3922C4F1}"/>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9D98EE25-0B3E-E0A3-07F5-1311B77929D7}"/>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3F54B578-010B-8152-8C17-33666DCB5270}"/>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2E623610-A898-0771-15F8-811833C2E295}"/>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30</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3866514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84708-64D1-B024-619E-0A32C0D7FBFD}"/>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FE958798-4AF3-3CE0-BE3C-40D5D7C37493}"/>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4EED77E4-9E41-7FE9-338A-2EF4D59A458E}"/>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03BE4F61-1D1D-7491-34AF-33F2EA4B6296}"/>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31</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6280335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0920D-DF34-ED2B-2E71-B2AF6457D61C}"/>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A8DD9A60-8A62-9DAF-AFDF-5D362CAA92D1}"/>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D25E7C51-196F-2AB4-F3CF-D4D514ED5AF2}"/>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A0B575A6-E16B-253A-BFF5-DACFBE8BB9AE}"/>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32</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41995782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FE9B2-9D8D-4493-2999-2C37B32A9F6F}"/>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61EEC836-C773-8CE2-86D1-25DFF6F7D4B4}"/>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F9A16CCD-7AC4-E47A-5DAF-8DD98FD17116}"/>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D9D427DE-9D0D-55D4-1022-0E3C3873DAFB}"/>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33</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8194773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ABC40-F9DD-7AAB-0190-B43400E09C25}"/>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1664FF4B-15CB-B5F4-5957-F79E85FAD018}"/>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D6CBAA88-492F-CDED-4651-51C1E460A753}"/>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AD0284C8-A755-D373-306B-9E0BA29FF1C7}"/>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34</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9387450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3F10A-8A1E-BDF2-B94A-7A75616A5994}"/>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DAAB3924-2A2A-EF73-FEEB-4D3E146FCFC4}"/>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40B8CB2D-4346-12E1-4E0F-2FF2D5AF520B}"/>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A60FC2D4-EC81-EE20-C298-93158F80EE6E}"/>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35</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4145239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000FE-6AEF-84F2-A47E-94BF5BB0E27E}"/>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D5E8F417-B439-B6B5-EB82-769BD45C6D38}"/>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28199669-46FC-DF2F-C11D-5AB9F4A319C6}"/>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F7E3934A-763E-2905-392C-589FEBB6D522}"/>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36</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1017193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CB5F1-42B9-B46A-D33D-59FDE849C9FE}"/>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2E98DDC5-6C45-DB8F-4624-19E8426E1EC0}"/>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DD01CCAF-6F3C-C3FB-15A1-6288B531977F}"/>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53636E88-F211-E1D6-01ED-0CC833D58206}"/>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37</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5168963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2C04C-E726-0175-0B1A-F7B4392E033A}"/>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84B99F13-63AE-AA2C-8398-85BB7307B9E7}"/>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4002FEE9-5FA6-3760-3F86-F69F2526CFDD}"/>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A0F90E41-2614-FEF9-ACB5-933DB4AA2007}"/>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38</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2135639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7CDE3-5330-0787-67F8-DA03D04D55C0}"/>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3D3E709D-EEF0-4FEB-6FB9-517196FE06EC}"/>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98EC20AB-BC6A-2645-1BA4-33C9D017BC67}"/>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6759A6FB-F58C-5460-428C-DAC8B7D43FB7}"/>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39</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491982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4AD22-C2E8-D240-5BAC-7B877C7DD0E2}"/>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9BA3BCB6-4600-A3BA-A077-070F967F9E49}"/>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4E1A2DFA-A990-B878-BCB5-7E6A71A075E4}"/>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773F5F3A-04C1-EA54-FCF7-F768E5F3DCB7}"/>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132127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F0F02-0D40-7D1A-66D3-689A4E3F5372}"/>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FD2D2309-6EBB-4978-EBC3-D91D9B84E8F3}"/>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76271612-7AED-4CEE-B17E-68ADA2B34D30}"/>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BC11EC3A-801F-9BDE-2DC2-D7A992222695}"/>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42</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42707374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D3EC8-CEA6-6E63-BCD8-2FD415DBF571}"/>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FA136E8B-CF19-BC12-1511-11CE39158859}"/>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0E6CA43F-0547-6572-53CA-742F05191158}"/>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7698FC3B-FFD0-D4CB-9BB5-0A3A6FF49994}"/>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43</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9667853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7AF48-EC08-EFEB-4AED-EAC12E2FDEEB}"/>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17084691-3F96-EB7B-546D-D8070279E0DF}"/>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F6EEAFB6-B45B-6D8B-1F6F-67C89BEF8663}"/>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2202431C-E8D6-23CD-1A1F-0E698F15ED39}"/>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44</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7593403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692AD-0A7B-41D0-020A-9CE9E200B064}"/>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230CFBC1-DDEF-54D1-308D-D1CFE6EE050F}"/>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7AFFFCF0-E3E4-14B9-3B89-8DBB1714E3C7}"/>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47BDFEF6-FB11-5F00-14B6-1E2FC4EC9F78}"/>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45</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0381044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5CAFB-EFE2-9529-017E-9A717D190EA9}"/>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C0C29AC5-D80B-E1F1-EE70-B0B0155F0049}"/>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A6D6A4F0-4655-17E1-124C-7A4F81F30D17}"/>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1D462071-9E1B-15AE-D5A1-E835F48E9211}"/>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46</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9481008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71AD2-9CB9-8CE6-5773-A055017EBF78}"/>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01ED71AC-EDAC-A8FF-5391-39A239861942}"/>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57B24343-3CF6-5667-362C-BCC8EA177BFA}"/>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2764CF55-287D-CC4F-8F4E-91EF8F9DA777}"/>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47</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2074542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2077F-DD88-892E-C23C-5B9B61E3C22E}"/>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37CB9163-E77B-2848-B8F4-DE04887DFD97}"/>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D1B342B8-BB70-A2E5-2728-89A6DB006447}"/>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174AC977-97BD-87EB-4E63-808831BA1C73}"/>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48</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0009514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ED236-EA60-F666-F4D4-D8D03ECED921}"/>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9E1EF213-D437-E6B1-7C38-8D3C479DC306}"/>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0F6EA9D8-13A8-CC34-7150-5426DB4E9762}"/>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07E64058-957C-426C-1400-51202620F1BE}"/>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49</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4074032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C642E-B144-81CB-B37C-99B04D0D2045}"/>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5A6FB9A7-9479-1A9D-9CDC-02C6F5252DA7}"/>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CA560370-7640-BCC7-4AEB-A51B8F337CDC}"/>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A09D32A6-7169-D07D-5F72-ACCD3D42BED2}"/>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50</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2383377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DEBAC-1940-EBD1-E654-AEDC318E5FD1}"/>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72DFAE8D-B75B-C1B2-806F-63A9DA3C90AE}"/>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4C47E077-52F5-80BC-6FD0-045D123227AD}"/>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F7ED4985-9774-C61B-2BDF-D3968CFE0726}"/>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53</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756590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E310F-E1D7-9DB7-CC60-D1B5F4BEECCA}"/>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90229B49-D2D7-F40D-F2D6-799E294D4876}"/>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D4C05C7A-4016-ED3C-4E91-A87166932568}"/>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EA894D66-1B5A-953F-D259-F94E5AEEB1E9}"/>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5</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8685591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97660-C534-FAA6-1940-7C6B144FC54E}"/>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B6E38DCA-5634-FB80-A1AC-41BB592529C2}"/>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516CD321-5E76-D8D2-811E-C7235720C0F2}"/>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BFE78904-B25A-BA17-0AC9-3C9AD60768EC}"/>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54</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73505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CE354-8D06-4B6F-502F-823FCF7905FF}"/>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A5B4BFCD-9CB4-1B3C-BCCE-DD9425433A5D}"/>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8CCBA3F7-AD4A-0BBE-163F-652FD22F6BE5}"/>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D26687FB-58B9-3B54-1C10-CD5E05C03EC3}"/>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55</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42125344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D7F5F-6A3F-7D0D-0DC2-F0E52CCB2BFB}"/>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E859F980-101A-6295-C6CF-D6BBF5A7AD70}"/>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B16A5217-8D4D-E2B4-ECBE-D978EB5F0136}"/>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C90AD08D-2F75-E448-453D-D868B5790D69}"/>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56</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5256969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1EE2B-52C4-541C-7D9B-C420BE0913F8}"/>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6B5C5DD4-E313-E214-FD09-784521F0DE40}"/>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045E4A66-F186-FE1F-FF41-9E06FDFE74B7}"/>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46FD60C5-453A-B559-F2A0-02D28431A079}"/>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57</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651636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7F0EDD-2A63-4035-A82B-6D53DBFCCD7F}" type="slidenum">
              <a:rPr lang="en-US" smtClean="0"/>
              <a:t>58</a:t>
            </a:fld>
            <a:endParaRPr lang="en-US"/>
          </a:p>
        </p:txBody>
      </p:sp>
    </p:spTree>
    <p:extLst>
      <p:ext uri="{BB962C8B-B14F-4D97-AF65-F5344CB8AC3E}">
        <p14:creationId xmlns:p14="http://schemas.microsoft.com/office/powerpoint/2010/main" val="21547222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609585"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Preaching (</a:t>
            </a:r>
            <a:r>
              <a:rPr lang="en-US" dirty="0" err="1">
                <a:latin typeface="Arial" charset="0"/>
                <a:ea typeface="ＭＳ Ｐゴシック" charset="0"/>
                <a:cs typeface="ＭＳ Ｐゴシック" charset="0"/>
              </a:rPr>
              <a:t>np</a:t>
            </a:r>
            <a:r>
              <a:rPr lang="en-US" dirty="0">
                <a:latin typeface="Arial" charset="0"/>
                <a:ea typeface="ＭＳ Ｐゴシック" charset="0"/>
                <a:cs typeface="ＭＳ Ｐゴシック" charset="0"/>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1A721-00AD-DEC1-026E-D694EA6AB4F5}"/>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F030A145-5026-CD85-4495-4668CE265197}"/>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E63D0828-61E0-6361-6F98-DF8E81A76C94}"/>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B66C27F8-AAE8-4476-8A2E-5347DFAB14AC}"/>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6</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498461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13C8E-8856-4CCA-7FCB-793A38F0C0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DD3AE8-6659-540D-A067-5787D2BCBF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02CF8A-990F-8C6B-D87F-455AB0EB80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85688B-0C38-6318-8091-F4D2A11547E6}"/>
              </a:ext>
            </a:extLst>
          </p:cNvPr>
          <p:cNvSpPr>
            <a:spLocks noGrp="1"/>
          </p:cNvSpPr>
          <p:nvPr>
            <p:ph type="sldNum" sz="quarter" idx="5"/>
          </p:nvPr>
        </p:nvSpPr>
        <p:spPr/>
        <p:txBody>
          <a:bodyPr/>
          <a:lstStyle/>
          <a:p>
            <a:fld id="{047F0EDD-2A63-4035-A82B-6D53DBFCCD7F}" type="slidenum">
              <a:rPr lang="en-US" smtClean="0"/>
              <a:t>7</a:t>
            </a:fld>
            <a:endParaRPr lang="en-US"/>
          </a:p>
        </p:txBody>
      </p:sp>
    </p:spTree>
    <p:extLst>
      <p:ext uri="{BB962C8B-B14F-4D97-AF65-F5344CB8AC3E}">
        <p14:creationId xmlns:p14="http://schemas.microsoft.com/office/powerpoint/2010/main" val="2548038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8AEE6-F721-5A8D-57AF-0A526AEB5E9F}"/>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1B912FF5-D1EE-9867-CA09-68D52DB78725}"/>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63A4EB87-9624-B29A-2771-FBFA7CB1A16D}"/>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EC50D80E-9090-AC51-1844-F3B60D1ACB78}"/>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8</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385745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9</a:t>
            </a:fld>
            <a:endParaRPr lang="en-GB" sz="1400" b="0" strike="noStrike" spc="-1">
              <a:solidFill>
                <a:srgbClr val="000000"/>
              </a:solid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413A7F-53B5-46F5-B019-30121A04A1A6}" type="datetimeFigureOut">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050470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5/31/26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954176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5/31/26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013619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5/31/26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4046722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5/31/26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44401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5/31/26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221566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5/31/26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606300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533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38804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89595225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41315248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749443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13127890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36420329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26775453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88529588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01488295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37899981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26184494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44020313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2562918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13A7F-53B5-46F5-B019-30121A04A1A6}" type="datetimeFigureOut">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596257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13A7F-53B5-46F5-B019-30121A04A1A6}" type="datetimeFigureOut">
              <a:rPr lang="en-US" smtClean="0"/>
              <a:t>5/31/26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251683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13A7F-53B5-46F5-B019-30121A04A1A6}" type="datetimeFigureOut">
              <a:rPr lang="en-US" smtClean="0"/>
              <a:t>5/31/26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15493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13A7F-53B5-46F5-B019-30121A04A1A6}" type="datetimeFigureOut">
              <a:rPr lang="en-US" smtClean="0"/>
              <a:t>5/31/26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780593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13A7F-53B5-46F5-B019-30121A04A1A6}" type="datetimeFigureOut">
              <a:rPr lang="en-US" smtClean="0"/>
              <a:t>5/31/26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392997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5/31/26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549820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5/31/26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090226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0413A7F-53B5-46F5-B019-30121A04A1A6}" type="datetimeFigureOut">
              <a:rPr lang="en-US" smtClean="0"/>
              <a:t>5/31/26</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63A9032-5601-4700-B269-18A8BA3A8FF8}" type="slidenum">
              <a:rPr lang="en-US" smtClean="0"/>
              <a:t>‹#›</a:t>
            </a:fld>
            <a:endParaRPr lang="en-US"/>
          </a:p>
        </p:txBody>
      </p:sp>
    </p:spTree>
    <p:extLst>
      <p:ext uri="{BB962C8B-B14F-4D97-AF65-F5344CB8AC3E}">
        <p14:creationId xmlns:p14="http://schemas.microsoft.com/office/powerpoint/2010/main" val="1251075085"/>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2" y="3902077"/>
            <a:ext cx="4533900"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609600" y="1600200"/>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33">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1219170" fontAlgn="base">
              <a:spcBef>
                <a:spcPct val="0"/>
              </a:spcBef>
              <a:spcAft>
                <a:spcPct val="0"/>
              </a:spcAft>
              <a:defRPr/>
            </a:pPr>
            <a:fld id="{61F442D0-A11F-2640-8129-5D1BEF7A3C1E}" type="slidenum">
              <a:rPr lang="en-US" smtClean="0"/>
              <a:pPr defTabSz="1219170" fontAlgn="base">
                <a:spcBef>
                  <a:spcPct val="0"/>
                </a:spcBef>
                <a:spcAft>
                  <a:spcPct val="0"/>
                </a:spcAft>
                <a:defRPr/>
              </a:pPr>
              <a:t>‹#›</a:t>
            </a:fld>
            <a:endParaRPr lang="en-US"/>
          </a:p>
        </p:txBody>
      </p:sp>
    </p:spTree>
    <p:extLst>
      <p:ext uri="{BB962C8B-B14F-4D97-AF65-F5344CB8AC3E}">
        <p14:creationId xmlns:p14="http://schemas.microsoft.com/office/powerpoint/2010/main" val="141187685"/>
      </p:ext>
    </p:extLst>
  </p:cSld>
  <p:clrMap bg1="dk2" tx1="lt1" bg2="dk1"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p:txStyles>
    <p:titleStyle>
      <a:lvl1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609585"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6pPr>
      <a:lvl7pPr marL="1219170"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7pPr>
      <a:lvl8pPr marL="1828754"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8pPr>
      <a:lvl9pPr marL="2438339"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9pPr>
    </p:titleStyle>
    <p:bodyStyle>
      <a:lvl1pPr marL="457189" indent="-457189" algn="l" rtl="0" eaLnBrk="0" fontAlgn="base" hangingPunct="0">
        <a:spcBef>
          <a:spcPct val="20000"/>
        </a:spcBef>
        <a:spcAft>
          <a:spcPct val="0"/>
        </a:spcAft>
        <a:buClr>
          <a:schemeClr val="hlink"/>
        </a:buClr>
        <a:buSzPct val="75000"/>
        <a:buFont typeface="Wingdings" charset="0"/>
        <a:buChar char="l"/>
        <a:defRPr sz="4267">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990575" indent="-380990" algn="l" rtl="0" eaLnBrk="0" fontAlgn="base" hangingPunct="0">
        <a:spcBef>
          <a:spcPct val="20000"/>
        </a:spcBef>
        <a:spcAft>
          <a:spcPct val="0"/>
        </a:spcAft>
        <a:buClr>
          <a:schemeClr val="tx2"/>
        </a:buClr>
        <a:buSzPct val="75000"/>
        <a:buFont typeface="Wingdings" charset="0"/>
        <a:buChar char="l"/>
        <a:defRPr sz="3733">
          <a:solidFill>
            <a:schemeClr val="tx1"/>
          </a:solidFill>
          <a:effectLst>
            <a:outerShdw blurRad="38100" dist="38100" dir="2700000" algn="tl">
              <a:srgbClr val="000000"/>
            </a:outerShdw>
          </a:effectLst>
          <a:latin typeface="+mn-lt"/>
          <a:ea typeface="ＭＳ Ｐゴシック" pitchFamily="-111" charset="-128"/>
        </a:defRPr>
      </a:lvl2pPr>
      <a:lvl3pPr marL="1523962" indent="-304792" algn="l" rtl="0" eaLnBrk="0" fontAlgn="base" hangingPunct="0">
        <a:spcBef>
          <a:spcPct val="20000"/>
        </a:spcBef>
        <a:spcAft>
          <a:spcPct val="0"/>
        </a:spcAft>
        <a:buClr>
          <a:schemeClr val="accent2"/>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2133547" indent="-304792" algn="l" rtl="0" eaLnBrk="0" fontAlgn="base" hangingPunct="0">
        <a:spcBef>
          <a:spcPct val="20000"/>
        </a:spcBef>
        <a:spcAft>
          <a:spcPct val="0"/>
        </a:spcAft>
        <a:buClr>
          <a:schemeClr val="folHlink"/>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4pPr>
      <a:lvl5pPr marL="2743131" indent="-304792" algn="l" rtl="0" eaLnBrk="0" fontAlgn="base" hangingPunct="0">
        <a:spcBef>
          <a:spcPct val="20000"/>
        </a:spcBef>
        <a:spcAft>
          <a:spcPct val="0"/>
        </a:spcAft>
        <a:buClr>
          <a:schemeClr val="tx1"/>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5pPr>
      <a:lvl6pPr marL="335271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6pPr>
      <a:lvl7pPr marL="3962301"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7pPr>
      <a:lvl8pPr marL="457188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8pPr>
      <a:lvl9pPr marL="5181470"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1.png"/></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5.xml"/><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487470-4CC6-E6B5-2546-92BC20C3DA6B}"/>
              </a:ext>
            </a:extLst>
          </p:cNvPr>
          <p:cNvPicPr>
            <a:picLocks noChangeAspect="1"/>
          </p:cNvPicPr>
          <p:nvPr/>
        </p:nvPicPr>
        <p:blipFill>
          <a:blip r:embed="rId4">
            <a:extLst>
              <a:ext uri="{28A0092B-C50C-407E-A947-70E740481C1C}">
                <a14:useLocalDpi xmlns:a14="http://schemas.microsoft.com/office/drawing/2010/main" val="0"/>
              </a:ext>
            </a:extLst>
          </a:blip>
          <a:srcRect t="2857" b="9334"/>
          <a:stretch>
            <a:fillRect/>
          </a:stretch>
        </p:blipFill>
        <p:spPr>
          <a:xfrm>
            <a:off x="-1" y="0"/>
            <a:ext cx="12192001" cy="6859319"/>
          </a:xfrm>
          <a:prstGeom prst="rect">
            <a:avLst/>
          </a:prstGeom>
        </p:spPr>
      </p:pic>
      <p:sp>
        <p:nvSpPr>
          <p:cNvPr id="3" name="TextBox 2">
            <a:extLst>
              <a:ext uri="{FF2B5EF4-FFF2-40B4-BE49-F238E27FC236}">
                <a16:creationId xmlns:a16="http://schemas.microsoft.com/office/drawing/2014/main" id="{B3821981-1193-7809-F1B2-355697AC1879}"/>
              </a:ext>
            </a:extLst>
          </p:cNvPr>
          <p:cNvSpPr txBox="1"/>
          <p:nvPr/>
        </p:nvSpPr>
        <p:spPr>
          <a:xfrm>
            <a:off x="79022" y="3252876"/>
            <a:ext cx="8118506" cy="1846659"/>
          </a:xfrm>
          <a:prstGeom prst="rect">
            <a:avLst/>
          </a:prstGeom>
          <a:noFill/>
        </p:spPr>
        <p:txBody>
          <a:bodyPr wrap="square" rtlCol="0">
            <a:spAutoFit/>
          </a:bodyPr>
          <a:lstStyle/>
          <a:p>
            <a:pPr algn="ctr"/>
            <a:r>
              <a:rPr lang="en-US" sz="6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Luke 3:1-14</a:t>
            </a:r>
          </a:p>
          <a:p>
            <a:pPr algn="ctr"/>
            <a:r>
              <a:rPr lang="en-US" sz="54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Are You Prepared?</a:t>
            </a:r>
          </a:p>
        </p:txBody>
      </p:sp>
      <p:sp>
        <p:nvSpPr>
          <p:cNvPr id="6" name="TextBox 5">
            <a:extLst>
              <a:ext uri="{FF2B5EF4-FFF2-40B4-BE49-F238E27FC236}">
                <a16:creationId xmlns:a16="http://schemas.microsoft.com/office/drawing/2014/main" id="{DBFD1D44-D6A0-C46D-1C15-944634F575DA}"/>
              </a:ext>
            </a:extLst>
          </p:cNvPr>
          <p:cNvSpPr txBox="1"/>
          <p:nvPr/>
        </p:nvSpPr>
        <p:spPr>
          <a:xfrm>
            <a:off x="100208" y="98998"/>
            <a:ext cx="4947781" cy="3046988"/>
          </a:xfrm>
          <a:prstGeom prst="rect">
            <a:avLst/>
          </a:prstGeom>
          <a:noFill/>
        </p:spPr>
        <p:txBody>
          <a:bodyPr wrap="square" rtlCol="0">
            <a:spAutoFit/>
          </a:bodyPr>
          <a:lstStyle/>
          <a:p>
            <a:pPr algn="ctr"/>
            <a:r>
              <a:rPr lang="en-US" sz="7200" b="1" dirty="0">
                <a:effectLst>
                  <a:glow rad="139700">
                    <a:schemeClr val="bg1"/>
                  </a:glow>
                </a:effectLst>
                <a:latin typeface="Monotype Corsiva" panose="03010101010201010101" pitchFamily="66" charset="0"/>
                <a:ea typeface="Calibri" panose="020F0502020204030204" pitchFamily="34" charset="0"/>
                <a:cs typeface="Calibri" panose="020F0502020204030204" pitchFamily="34" charset="0"/>
              </a:rPr>
              <a:t>The Gospel of</a:t>
            </a:r>
          </a:p>
          <a:p>
            <a:pPr algn="ctr"/>
            <a:r>
              <a:rPr lang="en-US" sz="12000" b="1" dirty="0">
                <a:effectLst>
                  <a:glow rad="139700">
                    <a:schemeClr val="bg1"/>
                  </a:glow>
                </a:effectLst>
                <a:latin typeface="Monotype Corsiva" panose="03010101010201010101" pitchFamily="66" charset="0"/>
                <a:ea typeface="Calibri" panose="020F0502020204030204" pitchFamily="34" charset="0"/>
                <a:cs typeface="Calibri" panose="020F0502020204030204" pitchFamily="34" charset="0"/>
              </a:rPr>
              <a:t>Luke</a:t>
            </a:r>
          </a:p>
        </p:txBody>
      </p:sp>
      <p:sp>
        <p:nvSpPr>
          <p:cNvPr id="2" name="Rectangle 1">
            <a:extLst>
              <a:ext uri="{FF2B5EF4-FFF2-40B4-BE49-F238E27FC236}">
                <a16:creationId xmlns:a16="http://schemas.microsoft.com/office/drawing/2014/main" id="{D3577383-B870-800C-E747-CAC8AB4BA26C}"/>
              </a:ext>
            </a:extLst>
          </p:cNvPr>
          <p:cNvSpPr>
            <a:spLocks noChangeArrowheads="1"/>
          </p:cNvSpPr>
          <p:nvPr/>
        </p:nvSpPr>
        <p:spPr bwMode="auto">
          <a:xfrm>
            <a:off x="13751" y="5356368"/>
            <a:ext cx="12192000" cy="1501632"/>
          </a:xfrm>
          <a:prstGeom prst="rect">
            <a:avLst/>
          </a:prstGeom>
          <a:solidFill>
            <a:srgbClr val="000000"/>
          </a:solidFill>
          <a:ln w="9525">
            <a:noFill/>
            <a:miter lim="800000"/>
            <a:headEnd/>
            <a:tailEnd/>
          </a:ln>
          <a:effectLst>
            <a:outerShdw blurRad="63500" dist="35921" dir="2700000" algn="ctr" rotWithShape="0">
              <a:srgbClr val="000514">
                <a:alpha val="74998"/>
              </a:srgbClr>
            </a:outerShdw>
          </a:effectLst>
        </p:spPr>
        <p:txBody>
          <a:bodyPr lIns="121907" tIns="60953" rIns="121907" bIns="60953"/>
          <a:lstStyle/>
          <a:p>
            <a:pPr algn="ctr" defTabSz="1219036" fontAlgn="base">
              <a:spcBef>
                <a:spcPct val="20000"/>
              </a:spcBef>
              <a:buClr>
                <a:srgbClr val="FFCC00"/>
              </a:buClr>
              <a:buSzPct val="70000"/>
              <a:defRPr/>
            </a:pP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Preached by Dan Bridges</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Amman International Church, Jordan (AmmanChurch.org)</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Uploaded by Dr. Rick Griffith • Jordan Evangelical Theological Seminary</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Files in many languages for free download at BibleStudyDownloads.org</a:t>
            </a:r>
          </a:p>
        </p:txBody>
      </p:sp>
    </p:spTree>
    <p:custDataLst>
      <p:tags r:id="rId1"/>
    </p:custDataLst>
    <p:extLst>
      <p:ext uri="{BB962C8B-B14F-4D97-AF65-F5344CB8AC3E}">
        <p14:creationId xmlns:p14="http://schemas.microsoft.com/office/powerpoint/2010/main" val="2382430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E171F-1D45-6756-7A47-44ECC5167A80}"/>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A15EA766-8A29-1761-ACED-BBBDC7E57C81}"/>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513FDCC-CD0C-0F4F-98F0-51C41429BFEE}"/>
              </a:ext>
            </a:extLst>
          </p:cNvPr>
          <p:cNvSpPr txBox="1"/>
          <p:nvPr/>
        </p:nvSpPr>
        <p:spPr>
          <a:xfrm>
            <a:off x="276823" y="4948491"/>
            <a:ext cx="11638353" cy="1754326"/>
          </a:xfrm>
          <a:prstGeom prst="rect">
            <a:avLst/>
          </a:prstGeom>
          <a:solidFill>
            <a:schemeClr val="bg1">
              <a:alpha val="5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“…during the high priesthood of Annas and Caiaphas, the word of God came to John the son of Zechariah in the wilderness.”                                                                     Luke 3:2</a:t>
            </a:r>
          </a:p>
        </p:txBody>
      </p:sp>
    </p:spTree>
    <p:extLst>
      <p:ext uri="{BB962C8B-B14F-4D97-AF65-F5344CB8AC3E}">
        <p14:creationId xmlns:p14="http://schemas.microsoft.com/office/powerpoint/2010/main" val="108312792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D139C17-D505-C428-3AE7-3B72181D05B3}"/>
              </a:ext>
            </a:extLst>
          </p:cNvPr>
          <p:cNvSpPr txBox="1"/>
          <p:nvPr/>
        </p:nvSpPr>
        <p:spPr>
          <a:xfrm>
            <a:off x="5438545" y="113984"/>
            <a:ext cx="6606700" cy="2324415"/>
          </a:xfrm>
          <a:prstGeom prst="rect">
            <a:avLst/>
          </a:prstGeom>
          <a:solidFill>
            <a:schemeClr val="bg1">
              <a:alpha val="5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he went into all the region around the Jordan, proclaiming a baptism of repentance for the forgiveness of sins.”        Luke 3:3</a:t>
            </a:r>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2063CD1-CAAD-F9BE-3C1F-F00047365DD5}"/>
              </a:ext>
            </a:extLst>
          </p:cNvPr>
          <p:cNvSpPr txBox="1"/>
          <p:nvPr/>
        </p:nvSpPr>
        <p:spPr>
          <a:xfrm>
            <a:off x="118532" y="3726429"/>
            <a:ext cx="8280401" cy="3016210"/>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“As it is written in the book of the words </a:t>
            </a:r>
          </a:p>
          <a:p>
            <a:pPr>
              <a:spcAft>
                <a:spcPts val="12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of Isaiah the prophet,</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voice of one crying in the wilderness:</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“Prepare the way of the Lord,</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make his paths straight.”’”        Luke 3:4</a:t>
            </a:r>
          </a:p>
        </p:txBody>
      </p:sp>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E62C4-C9DA-9910-45EB-9AFBC4022124}"/>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703EFDDD-0421-28CD-1BE2-E5AA2133C0AA}"/>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175919F4-4691-2048-4D23-91FEC879E17C}"/>
              </a:ext>
            </a:extLst>
          </p:cNvPr>
          <p:cNvSpPr txBox="1"/>
          <p:nvPr/>
        </p:nvSpPr>
        <p:spPr>
          <a:xfrm>
            <a:off x="1289755" y="3308741"/>
            <a:ext cx="9612490" cy="3416320"/>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“Every valley shall be filled,</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every mountain and hill shall be made low,</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the crooked shall become straight,</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the rough places shall become level ways,</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all flesh shall see the salvation of God.”  </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3:5-6</a:t>
            </a:r>
          </a:p>
        </p:txBody>
      </p:sp>
    </p:spTree>
    <p:extLst>
      <p:ext uri="{BB962C8B-B14F-4D97-AF65-F5344CB8AC3E}">
        <p14:creationId xmlns:p14="http://schemas.microsoft.com/office/powerpoint/2010/main" val="37208732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95E88-BC37-5457-E2A3-92BF74296C8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56E02BE-1752-2FD6-EA2B-CC0FC68D5BAC}"/>
              </a:ext>
            </a:extLst>
          </p:cNvPr>
          <p:cNvPicPr>
            <a:picLocks noChangeAspect="1"/>
          </p:cNvPicPr>
          <p:nvPr/>
        </p:nvPicPr>
        <p:blipFill>
          <a:blip r:embed="rId3">
            <a:extLst>
              <a:ext uri="{28A0092B-C50C-407E-A947-70E740481C1C}">
                <a14:useLocalDpi xmlns:a14="http://schemas.microsoft.com/office/drawing/2010/main" val="0"/>
              </a:ext>
            </a:extLst>
          </a:blip>
          <a:srcRect t="4444" b="10810"/>
          <a:stretch>
            <a:fillRect/>
          </a:stretch>
        </p:blipFill>
        <p:spPr>
          <a:xfrm>
            <a:off x="0" y="-4303"/>
            <a:ext cx="12192000" cy="6888136"/>
          </a:xfrm>
          <a:prstGeom prst="rect">
            <a:avLst/>
          </a:prstGeom>
        </p:spPr>
      </p:pic>
      <p:sp>
        <p:nvSpPr>
          <p:cNvPr id="3" name="TextBox 2">
            <a:extLst>
              <a:ext uri="{FF2B5EF4-FFF2-40B4-BE49-F238E27FC236}">
                <a16:creationId xmlns:a16="http://schemas.microsoft.com/office/drawing/2014/main" id="{86800973-033E-CC20-6BE1-6CAC129A65E0}"/>
              </a:ext>
            </a:extLst>
          </p:cNvPr>
          <p:cNvSpPr txBox="1"/>
          <p:nvPr/>
        </p:nvSpPr>
        <p:spPr>
          <a:xfrm>
            <a:off x="1289755" y="4448919"/>
            <a:ext cx="9612490" cy="2308324"/>
          </a:xfrm>
          <a:prstGeom prst="rect">
            <a:avLst/>
          </a:prstGeom>
          <a:solidFill>
            <a:schemeClr val="bg1">
              <a:alpha val="5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said therefore to the crowds that came out to be baptized by him, ‘You brood of vipers! Who warned you to flee from the wrath to come?’”  </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3:7</a:t>
            </a:r>
          </a:p>
        </p:txBody>
      </p:sp>
    </p:spTree>
    <p:extLst>
      <p:ext uri="{BB962C8B-B14F-4D97-AF65-F5344CB8AC3E}">
        <p14:creationId xmlns:p14="http://schemas.microsoft.com/office/powerpoint/2010/main" val="422371822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777F0-554E-C795-94D9-4336AC8CB9A5}"/>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DD31DC8F-7FC9-E8BB-3727-A74BB7C7CBB4}"/>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4FACA59-7B43-103D-7690-EAE5F3C4DB7D}"/>
              </a:ext>
            </a:extLst>
          </p:cNvPr>
          <p:cNvSpPr txBox="1"/>
          <p:nvPr/>
        </p:nvSpPr>
        <p:spPr>
          <a:xfrm>
            <a:off x="361244" y="4448919"/>
            <a:ext cx="11492089" cy="2308324"/>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“‘Bear fruits in keeping with repentance. And do not begin to say to yourselves, “We have Abraham as our father.” For I tell you, God is able from these stones to raise up children for Abraham.’”                                                              Luke 3:8</a:t>
            </a:r>
          </a:p>
        </p:txBody>
      </p:sp>
    </p:spTree>
    <p:extLst>
      <p:ext uri="{BB962C8B-B14F-4D97-AF65-F5344CB8AC3E}">
        <p14:creationId xmlns:p14="http://schemas.microsoft.com/office/powerpoint/2010/main" val="133728859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7947C-487D-B47F-1B0C-EAE75E083B2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F52600A-8902-EF21-B4BB-7DFC958445E4}"/>
              </a:ext>
            </a:extLst>
          </p:cNvPr>
          <p:cNvPicPr>
            <a:picLocks noChangeAspect="1"/>
          </p:cNvPicPr>
          <p:nvPr/>
        </p:nvPicPr>
        <p:blipFill>
          <a:blip r:embed="rId3">
            <a:extLst>
              <a:ext uri="{28A0092B-C50C-407E-A947-70E740481C1C}">
                <a14:useLocalDpi xmlns:a14="http://schemas.microsoft.com/office/drawing/2010/main" val="0"/>
              </a:ext>
            </a:extLst>
          </a:blip>
          <a:srcRect t="4444" b="10810"/>
          <a:stretch>
            <a:fillRect/>
          </a:stretch>
        </p:blipFill>
        <p:spPr>
          <a:xfrm>
            <a:off x="0" y="-4303"/>
            <a:ext cx="12192000" cy="6888136"/>
          </a:xfrm>
          <a:prstGeom prst="rect">
            <a:avLst/>
          </a:prstGeom>
        </p:spPr>
      </p:pic>
      <p:sp>
        <p:nvSpPr>
          <p:cNvPr id="3" name="TextBox 2">
            <a:extLst>
              <a:ext uri="{FF2B5EF4-FFF2-40B4-BE49-F238E27FC236}">
                <a16:creationId xmlns:a16="http://schemas.microsoft.com/office/drawing/2014/main" id="{96E88070-6528-6A3B-FD81-6A3134BE9145}"/>
              </a:ext>
            </a:extLst>
          </p:cNvPr>
          <p:cNvSpPr txBox="1"/>
          <p:nvPr/>
        </p:nvSpPr>
        <p:spPr>
          <a:xfrm>
            <a:off x="349955" y="5002075"/>
            <a:ext cx="11492089"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“’Even now the axe is laid to the root of the trees. Every tree therefore that does not bear good fruit is cut down and thrown into the fire.’”                                         Luke 3:9</a:t>
            </a:r>
          </a:p>
        </p:txBody>
      </p:sp>
    </p:spTree>
    <p:extLst>
      <p:ext uri="{BB962C8B-B14F-4D97-AF65-F5344CB8AC3E}">
        <p14:creationId xmlns:p14="http://schemas.microsoft.com/office/powerpoint/2010/main" val="15742145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C283582E-EC2A-758E-8265-E7B71A4CBC88}"/>
              </a:ext>
            </a:extLst>
          </p:cNvPr>
          <p:cNvSpPr txBox="1"/>
          <p:nvPr/>
        </p:nvSpPr>
        <p:spPr>
          <a:xfrm>
            <a:off x="349955" y="2834608"/>
            <a:ext cx="11492089" cy="2308324"/>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the crowds asked him, ‘What then shall we do?’  And he answered them, ‘Whoever has two tunics is to share with him who has none, and whoever has food is to do likewise.’”                                                                 Luke 3:10-11</a:t>
            </a:r>
          </a:p>
        </p:txBody>
      </p:sp>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2B67F06-A363-E805-E0A4-B7117F277085}"/>
              </a:ext>
            </a:extLst>
          </p:cNvPr>
          <p:cNvSpPr txBox="1"/>
          <p:nvPr/>
        </p:nvSpPr>
        <p:spPr>
          <a:xfrm>
            <a:off x="457199" y="5013363"/>
            <a:ext cx="11277601"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“Tax collectors also came to be baptized and said to him, ‘Teacher, what shall we do?’  And he said to them, ‘Collect no more than you are authorized to do.’”        Luke 3:12-13</a:t>
            </a:r>
          </a:p>
        </p:txBody>
      </p:sp>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F2670F9-3FD3-3696-18E7-A8BBE9C3F1F0}"/>
              </a:ext>
            </a:extLst>
          </p:cNvPr>
          <p:cNvSpPr txBox="1"/>
          <p:nvPr/>
        </p:nvSpPr>
        <p:spPr>
          <a:xfrm>
            <a:off x="598311" y="4448919"/>
            <a:ext cx="10995378" cy="2308324"/>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“Soldiers also asked him, ‘And we, what shall we do?’ And he said to them, ‘Do not extort money from anyone by threats or by false accusation, and be content with your wages.’”                                                           Luke 3:14</a:t>
            </a:r>
          </a:p>
        </p:txBody>
      </p:sp>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8DA8C-14E3-6241-6D35-3B4D20AFAC2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5EA34B9-0B32-B3EB-D1D4-B4D3E52ED4B9}"/>
              </a:ext>
            </a:extLst>
          </p:cNvPr>
          <p:cNvPicPr>
            <a:picLocks noChangeAspect="1"/>
          </p:cNvPicPr>
          <p:nvPr/>
        </p:nvPicPr>
        <p:blipFill>
          <a:blip r:embed="rId4"/>
          <a:srcRect t="9994" b="7366"/>
          <a:stretch>
            <a:fillRect/>
          </a:stretch>
        </p:blipFill>
        <p:spPr>
          <a:xfrm>
            <a:off x="-1" y="0"/>
            <a:ext cx="12211721" cy="6858000"/>
          </a:xfrm>
          <a:prstGeom prst="rect">
            <a:avLst/>
          </a:prstGeom>
        </p:spPr>
      </p:pic>
      <p:sp>
        <p:nvSpPr>
          <p:cNvPr id="3" name="TextBox 2">
            <a:extLst>
              <a:ext uri="{FF2B5EF4-FFF2-40B4-BE49-F238E27FC236}">
                <a16:creationId xmlns:a16="http://schemas.microsoft.com/office/drawing/2014/main" id="{FAF66C5B-3415-1445-E888-897CF8152AD4}"/>
              </a:ext>
            </a:extLst>
          </p:cNvPr>
          <p:cNvSpPr txBox="1"/>
          <p:nvPr/>
        </p:nvSpPr>
        <p:spPr>
          <a:xfrm>
            <a:off x="3894750" y="5616556"/>
            <a:ext cx="4402499" cy="923330"/>
          </a:xfrm>
          <a:prstGeom prst="rect">
            <a:avLst/>
          </a:prstGeom>
          <a:solidFill>
            <a:schemeClr val="bg1">
              <a:alpha val="70000"/>
            </a:schemeClr>
          </a:solidFill>
          <a:ln w="63500">
            <a:noFill/>
          </a:ln>
        </p:spPr>
        <p:txBody>
          <a:bodyPr wrap="square" rtlCol="0">
            <a:spAutoFit/>
          </a:bodyPr>
          <a:lstStyle/>
          <a:p>
            <a:pPr algn="ctr"/>
            <a:r>
              <a:rPr lang="en-US" sz="5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June 1, 2023</a:t>
            </a:r>
          </a:p>
        </p:txBody>
      </p:sp>
    </p:spTree>
    <p:custDataLst>
      <p:tags r:id="rId1"/>
    </p:custDataLst>
    <p:extLst>
      <p:ext uri="{BB962C8B-B14F-4D97-AF65-F5344CB8AC3E}">
        <p14:creationId xmlns:p14="http://schemas.microsoft.com/office/powerpoint/2010/main" val="15091765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59349-B4C9-DDC2-062B-FA176A09615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7F36D0E-D8FC-64E3-24AB-7766E4AC1349}"/>
              </a:ext>
            </a:extLst>
          </p:cNvPr>
          <p:cNvPicPr>
            <a:picLocks noChangeAspect="1"/>
          </p:cNvPicPr>
          <p:nvPr/>
        </p:nvPicPr>
        <p:blipFill>
          <a:blip r:embed="rId4">
            <a:extLst>
              <a:ext uri="{28A0092B-C50C-407E-A947-70E740481C1C}">
                <a14:useLocalDpi xmlns:a14="http://schemas.microsoft.com/office/drawing/2010/main" val="0"/>
              </a:ext>
            </a:extLst>
          </a:blip>
          <a:srcRect t="4444" b="10810"/>
          <a:stretch>
            <a:fillRect/>
          </a:stretch>
        </p:blipFill>
        <p:spPr>
          <a:xfrm>
            <a:off x="0" y="-4303"/>
            <a:ext cx="12192000" cy="6888136"/>
          </a:xfrm>
          <a:prstGeom prst="rect">
            <a:avLst/>
          </a:prstGeom>
        </p:spPr>
      </p:pic>
      <p:sp>
        <p:nvSpPr>
          <p:cNvPr id="2" name="TextBox 1">
            <a:extLst>
              <a:ext uri="{FF2B5EF4-FFF2-40B4-BE49-F238E27FC236}">
                <a16:creationId xmlns:a16="http://schemas.microsoft.com/office/drawing/2014/main" id="{4A2ADDFB-AB8F-C333-5C7F-6CE64B894FDF}"/>
              </a:ext>
            </a:extLst>
          </p:cNvPr>
          <p:cNvSpPr txBox="1"/>
          <p:nvPr/>
        </p:nvSpPr>
        <p:spPr>
          <a:xfrm>
            <a:off x="1687486" y="0"/>
            <a:ext cx="8817024" cy="830997"/>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Are You Prepared?</a:t>
            </a:r>
          </a:p>
        </p:txBody>
      </p:sp>
      <p:sp>
        <p:nvSpPr>
          <p:cNvPr id="5" name="TextBox 4">
            <a:extLst>
              <a:ext uri="{FF2B5EF4-FFF2-40B4-BE49-F238E27FC236}">
                <a16:creationId xmlns:a16="http://schemas.microsoft.com/office/drawing/2014/main" id="{AF56650D-D28F-5F3B-1983-4A41A400B030}"/>
              </a:ext>
            </a:extLst>
          </p:cNvPr>
          <p:cNvSpPr txBox="1"/>
          <p:nvPr/>
        </p:nvSpPr>
        <p:spPr>
          <a:xfrm>
            <a:off x="1245236" y="3426178"/>
            <a:ext cx="9701523" cy="2092881"/>
          </a:xfrm>
          <a:prstGeom prst="rect">
            <a:avLst/>
          </a:prstGeom>
          <a:solidFill>
            <a:schemeClr val="bg1">
              <a:alpha val="70000"/>
            </a:schemeClr>
          </a:solidFill>
          <a:ln w="63500">
            <a:noFill/>
          </a:ln>
        </p:spPr>
        <p:txBody>
          <a:bodyPr wrap="square" rtlCol="0">
            <a:spAutoFit/>
          </a:bodyPr>
          <a:lstStyle/>
          <a:p>
            <a:pPr marL="571500" indent="-571500">
              <a:spcAft>
                <a:spcPts val="600"/>
              </a:spcAft>
              <a:buFont typeface="Arial" panose="020B0604020202020204" pitchFamily="34" charset="0"/>
              <a:buChar char="•"/>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Preparation is Initiated by God (vss. 1-6)</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Preparation Involves Repentance (vss. 7-9)</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Preparation is Very Practical (vss. 10-14)</a:t>
            </a:r>
          </a:p>
        </p:txBody>
      </p:sp>
    </p:spTree>
    <p:custDataLst>
      <p:tags r:id="rId1"/>
    </p:custDataLst>
    <p:extLst>
      <p:ext uri="{BB962C8B-B14F-4D97-AF65-F5344CB8AC3E}">
        <p14:creationId xmlns:p14="http://schemas.microsoft.com/office/powerpoint/2010/main" val="35712067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32684-E34B-C8BF-942F-6A7D4343A2C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26D3017-5359-37A6-0FB6-E762BBBDE471}"/>
              </a:ext>
            </a:extLst>
          </p:cNvPr>
          <p:cNvSpPr/>
          <p:nvPr/>
        </p:nvSpPr>
        <p:spPr>
          <a:xfrm>
            <a:off x="0" y="0"/>
            <a:ext cx="12192000" cy="6858000"/>
          </a:xfrm>
          <a:prstGeom prst="rect">
            <a:avLst/>
          </a:prstGeom>
          <a:solidFill>
            <a:srgbClr val="3C1E0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A36A3E4-BCCF-95B7-1E97-5969750C1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3" name="TextBox 2">
            <a:extLst>
              <a:ext uri="{FF2B5EF4-FFF2-40B4-BE49-F238E27FC236}">
                <a16:creationId xmlns:a16="http://schemas.microsoft.com/office/drawing/2014/main" id="{D5561E46-06D2-F181-693B-A103E12F7868}"/>
              </a:ext>
            </a:extLst>
          </p:cNvPr>
          <p:cNvSpPr txBox="1"/>
          <p:nvPr/>
        </p:nvSpPr>
        <p:spPr>
          <a:xfrm>
            <a:off x="406400" y="4677559"/>
            <a:ext cx="11379200" cy="2185214"/>
          </a:xfrm>
          <a:prstGeom prst="rect">
            <a:avLst/>
          </a:prstGeom>
          <a:solidFill>
            <a:schemeClr val="bg1">
              <a:alpha val="50000"/>
            </a:schemeClr>
          </a:solidFill>
          <a:ln w="63500">
            <a:noFill/>
          </a:ln>
        </p:spPr>
        <p:txBody>
          <a:bodyPr wrap="square" rtlCol="0">
            <a:spAutoFit/>
          </a:bodyPr>
          <a:lstStyle/>
          <a:p>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 the fifteenth year of the reign of Tiberius Caesar, Pontius Pilate being governor of Judea, and Herod being tetrarch of Galilee, and his brother Philip tetrarch of the region of Ituraea and Trachonitis, and Lysanias tetrarch of Abilene...”     Luke 3:1</a:t>
            </a:r>
          </a:p>
        </p:txBody>
      </p:sp>
      <p:sp>
        <p:nvSpPr>
          <p:cNvPr id="2" name="TextBox 1">
            <a:extLst>
              <a:ext uri="{FF2B5EF4-FFF2-40B4-BE49-F238E27FC236}">
                <a16:creationId xmlns:a16="http://schemas.microsoft.com/office/drawing/2014/main" id="{19A130E3-7C13-3182-BE68-8D699597DC1B}"/>
              </a:ext>
            </a:extLst>
          </p:cNvPr>
          <p:cNvSpPr txBox="1"/>
          <p:nvPr/>
        </p:nvSpPr>
        <p:spPr>
          <a:xfrm>
            <a:off x="2617930" y="0"/>
            <a:ext cx="6956139" cy="646331"/>
          </a:xfrm>
          <a:prstGeom prst="rect">
            <a:avLst/>
          </a:prstGeom>
          <a:solidFill>
            <a:schemeClr val="bg1">
              <a:alpha val="70000"/>
            </a:schemeClr>
          </a:solidFill>
          <a:ln w="63500">
            <a:noFill/>
          </a:ln>
        </p:spPr>
        <p:txBody>
          <a:bodyPr wrap="square" rtlCol="0">
            <a:spAutoFit/>
          </a:bodyPr>
          <a:lstStyle/>
          <a:p>
            <a:pPr algn="ct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Herod the Great’s Kingdom Divided</a:t>
            </a:r>
          </a:p>
        </p:txBody>
      </p:sp>
      <p:sp>
        <p:nvSpPr>
          <p:cNvPr id="4" name="Rectangle: Rounded Corners 3">
            <a:extLst>
              <a:ext uri="{FF2B5EF4-FFF2-40B4-BE49-F238E27FC236}">
                <a16:creationId xmlns:a16="http://schemas.microsoft.com/office/drawing/2014/main" id="{D9879542-46F2-3D15-B57F-AC830B2E3217}"/>
              </a:ext>
            </a:extLst>
          </p:cNvPr>
          <p:cNvSpPr/>
          <p:nvPr/>
        </p:nvSpPr>
        <p:spPr>
          <a:xfrm>
            <a:off x="2943576" y="2054577"/>
            <a:ext cx="6304845" cy="2009423"/>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Why all this detail?</a:t>
            </a:r>
          </a:p>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Real historical event!</a:t>
            </a:r>
          </a:p>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Likely timeframe: AD 28 or 29</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754624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32575-2C17-ABD2-982A-51AF402454FB}"/>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9AFFB9FD-57C1-2249-A6D7-55BE7E8CFD59}"/>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DFBA07D-EE96-4894-E208-1D00D31F48D7}"/>
              </a:ext>
            </a:extLst>
          </p:cNvPr>
          <p:cNvSpPr txBox="1"/>
          <p:nvPr/>
        </p:nvSpPr>
        <p:spPr>
          <a:xfrm>
            <a:off x="276823" y="4948491"/>
            <a:ext cx="11638353" cy="1754326"/>
          </a:xfrm>
          <a:prstGeom prst="rect">
            <a:avLst/>
          </a:prstGeom>
          <a:solidFill>
            <a:schemeClr val="bg1">
              <a:alpha val="5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“…during the high priesthood of Annas and Caiaphas,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word of God came to John the son of Zechariah </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 the wilderness.”                                                                     Luke 3:2</a:t>
            </a:r>
          </a:p>
        </p:txBody>
      </p:sp>
      <p:sp>
        <p:nvSpPr>
          <p:cNvPr id="5" name="Rectangle: Rounded Corners 4">
            <a:extLst>
              <a:ext uri="{FF2B5EF4-FFF2-40B4-BE49-F238E27FC236}">
                <a16:creationId xmlns:a16="http://schemas.microsoft.com/office/drawing/2014/main" id="{A2C66C57-A3D4-EF3B-E733-C58C8E5DD2A9}"/>
              </a:ext>
            </a:extLst>
          </p:cNvPr>
          <p:cNvSpPr/>
          <p:nvPr/>
        </p:nvSpPr>
        <p:spPr>
          <a:xfrm>
            <a:off x="7744178" y="3560548"/>
            <a:ext cx="4170998" cy="943718"/>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 initiated this!</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0331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70890-D2A0-3368-B5DD-4C6D21FFEDA1}"/>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E46ED753-D0F5-6D08-F2E6-D7258C894732}"/>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609C80E4-04AA-3B55-E66F-7671D6406497}"/>
              </a:ext>
            </a:extLst>
          </p:cNvPr>
          <p:cNvSpPr txBox="1"/>
          <p:nvPr/>
        </p:nvSpPr>
        <p:spPr>
          <a:xfrm>
            <a:off x="2621967" y="58846"/>
            <a:ext cx="6948066" cy="6740307"/>
          </a:xfrm>
          <a:prstGeom prst="rect">
            <a:avLst/>
          </a:prstGeom>
          <a:solidFill>
            <a:schemeClr val="bg1">
              <a:alpha val="5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word of the L</a:t>
            </a:r>
            <a:r>
              <a:rPr lang="en-US" sz="32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ORD </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came to…”</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Abram – Genesis 15:1</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Samuel – 1 Samuel 15:10</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Nathan – 2 Samuel 7:4</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Solomon – 1 Kings 6:11</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Elijah – 1 Kings 18:1</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Isaiah – Isaiah 38:4</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Jeremiah – Jeremiah 1:4</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Ezekiel – Ezekiel 1:3</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Jonah – Jonah 1:1</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Haggai – Haggai 1:1</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Zechariah – Zechariah 1:1</a:t>
            </a:r>
          </a:p>
        </p:txBody>
      </p:sp>
    </p:spTree>
    <p:extLst>
      <p:ext uri="{BB962C8B-B14F-4D97-AF65-F5344CB8AC3E}">
        <p14:creationId xmlns:p14="http://schemas.microsoft.com/office/powerpoint/2010/main" val="25663193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CEFBB-B040-D852-AFB4-63B37BBC20A4}"/>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1039C309-BB6E-8EC5-FC1C-5277C4668C7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6C092A4F-5892-AA63-E863-9B256E89F595}"/>
              </a:ext>
            </a:extLst>
          </p:cNvPr>
          <p:cNvSpPr txBox="1"/>
          <p:nvPr/>
        </p:nvSpPr>
        <p:spPr>
          <a:xfrm>
            <a:off x="276823" y="4948491"/>
            <a:ext cx="11638353" cy="1754326"/>
          </a:xfrm>
          <a:prstGeom prst="rect">
            <a:avLst/>
          </a:prstGeom>
          <a:solidFill>
            <a:schemeClr val="bg1">
              <a:alpha val="5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“…during the high priesthood of Annas and Caiaphas,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word of God came to John the son of Zechariah </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 the wilderness.”                                                                     Luke 3:2</a:t>
            </a:r>
          </a:p>
        </p:txBody>
      </p:sp>
      <p:sp>
        <p:nvSpPr>
          <p:cNvPr id="4" name="Rectangle: Rounded Corners 3">
            <a:extLst>
              <a:ext uri="{FF2B5EF4-FFF2-40B4-BE49-F238E27FC236}">
                <a16:creationId xmlns:a16="http://schemas.microsoft.com/office/drawing/2014/main" id="{3727CA78-F7FB-BFC0-AA35-50C629529F11}"/>
              </a:ext>
            </a:extLst>
          </p:cNvPr>
          <p:cNvSpPr/>
          <p:nvPr/>
        </p:nvSpPr>
        <p:spPr>
          <a:xfrm>
            <a:off x="6425952" y="3075126"/>
            <a:ext cx="5489224" cy="1467556"/>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John was the last of the Old Testament prophets!</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8498568"/>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D2B92-2F8A-B2EE-8850-D8187594BD2B}"/>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448F0840-098B-14D1-378D-5FAB4644E85B}"/>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01E9D69-9EB4-0864-3499-8E3560B3F41C}"/>
              </a:ext>
            </a:extLst>
          </p:cNvPr>
          <p:cNvSpPr txBox="1"/>
          <p:nvPr/>
        </p:nvSpPr>
        <p:spPr>
          <a:xfrm>
            <a:off x="5438545" y="113984"/>
            <a:ext cx="6606700" cy="2324415"/>
          </a:xfrm>
          <a:prstGeom prst="rect">
            <a:avLst/>
          </a:prstGeom>
          <a:solidFill>
            <a:schemeClr val="bg1">
              <a:alpha val="5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he went into all the region around the Jordan,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proclaiming a baptism of repentance for the forgiveness of sins</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3:3</a:t>
            </a:r>
          </a:p>
        </p:txBody>
      </p:sp>
      <p:sp>
        <p:nvSpPr>
          <p:cNvPr id="4" name="Rectangle: Rounded Corners 3">
            <a:extLst>
              <a:ext uri="{FF2B5EF4-FFF2-40B4-BE49-F238E27FC236}">
                <a16:creationId xmlns:a16="http://schemas.microsoft.com/office/drawing/2014/main" id="{A177DB38-5FD5-46C4-1304-57138D49B5F2}"/>
              </a:ext>
            </a:extLst>
          </p:cNvPr>
          <p:cNvSpPr/>
          <p:nvPr/>
        </p:nvSpPr>
        <p:spPr>
          <a:xfrm>
            <a:off x="5662819" y="4419602"/>
            <a:ext cx="6158151" cy="2030902"/>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 this case, God’s method of preparation was proclamation and baptism.</a:t>
            </a:r>
          </a:p>
        </p:txBody>
      </p:sp>
    </p:spTree>
    <p:extLst>
      <p:ext uri="{BB962C8B-B14F-4D97-AF65-F5344CB8AC3E}">
        <p14:creationId xmlns:p14="http://schemas.microsoft.com/office/powerpoint/2010/main" val="23596967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5B142-2EB0-CBB6-1BCD-05F68E22D744}"/>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9884AD0D-148B-81D2-AA24-C6B2193B472E}"/>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9539584-37C1-796D-AA38-A1899C097BBA}"/>
              </a:ext>
            </a:extLst>
          </p:cNvPr>
          <p:cNvSpPr txBox="1"/>
          <p:nvPr/>
        </p:nvSpPr>
        <p:spPr>
          <a:xfrm>
            <a:off x="668860" y="258901"/>
            <a:ext cx="9612490" cy="6340197"/>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“As it is written in the book of the words </a:t>
            </a:r>
          </a:p>
          <a:p>
            <a:pPr>
              <a:spcAft>
                <a:spcPts val="12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of Isaiah the prophet,</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voice of one crying in the wilderness:</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“Prepare the way of the Lord,</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make his paths straight.        </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Every valley shall be filled,</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every mountain and hill shall be made low,</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the crooked shall become straight,</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the rough places shall become level ways,</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all flesh shall see the salvation of God.”’”  </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3:3-6</a:t>
            </a:r>
          </a:p>
        </p:txBody>
      </p:sp>
      <p:sp>
        <p:nvSpPr>
          <p:cNvPr id="2" name="Rectangle: Rounded Corners 1">
            <a:extLst>
              <a:ext uri="{FF2B5EF4-FFF2-40B4-BE49-F238E27FC236}">
                <a16:creationId xmlns:a16="http://schemas.microsoft.com/office/drawing/2014/main" id="{232B577D-36CE-A342-70AC-2FEE8E156B47}"/>
              </a:ext>
            </a:extLst>
          </p:cNvPr>
          <p:cNvSpPr/>
          <p:nvPr/>
        </p:nvSpPr>
        <p:spPr>
          <a:xfrm>
            <a:off x="6520776" y="2183303"/>
            <a:ext cx="5239426" cy="1467556"/>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How did John’s preaching accomplish this?</a:t>
            </a:r>
          </a:p>
        </p:txBody>
      </p:sp>
      <p:sp>
        <p:nvSpPr>
          <p:cNvPr id="5" name="Rectangle: Rounded Corners 4">
            <a:extLst>
              <a:ext uri="{FF2B5EF4-FFF2-40B4-BE49-F238E27FC236}">
                <a16:creationId xmlns:a16="http://schemas.microsoft.com/office/drawing/2014/main" id="{29C5FC54-5F12-656B-96AA-873EA001B39D}"/>
              </a:ext>
            </a:extLst>
          </p:cNvPr>
          <p:cNvSpPr/>
          <p:nvPr/>
        </p:nvSpPr>
        <p:spPr>
          <a:xfrm>
            <a:off x="668860" y="4616785"/>
            <a:ext cx="9612490" cy="1580444"/>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John’s preaching exposed cultural blind spots and ways in which people were deceived.</a:t>
            </a:r>
          </a:p>
        </p:txBody>
      </p:sp>
    </p:spTree>
    <p:extLst>
      <p:ext uri="{BB962C8B-B14F-4D97-AF65-F5344CB8AC3E}">
        <p14:creationId xmlns:p14="http://schemas.microsoft.com/office/powerpoint/2010/main" val="4313340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B5E6C-F5B7-F4EE-4424-51D3C8B4186E}"/>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0EAEEED5-A907-D00E-7C79-C8DF5FA9345A}"/>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A0F41A9-C124-4F38-0A59-5BA0F1D80FE8}"/>
              </a:ext>
            </a:extLst>
          </p:cNvPr>
          <p:cNvSpPr txBox="1"/>
          <p:nvPr/>
        </p:nvSpPr>
        <p:spPr>
          <a:xfrm>
            <a:off x="668860" y="258901"/>
            <a:ext cx="9612490" cy="6340197"/>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“As it is written in the book of the words </a:t>
            </a:r>
          </a:p>
          <a:p>
            <a:pPr>
              <a:spcAft>
                <a:spcPts val="12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of Isaiah the prophet,</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voice of one crying in the wilderness:</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“Prepare the way of the Lord,</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make his paths straight.        </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Every valley shall be filled,</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every mountain and hill shall be made low,</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the crooked shall become straight,</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the rough places shall become level ways,</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all flesh shall see the salvation of God.”’”  </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3:3-6</a:t>
            </a:r>
          </a:p>
        </p:txBody>
      </p:sp>
      <p:sp>
        <p:nvSpPr>
          <p:cNvPr id="5" name="Rectangle: Rounded Corners 4">
            <a:extLst>
              <a:ext uri="{FF2B5EF4-FFF2-40B4-BE49-F238E27FC236}">
                <a16:creationId xmlns:a16="http://schemas.microsoft.com/office/drawing/2014/main" id="{DA9494B0-F992-2027-FCF9-4250460B5833}"/>
              </a:ext>
            </a:extLst>
          </p:cNvPr>
          <p:cNvSpPr/>
          <p:nvPr/>
        </p:nvSpPr>
        <p:spPr>
          <a:xfrm>
            <a:off x="1152868" y="1478473"/>
            <a:ext cx="8644473" cy="3217704"/>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 prepares us by exposing blind spots in our lives.  How does he do that?</a:t>
            </a:r>
          </a:p>
          <a:p>
            <a:pPr marL="571500" indent="-571500">
              <a:buFont typeface="Arial" panose="020B0604020202020204" pitchFamily="34" charset="0"/>
              <a:buChar char="•"/>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Speaking through his Word</a:t>
            </a:r>
          </a:p>
          <a:p>
            <a:pPr marL="571500" indent="-571500">
              <a:buFont typeface="Arial" panose="020B0604020202020204" pitchFamily="34" charset="0"/>
              <a:buChar char="•"/>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Rebuke from a friend or even an enemy</a:t>
            </a:r>
          </a:p>
          <a:p>
            <a:pPr marL="571500" indent="-571500">
              <a:buFont typeface="Arial" panose="020B0604020202020204" pitchFamily="34" charset="0"/>
              <a:buChar char="•"/>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Hardship or suffering in our lives</a:t>
            </a:r>
          </a:p>
        </p:txBody>
      </p:sp>
    </p:spTree>
    <p:extLst>
      <p:ext uri="{BB962C8B-B14F-4D97-AF65-F5344CB8AC3E}">
        <p14:creationId xmlns:p14="http://schemas.microsoft.com/office/powerpoint/2010/main" val="235944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ABB3A-89FA-E13F-7AE4-FF2D4FA643D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B9ED317-D0C6-A2EB-EF24-A57D8014B70F}"/>
              </a:ext>
            </a:extLst>
          </p:cNvPr>
          <p:cNvPicPr>
            <a:picLocks noChangeAspect="1"/>
          </p:cNvPicPr>
          <p:nvPr/>
        </p:nvPicPr>
        <p:blipFill>
          <a:blip r:embed="rId4">
            <a:extLst>
              <a:ext uri="{28A0092B-C50C-407E-A947-70E740481C1C}">
                <a14:useLocalDpi xmlns:a14="http://schemas.microsoft.com/office/drawing/2010/main" val="0"/>
              </a:ext>
            </a:extLst>
          </a:blip>
          <a:srcRect t="4444" b="10810"/>
          <a:stretch>
            <a:fillRect/>
          </a:stretch>
        </p:blipFill>
        <p:spPr>
          <a:xfrm>
            <a:off x="0" y="-4303"/>
            <a:ext cx="12192000" cy="6888136"/>
          </a:xfrm>
          <a:prstGeom prst="rect">
            <a:avLst/>
          </a:prstGeom>
        </p:spPr>
      </p:pic>
      <p:sp>
        <p:nvSpPr>
          <p:cNvPr id="2" name="TextBox 1">
            <a:extLst>
              <a:ext uri="{FF2B5EF4-FFF2-40B4-BE49-F238E27FC236}">
                <a16:creationId xmlns:a16="http://schemas.microsoft.com/office/drawing/2014/main" id="{BAB9836F-480F-0812-44E8-99C9171C09A0}"/>
              </a:ext>
            </a:extLst>
          </p:cNvPr>
          <p:cNvSpPr txBox="1"/>
          <p:nvPr/>
        </p:nvSpPr>
        <p:spPr>
          <a:xfrm>
            <a:off x="1687486" y="0"/>
            <a:ext cx="8817024" cy="830997"/>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Are You Prepared?</a:t>
            </a:r>
          </a:p>
        </p:txBody>
      </p:sp>
      <p:sp>
        <p:nvSpPr>
          <p:cNvPr id="5" name="TextBox 4">
            <a:extLst>
              <a:ext uri="{FF2B5EF4-FFF2-40B4-BE49-F238E27FC236}">
                <a16:creationId xmlns:a16="http://schemas.microsoft.com/office/drawing/2014/main" id="{FCD4207A-3D10-BA3A-221D-3BDF841675FA}"/>
              </a:ext>
            </a:extLst>
          </p:cNvPr>
          <p:cNvSpPr txBox="1"/>
          <p:nvPr/>
        </p:nvSpPr>
        <p:spPr>
          <a:xfrm>
            <a:off x="1245236" y="3426178"/>
            <a:ext cx="9701523" cy="2092881"/>
          </a:xfrm>
          <a:prstGeom prst="rect">
            <a:avLst/>
          </a:prstGeom>
          <a:solidFill>
            <a:schemeClr val="bg1">
              <a:alpha val="70000"/>
            </a:schemeClr>
          </a:solidFill>
          <a:ln w="63500">
            <a:noFill/>
          </a:ln>
        </p:spPr>
        <p:txBody>
          <a:bodyPr wrap="square" rtlCol="0">
            <a:spAutoFit/>
          </a:bodyPr>
          <a:lstStyle/>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Preparation is Initiated by God (vss. 1-6)</a:t>
            </a:r>
          </a:p>
          <a:p>
            <a:pPr marL="571500" indent="-571500">
              <a:spcAft>
                <a:spcPts val="600"/>
              </a:spcAft>
              <a:buFont typeface="Arial" panose="020B0604020202020204" pitchFamily="34" charset="0"/>
              <a:buChar char="•"/>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Preparation Involves Repentance (vss. 7-9)</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Preparation is Very Practical (vss. 10-14)</a:t>
            </a:r>
          </a:p>
        </p:txBody>
      </p:sp>
    </p:spTree>
    <p:custDataLst>
      <p:tags r:id="rId1"/>
    </p:custDataLst>
    <p:extLst>
      <p:ext uri="{BB962C8B-B14F-4D97-AF65-F5344CB8AC3E}">
        <p14:creationId xmlns:p14="http://schemas.microsoft.com/office/powerpoint/2010/main" val="25184295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08AD3-3F7C-22DA-A2D4-101782BFCA3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EB77B8D-3815-F843-562A-5ADA63911906}"/>
              </a:ext>
            </a:extLst>
          </p:cNvPr>
          <p:cNvPicPr>
            <a:picLocks noChangeAspect="1"/>
          </p:cNvPicPr>
          <p:nvPr/>
        </p:nvPicPr>
        <p:blipFill>
          <a:blip r:embed="rId3">
            <a:extLst>
              <a:ext uri="{28A0092B-C50C-407E-A947-70E740481C1C}">
                <a14:useLocalDpi xmlns:a14="http://schemas.microsoft.com/office/drawing/2010/main" val="0"/>
              </a:ext>
            </a:extLst>
          </a:blip>
          <a:srcRect t="4444" b="10810"/>
          <a:stretch>
            <a:fillRect/>
          </a:stretch>
        </p:blipFill>
        <p:spPr>
          <a:xfrm>
            <a:off x="0" y="-4303"/>
            <a:ext cx="12192000" cy="6888136"/>
          </a:xfrm>
          <a:prstGeom prst="rect">
            <a:avLst/>
          </a:prstGeom>
        </p:spPr>
      </p:pic>
      <p:sp>
        <p:nvSpPr>
          <p:cNvPr id="3" name="TextBox 2">
            <a:extLst>
              <a:ext uri="{FF2B5EF4-FFF2-40B4-BE49-F238E27FC236}">
                <a16:creationId xmlns:a16="http://schemas.microsoft.com/office/drawing/2014/main" id="{EBCA2BB4-FA64-63B0-A51F-7A069F781569}"/>
              </a:ext>
            </a:extLst>
          </p:cNvPr>
          <p:cNvSpPr txBox="1"/>
          <p:nvPr/>
        </p:nvSpPr>
        <p:spPr>
          <a:xfrm>
            <a:off x="524933" y="4979497"/>
            <a:ext cx="11142133" cy="1754326"/>
          </a:xfrm>
          <a:prstGeom prst="rect">
            <a:avLst/>
          </a:prstGeom>
          <a:solidFill>
            <a:schemeClr val="bg1">
              <a:alpha val="5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said therefore to the crowds that came out to be baptized by him,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You brood of vipers! </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Who warned you to flee from the wrath to come?”                      Luke 3:7</a:t>
            </a:r>
          </a:p>
        </p:txBody>
      </p:sp>
      <p:sp>
        <p:nvSpPr>
          <p:cNvPr id="4" name="Rectangle: Rounded Corners 3">
            <a:extLst>
              <a:ext uri="{FF2B5EF4-FFF2-40B4-BE49-F238E27FC236}">
                <a16:creationId xmlns:a16="http://schemas.microsoft.com/office/drawing/2014/main" id="{3BCB1EB5-4D1C-4AE7-4771-E4D4EB4FFB7E}"/>
              </a:ext>
            </a:extLst>
          </p:cNvPr>
          <p:cNvSpPr/>
          <p:nvPr/>
        </p:nvSpPr>
        <p:spPr>
          <a:xfrm>
            <a:off x="1289754" y="3372148"/>
            <a:ext cx="9612489" cy="1457339"/>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Why this language?</a:t>
            </a:r>
          </a:p>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Matthew 3:7 – He said this to religious leaders</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98557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6730D-EF0A-B9B8-8C01-C076DD782B4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3943F0B-5355-1AA2-4A38-B14F17A81A1A}"/>
              </a:ext>
            </a:extLst>
          </p:cNvPr>
          <p:cNvPicPr>
            <a:picLocks noChangeAspect="1"/>
          </p:cNvPicPr>
          <p:nvPr/>
        </p:nvPicPr>
        <p:blipFill>
          <a:blip r:embed="rId4"/>
          <a:srcRect l="11112" t="12057" r="3240" b="15635"/>
          <a:stretch>
            <a:fillRect/>
          </a:stretch>
        </p:blipFill>
        <p:spPr>
          <a:xfrm>
            <a:off x="0" y="-1"/>
            <a:ext cx="12192000" cy="6858001"/>
          </a:xfrm>
          <a:prstGeom prst="rect">
            <a:avLst/>
          </a:prstGeom>
        </p:spPr>
      </p:pic>
      <p:sp>
        <p:nvSpPr>
          <p:cNvPr id="5" name="TextBox 4">
            <a:extLst>
              <a:ext uri="{FF2B5EF4-FFF2-40B4-BE49-F238E27FC236}">
                <a16:creationId xmlns:a16="http://schemas.microsoft.com/office/drawing/2014/main" id="{584CDA83-3CC9-7F17-85D5-7A932A39C8F4}"/>
              </a:ext>
            </a:extLst>
          </p:cNvPr>
          <p:cNvSpPr txBox="1"/>
          <p:nvPr/>
        </p:nvSpPr>
        <p:spPr>
          <a:xfrm>
            <a:off x="4188677" y="5954083"/>
            <a:ext cx="3814645" cy="646331"/>
          </a:xfrm>
          <a:prstGeom prst="rect">
            <a:avLst/>
          </a:prstGeom>
          <a:solidFill>
            <a:schemeClr val="bg1">
              <a:alpha val="70000"/>
            </a:schemeClr>
          </a:solidFill>
          <a:ln w="63500">
            <a:noFill/>
          </a:ln>
        </p:spPr>
        <p:txBody>
          <a:bodyPr wrap="square" rtlCol="0">
            <a:spAutoFit/>
          </a:bodyPr>
          <a:lstStyle/>
          <a:p>
            <a:pPr algn="ct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Preparing the way!</a:t>
            </a:r>
          </a:p>
        </p:txBody>
      </p:sp>
    </p:spTree>
    <p:custDataLst>
      <p:tags r:id="rId1"/>
    </p:custDataLst>
    <p:extLst>
      <p:ext uri="{BB962C8B-B14F-4D97-AF65-F5344CB8AC3E}">
        <p14:creationId xmlns:p14="http://schemas.microsoft.com/office/powerpoint/2010/main" val="407238393"/>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43D48-E312-7115-EDAF-B70D852865F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80770A2-7A86-5C4E-D2EB-6699719CBB5B}"/>
              </a:ext>
            </a:extLst>
          </p:cNvPr>
          <p:cNvPicPr>
            <a:picLocks noChangeAspect="1"/>
          </p:cNvPicPr>
          <p:nvPr/>
        </p:nvPicPr>
        <p:blipFill>
          <a:blip r:embed="rId3">
            <a:extLst>
              <a:ext uri="{28A0092B-C50C-407E-A947-70E740481C1C}">
                <a14:useLocalDpi xmlns:a14="http://schemas.microsoft.com/office/drawing/2010/main" val="0"/>
              </a:ext>
            </a:extLst>
          </a:blip>
          <a:srcRect t="4444" b="10810"/>
          <a:stretch>
            <a:fillRect/>
          </a:stretch>
        </p:blipFill>
        <p:spPr>
          <a:xfrm>
            <a:off x="0" y="-4303"/>
            <a:ext cx="12192000" cy="6888136"/>
          </a:xfrm>
          <a:prstGeom prst="rect">
            <a:avLst/>
          </a:prstGeom>
        </p:spPr>
      </p:pic>
      <p:sp>
        <p:nvSpPr>
          <p:cNvPr id="2" name="Rectangle: Rounded Corners 1">
            <a:extLst>
              <a:ext uri="{FF2B5EF4-FFF2-40B4-BE49-F238E27FC236}">
                <a16:creationId xmlns:a16="http://schemas.microsoft.com/office/drawing/2014/main" id="{84747171-0ADE-90EC-AF7E-BCFC11DB6AF9}"/>
              </a:ext>
            </a:extLst>
          </p:cNvPr>
          <p:cNvSpPr/>
          <p:nvPr/>
        </p:nvSpPr>
        <p:spPr>
          <a:xfrm>
            <a:off x="972254" y="2943171"/>
            <a:ext cx="10247490" cy="1886316"/>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Brood of Vipers…</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“Son of…” indicated characteristics of a person</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Vipers could be a reference to Satan</a:t>
            </a:r>
          </a:p>
        </p:txBody>
      </p:sp>
      <p:sp>
        <p:nvSpPr>
          <p:cNvPr id="4" name="TextBox 3">
            <a:extLst>
              <a:ext uri="{FF2B5EF4-FFF2-40B4-BE49-F238E27FC236}">
                <a16:creationId xmlns:a16="http://schemas.microsoft.com/office/drawing/2014/main" id="{03738A72-4280-0F3D-6172-5AB98D508118}"/>
              </a:ext>
            </a:extLst>
          </p:cNvPr>
          <p:cNvSpPr txBox="1"/>
          <p:nvPr/>
        </p:nvSpPr>
        <p:spPr>
          <a:xfrm>
            <a:off x="524933" y="4979497"/>
            <a:ext cx="11142133" cy="1754326"/>
          </a:xfrm>
          <a:prstGeom prst="rect">
            <a:avLst/>
          </a:prstGeom>
          <a:solidFill>
            <a:schemeClr val="bg1">
              <a:alpha val="5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said therefore to the crowds that came out to be baptized by him,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You brood of vipers! </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Who warned you to flee from the wrath to come?”                      Luke 3:7</a:t>
            </a:r>
          </a:p>
        </p:txBody>
      </p:sp>
    </p:spTree>
    <p:extLst>
      <p:ext uri="{BB962C8B-B14F-4D97-AF65-F5344CB8AC3E}">
        <p14:creationId xmlns:p14="http://schemas.microsoft.com/office/powerpoint/2010/main" val="26271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780BA-7F7C-A5C9-03A1-AAFD24C376B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1789134-5213-EB41-1EDD-E2A80E7E2A00}"/>
              </a:ext>
            </a:extLst>
          </p:cNvPr>
          <p:cNvPicPr>
            <a:picLocks noChangeAspect="1"/>
          </p:cNvPicPr>
          <p:nvPr/>
        </p:nvPicPr>
        <p:blipFill>
          <a:blip r:embed="rId3">
            <a:extLst>
              <a:ext uri="{28A0092B-C50C-407E-A947-70E740481C1C}">
                <a14:useLocalDpi xmlns:a14="http://schemas.microsoft.com/office/drawing/2010/main" val="0"/>
              </a:ext>
            </a:extLst>
          </a:blip>
          <a:srcRect t="4444" b="10810"/>
          <a:stretch>
            <a:fillRect/>
          </a:stretch>
        </p:blipFill>
        <p:spPr>
          <a:xfrm>
            <a:off x="0" y="-4303"/>
            <a:ext cx="12192000" cy="6888136"/>
          </a:xfrm>
          <a:prstGeom prst="rect">
            <a:avLst/>
          </a:prstGeom>
        </p:spPr>
      </p:pic>
      <p:sp>
        <p:nvSpPr>
          <p:cNvPr id="4" name="TextBox 3">
            <a:extLst>
              <a:ext uri="{FF2B5EF4-FFF2-40B4-BE49-F238E27FC236}">
                <a16:creationId xmlns:a16="http://schemas.microsoft.com/office/drawing/2014/main" id="{5B2E92EA-909C-45EC-DADC-8A9F367765B5}"/>
              </a:ext>
            </a:extLst>
          </p:cNvPr>
          <p:cNvSpPr txBox="1"/>
          <p:nvPr/>
        </p:nvSpPr>
        <p:spPr>
          <a:xfrm>
            <a:off x="524933" y="4979497"/>
            <a:ext cx="11142133" cy="1754326"/>
          </a:xfrm>
          <a:prstGeom prst="rect">
            <a:avLst/>
          </a:prstGeom>
          <a:solidFill>
            <a:schemeClr val="bg1">
              <a:alpha val="5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said therefore to the crowds that came out to be baptized by him, “You brood of vipers!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Who warned you to flee from the wrath to come?</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3:7</a:t>
            </a:r>
          </a:p>
        </p:txBody>
      </p:sp>
      <p:sp>
        <p:nvSpPr>
          <p:cNvPr id="6" name="Rectangle: Rounded Corners 5">
            <a:extLst>
              <a:ext uri="{FF2B5EF4-FFF2-40B4-BE49-F238E27FC236}">
                <a16:creationId xmlns:a16="http://schemas.microsoft.com/office/drawing/2014/main" id="{0112F53E-FBA0-0394-2AC4-CD37CBC8AE49}"/>
              </a:ext>
            </a:extLst>
          </p:cNvPr>
          <p:cNvSpPr/>
          <p:nvPr/>
        </p:nvSpPr>
        <p:spPr>
          <a:xfrm>
            <a:off x="972254" y="2943171"/>
            <a:ext cx="10247490" cy="1886316"/>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It also is a picture of snakes running from a fire…</a:t>
            </a:r>
          </a:p>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This question could be rephrased as “Why are you coming to be baptized?”</a:t>
            </a:r>
          </a:p>
        </p:txBody>
      </p:sp>
    </p:spTree>
    <p:extLst>
      <p:ext uri="{BB962C8B-B14F-4D97-AF65-F5344CB8AC3E}">
        <p14:creationId xmlns:p14="http://schemas.microsoft.com/office/powerpoint/2010/main" val="122453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A1EBB-5FB6-6DC9-2D5F-2BFB2E9301F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BD4444E-7977-4688-EC25-7E58CFD42CDB}"/>
              </a:ext>
            </a:extLst>
          </p:cNvPr>
          <p:cNvPicPr>
            <a:picLocks noChangeAspect="1"/>
          </p:cNvPicPr>
          <p:nvPr/>
        </p:nvPicPr>
        <p:blipFill>
          <a:blip r:embed="rId3">
            <a:extLst>
              <a:ext uri="{28A0092B-C50C-407E-A947-70E740481C1C}">
                <a14:useLocalDpi xmlns:a14="http://schemas.microsoft.com/office/drawing/2010/main" val="0"/>
              </a:ext>
            </a:extLst>
          </a:blip>
          <a:srcRect t="4444" b="10810"/>
          <a:stretch>
            <a:fillRect/>
          </a:stretch>
        </p:blipFill>
        <p:spPr>
          <a:xfrm>
            <a:off x="0" y="-4303"/>
            <a:ext cx="12192000" cy="6888136"/>
          </a:xfrm>
          <a:prstGeom prst="rect">
            <a:avLst/>
          </a:prstGeom>
        </p:spPr>
      </p:pic>
      <p:sp>
        <p:nvSpPr>
          <p:cNvPr id="4" name="TextBox 3">
            <a:extLst>
              <a:ext uri="{FF2B5EF4-FFF2-40B4-BE49-F238E27FC236}">
                <a16:creationId xmlns:a16="http://schemas.microsoft.com/office/drawing/2014/main" id="{A46E560F-DD06-0504-B3ED-776A8CDA5A11}"/>
              </a:ext>
            </a:extLst>
          </p:cNvPr>
          <p:cNvSpPr txBox="1"/>
          <p:nvPr/>
        </p:nvSpPr>
        <p:spPr>
          <a:xfrm>
            <a:off x="524933" y="4979497"/>
            <a:ext cx="11142133" cy="1754326"/>
          </a:xfrm>
          <a:prstGeom prst="rect">
            <a:avLst/>
          </a:prstGeom>
          <a:solidFill>
            <a:schemeClr val="bg1">
              <a:alpha val="5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said therefore to the crowds that came out to be baptized by him, “You brood of vipers!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Who warned you to flee from the wrath to come?</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3:7</a:t>
            </a:r>
          </a:p>
        </p:txBody>
      </p:sp>
      <p:sp>
        <p:nvSpPr>
          <p:cNvPr id="6" name="Rectangle: Rounded Corners 5">
            <a:extLst>
              <a:ext uri="{FF2B5EF4-FFF2-40B4-BE49-F238E27FC236}">
                <a16:creationId xmlns:a16="http://schemas.microsoft.com/office/drawing/2014/main" id="{9645E1FC-867C-7175-2073-33B5D775ED46}"/>
              </a:ext>
            </a:extLst>
          </p:cNvPr>
          <p:cNvSpPr/>
          <p:nvPr/>
        </p:nvSpPr>
        <p:spPr>
          <a:xfrm>
            <a:off x="303228" y="3917244"/>
            <a:ext cx="11585542" cy="912243"/>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Why would arrogant religious leaders come to be baptized?</a:t>
            </a:r>
          </a:p>
        </p:txBody>
      </p:sp>
    </p:spTree>
    <p:extLst>
      <p:ext uri="{BB962C8B-B14F-4D97-AF65-F5344CB8AC3E}">
        <p14:creationId xmlns:p14="http://schemas.microsoft.com/office/powerpoint/2010/main" val="3373173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p:cTn id="7" dur="500" fill="hold"/>
                                        <p:tgtEl>
                                          <p:spTgt spid="6">
                                            <p:bg/>
                                          </p:spTgt>
                                        </p:tgtEl>
                                        <p:attrNameLst>
                                          <p:attrName>ppt_w</p:attrName>
                                        </p:attrNameLst>
                                      </p:cBhvr>
                                      <p:tavLst>
                                        <p:tav tm="0">
                                          <p:val>
                                            <p:fltVal val="0"/>
                                          </p:val>
                                        </p:tav>
                                        <p:tav tm="100000">
                                          <p:val>
                                            <p:strVal val="#ppt_w"/>
                                          </p:val>
                                        </p:tav>
                                      </p:tavLst>
                                    </p:anim>
                                    <p:anim calcmode="lin" valueType="num">
                                      <p:cBhvr>
                                        <p:cTn id="8" dur="500" fill="hold"/>
                                        <p:tgtEl>
                                          <p:spTgt spid="6">
                                            <p:bg/>
                                          </p:spTgt>
                                        </p:tgtEl>
                                        <p:attrNameLst>
                                          <p:attrName>ppt_h</p:attrName>
                                        </p:attrNameLst>
                                      </p:cBhvr>
                                      <p:tavLst>
                                        <p:tav tm="0">
                                          <p:val>
                                            <p:fltVal val="0"/>
                                          </p:val>
                                        </p:tav>
                                        <p:tav tm="100000">
                                          <p:val>
                                            <p:strVal val="#ppt_h"/>
                                          </p:val>
                                        </p:tav>
                                      </p:tavLst>
                                    </p:anim>
                                    <p:animEffect transition="in" filter="fade">
                                      <p:cBhvr>
                                        <p:cTn id="9" dur="500"/>
                                        <p:tgtEl>
                                          <p:spTgt spid="6">
                                            <p:bg/>
                                          </p:spTgt>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16138-F673-F0D3-3EE0-ED521F5CDE3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7282C2B-BAEE-4243-2060-F465BA1E4A9A}"/>
              </a:ext>
            </a:extLst>
          </p:cNvPr>
          <p:cNvPicPr>
            <a:picLocks noChangeAspect="1"/>
          </p:cNvPicPr>
          <p:nvPr/>
        </p:nvPicPr>
        <p:blipFill>
          <a:blip r:embed="rId3">
            <a:extLst>
              <a:ext uri="{28A0092B-C50C-407E-A947-70E740481C1C}">
                <a14:useLocalDpi xmlns:a14="http://schemas.microsoft.com/office/drawing/2010/main" val="0"/>
              </a:ext>
            </a:extLst>
          </a:blip>
          <a:srcRect t="4444" b="10810"/>
          <a:stretch>
            <a:fillRect/>
          </a:stretch>
        </p:blipFill>
        <p:spPr>
          <a:xfrm>
            <a:off x="0" y="-4303"/>
            <a:ext cx="12192000" cy="6888136"/>
          </a:xfrm>
          <a:prstGeom prst="rect">
            <a:avLst/>
          </a:prstGeom>
        </p:spPr>
      </p:pic>
      <p:sp>
        <p:nvSpPr>
          <p:cNvPr id="4" name="TextBox 3">
            <a:extLst>
              <a:ext uri="{FF2B5EF4-FFF2-40B4-BE49-F238E27FC236}">
                <a16:creationId xmlns:a16="http://schemas.microsoft.com/office/drawing/2014/main" id="{392BDBCB-0C2C-F7A5-7B54-49DBB62F7B03}"/>
              </a:ext>
            </a:extLst>
          </p:cNvPr>
          <p:cNvSpPr txBox="1"/>
          <p:nvPr/>
        </p:nvSpPr>
        <p:spPr>
          <a:xfrm>
            <a:off x="524933" y="4979497"/>
            <a:ext cx="11142133" cy="1754326"/>
          </a:xfrm>
          <a:prstGeom prst="rect">
            <a:avLst/>
          </a:prstGeom>
          <a:solidFill>
            <a:schemeClr val="bg1">
              <a:alpha val="5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said therefore to the crowds that came out to be baptized by him, “You brood of vipers!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Who warned you to flee from the wrath to come?</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3:7</a:t>
            </a:r>
          </a:p>
        </p:txBody>
      </p:sp>
      <p:sp>
        <p:nvSpPr>
          <p:cNvPr id="6" name="Rectangle: Rounded Corners 5">
            <a:extLst>
              <a:ext uri="{FF2B5EF4-FFF2-40B4-BE49-F238E27FC236}">
                <a16:creationId xmlns:a16="http://schemas.microsoft.com/office/drawing/2014/main" id="{F1349700-7818-85E7-A44C-4884959B25C0}"/>
              </a:ext>
            </a:extLst>
          </p:cNvPr>
          <p:cNvSpPr/>
          <p:nvPr/>
        </p:nvSpPr>
        <p:spPr>
          <a:xfrm>
            <a:off x="4318704" y="3928533"/>
            <a:ext cx="3554590" cy="900954"/>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Fire Insurance!</a:t>
            </a:r>
          </a:p>
        </p:txBody>
      </p:sp>
    </p:spTree>
    <p:extLst>
      <p:ext uri="{BB962C8B-B14F-4D97-AF65-F5344CB8AC3E}">
        <p14:creationId xmlns:p14="http://schemas.microsoft.com/office/powerpoint/2010/main" val="276393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80907-AC11-1CFA-23EB-2DB9C86F1C5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4A79B59-F156-B4FD-1778-5969A4296D04}"/>
              </a:ext>
            </a:extLst>
          </p:cNvPr>
          <p:cNvPicPr>
            <a:picLocks noChangeAspect="1"/>
          </p:cNvPicPr>
          <p:nvPr/>
        </p:nvPicPr>
        <p:blipFill>
          <a:blip r:embed="rId3">
            <a:extLst>
              <a:ext uri="{28A0092B-C50C-407E-A947-70E740481C1C}">
                <a14:useLocalDpi xmlns:a14="http://schemas.microsoft.com/office/drawing/2010/main" val="0"/>
              </a:ext>
            </a:extLst>
          </a:blip>
          <a:srcRect t="4444" b="10810"/>
          <a:stretch>
            <a:fillRect/>
          </a:stretch>
        </p:blipFill>
        <p:spPr>
          <a:xfrm>
            <a:off x="0" y="-4303"/>
            <a:ext cx="12192000" cy="6888136"/>
          </a:xfrm>
          <a:prstGeom prst="rect">
            <a:avLst/>
          </a:prstGeom>
        </p:spPr>
      </p:pic>
      <p:sp>
        <p:nvSpPr>
          <p:cNvPr id="4" name="TextBox 3">
            <a:extLst>
              <a:ext uri="{FF2B5EF4-FFF2-40B4-BE49-F238E27FC236}">
                <a16:creationId xmlns:a16="http://schemas.microsoft.com/office/drawing/2014/main" id="{B5F0E20B-1044-0E1A-12BF-D6590FCBE01C}"/>
              </a:ext>
            </a:extLst>
          </p:cNvPr>
          <p:cNvSpPr txBox="1"/>
          <p:nvPr/>
        </p:nvSpPr>
        <p:spPr>
          <a:xfrm>
            <a:off x="524933" y="4979497"/>
            <a:ext cx="11142133" cy="1754326"/>
          </a:xfrm>
          <a:prstGeom prst="rect">
            <a:avLst/>
          </a:prstGeom>
          <a:solidFill>
            <a:schemeClr val="bg1">
              <a:alpha val="5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said therefore to the crowds that came out to be baptized by him, “You brood of vipers!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Who warned you to flee from the wrath to come?</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3:7</a:t>
            </a:r>
          </a:p>
        </p:txBody>
      </p:sp>
      <p:sp>
        <p:nvSpPr>
          <p:cNvPr id="6" name="Rectangle: Rounded Corners 5">
            <a:extLst>
              <a:ext uri="{FF2B5EF4-FFF2-40B4-BE49-F238E27FC236}">
                <a16:creationId xmlns:a16="http://schemas.microsoft.com/office/drawing/2014/main" id="{72DAA55D-E4D9-94C4-E124-784DD7FDCA05}"/>
              </a:ext>
            </a:extLst>
          </p:cNvPr>
          <p:cNvSpPr/>
          <p:nvPr/>
        </p:nvSpPr>
        <p:spPr>
          <a:xfrm>
            <a:off x="972254" y="2943171"/>
            <a:ext cx="10247490" cy="1886316"/>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keeps us from being prepared for God’s work?</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Self-centered view of salvation and life in Christ</a:t>
            </a:r>
          </a:p>
          <a:p>
            <a:endPar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276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732C2-7134-8F7C-C27A-AD881F207EB4}"/>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51E3CD62-8955-C2CE-3051-ED2A9638AAD2}"/>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CBF345A-E441-19FE-4CA4-69519F84D407}"/>
              </a:ext>
            </a:extLst>
          </p:cNvPr>
          <p:cNvSpPr txBox="1"/>
          <p:nvPr/>
        </p:nvSpPr>
        <p:spPr>
          <a:xfrm>
            <a:off x="361244" y="4448919"/>
            <a:ext cx="11492089" cy="2308324"/>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“Bear fruits in keeping with repentance.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do not begin to say to yourselves, ‘We have Abraham as our father.’ </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For I tell you, God is able from these stones to raise up children for Abraham.”                                                              Luke 3:8</a:t>
            </a:r>
          </a:p>
        </p:txBody>
      </p:sp>
      <p:sp>
        <p:nvSpPr>
          <p:cNvPr id="5" name="Rectangle: Rounded Corners 4">
            <a:extLst>
              <a:ext uri="{FF2B5EF4-FFF2-40B4-BE49-F238E27FC236}">
                <a16:creationId xmlns:a16="http://schemas.microsoft.com/office/drawing/2014/main" id="{C7040AD9-EB45-0818-FE9F-EE7B2F69FC7D}"/>
              </a:ext>
            </a:extLst>
          </p:cNvPr>
          <p:cNvSpPr/>
          <p:nvPr/>
        </p:nvSpPr>
        <p:spPr>
          <a:xfrm>
            <a:off x="972254" y="2390010"/>
            <a:ext cx="10247490" cy="1886316"/>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keeps us from being prepared for God’s work?</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Self-centered view of salvation and life in Christ</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Reliance on our “religious heritage”</a:t>
            </a:r>
          </a:p>
        </p:txBody>
      </p:sp>
    </p:spTree>
    <p:extLst>
      <p:ext uri="{BB962C8B-B14F-4D97-AF65-F5344CB8AC3E}">
        <p14:creationId xmlns:p14="http://schemas.microsoft.com/office/powerpoint/2010/main" val="34257763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3565E-C6DC-AA29-1E9A-C9C16BC9E8B8}"/>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83333A14-FF52-56E6-9116-36C26F74A69A}"/>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149C7A8F-E674-45B0-EA24-6689BB94434F}"/>
              </a:ext>
            </a:extLst>
          </p:cNvPr>
          <p:cNvSpPr txBox="1"/>
          <p:nvPr/>
        </p:nvSpPr>
        <p:spPr>
          <a:xfrm>
            <a:off x="361244" y="4448919"/>
            <a:ext cx="11492089" cy="2308324"/>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Bear fruits in keeping with repentance</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do not begin to say to yourselves, ‘We have Abraham as our father.’ For I tell you, God is able from these stones to raise up children for Abraham.”                                                              Luke 3:8</a:t>
            </a:r>
          </a:p>
        </p:txBody>
      </p:sp>
      <p:sp>
        <p:nvSpPr>
          <p:cNvPr id="5" name="Rectangle: Rounded Corners 4">
            <a:extLst>
              <a:ext uri="{FF2B5EF4-FFF2-40B4-BE49-F238E27FC236}">
                <a16:creationId xmlns:a16="http://schemas.microsoft.com/office/drawing/2014/main" id="{06B81030-E716-702E-D597-2A7EC5631A63}"/>
              </a:ext>
            </a:extLst>
          </p:cNvPr>
          <p:cNvSpPr/>
          <p:nvPr/>
        </p:nvSpPr>
        <p:spPr>
          <a:xfrm>
            <a:off x="1626304" y="2409081"/>
            <a:ext cx="8961968" cy="1886316"/>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prepares us </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to respond to God’s work?</a:t>
            </a:r>
          </a:p>
          <a:p>
            <a:pPr marL="457200"/>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True repentance – repentance that leads to a changed life!</a:t>
            </a:r>
          </a:p>
        </p:txBody>
      </p:sp>
    </p:spTree>
    <p:extLst>
      <p:ext uri="{BB962C8B-B14F-4D97-AF65-F5344CB8AC3E}">
        <p14:creationId xmlns:p14="http://schemas.microsoft.com/office/powerpoint/2010/main" val="375715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C9A86-6999-E950-3156-4B03AC3560A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705F543-6327-546C-11D9-62A0989552A7}"/>
              </a:ext>
            </a:extLst>
          </p:cNvPr>
          <p:cNvPicPr>
            <a:picLocks noChangeAspect="1"/>
          </p:cNvPicPr>
          <p:nvPr/>
        </p:nvPicPr>
        <p:blipFill>
          <a:blip r:embed="rId3">
            <a:extLst>
              <a:ext uri="{28A0092B-C50C-407E-A947-70E740481C1C}">
                <a14:useLocalDpi xmlns:a14="http://schemas.microsoft.com/office/drawing/2010/main" val="0"/>
              </a:ext>
            </a:extLst>
          </a:blip>
          <a:srcRect t="4444" b="10810"/>
          <a:stretch>
            <a:fillRect/>
          </a:stretch>
        </p:blipFill>
        <p:spPr>
          <a:xfrm>
            <a:off x="0" y="-4303"/>
            <a:ext cx="12192000" cy="6888136"/>
          </a:xfrm>
          <a:prstGeom prst="rect">
            <a:avLst/>
          </a:prstGeom>
        </p:spPr>
      </p:pic>
      <p:sp>
        <p:nvSpPr>
          <p:cNvPr id="3" name="TextBox 2">
            <a:extLst>
              <a:ext uri="{FF2B5EF4-FFF2-40B4-BE49-F238E27FC236}">
                <a16:creationId xmlns:a16="http://schemas.microsoft.com/office/drawing/2014/main" id="{FC23531B-8F28-A463-F003-CC456BE82DC2}"/>
              </a:ext>
            </a:extLst>
          </p:cNvPr>
          <p:cNvSpPr txBox="1"/>
          <p:nvPr/>
        </p:nvSpPr>
        <p:spPr>
          <a:xfrm>
            <a:off x="349955" y="5002075"/>
            <a:ext cx="11492089"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Even now the axe is laid to the root of the trees</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Every tree therefore that does not bear good fruit is cut down and thrown into the fire.”                                                   Luke 3:9</a:t>
            </a:r>
          </a:p>
        </p:txBody>
      </p:sp>
      <p:sp>
        <p:nvSpPr>
          <p:cNvPr id="2" name="Rectangle: Rounded Corners 1">
            <a:extLst>
              <a:ext uri="{FF2B5EF4-FFF2-40B4-BE49-F238E27FC236}">
                <a16:creationId xmlns:a16="http://schemas.microsoft.com/office/drawing/2014/main" id="{7ECF0D8F-314D-2993-E727-E9E59B00B5BB}"/>
              </a:ext>
            </a:extLst>
          </p:cNvPr>
          <p:cNvSpPr/>
          <p:nvPr/>
        </p:nvSpPr>
        <p:spPr>
          <a:xfrm>
            <a:off x="898170" y="2390009"/>
            <a:ext cx="10395657" cy="2373901"/>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keeps us from being prepared for God’s work?</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Self-centered view of salvation and life in Christ</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Reliance on our “religious heritage”</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No sense of urgency – Delaying our repentance </a:t>
            </a:r>
          </a:p>
        </p:txBody>
      </p:sp>
    </p:spTree>
    <p:extLst>
      <p:ext uri="{BB962C8B-B14F-4D97-AF65-F5344CB8AC3E}">
        <p14:creationId xmlns:p14="http://schemas.microsoft.com/office/powerpoint/2010/main" val="13096117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74F89-8C95-DD7B-1D24-70084EEFB83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219EEBC-B73F-77F9-8C43-34FD0B7FA76F}"/>
              </a:ext>
            </a:extLst>
          </p:cNvPr>
          <p:cNvPicPr>
            <a:picLocks noChangeAspect="1"/>
          </p:cNvPicPr>
          <p:nvPr/>
        </p:nvPicPr>
        <p:blipFill>
          <a:blip r:embed="rId3">
            <a:extLst>
              <a:ext uri="{28A0092B-C50C-407E-A947-70E740481C1C}">
                <a14:useLocalDpi xmlns:a14="http://schemas.microsoft.com/office/drawing/2010/main" val="0"/>
              </a:ext>
            </a:extLst>
          </a:blip>
          <a:srcRect t="4444" b="10810"/>
          <a:stretch>
            <a:fillRect/>
          </a:stretch>
        </p:blipFill>
        <p:spPr>
          <a:xfrm>
            <a:off x="0" y="-4303"/>
            <a:ext cx="12192000" cy="6888136"/>
          </a:xfrm>
          <a:prstGeom prst="rect">
            <a:avLst/>
          </a:prstGeom>
        </p:spPr>
      </p:pic>
      <p:sp>
        <p:nvSpPr>
          <p:cNvPr id="3" name="TextBox 2">
            <a:extLst>
              <a:ext uri="{FF2B5EF4-FFF2-40B4-BE49-F238E27FC236}">
                <a16:creationId xmlns:a16="http://schemas.microsoft.com/office/drawing/2014/main" id="{23C9E562-8FC3-7E11-D076-DC1F3F570037}"/>
              </a:ext>
            </a:extLst>
          </p:cNvPr>
          <p:cNvSpPr txBox="1"/>
          <p:nvPr/>
        </p:nvSpPr>
        <p:spPr>
          <a:xfrm>
            <a:off x="349955" y="5002075"/>
            <a:ext cx="11492089"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“Even now the axe is laid to the root of the trees.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Every tree therefore that does not bear good fruit</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 cut down and thrown into the fire.”                                                   Luke 3:9</a:t>
            </a:r>
          </a:p>
        </p:txBody>
      </p:sp>
      <p:sp>
        <p:nvSpPr>
          <p:cNvPr id="2" name="Rectangle: Rounded Corners 1">
            <a:extLst>
              <a:ext uri="{FF2B5EF4-FFF2-40B4-BE49-F238E27FC236}">
                <a16:creationId xmlns:a16="http://schemas.microsoft.com/office/drawing/2014/main" id="{0AE96756-7B22-7877-2B37-F9E49423E5DA}"/>
              </a:ext>
            </a:extLst>
          </p:cNvPr>
          <p:cNvSpPr/>
          <p:nvPr/>
        </p:nvSpPr>
        <p:spPr>
          <a:xfrm>
            <a:off x="1724729" y="3680178"/>
            <a:ext cx="8742541" cy="1095021"/>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 measures our repentance by the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fruit</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69668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BC637-7B6A-6DD0-4479-A106B084D65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3320B01-8FC5-158C-D20E-A32C15901450}"/>
              </a:ext>
            </a:extLst>
          </p:cNvPr>
          <p:cNvPicPr>
            <a:picLocks noChangeAspect="1"/>
          </p:cNvPicPr>
          <p:nvPr/>
        </p:nvPicPr>
        <p:blipFill>
          <a:blip r:embed="rId3">
            <a:extLst>
              <a:ext uri="{28A0092B-C50C-407E-A947-70E740481C1C}">
                <a14:useLocalDpi xmlns:a14="http://schemas.microsoft.com/office/drawing/2010/main" val="0"/>
              </a:ext>
            </a:extLst>
          </a:blip>
          <a:srcRect t="4444" b="10810"/>
          <a:stretch>
            <a:fillRect/>
          </a:stretch>
        </p:blipFill>
        <p:spPr>
          <a:xfrm>
            <a:off x="0" y="-4303"/>
            <a:ext cx="12192000" cy="6888136"/>
          </a:xfrm>
          <a:prstGeom prst="rect">
            <a:avLst/>
          </a:prstGeom>
        </p:spPr>
      </p:pic>
      <p:sp>
        <p:nvSpPr>
          <p:cNvPr id="3" name="TextBox 2">
            <a:extLst>
              <a:ext uri="{FF2B5EF4-FFF2-40B4-BE49-F238E27FC236}">
                <a16:creationId xmlns:a16="http://schemas.microsoft.com/office/drawing/2014/main" id="{2CEB589A-C312-F723-EB5C-C971EE6F7A37}"/>
              </a:ext>
            </a:extLst>
          </p:cNvPr>
          <p:cNvSpPr txBox="1"/>
          <p:nvPr/>
        </p:nvSpPr>
        <p:spPr>
          <a:xfrm>
            <a:off x="349955" y="5002075"/>
            <a:ext cx="11492089"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“Even now the axe is laid to the root of the trees.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Every tree therefore that does not bear good fruit</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 cut down and thrown into the fire.”                                                   Luke 3:9</a:t>
            </a:r>
          </a:p>
        </p:txBody>
      </p:sp>
      <p:sp>
        <p:nvSpPr>
          <p:cNvPr id="2" name="Rectangle: Rounded Corners 1">
            <a:extLst>
              <a:ext uri="{FF2B5EF4-FFF2-40B4-BE49-F238E27FC236}">
                <a16:creationId xmlns:a16="http://schemas.microsoft.com/office/drawing/2014/main" id="{F5CB4E27-9F38-600B-0BF7-18E503029C54}"/>
              </a:ext>
            </a:extLst>
          </p:cNvPr>
          <p:cNvSpPr/>
          <p:nvPr/>
        </p:nvSpPr>
        <p:spPr>
          <a:xfrm>
            <a:off x="1724729" y="3680178"/>
            <a:ext cx="8742541" cy="1095021"/>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 this works-based righteousness?</a:t>
            </a:r>
          </a:p>
        </p:txBody>
      </p:sp>
    </p:spTree>
    <p:extLst>
      <p:ext uri="{BB962C8B-B14F-4D97-AF65-F5344CB8AC3E}">
        <p14:creationId xmlns:p14="http://schemas.microsoft.com/office/powerpoint/2010/main" val="422275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A74A2-19EF-987B-8F2E-4A8C596A774A}"/>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00148087-0219-7ECA-49C3-5FF189D006EF}"/>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7A27696-801D-B381-F7B3-839CF8308ECF}"/>
              </a:ext>
            </a:extLst>
          </p:cNvPr>
          <p:cNvSpPr txBox="1"/>
          <p:nvPr/>
        </p:nvSpPr>
        <p:spPr>
          <a:xfrm>
            <a:off x="6960561" y="1339606"/>
            <a:ext cx="4868766" cy="4401205"/>
          </a:xfrm>
          <a:prstGeom prst="rect">
            <a:avLst/>
          </a:prstGeom>
          <a:solidFill>
            <a:schemeClr val="bg1">
              <a:alpha val="50000"/>
            </a:schemeClr>
          </a:solidFill>
          <a:ln w="63500">
            <a:noFill/>
          </a:ln>
        </p:spPr>
        <p:txBody>
          <a:bodyPr wrap="square" rtlCol="0">
            <a:spAutoFit/>
          </a:bodyPr>
          <a:lstStyle/>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will go before him in the spirit and power of Elijah…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to make ready for the Lord a people prepared</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1:17</a:t>
            </a:r>
          </a:p>
        </p:txBody>
      </p:sp>
    </p:spTree>
    <p:extLst>
      <p:ext uri="{BB962C8B-B14F-4D97-AF65-F5344CB8AC3E}">
        <p14:creationId xmlns:p14="http://schemas.microsoft.com/office/powerpoint/2010/main" val="8410984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74E9167D-FF5E-FB95-4AB4-EBBC98860B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731621A-64E8-879E-46D4-C36E6EA29FD6}"/>
              </a:ext>
            </a:extLst>
          </p:cNvPr>
          <p:cNvSpPr txBox="1"/>
          <p:nvPr/>
        </p:nvSpPr>
        <p:spPr>
          <a:xfrm>
            <a:off x="349955" y="3918342"/>
            <a:ext cx="11492089" cy="2708434"/>
          </a:xfrm>
          <a:prstGeom prst="rect">
            <a:avLst/>
          </a:prstGeom>
          <a:solidFill>
            <a:schemeClr val="bg1">
              <a:alpha val="70000"/>
            </a:schemeClr>
          </a:solidFill>
          <a:ln w="63500">
            <a:noFill/>
          </a:ln>
        </p:spPr>
        <p:txBody>
          <a:bodyPr wrap="square" rtlCol="0">
            <a:spAutoFit/>
          </a:bodyPr>
          <a:lstStyle/>
          <a:p>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“So, every healthy tree bears good fruit, but the diseased tree bears bad fruit.  A healthy tree cannot bear bad fruit, nor can a diseased tree bear good fruit.  </a:t>
            </a:r>
            <a:r>
              <a:rPr lang="en-US" sz="3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Every tree that does not bear good fruit is cut down and thrown into the fire</a:t>
            </a: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Thus you will recognize them by their fruits.”                   Matthew 7:17-20</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F3F84-FB43-9852-4E6F-F440FA3031CB}"/>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7E6935B5-4316-6881-2B99-34747C773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7F64892-FF79-76AD-0D61-9E32BEA5D32F}"/>
              </a:ext>
            </a:extLst>
          </p:cNvPr>
          <p:cNvSpPr txBox="1"/>
          <p:nvPr/>
        </p:nvSpPr>
        <p:spPr>
          <a:xfrm>
            <a:off x="349955" y="3918342"/>
            <a:ext cx="11492089" cy="2708434"/>
          </a:xfrm>
          <a:prstGeom prst="rect">
            <a:avLst/>
          </a:prstGeom>
          <a:solidFill>
            <a:schemeClr val="bg1">
              <a:alpha val="70000"/>
            </a:schemeClr>
          </a:solidFill>
          <a:ln w="63500">
            <a:noFill/>
          </a:ln>
        </p:spPr>
        <p:txBody>
          <a:bodyPr wrap="square" rtlCol="0">
            <a:spAutoFit/>
          </a:bodyPr>
          <a:lstStyle/>
          <a:p>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“So, every healthy tree bears good fruit, but the diseased tree bears bad fruit.  A healthy tree cannot bear bad fruit, nor can a diseased tree bear good fruit.  Every tree that does not bear good fruit is cut down and thrown into the fire.  </a:t>
            </a:r>
            <a:r>
              <a:rPr lang="en-US" sz="3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Thus you will recognize them by their fruits.</a:t>
            </a: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Matthew 7:17-20</a:t>
            </a:r>
          </a:p>
        </p:txBody>
      </p:sp>
      <p:sp>
        <p:nvSpPr>
          <p:cNvPr id="3" name="Rectangle: Rounded Corners 2">
            <a:extLst>
              <a:ext uri="{FF2B5EF4-FFF2-40B4-BE49-F238E27FC236}">
                <a16:creationId xmlns:a16="http://schemas.microsoft.com/office/drawing/2014/main" id="{069FEEB7-A09C-A386-FA99-34F551F31BFC}"/>
              </a:ext>
            </a:extLst>
          </p:cNvPr>
          <p:cNvSpPr/>
          <p:nvPr/>
        </p:nvSpPr>
        <p:spPr>
          <a:xfrm>
            <a:off x="7518400" y="1433688"/>
            <a:ext cx="4111625" cy="1995311"/>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Fruit is the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evidence</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of what’s in our hearts!</a:t>
            </a:r>
          </a:p>
        </p:txBody>
      </p:sp>
    </p:spTree>
    <p:extLst>
      <p:ext uri="{BB962C8B-B14F-4D97-AF65-F5344CB8AC3E}">
        <p14:creationId xmlns:p14="http://schemas.microsoft.com/office/powerpoint/2010/main" val="165279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2C753-7401-CF34-2AFF-B4AC6317BED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A154855-6B54-123E-4D2C-7BE7DABC7293}"/>
              </a:ext>
            </a:extLst>
          </p:cNvPr>
          <p:cNvPicPr>
            <a:picLocks noChangeAspect="1"/>
          </p:cNvPicPr>
          <p:nvPr/>
        </p:nvPicPr>
        <p:blipFill>
          <a:blip r:embed="rId4">
            <a:extLst>
              <a:ext uri="{28A0092B-C50C-407E-A947-70E740481C1C}">
                <a14:useLocalDpi xmlns:a14="http://schemas.microsoft.com/office/drawing/2010/main" val="0"/>
              </a:ext>
            </a:extLst>
          </a:blip>
          <a:srcRect t="4444" b="10810"/>
          <a:stretch>
            <a:fillRect/>
          </a:stretch>
        </p:blipFill>
        <p:spPr>
          <a:xfrm>
            <a:off x="0" y="-4303"/>
            <a:ext cx="12192000" cy="6888136"/>
          </a:xfrm>
          <a:prstGeom prst="rect">
            <a:avLst/>
          </a:prstGeom>
        </p:spPr>
      </p:pic>
      <p:sp>
        <p:nvSpPr>
          <p:cNvPr id="2" name="TextBox 1">
            <a:extLst>
              <a:ext uri="{FF2B5EF4-FFF2-40B4-BE49-F238E27FC236}">
                <a16:creationId xmlns:a16="http://schemas.microsoft.com/office/drawing/2014/main" id="{CD5C73CA-9E92-F7F5-B29F-15272FD25B06}"/>
              </a:ext>
            </a:extLst>
          </p:cNvPr>
          <p:cNvSpPr txBox="1"/>
          <p:nvPr/>
        </p:nvSpPr>
        <p:spPr>
          <a:xfrm>
            <a:off x="1687486" y="0"/>
            <a:ext cx="8817024" cy="830997"/>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Are You Prepared?</a:t>
            </a:r>
          </a:p>
        </p:txBody>
      </p:sp>
      <p:sp>
        <p:nvSpPr>
          <p:cNvPr id="5" name="TextBox 4">
            <a:extLst>
              <a:ext uri="{FF2B5EF4-FFF2-40B4-BE49-F238E27FC236}">
                <a16:creationId xmlns:a16="http://schemas.microsoft.com/office/drawing/2014/main" id="{CE2582BC-8870-7E0E-2A7F-CD1DE70A68A8}"/>
              </a:ext>
            </a:extLst>
          </p:cNvPr>
          <p:cNvSpPr txBox="1"/>
          <p:nvPr/>
        </p:nvSpPr>
        <p:spPr>
          <a:xfrm>
            <a:off x="1245236" y="3426178"/>
            <a:ext cx="9701523" cy="2092881"/>
          </a:xfrm>
          <a:prstGeom prst="rect">
            <a:avLst/>
          </a:prstGeom>
          <a:solidFill>
            <a:schemeClr val="bg1">
              <a:alpha val="70000"/>
            </a:schemeClr>
          </a:solidFill>
          <a:ln w="63500">
            <a:noFill/>
          </a:ln>
        </p:spPr>
        <p:txBody>
          <a:bodyPr wrap="square" rtlCol="0">
            <a:spAutoFit/>
          </a:bodyPr>
          <a:lstStyle/>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Preparation is Initiated by God (vss. 1-6)</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Preparation Involves Repentance (vss. 7-9)</a:t>
            </a:r>
          </a:p>
          <a:p>
            <a:pPr marL="571500" indent="-571500">
              <a:spcAft>
                <a:spcPts val="600"/>
              </a:spcAft>
              <a:buFont typeface="Arial" panose="020B0604020202020204" pitchFamily="34" charset="0"/>
              <a:buChar char="•"/>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Preparation is Very Practical (vss. 10-14)</a:t>
            </a:r>
          </a:p>
        </p:txBody>
      </p:sp>
    </p:spTree>
    <p:custDataLst>
      <p:tags r:id="rId1"/>
    </p:custDataLst>
    <p:extLst>
      <p:ext uri="{BB962C8B-B14F-4D97-AF65-F5344CB8AC3E}">
        <p14:creationId xmlns:p14="http://schemas.microsoft.com/office/powerpoint/2010/main" val="34716763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442C7-8451-836A-3A50-FEF05A2D1B36}"/>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C79E0688-1706-6740-8D2A-BA3DADE65248}"/>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28E814C-88EB-2586-C602-7F181ECEAD44}"/>
              </a:ext>
            </a:extLst>
          </p:cNvPr>
          <p:cNvSpPr txBox="1"/>
          <p:nvPr/>
        </p:nvSpPr>
        <p:spPr>
          <a:xfrm>
            <a:off x="349955" y="2834608"/>
            <a:ext cx="11492089" cy="2308324"/>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the crowds asked him, ‘What then shall we do?’  And he answered them, ‘Whoever has two tunics is to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share with him who has none</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whoever has food is to do likewise.’”                                                                 Luke 3:10-11</a:t>
            </a:r>
          </a:p>
        </p:txBody>
      </p:sp>
      <p:sp>
        <p:nvSpPr>
          <p:cNvPr id="4" name="Rectangle: Rounded Corners 3">
            <a:extLst>
              <a:ext uri="{FF2B5EF4-FFF2-40B4-BE49-F238E27FC236}">
                <a16:creationId xmlns:a16="http://schemas.microsoft.com/office/drawing/2014/main" id="{E648D6F4-EDFA-777F-9B00-7AFE138174CB}"/>
              </a:ext>
            </a:extLst>
          </p:cNvPr>
          <p:cNvSpPr/>
          <p:nvPr/>
        </p:nvSpPr>
        <p:spPr>
          <a:xfrm>
            <a:off x="1409874" y="5452955"/>
            <a:ext cx="9372250" cy="1095021"/>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Fruit example #1: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Sharing with those in need</a:t>
            </a:r>
          </a:p>
        </p:txBody>
      </p:sp>
    </p:spTree>
    <p:extLst>
      <p:ext uri="{BB962C8B-B14F-4D97-AF65-F5344CB8AC3E}">
        <p14:creationId xmlns:p14="http://schemas.microsoft.com/office/powerpoint/2010/main" val="33817466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634E9-F425-F0AC-5269-58DB662BD1FB}"/>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0E356220-61D5-3F41-545F-8A234E0723AE}"/>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DF4EF13-5D48-493C-ACE3-589BE1230169}"/>
              </a:ext>
            </a:extLst>
          </p:cNvPr>
          <p:cNvSpPr txBox="1"/>
          <p:nvPr/>
        </p:nvSpPr>
        <p:spPr>
          <a:xfrm>
            <a:off x="349955" y="294608"/>
            <a:ext cx="11492089" cy="6417141"/>
          </a:xfrm>
          <a:prstGeom prst="rect">
            <a:avLst/>
          </a:prstGeom>
          <a:solidFill>
            <a:schemeClr val="bg1">
              <a:alpha val="70000"/>
            </a:schemeClr>
          </a:solidFill>
          <a:ln w="63500">
            <a:noFill/>
          </a:ln>
        </p:spPr>
        <p:txBody>
          <a:bodyPr wrap="square" rtlCol="0">
            <a:spAutoFit/>
          </a:bodyPr>
          <a:lstStyle/>
          <a:p>
            <a:pPr algn="ctr">
              <a:spcAft>
                <a:spcPts val="12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Where did this idea of caring for the poor come from?</a:t>
            </a:r>
          </a:p>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you shall not harden your heart or shut your hand against your poor brother, but you shall open your hand to him and lend him sufficient for his need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whatever it may be.  Take care lest there be an unworthy thought in your heart and… your eye look grudgingly on your poor brother, and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you give him nothing</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he cry to the L</a:t>
            </a:r>
            <a:r>
              <a:rPr lang="en-US" sz="32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against you, and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you be guilty of sin</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command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you,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You shall open wide your hand to your brother, to the needy and to the poor, in your land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Deuteronomy 15:7-9,11</a:t>
            </a:r>
          </a:p>
        </p:txBody>
      </p:sp>
      <p:sp>
        <p:nvSpPr>
          <p:cNvPr id="5" name="Rectangle: Rounded Corners 4">
            <a:extLst>
              <a:ext uri="{FF2B5EF4-FFF2-40B4-BE49-F238E27FC236}">
                <a16:creationId xmlns:a16="http://schemas.microsoft.com/office/drawing/2014/main" id="{B2B8E886-4263-D975-5FF8-97F8738AB070}"/>
              </a:ext>
            </a:extLst>
          </p:cNvPr>
          <p:cNvSpPr/>
          <p:nvPr/>
        </p:nvSpPr>
        <p:spPr>
          <a:xfrm>
            <a:off x="609600" y="4967111"/>
            <a:ext cx="2009423" cy="541866"/>
          </a:xfrm>
          <a:prstGeom prst="roundRect">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879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par>
                          <p:cTn id="14" fill="hold">
                            <p:stCondLst>
                              <p:cond delay="0"/>
                            </p:stCondLst>
                            <p:childTnLst>
                              <p:par>
                                <p:cTn id="15" presetID="53" presetClass="entr" presetSubtype="1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3A130-0585-550D-B323-BBB2038B336D}"/>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BEE10782-122A-0557-09DC-994CDA80E388}"/>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B9B8A4C-F948-D798-902B-EF203DEF5D33}"/>
              </a:ext>
            </a:extLst>
          </p:cNvPr>
          <p:cNvSpPr txBox="1"/>
          <p:nvPr/>
        </p:nvSpPr>
        <p:spPr>
          <a:xfrm>
            <a:off x="349955" y="2845897"/>
            <a:ext cx="11492089" cy="3016210"/>
          </a:xfrm>
          <a:prstGeom prst="rect">
            <a:avLst/>
          </a:prstGeom>
          <a:solidFill>
            <a:schemeClr val="bg1">
              <a:alpha val="70000"/>
            </a:schemeClr>
          </a:solidFill>
          <a:ln w="63500">
            <a:noFill/>
          </a:ln>
        </p:spPr>
        <p:txBody>
          <a:bodyPr wrap="square" rtlCol="0">
            <a:spAutoFit/>
          </a:bodyPr>
          <a:lstStyle/>
          <a:p>
            <a:pPr algn="ctr">
              <a:spcAft>
                <a:spcPts val="12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Why should we share with the poor?</a:t>
            </a:r>
          </a:p>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As the L</a:t>
            </a:r>
            <a:r>
              <a:rPr lang="en-US" sz="32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ORD</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your God has blessed you, you shall give to him</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You shall remember that you were a slave in the land of Egypt, and the L</a:t>
            </a:r>
            <a:r>
              <a:rPr lang="en-US" sz="32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your God redeemed you; therefore I command you this today.”              Deuteronomy 15:14-15</a:t>
            </a:r>
          </a:p>
        </p:txBody>
      </p:sp>
    </p:spTree>
    <p:extLst>
      <p:ext uri="{BB962C8B-B14F-4D97-AF65-F5344CB8AC3E}">
        <p14:creationId xmlns:p14="http://schemas.microsoft.com/office/powerpoint/2010/main" val="67376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11977-337A-9977-3C17-6AA4AB20CB7A}"/>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CA9F53EC-D115-C2BB-6362-9A5702F16F8A}"/>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2F06533-A0B9-F330-8961-97F7B3DB3EC5}"/>
              </a:ext>
            </a:extLst>
          </p:cNvPr>
          <p:cNvSpPr txBox="1"/>
          <p:nvPr/>
        </p:nvSpPr>
        <p:spPr>
          <a:xfrm>
            <a:off x="457199" y="5013363"/>
            <a:ext cx="11277601"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“Tax collectors also came to be baptized and said to him, ‘Teacher, what shall we do?’  And he said to them,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Collect no more than you are authorized to do</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3:12-13</a:t>
            </a:r>
          </a:p>
        </p:txBody>
      </p:sp>
      <p:sp>
        <p:nvSpPr>
          <p:cNvPr id="4" name="Rectangle: Rounded Corners 3">
            <a:extLst>
              <a:ext uri="{FF2B5EF4-FFF2-40B4-BE49-F238E27FC236}">
                <a16:creationId xmlns:a16="http://schemas.microsoft.com/office/drawing/2014/main" id="{54BE7496-1CCC-A4C5-DD87-C0A4FE803FE2}"/>
              </a:ext>
            </a:extLst>
          </p:cNvPr>
          <p:cNvSpPr/>
          <p:nvPr/>
        </p:nvSpPr>
        <p:spPr>
          <a:xfrm>
            <a:off x="1534052" y="3737044"/>
            <a:ext cx="9372250" cy="1095021"/>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Fruit example #2: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Honesty in collecting money</a:t>
            </a:r>
            <a:endPar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742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56188-36E6-EFD6-C1A8-4E38C30E0EC4}"/>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1BD6E8E2-3E1B-5728-B20E-F91AF4B15688}"/>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1F38FB2B-26A1-52D5-E057-6B06F41473A8}"/>
              </a:ext>
            </a:extLst>
          </p:cNvPr>
          <p:cNvSpPr txBox="1"/>
          <p:nvPr/>
        </p:nvSpPr>
        <p:spPr>
          <a:xfrm>
            <a:off x="598311" y="4448919"/>
            <a:ext cx="10995378" cy="2308324"/>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“Soldiers also asked him, ‘And we, what shall we do?’ And he said to them,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Do not extort money </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from anyone by threats or by false accusation, and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be content with your wages</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3:14</a:t>
            </a:r>
          </a:p>
        </p:txBody>
      </p:sp>
      <p:sp>
        <p:nvSpPr>
          <p:cNvPr id="4" name="Rectangle: Rounded Corners 3">
            <a:extLst>
              <a:ext uri="{FF2B5EF4-FFF2-40B4-BE49-F238E27FC236}">
                <a16:creationId xmlns:a16="http://schemas.microsoft.com/office/drawing/2014/main" id="{50D01872-480B-ED82-BCBC-F77C365FA865}"/>
              </a:ext>
            </a:extLst>
          </p:cNvPr>
          <p:cNvSpPr/>
          <p:nvPr/>
        </p:nvSpPr>
        <p:spPr>
          <a:xfrm>
            <a:off x="1409875" y="3253141"/>
            <a:ext cx="9372250" cy="1095021"/>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Fruit example #3: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Contentment with money</a:t>
            </a:r>
            <a:endPar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57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6C173-6037-33A9-E641-CAA4B6670C81}"/>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F79E804D-9E8A-94A9-D726-2BA48B854528}"/>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E0A2691-078A-8B1E-D2CC-91A4735EC161}"/>
              </a:ext>
            </a:extLst>
          </p:cNvPr>
          <p:cNvSpPr/>
          <p:nvPr/>
        </p:nvSpPr>
        <p:spPr>
          <a:xfrm>
            <a:off x="1888687" y="3035868"/>
            <a:ext cx="8414623" cy="1435630"/>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 what way are these examples different?</a:t>
            </a:r>
          </a:p>
          <a:p>
            <a:pPr algn="ct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Specific to each person’s life</a:t>
            </a:r>
          </a:p>
        </p:txBody>
      </p:sp>
      <p:sp>
        <p:nvSpPr>
          <p:cNvPr id="7" name="TextBox 6">
            <a:extLst>
              <a:ext uri="{FF2B5EF4-FFF2-40B4-BE49-F238E27FC236}">
                <a16:creationId xmlns:a16="http://schemas.microsoft.com/office/drawing/2014/main" id="{A1475983-12C6-C9DF-5022-A6B6D2A53990}"/>
              </a:ext>
            </a:extLst>
          </p:cNvPr>
          <p:cNvSpPr txBox="1"/>
          <p:nvPr/>
        </p:nvSpPr>
        <p:spPr>
          <a:xfrm>
            <a:off x="1518355" y="4787586"/>
            <a:ext cx="9155289"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Fruit example #1: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Sharing with those in need</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Fruit example #2: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Honesty in collecting money</a:t>
            </a:r>
            <a:endPar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Fruit example #3: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Contentment with money</a:t>
            </a:r>
            <a:endPar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36814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B5DC5-EE64-6F1A-B226-C3EAF129D966}"/>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44E00AB7-4BF0-30C0-6E5B-80F788C5C4E0}"/>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9015976-9B77-C225-23EC-D69C667CBAFB}"/>
              </a:ext>
            </a:extLst>
          </p:cNvPr>
          <p:cNvSpPr/>
          <p:nvPr/>
        </p:nvSpPr>
        <p:spPr>
          <a:xfrm>
            <a:off x="1958004" y="3035868"/>
            <a:ext cx="8275992" cy="1435630"/>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do they have in common?</a:t>
            </a:r>
          </a:p>
          <a:p>
            <a:pPr algn="ct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Money and possessions!</a:t>
            </a:r>
          </a:p>
        </p:txBody>
      </p:sp>
      <p:sp>
        <p:nvSpPr>
          <p:cNvPr id="7" name="TextBox 6">
            <a:extLst>
              <a:ext uri="{FF2B5EF4-FFF2-40B4-BE49-F238E27FC236}">
                <a16:creationId xmlns:a16="http://schemas.microsoft.com/office/drawing/2014/main" id="{84592750-4EF6-7D3C-BA0E-F7B78C959E98}"/>
              </a:ext>
            </a:extLst>
          </p:cNvPr>
          <p:cNvSpPr txBox="1"/>
          <p:nvPr/>
        </p:nvSpPr>
        <p:spPr>
          <a:xfrm>
            <a:off x="1518355" y="4787586"/>
            <a:ext cx="9155289"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Fruit example #1: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Sharing with those in need</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Fruit example #2: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Honesty in collecting money</a:t>
            </a:r>
            <a:endPar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Fruit example #3: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Contentment with money</a:t>
            </a:r>
            <a:endPar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3910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B5D44-27C5-F1C1-9E4D-DA8B87F64970}"/>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2C2D73E2-8532-094D-5EDF-C807382D3F00}"/>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A14F739-FB5B-971D-9BE6-C93381670FE8}"/>
              </a:ext>
            </a:extLst>
          </p:cNvPr>
          <p:cNvSpPr txBox="1"/>
          <p:nvPr/>
        </p:nvSpPr>
        <p:spPr>
          <a:xfrm>
            <a:off x="6960561" y="274377"/>
            <a:ext cx="4868766" cy="1754326"/>
          </a:xfrm>
          <a:prstGeom prst="rect">
            <a:avLst/>
          </a:prstGeom>
          <a:solidFill>
            <a:schemeClr val="bg1">
              <a:alpha val="5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would it have looked like for people to be prepared for Jesus?</a:t>
            </a:r>
          </a:p>
        </p:txBody>
      </p:sp>
      <p:sp>
        <p:nvSpPr>
          <p:cNvPr id="4" name="TextBox 3">
            <a:extLst>
              <a:ext uri="{FF2B5EF4-FFF2-40B4-BE49-F238E27FC236}">
                <a16:creationId xmlns:a16="http://schemas.microsoft.com/office/drawing/2014/main" id="{F0C773E7-A64B-B36D-419C-8BA14CEBE35E}"/>
              </a:ext>
            </a:extLst>
          </p:cNvPr>
          <p:cNvSpPr txBox="1"/>
          <p:nvPr/>
        </p:nvSpPr>
        <p:spPr>
          <a:xfrm>
            <a:off x="6960561" y="2381248"/>
            <a:ext cx="4868766" cy="4124206"/>
          </a:xfrm>
          <a:prstGeom prst="rect">
            <a:avLst/>
          </a:prstGeom>
          <a:solidFill>
            <a:schemeClr val="bg1">
              <a:alpha val="50000"/>
            </a:schemeClr>
          </a:solidFill>
          <a:ln w="63500">
            <a:noFill/>
          </a:ln>
        </p:spPr>
        <p:txBody>
          <a:bodyPr wrap="square" rtlCol="0">
            <a:spAutoFit/>
          </a:bodyPr>
          <a:lstStyle/>
          <a:p>
            <a:pPr marL="571500" indent="-571500">
              <a:spcAft>
                <a:spcPts val="600"/>
              </a:spcAft>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Able to recognize Jesus as the Messiah</a:t>
            </a:r>
          </a:p>
          <a:p>
            <a:pPr marL="571500" indent="-571500">
              <a:spcAft>
                <a:spcPts val="600"/>
              </a:spcAft>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Ready to trust in Jesus as savior for their sin</a:t>
            </a:r>
          </a:p>
          <a:p>
            <a:pPr marL="571500" indent="-571500">
              <a:spcAft>
                <a:spcPts val="600"/>
              </a:spcAft>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Prepared to obey and  serve Jesus</a:t>
            </a:r>
          </a:p>
        </p:txBody>
      </p:sp>
    </p:spTree>
    <p:extLst>
      <p:ext uri="{BB962C8B-B14F-4D97-AF65-F5344CB8AC3E}">
        <p14:creationId xmlns:p14="http://schemas.microsoft.com/office/powerpoint/2010/main" val="84969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85F3A-6870-0735-82D8-358C878042C2}"/>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9DBCF78A-E971-5ADE-9184-5C0E5E5DD8D1}"/>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5A34FD11-C224-22A7-04FD-94215076CF4F}"/>
              </a:ext>
            </a:extLst>
          </p:cNvPr>
          <p:cNvSpPr/>
          <p:nvPr/>
        </p:nvSpPr>
        <p:spPr>
          <a:xfrm>
            <a:off x="2277223" y="2717172"/>
            <a:ext cx="7637552" cy="1754326"/>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“No one can serve two masters… </a:t>
            </a:r>
          </a:p>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You cannot serve God and money.”</a:t>
            </a:r>
          </a:p>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Matthew 6:24</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A68AEA58-B80E-FD95-9CED-6F99B7348526}"/>
              </a:ext>
            </a:extLst>
          </p:cNvPr>
          <p:cNvSpPr txBox="1"/>
          <p:nvPr/>
        </p:nvSpPr>
        <p:spPr>
          <a:xfrm>
            <a:off x="1518355" y="4787586"/>
            <a:ext cx="9155289"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Fruit example #1: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Sharing with those in need</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Fruit example #2: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Honesty in collecting money</a:t>
            </a:r>
            <a:endPar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Fruit example #3: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Contentment with money</a:t>
            </a:r>
            <a:endPar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9489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23595-3311-DE03-44B6-71E7BBED076C}"/>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3FFF19A3-4034-6CC2-0B7D-ACAA74844D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710EF68-772C-88DF-9434-6B1BD2341872}"/>
              </a:ext>
            </a:extLst>
          </p:cNvPr>
          <p:cNvSpPr txBox="1"/>
          <p:nvPr/>
        </p:nvSpPr>
        <p:spPr>
          <a:xfrm>
            <a:off x="349955" y="3918342"/>
            <a:ext cx="11492089" cy="2708434"/>
          </a:xfrm>
          <a:prstGeom prst="rect">
            <a:avLst/>
          </a:prstGeom>
          <a:solidFill>
            <a:schemeClr val="bg1">
              <a:alpha val="70000"/>
            </a:schemeClr>
          </a:solidFill>
          <a:ln w="63500">
            <a:noFill/>
          </a:ln>
        </p:spPr>
        <p:txBody>
          <a:bodyPr wrap="square" rtlCol="0">
            <a:spAutoFit/>
          </a:bodyPr>
          <a:lstStyle/>
          <a:p>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“So, every healthy tree bears good fruit, but the diseased tree bears bad fruit.  A healthy tree cannot bear bad fruit, nor can a diseased tree bear good fruit.  Every tree that does not bear good fruit is cut down and thrown into the fire.  </a:t>
            </a:r>
            <a:r>
              <a:rPr lang="en-US" sz="3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Thus you will recognize them by their fruits.</a:t>
            </a: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Matthew 7:17-20</a:t>
            </a:r>
          </a:p>
        </p:txBody>
      </p:sp>
      <p:sp>
        <p:nvSpPr>
          <p:cNvPr id="3" name="Rectangle: Rounded Corners 2">
            <a:extLst>
              <a:ext uri="{FF2B5EF4-FFF2-40B4-BE49-F238E27FC236}">
                <a16:creationId xmlns:a16="http://schemas.microsoft.com/office/drawing/2014/main" id="{B6E1A88E-AEF7-5473-B1AB-E48B3EDAB08D}"/>
              </a:ext>
            </a:extLst>
          </p:cNvPr>
          <p:cNvSpPr/>
          <p:nvPr/>
        </p:nvSpPr>
        <p:spPr>
          <a:xfrm>
            <a:off x="135467" y="231224"/>
            <a:ext cx="3217333" cy="2708434"/>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Fruit is the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evidence</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of what’s in our hearts!</a:t>
            </a:r>
          </a:p>
        </p:txBody>
      </p:sp>
      <p:sp>
        <p:nvSpPr>
          <p:cNvPr id="4" name="Rectangle: Rounded Corners 3">
            <a:extLst>
              <a:ext uri="{FF2B5EF4-FFF2-40B4-BE49-F238E27FC236}">
                <a16:creationId xmlns:a16="http://schemas.microsoft.com/office/drawing/2014/main" id="{C30204DD-4A1B-0C97-6A39-FBB58F6EF1AE}"/>
              </a:ext>
            </a:extLst>
          </p:cNvPr>
          <p:cNvSpPr/>
          <p:nvPr/>
        </p:nvSpPr>
        <p:spPr>
          <a:xfrm>
            <a:off x="7055557" y="231226"/>
            <a:ext cx="4786487" cy="2708432"/>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How we use our money </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 one of the clearest signs of true repentance!</a:t>
            </a:r>
          </a:p>
        </p:txBody>
      </p:sp>
    </p:spTree>
    <p:extLst>
      <p:ext uri="{BB962C8B-B14F-4D97-AF65-F5344CB8AC3E}">
        <p14:creationId xmlns:p14="http://schemas.microsoft.com/office/powerpoint/2010/main" val="25458308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FE6AD-D3C0-4F07-20A0-1467E08F9EC3}"/>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E12A520E-4A8E-C7D7-F32D-F49CC59BB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2F888B3-801B-F115-7A6B-C4A1A83A29D4}"/>
              </a:ext>
            </a:extLst>
          </p:cNvPr>
          <p:cNvSpPr txBox="1"/>
          <p:nvPr/>
        </p:nvSpPr>
        <p:spPr>
          <a:xfrm>
            <a:off x="349955" y="3918342"/>
            <a:ext cx="11492089" cy="2708434"/>
          </a:xfrm>
          <a:prstGeom prst="rect">
            <a:avLst/>
          </a:prstGeom>
          <a:solidFill>
            <a:schemeClr val="bg1">
              <a:alpha val="70000"/>
            </a:schemeClr>
          </a:solidFill>
          <a:ln w="63500">
            <a:noFill/>
          </a:ln>
        </p:spPr>
        <p:txBody>
          <a:bodyPr wrap="square" rtlCol="0">
            <a:spAutoFit/>
          </a:bodyPr>
          <a:lstStyle/>
          <a:p>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“So, every healthy tree bears good fruit, but the diseased tree bears bad fruit.  A healthy tree cannot bear bad fruit, nor can a diseased tree bear good fruit.  Every tree that does not bear good fruit is cut down and thrown into the fire.  </a:t>
            </a:r>
            <a:r>
              <a:rPr lang="en-US" sz="3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Thus you will recognize them by their fruits.</a:t>
            </a: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Matthew 7:17-20</a:t>
            </a:r>
          </a:p>
        </p:txBody>
      </p:sp>
      <p:sp>
        <p:nvSpPr>
          <p:cNvPr id="3" name="Rectangle: Rounded Corners 2">
            <a:extLst>
              <a:ext uri="{FF2B5EF4-FFF2-40B4-BE49-F238E27FC236}">
                <a16:creationId xmlns:a16="http://schemas.microsoft.com/office/drawing/2014/main" id="{F057237B-816C-DBE7-232B-6002F1F667D6}"/>
              </a:ext>
            </a:extLst>
          </p:cNvPr>
          <p:cNvSpPr/>
          <p:nvPr/>
        </p:nvSpPr>
        <p:spPr>
          <a:xfrm>
            <a:off x="135467" y="231224"/>
            <a:ext cx="3217333" cy="2708434"/>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Fruit is the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evidence</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of what’s in our hearts!</a:t>
            </a:r>
          </a:p>
        </p:txBody>
      </p:sp>
      <p:sp>
        <p:nvSpPr>
          <p:cNvPr id="4" name="Rectangle: Rounded Corners 3">
            <a:extLst>
              <a:ext uri="{FF2B5EF4-FFF2-40B4-BE49-F238E27FC236}">
                <a16:creationId xmlns:a16="http://schemas.microsoft.com/office/drawing/2014/main" id="{FC97A5D9-F996-F987-68C0-1A9CBFA2A0A3}"/>
              </a:ext>
            </a:extLst>
          </p:cNvPr>
          <p:cNvSpPr/>
          <p:nvPr/>
        </p:nvSpPr>
        <p:spPr>
          <a:xfrm>
            <a:off x="6897511" y="231226"/>
            <a:ext cx="5159022" cy="3197774"/>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Love of money can be one of the greatest barriers </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to being prepared to respond to God’s work in our lives…</a:t>
            </a:r>
          </a:p>
        </p:txBody>
      </p:sp>
    </p:spTree>
    <p:extLst>
      <p:ext uri="{BB962C8B-B14F-4D97-AF65-F5344CB8AC3E}">
        <p14:creationId xmlns:p14="http://schemas.microsoft.com/office/powerpoint/2010/main" val="131572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6B96D-DC51-B5A9-8D36-818EC5209EF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1BB9C0A-6D4A-7546-2E9D-ECA5093752F2}"/>
              </a:ext>
            </a:extLst>
          </p:cNvPr>
          <p:cNvPicPr>
            <a:picLocks noChangeAspect="1"/>
          </p:cNvPicPr>
          <p:nvPr/>
        </p:nvPicPr>
        <p:blipFill>
          <a:blip r:embed="rId4">
            <a:extLst>
              <a:ext uri="{28A0092B-C50C-407E-A947-70E740481C1C}">
                <a14:useLocalDpi xmlns:a14="http://schemas.microsoft.com/office/drawing/2010/main" val="0"/>
              </a:ext>
            </a:extLst>
          </a:blip>
          <a:srcRect t="4444" b="10810"/>
          <a:stretch>
            <a:fillRect/>
          </a:stretch>
        </p:blipFill>
        <p:spPr>
          <a:xfrm>
            <a:off x="0" y="-4303"/>
            <a:ext cx="12192000" cy="6888136"/>
          </a:xfrm>
          <a:prstGeom prst="rect">
            <a:avLst/>
          </a:prstGeom>
        </p:spPr>
      </p:pic>
      <p:sp>
        <p:nvSpPr>
          <p:cNvPr id="2" name="TextBox 1">
            <a:extLst>
              <a:ext uri="{FF2B5EF4-FFF2-40B4-BE49-F238E27FC236}">
                <a16:creationId xmlns:a16="http://schemas.microsoft.com/office/drawing/2014/main" id="{67EB2901-F805-C7BE-1055-7580EC3032FF}"/>
              </a:ext>
            </a:extLst>
          </p:cNvPr>
          <p:cNvSpPr txBox="1"/>
          <p:nvPr/>
        </p:nvSpPr>
        <p:spPr>
          <a:xfrm>
            <a:off x="1687486" y="0"/>
            <a:ext cx="8817024" cy="830997"/>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Are You Prepared?</a:t>
            </a:r>
          </a:p>
        </p:txBody>
      </p:sp>
      <p:sp>
        <p:nvSpPr>
          <p:cNvPr id="5" name="TextBox 4">
            <a:extLst>
              <a:ext uri="{FF2B5EF4-FFF2-40B4-BE49-F238E27FC236}">
                <a16:creationId xmlns:a16="http://schemas.microsoft.com/office/drawing/2014/main" id="{30C33609-5E76-AA60-F602-A013363A67E4}"/>
              </a:ext>
            </a:extLst>
          </p:cNvPr>
          <p:cNvSpPr txBox="1"/>
          <p:nvPr/>
        </p:nvSpPr>
        <p:spPr>
          <a:xfrm>
            <a:off x="1245236" y="3426178"/>
            <a:ext cx="9701523" cy="2092881"/>
          </a:xfrm>
          <a:prstGeom prst="rect">
            <a:avLst/>
          </a:prstGeom>
          <a:solidFill>
            <a:schemeClr val="bg1">
              <a:alpha val="70000"/>
            </a:schemeClr>
          </a:solidFill>
          <a:ln w="63500">
            <a:noFill/>
          </a:ln>
        </p:spPr>
        <p:txBody>
          <a:bodyPr wrap="square" rtlCol="0">
            <a:spAutoFit/>
          </a:bodyPr>
          <a:lstStyle/>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Preparation is Initiated by God (vss. 1-6)</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Preparation Involves Repentance (vss. 7-9)</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Preparation is Very Practical (vss. 10-14)</a:t>
            </a:r>
          </a:p>
        </p:txBody>
      </p:sp>
    </p:spTree>
    <p:custDataLst>
      <p:tags r:id="rId1"/>
    </p:custDataLst>
    <p:extLst>
      <p:ext uri="{BB962C8B-B14F-4D97-AF65-F5344CB8AC3E}">
        <p14:creationId xmlns:p14="http://schemas.microsoft.com/office/powerpoint/2010/main" val="20093111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D53B9-050F-2272-EBD9-D63BF1871C8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5E786CC-E675-6A33-BDA5-C0D535A00B48}"/>
              </a:ext>
            </a:extLst>
          </p:cNvPr>
          <p:cNvPicPr>
            <a:picLocks noChangeAspect="1"/>
          </p:cNvPicPr>
          <p:nvPr/>
        </p:nvPicPr>
        <p:blipFill>
          <a:blip r:embed="rId3">
            <a:extLst>
              <a:ext uri="{28A0092B-C50C-407E-A947-70E740481C1C}">
                <a14:useLocalDpi xmlns:a14="http://schemas.microsoft.com/office/drawing/2010/main" val="0"/>
              </a:ext>
            </a:extLst>
          </a:blip>
          <a:srcRect b="12270"/>
          <a:stretch>
            <a:fillRect/>
          </a:stretch>
        </p:blipFill>
        <p:spPr>
          <a:xfrm>
            <a:off x="0" y="0"/>
            <a:ext cx="12192000" cy="6859377"/>
          </a:xfrm>
          <a:prstGeom prst="rect">
            <a:avLst/>
          </a:prstGeom>
        </p:spPr>
      </p:pic>
      <p:sp>
        <p:nvSpPr>
          <p:cNvPr id="3" name="TextBox 2">
            <a:extLst>
              <a:ext uri="{FF2B5EF4-FFF2-40B4-BE49-F238E27FC236}">
                <a16:creationId xmlns:a16="http://schemas.microsoft.com/office/drawing/2014/main" id="{59B4E077-91DC-6898-02C6-D459EA4ACF0D}"/>
              </a:ext>
            </a:extLst>
          </p:cNvPr>
          <p:cNvSpPr txBox="1"/>
          <p:nvPr/>
        </p:nvSpPr>
        <p:spPr>
          <a:xfrm>
            <a:off x="387483" y="1167328"/>
            <a:ext cx="4868766" cy="1938992"/>
          </a:xfrm>
          <a:prstGeom prst="rect">
            <a:avLst/>
          </a:prstGeom>
          <a:solidFill>
            <a:schemeClr val="bg1">
              <a:alpha val="50000"/>
            </a:schemeClr>
          </a:solidFill>
          <a:ln w="63500">
            <a:noFill/>
          </a:ln>
        </p:spPr>
        <p:txBody>
          <a:bodyPr wrap="square" rtlCol="0">
            <a:spAutoFit/>
          </a:bodyPr>
          <a:lstStyle/>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Are you prepared to respond to the call of Jesus for your life?</a:t>
            </a:r>
          </a:p>
        </p:txBody>
      </p:sp>
    </p:spTree>
    <p:extLst>
      <p:ext uri="{BB962C8B-B14F-4D97-AF65-F5344CB8AC3E}">
        <p14:creationId xmlns:p14="http://schemas.microsoft.com/office/powerpoint/2010/main" val="12311268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B3EF1-D288-A66E-0617-9F6C2F99692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4688A76-DF64-EF0E-4B83-94453D2B8A2E}"/>
              </a:ext>
            </a:extLst>
          </p:cNvPr>
          <p:cNvPicPr>
            <a:picLocks noChangeAspect="1"/>
          </p:cNvPicPr>
          <p:nvPr/>
        </p:nvPicPr>
        <p:blipFill>
          <a:blip r:embed="rId3">
            <a:extLst>
              <a:ext uri="{28A0092B-C50C-407E-A947-70E740481C1C}">
                <a14:useLocalDpi xmlns:a14="http://schemas.microsoft.com/office/drawing/2010/main" val="0"/>
              </a:ext>
            </a:extLst>
          </a:blip>
          <a:srcRect b="12270"/>
          <a:stretch>
            <a:fillRect/>
          </a:stretch>
        </p:blipFill>
        <p:spPr>
          <a:xfrm>
            <a:off x="0" y="0"/>
            <a:ext cx="12192000" cy="6859377"/>
          </a:xfrm>
          <a:prstGeom prst="rect">
            <a:avLst/>
          </a:prstGeom>
        </p:spPr>
      </p:pic>
      <p:sp>
        <p:nvSpPr>
          <p:cNvPr id="3" name="TextBox 2">
            <a:extLst>
              <a:ext uri="{FF2B5EF4-FFF2-40B4-BE49-F238E27FC236}">
                <a16:creationId xmlns:a16="http://schemas.microsoft.com/office/drawing/2014/main" id="{58ED553E-6CE3-E8C2-2B26-EB8B649BB3F7}"/>
              </a:ext>
            </a:extLst>
          </p:cNvPr>
          <p:cNvSpPr txBox="1"/>
          <p:nvPr/>
        </p:nvSpPr>
        <p:spPr>
          <a:xfrm>
            <a:off x="320511" y="280394"/>
            <a:ext cx="5052767" cy="1754326"/>
          </a:xfrm>
          <a:prstGeom prst="rect">
            <a:avLst/>
          </a:prstGeom>
          <a:solidFill>
            <a:schemeClr val="bg1">
              <a:alpha val="5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Have you truly repented and submitted your life to Christ as your </a:t>
            </a:r>
            <a:r>
              <a:rPr lang="en-US" sz="3600" b="1" dirty="0" err="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saviour</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p:txBody>
      </p:sp>
      <p:sp>
        <p:nvSpPr>
          <p:cNvPr id="2" name="TextBox 1">
            <a:extLst>
              <a:ext uri="{FF2B5EF4-FFF2-40B4-BE49-F238E27FC236}">
                <a16:creationId xmlns:a16="http://schemas.microsoft.com/office/drawing/2014/main" id="{6231DD28-E075-0A4C-CFDF-F1AFBBCE9008}"/>
              </a:ext>
            </a:extLst>
          </p:cNvPr>
          <p:cNvSpPr txBox="1"/>
          <p:nvPr/>
        </p:nvSpPr>
        <p:spPr>
          <a:xfrm>
            <a:off x="320511" y="2315114"/>
            <a:ext cx="5052767" cy="4124206"/>
          </a:xfrm>
          <a:prstGeom prst="rect">
            <a:avLst/>
          </a:prstGeom>
          <a:solidFill>
            <a:schemeClr val="bg1">
              <a:alpha val="50000"/>
            </a:schemeClr>
          </a:solidFill>
          <a:ln w="63500">
            <a:noFill/>
          </a:ln>
        </p:spPr>
        <p:txBody>
          <a:bodyPr wrap="square" rtlCol="0">
            <a:spAutoFit/>
          </a:bodyPr>
          <a:lstStyle/>
          <a:p>
            <a:pPr marL="571500" indent="-571500">
              <a:spcAft>
                <a:spcPts val="600"/>
              </a:spcAft>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Given up reliance on religious performance</a:t>
            </a:r>
          </a:p>
          <a:p>
            <a:pPr marL="571500" indent="-571500">
              <a:spcAft>
                <a:spcPts val="600"/>
              </a:spcAft>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Given up reliance on religious heritage</a:t>
            </a:r>
          </a:p>
          <a:p>
            <a:pPr marL="571500" indent="-571500">
              <a:spcAft>
                <a:spcPts val="600"/>
              </a:spcAft>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Trusted in Jesus and his </a:t>
            </a: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death alone for </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acceptance with God</a:t>
            </a:r>
          </a:p>
        </p:txBody>
      </p:sp>
      <p:sp>
        <p:nvSpPr>
          <p:cNvPr id="4" name="TextBox 3">
            <a:extLst>
              <a:ext uri="{FF2B5EF4-FFF2-40B4-BE49-F238E27FC236}">
                <a16:creationId xmlns:a16="http://schemas.microsoft.com/office/drawing/2014/main" id="{5BA8B5F7-2E04-C44E-B36D-E7F751534A3B}"/>
              </a:ext>
            </a:extLst>
          </p:cNvPr>
          <p:cNvSpPr txBox="1"/>
          <p:nvPr/>
        </p:nvSpPr>
        <p:spPr>
          <a:xfrm>
            <a:off x="5880289" y="4684994"/>
            <a:ext cx="5052767" cy="1754326"/>
          </a:xfrm>
          <a:prstGeom prst="rect">
            <a:avLst/>
          </a:prstGeom>
          <a:solidFill>
            <a:schemeClr val="bg1">
              <a:alpha val="50000"/>
            </a:schemeClr>
          </a:solidFill>
          <a:ln w="63500">
            <a:noFill/>
          </a:ln>
        </p:spPr>
        <p:txBody>
          <a:bodyPr wrap="square" rtlCol="0">
            <a:spAutoFit/>
          </a:bodyPr>
          <a:lstStyle/>
          <a:p>
            <a:pPr marL="571500" indent="-571500">
              <a:spcAft>
                <a:spcPts val="600"/>
              </a:spcAft>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 the fruit of repentance clear in your life?</a:t>
            </a:r>
          </a:p>
        </p:txBody>
      </p:sp>
    </p:spTree>
    <p:extLst>
      <p:ext uri="{BB962C8B-B14F-4D97-AF65-F5344CB8AC3E}">
        <p14:creationId xmlns:p14="http://schemas.microsoft.com/office/powerpoint/2010/main" val="398046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E77C5-9D2F-B216-F71C-7D657957164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AF8EC7F-A8E8-F5BB-53F0-24A169B4DD03}"/>
              </a:ext>
            </a:extLst>
          </p:cNvPr>
          <p:cNvPicPr>
            <a:picLocks noChangeAspect="1"/>
          </p:cNvPicPr>
          <p:nvPr/>
        </p:nvPicPr>
        <p:blipFill>
          <a:blip r:embed="rId3">
            <a:extLst>
              <a:ext uri="{28A0092B-C50C-407E-A947-70E740481C1C}">
                <a14:useLocalDpi xmlns:a14="http://schemas.microsoft.com/office/drawing/2010/main" val="0"/>
              </a:ext>
            </a:extLst>
          </a:blip>
          <a:srcRect b="12270"/>
          <a:stretch>
            <a:fillRect/>
          </a:stretch>
        </p:blipFill>
        <p:spPr>
          <a:xfrm>
            <a:off x="0" y="0"/>
            <a:ext cx="12192000" cy="6859377"/>
          </a:xfrm>
          <a:prstGeom prst="rect">
            <a:avLst/>
          </a:prstGeom>
        </p:spPr>
      </p:pic>
      <p:sp>
        <p:nvSpPr>
          <p:cNvPr id="3" name="TextBox 2">
            <a:extLst>
              <a:ext uri="{FF2B5EF4-FFF2-40B4-BE49-F238E27FC236}">
                <a16:creationId xmlns:a16="http://schemas.microsoft.com/office/drawing/2014/main" id="{F347C1BB-2186-3ADB-EB04-2DF9A0AE15DD}"/>
              </a:ext>
            </a:extLst>
          </p:cNvPr>
          <p:cNvSpPr txBox="1"/>
          <p:nvPr/>
        </p:nvSpPr>
        <p:spPr>
          <a:xfrm>
            <a:off x="590683" y="648039"/>
            <a:ext cx="4602206" cy="2554545"/>
          </a:xfrm>
          <a:prstGeom prst="rect">
            <a:avLst/>
          </a:prstGeom>
          <a:solidFill>
            <a:schemeClr val="bg1">
              <a:alpha val="50000"/>
            </a:schemeClr>
          </a:solidFill>
          <a:ln w="63500">
            <a:noFill/>
          </a:ln>
        </p:spPr>
        <p:txBody>
          <a:bodyPr wrap="square" rtlCol="0">
            <a:spAutoFit/>
          </a:bodyPr>
          <a:lstStyle/>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Have you surrendered your money and possessions to God?</a:t>
            </a:r>
          </a:p>
        </p:txBody>
      </p:sp>
      <p:sp>
        <p:nvSpPr>
          <p:cNvPr id="2" name="TextBox 1">
            <a:extLst>
              <a:ext uri="{FF2B5EF4-FFF2-40B4-BE49-F238E27FC236}">
                <a16:creationId xmlns:a16="http://schemas.microsoft.com/office/drawing/2014/main" id="{E41ADDEB-E612-5C71-70E5-8B24FE19243E}"/>
              </a:ext>
            </a:extLst>
          </p:cNvPr>
          <p:cNvSpPr txBox="1"/>
          <p:nvPr/>
        </p:nvSpPr>
        <p:spPr>
          <a:xfrm>
            <a:off x="590683" y="3429000"/>
            <a:ext cx="4602206" cy="1323439"/>
          </a:xfrm>
          <a:prstGeom prst="rect">
            <a:avLst/>
          </a:prstGeom>
          <a:solidFill>
            <a:schemeClr val="bg1">
              <a:alpha val="50000"/>
            </a:schemeClr>
          </a:solidFill>
          <a:ln w="63500">
            <a:noFill/>
          </a:ln>
        </p:spPr>
        <p:txBody>
          <a:bodyPr wrap="square" rtlCol="0">
            <a:spAutoFit/>
          </a:bodyPr>
          <a:lstStyle/>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How about your time?</a:t>
            </a:r>
          </a:p>
        </p:txBody>
      </p:sp>
    </p:spTree>
    <p:extLst>
      <p:ext uri="{BB962C8B-B14F-4D97-AF65-F5344CB8AC3E}">
        <p14:creationId xmlns:p14="http://schemas.microsoft.com/office/powerpoint/2010/main" val="392030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4235E-00C9-A8EB-5A53-4A0F105A21F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512FC06-027E-4196-3EBE-4CD8B4B23423}"/>
              </a:ext>
            </a:extLst>
          </p:cNvPr>
          <p:cNvPicPr>
            <a:picLocks noChangeAspect="1"/>
          </p:cNvPicPr>
          <p:nvPr/>
        </p:nvPicPr>
        <p:blipFill>
          <a:blip r:embed="rId3">
            <a:extLst>
              <a:ext uri="{28A0092B-C50C-407E-A947-70E740481C1C}">
                <a14:useLocalDpi xmlns:a14="http://schemas.microsoft.com/office/drawing/2010/main" val="0"/>
              </a:ext>
            </a:extLst>
          </a:blip>
          <a:srcRect b="12270"/>
          <a:stretch>
            <a:fillRect/>
          </a:stretch>
        </p:blipFill>
        <p:spPr>
          <a:xfrm>
            <a:off x="0" y="0"/>
            <a:ext cx="12192000" cy="6859377"/>
          </a:xfrm>
          <a:prstGeom prst="rect">
            <a:avLst/>
          </a:prstGeom>
        </p:spPr>
      </p:pic>
      <p:sp>
        <p:nvSpPr>
          <p:cNvPr id="3" name="TextBox 2">
            <a:extLst>
              <a:ext uri="{FF2B5EF4-FFF2-40B4-BE49-F238E27FC236}">
                <a16:creationId xmlns:a16="http://schemas.microsoft.com/office/drawing/2014/main" id="{DB809084-7039-7427-DE26-352867C20646}"/>
              </a:ext>
            </a:extLst>
          </p:cNvPr>
          <p:cNvSpPr txBox="1"/>
          <p:nvPr/>
        </p:nvSpPr>
        <p:spPr>
          <a:xfrm>
            <a:off x="590683" y="648039"/>
            <a:ext cx="4602206" cy="4555093"/>
          </a:xfrm>
          <a:prstGeom prst="rect">
            <a:avLst/>
          </a:prstGeom>
          <a:solidFill>
            <a:schemeClr val="bg1">
              <a:alpha val="50000"/>
            </a:schemeClr>
          </a:solidFill>
          <a:ln w="63500">
            <a:noFill/>
          </a:ln>
        </p:spPr>
        <p:txBody>
          <a:bodyPr wrap="square" rtlCol="0">
            <a:spAutoFit/>
          </a:bodyPr>
          <a:lstStyle/>
          <a:p>
            <a:pPr>
              <a:spcAft>
                <a:spcPts val="12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 continues to prepare you so he can use your life for his purposes. </a:t>
            </a:r>
          </a:p>
          <a:p>
            <a:pPr>
              <a:spcAft>
                <a:spcPts val="12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Are you continuing to respond in true repentance?</a:t>
            </a:r>
          </a:p>
        </p:txBody>
      </p:sp>
    </p:spTree>
    <p:extLst>
      <p:ext uri="{BB962C8B-B14F-4D97-AF65-F5344CB8AC3E}">
        <p14:creationId xmlns:p14="http://schemas.microsoft.com/office/powerpoint/2010/main" val="310764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25FF24-DFCA-5D21-3D1E-C61359A77CAC}"/>
              </a:ext>
            </a:extLst>
          </p:cNvPr>
          <p:cNvSpPr txBox="1"/>
          <p:nvPr/>
        </p:nvSpPr>
        <p:spPr>
          <a:xfrm>
            <a:off x="2514073" y="1143759"/>
            <a:ext cx="7163854" cy="4570482"/>
          </a:xfrm>
          <a:prstGeom prst="rect">
            <a:avLst/>
          </a:prstGeom>
          <a:no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ctr">
              <a:spcAft>
                <a:spcPts val="1800"/>
              </a:spcAft>
            </a:pPr>
            <a:r>
              <a:rPr lang="en-US" sz="3600" baseline="0" dirty="0"/>
              <a:t>Sermon by Dan Bridges</a:t>
            </a:r>
          </a:p>
          <a:p>
            <a:pPr algn="ctr"/>
            <a:r>
              <a:rPr lang="en-US" sz="3600" baseline="0" dirty="0"/>
              <a:t>Amman International Church (AIC)</a:t>
            </a:r>
          </a:p>
          <a:p>
            <a:pPr algn="ctr">
              <a:spcAft>
                <a:spcPts val="4200"/>
              </a:spcAft>
            </a:pPr>
            <a:r>
              <a:rPr lang="en-US" sz="3600" baseline="0" dirty="0"/>
              <a:t>Amman, Jordan</a:t>
            </a:r>
          </a:p>
          <a:p>
            <a:pPr algn="ctr">
              <a:spcAft>
                <a:spcPts val="1800"/>
              </a:spcAft>
            </a:pPr>
            <a:r>
              <a:rPr lang="en-US" sz="3600" baseline="0" dirty="0"/>
              <a:t>This and most other AIC sermons can be found on the church website:  </a:t>
            </a:r>
          </a:p>
          <a:p>
            <a:pPr algn="ctr">
              <a:spcAft>
                <a:spcPts val="600"/>
              </a:spcAft>
            </a:pPr>
            <a:r>
              <a:rPr lang="en-US" sz="3600" baseline="0" dirty="0"/>
              <a:t>ammanchurch.org</a:t>
            </a:r>
          </a:p>
        </p:txBody>
      </p:sp>
    </p:spTree>
    <p:custDataLst>
      <p:tags r:id="rId1"/>
    </p:custDataLst>
    <p:extLst>
      <p:ext uri="{BB962C8B-B14F-4D97-AF65-F5344CB8AC3E}">
        <p14:creationId xmlns:p14="http://schemas.microsoft.com/office/powerpoint/2010/main" val="3496529506"/>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0" y="1417639"/>
            <a:ext cx="3571832" cy="2522151"/>
          </a:xfrm>
        </p:spPr>
        <p:txBody>
          <a:bodyPr/>
          <a:lstStyle/>
          <a:p>
            <a:pPr algn="r"/>
            <a:r>
              <a:rPr lang="en-US" dirty="0"/>
              <a:t>Black</a:t>
            </a:r>
          </a:p>
        </p:txBody>
      </p:sp>
    </p:spTree>
    <p:extLst>
      <p:ext uri="{BB962C8B-B14F-4D97-AF65-F5344CB8AC3E}">
        <p14:creationId xmlns:p14="http://schemas.microsoft.com/office/powerpoint/2010/main" val="130851382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9175A-4609-4F90-BAE8-F5617D0CD5E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78FE6A3-E3A4-6C57-2DB5-E966556EE52C}"/>
              </a:ext>
            </a:extLst>
          </p:cNvPr>
          <p:cNvPicPr>
            <a:picLocks noChangeAspect="1"/>
          </p:cNvPicPr>
          <p:nvPr/>
        </p:nvPicPr>
        <p:blipFill>
          <a:blip r:embed="rId3">
            <a:extLst>
              <a:ext uri="{28A0092B-C50C-407E-A947-70E740481C1C}">
                <a14:useLocalDpi xmlns:a14="http://schemas.microsoft.com/office/drawing/2010/main" val="0"/>
              </a:ext>
            </a:extLst>
          </a:blip>
          <a:srcRect b="12270"/>
          <a:stretch>
            <a:fillRect/>
          </a:stretch>
        </p:blipFill>
        <p:spPr>
          <a:xfrm>
            <a:off x="0" y="0"/>
            <a:ext cx="12192000" cy="6859377"/>
          </a:xfrm>
          <a:prstGeom prst="rect">
            <a:avLst/>
          </a:prstGeom>
        </p:spPr>
      </p:pic>
      <p:sp>
        <p:nvSpPr>
          <p:cNvPr id="3" name="TextBox 2">
            <a:extLst>
              <a:ext uri="{FF2B5EF4-FFF2-40B4-BE49-F238E27FC236}">
                <a16:creationId xmlns:a16="http://schemas.microsoft.com/office/drawing/2014/main" id="{D2B5AC26-9588-2F40-01B2-BD108BA1C8AA}"/>
              </a:ext>
            </a:extLst>
          </p:cNvPr>
          <p:cNvSpPr txBox="1"/>
          <p:nvPr/>
        </p:nvSpPr>
        <p:spPr>
          <a:xfrm>
            <a:off x="387483" y="1167328"/>
            <a:ext cx="4868766" cy="1938992"/>
          </a:xfrm>
          <a:prstGeom prst="rect">
            <a:avLst/>
          </a:prstGeom>
          <a:solidFill>
            <a:schemeClr val="bg1">
              <a:alpha val="50000"/>
            </a:schemeClr>
          </a:solidFill>
          <a:ln w="63500">
            <a:noFill/>
          </a:ln>
        </p:spPr>
        <p:txBody>
          <a:bodyPr wrap="square" rtlCol="0">
            <a:spAutoFit/>
          </a:bodyPr>
          <a:lstStyle/>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Are you prepared to respond to the call of Jesus for your life?</a:t>
            </a:r>
          </a:p>
        </p:txBody>
      </p:sp>
    </p:spTree>
    <p:extLst>
      <p:ext uri="{BB962C8B-B14F-4D97-AF65-F5344CB8AC3E}">
        <p14:creationId xmlns:p14="http://schemas.microsoft.com/office/powerpoint/2010/main" val="4223397578"/>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12192000" cy="685800"/>
          </a:xfrm>
        </p:spPr>
        <p:txBody>
          <a:bodyPr/>
          <a:lstStyle/>
          <a:p>
            <a:pPr eaLnBrk="1" hangingPunct="1">
              <a:defRPr/>
            </a:pPr>
            <a:r>
              <a:rPr lang="en-US" sz="3733" b="1" dirty="0">
                <a:solidFill>
                  <a:srgbClr val="FFFFFF"/>
                </a:solidFill>
                <a:latin typeface="Arial" charset="0"/>
                <a:ea typeface="ＭＳ Ｐゴシック" charset="0"/>
              </a:rPr>
              <a:t>NT Preaching link at BibleStudyDownloads.org</a:t>
            </a:r>
            <a:endParaRPr lang="en-US" sz="14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12192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for free!</a:t>
            </a:r>
            <a:endParaRPr kumimoji="0" lang="en-US" sz="1467"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58897" y="636982"/>
            <a:ext cx="12309796"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31" y="2222340"/>
            <a:ext cx="8204283" cy="3483595"/>
          </a:xfrm>
          <a:prstGeom prst="rect">
            <a:avLst/>
          </a:prstGeom>
        </p:spPr>
      </p:pic>
    </p:spTree>
    <p:extLst>
      <p:ext uri="{BB962C8B-B14F-4D97-AF65-F5344CB8AC3E}">
        <p14:creationId xmlns:p14="http://schemas.microsoft.com/office/powerpoint/2010/main" val="30342584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CF62C-C8D1-FC19-6E84-6454C14B34E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A3CF165-BD89-B444-A4A1-11773AA41553}"/>
              </a:ext>
            </a:extLst>
          </p:cNvPr>
          <p:cNvPicPr>
            <a:picLocks noChangeAspect="1"/>
          </p:cNvPicPr>
          <p:nvPr/>
        </p:nvPicPr>
        <p:blipFill>
          <a:blip r:embed="rId4">
            <a:extLst>
              <a:ext uri="{28A0092B-C50C-407E-A947-70E740481C1C}">
                <a14:useLocalDpi xmlns:a14="http://schemas.microsoft.com/office/drawing/2010/main" val="0"/>
              </a:ext>
            </a:extLst>
          </a:blip>
          <a:srcRect t="2857" b="9334"/>
          <a:stretch>
            <a:fillRect/>
          </a:stretch>
        </p:blipFill>
        <p:spPr>
          <a:xfrm>
            <a:off x="-1" y="0"/>
            <a:ext cx="12192001" cy="6859319"/>
          </a:xfrm>
          <a:prstGeom prst="rect">
            <a:avLst/>
          </a:prstGeom>
        </p:spPr>
      </p:pic>
      <p:graphicFrame>
        <p:nvGraphicFramePr>
          <p:cNvPr id="5" name="Table 4">
            <a:extLst>
              <a:ext uri="{FF2B5EF4-FFF2-40B4-BE49-F238E27FC236}">
                <a16:creationId xmlns:a16="http://schemas.microsoft.com/office/drawing/2014/main" id="{6B406436-D0D0-8022-F4DD-D981440A2523}"/>
              </a:ext>
            </a:extLst>
          </p:cNvPr>
          <p:cNvGraphicFramePr>
            <a:graphicFrameLocks noGrp="1"/>
          </p:cNvGraphicFramePr>
          <p:nvPr/>
        </p:nvGraphicFramePr>
        <p:xfrm>
          <a:off x="279790" y="1055922"/>
          <a:ext cx="11632415" cy="5608320"/>
        </p:xfrm>
        <a:graphic>
          <a:graphicData uri="http://schemas.openxmlformats.org/drawingml/2006/table">
            <a:tbl>
              <a:tblPr firstRow="1" bandRow="1">
                <a:tableStyleId>{5C22544A-7EE6-4342-B048-85BDC9FD1C3A}</a:tableStyleId>
              </a:tblPr>
              <a:tblGrid>
                <a:gridCol w="2015261">
                  <a:extLst>
                    <a:ext uri="{9D8B030D-6E8A-4147-A177-3AD203B41FA5}">
                      <a16:colId xmlns:a16="http://schemas.microsoft.com/office/drawing/2014/main" val="2056415069"/>
                    </a:ext>
                  </a:extLst>
                </a:gridCol>
                <a:gridCol w="4694472">
                  <a:extLst>
                    <a:ext uri="{9D8B030D-6E8A-4147-A177-3AD203B41FA5}">
                      <a16:colId xmlns:a16="http://schemas.microsoft.com/office/drawing/2014/main" val="2744990870"/>
                    </a:ext>
                  </a:extLst>
                </a:gridCol>
                <a:gridCol w="4922682">
                  <a:extLst>
                    <a:ext uri="{9D8B030D-6E8A-4147-A177-3AD203B41FA5}">
                      <a16:colId xmlns:a16="http://schemas.microsoft.com/office/drawing/2014/main" val="1806866740"/>
                    </a:ext>
                  </a:extLst>
                </a:gridCol>
              </a:tblGrid>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4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John’s Story</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Jesus’ Story</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4160061101"/>
                  </a:ext>
                </a:extLst>
              </a:tr>
              <a:tr h="370840">
                <a:tc>
                  <a:txBody>
                    <a:bodyPr/>
                    <a:lstStyle/>
                    <a:p>
                      <a:r>
                        <a:rPr lang="en-US" sz="3600" b="1" kern="1200" dirty="0">
                          <a:solidFill>
                            <a:schemeClr val="tx1"/>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1:5-25</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pPr algn="ctr"/>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pPr algn="ctr"/>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2613789665"/>
                  </a:ext>
                </a:extLst>
              </a:tr>
              <a:tr h="370840">
                <a:tc>
                  <a:txBody>
                    <a:bodyPr/>
                    <a:lstStyle/>
                    <a:p>
                      <a:r>
                        <a:rPr lang="en-US" sz="3600" b="1" kern="1200" dirty="0">
                          <a:solidFill>
                            <a:schemeClr val="tx1"/>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1:26-38</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3314892807"/>
                  </a:ext>
                </a:extLst>
              </a:tr>
              <a:tr h="370840">
                <a:tc>
                  <a:txBody>
                    <a:bodyPr/>
                    <a:lstStyle/>
                    <a:p>
                      <a:r>
                        <a:rPr lang="en-US" sz="3600" b="1" kern="1200" dirty="0">
                          <a:solidFill>
                            <a:schemeClr val="tx1"/>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1:39-56</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gridSpan="2">
                  <a:txBody>
                    <a:bodyPr/>
                    <a:lstStyle/>
                    <a:p>
                      <a:pPr algn="ctr"/>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hMerge="1">
                  <a:txBody>
                    <a:bodyPr/>
                    <a:lstStyle/>
                    <a:p>
                      <a:pPr algn="ctr"/>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438815722"/>
                  </a:ext>
                </a:extLst>
              </a:tr>
              <a:tr h="370840">
                <a:tc>
                  <a:txBody>
                    <a:bodyPr/>
                    <a:lstStyle/>
                    <a:p>
                      <a:r>
                        <a:rPr lang="en-US" sz="3600" b="1" kern="1200" dirty="0">
                          <a:solidFill>
                            <a:schemeClr val="tx1"/>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1:57-80</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pPr algn="ctr"/>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pPr algn="ctr"/>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422670865"/>
                  </a:ext>
                </a:extLst>
              </a:tr>
              <a:tr h="370840">
                <a:tc>
                  <a:txBody>
                    <a:bodyPr/>
                    <a:lstStyle/>
                    <a:p>
                      <a:r>
                        <a:rPr lang="en-US" sz="3600" b="1" kern="1200" dirty="0">
                          <a:solidFill>
                            <a:schemeClr val="tx1"/>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2:1-52</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3922562317"/>
                  </a:ext>
                </a:extLst>
              </a:tr>
              <a:tr h="370840">
                <a:tc>
                  <a:txBody>
                    <a:bodyPr/>
                    <a:lstStyle/>
                    <a:p>
                      <a:r>
                        <a:rPr lang="en-US" sz="3600" b="1" kern="1200" dirty="0">
                          <a:solidFill>
                            <a:schemeClr val="tx1"/>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3:1-20</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endParaRPr lang="en-US" sz="36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2598179439"/>
                  </a:ext>
                </a:extLst>
              </a:tr>
              <a:tr h="370840">
                <a:tc>
                  <a:txBody>
                    <a:bodyPr/>
                    <a:lstStyle/>
                    <a:p>
                      <a:r>
                        <a:rPr lang="en-US" sz="3600" b="1" kern="1200" dirty="0">
                          <a:solidFill>
                            <a:schemeClr val="tx1"/>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3:21-4:13</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endParaRPr lang="en-US" sz="36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489418352"/>
                  </a:ext>
                </a:extLst>
              </a:tr>
            </a:tbl>
          </a:graphicData>
        </a:graphic>
      </p:graphicFrame>
      <p:sp>
        <p:nvSpPr>
          <p:cNvPr id="8" name="TextBox 7">
            <a:extLst>
              <a:ext uri="{FF2B5EF4-FFF2-40B4-BE49-F238E27FC236}">
                <a16:creationId xmlns:a16="http://schemas.microsoft.com/office/drawing/2014/main" id="{4EC301A1-216C-5DE4-3B1A-C1F6A1217606}"/>
              </a:ext>
            </a:extLst>
          </p:cNvPr>
          <p:cNvSpPr txBox="1"/>
          <p:nvPr/>
        </p:nvSpPr>
        <p:spPr>
          <a:xfrm>
            <a:off x="7030586" y="2484807"/>
            <a:ext cx="4623707" cy="646331"/>
          </a:xfrm>
          <a:prstGeom prst="rect">
            <a:avLst/>
          </a:prstGeom>
          <a:noFill/>
        </p:spPr>
        <p:txBody>
          <a:bodyPr wrap="square" rtlCol="0">
            <a:spAutoFit/>
          </a:bodyPr>
          <a:lstStyle/>
          <a:p>
            <a:pPr algn="ct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Jesus’ Birth Foretold</a:t>
            </a:r>
          </a:p>
        </p:txBody>
      </p:sp>
      <p:sp>
        <p:nvSpPr>
          <p:cNvPr id="10" name="TextBox 9">
            <a:extLst>
              <a:ext uri="{FF2B5EF4-FFF2-40B4-BE49-F238E27FC236}">
                <a16:creationId xmlns:a16="http://schemas.microsoft.com/office/drawing/2014/main" id="{72959D1F-8E23-2268-9229-F5DD9B486B20}"/>
              </a:ext>
            </a:extLst>
          </p:cNvPr>
          <p:cNvSpPr txBox="1"/>
          <p:nvPr/>
        </p:nvSpPr>
        <p:spPr>
          <a:xfrm>
            <a:off x="7039168" y="4579328"/>
            <a:ext cx="4797927" cy="646331"/>
          </a:xfrm>
          <a:prstGeom prst="rect">
            <a:avLst/>
          </a:prstGeom>
          <a:noFill/>
        </p:spPr>
        <p:txBody>
          <a:bodyPr wrap="square" rtlCol="0">
            <a:spAutoFit/>
          </a:bodyPr>
          <a:lstStyle/>
          <a:p>
            <a:pPr algn="ct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Jesus’ Birth &amp; Boyhood</a:t>
            </a:r>
          </a:p>
        </p:txBody>
      </p:sp>
      <p:sp>
        <p:nvSpPr>
          <p:cNvPr id="11" name="TextBox 10">
            <a:extLst>
              <a:ext uri="{FF2B5EF4-FFF2-40B4-BE49-F238E27FC236}">
                <a16:creationId xmlns:a16="http://schemas.microsoft.com/office/drawing/2014/main" id="{9B236C87-A06C-FAE0-1AB0-0EF08067C7E7}"/>
              </a:ext>
            </a:extLst>
          </p:cNvPr>
          <p:cNvSpPr txBox="1"/>
          <p:nvPr/>
        </p:nvSpPr>
        <p:spPr>
          <a:xfrm>
            <a:off x="2180187" y="3886010"/>
            <a:ext cx="4623707" cy="646331"/>
          </a:xfrm>
          <a:prstGeom prst="rect">
            <a:avLst/>
          </a:prstGeom>
          <a:noFill/>
        </p:spPr>
        <p:txBody>
          <a:bodyPr wrap="square" rtlCol="0">
            <a:spAutoFit/>
          </a:bodyPr>
          <a:lstStyle/>
          <a:p>
            <a:pPr algn="ct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John’s Birth</a:t>
            </a:r>
          </a:p>
        </p:txBody>
      </p:sp>
      <p:sp>
        <p:nvSpPr>
          <p:cNvPr id="12" name="TextBox 11">
            <a:extLst>
              <a:ext uri="{FF2B5EF4-FFF2-40B4-BE49-F238E27FC236}">
                <a16:creationId xmlns:a16="http://schemas.microsoft.com/office/drawing/2014/main" id="{9F0F589A-F3A3-AE8A-84C6-6733827BB099}"/>
              </a:ext>
            </a:extLst>
          </p:cNvPr>
          <p:cNvSpPr txBox="1"/>
          <p:nvPr/>
        </p:nvSpPr>
        <p:spPr>
          <a:xfrm>
            <a:off x="2323936" y="5296622"/>
            <a:ext cx="4623707" cy="646331"/>
          </a:xfrm>
          <a:prstGeom prst="rect">
            <a:avLst/>
          </a:prstGeom>
          <a:noFill/>
        </p:spPr>
        <p:txBody>
          <a:bodyPr wrap="square" rtlCol="0">
            <a:spAutoFit/>
          </a:bodyPr>
          <a:lstStyle/>
          <a:p>
            <a:pPr algn="ctr"/>
            <a:r>
              <a:rPr lang="en-US" sz="36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John Prepares the Way</a:t>
            </a:r>
          </a:p>
        </p:txBody>
      </p:sp>
      <p:sp>
        <p:nvSpPr>
          <p:cNvPr id="13" name="TextBox 12">
            <a:extLst>
              <a:ext uri="{FF2B5EF4-FFF2-40B4-BE49-F238E27FC236}">
                <a16:creationId xmlns:a16="http://schemas.microsoft.com/office/drawing/2014/main" id="{4DCDBA21-E97D-28F2-4BA2-41F05351E820}"/>
              </a:ext>
            </a:extLst>
          </p:cNvPr>
          <p:cNvSpPr txBox="1"/>
          <p:nvPr/>
        </p:nvSpPr>
        <p:spPr>
          <a:xfrm>
            <a:off x="7030586" y="5980333"/>
            <a:ext cx="4623707" cy="646331"/>
          </a:xfrm>
          <a:prstGeom prst="rect">
            <a:avLst/>
          </a:prstGeom>
          <a:noFill/>
        </p:spPr>
        <p:txBody>
          <a:bodyPr wrap="square" rtlCol="0">
            <a:spAutoFit/>
          </a:bodyPr>
          <a:lstStyle/>
          <a:p>
            <a:pPr algn="ct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Jesus is Prepared</a:t>
            </a:r>
          </a:p>
        </p:txBody>
      </p:sp>
      <p:sp>
        <p:nvSpPr>
          <p:cNvPr id="2" name="TextBox 1">
            <a:extLst>
              <a:ext uri="{FF2B5EF4-FFF2-40B4-BE49-F238E27FC236}">
                <a16:creationId xmlns:a16="http://schemas.microsoft.com/office/drawing/2014/main" id="{4067A07C-C4F6-5576-7350-F0388EC583EF}"/>
              </a:ext>
            </a:extLst>
          </p:cNvPr>
          <p:cNvSpPr txBox="1"/>
          <p:nvPr/>
        </p:nvSpPr>
        <p:spPr>
          <a:xfrm>
            <a:off x="2343374" y="1789447"/>
            <a:ext cx="4623707" cy="646331"/>
          </a:xfrm>
          <a:prstGeom prst="rect">
            <a:avLst/>
          </a:prstGeom>
          <a:noFill/>
        </p:spPr>
        <p:txBody>
          <a:bodyPr wrap="square" rtlCol="0">
            <a:spAutoFit/>
          </a:bodyPr>
          <a:lstStyle/>
          <a:p>
            <a:pPr algn="ct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John’s Birth Foretold</a:t>
            </a:r>
          </a:p>
        </p:txBody>
      </p:sp>
      <p:sp>
        <p:nvSpPr>
          <p:cNvPr id="15" name="Rectangle: Rounded Corners 14">
            <a:extLst>
              <a:ext uri="{FF2B5EF4-FFF2-40B4-BE49-F238E27FC236}">
                <a16:creationId xmlns:a16="http://schemas.microsoft.com/office/drawing/2014/main" id="{098AAD78-66BC-8413-2AC5-8A3E0DC23C1E}"/>
              </a:ext>
            </a:extLst>
          </p:cNvPr>
          <p:cNvSpPr/>
          <p:nvPr/>
        </p:nvSpPr>
        <p:spPr>
          <a:xfrm>
            <a:off x="2378194" y="5353936"/>
            <a:ext cx="4513003" cy="531701"/>
          </a:xfrm>
          <a:prstGeom prst="roundRect">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3B1B94D8-13CA-D8BA-5681-726C882FD66C}"/>
              </a:ext>
            </a:extLst>
          </p:cNvPr>
          <p:cNvSpPr txBox="1"/>
          <p:nvPr/>
        </p:nvSpPr>
        <p:spPr>
          <a:xfrm>
            <a:off x="3862656" y="3178124"/>
            <a:ext cx="6233628" cy="646331"/>
          </a:xfrm>
          <a:prstGeom prst="rect">
            <a:avLst/>
          </a:prstGeom>
          <a:noFill/>
        </p:spPr>
        <p:txBody>
          <a:bodyPr wrap="square" rtlCol="0">
            <a:spAutoFit/>
          </a:bodyPr>
          <a:lstStyle/>
          <a:p>
            <a:pPr algn="ct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Mary and Elizabeth Together</a:t>
            </a:r>
          </a:p>
        </p:txBody>
      </p:sp>
      <p:sp>
        <p:nvSpPr>
          <p:cNvPr id="7" name="TextBox 6">
            <a:extLst>
              <a:ext uri="{FF2B5EF4-FFF2-40B4-BE49-F238E27FC236}">
                <a16:creationId xmlns:a16="http://schemas.microsoft.com/office/drawing/2014/main" id="{8D208362-91EE-DB37-EECB-31B05AD48921}"/>
              </a:ext>
            </a:extLst>
          </p:cNvPr>
          <p:cNvSpPr txBox="1"/>
          <p:nvPr/>
        </p:nvSpPr>
        <p:spPr>
          <a:xfrm>
            <a:off x="456741" y="112463"/>
            <a:ext cx="11278512" cy="830997"/>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Luke 1:5 – 4:13 – An Orderly Account!</a:t>
            </a:r>
          </a:p>
        </p:txBody>
      </p:sp>
    </p:spTree>
    <p:custDataLst>
      <p:tags r:id="rId1"/>
    </p:custDataLst>
    <p:extLst>
      <p:ext uri="{BB962C8B-B14F-4D97-AF65-F5344CB8AC3E}">
        <p14:creationId xmlns:p14="http://schemas.microsoft.com/office/powerpoint/2010/main" val="173714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558A6-46BE-5000-B968-57F2A93B5FD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9A4BBF2-506E-996B-D2C7-E087A417F889}"/>
              </a:ext>
            </a:extLst>
          </p:cNvPr>
          <p:cNvPicPr>
            <a:picLocks noChangeAspect="1"/>
          </p:cNvPicPr>
          <p:nvPr/>
        </p:nvPicPr>
        <p:blipFill>
          <a:blip r:embed="rId4">
            <a:extLst>
              <a:ext uri="{28A0092B-C50C-407E-A947-70E740481C1C}">
                <a14:useLocalDpi xmlns:a14="http://schemas.microsoft.com/office/drawing/2010/main" val="0"/>
              </a:ext>
            </a:extLst>
          </a:blip>
          <a:srcRect t="4444" b="10810"/>
          <a:stretch>
            <a:fillRect/>
          </a:stretch>
        </p:blipFill>
        <p:spPr>
          <a:xfrm>
            <a:off x="0" y="-4303"/>
            <a:ext cx="12192000" cy="6888136"/>
          </a:xfrm>
          <a:prstGeom prst="rect">
            <a:avLst/>
          </a:prstGeom>
        </p:spPr>
      </p:pic>
      <p:sp>
        <p:nvSpPr>
          <p:cNvPr id="2" name="TextBox 1">
            <a:extLst>
              <a:ext uri="{FF2B5EF4-FFF2-40B4-BE49-F238E27FC236}">
                <a16:creationId xmlns:a16="http://schemas.microsoft.com/office/drawing/2014/main" id="{50C4285F-927C-C17B-6823-0F1A43C027C2}"/>
              </a:ext>
            </a:extLst>
          </p:cNvPr>
          <p:cNvSpPr txBox="1"/>
          <p:nvPr/>
        </p:nvSpPr>
        <p:spPr>
          <a:xfrm>
            <a:off x="1687486" y="0"/>
            <a:ext cx="8817024" cy="830997"/>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Are You Prepared?</a:t>
            </a:r>
          </a:p>
        </p:txBody>
      </p:sp>
      <p:sp>
        <p:nvSpPr>
          <p:cNvPr id="5" name="TextBox 4">
            <a:extLst>
              <a:ext uri="{FF2B5EF4-FFF2-40B4-BE49-F238E27FC236}">
                <a16:creationId xmlns:a16="http://schemas.microsoft.com/office/drawing/2014/main" id="{3BCA45D4-37C6-8FCF-2C49-91C2AA2A501B}"/>
              </a:ext>
            </a:extLst>
          </p:cNvPr>
          <p:cNvSpPr txBox="1"/>
          <p:nvPr/>
        </p:nvSpPr>
        <p:spPr>
          <a:xfrm>
            <a:off x="1245236" y="3426178"/>
            <a:ext cx="9701523" cy="2092881"/>
          </a:xfrm>
          <a:prstGeom prst="rect">
            <a:avLst/>
          </a:prstGeom>
          <a:solidFill>
            <a:schemeClr val="bg1">
              <a:alpha val="70000"/>
            </a:schemeClr>
          </a:solidFill>
          <a:ln w="63500">
            <a:noFill/>
          </a:ln>
        </p:spPr>
        <p:txBody>
          <a:bodyPr wrap="square" rtlCol="0">
            <a:spAutoFit/>
          </a:bodyPr>
          <a:lstStyle/>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Preparation is Initiated by God (vss. 1-6)</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Preparation Involves Repentance (vss. 7-9)</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Preparation is Very Practical (vss. 10-14)</a:t>
            </a:r>
          </a:p>
        </p:txBody>
      </p:sp>
    </p:spTree>
    <p:custDataLst>
      <p:tags r:id="rId1"/>
    </p:custDataLst>
    <p:extLst>
      <p:ext uri="{BB962C8B-B14F-4D97-AF65-F5344CB8AC3E}">
        <p14:creationId xmlns:p14="http://schemas.microsoft.com/office/powerpoint/2010/main" val="23647305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DBA6DC-54FD-6257-742F-6CD81F87897F}"/>
              </a:ext>
            </a:extLst>
          </p:cNvPr>
          <p:cNvSpPr/>
          <p:nvPr/>
        </p:nvSpPr>
        <p:spPr>
          <a:xfrm>
            <a:off x="0" y="0"/>
            <a:ext cx="12192000" cy="6858000"/>
          </a:xfrm>
          <a:prstGeom prst="rect">
            <a:avLst/>
          </a:prstGeom>
          <a:solidFill>
            <a:srgbClr val="3C1E0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B084CED-450E-3D66-0ACA-00B2DF7C16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3" name="TextBox 2">
            <a:extLst>
              <a:ext uri="{FF2B5EF4-FFF2-40B4-BE49-F238E27FC236}">
                <a16:creationId xmlns:a16="http://schemas.microsoft.com/office/drawing/2014/main" id="{1F5A7D3D-E733-EE61-DD90-F614129D995A}"/>
              </a:ext>
            </a:extLst>
          </p:cNvPr>
          <p:cNvSpPr txBox="1"/>
          <p:nvPr/>
        </p:nvSpPr>
        <p:spPr>
          <a:xfrm>
            <a:off x="406400" y="4677559"/>
            <a:ext cx="11379200" cy="2185214"/>
          </a:xfrm>
          <a:prstGeom prst="rect">
            <a:avLst/>
          </a:prstGeom>
          <a:solidFill>
            <a:schemeClr val="bg1">
              <a:alpha val="50000"/>
            </a:schemeClr>
          </a:solidFill>
          <a:ln w="63500">
            <a:noFill/>
          </a:ln>
        </p:spPr>
        <p:txBody>
          <a:bodyPr wrap="square" rtlCol="0">
            <a:spAutoFit/>
          </a:bodyPr>
          <a:lstStyle/>
          <a:p>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 the fifteenth year of the reign of Tiberius Caesar, Pontius Pilate being governor of Judea, and Herod being tetrarch of Galilee, and his brother Philip tetrarch of the region of Ituraea and Trachonitis, and Lysanias tetrarch of Abilene...”     Luke 3:1</a:t>
            </a:r>
          </a:p>
        </p:txBody>
      </p:sp>
      <p:sp>
        <p:nvSpPr>
          <p:cNvPr id="2" name="TextBox 1">
            <a:extLst>
              <a:ext uri="{FF2B5EF4-FFF2-40B4-BE49-F238E27FC236}">
                <a16:creationId xmlns:a16="http://schemas.microsoft.com/office/drawing/2014/main" id="{00C0A1EB-E8DB-A37E-5FE2-742C00EBE5D3}"/>
              </a:ext>
            </a:extLst>
          </p:cNvPr>
          <p:cNvSpPr txBox="1"/>
          <p:nvPr/>
        </p:nvSpPr>
        <p:spPr>
          <a:xfrm>
            <a:off x="2617930" y="0"/>
            <a:ext cx="6956139" cy="646331"/>
          </a:xfrm>
          <a:prstGeom prst="rect">
            <a:avLst/>
          </a:prstGeom>
          <a:solidFill>
            <a:schemeClr val="bg1">
              <a:alpha val="70000"/>
            </a:schemeClr>
          </a:solidFill>
          <a:ln w="63500">
            <a:noFill/>
          </a:ln>
        </p:spPr>
        <p:txBody>
          <a:bodyPr wrap="square" rtlCol="0">
            <a:spAutoFit/>
          </a:bodyPr>
          <a:lstStyle/>
          <a:p>
            <a:pPr algn="ct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Herod the Great’s Kingdom Divided</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3"/>
  <p:tag name="ISPRING_PROJECT_FOLDER_UPDATED" val="1"/>
  <p:tag name="ISPRING_LMS_API_VERSION" val="SCORM 2004 (4th edition)"/>
  <p:tag name="ISPRING_ULTRA_SCORM_COURSE_ID" val="E24C38BC-5005-467C-AC4A-D8EC405BF7BB"/>
  <p:tag name="ISPRING_CMI5_LAUNCH_METHOD" val="any window"/>
  <p:tag name="ISPRINGCLOUDFOLDERID" val="1"/>
  <p:tag name="ISPRINGONLINEFOLDERID" val="1"/>
  <p:tag name="ISPRING_SCORM_RATE_SLIDES" val="0"/>
  <p:tag name="ISPRING_SCORM_PASSING_SCORE" val="0.000000"/>
  <p:tag name="FLASHSPRING_ZOOM_TAG" val="52"/>
  <p:tag name="ISPRING_FIRST_PUBLISH" val="1"/>
  <p:tag name="ISPRING_SCORM_RATE_QUIZZES" val="0"/>
  <p:tag name="ISPRING_SCORM_REPORT_STATUS" val="0"/>
  <p:tag name="ISPRING_ULTRA_SCORM_DURATION" val="3600"/>
  <p:tag name="ISPRING_SCORM_USE_GRADE" val="1"/>
  <p:tag name="ISPRING_SCORM_USE_CUSTOM_PASSING_SCORE" val="0"/>
  <p:tag name="ISPRING_TERMINATE_LESSON_ON_TIMEOUT" val="0"/>
  <p:tag name="ISPRING_SHOW_MESSAGE_ON_TIMEOUT" val="0"/>
  <p:tag name="ISPRING-SUITE_ISPRING_CURRENT_GRADING_VERSION" val="v1"/>
  <p:tag name="ISPRING_RESOURCE_FOLDER_TIP_DIALOG_SHOWN" val="1"/>
  <p:tag name="ISPRING_PUBLISH_SETTINGS" val="{&quot;commonSettings&quot;:{&quot;webSettings&quot;:{&quot;useMobileViewer&quot;:&quot;T_FALSE&quot;,&quot;format&quot;:&quot;OF_VIDEO&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invertReadingOrder&quot;:&quot;T_FALSE&quot;},&quot;compressionSettings&quot;:{&quot;imageSettings&quot;:{&quot;jpegQuality&quot;:70},&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0&quot;,&quot;uploadSources&quot;:true}}"/>
  <p:tag name="ISPRING_ULTRA_SCORM_SLIDE_COUNT" val="38"/>
  <p:tag name="ISPRING_SCREEN_RECS_UPDATED" val="C:\Users\dlbri\OneDrive\Documents\AIC\AIC Pastoring\Messages\Luke\Luke 1-4 - Intro and Prep\Luke 2_39-52\"/>
  <p:tag name="ISPRING_UUID" val="{9087A017-DFA1-4418-AB15-74A69D2EDE92}"/>
  <p:tag name="ISPRING_RESOURCE_FOLDER" val="C:\Users\dlbri\OneDrive\Documents\AIC\AIC Pastoring\Messages\Luke\Luke 1-4 - Intro and Prep\Luke 2_39-52\"/>
  <p:tag name="ISPRING_PRESENTATION_PATH" val="C:\Users\dlbri\OneDrive\Documents\AIC\AIC Pastoring\Messages\Luke\Luke 1-4 - Intro and Prep\Luke 2_39-52.pptx"/>
  <p:tag name="ISPRING_PRESENTATION_INFO_2" val="&lt;?xml version=&quot;1.0&quot; encoding=&quot;UTF-8&quot; standalone=&quot;no&quot; ?&gt;&#10;&lt;presentation2&gt;&#10;&#10;  &lt;slides&gt;&#10;    &lt;slide id=&quot;{4839CBFB-A6A2-4C0E-9909-FDB1A81D9C56}&quot; pptId=&quot;4520&quot;/&gt;&#10;    &lt;slide id=&quot;{02CFBF45-0EE0-432D-B974-A41BE524D13E}&quot; pptId=&quot;6802&quot;/&gt;&#10;    &lt;slide id=&quot;{738F8399-2328-4945-8D38-B4BB5C512C09}&quot; pptId=&quot;6819&quot;/&gt;&#10;    &lt;slide id=&quot;{CDD4A43A-981E-42A7-8CF0-B15B71310AA7}&quot; pptId=&quot;6794&quot;/&gt;&#10;    &lt;slide id=&quot;{B0D70D74-DA87-4274-A843-F09D6A2D9FD3}&quot; pptId=&quot;6820&quot;/&gt;&#10;    &lt;slide id=&quot;{102A3337-FD20-4566-AEC6-713912FCFB23}&quot; pptId=&quot;6821&quot;/&gt;&#10;    &lt;slide id=&quot;{A43AB41F-0790-4128-9981-39707D4B0E11}&quot; pptId=&quot;6788&quot;/&gt;&#10;    &lt;slide id=&quot;{E9910D02-E10A-4110-972F-51F02FBF2745}&quot; pptId=&quot;258&quot;/&gt;&#10;    &lt;slide id=&quot;{3188153B-29C3-4D34-95A9-20E69A7DEFBF}&quot; pptId=&quot;6814&quot;/&gt;&#10;    &lt;slide id=&quot;{640A5178-5DE7-46C5-AEC2-8496B4164CA7}&quot; pptId=&quot;6804&quot;/&gt;&#10;    &lt;slide id=&quot;{4679EBFD-BE9D-48BC-B5D1-429D5E271265}&quot; pptId=&quot;6803&quot;/&gt;&#10;    &lt;slide id=&quot;{BEBDA369-D086-47E5-84B5-FF883D465E53}&quot; pptId=&quot;6805&quot;/&gt;&#10;    &lt;slide id=&quot;{63DB076D-9806-4345-8C7D-2F7E7BF6FFF1}&quot; pptId=&quot;6808&quot;/&gt;&#10;    &lt;slide id=&quot;{C44B9CF7-05F8-4648-8883-38629A007FA3}&quot; pptId=&quot;6807&quot;/&gt;&#10;    &lt;slide id=&quot;{C7543FB4-3532-47EE-85C9-DDA7D7C50981}&quot; pptId=&quot;6806&quot;/&gt;&#10;    &lt;slide id=&quot;{CFA7FDCA-FAAD-4C0B-A327-184063380428}&quot; pptId=&quot;6809&quot;/&gt;&#10;    &lt;slide id=&quot;{A2462EBA-6A98-4E64-959A-C5D261086134}&quot; pptId=&quot;6810&quot;/&gt;&#10;    &lt;slide id=&quot;{801B7A3E-09A9-4C4F-9BCD-94438A873C83}&quot; pptId=&quot;6811&quot;/&gt;&#10;    &lt;slide id=&quot;{8C470D5A-6B1A-40C6-B07D-2F9823F2DCB1}&quot; pptId=&quot;6812&quot;/&gt;&#10;    &lt;slide id=&quot;{DAB922EB-1DA9-487D-84A6-A31149D3306B}&quot; pptId=&quot;6813&quot;/&gt;&#10;    &lt;slide id=&quot;{19A2B3C6-1E07-45C4-8FA3-7AF80896AFC2}&quot; pptId=&quot;6822&quot;/&gt;&#10;    &lt;slide id=&quot;{6C843E84-30B2-4208-BD19-B692BA0BEF57}&quot; pptId=&quot;6824&quot;/&gt;&#10;    &lt;slide id=&quot;{59F72E9A-9E69-4A7C-8914-0CB857449BE6}&quot; pptId=&quot;6816&quot;/&gt;&#10;    &lt;slide id=&quot;{EE930984-0006-4BAE-8CAF-7AADA7027C18}&quot; pptId=&quot;6861&quot;/&gt;&#10;    &lt;slide id=&quot;{FFFE7B62-5DD9-4CE7-92D7-19CAF47F524B}&quot; pptId=&quot;6860&quot;/&gt;&#10;    &lt;slide id=&quot;{7DFF8E67-2640-4859-BC0D-FBCFBC02604E}&quot; pptId=&quot;6817&quot;/&gt;&#10;    &lt;slide id=&quot;{ED1C4C91-7113-4AF5-8065-E29EEC5773E1}&quot; pptId=&quot;6815&quot;/&gt;&#10;    &lt;slide id=&quot;{09B4A9A4-8EFD-4430-B1AA-E74E9679B35B}&quot; pptId=&quot;6825&quot;/&gt;&#10;    &lt;slide id=&quot;{70914D5A-06F6-4EA0-B07E-6FCCE2441D4A}&quot; pptId=&quot;6862&quot;/&gt;&#10;    &lt;slide id=&quot;{2FC32BA4-131D-4C19-AFCA-1D109423D02C}&quot; pptId=&quot;6826&quot;/&gt;&#10;    &lt;slide id=&quot;{741DF792-2A22-41CF-BC1B-6158CE38593A}&quot; pptId=&quot;6827&quot;/&gt;&#10;    &lt;slide id=&quot;{B1021F38-3E61-48DA-86EA-304F9DB9B7B1}&quot; pptId=&quot;6829&quot;/&gt;&#10;    &lt;slide id=&quot;{B3C182F1-5BE2-45B8-A4F3-B928BEF97DBD}&quot; pptId=&quot;6830&quot;/&gt;&#10;    &lt;slide id=&quot;{512EBC07-A6FA-428D-A8B6-258AF5C1F310}&quot; pptId=&quot;6832&quot;/&gt;&#10;    &lt;slide id=&quot;{3D2D255D-A6AF-41D9-9BF0-1D93BB3DF14A}&quot; pptId=&quot;6828&quot;/&gt;&#10;    &lt;slide id=&quot;{B8620E89-6F49-4C29-A75B-D66FD0209D59}&quot; pptId=&quot;6857&quot;/&gt;&#10;    &lt;slide id=&quot;{EBC51845-C64C-4028-8269-23293AD24882}&quot; pptId=&quot;6833&quot;/&gt;&#10;    &lt;slide id=&quot;{57C92C1E-7658-4A6E-B5F0-8D903945204F}&quot; pptId=&quot;6834&quot;/&gt;&#10;    &lt;slide id=&quot;{6149F322-2A1C-4495-9AEF-3DE0E4A71AE8}&quot; pptId=&quot;6838&quot;/&gt;&#10;    &lt;slide id=&quot;{D6F8139E-5AA9-43AB-A1D6-716DF65EC624}&quot; pptId=&quot;6839&quot;/&gt;&#10;    &lt;slide id=&quot;{A3F8C9DF-735E-4DD6-8D4A-52FA4ED51489}&quot; pptId=&quot;6842&quot;/&gt;&#10;    &lt;slide id=&quot;{743EE191-3B41-44D5-A8B4-8077BAAAB130}&quot; pptId=&quot;6843&quot;/&gt;&#10;    &lt;slide id=&quot;{81C23B46-BA46-4BDD-9F93-1B9801636B09}&quot; pptId=&quot;6841&quot;/&gt;&#10;    &lt;slide id=&quot;{5BE20E7C-6AF7-4870-95B5-E6E211413826}&quot; pptId=&quot;6844&quot;/&gt;&#10;    &lt;slide id=&quot;{36641D93-4FCC-470B-88A6-CE2A97265B9D}&quot; pptId=&quot;6840&quot;/&gt;&#10;    &lt;slide id=&quot;{0DBB6F7C-D015-4BA1-947B-56F28F377493}&quot; pptId=&quot;6845&quot;/&gt;&#10;    &lt;slide id=&quot;{93A6044E-0F26-4E2C-B93E-F2D9FDC2C2E3}&quot; pptId=&quot;6846&quot;/&gt;&#10;    &lt;slide id=&quot;{38EBA8E3-6AA4-442D-8C99-F9F1AF60B23F}&quot; pptId=&quot;6847&quot;/&gt;&#10;    &lt;slide id=&quot;{2504A1A3-9548-4731-B881-61AA0DBF8E42}&quot; pptId=&quot;6849&quot;/&gt;&#10;    &lt;slide id=&quot;{90A4621A-084A-4AC6-9E9E-67CD5984339F}&quot; pptId=&quot;6848&quot;/&gt;&#10;    &lt;slide id=&quot;{311C212E-9103-45D6-B4FE-BC858A4F386B}&quot; pptId=&quot;6850&quot;/&gt;&#10;    &lt;slide id=&quot;{4211BDFA-1CD0-4588-8B2D-42781E958D6F}&quot; pptId=&quot;6852&quot;/&gt;&#10;    &lt;slide id=&quot;{B1EF8025-0EBA-43CC-BF20-F028011B83B7}&quot; pptId=&quot;6858&quot;/&gt;&#10;    &lt;slide id=&quot;{A2A14E52-8FED-49CE-A70C-265B209CB93F}&quot; pptId=&quot;6853&quot;/&gt;&#10;    &lt;slide id=&quot;{CF59FB35-0DD6-40FE-9042-CD1AE11873B7}&quot; pptId=&quot;6854&quot;/&gt;&#10;    &lt;slide id=&quot;{2B1746EE-801F-47DE-A74D-A3C1A6C38CB5}&quot; pptId=&quot;6855&quot;/&gt;&#10;    &lt;slide id=&quot;{2A0130F4-EDE9-47D1-9E9C-94A2B861A9B3}&quot; pptId=&quot;6856&quot;/&gt;&#10;    &lt;slide id=&quot;{F75FE110-9B62-4C99-98E0-E28E59CBF245}&quot; pptId=&quot;6859&quot;/&gt;&#10;    &lt;slide id=&quot;{AE4CB7C9-29FF-444A-B01F-B020F07D16CD}&quot; pptId=&quot;6279&quot;/&gt;&#10;  &lt;/slides&gt;&#10;&#10;  &lt;narration&gt;&#10;    &lt;audioTracks&gt;&#10;      &lt;audioTrack duration=&quot;2125945&quot; muted=&quot;false&quot; name=&quot;Luke 2_39-52 - Edited Sound Board Audio&quot; resource=&quot;55f07586&quot; slideId=&quot;{4839CBFB-A6A2-4C0E-9909-FDB1A81D9C56}&quot; startTime=&quot;0&quot; stepIndex=&quot;0&quot; volume=&quot;1&quot;&gt;&#10;        &lt;audio channels=&quot;2&quot; format=&quot;fltp&quot; sampleRate=&quot;48000&quot;/&gt;&#10;      &lt;/audioTrack&gt;&#10;    &lt;/audioTracks&gt;&#10;    &lt;videoTracks/&gt;&#10;  &lt;/narration&gt;&#10;&#10;&lt;/presentation2&gt;&#10;"/>
  <p:tag name="ISPRING_ULTRA_SCORM_COURCE_TITLE" val="Luke 2_39-52 - Fully Man and Fully God"/>
  <p:tag name="ISPRING_SCORM_ENDPOINT" val="&lt;endpoint&gt;&lt;enable&gt;0&lt;/enable&gt;&lt;lrs&gt;https://&lt;/lrs&gt;&lt;auth&gt;0&lt;/auth&gt;&lt;login&gt;&lt;/login&gt;&lt;password&gt;&lt;/password&gt;&lt;key&gt;&lt;/key&gt;&lt;name&gt;&lt;/name&gt;&lt;email&gt;&lt;/email&gt;&lt;/endpoint&gt;&#10;"/>
  <p:tag name="ISPRING_OUTPUT_FOLDER" val="[[&quot;w\uFFFDl\uFFFD{02D7091F-DD7B-4709-AD2E-55B0B554E76B}&quot;,&quot;C:\\Users\\dlbri\\OneDrive\\Documents\\AIC\\AIC Pastoring\\Messages\\Luke\\Luke 1-4 - Intro and Prep\\AV Files&quot;],[&quot;\uFFFD\/\bP{52F60523-431F-4090-BD6D-7A152C603D33}&quot;,&quot;C:\\Users\\dlbri\\OneDrive\\Documents\\AIC\\AIC Pastoring\\Messages\\Isaiah\\Chapters 40-48\\AV Files&quot;]]"/>
  <p:tag name="ISPRING_PRESENTATION_TITLE" val="Luke 2_39-52 - Fully Man and Fully God"/>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A43AB41F-0790-4128-9981-39707D4B0E11}"/>
  <p:tag name="GENSWF_ADVANCE_TIME" val="19.465"/>
  <p:tag name="TIMING" val="|6.214|4.233"/>
  <p:tag name="GENSWF_SLIDE_UID" val="{579A6511-2C01-45B4-8DE0-D1484A04BB2B}:6788"/>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4003A39F-5CA5-4EB7-9F03-88FE2E91D3CF}:6279"/>
  <p:tag name="ISPRING_SLIDE_ID_2" val="{AE4CB7C9-29FF-444A-B01F-B020F07D16CD}"/>
  <p:tag name="GENSWF_ADVANCE_TIME" val="43.453"/>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ISPRING_SLIDE_ID_2" val="{4839CBFB-A6A2-4C0E-9909-FDB1A81D9C56}"/>
  <p:tag name="GENSWF_ADVANCE_TIME" val="28.880"/>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02CFBF45-0EE0-432D-B974-A41BE524D13E}"/>
  <p:tag name="GENSWF_ADVANCE_TIME" val="63.900"/>
  <p:tag name="GENSWF_SLIDE_UID" val="{D52B301E-FB96-40B3-AA89-259C4434528D}:6802"/>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02CFBF45-0EE0-432D-B974-A41BE524D13E}"/>
  <p:tag name="GENSWF_ADVANCE_TIME" val="63.900"/>
  <p:tag name="GENSWF_SLIDE_UID" val="{D52B301E-FB96-40B3-AA89-259C4434528D}:6802"/>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7982244C-F772-4E72-8875-8C3CD49A1B94}"/>
  <p:tag name="GENSWF_ADVANCE_TIME" val="12.112"/>
  <p:tag name="GENSWF_SLIDE_UID" val="{75FDFD0A-F43A-4125-A927-A2AAA9D54F3F}:6694"/>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A43AB41F-0790-4128-9981-39707D4B0E11}"/>
  <p:tag name="GENSWF_ADVANCE_TIME" val="19.465"/>
  <p:tag name="TIMING" val="|6.214|4.233"/>
  <p:tag name="GENSWF_SLIDE_UID" val="{579A6511-2C01-45B4-8DE0-D1484A04BB2B}:6788"/>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A43AB41F-0790-4128-9981-39707D4B0E11}"/>
  <p:tag name="GENSWF_ADVANCE_TIME" val="19.465"/>
  <p:tag name="TIMING" val="|6.214|4.233"/>
  <p:tag name="GENSWF_SLIDE_UID" val="{579A6511-2C01-45B4-8DE0-D1484A04BB2B}:6788"/>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A43AB41F-0790-4128-9981-39707D4B0E11}"/>
  <p:tag name="GENSWF_ADVANCE_TIME" val="19.465"/>
  <p:tag name="TIMING" val="|6.214|4.233"/>
  <p:tag name="GENSWF_SLIDE_UID" val="{579A6511-2C01-45B4-8DE0-D1484A04BB2B}:6788"/>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A43AB41F-0790-4128-9981-39707D4B0E11}"/>
  <p:tag name="GENSWF_ADVANCE_TIME" val="19.465"/>
  <p:tag name="TIMING" val="|6.214|4.233"/>
  <p:tag name="GENSWF_SLIDE_UID" val="{579A6511-2C01-45B4-8DE0-D1484A04BB2B}:678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FF747C5C-A8E8-4833-9E55-3D08FE4E487A}"/>
    </a:ext>
  </a:ext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40520</TotalTime>
  <Words>3052</Words>
  <Application>Microsoft Macintosh PowerPoint</Application>
  <PresentationFormat>Widescreen</PresentationFormat>
  <Paragraphs>319</Paragraphs>
  <Slides>60</Slides>
  <Notes>55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60</vt:i4>
      </vt:variant>
    </vt:vector>
  </HeadingPairs>
  <TitlesOfParts>
    <vt:vector size="70" baseType="lpstr">
      <vt:lpstr>ＭＳ Ｐゴシック</vt:lpstr>
      <vt:lpstr>Arial</vt:lpstr>
      <vt:lpstr>Calibri</vt:lpstr>
      <vt:lpstr>Calisto MT</vt:lpstr>
      <vt:lpstr>Monotype Corsiva</vt:lpstr>
      <vt:lpstr>Times New Roman</vt:lpstr>
      <vt:lpstr>Wingdings</vt:lpstr>
      <vt:lpstr>Wingdings 2</vt:lpstr>
      <vt:lpstr>Slate</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NT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Luke 2_39-52 - Fully Man and Fully God</dc:title>
  <dc:creator>Dan Bridges</dc:creator>
  <cp:lastModifiedBy>Rick Griffith</cp:lastModifiedBy>
  <cp:revision>35</cp:revision>
  <dcterms:created xsi:type="dcterms:W3CDTF">2023-11-07T11:17:49Z</dcterms:created>
  <dcterms:modified xsi:type="dcterms:W3CDTF">2026-05-31T12:03:56Z</dcterms:modified>
</cp:coreProperties>
</file>