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9"/>
  </p:notesMasterIdLst>
  <p:sldIdLst>
    <p:sldId id="4520" r:id="rId3"/>
    <p:sldId id="6699" r:id="rId4"/>
    <p:sldId id="6802" r:id="rId5"/>
    <p:sldId id="6789" r:id="rId6"/>
    <p:sldId id="6790" r:id="rId7"/>
    <p:sldId id="6795" r:id="rId8"/>
    <p:sldId id="6788" r:id="rId9"/>
    <p:sldId id="258" r:id="rId10"/>
    <p:sldId id="261" r:id="rId11"/>
    <p:sldId id="6740" r:id="rId12"/>
    <p:sldId id="6733" r:id="rId13"/>
    <p:sldId id="6741" r:id="rId14"/>
    <p:sldId id="6767" r:id="rId15"/>
    <p:sldId id="6742" r:id="rId16"/>
    <p:sldId id="6768" r:id="rId17"/>
    <p:sldId id="6747" r:id="rId18"/>
    <p:sldId id="6752" r:id="rId19"/>
    <p:sldId id="6753" r:id="rId20"/>
    <p:sldId id="6782" r:id="rId21"/>
    <p:sldId id="6798" r:id="rId22"/>
    <p:sldId id="6799" r:id="rId23"/>
    <p:sldId id="6791" r:id="rId24"/>
    <p:sldId id="262" r:id="rId25"/>
    <p:sldId id="6734" r:id="rId26"/>
    <p:sldId id="6698" r:id="rId27"/>
    <p:sldId id="264" r:id="rId28"/>
    <p:sldId id="6735" r:id="rId29"/>
    <p:sldId id="6736" r:id="rId30"/>
    <p:sldId id="6737" r:id="rId31"/>
    <p:sldId id="6755" r:id="rId32"/>
    <p:sldId id="6756" r:id="rId33"/>
    <p:sldId id="6757" r:id="rId34"/>
    <p:sldId id="6769" r:id="rId35"/>
    <p:sldId id="6803" r:id="rId36"/>
    <p:sldId id="6804" r:id="rId37"/>
    <p:sldId id="6760" r:id="rId38"/>
    <p:sldId id="6761" r:id="rId39"/>
    <p:sldId id="6773" r:id="rId40"/>
    <p:sldId id="6774" r:id="rId41"/>
    <p:sldId id="6775" r:id="rId42"/>
    <p:sldId id="6776" r:id="rId43"/>
    <p:sldId id="6777" r:id="rId44"/>
    <p:sldId id="6800" r:id="rId45"/>
    <p:sldId id="6792" r:id="rId46"/>
    <p:sldId id="6738" r:id="rId47"/>
    <p:sldId id="6739" r:id="rId48"/>
    <p:sldId id="6765" r:id="rId49"/>
    <p:sldId id="6766" r:id="rId50"/>
    <p:sldId id="6783" r:id="rId51"/>
    <p:sldId id="6797" r:id="rId52"/>
    <p:sldId id="6793" r:id="rId53"/>
    <p:sldId id="6781" r:id="rId54"/>
    <p:sldId id="6801" r:id="rId55"/>
    <p:sldId id="6279" r:id="rId56"/>
    <p:sldId id="6805" r:id="rId57"/>
    <p:sldId id="6806" r:id="rId58"/>
  </p:sldIdLst>
  <p:sldSz cx="12192000" cy="6858000"/>
  <p:notesSz cx="6858000" cy="9144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27301D"/>
    <a:srgbClr val="3D1F14"/>
    <a:srgbClr val="002060"/>
    <a:srgbClr val="30390C"/>
    <a:srgbClr val="F9ECDB"/>
    <a:srgbClr val="FAE7CF"/>
    <a:srgbClr val="E0D882"/>
    <a:srgbClr val="CDC6B4"/>
    <a:srgbClr val="D4C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E0DEF-809B-4F27-B828-FC7025747FD8}" v="2740" dt="2026-05-17T06:39:42.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2" autoAdjust="0"/>
    <p:restoredTop sz="94590" autoAdjust="0"/>
  </p:normalViewPr>
  <p:slideViewPr>
    <p:cSldViewPr snapToGrid="0">
      <p:cViewPr varScale="1">
        <p:scale>
          <a:sx n="64" d="100"/>
          <a:sy n="64" d="100"/>
        </p:scale>
        <p:origin x="184" y="20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5/17/26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1B6B-A2C6-B41E-1725-D416E803603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92EA2C6-2713-379A-17CC-518C50220B6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C6EF939-1775-1E71-DFF1-11DA75B2C3D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4117E2C-4E35-0CD0-BEBD-D08B2BB0EED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21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FC93B-7CD3-2F57-B3C0-922BBDE2355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81E3C98-1026-9360-5561-E18260A6598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8F9A2E9-8D02-2D55-206B-A504335BEC1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E7B12CF-3DDC-8050-1E2B-58098ABE23D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3437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D83D-B745-7E2F-BB19-54E1B65FB28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AB34266-B8A3-B308-37AA-76E7CCA6B59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C83D363-CDC3-E01C-2EDA-5EE1B0653D9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DF60E7E-B84D-279B-7B20-26110ECA4F7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3789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9F0DA-E194-948B-1DC3-A5D83F3F044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FEDAE6C-80EB-D58E-FF36-55EAFF9A60F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9ACBE4F-943F-8B71-5102-A0884637B27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F7B4E0F-EB2A-220C-143B-6C540460CEE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0674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69C4-8F5D-5057-8D01-CE7E524DB15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405A18B-27E6-5552-6F30-723DB377998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9360ACA-B4EF-847C-893A-3BEA9A9D7C7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B0F2E91-DCE3-286D-6461-384160F2600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8400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C92D3-BA8A-FC3E-5C1A-8AF871A6A04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C8D6B35-C71C-3580-8950-48F992E4E06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6DB3EBF-D534-184F-D849-349215C55FF1}"/>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D5B8723-1BD5-ADAD-4718-A6C01DE8F52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8428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5953-D847-4AC0-7B24-7EE6C220938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5067E7D-A6B8-99BB-EBBF-528202336DC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ED8D3C2-31F8-A114-6556-BB5C162840F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CEB476E-8727-4A6C-AE8F-5CFACB562E1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8862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18BE-5EB6-C92D-F9A3-7449F8E3116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9AD6FE2-ACBC-032C-54A4-2EFF8E3B9BA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EDDA393-E0B4-725D-C37E-6E50095E752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7FA9205-3325-295D-6CBE-F497EAB19D5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51620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31097-E774-7432-8D5F-FCF7B0E8FFF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CCA7B6A-486C-8950-5CF7-E9DF6978248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92A3A1F-4291-1CB2-09C4-B6EB25E4D47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1403AE5-073E-350B-2825-D4C40EDA2BA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22704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5A5C-179D-7D9C-801E-353126C3B0D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46E2B89-5E0A-F3D3-6589-90741B160E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81CD10C-96A8-B4CE-1B2A-5F8267F6DBB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DC07FC2-AE15-465B-B6CE-1E551F23EF7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6942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EAD5-AFAC-2C13-8C17-B7072D82A3F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7F00D5B-38F5-20F3-5478-708D877CF2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BD63AAE-3E83-4636-E8AA-521A9150725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4303CB6-A948-6680-216F-377FE69A26B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437346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9B30-AD4C-A3CF-1B65-E64D8203F57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CF4C813-9FCB-B132-C603-29EF4C4B745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72AE180-C438-E3FE-DC42-63267DC7D78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GB" sz="1400" b="0" strike="noStrike" spc="-1" dirty="0">
                <a:solidFill>
                  <a:srgbClr val="000000"/>
                </a:solidFill>
                <a:latin typeface="Arial"/>
              </a:rPr>
              <a:t>Examples of how God’s works reflect his character:</a:t>
            </a:r>
          </a:p>
          <a:p>
            <a:pPr marL="501750" indent="-285750">
              <a:buFont typeface="Arial" panose="020B0604020202020204" pitchFamily="34" charset="0"/>
              <a:buChar char="•"/>
            </a:pPr>
            <a:r>
              <a:rPr lang="en-GB" sz="1400" b="0" strike="noStrike" spc="-1" dirty="0">
                <a:solidFill>
                  <a:srgbClr val="000000"/>
                </a:solidFill>
                <a:latin typeface="Arial"/>
              </a:rPr>
              <a:t>God usually changes lives in small ways – not “headline news”!</a:t>
            </a:r>
          </a:p>
          <a:p>
            <a:pPr marL="501750" indent="-285750">
              <a:buFont typeface="Arial" panose="020B0604020202020204" pitchFamily="34" charset="0"/>
              <a:buChar char="•"/>
            </a:pPr>
            <a:r>
              <a:rPr lang="en-GB" sz="1400" b="0" strike="noStrike" spc="-1" dirty="0">
                <a:solidFill>
                  <a:srgbClr val="000000"/>
                </a:solidFill>
                <a:latin typeface="Arial"/>
              </a:rPr>
              <a:t>God usually works through ordinary means, like other people.</a:t>
            </a:r>
          </a:p>
          <a:p>
            <a:pPr marL="501750" indent="-285750">
              <a:buFont typeface="Arial" panose="020B0604020202020204" pitchFamily="34" charset="0"/>
              <a:buChar char="•"/>
            </a:pPr>
            <a:r>
              <a:rPr lang="en-GB" sz="1400" b="0" strike="noStrike" spc="-1" dirty="0">
                <a:solidFill>
                  <a:srgbClr val="000000"/>
                </a:solidFill>
                <a:latin typeface="Arial"/>
              </a:rPr>
              <a:t>God’s works promote his purposes like brokenness, righteousness and Christlike character.</a:t>
            </a:r>
          </a:p>
          <a:p>
            <a:pPr marL="501750" indent="-285750">
              <a:buFont typeface="Arial" panose="020B0604020202020204" pitchFamily="34" charset="0"/>
              <a:buChar char="•"/>
            </a:pPr>
            <a:endParaRPr lang="en-GB" sz="1400" b="0" strike="noStrike" spc="-1" dirty="0">
              <a:solidFill>
                <a:srgbClr val="000000"/>
              </a:solidFill>
              <a:latin typeface="Arial"/>
            </a:endParaRPr>
          </a:p>
          <a:p>
            <a:pPr marL="216000" indent="0">
              <a:buFont typeface="Arial" panose="020B0604020202020204" pitchFamily="34" charset="0"/>
              <a:buNone/>
            </a:pPr>
            <a:r>
              <a:rPr lang="en-GB" sz="1400" b="0" strike="noStrike" spc="-1" dirty="0">
                <a:solidFill>
                  <a:srgbClr val="000000"/>
                </a:solidFill>
                <a:latin typeface="Arial"/>
              </a:rPr>
              <a:t>Examples of basic obedience:</a:t>
            </a:r>
          </a:p>
          <a:p>
            <a:pPr marL="501750" indent="-285750">
              <a:buFont typeface="Arial" panose="020B0604020202020204" pitchFamily="34" charset="0"/>
              <a:buChar char="•"/>
            </a:pPr>
            <a:r>
              <a:rPr lang="en-GB" sz="1400" b="0" strike="noStrike" spc="-1" dirty="0">
                <a:solidFill>
                  <a:srgbClr val="000000"/>
                </a:solidFill>
                <a:latin typeface="Arial"/>
              </a:rPr>
              <a:t>Commitment to regular (ideally daily) time with God</a:t>
            </a:r>
          </a:p>
          <a:p>
            <a:pPr marL="501750" indent="-285750">
              <a:buFont typeface="Arial" panose="020B0604020202020204" pitchFamily="34" charset="0"/>
              <a:buChar char="•"/>
            </a:pPr>
            <a:r>
              <a:rPr lang="en-GB" sz="1400" b="0" strike="noStrike" spc="-1" dirty="0">
                <a:solidFill>
                  <a:srgbClr val="000000"/>
                </a:solidFill>
                <a:latin typeface="Arial"/>
              </a:rPr>
              <a:t>Showing up faithfully to opportunities for growth or ministry</a:t>
            </a:r>
          </a:p>
          <a:p>
            <a:pPr marL="501750" indent="-285750">
              <a:buFont typeface="Arial" panose="020B0604020202020204" pitchFamily="34" charset="0"/>
              <a:buChar char="•"/>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24A2C73-A0CF-0224-611A-9F8F0897914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1282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5A2E-A8AD-72AD-E697-E356933D16A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E4D4E2C-95D5-0B86-2B3D-15FA0340E4C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0B4A850-8229-7965-8C79-AD6991FC4F4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B084AE3-D8CD-B11C-F8D8-C6ED17B0D92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32869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7CA5-4FDE-A686-7CB7-AF06BE50FF5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09A3C38-B427-EFC9-82AB-53D889B65AD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FC21978-CE48-14BE-3991-A68A83A9574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E852764-1737-688D-C737-D201D85CB1E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539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82BDC-05E2-B0AE-E972-85E0A1D8669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24A2669-035A-3D26-18BB-F0A6BF4B23C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FA2A3F7-8F3E-23A0-890F-B82DD592AD3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DD132F0-BBBF-6C26-DA5C-9FE37F9D96D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554398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D8F8-879F-4884-1D42-C730ADF775F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153439D-D9F9-33A8-9C58-F16B3FC7BCE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55E18D8-A1BD-E66F-E754-496967E348C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88E5BF3-4B3F-4107-F6F8-6EB3EED7980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81641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FD22-C850-F81D-2D5F-850A1ABCC20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7B07E5F-A992-0CA2-440E-A14A2B4C581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F68FFF2-DE70-5EDB-0238-69C2FBE938D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95DA36A-9909-3A10-294C-1489E6E9CF8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145606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80E4-A9CF-BBA9-8282-8236BEAC12A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311F5E6-7C04-C4C6-257B-FA6C1E6564C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40895AD-3EF4-7C9E-2DBD-71E45ADA58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D504219-29D4-E7C6-498F-75CBE11DE6A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70849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4A579-C85E-1FB3-3866-1A3739F0054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7F3525D-27C7-7D16-995D-52CFFE47D5D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05F9DA3-62DC-745D-AF18-4BD6E5A35FB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287D683-CC16-BF1E-5D0F-39D9C99E2D0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506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9506B-EF9F-C544-E774-4FA686BBB50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FBE43E0-78E6-6816-85F7-9E694B2DCC7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D411F19-C712-C47F-2558-68FBDCDE81C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7CF4483-9B56-340B-14F9-27C553DF5E7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255868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9380-7917-9EA6-2D86-CB5E7A599C1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7DA4A75-ECCD-79F7-D5F0-2F601CA132D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32BB1E2-77B3-4FBB-A924-3843B628AE71}"/>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8A6A507-98B4-52D4-E812-A6D1064489B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60063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E593-F875-D0FE-9302-C377C5E21D6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6882B78-6A7F-7769-E778-4CEB67B7645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7158BDD-06A2-423C-1B01-3E9950440F7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9A3E132-520F-EF92-1744-AAACC821C80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73996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D7A90-5701-A7D0-C30D-737D3A575F7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9BB2121-0CC6-D353-11B7-C428190FB6D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475A8ED-09F9-478C-91CE-ED35AED9137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58A8816-D709-14AE-7D3D-20A2558C074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14273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1D55-25EC-F83B-7102-957B5559A42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60C5CB6-79CF-3187-ECCC-B770A2A81A6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0B8FD8C-0789-1CB2-3F5A-C8B36D50ED4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E86D75A-E088-B611-D196-14401703D77A}"/>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7296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498DD-6D79-CDF7-D58E-27A3C90353A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37A7C7D-C695-9687-544E-195362C5A3F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54EADF6-0193-44EC-F12B-B9AD7290814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8608D4B-8A9C-3147-09C8-613F038726B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33640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27F2-E55C-B3BD-75B2-15D596E5DEA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DEEE55A-5B99-D278-EA7C-900948144D7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38C0489-E544-1A58-E621-DD8D0D6815F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C5BA420-71A7-4D4E-108C-F349C31A5FB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930192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6F0E4-2F63-5FDF-C909-4564444DF58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EAB32B3-5396-9075-D5D6-E3870C43B66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001AB19-0CE4-D701-FA09-93243E5CACF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FA864C4-E010-D659-249C-FDA5601F596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83710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CE0A1-889C-5642-B11A-A68058043CA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E106BD5-04A0-ED1A-F879-481B3D702E3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20BC0AE-C48A-2004-947B-05E874B4611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C9BB77F-88C6-2C61-2027-56D6DAFA638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33640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BD27-6C7B-BC6E-46C8-1F3587B9F05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3DB8393-4A77-BF3B-2F42-F698D4CE785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C6A13AB-BD51-A0BC-3A1D-83DB7038095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71988AA-A9C5-D425-A7AC-352BB429942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821272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6349-58CE-5E21-3E3C-DB3DAE05F66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7439A10-FB45-EEDA-DFFB-74FEC1C507E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55FC474-6CA4-A9F7-B428-2DA235A5367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51155AF-9649-B948-95A6-33D38B46167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3108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0614-D14C-8FE7-BAF0-4FD00F4722C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AD83CFF-FD46-2202-A4C5-DF88FEB5FA2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FA2333A-B76A-B006-87A5-8656C18EF44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47343DA-F61C-6A39-FC4E-9BBA0A30E5E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19896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FB8C4-3D6B-8AE7-4CB1-7E5AF2AF947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F5D247C-5C2D-118C-9652-35ABD783B54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3826E23-0C0F-2C4C-E3A8-630003B34D7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559895E-3085-8522-CBCE-229E93E53C9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05747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7691-2EBC-31FF-35DC-5ECF86B2194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E9D61C8-21E1-6024-CE91-91C73CD18BD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57DACDA-2847-063C-8FC1-9219B22B5D0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C9738D6-988D-1A6B-5BC0-FA64BBA99B7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550388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D304-A55B-0E3F-AC99-0CD2B01A590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30CCEEF-2AC2-2565-3089-D5B0F0392B3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3312654-5541-0F37-265F-1750F8220B7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C41F67B-6049-92DD-90C1-367FC08E4B2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91883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0C8B3-E829-EEC8-4929-ED3D83CE518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3DE9504-B45B-6241-EBB9-644BF3A1CE2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92825B4-2DC9-F5B2-34BB-34573E81631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6D78007-8D84-130A-81D2-7D181F98247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47618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E9E17-881A-74D2-27B1-F62B8C1FE16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71B30D1-1DF3-BE48-2258-C91A28E6C68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5C2E8F8-3B51-95D1-1298-29D7BC1FC6B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3EA5820-00F8-C402-9E01-380E5FA4B82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3419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20F0-1B4D-6C71-5FD8-82689E16FC7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B921ADC-B09D-1CE0-8D57-710B271439B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FD8C0C4-0295-C255-15A0-B6B07A8D8C2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24B16B7-33F7-865A-8571-70617EA1F1C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02886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054B-4223-8453-52AB-A110072EAFA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78E5F8E-EB8C-93AB-8D92-DAC9C96E652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BD6D618-CE23-BACB-B314-6CA6F771454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676755B-DCC2-D399-BD53-2B5C590BBFD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12083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2A0C4-49BE-81A0-4124-CC107B90E1B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EB440CE-FC1D-6154-141C-F4AA6EB24A7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F9EB7F7-B450-3E38-0F2B-D1F0373A376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487E167-777D-9B52-5868-EC1EC3F858F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53644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7391-418E-D1CF-5F3D-C3E3AF957AE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57195A8-CDFA-79E2-6A9C-F61F0A82ED9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426E38A-A81E-3658-017F-41A209B1015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B91EF44-FD18-37B5-D396-9E505A39CB3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15043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9512-EAD9-1FC8-81E5-D162C0AEA91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0645384-51ED-4A70-AB0F-988F24DC628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840C4AC-40F2-80CD-CD6E-B58C260430D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4F107DE-1008-B6CA-9434-DD46690CF49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2173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FD310-C341-BDD9-7858-D97454DD540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340FE83-9764-33EF-2FA5-8BE1293D8B3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323E7B0-5DBC-F1BC-2762-79051C91E7F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FFD3D8D-064A-A6F7-79B1-CF1A2B6BD1C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425985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28DD-4377-2103-33C1-6D92568E888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02C514E-4EA4-9CAA-2615-87BF8186CC1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5E0475D-5DDA-ECC4-F213-7D57C977600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5AB2083-63CA-133B-3D5C-423A5EB3154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40985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C1C6B-E0B8-F5BD-EA2E-9B469DACBBE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B6D4750-9EB8-3B01-2E25-0C72D5D82DE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2D6906D-9CEA-AD28-22A9-689D909BACD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86C0FD7-9EEB-82A5-2C75-858B7797904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801967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5F4E-CCD8-B78C-22CF-B9AC263F8FC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9E03411-9FB7-5C6F-4D2C-9EABF5DD854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CA18A39-7388-9064-FA51-8D665F3D0B1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9F513E9-A4FA-4233-9754-646ADD43D82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54076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45E2-76C2-61D9-D083-00D20B263F5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C0C58C8-55B2-7931-5BFB-DCA5CE936EC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59877E1-8B07-3026-DE4C-3C75E7BB110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42FFD35-179D-6175-49C0-A5FF4E2A161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04246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54</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0230A-1FC5-3DE7-C9A4-FBC49723B2D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381EBD3-83ED-AF71-E1AC-43BC8A70A9B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E4A9FF7-D6A4-BD98-9C45-C217273651C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21D82D1-AE36-1F26-BA5E-D1A2F557652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5528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45E1B-9CD4-D4D2-4E19-41679BD06EB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E53B34F-1BB4-4570-0E17-C5056A3236A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FAF9996-8BE4-0910-8FA3-B1FDE7C3FDF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07DA16F-4DE2-262A-D81F-D3CF00CA78B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4351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5/17/26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089239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416669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249339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59040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111121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813131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8957014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697128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647158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871686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78702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5/17/26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5/17/26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5/17/26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5/17/26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5/17/26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177416210"/>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8.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18.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0" y="3143178"/>
            <a:ext cx="8118506"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2:21-38</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Recognizing God’s Work</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2" name="Rectangle 1">
            <a:extLst>
              <a:ext uri="{FF2B5EF4-FFF2-40B4-BE49-F238E27FC236}">
                <a16:creationId xmlns:a16="http://schemas.microsoft.com/office/drawing/2014/main" id="{16E7C823-A3F3-E98D-6172-B807B20ACFB8}"/>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799F1-C5A7-53D4-4562-F479A7ECDA8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846418B-8252-AC4E-E5D1-8D8F813B9548}"/>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8669E31A-2044-3EF2-CE23-F883F638F8DE}"/>
              </a:ext>
            </a:extLst>
          </p:cNvPr>
          <p:cNvSpPr txBox="1"/>
          <p:nvPr/>
        </p:nvSpPr>
        <p:spPr>
          <a:xfrm>
            <a:off x="6386285" y="3774422"/>
            <a:ext cx="5649163" cy="2939266"/>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Law of the Lord, ‘Every male who first opens the womb shall be called holy to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2:23</a:t>
            </a:r>
          </a:p>
        </p:txBody>
      </p:sp>
    </p:spTree>
    <p:custDataLst>
      <p:tags r:id="rId1"/>
    </p:custDataLst>
    <p:extLst>
      <p:ext uri="{BB962C8B-B14F-4D97-AF65-F5344CB8AC3E}">
        <p14:creationId xmlns:p14="http://schemas.microsoft.com/office/powerpoint/2010/main" val="194868358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54A4-071E-BB22-4B0A-6FBEDE6C9F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BB80F8-6B4E-5939-3499-4B2DCD00892C}"/>
              </a:ext>
            </a:extLst>
          </p:cNvPr>
          <p:cNvPicPr>
            <a:picLocks noChangeAspect="1"/>
          </p:cNvPicPr>
          <p:nvPr/>
        </p:nvPicPr>
        <p:blipFill>
          <a:blip r:embed="rId4">
            <a:extLst>
              <a:ext uri="{28A0092B-C50C-407E-A947-70E740481C1C}">
                <a14:useLocalDpi xmlns:a14="http://schemas.microsoft.com/office/drawing/2010/main" val="0"/>
              </a:ext>
            </a:extLst>
          </a:blip>
          <a:srcRect t="3556" b="9629"/>
          <a:stretch>
            <a:fillRect/>
          </a:stretch>
        </p:blipFill>
        <p:spPr>
          <a:xfrm>
            <a:off x="0" y="0"/>
            <a:ext cx="12192000" cy="6874020"/>
          </a:xfrm>
          <a:prstGeom prst="rect">
            <a:avLst/>
          </a:prstGeom>
        </p:spPr>
      </p:pic>
      <p:sp>
        <p:nvSpPr>
          <p:cNvPr id="4" name="TextBox 3">
            <a:extLst>
              <a:ext uri="{FF2B5EF4-FFF2-40B4-BE49-F238E27FC236}">
                <a16:creationId xmlns:a16="http://schemas.microsoft.com/office/drawing/2014/main" id="{4FB21EE4-0B46-D5A6-989F-811640523377}"/>
              </a:ext>
            </a:extLst>
          </p:cNvPr>
          <p:cNvSpPr txBox="1"/>
          <p:nvPr/>
        </p:nvSpPr>
        <p:spPr>
          <a:xfrm>
            <a:off x="6426925" y="3928854"/>
            <a:ext cx="5649163"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to offer a sacrifice according to what is said in the Law of the Lord, ‘a pair of turtledoves, or two young pigeons.’”         Luke 2:24</a:t>
            </a:r>
          </a:p>
        </p:txBody>
      </p:sp>
    </p:spTree>
    <p:custDataLst>
      <p:tags r:id="rId1"/>
    </p:custDataLst>
    <p:extLst>
      <p:ext uri="{BB962C8B-B14F-4D97-AF65-F5344CB8AC3E}">
        <p14:creationId xmlns:p14="http://schemas.microsoft.com/office/powerpoint/2010/main" val="14825614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5E09-1F62-5DF4-E8A2-659E11088F4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418EC76-D566-CB86-FD50-4E6C25473618}"/>
              </a:ext>
            </a:extLst>
          </p:cNvPr>
          <p:cNvPicPr>
            <a:picLocks noChangeAspect="1"/>
          </p:cNvPicPr>
          <p:nvPr/>
        </p:nvPicPr>
        <p:blipFill>
          <a:blip r:embed="rId4">
            <a:extLst>
              <a:ext uri="{28A0092B-C50C-407E-A947-70E740481C1C}">
                <a14:useLocalDpi xmlns:a14="http://schemas.microsoft.com/office/drawing/2010/main" val="0"/>
              </a:ext>
            </a:extLst>
          </a:blip>
          <a:srcRect t="4921" b="10476"/>
          <a:stretch>
            <a:fillRect/>
          </a:stretch>
        </p:blipFill>
        <p:spPr>
          <a:xfrm>
            <a:off x="0" y="0"/>
            <a:ext cx="12192000" cy="6876546"/>
          </a:xfrm>
          <a:prstGeom prst="rect">
            <a:avLst/>
          </a:prstGeom>
        </p:spPr>
      </p:pic>
      <p:sp>
        <p:nvSpPr>
          <p:cNvPr id="3" name="TextBox 2">
            <a:extLst>
              <a:ext uri="{FF2B5EF4-FFF2-40B4-BE49-F238E27FC236}">
                <a16:creationId xmlns:a16="http://schemas.microsoft.com/office/drawing/2014/main" id="{7FF2AAD0-6F54-9C94-C1B6-461C137A3B4F}"/>
              </a:ext>
            </a:extLst>
          </p:cNvPr>
          <p:cNvSpPr txBox="1"/>
          <p:nvPr/>
        </p:nvSpPr>
        <p:spPr>
          <a:xfrm>
            <a:off x="6574536" y="3319272"/>
            <a:ext cx="5455004"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Verses 21-24 describe three separate activities done to fulfill the Mosaic Law:</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Circumcision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Purification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Presentation</a:t>
            </a:r>
          </a:p>
        </p:txBody>
      </p:sp>
    </p:spTree>
    <p:custDataLst>
      <p:tags r:id="rId1"/>
    </p:custDataLst>
    <p:extLst>
      <p:ext uri="{BB962C8B-B14F-4D97-AF65-F5344CB8AC3E}">
        <p14:creationId xmlns:p14="http://schemas.microsoft.com/office/powerpoint/2010/main" val="3757620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46E0-0018-4ACA-7DFC-9139FFE5CE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D96A103-37F2-0AB4-65E5-00B990F7EAEC}"/>
              </a:ext>
            </a:extLst>
          </p:cNvPr>
          <p:cNvPicPr>
            <a:picLocks noChangeAspect="1"/>
          </p:cNvPicPr>
          <p:nvPr/>
        </p:nvPicPr>
        <p:blipFill>
          <a:blip r:embed="rId4">
            <a:extLst>
              <a:ext uri="{28A0092B-C50C-407E-A947-70E740481C1C}">
                <a14:useLocalDpi xmlns:a14="http://schemas.microsoft.com/office/drawing/2010/main" val="0"/>
              </a:ext>
            </a:extLst>
          </a:blip>
          <a:srcRect t="4921" b="10476"/>
          <a:stretch>
            <a:fillRect/>
          </a:stretch>
        </p:blipFill>
        <p:spPr>
          <a:xfrm>
            <a:off x="0" y="0"/>
            <a:ext cx="12192000" cy="6876546"/>
          </a:xfrm>
          <a:prstGeom prst="rect">
            <a:avLst/>
          </a:prstGeom>
        </p:spPr>
      </p:pic>
      <p:sp>
        <p:nvSpPr>
          <p:cNvPr id="3" name="TextBox 2">
            <a:extLst>
              <a:ext uri="{FF2B5EF4-FFF2-40B4-BE49-F238E27FC236}">
                <a16:creationId xmlns:a16="http://schemas.microsoft.com/office/drawing/2014/main" id="{08E2A491-F6D6-E08E-6157-8CED9579028F}"/>
              </a:ext>
            </a:extLst>
          </p:cNvPr>
          <p:cNvSpPr txBox="1"/>
          <p:nvPr/>
        </p:nvSpPr>
        <p:spPr>
          <a:xfrm>
            <a:off x="6675845" y="2731762"/>
            <a:ext cx="5408559" cy="4047262"/>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the end of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eight days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when he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circumcised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was called Jesus, the name given by the angel before he was conceived in the womb.”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2:21</a:t>
            </a:r>
          </a:p>
        </p:txBody>
      </p:sp>
      <p:sp>
        <p:nvSpPr>
          <p:cNvPr id="2" name="TextBox 1">
            <a:extLst>
              <a:ext uri="{FF2B5EF4-FFF2-40B4-BE49-F238E27FC236}">
                <a16:creationId xmlns:a16="http://schemas.microsoft.com/office/drawing/2014/main" id="{68B67F68-F324-BB6B-15AF-8CD4E4DA5149}"/>
              </a:ext>
            </a:extLst>
          </p:cNvPr>
          <p:cNvSpPr txBox="1"/>
          <p:nvPr/>
        </p:nvSpPr>
        <p:spPr>
          <a:xfrm>
            <a:off x="107597" y="4440974"/>
            <a:ext cx="4619851" cy="2308324"/>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who 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eight days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old among you shall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circumcised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Genesis 17:12</a:t>
            </a:r>
          </a:p>
        </p:txBody>
      </p:sp>
    </p:spTree>
    <p:custDataLst>
      <p:tags r:id="rId1"/>
    </p:custDataLst>
    <p:extLst>
      <p:ext uri="{BB962C8B-B14F-4D97-AF65-F5344CB8AC3E}">
        <p14:creationId xmlns:p14="http://schemas.microsoft.com/office/powerpoint/2010/main" val="23167519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3F22-2C5A-8A06-2D58-E7318A38FDD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3062AFD-789C-9E4F-1FA3-664ACDF1A5C7}"/>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A34A85B4-5C6E-86C0-57FF-FBCBD0E8E60B}"/>
              </a:ext>
            </a:extLst>
          </p:cNvPr>
          <p:cNvSpPr txBox="1"/>
          <p:nvPr/>
        </p:nvSpPr>
        <p:spPr>
          <a:xfrm>
            <a:off x="419461" y="2804142"/>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purification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the Law of Moses, they brought him up to Jerusalem to present him to the Lord “(as it is written in the Law of the Lord, ‘Every male who first opens the womb shall be called holy to the LORD’)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offer a sacrifice according to what is said in the Law of the Lord, ‘a pair of turtledoves, or two young pigeons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2:22-24</a:t>
            </a:r>
          </a:p>
        </p:txBody>
      </p:sp>
      <p:sp>
        <p:nvSpPr>
          <p:cNvPr id="2" name="Rectangle: Rounded Corners 1">
            <a:extLst>
              <a:ext uri="{FF2B5EF4-FFF2-40B4-BE49-F238E27FC236}">
                <a16:creationId xmlns:a16="http://schemas.microsoft.com/office/drawing/2014/main" id="{0CF35E52-CDAC-1779-2472-AAA8E499B5A3}"/>
              </a:ext>
            </a:extLst>
          </p:cNvPr>
          <p:cNvSpPr/>
          <p:nvPr/>
        </p:nvSpPr>
        <p:spPr>
          <a:xfrm>
            <a:off x="6400800" y="339066"/>
            <a:ext cx="5169254" cy="13482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Leviticus 12 – Purification after childbirth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559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F825E-7639-E94A-E40B-4F88C90294C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168C05C-E09A-42A2-17E2-49C8741C010C}"/>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1EA8F270-B4F4-2F1B-9464-C0252E1221F6}"/>
              </a:ext>
            </a:extLst>
          </p:cNvPr>
          <p:cNvSpPr txBox="1"/>
          <p:nvPr/>
        </p:nvSpPr>
        <p:spPr>
          <a:xfrm>
            <a:off x="419461" y="2804142"/>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purification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the Law of Moses, they brought him up to Jerusalem to present him to the Lord “(as it is written in the Law of the Lord, ‘Every male who first opens the womb shall be called holy to the LORD’)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offer a sacrifice according to what is said in the Law of the Lord, ‘a pair of turtledoves, or two young pigeons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2:22-24</a:t>
            </a:r>
          </a:p>
        </p:txBody>
      </p:sp>
      <p:sp>
        <p:nvSpPr>
          <p:cNvPr id="2" name="Rectangle: Rounded Corners 1">
            <a:extLst>
              <a:ext uri="{FF2B5EF4-FFF2-40B4-BE49-F238E27FC236}">
                <a16:creationId xmlns:a16="http://schemas.microsoft.com/office/drawing/2014/main" id="{82E664DD-6F17-3FF4-BCD7-51928D03DAC5}"/>
              </a:ext>
            </a:extLst>
          </p:cNvPr>
          <p:cNvSpPr/>
          <p:nvPr/>
        </p:nvSpPr>
        <p:spPr>
          <a:xfrm>
            <a:off x="3352801" y="339065"/>
            <a:ext cx="8217254" cy="191427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Turtledove or pigeon as a sin offering</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Lamb as a burnt offering or…</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Turtledove or Pigeon for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poor</a:t>
            </a:r>
          </a:p>
        </p:txBody>
      </p:sp>
    </p:spTree>
    <p:custDataLst>
      <p:tags r:id="rId1"/>
    </p:custDataLst>
    <p:extLst>
      <p:ext uri="{BB962C8B-B14F-4D97-AF65-F5344CB8AC3E}">
        <p14:creationId xmlns:p14="http://schemas.microsoft.com/office/powerpoint/2010/main" val="13429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F704-4D09-D05A-CE41-C3AFF533DD8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8113E2C-AADA-84EF-591E-0727E5776D4E}"/>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6D138BE0-C486-40C7-F53F-D4F1262AA1E5}"/>
              </a:ext>
            </a:extLst>
          </p:cNvPr>
          <p:cNvSpPr txBox="1"/>
          <p:nvPr/>
        </p:nvSpPr>
        <p:spPr>
          <a:xfrm>
            <a:off x="419461" y="2767566"/>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purification according to the Law of Moses, they brought him up to Jerusalem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present him to the Lord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Law of the Lord,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male who first opens the womb shall be called holy to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to offer a sacrifice according to what is said in the Law of the Lord, ‘a pair of turtledoves, or two young pigeons.”                                     Luke 2:22-24</a:t>
            </a:r>
          </a:p>
        </p:txBody>
      </p:sp>
      <p:sp>
        <p:nvSpPr>
          <p:cNvPr id="2" name="Rectangle: Rounded Corners 1">
            <a:extLst>
              <a:ext uri="{FF2B5EF4-FFF2-40B4-BE49-F238E27FC236}">
                <a16:creationId xmlns:a16="http://schemas.microsoft.com/office/drawing/2014/main" id="{C8D0AA76-E7CC-F8B5-1B4C-DE8705546B72}"/>
              </a:ext>
            </a:extLst>
          </p:cNvPr>
          <p:cNvSpPr/>
          <p:nvPr/>
        </p:nvSpPr>
        <p:spPr>
          <a:xfrm>
            <a:off x="6400800" y="339066"/>
            <a:ext cx="5169254" cy="13482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Exodus 13 – Consecration of the firstborn</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10491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77FAF-CB69-1F30-0B90-544D06D3B5E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72668E0-AC36-C842-96CC-D646E24B81B4}"/>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5A1A266A-5BE1-EA00-3DE1-2C791565CC2D}"/>
              </a:ext>
            </a:extLst>
          </p:cNvPr>
          <p:cNvSpPr txBox="1"/>
          <p:nvPr/>
        </p:nvSpPr>
        <p:spPr>
          <a:xfrm>
            <a:off x="419461" y="2767566"/>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purification according to the Law of Moses, they brought him up to Jerusalem to present him to the Lord “(as it is written in the Law of the Lord, ‘Every male who first opens the womb shall be called holy to the LORD’) and to offer a sacrifice according to what is said in the Law of the Lord, ‘a pair of turtledoves, or two young pigeons.”                                     Luke 2:22-24</a:t>
            </a:r>
          </a:p>
        </p:txBody>
      </p:sp>
      <p:sp>
        <p:nvSpPr>
          <p:cNvPr id="2" name="Rectangle: Rounded Corners 1">
            <a:extLst>
              <a:ext uri="{FF2B5EF4-FFF2-40B4-BE49-F238E27FC236}">
                <a16:creationId xmlns:a16="http://schemas.microsoft.com/office/drawing/2014/main" id="{3E7548F4-0669-D0E0-88B0-83D63FEDDF65}"/>
              </a:ext>
            </a:extLst>
          </p:cNvPr>
          <p:cNvSpPr/>
          <p:nvPr/>
        </p:nvSpPr>
        <p:spPr>
          <a:xfrm>
            <a:off x="254508" y="253552"/>
            <a:ext cx="4526634" cy="13482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did Luke include all these details?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839874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B1DCC-15FC-74AC-4BC9-66DF2B14748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40D687E-FDC5-65A4-E6C9-08FCE2FF01A2}"/>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5ABE898E-6308-3321-CB1A-74DDB3161BDD}"/>
              </a:ext>
            </a:extLst>
          </p:cNvPr>
          <p:cNvSpPr txBox="1"/>
          <p:nvPr/>
        </p:nvSpPr>
        <p:spPr>
          <a:xfrm>
            <a:off x="419461" y="2767566"/>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purification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according to the Law of Moses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they brought him up to Jerusalem to present him to the Lord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Law of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‘Every male who first opens the womb shall be called holy to the LORD’) and to offer a sacrifice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according to what is said in the Law of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pair of turtledoves, or two young pigeons.”                                     Luke 2:22-24</a:t>
            </a:r>
          </a:p>
        </p:txBody>
      </p:sp>
      <p:sp>
        <p:nvSpPr>
          <p:cNvPr id="3" name="Rectangle: Rounded Corners 2">
            <a:extLst>
              <a:ext uri="{FF2B5EF4-FFF2-40B4-BE49-F238E27FC236}">
                <a16:creationId xmlns:a16="http://schemas.microsoft.com/office/drawing/2014/main" id="{D0CFDE77-7D05-E541-E3E0-D68928E84315}"/>
              </a:ext>
            </a:extLst>
          </p:cNvPr>
          <p:cNvSpPr/>
          <p:nvPr/>
        </p:nvSpPr>
        <p:spPr>
          <a:xfrm>
            <a:off x="910587" y="683320"/>
            <a:ext cx="10370821" cy="174898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when the fullness of time had come, God sent forth his Son,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born of woman</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born under the law</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Galatians 4:4</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3450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2342F-C914-9090-20E8-DD66A2E6B09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20CE6C7-4858-BA1C-986A-362F906B800B}"/>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2664B975-5BE6-12F9-B978-30CC98684FC7}"/>
              </a:ext>
            </a:extLst>
          </p:cNvPr>
          <p:cNvSpPr txBox="1"/>
          <p:nvPr/>
        </p:nvSpPr>
        <p:spPr>
          <a:xfrm>
            <a:off x="419461" y="2767566"/>
            <a:ext cx="11353075" cy="3970318"/>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purification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according to the Law of Moses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they brought him up to Jerusalem to present him to the Lord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Law of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‘Every male who first opens the womb shall be called holy to the LORD’) and to offer a sacrifice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according to what is said in the Law of the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pair of turtledoves, or two young pigeons.”                                     Luke 2:22-24</a:t>
            </a:r>
          </a:p>
        </p:txBody>
      </p:sp>
      <p:sp>
        <p:nvSpPr>
          <p:cNvPr id="3" name="Rectangle: Rounded Corners 2">
            <a:extLst>
              <a:ext uri="{FF2B5EF4-FFF2-40B4-BE49-F238E27FC236}">
                <a16:creationId xmlns:a16="http://schemas.microsoft.com/office/drawing/2014/main" id="{577F70D2-4655-73AD-0247-1EF3F9483614}"/>
              </a:ext>
            </a:extLst>
          </p:cNvPr>
          <p:cNvSpPr/>
          <p:nvPr/>
        </p:nvSpPr>
        <p:spPr>
          <a:xfrm>
            <a:off x="726227" y="401674"/>
            <a:ext cx="10739541" cy="19642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Recognizing God’s Work</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 the lawgiver and conquering Messiah – was coming in total humility and submission to God’s Law!</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048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F71D-8540-C0DE-55BC-72ED6137BB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3E5975-9924-DFC0-18E9-9C055E805A63}"/>
              </a:ext>
            </a:extLst>
          </p:cNvPr>
          <p:cNvPicPr>
            <a:picLocks noChangeAspect="1"/>
          </p:cNvPicPr>
          <p:nvPr/>
        </p:nvPicPr>
        <p:blipFill>
          <a:blip r:embed="rId4">
            <a:extLst>
              <a:ext uri="{28A0092B-C50C-407E-A947-70E740481C1C}">
                <a14:useLocalDpi xmlns:a14="http://schemas.microsoft.com/office/drawing/2010/main" val="0"/>
              </a:ext>
            </a:extLst>
          </a:blip>
          <a:srcRect t="4444" b="10553"/>
          <a:stretch>
            <a:fillRect/>
          </a:stretch>
        </p:blipFill>
        <p:spPr>
          <a:xfrm>
            <a:off x="-1" y="0"/>
            <a:ext cx="12192001" cy="6853232"/>
          </a:xfrm>
          <a:prstGeom prst="rect">
            <a:avLst/>
          </a:prstGeom>
        </p:spPr>
      </p:pic>
      <p:sp>
        <p:nvSpPr>
          <p:cNvPr id="5" name="TextBox 4">
            <a:extLst>
              <a:ext uri="{FF2B5EF4-FFF2-40B4-BE49-F238E27FC236}">
                <a16:creationId xmlns:a16="http://schemas.microsoft.com/office/drawing/2014/main" id="{C56DC72B-3719-606A-5E46-64946A08849E}"/>
              </a:ext>
            </a:extLst>
          </p:cNvPr>
          <p:cNvSpPr txBox="1"/>
          <p:nvPr/>
        </p:nvSpPr>
        <p:spPr>
          <a:xfrm>
            <a:off x="632318" y="5092452"/>
            <a:ext cx="10927362" cy="1400383"/>
          </a:xfrm>
          <a:prstGeom prst="rect">
            <a:avLst/>
          </a:prstGeom>
          <a:solidFill>
            <a:schemeClr val="bg1">
              <a:alpha val="50000"/>
            </a:schemeClr>
          </a:solidFill>
          <a:ln w="63500">
            <a:noFill/>
          </a:ln>
        </p:spPr>
        <p:txBody>
          <a:bodyPr wrap="square" rtlCol="0">
            <a:spAutoFit/>
          </a:bodyPr>
          <a:lstStyle/>
          <a:p>
            <a:pPr algn="ct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you believe God is working in the world today?</a:t>
            </a:r>
          </a:p>
          <a:p>
            <a:pPr algn="ct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he working personally in your life?</a:t>
            </a:r>
          </a:p>
        </p:txBody>
      </p:sp>
    </p:spTree>
    <p:custDataLst>
      <p:tags r:id="rId1"/>
    </p:custDataLst>
    <p:extLst>
      <p:ext uri="{BB962C8B-B14F-4D97-AF65-F5344CB8AC3E}">
        <p14:creationId xmlns:p14="http://schemas.microsoft.com/office/powerpoint/2010/main" val="3295632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B248-06E1-1856-5070-119E9C5AD21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8E8A7DC-559A-AA41-E9EF-109F5C42F584}"/>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3" name="Rectangle: Rounded Corners 2">
            <a:extLst>
              <a:ext uri="{FF2B5EF4-FFF2-40B4-BE49-F238E27FC236}">
                <a16:creationId xmlns:a16="http://schemas.microsoft.com/office/drawing/2014/main" id="{7965C50E-ADB0-C8FC-8E07-0AA646CA9898}"/>
              </a:ext>
            </a:extLst>
          </p:cNvPr>
          <p:cNvSpPr/>
          <p:nvPr/>
        </p:nvSpPr>
        <p:spPr>
          <a:xfrm>
            <a:off x="790220" y="773290"/>
            <a:ext cx="10611557" cy="358140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Recognizing God’s Work</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How God Works: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usually works within the systems he created.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works through our obedience!</a:t>
            </a:r>
          </a:p>
        </p:txBody>
      </p:sp>
    </p:spTree>
    <p:custDataLst>
      <p:tags r:id="rId1"/>
    </p:custDataLst>
    <p:extLst>
      <p:ext uri="{BB962C8B-B14F-4D97-AF65-F5344CB8AC3E}">
        <p14:creationId xmlns:p14="http://schemas.microsoft.com/office/powerpoint/2010/main" val="40714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21EB-4F7D-67FA-9FB6-85A7FBF85C9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5F6C98E-4934-5EE5-F867-316106629B39}"/>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71319075-CF0F-10A1-2C59-7D7E02CB2250}"/>
              </a:ext>
            </a:extLst>
          </p:cNvPr>
          <p:cNvSpPr txBox="1"/>
          <p:nvPr/>
        </p:nvSpPr>
        <p:spPr>
          <a:xfrm>
            <a:off x="300042" y="505121"/>
            <a:ext cx="11591914" cy="5555367"/>
          </a:xfrm>
          <a:prstGeom prst="rect">
            <a:avLst/>
          </a:prstGeom>
          <a:solidFill>
            <a:schemeClr val="bg1">
              <a:alpha val="70000"/>
            </a:schemeClr>
          </a:solidFill>
          <a:ln w="63500">
            <a:noFill/>
          </a:ln>
        </p:spPr>
        <p:txBody>
          <a:bodyPr wrap="square" rtlCol="0">
            <a:spAutoFit/>
          </a:bodyPr>
          <a:lstStyle/>
          <a:p>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Examples of how God’s works through the system he created:</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usually works through ordinary means – using people rather than miracles.</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usually uses his Word and circumstances to accomplish his work in and through us.</a:t>
            </a:r>
          </a:p>
          <a:p>
            <a:pPr marL="457200" indent="-457200">
              <a:spcAft>
                <a:spcPts val="1800"/>
              </a:spcAft>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work often seems ordinary – not flashy!</a:t>
            </a:r>
          </a:p>
          <a:p>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Examples of basic obedience:</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Commitment to obeying the Bible</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Commitment to regular (ideally daily) time with God</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Showing up faithfully to opportunities for growth or ministry</a:t>
            </a:r>
          </a:p>
        </p:txBody>
      </p:sp>
    </p:spTree>
    <p:custDataLst>
      <p:tags r:id="rId1"/>
    </p:custDataLst>
    <p:extLst>
      <p:ext uri="{BB962C8B-B14F-4D97-AF65-F5344CB8AC3E}">
        <p14:creationId xmlns:p14="http://schemas.microsoft.com/office/powerpoint/2010/main" val="42690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13E7-DF33-8B4C-64EE-FFF8386EB75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73196A-E5A6-87A0-DEA7-818BCB1D2016}"/>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3" name="TextBox 2">
            <a:extLst>
              <a:ext uri="{FF2B5EF4-FFF2-40B4-BE49-F238E27FC236}">
                <a16:creationId xmlns:a16="http://schemas.microsoft.com/office/drawing/2014/main" id="{4E43F9E7-612B-AF9A-1D10-FCD00888F0CD}"/>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Recognizing God's Work</a:t>
            </a:r>
          </a:p>
        </p:txBody>
      </p:sp>
      <p:sp>
        <p:nvSpPr>
          <p:cNvPr id="2" name="TextBox 1">
            <a:extLst>
              <a:ext uri="{FF2B5EF4-FFF2-40B4-BE49-F238E27FC236}">
                <a16:creationId xmlns:a16="http://schemas.microsoft.com/office/drawing/2014/main" id="{D4736CA9-1B04-8500-EF40-A05DCB86ACFF}"/>
              </a:ext>
            </a:extLst>
          </p:cNvPr>
          <p:cNvSpPr txBox="1"/>
          <p:nvPr/>
        </p:nvSpPr>
        <p:spPr>
          <a:xfrm>
            <a:off x="299355" y="2547684"/>
            <a:ext cx="11593286" cy="2092881"/>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How God Works (vss. 21-24)</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 in Informed, Expectant Faith (vss. 25-35)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Maintain a Close Relationship with God (vss. 36-38)</a:t>
            </a:r>
          </a:p>
        </p:txBody>
      </p:sp>
    </p:spTree>
    <p:custDataLst>
      <p:tags r:id="rId1"/>
    </p:custDataLst>
    <p:extLst>
      <p:ext uri="{BB962C8B-B14F-4D97-AF65-F5344CB8AC3E}">
        <p14:creationId xmlns:p14="http://schemas.microsoft.com/office/powerpoint/2010/main" val="1759301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FB938-5AA7-032B-DA76-D99D53303164}"/>
              </a:ext>
            </a:extLst>
          </p:cNvPr>
          <p:cNvPicPr>
            <a:picLocks noChangeAspect="1"/>
          </p:cNvPicPr>
          <p:nvPr/>
        </p:nvPicPr>
        <p:blipFill>
          <a:blip r:embed="rId4">
            <a:extLst>
              <a:ext uri="{28A0092B-C50C-407E-A947-70E740481C1C}">
                <a14:useLocalDpi xmlns:a14="http://schemas.microsoft.com/office/drawing/2010/main" val="0"/>
              </a:ext>
            </a:extLst>
          </a:blip>
          <a:srcRect t="8413" b="7461"/>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538631D-3119-A05B-5054-06926E14E7EE}"/>
              </a:ext>
            </a:extLst>
          </p:cNvPr>
          <p:cNvSpPr txBox="1"/>
          <p:nvPr/>
        </p:nvSpPr>
        <p:spPr>
          <a:xfrm>
            <a:off x="164926" y="4370554"/>
            <a:ext cx="11862148" cy="2385268"/>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there was a man in Jerusalem, whose name was Simeon, and this man was righteous and devout, waiting for the consolation of Israel, and the Holy Spirit was upon him.”</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C744-B5BF-463E-472D-EA028C3203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4BF6C8-5CB7-6940-8E5D-FEBA30207F5E}"/>
              </a:ext>
            </a:extLst>
          </p:cNvPr>
          <p:cNvPicPr>
            <a:picLocks noChangeAspect="1"/>
          </p:cNvPicPr>
          <p:nvPr/>
        </p:nvPicPr>
        <p:blipFill>
          <a:blip r:embed="rId4">
            <a:extLst>
              <a:ext uri="{28A0092B-C50C-407E-A947-70E740481C1C}">
                <a14:useLocalDpi xmlns:a14="http://schemas.microsoft.com/office/drawing/2010/main" val="0"/>
              </a:ext>
            </a:extLst>
          </a:blip>
          <a:srcRect t="8413" b="7461"/>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CE4026E-45E7-C768-0CF2-9753BBFEACD9}"/>
              </a:ext>
            </a:extLst>
          </p:cNvPr>
          <p:cNvSpPr txBox="1"/>
          <p:nvPr/>
        </p:nvSpPr>
        <p:spPr>
          <a:xfrm>
            <a:off x="426887" y="4964914"/>
            <a:ext cx="11338226"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it had been revealed to him by the Holy Spirit that he would not see death before he had seen the Lord's Christ.”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2:26</a:t>
            </a:r>
          </a:p>
        </p:txBody>
      </p:sp>
    </p:spTree>
    <p:custDataLst>
      <p:tags r:id="rId1"/>
    </p:custDataLst>
    <p:extLst>
      <p:ext uri="{BB962C8B-B14F-4D97-AF65-F5344CB8AC3E}">
        <p14:creationId xmlns:p14="http://schemas.microsoft.com/office/powerpoint/2010/main" val="3421129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60B8-0CC1-4EBE-67F3-0ACBE4FB45F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4C4D8D-46E7-28B8-BE3D-9B5F66A634BF}"/>
              </a:ext>
            </a:extLst>
          </p:cNvPr>
          <p:cNvPicPr>
            <a:picLocks noChangeAspect="1"/>
          </p:cNvPicPr>
          <p:nvPr/>
        </p:nvPicPr>
        <p:blipFill>
          <a:blip r:embed="rId4">
            <a:extLst>
              <a:ext uri="{28A0092B-C50C-407E-A947-70E740481C1C}">
                <a14:useLocalDpi xmlns:a14="http://schemas.microsoft.com/office/drawing/2010/main" val="0"/>
              </a:ext>
            </a:extLst>
          </a:blip>
          <a:srcRect t="1828" b="11270"/>
          <a:stretch>
            <a:fillRect/>
          </a:stretch>
        </p:blipFill>
        <p:spPr>
          <a:xfrm>
            <a:off x="0" y="0"/>
            <a:ext cx="12192000" cy="6848932"/>
          </a:xfrm>
          <a:prstGeom prst="rect">
            <a:avLst/>
          </a:prstGeom>
        </p:spPr>
      </p:pic>
      <p:sp>
        <p:nvSpPr>
          <p:cNvPr id="3" name="TextBox 2">
            <a:extLst>
              <a:ext uri="{FF2B5EF4-FFF2-40B4-BE49-F238E27FC236}">
                <a16:creationId xmlns:a16="http://schemas.microsoft.com/office/drawing/2014/main" id="{0205D823-0766-10CE-6EF5-61B540C12CFD}"/>
              </a:ext>
            </a:extLst>
          </p:cNvPr>
          <p:cNvSpPr txBox="1"/>
          <p:nvPr/>
        </p:nvSpPr>
        <p:spPr>
          <a:xfrm>
            <a:off x="229122" y="4978265"/>
            <a:ext cx="11733756" cy="1754326"/>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in the Spirit into the temple, and when the parents brought in the child Jesus, to do for him according to the custom of the Law,”                                                Luke 2:27</a:t>
            </a:r>
          </a:p>
        </p:txBody>
      </p:sp>
    </p:spTree>
    <p:custDataLst>
      <p:tags r:id="rId1"/>
    </p:custDataLst>
    <p:extLst>
      <p:ext uri="{BB962C8B-B14F-4D97-AF65-F5344CB8AC3E}">
        <p14:creationId xmlns:p14="http://schemas.microsoft.com/office/powerpoint/2010/main" val="83107294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70659-0B08-BE20-0360-894C2A0E2362}"/>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3E0425B-5E47-C63B-97EB-611633DBEAE5}"/>
              </a:ext>
            </a:extLst>
          </p:cNvPr>
          <p:cNvSpPr txBox="1"/>
          <p:nvPr/>
        </p:nvSpPr>
        <p:spPr>
          <a:xfrm>
            <a:off x="622314" y="4852999"/>
            <a:ext cx="10789398" cy="1908215"/>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took him up in his arms and blessed God and said,</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‘Lord, now you are letting your servant depart in peace,</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your word;’”                           Luke 2:28-29</a:t>
            </a:r>
          </a:p>
        </p:txBody>
      </p:sp>
    </p:spTree>
    <p:custDataLst>
      <p:tags r:id="rId1"/>
    </p:custData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0933-5740-E2E6-532F-B246FEFBD4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44E830-9068-0017-1155-B34E43C70915}"/>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EF3E43A-ACE9-4E91-DD7C-298163BB7B34}"/>
              </a:ext>
            </a:extLst>
          </p:cNvPr>
          <p:cNvSpPr txBox="1"/>
          <p:nvPr/>
        </p:nvSpPr>
        <p:spPr>
          <a:xfrm>
            <a:off x="554997" y="4468951"/>
            <a:ext cx="11082006" cy="2308324"/>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my eyes have seen your salvation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that you have prepared in the presence of all peoples,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light for revelation to the Gentiles,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for glory to your people Israel.’”         Luke 2:30-32</a:t>
            </a:r>
          </a:p>
        </p:txBody>
      </p:sp>
    </p:spTree>
    <p:custDataLst>
      <p:tags r:id="rId1"/>
    </p:custDataLst>
    <p:extLst>
      <p:ext uri="{BB962C8B-B14F-4D97-AF65-F5344CB8AC3E}">
        <p14:creationId xmlns:p14="http://schemas.microsoft.com/office/powerpoint/2010/main" val="13749502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67C82-3533-FD2E-64F6-EED32332B25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0CA1BD9-132E-34FB-A897-E216FE3BA1FC}"/>
              </a:ext>
            </a:extLst>
          </p:cNvPr>
          <p:cNvPicPr>
            <a:picLocks noChangeAspect="1"/>
          </p:cNvPicPr>
          <p:nvPr/>
        </p:nvPicPr>
        <p:blipFill>
          <a:blip r:embed="rId4">
            <a:extLst>
              <a:ext uri="{28A0092B-C50C-407E-A947-70E740481C1C}">
                <a14:useLocalDpi xmlns:a14="http://schemas.microsoft.com/office/drawing/2010/main" val="0"/>
              </a:ext>
            </a:extLst>
          </a:blip>
          <a:srcRect t="4445" b="9842"/>
          <a:stretch>
            <a:fillRect/>
          </a:stretch>
        </p:blipFill>
        <p:spPr>
          <a:xfrm>
            <a:off x="-1" y="-1"/>
            <a:ext cx="12192001" cy="6848669"/>
          </a:xfrm>
          <a:prstGeom prst="rect">
            <a:avLst/>
          </a:prstGeom>
        </p:spPr>
      </p:pic>
      <p:sp>
        <p:nvSpPr>
          <p:cNvPr id="3" name="TextBox 2">
            <a:extLst>
              <a:ext uri="{FF2B5EF4-FFF2-40B4-BE49-F238E27FC236}">
                <a16:creationId xmlns:a16="http://schemas.microsoft.com/office/drawing/2014/main" id="{3595903C-B82E-44D5-3FA5-0C2B45E7D90D}"/>
              </a:ext>
            </a:extLst>
          </p:cNvPr>
          <p:cNvSpPr txBox="1"/>
          <p:nvPr/>
        </p:nvSpPr>
        <p:spPr>
          <a:xfrm>
            <a:off x="992253" y="5094342"/>
            <a:ext cx="10207492"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his father and his mother marveled at what was said about him.  And Simeon blessed them and said to Mary his mother”                     Luke 2:33-34a</a:t>
            </a:r>
          </a:p>
        </p:txBody>
      </p:sp>
    </p:spTree>
    <p:custDataLst>
      <p:tags r:id="rId1"/>
    </p:custDataLst>
    <p:extLst>
      <p:ext uri="{BB962C8B-B14F-4D97-AF65-F5344CB8AC3E}">
        <p14:creationId xmlns:p14="http://schemas.microsoft.com/office/powerpoint/2010/main" val="25160179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96E8D-4A2B-3F68-0F49-88334B0D857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0BAD823-105B-8D9F-DB09-69C8E20258B4}"/>
              </a:ext>
            </a:extLst>
          </p:cNvPr>
          <p:cNvPicPr>
            <a:picLocks noChangeAspect="1"/>
          </p:cNvPicPr>
          <p:nvPr/>
        </p:nvPicPr>
        <p:blipFill>
          <a:blip r:embed="rId4">
            <a:extLst>
              <a:ext uri="{28A0092B-C50C-407E-A947-70E740481C1C}">
                <a14:useLocalDpi xmlns:a14="http://schemas.microsoft.com/office/drawing/2010/main" val="0"/>
              </a:ext>
            </a:extLst>
          </a:blip>
          <a:srcRect t="4445" b="9842"/>
          <a:stretch>
            <a:fillRect/>
          </a:stretch>
        </p:blipFill>
        <p:spPr>
          <a:xfrm>
            <a:off x="-1" y="-1"/>
            <a:ext cx="12192001" cy="6848669"/>
          </a:xfrm>
          <a:prstGeom prst="rect">
            <a:avLst/>
          </a:prstGeom>
        </p:spPr>
      </p:pic>
      <p:sp>
        <p:nvSpPr>
          <p:cNvPr id="3" name="TextBox 2">
            <a:extLst>
              <a:ext uri="{FF2B5EF4-FFF2-40B4-BE49-F238E27FC236}">
                <a16:creationId xmlns:a16="http://schemas.microsoft.com/office/drawing/2014/main" id="{6C2A91F3-4CD2-45FD-D190-BE9D34C184B7}"/>
              </a:ext>
            </a:extLst>
          </p:cNvPr>
          <p:cNvSpPr txBox="1"/>
          <p:nvPr/>
        </p:nvSpPr>
        <p:spPr>
          <a:xfrm>
            <a:off x="554996" y="4586807"/>
            <a:ext cx="11082006" cy="2185214"/>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“‘Behold, this child is appointed for the fall and rising of many in Israel, and for a sign that is opposed (and a sword will pierce through your own soul also), so that thoughts from many hearts may be revealed.’”             Luke 2:34b-35</a:t>
            </a:r>
          </a:p>
        </p:txBody>
      </p:sp>
    </p:spTree>
    <p:custDataLst>
      <p:tags r:id="rId1"/>
    </p:custDataLst>
    <p:extLst>
      <p:ext uri="{BB962C8B-B14F-4D97-AF65-F5344CB8AC3E}">
        <p14:creationId xmlns:p14="http://schemas.microsoft.com/office/powerpoint/2010/main" val="15624888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A0685-F14B-10CC-0FCE-AEF17DA12E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BE1C22-A2A6-4942-9B9C-556F9171E019}"/>
              </a:ext>
            </a:extLst>
          </p:cNvPr>
          <p:cNvPicPr>
            <a:picLocks noChangeAspect="1"/>
          </p:cNvPicPr>
          <p:nvPr/>
        </p:nvPicPr>
        <p:blipFill>
          <a:blip r:embed="rId4">
            <a:extLst>
              <a:ext uri="{28A0092B-C50C-407E-A947-70E740481C1C}">
                <a14:useLocalDpi xmlns:a14="http://schemas.microsoft.com/office/drawing/2010/main" val="0"/>
              </a:ext>
            </a:extLst>
          </a:blip>
          <a:srcRect t="10185" b="1933"/>
          <a:stretch>
            <a:fillRect/>
          </a:stretch>
        </p:blipFill>
        <p:spPr>
          <a:xfrm>
            <a:off x="0" y="0"/>
            <a:ext cx="12192000" cy="6855837"/>
          </a:xfrm>
          <a:prstGeom prst="rect">
            <a:avLst/>
          </a:prstGeom>
        </p:spPr>
      </p:pic>
      <p:sp>
        <p:nvSpPr>
          <p:cNvPr id="5" name="TextBox 4">
            <a:extLst>
              <a:ext uri="{FF2B5EF4-FFF2-40B4-BE49-F238E27FC236}">
                <a16:creationId xmlns:a16="http://schemas.microsoft.com/office/drawing/2014/main" id="{331B1D36-3544-D5CD-141D-33ACA1CC6557}"/>
              </a:ext>
            </a:extLst>
          </p:cNvPr>
          <p:cNvSpPr txBox="1"/>
          <p:nvPr/>
        </p:nvSpPr>
        <p:spPr>
          <a:xfrm>
            <a:off x="132314" y="4189341"/>
            <a:ext cx="4234067" cy="2554545"/>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 feel like God’s plan is not working out the way you had expected?</a:t>
            </a:r>
          </a:p>
        </p:txBody>
      </p:sp>
    </p:spTree>
    <p:custDataLst>
      <p:tags r:id="rId1"/>
    </p:custDataLst>
    <p:extLst>
      <p:ext uri="{BB962C8B-B14F-4D97-AF65-F5344CB8AC3E}">
        <p14:creationId xmlns:p14="http://schemas.microsoft.com/office/powerpoint/2010/main" val="2207564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F9632-CE6C-ED07-7BEB-6003D95B49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37D251F-DB8A-AF9D-B304-00A6ABC6C021}"/>
              </a:ext>
            </a:extLst>
          </p:cNvPr>
          <p:cNvPicPr>
            <a:picLocks noChangeAspect="1"/>
          </p:cNvPicPr>
          <p:nvPr/>
        </p:nvPicPr>
        <p:blipFill>
          <a:blip r:embed="rId4">
            <a:extLst>
              <a:ext uri="{28A0092B-C50C-407E-A947-70E740481C1C}">
                <a14:useLocalDpi xmlns:a14="http://schemas.microsoft.com/office/drawing/2010/main" val="0"/>
              </a:ext>
            </a:extLst>
          </a:blip>
          <a:srcRect t="8413" b="7461"/>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8BD4D78-D780-463B-AE75-269A27D1C595}"/>
              </a:ext>
            </a:extLst>
          </p:cNvPr>
          <p:cNvSpPr txBox="1"/>
          <p:nvPr/>
        </p:nvSpPr>
        <p:spPr>
          <a:xfrm>
            <a:off x="164926" y="3328138"/>
            <a:ext cx="11862148"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there was a man in Jerusalem, whose name was Simeon,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man was righteous and devout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waiting for the consolation of Israel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Holy Spirit was upon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had been revealed to him by the Holy Spirit that he would not see death before he had seen the Lord's Christ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2:25-26</a:t>
            </a:r>
          </a:p>
        </p:txBody>
      </p:sp>
      <p:sp>
        <p:nvSpPr>
          <p:cNvPr id="2" name="Rectangle: Rounded Corners 1">
            <a:extLst>
              <a:ext uri="{FF2B5EF4-FFF2-40B4-BE49-F238E27FC236}">
                <a16:creationId xmlns:a16="http://schemas.microsoft.com/office/drawing/2014/main" id="{30D6E691-28CB-B5A2-4ED8-064BDC4C0499}"/>
              </a:ext>
            </a:extLst>
          </p:cNvPr>
          <p:cNvSpPr/>
          <p:nvPr/>
        </p:nvSpPr>
        <p:spPr>
          <a:xfrm>
            <a:off x="663222" y="163689"/>
            <a:ext cx="10865556" cy="300076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does Luke focus on Simeon’s character?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help us see why Simeon recognized the Messiah</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establish Simeon as a reliable witness to Jesus’ role and identity!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484811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7DC21-C7EC-01F4-B0A9-1764B72B5E0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C6D49F6-6093-A823-4FAA-4C7B267FFBA4}"/>
              </a:ext>
            </a:extLst>
          </p:cNvPr>
          <p:cNvPicPr>
            <a:picLocks noChangeAspect="1"/>
          </p:cNvPicPr>
          <p:nvPr/>
        </p:nvPicPr>
        <p:blipFill>
          <a:blip r:embed="rId4">
            <a:extLst>
              <a:ext uri="{28A0092B-C50C-407E-A947-70E740481C1C}">
                <a14:useLocalDpi xmlns:a14="http://schemas.microsoft.com/office/drawing/2010/main" val="0"/>
              </a:ext>
            </a:extLst>
          </a:blip>
          <a:srcRect t="1828" b="11270"/>
          <a:stretch>
            <a:fillRect/>
          </a:stretch>
        </p:blipFill>
        <p:spPr>
          <a:xfrm>
            <a:off x="0" y="0"/>
            <a:ext cx="12192000" cy="6848932"/>
          </a:xfrm>
          <a:prstGeom prst="rect">
            <a:avLst/>
          </a:prstGeom>
        </p:spPr>
      </p:pic>
      <p:sp>
        <p:nvSpPr>
          <p:cNvPr id="3" name="TextBox 2">
            <a:extLst>
              <a:ext uri="{FF2B5EF4-FFF2-40B4-BE49-F238E27FC236}">
                <a16:creationId xmlns:a16="http://schemas.microsoft.com/office/drawing/2014/main" id="{B3294101-79B2-1A6D-7E3D-2C75A2429BB8}"/>
              </a:ext>
            </a:extLst>
          </p:cNvPr>
          <p:cNvSpPr txBox="1"/>
          <p:nvPr/>
        </p:nvSpPr>
        <p:spPr>
          <a:xfrm>
            <a:off x="229122" y="4978265"/>
            <a:ext cx="11733756" cy="1754326"/>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came in the Spirit into the temple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when the parents brought in the child Jesus, to do for him according to the custom of the Law,”                                                Luke 2:27</a:t>
            </a:r>
          </a:p>
        </p:txBody>
      </p:sp>
    </p:spTree>
    <p:custDataLst>
      <p:tags r:id="rId1"/>
    </p:custDataLst>
    <p:extLst>
      <p:ext uri="{BB962C8B-B14F-4D97-AF65-F5344CB8AC3E}">
        <p14:creationId xmlns:p14="http://schemas.microsoft.com/office/powerpoint/2010/main" val="367141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29FE-7DA5-3BFF-B99C-E17823BE87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B80F95-8AC7-07FE-E990-4EA8069AFE95}"/>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B59565F-AC6B-08A6-B360-E24B3A0F69EB}"/>
              </a:ext>
            </a:extLst>
          </p:cNvPr>
          <p:cNvSpPr txBox="1"/>
          <p:nvPr/>
        </p:nvSpPr>
        <p:spPr>
          <a:xfrm>
            <a:off x="631458" y="3316807"/>
            <a:ext cx="10789398"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took him up in his arms and blessed God and said,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Lord, now you are letting your servant depart in peace,</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your word; for my eyes have seen your salvation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you have prepared in the presence of all peoples, a light for revelation to the Gentiles, and for glory to your people Israel.’”                        Luke 2:28-32</a:t>
            </a:r>
          </a:p>
        </p:txBody>
      </p:sp>
      <p:sp>
        <p:nvSpPr>
          <p:cNvPr id="2" name="Rectangle: Rounded Corners 1">
            <a:extLst>
              <a:ext uri="{FF2B5EF4-FFF2-40B4-BE49-F238E27FC236}">
                <a16:creationId xmlns:a16="http://schemas.microsoft.com/office/drawing/2014/main" id="{ACC58182-A3D9-0C0E-F1E8-12B2999E88AD}"/>
              </a:ext>
            </a:extLst>
          </p:cNvPr>
          <p:cNvSpPr/>
          <p:nvPr/>
        </p:nvSpPr>
        <p:spPr>
          <a:xfrm>
            <a:off x="3559628" y="124873"/>
            <a:ext cx="5072743" cy="886962"/>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waiting was over!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D598F537-BAE4-26AE-0F39-A52A6820772C}"/>
              </a:ext>
            </a:extLst>
          </p:cNvPr>
          <p:cNvSpPr/>
          <p:nvPr/>
        </p:nvSpPr>
        <p:spPr>
          <a:xfrm>
            <a:off x="963168" y="1214922"/>
            <a:ext cx="10457688" cy="168677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Simeon looked at a 40 day-old baby, </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born to a poor family from Nazareth, </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through the eyes of faith saw God’s Messiah</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778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CE44-55AF-E4F1-7818-2BA8BAB25E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053701B-F072-54B7-64C6-5A6A67FEABF3}"/>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EEB939C-EB25-757C-1F1D-44438651919C}"/>
              </a:ext>
            </a:extLst>
          </p:cNvPr>
          <p:cNvSpPr txBox="1"/>
          <p:nvPr/>
        </p:nvSpPr>
        <p:spPr>
          <a:xfrm>
            <a:off x="631458" y="3316807"/>
            <a:ext cx="10789398"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took him up in his arms and blessed God and said,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‘Lord, now you are letting your servant depart in peace,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your word;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eyes have seen your salvation that you have prepared in the presence of all peoples, a light for revelation to the Gentiles, and for glory to your people Israel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2:28-32</a:t>
            </a:r>
          </a:p>
        </p:txBody>
      </p:sp>
      <p:sp>
        <p:nvSpPr>
          <p:cNvPr id="2" name="Rectangle: Rounded Corners 1">
            <a:extLst>
              <a:ext uri="{FF2B5EF4-FFF2-40B4-BE49-F238E27FC236}">
                <a16:creationId xmlns:a16="http://schemas.microsoft.com/office/drawing/2014/main" id="{3126D427-383E-FFB2-9A00-CEE1EA9F790A}"/>
              </a:ext>
            </a:extLst>
          </p:cNvPr>
          <p:cNvSpPr/>
          <p:nvPr/>
        </p:nvSpPr>
        <p:spPr>
          <a:xfrm>
            <a:off x="1120422" y="1460848"/>
            <a:ext cx="9951153" cy="142280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Simeon was very familiar with the Old Testament.</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Simeon’s words reflect much from Isaiah 40-66!</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BD11893-9141-979A-B5D4-4D3BDB9867B9}"/>
              </a:ext>
            </a:extLst>
          </p:cNvPr>
          <p:cNvSpPr/>
          <p:nvPr/>
        </p:nvSpPr>
        <p:spPr>
          <a:xfrm>
            <a:off x="1207911" y="124873"/>
            <a:ext cx="9776177" cy="90282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was Simeon able to recognize the Messiah?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977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DA85-D107-D879-E7A8-65176D44EA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FFF876-C7D2-8F38-404F-E45DFEAC4EF6}"/>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5FB438-AEE7-63FB-3BC3-988D186D6F90}"/>
              </a:ext>
            </a:extLst>
          </p:cNvPr>
          <p:cNvSpPr txBox="1"/>
          <p:nvPr/>
        </p:nvSpPr>
        <p:spPr>
          <a:xfrm>
            <a:off x="631458" y="3316807"/>
            <a:ext cx="10789398"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took him up in his arms and blessed God and said,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‘Lord, now you are letting your servant depart in peace,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your word;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eyes have seen your salvation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you have prepared in the presence of all peoples,</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light for revelation to the Gentiles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for glory to your people Israel.’”                        Luke 2:28-32</a:t>
            </a:r>
          </a:p>
        </p:txBody>
      </p:sp>
      <p:sp>
        <p:nvSpPr>
          <p:cNvPr id="5" name="TextBox 4">
            <a:extLst>
              <a:ext uri="{FF2B5EF4-FFF2-40B4-BE49-F238E27FC236}">
                <a16:creationId xmlns:a16="http://schemas.microsoft.com/office/drawing/2014/main" id="{20FB8734-8F15-9E7E-ECCC-9613C24570C7}"/>
              </a:ext>
            </a:extLst>
          </p:cNvPr>
          <p:cNvSpPr txBox="1"/>
          <p:nvPr/>
        </p:nvSpPr>
        <p:spPr>
          <a:xfrm>
            <a:off x="681271" y="473023"/>
            <a:ext cx="10689771"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make you as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light for the nations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that my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salvation may reach to the end of the earth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49:6</a:t>
            </a:r>
          </a:p>
        </p:txBody>
      </p:sp>
    </p:spTree>
    <p:custDataLst>
      <p:tags r:id="rId1"/>
    </p:custDataLst>
    <p:extLst>
      <p:ext uri="{BB962C8B-B14F-4D97-AF65-F5344CB8AC3E}">
        <p14:creationId xmlns:p14="http://schemas.microsoft.com/office/powerpoint/2010/main" val="160818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2D7D-5CD3-1B45-5094-473231BAC6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F33352-C2BD-2225-DD16-F8C71242CF03}"/>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61CE5C4-7D27-C156-AA1D-DD88240F2F36}"/>
              </a:ext>
            </a:extLst>
          </p:cNvPr>
          <p:cNvSpPr txBox="1"/>
          <p:nvPr/>
        </p:nvSpPr>
        <p:spPr>
          <a:xfrm>
            <a:off x="631458" y="3316807"/>
            <a:ext cx="10789398" cy="3416320"/>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took him up in his arms and blessed God and said,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‘Lord, now you are letting your servant depart in peace,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according to your word; for my eyes have seen your salvation that you have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prepared in the presence of all peoples, a light for revelation to the Gentiles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for glory to your people Israel.’”                        Luke 2:28-32</a:t>
            </a:r>
          </a:p>
        </p:txBody>
      </p:sp>
      <p:sp>
        <p:nvSpPr>
          <p:cNvPr id="2" name="TextBox 1">
            <a:extLst>
              <a:ext uri="{FF2B5EF4-FFF2-40B4-BE49-F238E27FC236}">
                <a16:creationId xmlns:a16="http://schemas.microsoft.com/office/drawing/2014/main" id="{1503BD26-89BE-1520-D90B-51A4530F8D5B}"/>
              </a:ext>
            </a:extLst>
          </p:cNvPr>
          <p:cNvSpPr txBox="1"/>
          <p:nvPr/>
        </p:nvSpPr>
        <p:spPr>
          <a:xfrm>
            <a:off x="2193514" y="227243"/>
            <a:ext cx="7804971" cy="2862322"/>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Lord has bared his holy arm</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before the eyes of all the nations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the ends of the earth shall see</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salvation of our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52:10</a:t>
            </a:r>
          </a:p>
        </p:txBody>
      </p:sp>
    </p:spTree>
    <p:custDataLst>
      <p:tags r:id="rId1"/>
    </p:custDataLst>
    <p:extLst>
      <p:ext uri="{BB962C8B-B14F-4D97-AF65-F5344CB8AC3E}">
        <p14:creationId xmlns:p14="http://schemas.microsoft.com/office/powerpoint/2010/main" val="227011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C6B2-E120-32DC-2C94-85C0E0EC476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DE6640B-9276-FAB3-454D-3468572C706D}"/>
              </a:ext>
            </a:extLst>
          </p:cNvPr>
          <p:cNvPicPr>
            <a:picLocks noChangeAspect="1"/>
          </p:cNvPicPr>
          <p:nvPr/>
        </p:nvPicPr>
        <p:blipFill>
          <a:blip r:embed="rId4">
            <a:extLst>
              <a:ext uri="{28A0092B-C50C-407E-A947-70E740481C1C}">
                <a14:useLocalDpi xmlns:a14="http://schemas.microsoft.com/office/drawing/2010/main" val="0"/>
              </a:ext>
            </a:extLst>
          </a:blip>
          <a:srcRect t="4445" b="9842"/>
          <a:stretch>
            <a:fillRect/>
          </a:stretch>
        </p:blipFill>
        <p:spPr>
          <a:xfrm>
            <a:off x="-1" y="-1"/>
            <a:ext cx="12192001" cy="6848669"/>
          </a:xfrm>
          <a:prstGeom prst="rect">
            <a:avLst/>
          </a:prstGeom>
        </p:spPr>
      </p:pic>
      <p:sp>
        <p:nvSpPr>
          <p:cNvPr id="3" name="TextBox 2">
            <a:extLst>
              <a:ext uri="{FF2B5EF4-FFF2-40B4-BE49-F238E27FC236}">
                <a16:creationId xmlns:a16="http://schemas.microsoft.com/office/drawing/2014/main" id="{D9225B2D-3143-FAB2-1FED-B3DDB366E1C2}"/>
              </a:ext>
            </a:extLst>
          </p:cNvPr>
          <p:cNvSpPr txBox="1"/>
          <p:nvPr/>
        </p:nvSpPr>
        <p:spPr>
          <a:xfrm>
            <a:off x="490988" y="3908965"/>
            <a:ext cx="11082006" cy="270843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Simeon blessed them and said to Mary his mother, ‘Behold, this child is appointed for the fall and rising of many in Israel, and for a sign that is opposed (and a sword will pierce through your own soul also), so that thoughts from many hearts may be revealed.’”             Luke 2:33-35</a:t>
            </a:r>
          </a:p>
        </p:txBody>
      </p:sp>
    </p:spTree>
    <p:custDataLst>
      <p:tags r:id="rId1"/>
    </p:custDataLst>
    <p:extLst>
      <p:ext uri="{BB962C8B-B14F-4D97-AF65-F5344CB8AC3E}">
        <p14:creationId xmlns:p14="http://schemas.microsoft.com/office/powerpoint/2010/main" val="55110167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179C-ADCD-0F83-6B51-917F02E8DB8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03CA49B-7ED1-A479-6B17-FB66730EBC83}"/>
              </a:ext>
            </a:extLst>
          </p:cNvPr>
          <p:cNvPicPr>
            <a:picLocks noChangeAspect="1"/>
          </p:cNvPicPr>
          <p:nvPr/>
        </p:nvPicPr>
        <p:blipFill>
          <a:blip r:embed="rId4">
            <a:extLst>
              <a:ext uri="{28A0092B-C50C-407E-A947-70E740481C1C}">
                <a14:useLocalDpi xmlns:a14="http://schemas.microsoft.com/office/drawing/2010/main" val="0"/>
              </a:ext>
            </a:extLst>
          </a:blip>
          <a:srcRect t="4445" b="9842"/>
          <a:stretch>
            <a:fillRect/>
          </a:stretch>
        </p:blipFill>
        <p:spPr>
          <a:xfrm>
            <a:off x="-1" y="-1"/>
            <a:ext cx="12192001" cy="6848669"/>
          </a:xfrm>
          <a:prstGeom prst="rect">
            <a:avLst/>
          </a:prstGeom>
        </p:spPr>
      </p:pic>
      <p:sp>
        <p:nvSpPr>
          <p:cNvPr id="3" name="TextBox 2">
            <a:extLst>
              <a:ext uri="{FF2B5EF4-FFF2-40B4-BE49-F238E27FC236}">
                <a16:creationId xmlns:a16="http://schemas.microsoft.com/office/drawing/2014/main" id="{EC4BF68E-0DB8-1AFF-791D-E8BC91376272}"/>
              </a:ext>
            </a:extLst>
          </p:cNvPr>
          <p:cNvSpPr txBox="1"/>
          <p:nvPr/>
        </p:nvSpPr>
        <p:spPr>
          <a:xfrm>
            <a:off x="847604" y="4549045"/>
            <a:ext cx="10253212" cy="2185214"/>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Behold, this child is appointed for </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fall and rising of many in Israel</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 sign that is opposed </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that thoughts from many hearts may be revealed.</a:t>
            </a:r>
          </a:p>
        </p:txBody>
      </p:sp>
      <p:sp>
        <p:nvSpPr>
          <p:cNvPr id="2" name="Rectangle: Rounded Corners 1">
            <a:extLst>
              <a:ext uri="{FF2B5EF4-FFF2-40B4-BE49-F238E27FC236}">
                <a16:creationId xmlns:a16="http://schemas.microsoft.com/office/drawing/2014/main" id="{142555B8-3D25-33CA-30BC-4A5DF99CC126}"/>
              </a:ext>
            </a:extLst>
          </p:cNvPr>
          <p:cNvSpPr/>
          <p:nvPr/>
        </p:nvSpPr>
        <p:spPr>
          <a:xfrm>
            <a:off x="2647150" y="123741"/>
            <a:ext cx="6897700" cy="128379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coming to be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savior</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 why would he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opposed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56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AAD73-1E32-9712-4AF9-ABB4AA9C9C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244366-C940-1B81-F1A5-D256C6315E2A}"/>
              </a:ext>
            </a:extLst>
          </p:cNvPr>
          <p:cNvPicPr>
            <a:picLocks noChangeAspect="1"/>
          </p:cNvPicPr>
          <p:nvPr/>
        </p:nvPicPr>
        <p:blipFill>
          <a:blip r:embed="rId4">
            <a:extLst>
              <a:ext uri="{28A0092B-C50C-407E-A947-70E740481C1C}">
                <a14:useLocalDpi xmlns:a14="http://schemas.microsoft.com/office/drawing/2010/main" val="0"/>
              </a:ext>
            </a:extLst>
          </a:blip>
          <a:srcRect l="2328" t="11981" r="-2328" b="2464"/>
          <a:stretch>
            <a:fillRect/>
          </a:stretch>
        </p:blipFill>
        <p:spPr>
          <a:xfrm>
            <a:off x="-1" y="-1"/>
            <a:ext cx="12485915" cy="6858001"/>
          </a:xfrm>
          <a:prstGeom prst="rect">
            <a:avLst/>
          </a:prstGeom>
        </p:spPr>
      </p:pic>
      <p:sp>
        <p:nvSpPr>
          <p:cNvPr id="3" name="TextBox 2">
            <a:extLst>
              <a:ext uri="{FF2B5EF4-FFF2-40B4-BE49-F238E27FC236}">
                <a16:creationId xmlns:a16="http://schemas.microsoft.com/office/drawing/2014/main" id="{2100286A-B07B-72E6-0081-E88D94702A9D}"/>
              </a:ext>
            </a:extLst>
          </p:cNvPr>
          <p:cNvSpPr txBox="1"/>
          <p:nvPr/>
        </p:nvSpPr>
        <p:spPr>
          <a:xfrm>
            <a:off x="2193514" y="3882863"/>
            <a:ext cx="7804971" cy="2862322"/>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Lord has bared his holy arm</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before the eyes of all the nations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the ends of the earth shall see</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salvation of our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52:10</a:t>
            </a:r>
          </a:p>
        </p:txBody>
      </p:sp>
      <p:sp>
        <p:nvSpPr>
          <p:cNvPr id="2" name="Rectangle: Rounded Corners 1">
            <a:extLst>
              <a:ext uri="{FF2B5EF4-FFF2-40B4-BE49-F238E27FC236}">
                <a16:creationId xmlns:a16="http://schemas.microsoft.com/office/drawing/2014/main" id="{A22FEDD8-971A-993B-8163-860A7032A73C}"/>
              </a:ext>
            </a:extLst>
          </p:cNvPr>
          <p:cNvSpPr/>
          <p:nvPr/>
        </p:nvSpPr>
        <p:spPr>
          <a:xfrm>
            <a:off x="1867000" y="112814"/>
            <a:ext cx="8457997" cy="2706585"/>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picture of a Messiah does this give?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Visible, public event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Dramatic political victory!</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is the Messiah people expected!</a:t>
            </a:r>
          </a:p>
        </p:txBody>
      </p:sp>
    </p:spTree>
    <p:custDataLst>
      <p:tags r:id="rId1"/>
    </p:custDataLst>
    <p:extLst>
      <p:ext uri="{BB962C8B-B14F-4D97-AF65-F5344CB8AC3E}">
        <p14:creationId xmlns:p14="http://schemas.microsoft.com/office/powerpoint/2010/main" val="2540101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81EF9-EACD-3EC0-E15D-89A3C7AE1F62}"/>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8E683472-861C-8966-7E92-071F3A70B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2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99C270-BC7F-AA94-FB5D-AA2E51612716}"/>
              </a:ext>
            </a:extLst>
          </p:cNvPr>
          <p:cNvSpPr txBox="1"/>
          <p:nvPr/>
        </p:nvSpPr>
        <p:spPr>
          <a:xfrm>
            <a:off x="1404254" y="3784891"/>
            <a:ext cx="9383488" cy="2862322"/>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despised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rejected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by men,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man of sorrows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acquainted with grief;</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as one from whom men hide their faces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despised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esteemed him not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53:3</a:t>
            </a:r>
          </a:p>
        </p:txBody>
      </p:sp>
      <p:sp>
        <p:nvSpPr>
          <p:cNvPr id="2" name="Rectangle: Rounded Corners 1">
            <a:extLst>
              <a:ext uri="{FF2B5EF4-FFF2-40B4-BE49-F238E27FC236}">
                <a16:creationId xmlns:a16="http://schemas.microsoft.com/office/drawing/2014/main" id="{6239BFF7-4027-7F72-A3A8-ABD7D2A9C6DE}"/>
              </a:ext>
            </a:extLst>
          </p:cNvPr>
          <p:cNvSpPr/>
          <p:nvPr/>
        </p:nvSpPr>
        <p:spPr>
          <a:xfrm>
            <a:off x="7712630" y="210787"/>
            <a:ext cx="4229000" cy="160712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then Isaiah goes right into Isaiah 53!</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7503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F576D-8F3B-4148-D8D9-0D5AE297E7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6FCAD5-AF50-110A-9342-F51AA2B973DA}"/>
              </a:ext>
            </a:extLst>
          </p:cNvPr>
          <p:cNvPicPr>
            <a:picLocks noChangeAspect="1"/>
          </p:cNvPicPr>
          <p:nvPr/>
        </p:nvPicPr>
        <p:blipFill>
          <a:blip r:embed="rId4">
            <a:extLst>
              <a:ext uri="{28A0092B-C50C-407E-A947-70E740481C1C}">
                <a14:useLocalDpi xmlns:a14="http://schemas.microsoft.com/office/drawing/2010/main" val="0"/>
              </a:ext>
            </a:extLst>
          </a:blip>
          <a:srcRect l="2328" t="11981" r="-2328" b="2464"/>
          <a:stretch>
            <a:fillRect/>
          </a:stretch>
        </p:blipFill>
        <p:spPr>
          <a:xfrm>
            <a:off x="-1" y="-1"/>
            <a:ext cx="12485915" cy="6858001"/>
          </a:xfrm>
          <a:prstGeom prst="rect">
            <a:avLst/>
          </a:prstGeom>
        </p:spPr>
      </p:pic>
      <p:sp>
        <p:nvSpPr>
          <p:cNvPr id="5" name="TextBox 4">
            <a:extLst>
              <a:ext uri="{FF2B5EF4-FFF2-40B4-BE49-F238E27FC236}">
                <a16:creationId xmlns:a16="http://schemas.microsoft.com/office/drawing/2014/main" id="{83DE08B0-019E-FA38-75FD-F5B8F45BE564}"/>
              </a:ext>
            </a:extLst>
          </p:cNvPr>
          <p:cNvSpPr txBox="1"/>
          <p:nvPr/>
        </p:nvSpPr>
        <p:spPr>
          <a:xfrm>
            <a:off x="98448" y="3340255"/>
            <a:ext cx="3428523"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first-century Jews were expecting a kingly Messiah to free them from Rome.</a:t>
            </a:r>
          </a:p>
        </p:txBody>
      </p:sp>
    </p:spTree>
    <p:custDataLst>
      <p:tags r:id="rId1"/>
    </p:custDataLst>
    <p:extLst>
      <p:ext uri="{BB962C8B-B14F-4D97-AF65-F5344CB8AC3E}">
        <p14:creationId xmlns:p14="http://schemas.microsoft.com/office/powerpoint/2010/main" val="2950724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1F32D-E0FD-70AD-12A6-9ED0620ECFFD}"/>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D777649F-E23C-CAF7-0C71-611172480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2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BC1484-D7AA-A2FF-7BDF-DAD6B117C93B}"/>
              </a:ext>
            </a:extLst>
          </p:cNvPr>
          <p:cNvSpPr txBox="1"/>
          <p:nvPr/>
        </p:nvSpPr>
        <p:spPr>
          <a:xfrm>
            <a:off x="767441" y="3784891"/>
            <a:ext cx="10657114" cy="2862322"/>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he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pierced for our transgressions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crushed for our iniquities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upon him was the chastisement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brought us peace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with his wounds we are healed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53:5</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CCC7682-C781-C9BD-A6B4-DC853516BAC0}"/>
              </a:ext>
            </a:extLst>
          </p:cNvPr>
          <p:cNvSpPr/>
          <p:nvPr/>
        </p:nvSpPr>
        <p:spPr>
          <a:xfrm>
            <a:off x="7712630" y="210787"/>
            <a:ext cx="4229000" cy="160712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then Isaiah goes right into Isaiah 53!</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7366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4CDC-555A-6BE0-6DCE-6C11521D7C0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21CA14-6F86-0337-97E3-F1B507C1A71F}"/>
              </a:ext>
            </a:extLst>
          </p:cNvPr>
          <p:cNvPicPr>
            <a:picLocks noChangeAspect="1"/>
          </p:cNvPicPr>
          <p:nvPr/>
        </p:nvPicPr>
        <p:blipFill>
          <a:blip r:embed="rId4">
            <a:extLst>
              <a:ext uri="{28A0092B-C50C-407E-A947-70E740481C1C}">
                <a14:useLocalDpi xmlns:a14="http://schemas.microsoft.com/office/drawing/2010/main" val="0"/>
              </a:ext>
            </a:extLst>
          </a:blip>
          <a:srcRect t="7143" b="825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7A2EE71-11D9-17A3-9E83-1025F98E7369}"/>
              </a:ext>
            </a:extLst>
          </p:cNvPr>
          <p:cNvSpPr txBox="1"/>
          <p:nvPr/>
        </p:nvSpPr>
        <p:spPr>
          <a:xfrm>
            <a:off x="767441" y="3657927"/>
            <a:ext cx="10657114" cy="2862322"/>
          </a:xfrm>
          <a:prstGeom prst="rect">
            <a:avLst/>
          </a:prstGeom>
          <a:solidFill>
            <a:schemeClr val="bg1">
              <a:alpha val="70000"/>
            </a:schemeClr>
          </a:solidFill>
          <a:ln w="63500">
            <a:noFill/>
          </a:ln>
        </p:spPr>
        <p:txBody>
          <a:bodyPr wrap="square" rtlCol="0">
            <a:spAutoFit/>
          </a:bodyPr>
          <a:lstStyle/>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coming salvation was from sin – not from political enemies like the Romans.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nature of this salvation was to be through suffering and death – not through military victory.</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everyone would want this type of salvation.</a:t>
            </a:r>
          </a:p>
        </p:txBody>
      </p:sp>
      <p:sp>
        <p:nvSpPr>
          <p:cNvPr id="2" name="Rectangle: Rounded Corners 1">
            <a:extLst>
              <a:ext uri="{FF2B5EF4-FFF2-40B4-BE49-F238E27FC236}">
                <a16:creationId xmlns:a16="http://schemas.microsoft.com/office/drawing/2014/main" id="{CEFF2C7A-53F2-5E4E-9BDD-35651EF8A01D}"/>
              </a:ext>
            </a:extLst>
          </p:cNvPr>
          <p:cNvSpPr/>
          <p:nvPr/>
        </p:nvSpPr>
        <p:spPr>
          <a:xfrm>
            <a:off x="1867000" y="112815"/>
            <a:ext cx="8457997" cy="150149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Simeon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informed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 he knew the nature of the coming Messiah!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171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8AE4-D858-BD33-6020-AF3AFE64B10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197B5EF-F983-1665-0E62-642CFC43B29A}"/>
              </a:ext>
            </a:extLst>
          </p:cNvPr>
          <p:cNvPicPr>
            <a:picLocks noChangeAspect="1"/>
          </p:cNvPicPr>
          <p:nvPr/>
        </p:nvPicPr>
        <p:blipFill>
          <a:blip r:embed="rId4">
            <a:extLst>
              <a:ext uri="{28A0092B-C50C-407E-A947-70E740481C1C}">
                <a14:useLocalDpi xmlns:a14="http://schemas.microsoft.com/office/drawing/2010/main" val="0"/>
              </a:ext>
            </a:extLst>
          </a:blip>
          <a:srcRect t="4445" b="9842"/>
          <a:stretch>
            <a:fillRect/>
          </a:stretch>
        </p:blipFill>
        <p:spPr>
          <a:xfrm>
            <a:off x="-1" y="-1"/>
            <a:ext cx="12192001" cy="6848669"/>
          </a:xfrm>
          <a:prstGeom prst="rect">
            <a:avLst/>
          </a:prstGeom>
        </p:spPr>
      </p:pic>
      <p:sp>
        <p:nvSpPr>
          <p:cNvPr id="3" name="TextBox 2">
            <a:extLst>
              <a:ext uri="{FF2B5EF4-FFF2-40B4-BE49-F238E27FC236}">
                <a16:creationId xmlns:a16="http://schemas.microsoft.com/office/drawing/2014/main" id="{8795AE65-B46E-6648-1FA4-4FA30A2C6752}"/>
              </a:ext>
            </a:extLst>
          </p:cNvPr>
          <p:cNvSpPr txBox="1"/>
          <p:nvPr/>
        </p:nvSpPr>
        <p:spPr>
          <a:xfrm>
            <a:off x="847604" y="4549045"/>
            <a:ext cx="10253212" cy="2185214"/>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Behold, this child is appointed for </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fall and rising of many in Israel</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 sign that is opposed </a:t>
            </a:r>
          </a:p>
          <a:p>
            <a:pPr marL="457200" indent="-45720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that thoughts from many hearts may be revealed.           </a:t>
            </a:r>
          </a:p>
        </p:txBody>
      </p:sp>
      <p:sp>
        <p:nvSpPr>
          <p:cNvPr id="2" name="Rectangle: Rounded Corners 1">
            <a:extLst>
              <a:ext uri="{FF2B5EF4-FFF2-40B4-BE49-F238E27FC236}">
                <a16:creationId xmlns:a16="http://schemas.microsoft.com/office/drawing/2014/main" id="{8835AA26-77F5-8AE1-BD98-7435E4A18D0D}"/>
              </a:ext>
            </a:extLst>
          </p:cNvPr>
          <p:cNvSpPr/>
          <p:nvPr/>
        </p:nvSpPr>
        <p:spPr>
          <a:xfrm>
            <a:off x="618150" y="96303"/>
            <a:ext cx="10955698" cy="383223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Recognizing God’s Work</a:t>
            </a:r>
          </a:p>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Simeon recognized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as the Messiah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because he</a:t>
            </a:r>
          </a:p>
          <a:p>
            <a:pPr marL="571500" indent="-571500">
              <a:spcAft>
                <a:spcPts val="1200"/>
              </a:spcAft>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Was informed – he knew what God had promised.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understood what sort of Messiah they should expect.</a:t>
            </a:r>
          </a:p>
          <a:p>
            <a:pPr marL="571500" indent="-571500">
              <a:spcAft>
                <a:spcPts val="1200"/>
              </a:spcAft>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Lived in expectant faith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waiting for the Messiah.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7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A1F1B-BEC6-6E56-32E8-10C258356E8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0CF6884-848B-D798-33C6-1E81C24F3829}"/>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3BE5EAC4-5FFE-66B8-9F36-0CFC4626952F}"/>
              </a:ext>
            </a:extLst>
          </p:cNvPr>
          <p:cNvSpPr txBox="1"/>
          <p:nvPr/>
        </p:nvSpPr>
        <p:spPr>
          <a:xfrm>
            <a:off x="300042" y="651315"/>
            <a:ext cx="11591914" cy="5555367"/>
          </a:xfrm>
          <a:prstGeom prst="rect">
            <a:avLst/>
          </a:prstGeom>
          <a:solidFill>
            <a:schemeClr val="bg1">
              <a:alpha val="70000"/>
            </a:schemeClr>
          </a:solidFill>
          <a:ln w="63500">
            <a:noFill/>
          </a:ln>
        </p:spPr>
        <p:txBody>
          <a:bodyPr wrap="square" rtlCol="0">
            <a:spAutoFit/>
          </a:bodyPr>
          <a:lstStyle/>
          <a:p>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too live in informed, expectant faith?</a:t>
            </a:r>
          </a:p>
          <a:p>
            <a:pPr marL="457200" indent="-457200">
              <a:buFont typeface="Arial" panose="020B0604020202020204" pitchFamily="34" charset="0"/>
              <a:buChar char="•"/>
            </a:pP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God’s promises </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what he is going to do.  </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has promised to develop our character.</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has promised us discipline and suffering.</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has promised to bring people from all nations to faith.</a:t>
            </a:r>
          </a:p>
          <a:p>
            <a:pPr marL="914400" indent="-365760">
              <a:spcAft>
                <a:spcPts val="1800"/>
              </a:spcAft>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has promised to come again.</a:t>
            </a:r>
          </a:p>
          <a:p>
            <a:pPr marL="457200" indent="-457200">
              <a:buFont typeface="Arial" panose="020B0604020202020204" pitchFamily="34" charset="0"/>
              <a:buChar char="•"/>
            </a:pP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Expect God to do what he has promised</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See suffering as God’s discipline and path to growth.</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Expect God to use us in the lives of others.</a:t>
            </a:r>
          </a:p>
          <a:p>
            <a:pPr marL="914400" indent="-365760">
              <a:buFont typeface="Arial" panose="020B0604020202020204" pitchFamily="34" charset="0"/>
              <a:buChar char="•"/>
            </a:pP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 in expectation of the second coming.</a:t>
            </a:r>
          </a:p>
        </p:txBody>
      </p:sp>
    </p:spTree>
    <p:custDataLst>
      <p:tags r:id="rId1"/>
    </p:custDataLst>
    <p:extLst>
      <p:ext uri="{BB962C8B-B14F-4D97-AF65-F5344CB8AC3E}">
        <p14:creationId xmlns:p14="http://schemas.microsoft.com/office/powerpoint/2010/main" val="54858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1B95-484B-A48F-FD09-453B711A87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F25938-C12F-0FE4-232D-55D7C0708D68}"/>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3" name="TextBox 2">
            <a:extLst>
              <a:ext uri="{FF2B5EF4-FFF2-40B4-BE49-F238E27FC236}">
                <a16:creationId xmlns:a16="http://schemas.microsoft.com/office/drawing/2014/main" id="{B6EA692F-FAFB-045D-E561-BA7AD10959F8}"/>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Recognizing God's Work</a:t>
            </a:r>
          </a:p>
        </p:txBody>
      </p:sp>
      <p:sp>
        <p:nvSpPr>
          <p:cNvPr id="2" name="TextBox 1">
            <a:extLst>
              <a:ext uri="{FF2B5EF4-FFF2-40B4-BE49-F238E27FC236}">
                <a16:creationId xmlns:a16="http://schemas.microsoft.com/office/drawing/2014/main" id="{DAECE1F4-FBBC-057C-F61F-F72985105921}"/>
              </a:ext>
            </a:extLst>
          </p:cNvPr>
          <p:cNvSpPr txBox="1"/>
          <p:nvPr/>
        </p:nvSpPr>
        <p:spPr>
          <a:xfrm>
            <a:off x="299355" y="2547684"/>
            <a:ext cx="11593286" cy="2092881"/>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How God Works (vss. 21-24)</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 in Informed, Expectant Faith (vss. 25-35)</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Maintain a Close Relationship with God (vss. 36-38)</a:t>
            </a:r>
          </a:p>
        </p:txBody>
      </p:sp>
    </p:spTree>
    <p:custDataLst>
      <p:tags r:id="rId1"/>
    </p:custDataLst>
    <p:extLst>
      <p:ext uri="{BB962C8B-B14F-4D97-AF65-F5344CB8AC3E}">
        <p14:creationId xmlns:p14="http://schemas.microsoft.com/office/powerpoint/2010/main" val="3551705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6B5A0-51A3-E8D3-A04C-0ACB3C4456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A2AEB7E-0055-2DE6-5B22-8B7CAA750102}"/>
              </a:ext>
            </a:extLst>
          </p:cNvPr>
          <p:cNvPicPr>
            <a:picLocks noChangeAspect="1"/>
          </p:cNvPicPr>
          <p:nvPr/>
        </p:nvPicPr>
        <p:blipFill>
          <a:blip r:embed="rId4">
            <a:extLst>
              <a:ext uri="{28A0092B-C50C-407E-A947-70E740481C1C}">
                <a14:useLocalDpi xmlns:a14="http://schemas.microsoft.com/office/drawing/2010/main" val="0"/>
              </a:ext>
            </a:extLst>
          </a:blip>
          <a:srcRect t="17460"/>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CA750089-A8FD-6AC9-DC26-CE8AB38F9C82}"/>
              </a:ext>
            </a:extLst>
          </p:cNvPr>
          <p:cNvSpPr txBox="1"/>
          <p:nvPr/>
        </p:nvSpPr>
        <p:spPr>
          <a:xfrm>
            <a:off x="121668" y="505122"/>
            <a:ext cx="5974331" cy="5847755"/>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there was a prophetess, Anna, the daughter of Phanuel, of the tribe of Asher. She was advanced in years, having lived with her husband seven years from when she was a virgin, and then as a widow until she was eighty-four. She did not depart from the temple, worshiping with fasting and prayer night and day.”                Luke 2:36-37</a:t>
            </a:r>
          </a:p>
        </p:txBody>
      </p:sp>
    </p:spTree>
    <p:custDataLst>
      <p:tags r:id="rId1"/>
    </p:custDataLst>
    <p:extLst>
      <p:ext uri="{BB962C8B-B14F-4D97-AF65-F5344CB8AC3E}">
        <p14:creationId xmlns:p14="http://schemas.microsoft.com/office/powerpoint/2010/main" val="15519928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E994-3001-AB27-DDC6-9DD8A4DBF23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5FBB62-4E78-189C-9704-B482AC3C2ED6}"/>
              </a:ext>
            </a:extLst>
          </p:cNvPr>
          <p:cNvPicPr>
            <a:picLocks noChangeAspect="1"/>
          </p:cNvPicPr>
          <p:nvPr/>
        </p:nvPicPr>
        <p:blipFill>
          <a:blip r:embed="rId4">
            <a:extLst>
              <a:ext uri="{28A0092B-C50C-407E-A947-70E740481C1C}">
                <a14:useLocalDpi xmlns:a14="http://schemas.microsoft.com/office/drawing/2010/main" val="0"/>
              </a:ext>
            </a:extLst>
          </a:blip>
          <a:srcRect t="5397" b="8572"/>
          <a:stretch>
            <a:fillRect/>
          </a:stretch>
        </p:blipFill>
        <p:spPr>
          <a:xfrm>
            <a:off x="0" y="0"/>
            <a:ext cx="12192000" cy="6867791"/>
          </a:xfrm>
          <a:prstGeom prst="rect">
            <a:avLst/>
          </a:prstGeom>
        </p:spPr>
      </p:pic>
      <p:sp>
        <p:nvSpPr>
          <p:cNvPr id="3" name="TextBox 2">
            <a:extLst>
              <a:ext uri="{FF2B5EF4-FFF2-40B4-BE49-F238E27FC236}">
                <a16:creationId xmlns:a16="http://schemas.microsoft.com/office/drawing/2014/main" id="{8604B516-87A3-4A2D-D1B2-E4C1FF76D7FF}"/>
              </a:ext>
            </a:extLst>
          </p:cNvPr>
          <p:cNvSpPr txBox="1"/>
          <p:nvPr/>
        </p:nvSpPr>
        <p:spPr>
          <a:xfrm>
            <a:off x="344173" y="4983682"/>
            <a:ext cx="11503654"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coming up at that very hour she began to give thanks to God and to speak of him to all who were waiting for the redemption of Jerusalem.’”                               Luke 2:38</a:t>
            </a:r>
          </a:p>
        </p:txBody>
      </p:sp>
    </p:spTree>
    <p:custDataLst>
      <p:tags r:id="rId1"/>
    </p:custDataLst>
    <p:extLst>
      <p:ext uri="{BB962C8B-B14F-4D97-AF65-F5344CB8AC3E}">
        <p14:creationId xmlns:p14="http://schemas.microsoft.com/office/powerpoint/2010/main" val="168612260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EE33E-B2F1-EDBB-FB29-37F19A2C4E0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3751C6-2E58-374C-9A73-9868F1430782}"/>
              </a:ext>
            </a:extLst>
          </p:cNvPr>
          <p:cNvPicPr>
            <a:picLocks noChangeAspect="1"/>
          </p:cNvPicPr>
          <p:nvPr/>
        </p:nvPicPr>
        <p:blipFill>
          <a:blip r:embed="rId4">
            <a:extLst>
              <a:ext uri="{28A0092B-C50C-407E-A947-70E740481C1C}">
                <a14:useLocalDpi xmlns:a14="http://schemas.microsoft.com/office/drawing/2010/main" val="0"/>
              </a:ext>
            </a:extLst>
          </a:blip>
          <a:srcRect t="17460"/>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F07F6F09-D2B2-B084-5713-1BC2754D83C0}"/>
              </a:ext>
            </a:extLst>
          </p:cNvPr>
          <p:cNvSpPr txBox="1"/>
          <p:nvPr/>
        </p:nvSpPr>
        <p:spPr>
          <a:xfrm>
            <a:off x="121668" y="505122"/>
            <a:ext cx="5974331" cy="5847755"/>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there was a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prophetess</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Anna, the daughter of Phanuel, of the tribe of Asher. She was advanced in years, having lived with her husband seven years from when she was a virgin, and then as a widow until she was eighty-four.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She did not depart from the temple, worshiping with fasting and prayer night and day</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2:36-37</a:t>
            </a:r>
          </a:p>
        </p:txBody>
      </p:sp>
      <p:sp>
        <p:nvSpPr>
          <p:cNvPr id="4" name="Rectangle: Rounded Corners 3">
            <a:extLst>
              <a:ext uri="{FF2B5EF4-FFF2-40B4-BE49-F238E27FC236}">
                <a16:creationId xmlns:a16="http://schemas.microsoft.com/office/drawing/2014/main" id="{BE0736E9-614F-6869-E11E-82AFF62DC5E6}"/>
              </a:ext>
            </a:extLst>
          </p:cNvPr>
          <p:cNvSpPr/>
          <p:nvPr/>
        </p:nvSpPr>
        <p:spPr>
          <a:xfrm>
            <a:off x="6217667" y="973666"/>
            <a:ext cx="5852664" cy="491066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Again, why does Luke focus on Anna’s character?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help us see why Anna recognized the Messiah</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establish Anna as a reliable witness to Jesus’ role and identity!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78243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3244-E432-AC7C-8328-83BB51B23D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3846CB-D119-A32C-D533-2CF609B637B2}"/>
              </a:ext>
            </a:extLst>
          </p:cNvPr>
          <p:cNvPicPr>
            <a:picLocks noChangeAspect="1"/>
          </p:cNvPicPr>
          <p:nvPr/>
        </p:nvPicPr>
        <p:blipFill>
          <a:blip r:embed="rId4">
            <a:extLst>
              <a:ext uri="{28A0092B-C50C-407E-A947-70E740481C1C}">
                <a14:useLocalDpi xmlns:a14="http://schemas.microsoft.com/office/drawing/2010/main" val="0"/>
              </a:ext>
            </a:extLst>
          </a:blip>
          <a:srcRect t="5397" b="8572"/>
          <a:stretch>
            <a:fillRect/>
          </a:stretch>
        </p:blipFill>
        <p:spPr>
          <a:xfrm>
            <a:off x="0" y="0"/>
            <a:ext cx="12192000" cy="6867791"/>
          </a:xfrm>
          <a:prstGeom prst="rect">
            <a:avLst/>
          </a:prstGeom>
        </p:spPr>
      </p:pic>
      <p:sp>
        <p:nvSpPr>
          <p:cNvPr id="3" name="TextBox 2">
            <a:extLst>
              <a:ext uri="{FF2B5EF4-FFF2-40B4-BE49-F238E27FC236}">
                <a16:creationId xmlns:a16="http://schemas.microsoft.com/office/drawing/2014/main" id="{87EBB904-AFF3-AE12-E545-877346C82F19}"/>
              </a:ext>
            </a:extLst>
          </p:cNvPr>
          <p:cNvSpPr txBox="1"/>
          <p:nvPr/>
        </p:nvSpPr>
        <p:spPr>
          <a:xfrm>
            <a:off x="344173" y="4983682"/>
            <a:ext cx="11503654"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coming up at that very hour she began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give thanks to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speak of him to all who were waiting for the redemption of Jerusalem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2:38</a:t>
            </a:r>
          </a:p>
        </p:txBody>
      </p:sp>
      <p:sp>
        <p:nvSpPr>
          <p:cNvPr id="2" name="Rectangle: Rounded Corners 1">
            <a:extLst>
              <a:ext uri="{FF2B5EF4-FFF2-40B4-BE49-F238E27FC236}">
                <a16:creationId xmlns:a16="http://schemas.microsoft.com/office/drawing/2014/main" id="{F4FF24DE-E659-53FC-F386-6E8BD3253076}"/>
              </a:ext>
            </a:extLst>
          </p:cNvPr>
          <p:cNvSpPr/>
          <p:nvPr/>
        </p:nvSpPr>
        <p:spPr>
          <a:xfrm>
            <a:off x="4800600" y="5604813"/>
            <a:ext cx="859536" cy="512064"/>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B2EBA04-6753-F295-62F2-151F3ECEB53E}"/>
              </a:ext>
            </a:extLst>
          </p:cNvPr>
          <p:cNvSpPr/>
          <p:nvPr/>
        </p:nvSpPr>
        <p:spPr>
          <a:xfrm>
            <a:off x="344173" y="3306984"/>
            <a:ext cx="7053834" cy="1356455"/>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She began to speak of Jesus – how he was the redeemer of Israel!</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20965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F2AB-A972-0AF8-F857-94B83C9858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62CD4F6-E84D-67EB-7390-CCC2B57CDFA9}"/>
              </a:ext>
            </a:extLst>
          </p:cNvPr>
          <p:cNvPicPr>
            <a:picLocks noChangeAspect="1"/>
          </p:cNvPicPr>
          <p:nvPr/>
        </p:nvPicPr>
        <p:blipFill>
          <a:blip r:embed="rId4">
            <a:extLst>
              <a:ext uri="{28A0092B-C50C-407E-A947-70E740481C1C}">
                <a14:useLocalDpi xmlns:a14="http://schemas.microsoft.com/office/drawing/2010/main" val="0"/>
              </a:ext>
            </a:extLst>
          </a:blip>
          <a:srcRect t="5397" b="8572"/>
          <a:stretch>
            <a:fillRect/>
          </a:stretch>
        </p:blipFill>
        <p:spPr>
          <a:xfrm>
            <a:off x="0" y="0"/>
            <a:ext cx="12192000" cy="6867791"/>
          </a:xfrm>
          <a:prstGeom prst="rect">
            <a:avLst/>
          </a:prstGeom>
        </p:spPr>
      </p:pic>
      <p:sp>
        <p:nvSpPr>
          <p:cNvPr id="3" name="TextBox 2">
            <a:extLst>
              <a:ext uri="{FF2B5EF4-FFF2-40B4-BE49-F238E27FC236}">
                <a16:creationId xmlns:a16="http://schemas.microsoft.com/office/drawing/2014/main" id="{45504B1B-C9BC-98AC-AD72-DE6CF7DA4D29}"/>
              </a:ext>
            </a:extLst>
          </p:cNvPr>
          <p:cNvSpPr txBox="1"/>
          <p:nvPr/>
        </p:nvSpPr>
        <p:spPr>
          <a:xfrm>
            <a:off x="344173" y="4983682"/>
            <a:ext cx="11503654"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coming up at that very hour she began to give thanks to God and to speak of him to all who were waiting for the redemption of Jerusalem.’”                               Luke 2:38</a:t>
            </a:r>
          </a:p>
        </p:txBody>
      </p:sp>
      <p:sp>
        <p:nvSpPr>
          <p:cNvPr id="5" name="Rectangle: Rounded Corners 4">
            <a:extLst>
              <a:ext uri="{FF2B5EF4-FFF2-40B4-BE49-F238E27FC236}">
                <a16:creationId xmlns:a16="http://schemas.microsoft.com/office/drawing/2014/main" id="{9D1F40D3-9CFB-4E4F-7687-1E1A147FC6C0}"/>
              </a:ext>
            </a:extLst>
          </p:cNvPr>
          <p:cNvSpPr/>
          <p:nvPr/>
        </p:nvSpPr>
        <p:spPr>
          <a:xfrm>
            <a:off x="2412459" y="119992"/>
            <a:ext cx="7232284" cy="2198665"/>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Recognizing God’s Work</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redeemer of Jerusalem – born as a nobody in a poor family!</a:t>
            </a:r>
          </a:p>
        </p:txBody>
      </p:sp>
    </p:spTree>
    <p:custDataLst>
      <p:tags r:id="rId1"/>
    </p:custDataLst>
    <p:extLst>
      <p:ext uri="{BB962C8B-B14F-4D97-AF65-F5344CB8AC3E}">
        <p14:creationId xmlns:p14="http://schemas.microsoft.com/office/powerpoint/2010/main" val="24254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FB48-D932-040C-A204-DD5BBCD16B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0F3B4B-307D-5DAA-9F71-4BA39CA6B507}"/>
              </a:ext>
            </a:extLst>
          </p:cNvPr>
          <p:cNvPicPr>
            <a:picLocks noChangeAspect="1"/>
          </p:cNvPicPr>
          <p:nvPr/>
        </p:nvPicPr>
        <p:blipFill>
          <a:blip r:embed="rId4">
            <a:extLst>
              <a:ext uri="{28A0092B-C50C-407E-A947-70E740481C1C}">
                <a14:useLocalDpi xmlns:a14="http://schemas.microsoft.com/office/drawing/2010/main" val="0"/>
              </a:ext>
            </a:extLst>
          </a:blip>
          <a:srcRect t="4921" b="10476"/>
          <a:stretch>
            <a:fillRect/>
          </a:stretch>
        </p:blipFill>
        <p:spPr>
          <a:xfrm>
            <a:off x="0" y="0"/>
            <a:ext cx="12192000" cy="6876546"/>
          </a:xfrm>
          <a:prstGeom prst="rect">
            <a:avLst/>
          </a:prstGeom>
        </p:spPr>
      </p:pic>
      <p:sp>
        <p:nvSpPr>
          <p:cNvPr id="4" name="TextBox 3">
            <a:extLst>
              <a:ext uri="{FF2B5EF4-FFF2-40B4-BE49-F238E27FC236}">
                <a16:creationId xmlns:a16="http://schemas.microsoft.com/office/drawing/2014/main" id="{BFC505C1-614E-6BAA-E5C7-5AB3A67C687A}"/>
              </a:ext>
            </a:extLst>
          </p:cNvPr>
          <p:cNvSpPr txBox="1"/>
          <p:nvPr/>
        </p:nvSpPr>
        <p:spPr>
          <a:xfrm>
            <a:off x="7032172" y="3681496"/>
            <a:ext cx="5050973" cy="3093154"/>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Instead, they got a baby born to a poor peasant family from Nazareth…</a:t>
            </a:r>
          </a:p>
          <a:p>
            <a:pPr>
              <a:spcAft>
                <a:spcPts val="18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some still recognized him as the Messiah!</a:t>
            </a:r>
          </a:p>
        </p:txBody>
      </p:sp>
    </p:spTree>
    <p:custDataLst>
      <p:tags r:id="rId1"/>
    </p:custDataLst>
    <p:extLst>
      <p:ext uri="{BB962C8B-B14F-4D97-AF65-F5344CB8AC3E}">
        <p14:creationId xmlns:p14="http://schemas.microsoft.com/office/powerpoint/2010/main" val="320862510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8667-6B51-C212-C839-C6ECB2FA57B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D058A2-AB68-8ACF-D31F-31404DFA3A5C}"/>
              </a:ext>
            </a:extLst>
          </p:cNvPr>
          <p:cNvPicPr>
            <a:picLocks noChangeAspect="1"/>
          </p:cNvPicPr>
          <p:nvPr/>
        </p:nvPicPr>
        <p:blipFill>
          <a:blip r:embed="rId4">
            <a:extLst>
              <a:ext uri="{28A0092B-C50C-407E-A947-70E740481C1C}">
                <a14:useLocalDpi xmlns:a14="http://schemas.microsoft.com/office/drawing/2010/main" val="0"/>
              </a:ext>
            </a:extLst>
          </a:blip>
          <a:srcRect t="5397" b="8572"/>
          <a:stretch>
            <a:fillRect/>
          </a:stretch>
        </p:blipFill>
        <p:spPr>
          <a:xfrm>
            <a:off x="0" y="0"/>
            <a:ext cx="12192000" cy="6867791"/>
          </a:xfrm>
          <a:prstGeom prst="rect">
            <a:avLst/>
          </a:prstGeom>
        </p:spPr>
      </p:pic>
      <p:sp>
        <p:nvSpPr>
          <p:cNvPr id="3" name="TextBox 2">
            <a:extLst>
              <a:ext uri="{FF2B5EF4-FFF2-40B4-BE49-F238E27FC236}">
                <a16:creationId xmlns:a16="http://schemas.microsoft.com/office/drawing/2014/main" id="{F3B89CB7-F70C-6057-C5A7-1130B3A9901B}"/>
              </a:ext>
            </a:extLst>
          </p:cNvPr>
          <p:cNvSpPr txBox="1"/>
          <p:nvPr/>
        </p:nvSpPr>
        <p:spPr>
          <a:xfrm>
            <a:off x="344173" y="4983682"/>
            <a:ext cx="11503654"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coming up at that very hour she began to give thanks to God and to speak of him to all who were waiting for the redemption of Jerusalem.’”                               Luke 2:38</a:t>
            </a:r>
          </a:p>
        </p:txBody>
      </p:sp>
      <p:sp>
        <p:nvSpPr>
          <p:cNvPr id="5" name="Rectangle: Rounded Corners 4">
            <a:extLst>
              <a:ext uri="{FF2B5EF4-FFF2-40B4-BE49-F238E27FC236}">
                <a16:creationId xmlns:a16="http://schemas.microsoft.com/office/drawing/2014/main" id="{1765F84B-C9CD-D94D-C362-038837F11D9F}"/>
              </a:ext>
            </a:extLst>
          </p:cNvPr>
          <p:cNvSpPr/>
          <p:nvPr/>
        </p:nvSpPr>
        <p:spPr>
          <a:xfrm>
            <a:off x="735331" y="491490"/>
            <a:ext cx="10721339" cy="328041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Recognizing God’s Work</a:t>
            </a:r>
          </a:p>
          <a:p>
            <a:pP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was Anna able to recognize the Messiah?</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Anna maintained a life of worship.</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Anna focused on things (like prayer and fasting) that were on God’s heart.</a:t>
            </a:r>
          </a:p>
        </p:txBody>
      </p:sp>
    </p:spTree>
    <p:custDataLst>
      <p:tags r:id="rId1"/>
    </p:custDataLst>
    <p:extLst>
      <p:ext uri="{BB962C8B-B14F-4D97-AF65-F5344CB8AC3E}">
        <p14:creationId xmlns:p14="http://schemas.microsoft.com/office/powerpoint/2010/main" val="11382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3DCF4-A6DC-3CEF-5813-2D9608B85A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A4ECC2-9A9B-CFD0-CCB2-807CFF07DBEA}"/>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3" name="TextBox 2">
            <a:extLst>
              <a:ext uri="{FF2B5EF4-FFF2-40B4-BE49-F238E27FC236}">
                <a16:creationId xmlns:a16="http://schemas.microsoft.com/office/drawing/2014/main" id="{0E282644-8C86-CC8F-0C25-0C3CFC8F88F0}"/>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Recognizing God's Work</a:t>
            </a:r>
          </a:p>
        </p:txBody>
      </p:sp>
      <p:sp>
        <p:nvSpPr>
          <p:cNvPr id="2" name="TextBox 1">
            <a:extLst>
              <a:ext uri="{FF2B5EF4-FFF2-40B4-BE49-F238E27FC236}">
                <a16:creationId xmlns:a16="http://schemas.microsoft.com/office/drawing/2014/main" id="{B98F55DA-625C-EF2F-78FE-D592FD5A4F36}"/>
              </a:ext>
            </a:extLst>
          </p:cNvPr>
          <p:cNvSpPr txBox="1"/>
          <p:nvPr/>
        </p:nvSpPr>
        <p:spPr>
          <a:xfrm>
            <a:off x="299355" y="2547684"/>
            <a:ext cx="11593286" cy="2092881"/>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How God Works (vss. 21-24)</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 in Informed, Expectant Faith (vss. 25-35)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Maintain a Close Relationship with God (vss. 36-38)</a:t>
            </a:r>
          </a:p>
        </p:txBody>
      </p:sp>
    </p:spTree>
    <p:custDataLst>
      <p:tags r:id="rId1"/>
    </p:custDataLst>
    <p:extLst>
      <p:ext uri="{BB962C8B-B14F-4D97-AF65-F5344CB8AC3E}">
        <p14:creationId xmlns:p14="http://schemas.microsoft.com/office/powerpoint/2010/main" val="1351587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DCED-CE03-7D9E-C0BB-4B568033D6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E0A95F-C880-C94B-F51F-6E0BA4BB1D03}"/>
              </a:ext>
            </a:extLst>
          </p:cNvPr>
          <p:cNvPicPr>
            <a:picLocks noChangeAspect="1"/>
          </p:cNvPicPr>
          <p:nvPr/>
        </p:nvPicPr>
        <p:blipFill>
          <a:blip r:embed="rId4">
            <a:extLst>
              <a:ext uri="{28A0092B-C50C-407E-A947-70E740481C1C}">
                <a14:useLocalDpi xmlns:a14="http://schemas.microsoft.com/office/drawing/2010/main" val="0"/>
              </a:ext>
            </a:extLst>
          </a:blip>
          <a:srcRect t="7143" r="7411" b="8254"/>
          <a:stretch>
            <a:fillRect/>
          </a:stretch>
        </p:blipFill>
        <p:spPr>
          <a:xfrm flipH="1">
            <a:off x="10882" y="0"/>
            <a:ext cx="11288486" cy="6858000"/>
          </a:xfrm>
          <a:prstGeom prst="rect">
            <a:avLst/>
          </a:prstGeom>
        </p:spPr>
      </p:pic>
      <p:pic>
        <p:nvPicPr>
          <p:cNvPr id="6" name="Picture 5">
            <a:extLst>
              <a:ext uri="{FF2B5EF4-FFF2-40B4-BE49-F238E27FC236}">
                <a16:creationId xmlns:a16="http://schemas.microsoft.com/office/drawing/2014/main" id="{6B4683D0-5B5D-4D77-A430-B8164C5FDB65}"/>
              </a:ext>
            </a:extLst>
          </p:cNvPr>
          <p:cNvPicPr>
            <a:picLocks noChangeAspect="1"/>
          </p:cNvPicPr>
          <p:nvPr/>
        </p:nvPicPr>
        <p:blipFill>
          <a:blip r:embed="rId5">
            <a:extLst>
              <a:ext uri="{28A0092B-C50C-407E-A947-70E740481C1C}">
                <a14:useLocalDpi xmlns:a14="http://schemas.microsoft.com/office/drawing/2010/main" val="0"/>
              </a:ext>
            </a:extLst>
          </a:blip>
          <a:srcRect l="48929" t="17460"/>
          <a:stretch>
            <a:fillRect/>
          </a:stretch>
        </p:blipFill>
        <p:spPr>
          <a:xfrm>
            <a:off x="5965371" y="0"/>
            <a:ext cx="6226629" cy="6858000"/>
          </a:xfrm>
          <a:prstGeom prst="rect">
            <a:avLst/>
          </a:prstGeom>
        </p:spPr>
      </p:pic>
      <p:cxnSp>
        <p:nvCxnSpPr>
          <p:cNvPr id="8" name="Straight Connector 7">
            <a:extLst>
              <a:ext uri="{FF2B5EF4-FFF2-40B4-BE49-F238E27FC236}">
                <a16:creationId xmlns:a16="http://schemas.microsoft.com/office/drawing/2014/main" id="{673E4351-7496-E6C1-7A03-DAD8A2004AFE}"/>
              </a:ext>
            </a:extLst>
          </p:cNvPr>
          <p:cNvCxnSpPr/>
          <p:nvPr/>
        </p:nvCxnSpPr>
        <p:spPr>
          <a:xfrm>
            <a:off x="5987143" y="0"/>
            <a:ext cx="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4152F5-8B59-98E6-90A5-E43BF27EF86A}"/>
              </a:ext>
            </a:extLst>
          </p:cNvPr>
          <p:cNvSpPr txBox="1"/>
          <p:nvPr/>
        </p:nvSpPr>
        <p:spPr>
          <a:xfrm>
            <a:off x="1380383" y="5345313"/>
            <a:ext cx="9169976" cy="1323439"/>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were Simeon and Anna not surprised by the way God was working out his plan?</a:t>
            </a:r>
          </a:p>
        </p:txBody>
      </p:sp>
    </p:spTree>
    <p:custDataLst>
      <p:tags r:id="rId1"/>
    </p:custDataLst>
    <p:extLst>
      <p:ext uri="{BB962C8B-B14F-4D97-AF65-F5344CB8AC3E}">
        <p14:creationId xmlns:p14="http://schemas.microsoft.com/office/powerpoint/2010/main" val="19721376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0226-DE15-0718-3690-68EAE1CF66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5BC8528-D53B-482F-C753-B7DAB2A190AE}"/>
              </a:ext>
            </a:extLst>
          </p:cNvPr>
          <p:cNvPicPr>
            <a:picLocks noChangeAspect="1"/>
          </p:cNvPicPr>
          <p:nvPr/>
        </p:nvPicPr>
        <p:blipFill>
          <a:blip r:embed="rId4">
            <a:extLst>
              <a:ext uri="{28A0092B-C50C-407E-A947-70E740481C1C}">
                <a14:useLocalDpi xmlns:a14="http://schemas.microsoft.com/office/drawing/2010/main" val="0"/>
              </a:ext>
            </a:extLst>
          </a:blip>
          <a:srcRect t="7143" r="7411" b="8254"/>
          <a:stretch>
            <a:fillRect/>
          </a:stretch>
        </p:blipFill>
        <p:spPr>
          <a:xfrm flipH="1">
            <a:off x="10882" y="0"/>
            <a:ext cx="11288486" cy="6858000"/>
          </a:xfrm>
          <a:prstGeom prst="rect">
            <a:avLst/>
          </a:prstGeom>
        </p:spPr>
      </p:pic>
      <p:pic>
        <p:nvPicPr>
          <p:cNvPr id="6" name="Picture 5">
            <a:extLst>
              <a:ext uri="{FF2B5EF4-FFF2-40B4-BE49-F238E27FC236}">
                <a16:creationId xmlns:a16="http://schemas.microsoft.com/office/drawing/2014/main" id="{36BF5186-00BB-0205-556B-8314E79627E8}"/>
              </a:ext>
            </a:extLst>
          </p:cNvPr>
          <p:cNvPicPr>
            <a:picLocks noChangeAspect="1"/>
          </p:cNvPicPr>
          <p:nvPr/>
        </p:nvPicPr>
        <p:blipFill>
          <a:blip r:embed="rId5">
            <a:extLst>
              <a:ext uri="{28A0092B-C50C-407E-A947-70E740481C1C}">
                <a14:useLocalDpi xmlns:a14="http://schemas.microsoft.com/office/drawing/2010/main" val="0"/>
              </a:ext>
            </a:extLst>
          </a:blip>
          <a:srcRect l="48929" t="17460"/>
          <a:stretch>
            <a:fillRect/>
          </a:stretch>
        </p:blipFill>
        <p:spPr>
          <a:xfrm>
            <a:off x="5965371" y="0"/>
            <a:ext cx="6226629" cy="6858000"/>
          </a:xfrm>
          <a:prstGeom prst="rect">
            <a:avLst/>
          </a:prstGeom>
        </p:spPr>
      </p:pic>
      <p:cxnSp>
        <p:nvCxnSpPr>
          <p:cNvPr id="8" name="Straight Connector 7">
            <a:extLst>
              <a:ext uri="{FF2B5EF4-FFF2-40B4-BE49-F238E27FC236}">
                <a16:creationId xmlns:a16="http://schemas.microsoft.com/office/drawing/2014/main" id="{3B3DFEEA-1DB1-1E1E-9A6C-B0AD6C673E09}"/>
              </a:ext>
            </a:extLst>
          </p:cNvPr>
          <p:cNvCxnSpPr/>
          <p:nvPr/>
        </p:nvCxnSpPr>
        <p:spPr>
          <a:xfrm>
            <a:off x="5987143" y="0"/>
            <a:ext cx="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259A26-A20B-451F-3E78-B510513CDB3E}"/>
              </a:ext>
            </a:extLst>
          </p:cNvPr>
          <p:cNvSpPr txBox="1"/>
          <p:nvPr/>
        </p:nvSpPr>
        <p:spPr>
          <a:xfrm>
            <a:off x="1153771" y="1343814"/>
            <a:ext cx="9884457" cy="4862870"/>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were committed to the “little things”: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Familiarity with God’s Word</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Obedience to God’s Word</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Lifestyle of worship</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Commitment to what God values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Led by the Spirit</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Expecting God to do what he has promised</a:t>
            </a:r>
          </a:p>
        </p:txBody>
      </p:sp>
    </p:spTree>
    <p:custDataLst>
      <p:tags r:id="rId1"/>
    </p:custDataLst>
    <p:extLst>
      <p:ext uri="{BB962C8B-B14F-4D97-AF65-F5344CB8AC3E}">
        <p14:creationId xmlns:p14="http://schemas.microsoft.com/office/powerpoint/2010/main" val="5431852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3085138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03425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622E-8B88-D796-7CC9-85228285A6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2949D32-BE4C-A365-2B96-F3F67E176B31}"/>
              </a:ext>
            </a:extLst>
          </p:cNvPr>
          <p:cNvPicPr>
            <a:picLocks noChangeAspect="1"/>
          </p:cNvPicPr>
          <p:nvPr/>
        </p:nvPicPr>
        <p:blipFill>
          <a:blip r:embed="rId4">
            <a:extLst>
              <a:ext uri="{28A0092B-C50C-407E-A947-70E740481C1C}">
                <a14:useLocalDpi xmlns:a14="http://schemas.microsoft.com/office/drawing/2010/main" val="0"/>
              </a:ext>
            </a:extLst>
          </a:blip>
          <a:srcRect t="10185" b="1933"/>
          <a:stretch>
            <a:fillRect/>
          </a:stretch>
        </p:blipFill>
        <p:spPr>
          <a:xfrm>
            <a:off x="0" y="0"/>
            <a:ext cx="12192000" cy="6855837"/>
          </a:xfrm>
          <a:prstGeom prst="rect">
            <a:avLst/>
          </a:prstGeom>
        </p:spPr>
      </p:pic>
      <p:sp>
        <p:nvSpPr>
          <p:cNvPr id="5" name="TextBox 4">
            <a:extLst>
              <a:ext uri="{FF2B5EF4-FFF2-40B4-BE49-F238E27FC236}">
                <a16:creationId xmlns:a16="http://schemas.microsoft.com/office/drawing/2014/main" id="{6B3E324E-9E66-1658-BBE7-54726E03407A}"/>
              </a:ext>
            </a:extLst>
          </p:cNvPr>
          <p:cNvSpPr txBox="1"/>
          <p:nvPr/>
        </p:nvSpPr>
        <p:spPr>
          <a:xfrm>
            <a:off x="143602" y="4166764"/>
            <a:ext cx="4925109" cy="2554545"/>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recognize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 God is doing in our lives and around us?</a:t>
            </a:r>
          </a:p>
        </p:txBody>
      </p:sp>
    </p:spTree>
    <p:custDataLst>
      <p:tags r:id="rId1"/>
    </p:custDataLst>
    <p:extLst>
      <p:ext uri="{BB962C8B-B14F-4D97-AF65-F5344CB8AC3E}">
        <p14:creationId xmlns:p14="http://schemas.microsoft.com/office/powerpoint/2010/main" val="368456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765C5-3D6B-6A6D-A906-7A6A50D4D2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F75C23-E026-6818-DADD-4BF84D65AB4C}"/>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2" name="TextBox 1">
            <a:extLst>
              <a:ext uri="{FF2B5EF4-FFF2-40B4-BE49-F238E27FC236}">
                <a16:creationId xmlns:a16="http://schemas.microsoft.com/office/drawing/2014/main" id="{4050F51C-0FCA-9CBF-20D4-B9904A177928}"/>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Recognizing God's Work</a:t>
            </a:r>
          </a:p>
        </p:txBody>
      </p:sp>
      <p:sp>
        <p:nvSpPr>
          <p:cNvPr id="5" name="TextBox 4">
            <a:extLst>
              <a:ext uri="{FF2B5EF4-FFF2-40B4-BE49-F238E27FC236}">
                <a16:creationId xmlns:a16="http://schemas.microsoft.com/office/drawing/2014/main" id="{03095164-77A1-728A-9888-A566CD55F0AC}"/>
              </a:ext>
            </a:extLst>
          </p:cNvPr>
          <p:cNvSpPr txBox="1"/>
          <p:nvPr/>
        </p:nvSpPr>
        <p:spPr>
          <a:xfrm>
            <a:off x="299355" y="2547684"/>
            <a:ext cx="11593286" cy="2092881"/>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Understand How God Works (vss. 21-24)</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Live in Informed, Expectant Faith (vss. 25-35)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Maintain a Close Relationship with God (vss. 36-38)</a:t>
            </a:r>
          </a:p>
        </p:txBody>
      </p:sp>
    </p:spTree>
    <p:custDataLst>
      <p:tags r:id="rId1"/>
    </p:custDataLst>
    <p:extLst>
      <p:ext uri="{BB962C8B-B14F-4D97-AF65-F5344CB8AC3E}">
        <p14:creationId xmlns:p14="http://schemas.microsoft.com/office/powerpoint/2010/main" val="2003030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4AC813-1706-98D6-ABF5-5815C8F5536F}"/>
              </a:ext>
            </a:extLst>
          </p:cNvPr>
          <p:cNvPicPr>
            <a:picLocks noChangeAspect="1"/>
          </p:cNvPicPr>
          <p:nvPr/>
        </p:nvPicPr>
        <p:blipFill>
          <a:blip r:embed="rId4">
            <a:extLst>
              <a:ext uri="{28A0092B-C50C-407E-A947-70E740481C1C}">
                <a14:useLocalDpi xmlns:a14="http://schemas.microsoft.com/office/drawing/2010/main" val="0"/>
              </a:ext>
            </a:extLst>
          </a:blip>
          <a:srcRect t="4921" b="10476"/>
          <a:stretch>
            <a:fillRect/>
          </a:stretch>
        </p:blipFill>
        <p:spPr>
          <a:xfrm>
            <a:off x="0" y="0"/>
            <a:ext cx="12192000" cy="6876546"/>
          </a:xfrm>
          <a:prstGeom prst="rect">
            <a:avLst/>
          </a:prstGeom>
        </p:spPr>
      </p:pic>
      <p:sp>
        <p:nvSpPr>
          <p:cNvPr id="3" name="TextBox 2">
            <a:extLst>
              <a:ext uri="{FF2B5EF4-FFF2-40B4-BE49-F238E27FC236}">
                <a16:creationId xmlns:a16="http://schemas.microsoft.com/office/drawing/2014/main" id="{F092ADF2-72FD-ECC6-2A38-A88AA4C96D65}"/>
              </a:ext>
            </a:extLst>
          </p:cNvPr>
          <p:cNvSpPr txBox="1"/>
          <p:nvPr/>
        </p:nvSpPr>
        <p:spPr>
          <a:xfrm>
            <a:off x="6675845" y="2731762"/>
            <a:ext cx="5408559" cy="4047262"/>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the end of eight days, when he was circumcised, he was called Jesus, the name given by the angel before he was conceived in the womb.”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AA6290-EEA2-41D1-10E9-19E23905BE6D}"/>
              </a:ext>
            </a:extLst>
          </p:cNvPr>
          <p:cNvPicPr>
            <a:picLocks noChangeAspect="1"/>
          </p:cNvPicPr>
          <p:nvPr/>
        </p:nvPicPr>
        <p:blipFill>
          <a:blip r:embed="rId4">
            <a:extLst>
              <a:ext uri="{28A0092B-C50C-407E-A947-70E740481C1C}">
                <a14:useLocalDpi xmlns:a14="http://schemas.microsoft.com/office/drawing/2010/main" val="0"/>
              </a:ext>
            </a:extLst>
          </a:blip>
          <a:srcRect t="4286" b="10000"/>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C3129CB8-E868-6EAE-BB95-C53FFC7A2D53}"/>
              </a:ext>
            </a:extLst>
          </p:cNvPr>
          <p:cNvSpPr txBox="1"/>
          <p:nvPr/>
        </p:nvSpPr>
        <p:spPr>
          <a:xfrm>
            <a:off x="6823165" y="2697462"/>
            <a:ext cx="5206275" cy="4047262"/>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 time came for their purification according to the Law of Moses, they brought him up to Jerusalem to present him to the Lord”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2:22</a:t>
            </a:r>
          </a:p>
        </p:txBody>
      </p:sp>
    </p:spTree>
    <p:custDataLst>
      <p:tags r:id="rId1"/>
    </p:custData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COURCE_TITLE" val="Luke 1_1-4 - A Reliable Faith"/>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AV Files&quot;],[&quot;\uFFFD\/\bP{52F60523-431F-4090-BD6D-7A152C603D33}&quot;,&quot;C:\\Users\\dlbri\\OneDrive\\Documents\\AIC\\AIC Pastoring\\Messages\\Isaiah\\Chapters 40-48\\AV Files&quot;]]"/>
  <p:tag name="ISPRING_ULTRA_SCORM_SLIDE_COUNT" val="38"/>
  <p:tag name="ISPRING_PRESENTATION_TITLE" val="Luke 1_1-4 - A Reliable Faith"/>
  <p:tag name="ISPRING_SCREEN_RECS_UPDATED" val="C:\Users\dlbri\OneDrive\Documents\AIC\AIC Pastoring\Messages\Luke\Luke 1-4 - Intro and Prep\Luke 2_21-38\"/>
  <p:tag name="ISPRING_UUID" val="{9D070B58-E8EF-4EBE-8D2B-BCD7B7407A9D}"/>
  <p:tag name="ISPRING_RESOURCE_FOLDER" val="C:\Users\dlbri\OneDrive\Documents\AIC\AIC Pastoring\Messages\Luke\Luke 1-4 - Intro and Prep\Luke 2_21-38\"/>
  <p:tag name="ISPRING_PRESENTATION_PATH" val="C:\Users\dlbri\OneDrive\Documents\AIC\AIC Pastoring\Messages\Luke\Luke 1-4 - Intro and Prep\Luke 2_21-38.pptx"/>
  <p:tag name="ISPRING_PRESENTATION_INFO_2" val="&lt;?xml version=&quot;1.0&quot; encoding=&quot;UTF-8&quot; standalone=&quot;no&quot; ?&gt;&#10;&lt;presentation2&gt;&#10;&#10;  &lt;slides&gt;&#10;    &lt;slide id=&quot;{B4B40330-64B5-4A12-9D31-5BED3CD0D43D}&quot; pptId=&quot;4520&quot;/&gt;&#10;    &lt;slide id=&quot;{6EF6E442-8416-49F8-879C-01AACC502CE2}&quot; pptId=&quot;6699&quot;/&gt;&#10;    &lt;slide id=&quot;{BBFBEF0E-68B4-4FB8-83E2-8796522FE6A4}&quot; pptId=&quot;6789&quot;/&gt;&#10;    &lt;slide id=&quot;{D83339D5-FE83-4E42-AF82-595D783F2A20}&quot; pptId=&quot;6790&quot;/&gt;&#10;    &lt;slide id=&quot;{34E42DFF-E4B1-4091-A9A7-D24677345880}&quot; pptId=&quot;6795&quot;/&gt;&#10;    &lt;slide id=&quot;{013E8883-D53A-4EF4-BF5C-B45A9B33516E}&quot; pptId=&quot;6788&quot;/&gt;&#10;    &lt;slide id=&quot;{85E30905-F46B-4600-AD99-2394CDF55A23}&quot; pptId=&quot;258&quot;/&gt;&#10;    &lt;slide id=&quot;{99A09C53-A2BC-4D00-ACCA-4C22818A4BE9}&quot; pptId=&quot;261&quot;/&gt;&#10;    &lt;slide id=&quot;{C9767A6B-7487-4831-907E-6362328E2607}&quot; pptId=&quot;6740&quot;/&gt;&#10;    &lt;slide id=&quot;{60B74585-42A7-422D-97A5-156E7636B0A4}&quot; pptId=&quot;6733&quot;/&gt;&#10;    &lt;slide id=&quot;{A0B15B09-F758-40A9-914C-2E477D28DFC7}&quot; pptId=&quot;6741&quot;/&gt;&#10;    &lt;slide id=&quot;{8888F31B-1084-4BC2-88E4-E1A84A99C3A4}&quot; pptId=&quot;6767&quot;/&gt;&#10;    &lt;slide id=&quot;{9417A3BA-16E2-4437-B176-0C27C041CF7F}&quot; pptId=&quot;6742&quot;/&gt;&#10;    &lt;slide id=&quot;{E0A9093F-24CA-4059-B787-096B5B86C1CD}&quot; pptId=&quot;6768&quot;/&gt;&#10;    &lt;slide id=&quot;{EC2D1509-161E-4946-A5E6-405682DDD308}&quot; pptId=&quot;6747&quot;/&gt;&#10;    &lt;slide id=&quot;{644F31D2-B31D-42A9-94F9-2D074BC9075F}&quot; pptId=&quot;6752&quot;/&gt;&#10;    &lt;slide id=&quot;{98B4B821-79BF-4550-BD03-6D75BFC1A837}&quot; pptId=&quot;6753&quot;/&gt;&#10;    &lt;slide id=&quot;{4E8A783B-9FBF-4BA8-AB78-9D0ACCB4B53E}&quot; pptId=&quot;6782&quot;/&gt;&#10;    &lt;slide id=&quot;{575A6D5A-85EE-4968-9D03-3C1C3B8F6633}&quot; pptId=&quot;6798&quot;/&gt;&#10;    &lt;slide id=&quot;{CDB3E951-6531-4B34-B8B8-FECBBC92B1B4}&quot; pptId=&quot;6799&quot;/&gt;&#10;    &lt;slide id=&quot;{EFF642D1-D896-47D0-A648-6D25474E66F4}&quot; pptId=&quot;6791&quot;/&gt;&#10;    &lt;slide id=&quot;{523ED355-6F5B-4C0C-A151-408589227A98}&quot; pptId=&quot;262&quot;/&gt;&#10;    &lt;slide id=&quot;{343C4622-8B08-4FB7-AFA6-65548B950259}&quot; pptId=&quot;6734&quot;/&gt;&#10;    &lt;slide id=&quot;{870DEE56-D208-4974-AE0D-AD5B6A822DE4}&quot; pptId=&quot;6698&quot;/&gt;&#10;    &lt;slide id=&quot;{450A979C-82AF-4933-BC6E-16383FB69189}&quot; pptId=&quot;264&quot;/&gt;&#10;    &lt;slide id=&quot;{143F2ABC-5FBB-4DAA-8B15-03EB382CCDE5}&quot; pptId=&quot;6735&quot;/&gt;&#10;    &lt;slide id=&quot;{40022723-71A6-4A2F-AF6A-367745F63AAF}&quot; pptId=&quot;6736&quot;/&gt;&#10;    &lt;slide id=&quot;{4133FB44-1FAE-4483-A9C7-B0A90449587F}&quot; pptId=&quot;6737&quot;/&gt;&#10;    &lt;slide id=&quot;{D88D8ED0-E74D-4D7C-A540-A4072B6AC65A}&quot; pptId=&quot;6755&quot;/&gt;&#10;    &lt;slide id=&quot;{333D267E-C939-4428-9101-99403C45AF4C}&quot; pptId=&quot;6762&quot;/&gt;&#10;    &lt;slide id=&quot;{63D6701E-1014-4126-910B-412565D0EA4E}&quot; pptId=&quot;6756&quot;/&gt;&#10;    &lt;slide id=&quot;{1A361FDA-8FD9-4614-8C65-BC9F1D0E899E}&quot; pptId=&quot;6757&quot;/&gt;&#10;    &lt;slide id=&quot;{401CDA60-3830-4A9E-B873-6D3FAC070594}&quot; pptId=&quot;6758&quot;/&gt;&#10;    &lt;slide id=&quot;{040467BA-DC90-4EAB-945B-F99BE548AF6F}&quot; pptId=&quot;6769&quot;/&gt;&#10;    &lt;slide id=&quot;{8C3FB7F9-54BB-4F30-AB21-B862F59C68E7}&quot; pptId=&quot;6770&quot;/&gt;&#10;    &lt;slide id=&quot;{2D8CD688-0A84-4F09-8BF9-11392B5940DD}&quot; pptId=&quot;6771&quot;/&gt;&#10;    &lt;slide id=&quot;{A9752319-C62A-44BD-8FD1-86CFA62834FF}&quot; pptId=&quot;6760&quot;/&gt;&#10;    &lt;slide id=&quot;{64FEB6F6-6912-4404-9D8E-7031A5C429AE}&quot; pptId=&quot;6761&quot;/&gt;&#10;    &lt;slide id=&quot;{0B0D0B79-BA72-45B2-882D-1E662C880E70}&quot; pptId=&quot;6773&quot;/&gt;&#10;    &lt;slide id=&quot;{EBA8B93C-46A6-4451-9619-FAB7B450D6FC}&quot; pptId=&quot;6774&quot;/&gt;&#10;    &lt;slide id=&quot;{FC142EF6-470B-4F32-ADD8-225EAFB27BB0}&quot; pptId=&quot;6775&quot;/&gt;&#10;    &lt;slide id=&quot;{DA4DBE83-8176-4220-BD4D-ED8C723B4ECE}&quot; pptId=&quot;6776&quot;/&gt;&#10;    &lt;slide id=&quot;{D9257B60-DB6F-446A-AF4D-521699BA6BFE}&quot; pptId=&quot;6772&quot;/&gt;&#10;    &lt;slide id=&quot;{9DA57F9E-87AB-4F96-8E75-3F4B907139C8}&quot; pptId=&quot;6778&quot;/&gt;&#10;    &lt;slide id=&quot;{4D6D4104-65BE-490B-8D20-823B8E92E84A}&quot; pptId=&quot;6777&quot;/&gt;&#10;    &lt;slide id=&quot;{ECEF28D0-D923-419F-A366-E84CC89A4C58}&quot; pptId=&quot;6800&quot;/&gt;&#10;    &lt;slide id=&quot;{FCB039EC-1743-435F-91D1-F62BD4F2FCBE}&quot; pptId=&quot;6792&quot;/&gt;&#10;    &lt;slide id=&quot;{A1FF6B33-2623-4EE4-AACF-0953AF76C5E8}&quot; pptId=&quot;6738&quot;/&gt;&#10;    &lt;slide id=&quot;{8CFBA1AD-188A-4DCA-BFA9-BA06159851DC}&quot; pptId=&quot;6739&quot;/&gt;&#10;    &lt;slide id=&quot;{A38654B8-5FFF-4F75-840C-0ECDC6E354CF}&quot; pptId=&quot;6765&quot;/&gt;&#10;    &lt;slide id=&quot;{CF70B7A5-F3E9-4058-9C30-7B83D808ECCA}&quot; pptId=&quot;6766&quot;/&gt;&#10;    &lt;slide id=&quot;{192B64D9-8A39-4079-8B68-9D55F26862DD}&quot; pptId=&quot;6783&quot;/&gt;&#10;    &lt;slide id=&quot;{0AEF9F95-9DBD-4BEC-BFAD-31F4CDDBED1E}&quot; pptId=&quot;6797&quot;/&gt;&#10;    &lt;slide id=&quot;{13F7E9B6-8702-4381-A588-F60C0A2050D7}&quot; pptId=&quot;6793&quot;/&gt;&#10;    &lt;slide id=&quot;{8AFBE606-7EB8-466D-BC49-B96CCDCED683}&quot; pptId=&quot;6781&quot;/&gt;&#10;    &lt;slide id=&quot;{1FF274CA-1DFF-4EE5-B7E6-0821B8341DCF}&quot; pptId=&quot;6801&quot;/&gt;&#10;    &lt;slide id=&quot;{3898F10F-1920-4C05-924D-D6E37EF808B1}&quot; pptId=&quot;6794&quot;/&gt;&#10;    &lt;slide id=&quot;{71739E82-4BD4-41ED-8DF1-FB4D306004E1}&quot; pptId=&quot;6279&quot;/&gt;&#10;  &lt;/slides&gt;&#10;&#10;  &lt;narration&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99A09C53-A2BC-4D00-ACCA-4C22818A4BE9}"/>
  <p:tag name="GENSWF_ADVANCE_TIME" val="5.000"/>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9767A6B-7487-4831-907E-6362328E2607}"/>
  <p:tag name="GENSWF_ADVANCE_TIME" val="5.000"/>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60B74585-42A7-422D-97A5-156E7636B0A4}"/>
  <p:tag name="GENSWF_ADVANCE_TIME" val="5.000"/>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A0B15B09-F758-40A9-914C-2E477D28DFC7}"/>
  <p:tag name="GENSWF_ADVANCE_TIME" val="5.000"/>
  <p:tag name="TIMING" val="|0.001|0.001|0.001"/>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8888F31B-1084-4BC2-88E4-E1A84A99C3A4}"/>
  <p:tag name="GENSWF_ADVANCE_TIME" val="5.000"/>
  <p:tag name="TIMING" val="|0.001"/>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9417A3BA-16E2-4437-B176-0C27C041CF7F}"/>
  <p:tag name="GENSWF_ADVANCE_TIME" val="5.000"/>
  <p:tag name="TIMING" val="|0.001"/>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E0A9093F-24CA-4059-B787-096B5B86C1CD}"/>
  <p:tag name="GENSWF_ADVANCE_TIME" val="5.000"/>
  <p:tag name="TIMING" val="|0.501|0.001"/>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EC2D1509-161E-4946-A5E6-405682DDD308}"/>
  <p:tag name="GENSWF_ADVANCE_TIME" val="5.000"/>
  <p:tag name="TIMING" val="|0.001"/>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644F31D2-B31D-42A9-94F9-2D074BC9075F}"/>
  <p:tag name="GENSWF_ADVANCE_TIME" val="5.000"/>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98B4B821-79BF-4550-BD03-6D75BFC1A837}"/>
  <p:tag name="GENSWF_ADVANCE_TIME" val="5.000"/>
  <p:tag name="TIMING" val="|0.001"/>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B4B40330-64B5-4A12-9D31-5BED3CD0D43D}"/>
</p:tagLst>
</file>

<file path=ppt/tags/tag20.xml><?xml version="1.0" encoding="utf-8"?>
<p:tagLst xmlns:a="http://schemas.openxmlformats.org/drawingml/2006/main" xmlns:r="http://schemas.openxmlformats.org/officeDocument/2006/relationships" xmlns:p="http://schemas.openxmlformats.org/presentationml/2006/main">
  <p:tag name="ISPRING_SLIDE_ID_2" val="{4E8A783B-9FBF-4BA8-AB78-9D0ACCB4B53E}"/>
  <p:tag name="GENSWF_ADVANCE_TIME" val="5.000"/>
  <p:tag name="TIMING" val="|0.50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575A6D5A-85EE-4968-9D03-3C1C3B8F6633}"/>
  <p:tag name="GENSWF_ADVANCE_TIME" val="5.000"/>
  <p:tag name="TIMING" val="|0.501|0.001|0.001"/>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CDB3E951-6531-4B34-B8B8-FECBBC92B1B4}"/>
  <p:tag name="GENSWF_ADVANCE_TIME" val="5.000"/>
  <p:tag name="TIMING" val="|0.001|0.001|0.001|0.001|0.001|0.001|0.001"/>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EFF642D1-D896-47D0-A648-6D25474E66F4}"/>
  <p:tag name="GENSWF_ADVANCE_TIME" val="5.00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523ED355-6F5B-4C0C-A151-408589227A98}"/>
  <p:tag name="GENSWF_ADVANCE_TIME" val="5.000"/>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343C4622-8B08-4FB7-AFA6-65548B950259}"/>
  <p:tag name="GENSWF_ADVANCE_TIME" val="5.000"/>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870DEE56-D208-4974-AE0D-AD5B6A822DE4}"/>
  <p:tag name="GENSWF_ADVANCE_TIME" val="5.00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450A979C-82AF-4933-BC6E-16383FB69189}"/>
  <p:tag name="GENSWF_ADVANCE_TIME" val="5.000"/>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143F2ABC-5FBB-4DAA-8B15-03EB382CCDE5}"/>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40022723-71A6-4A2F-AF6A-367745F63AAF}"/>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6EF6E442-8416-49F8-879C-01AACC502CE2}"/>
  <p:tag name="GENSWF_ADVANCE_TIME" val="5.000"/>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4133FB44-1FAE-4483-A9C7-B0A90449587F}"/>
  <p:tag name="GENSWF_ADVANCE_TIME" val="5.000"/>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D88D8ED0-E74D-4D7C-A540-A4072B6AC65A}"/>
  <p:tag name="GENSWF_ADVANCE_TIME" val="5.000"/>
  <p:tag name="TIMING" val="|0.001|0.501|0.001"/>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63D6701E-1014-4126-910B-412565D0EA4E}"/>
  <p:tag name="GENSWF_ADVANCE_TIME" val="5.000"/>
  <p:tag name="TIMING" val="|0.001"/>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1A361FDA-8FD9-4614-8C65-BC9F1D0E899E}"/>
  <p:tag name="GENSWF_ADVANCE_TIME" val="5.000"/>
  <p:tag name="TIMING" val="|0.001|0.501"/>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040467BA-DC90-4EAB-945B-F99BE548AF6F}"/>
  <p:tag name="GENSWF_ADVANCE_TIME" val="5.000"/>
  <p:tag name="TIMING" val="|0.001"/>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040467BA-DC90-4EAB-945B-F99BE548AF6F}"/>
  <p:tag name="GENSWF_ADVANCE_TIME" val="5.000"/>
  <p:tag name="TIMING" val="|0.001"/>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040467BA-DC90-4EAB-945B-F99BE548AF6F}"/>
  <p:tag name="GENSWF_ADVANCE_TIME" val="5.000"/>
  <p:tag name="TIMING" val="|0.001"/>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A9752319-C62A-44BD-8FD1-86CFA62834FF}"/>
  <p:tag name="GENSWF_ADVANCE_TIME" val="5.000"/>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64FEB6F6-6912-4404-9D8E-7031A5C429AE}"/>
  <p:tag name="GENSWF_ADVANCE_TIME" val="5.000"/>
  <p:tag name="TIMING" val="|0.001|0.001|0.001|0.001"/>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0B0D0B79-BA72-45B2-882D-1E662C880E70}"/>
  <p:tag name="GENSWF_ADVANCE_TIME" val="5.000"/>
  <p:tag name="TIMING" val="|0.001|0.501|0.001|0.001"/>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6EF6E442-8416-49F8-879C-01AACC502CE2}"/>
  <p:tag name="GENSWF_ADVANCE_TIME" val="5.000"/>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EBA8B93C-46A6-4451-9619-FAB7B450D6FC}"/>
  <p:tag name="GENSWF_ADVANCE_TIME" val="5.000"/>
  <p:tag name="TIMING" val="|0.001"/>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FC142EF6-470B-4F32-ADD8-225EAFB27BB0}"/>
  <p:tag name="GENSWF_ADVANCE_TIME" val="5.000"/>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DA4DBE83-8176-4220-BD4D-ED8C723B4ECE}"/>
  <p:tag name="GENSWF_ADVANCE_TIME" val="5.000"/>
  <p:tag name="TIMING" val="|0.501"/>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4D6D4104-65BE-490B-8D20-823B8E92E84A}"/>
  <p:tag name="GENSWF_ADVANCE_TIME" val="5.000"/>
  <p:tag name="TIMING" val="|0.502|0.001"/>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ECEF28D0-D923-419F-A366-E84CC89A4C58}"/>
  <p:tag name="GENSWF_ADVANCE_TIME" val="5.000"/>
  <p:tag name="TIMING" val="|0.001|0.001|0.001|0.001|0.001|0.001|0.001"/>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FCB039EC-1743-435F-91D1-F62BD4F2FCBE}"/>
  <p:tag name="GENSWF_ADVANCE_TIME" val="5.000"/>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A1FF6B33-2623-4EE4-AACF-0953AF76C5E8}"/>
  <p:tag name="GENSWF_ADVANCE_TIME" val="5.000"/>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8CFBA1AD-188A-4DCA-BFA9-BA06159851DC}"/>
  <p:tag name="GENSWF_ADVANCE_TIME" val="5.000"/>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A38654B8-5FFF-4F75-840C-0ECDC6E354CF}"/>
  <p:tag name="GENSWF_ADVANCE_TIME" val="5.000"/>
  <p:tag name="TIMING" val="|0.001|0.501|0.001"/>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CF70B7A5-F3E9-4058-9C30-7B83D808ECCA}"/>
  <p:tag name="GENSWF_ADVANCE_TIME" val="5.000"/>
  <p:tag name="TIMING" val="|0.001|0.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BBFBEF0E-68B4-4FB8-83E2-8796522FE6A4}"/>
  <p:tag name="GENSWF_ADVANCE_TIME" val="5.000"/>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192B64D9-8A39-4079-8B68-9D55F26862DD}"/>
  <p:tag name="GENSWF_ADVANCE_TIME" val="5.000"/>
  <p:tag name="TIMING" val="|0.501"/>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0AEF9F95-9DBD-4BEC-BFAD-31F4CDDBED1E}"/>
  <p:tag name="GENSWF_ADVANCE_TIME" val="5.000"/>
  <p:tag name="TIMING" val="|0.502|0.001"/>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13F7E9B6-8702-4381-A588-F60C0A2050D7}"/>
  <p:tag name="GENSWF_ADVANCE_TIME" val="5.000"/>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_2" val="{8AFBE606-7EB8-466D-BC49-B96CCDCED683}"/>
  <p:tag name="GENSWF_ADVANCE_TIME" val="5.000"/>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_2" val="{1FF274CA-1DFF-4EE5-B7E6-0821B8341DCF}"/>
  <p:tag name="GENSWF_ADVANCE_TIME" val="5.000"/>
  <p:tag name="TIMING" val="|0.001|0.001|0.001|0.001|0.001"/>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485"/>
  <p:tag name="GENSWF_SLIDE_UID" val="{4003A39F-5CA5-4EB7-9F03-88FE2E91D3CF}:6279"/>
  <p:tag name="ISPRING_SLIDE_ID_2" val="{71739E82-4BD4-41ED-8DF1-FB4D306004E1}"/>
</p:tagLst>
</file>

<file path=ppt/tags/tag6.xml><?xml version="1.0" encoding="utf-8"?>
<p:tagLst xmlns:a="http://schemas.openxmlformats.org/drawingml/2006/main" xmlns:r="http://schemas.openxmlformats.org/officeDocument/2006/relationships" xmlns:p="http://schemas.openxmlformats.org/presentationml/2006/main">
  <p:tag name="ISPRING_SLIDE_ID_2" val="{D83339D5-FE83-4E42-AF82-595D783F2A20}"/>
  <p:tag name="GENSWF_ADVANCE_TIME" val="5.000"/>
  <p:tag name="TIMING" val="|0.00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34E42DFF-E4B1-4091-A9A7-D24677345880}"/>
  <p:tag name="GENSWF_ADVANCE_TIME" val="5.000"/>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013E8883-D53A-4EF4-BF5C-B45A9B33516E}"/>
  <p:tag name="GENSWF_ADVANCE_TIME" val="5.000"/>
  <p:tag name="TIMING" val="|0.501|0.00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5E30905-F46B-4600-AD99-2394CDF55A23}"/>
  <p:tag name="GENSWF_ADVANCE_TIME" val="5.000"/>
  <p:tag name="ISPRING_CUSTOM_TIMING_US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39125</TotalTime>
  <Words>3306</Words>
  <Application>Microsoft Macintosh PowerPoint</Application>
  <PresentationFormat>Widescreen</PresentationFormat>
  <Paragraphs>315</Paragraphs>
  <Slides>56</Slides>
  <Notes>55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1_1-4 - A Reliable Faith</dc:title>
  <dc:creator>Dan Bridges</dc:creator>
  <cp:lastModifiedBy>Rick Griffith</cp:lastModifiedBy>
  <cp:revision>33</cp:revision>
  <dcterms:created xsi:type="dcterms:W3CDTF">2023-11-07T11:17:49Z</dcterms:created>
  <dcterms:modified xsi:type="dcterms:W3CDTF">2026-05-17T11:57:07Z</dcterms:modified>
</cp:coreProperties>
</file>