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7" r:id="rId4"/>
    <p:sldId id="261" r:id="rId5"/>
    <p:sldId id="296" r:id="rId6"/>
    <p:sldId id="259" r:id="rId7"/>
    <p:sldId id="257" r:id="rId8"/>
    <p:sldId id="260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67" r:id="rId22"/>
    <p:sldId id="288" r:id="rId23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Nunito Light" pitchFamily="2" charset="77"/>
      <p:regular r:id="rId31"/>
      <p:italic r:id="rId32"/>
    </p:embeddedFont>
    <p:embeddedFont>
      <p:font typeface="Solway" pitchFamily="2" charset="77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631287-895C-4E3D-A838-63C96673B854}">
  <a:tblStyle styleId="{97631287-895C-4E3D-A838-63C96673B8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9C776CF-5461-4B98-8C37-B868E56874C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55169"/>
  </p:normalViewPr>
  <p:slideViewPr>
    <p:cSldViewPr snapToGrid="0">
      <p:cViewPr varScale="1">
        <p:scale>
          <a:sx n="90" d="100"/>
          <a:sy n="90" d="100"/>
        </p:scale>
        <p:origin x="248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6D4FCE-90F1-B045-930E-BC49A1463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ECD7B-4475-9860-A82B-8F3B0237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73814-DE91-48D3-93FB-273702F8EDFE}" type="datetimeFigureOut">
              <a:rPr lang="en-US" smtClean="0"/>
              <a:t>2/21/26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D8C81-74B3-F187-CCF1-F84CBFF806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3509B-D200-B68B-CE79-612909F2B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8DD10-8E6F-4D16-872E-9E19E7D8B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81A6B82C-1E1F-E5BC-D94F-B46966BF6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9f12d48f9_0_204:notes">
            <a:extLst>
              <a:ext uri="{FF2B5EF4-FFF2-40B4-BE49-F238E27FC236}">
                <a16:creationId xmlns:a16="http://schemas.microsoft.com/office/drawing/2014/main" id="{E7572E5C-5952-5414-244D-68AC39F325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9f12d48f9_0_204:notes">
            <a:extLst>
              <a:ext uri="{FF2B5EF4-FFF2-40B4-BE49-F238E27FC236}">
                <a16:creationId xmlns:a16="http://schemas.microsoft.com/office/drawing/2014/main" id="{755480FB-0776-0CF0-30CC-6AFC5523C4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59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906AC074-F4DE-BEB1-EFE4-A904C461C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B018332E-FDB4-CA58-5F10-C95CF561D4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5A2AF4E3-3C75-6A33-CB63-35714C1290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162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191FCD32-CA20-C09D-C84A-765DD28C2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C06A841D-D583-B72D-22E4-BC43C3D073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011DE11E-3A07-3366-9572-5E76F10F6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702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011B5EE2-07F5-879B-35BE-495B98898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41C9ED56-32AC-783C-1DD6-98F26617BD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0FF6FA13-FFA8-6C1E-EFA7-98640B9DE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587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235C51CC-F2B2-03CB-FBA6-4D88BBF3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9f12d48f9_0_204:notes">
            <a:extLst>
              <a:ext uri="{FF2B5EF4-FFF2-40B4-BE49-F238E27FC236}">
                <a16:creationId xmlns:a16="http://schemas.microsoft.com/office/drawing/2014/main" id="{17B8E46F-A74C-F669-8D19-53B8C747BC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9f12d48f9_0_204:notes">
            <a:extLst>
              <a:ext uri="{FF2B5EF4-FFF2-40B4-BE49-F238E27FC236}">
                <a16:creationId xmlns:a16="http://schemas.microsoft.com/office/drawing/2014/main" id="{007A1928-E765-BF71-C823-74D5EB4FD2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50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27049B91-D2FA-7E5B-DC0B-66823B75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FA99A12F-6669-BB4F-4B50-02529A1F64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DCE0E81D-C6DC-D5C5-42FE-5EE1507467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466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66255D50-D91A-F66C-0CC7-E6ED4BA3C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C327D164-70E5-1489-B84B-1DEBA843EF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D156A160-82CF-CEDD-6DFC-8D2B0AA96C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638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D4C52603-8C56-F50E-3974-29250CAF6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C83015B6-C3CF-9019-777E-657C18267E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C3E49F72-BD84-4DAC-1FDB-F7D90372EB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0485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D2CC2854-2858-1C8F-5A12-CEFA8146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9f12d48f9_0_152:notes">
            <a:extLst>
              <a:ext uri="{FF2B5EF4-FFF2-40B4-BE49-F238E27FC236}">
                <a16:creationId xmlns:a16="http://schemas.microsoft.com/office/drawing/2014/main" id="{BB76626A-25C3-DDA7-E8B7-C99822ACAF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9f12d48f9_0_152:notes">
            <a:extLst>
              <a:ext uri="{FF2B5EF4-FFF2-40B4-BE49-F238E27FC236}">
                <a16:creationId xmlns:a16="http://schemas.microsoft.com/office/drawing/2014/main" id="{F0962875-2002-3AAB-B6D6-EA619CC51C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173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72BCC1ED-8677-FC6B-5C63-3EA3F4C6E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9f12d48f9_0_152:notes">
            <a:extLst>
              <a:ext uri="{FF2B5EF4-FFF2-40B4-BE49-F238E27FC236}">
                <a16:creationId xmlns:a16="http://schemas.microsoft.com/office/drawing/2014/main" id="{C50CB5A0-5B19-9165-90D1-11291BCEA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9f12d48f9_0_152:notes">
            <a:extLst>
              <a:ext uri="{FF2B5EF4-FFF2-40B4-BE49-F238E27FC236}">
                <a16:creationId xmlns:a16="http://schemas.microsoft.com/office/drawing/2014/main" id="{EB128252-3D60-C1FB-D0C9-8A606D0143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07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8ACA8F67-1BD3-6C4C-F55A-387C27E9F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18207E2A-6404-E3B1-DC22-5580EB6A92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11BD49F6-CD19-7354-165E-BA3DB1D4F1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518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070ED5F2-77EB-4AEF-F362-7BD06E4F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FA1C2FEF-BBDE-B45B-2930-270750AA6B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6065C778-4A37-FF60-DF82-3D5861B03B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4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9f12d48f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9f12d48f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9f12d48f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9f12d48f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9f12d48f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9f12d48f9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BB9E01B9-376D-2A7D-7055-12E92BF4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77A922A4-646B-3493-2B43-01B24713A1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5900666E-52E6-BB6A-F529-8BEF61E9A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48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B38A5910-09A7-D4EC-F41F-8A7197D2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9f12d48f9_0_214:notes">
            <a:extLst>
              <a:ext uri="{FF2B5EF4-FFF2-40B4-BE49-F238E27FC236}">
                <a16:creationId xmlns:a16="http://schemas.microsoft.com/office/drawing/2014/main" id="{5AA0BF30-30EE-9A09-D72D-EF374E774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9f12d48f9_0_214:notes">
            <a:extLst>
              <a:ext uri="{FF2B5EF4-FFF2-40B4-BE49-F238E27FC236}">
                <a16:creationId xmlns:a16="http://schemas.microsoft.com/office/drawing/2014/main" id="{3C6A125D-A87D-051A-D4FD-D5F7B27F83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FBE7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21100" y="1349931"/>
            <a:ext cx="4507800" cy="18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921100" y="3195606"/>
            <a:ext cx="4507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886075" y="805450"/>
            <a:ext cx="2937900" cy="36585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13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31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895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88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906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737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>
            <a:extLst>
              <a:ext uri="{FF2B5EF4-FFF2-40B4-BE49-F238E27FC236}">
                <a16:creationId xmlns:a16="http://schemas.microsoft.com/office/drawing/2014/main" id="{D72E585D-707C-1DAB-C954-DE681E77735E}"/>
              </a:ext>
            </a:extLst>
          </p:cNvPr>
          <p:cNvPicPr preferRelativeResize="0"/>
          <p:nvPr userDrawn="1"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FBE7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213139" y="2425366"/>
            <a:ext cx="318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057839" y="1735966"/>
            <a:ext cx="1338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>
            <a:spLocks noGrp="1"/>
          </p:cNvSpPr>
          <p:nvPr>
            <p:ph type="pic" idx="3"/>
          </p:nvPr>
        </p:nvSpPr>
        <p:spPr>
          <a:xfrm>
            <a:off x="4935063" y="757497"/>
            <a:ext cx="2995800" cy="37305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>
            <a:extLst>
              <a:ext uri="{FF2B5EF4-FFF2-40B4-BE49-F238E27FC236}">
                <a16:creationId xmlns:a16="http://schemas.microsoft.com/office/drawing/2014/main" id="{5708B84F-8EFF-EF82-D2AD-A745E1AF5AE8}"/>
              </a:ext>
            </a:extLst>
          </p:cNvPr>
          <p:cNvPicPr preferRelativeResize="0"/>
          <p:nvPr userDrawn="1"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 flipH="1"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FBE7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381075"/>
            <a:ext cx="7704000" cy="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377" lvl="1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566" lvl="2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754" lvl="3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5943" lvl="4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131" lvl="5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320" lvl="6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509" lvl="7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697" lvl="8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rot="-10555404" flipH="1">
            <a:off x="7146421" y="3779171"/>
            <a:ext cx="1646235" cy="1410205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>
            <a:extLst>
              <a:ext uri="{FF2B5EF4-FFF2-40B4-BE49-F238E27FC236}">
                <a16:creationId xmlns:a16="http://schemas.microsoft.com/office/drawing/2014/main" id="{9EF7C5EA-AB79-2F22-ACDD-66B90CEB0144}"/>
              </a:ext>
            </a:extLst>
          </p:cNvPr>
          <p:cNvPicPr preferRelativeResize="0"/>
          <p:nvPr userDrawn="1"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/>
        </p:nvSpPr>
        <p:spPr>
          <a:xfrm flipH="1"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FBE7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290763" y="1991200"/>
            <a:ext cx="2907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0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945639" y="1991200"/>
            <a:ext cx="2907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0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lway"/>
              <a:buNone/>
              <a:defRPr sz="24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290763" y="2376625"/>
            <a:ext cx="29076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945639" y="2376625"/>
            <a:ext cx="29076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>
            <a:extLst>
              <a:ext uri="{FF2B5EF4-FFF2-40B4-BE49-F238E27FC236}">
                <a16:creationId xmlns:a16="http://schemas.microsoft.com/office/drawing/2014/main" id="{10AB4EF6-5B97-28C9-51AD-02AB87B9F221}"/>
              </a:ext>
            </a:extLst>
          </p:cNvPr>
          <p:cNvPicPr preferRelativeResize="0"/>
          <p:nvPr userDrawn="1"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/>
          <p:nvPr/>
        </p:nvSpPr>
        <p:spPr>
          <a:xfrm flipH="1"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FBE7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668725"/>
            <a:ext cx="3139800" cy="10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0" y="1938575"/>
            <a:ext cx="3139800" cy="25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2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1pPr>
            <a:lvl2pPr marL="914377" lvl="1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566" lvl="2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754" lvl="3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5943" lvl="4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131" lvl="5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320" lvl="6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509" lvl="7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697" lvl="8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1158825" y="762125"/>
            <a:ext cx="2995800" cy="37305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5" name="Google Shape;45;p7"/>
          <p:cNvSpPr/>
          <p:nvPr/>
        </p:nvSpPr>
        <p:spPr>
          <a:xfrm rot="-10204363">
            <a:off x="8339159" y="2908715"/>
            <a:ext cx="1646100" cy="1410089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72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0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04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55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8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5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ctrTitle"/>
          </p:nvPr>
        </p:nvSpPr>
        <p:spPr>
          <a:xfrm>
            <a:off x="3991027" y="595011"/>
            <a:ext cx="4507800" cy="18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50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You a Christian?</a:t>
            </a:r>
            <a:endParaRPr sz="5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3921100" y="2699220"/>
            <a:ext cx="4507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667" dirty="0"/>
              <a:t>Luke 19:1-10</a:t>
            </a:r>
            <a:endParaRPr sz="2667" dirty="0"/>
          </a:p>
        </p:txBody>
      </p:sp>
      <p:sp>
        <p:nvSpPr>
          <p:cNvPr id="178" name="Google Shape;178;p28"/>
          <p:cNvSpPr/>
          <p:nvPr/>
        </p:nvSpPr>
        <p:spPr>
          <a:xfrm>
            <a:off x="745378" y="679504"/>
            <a:ext cx="2937900" cy="36585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80" name="Google Shape;180;p28"/>
          <p:cNvCxnSpPr/>
          <p:nvPr/>
        </p:nvCxnSpPr>
        <p:spPr>
          <a:xfrm>
            <a:off x="5259854" y="3793569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8"/>
          <p:cNvSpPr/>
          <p:nvPr/>
        </p:nvSpPr>
        <p:spPr>
          <a:xfrm rot="10664486" flipH="1">
            <a:off x="6651138" y="35326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 rot="-5535514" flipH="1">
            <a:off x="3167836" y="-411197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FCD72-673F-A713-19FB-B5CDB6B1C6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964" y="548841"/>
            <a:ext cx="3082905" cy="417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141717-B4DA-FA15-6D82-8C5889164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7352"/>
            <a:ext cx="9144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Ramylal Fernando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062056B3-88DB-A590-E287-07207B217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>
            <a:extLst>
              <a:ext uri="{FF2B5EF4-FFF2-40B4-BE49-F238E27FC236}">
                <a16:creationId xmlns:a16="http://schemas.microsoft.com/office/drawing/2014/main" id="{8B08CC19-DB01-A08A-2058-BFD71564F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080" y="1729950"/>
            <a:ext cx="416375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SG" sz="4400" dirty="0"/>
              <a:t>Y</a:t>
            </a:r>
            <a:r>
              <a:rPr lang="en" sz="4400" dirty="0"/>
              <a:t>ou </a:t>
            </a:r>
            <a:r>
              <a:rPr lang="en-SG" sz="4400" dirty="0"/>
              <a:t>Are Being Transformed</a:t>
            </a:r>
            <a:endParaRPr sz="4400" dirty="0"/>
          </a:p>
        </p:txBody>
      </p:sp>
      <p:sp>
        <p:nvSpPr>
          <p:cNvPr id="227" name="Google Shape;227;p32">
            <a:extLst>
              <a:ext uri="{FF2B5EF4-FFF2-40B4-BE49-F238E27FC236}">
                <a16:creationId xmlns:a16="http://schemas.microsoft.com/office/drawing/2014/main" id="{0D761E81-1AF1-EA34-C960-2EF2C8B49FA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084539" y="613795"/>
            <a:ext cx="1338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400" dirty="0"/>
              <a:t>02</a:t>
            </a:r>
            <a:endParaRPr sz="4400" dirty="0"/>
          </a:p>
        </p:txBody>
      </p:sp>
      <p:cxnSp>
        <p:nvCxnSpPr>
          <p:cNvPr id="229" name="Google Shape;229;p32">
            <a:extLst>
              <a:ext uri="{FF2B5EF4-FFF2-40B4-BE49-F238E27FC236}">
                <a16:creationId xmlns:a16="http://schemas.microsoft.com/office/drawing/2014/main" id="{5E33B346-8047-2820-4D75-D6C89B229F0C}"/>
              </a:ext>
            </a:extLst>
          </p:cNvPr>
          <p:cNvCxnSpPr/>
          <p:nvPr/>
        </p:nvCxnSpPr>
        <p:spPr>
          <a:xfrm>
            <a:off x="2592539" y="3575347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32">
            <a:extLst>
              <a:ext uri="{FF2B5EF4-FFF2-40B4-BE49-F238E27FC236}">
                <a16:creationId xmlns:a16="http://schemas.microsoft.com/office/drawing/2014/main" id="{20CA2CB7-B34B-4452-E939-C1E396820DAD}"/>
              </a:ext>
            </a:extLst>
          </p:cNvPr>
          <p:cNvSpPr/>
          <p:nvPr/>
        </p:nvSpPr>
        <p:spPr>
          <a:xfrm rot="10204363" flipH="1">
            <a:off x="-107973" y="3439774"/>
            <a:ext cx="1646100" cy="1410089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Google Shape;231;p32">
            <a:extLst>
              <a:ext uri="{FF2B5EF4-FFF2-40B4-BE49-F238E27FC236}">
                <a16:creationId xmlns:a16="http://schemas.microsoft.com/office/drawing/2014/main" id="{94189498-4454-3576-FED9-6FDCFA799A81}"/>
              </a:ext>
            </a:extLst>
          </p:cNvPr>
          <p:cNvSpPr/>
          <p:nvPr/>
        </p:nvSpPr>
        <p:spPr>
          <a:xfrm rot="-5535514" flipH="1">
            <a:off x="1636436" y="-42872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8008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69414838-5FC5-B646-0543-0C1CC412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>
            <a:extLst>
              <a:ext uri="{FF2B5EF4-FFF2-40B4-BE49-F238E27FC236}">
                <a16:creationId xmlns:a16="http://schemas.microsoft.com/office/drawing/2014/main" id="{0D4D1A92-5FA0-E1C9-B500-520AD5A775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24" y="328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You </a:t>
            </a:r>
            <a:r>
              <a:rPr lang="en-SG" sz="4000" dirty="0"/>
              <a:t>Are Being Transformed</a:t>
            </a:r>
            <a:endParaRPr sz="4000" dirty="0"/>
          </a:p>
        </p:txBody>
      </p:sp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41DB4DE3-05FD-3488-553A-A5E9E15DA84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5024" y="1764427"/>
            <a:ext cx="7910816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SG" sz="2400" b="1" baseline="30000" dirty="0"/>
              <a:t>7 </a:t>
            </a:r>
            <a:r>
              <a:rPr lang="en-SG" sz="2400" dirty="0"/>
              <a:t>And when they saw it, they all grumbled, “He has gone in to be the guest of a man who is a sinner.” </a:t>
            </a:r>
            <a:r>
              <a:rPr lang="en-SG" sz="2400" b="1" baseline="30000" dirty="0"/>
              <a:t>8 </a:t>
            </a:r>
            <a:r>
              <a:rPr lang="en-SG" sz="2400" dirty="0"/>
              <a:t>And Zacchaeus stood and said to the Lord, “Behold, Lord, the half of my goods I give to the poor. And if I have defrauded anyone of anything, I restore it fourfold.” </a:t>
            </a:r>
            <a:endParaRPr sz="8000" dirty="0"/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37589648-36F7-7395-0B86-55CCD93FE299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DE284B3C-B7BA-A191-342B-4405B247CB7F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50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AE3B4A6F-1FA2-AEBD-0B0B-B7C83CD1F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513EABAF-A2A8-8518-FC54-39CBF45AB16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41586" y="1764427"/>
            <a:ext cx="7677441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dirty="0"/>
              <a:t>Therefore, if anyone is in Christ, he is a new creation. The old has passed away; behold, the new has come.</a:t>
            </a:r>
          </a:p>
          <a:p>
            <a:pPr marL="0" indent="0" algn="ctr">
              <a:lnSpc>
                <a:spcPct val="150000"/>
              </a:lnSpc>
            </a:pPr>
            <a:endParaRPr lang="en-US" sz="2400" dirty="0"/>
          </a:p>
          <a:p>
            <a:pPr marL="0" indent="0" algn="ctr">
              <a:lnSpc>
                <a:spcPct val="150000"/>
              </a:lnSpc>
            </a:pPr>
            <a:r>
              <a:rPr lang="en-US" sz="2400" dirty="0"/>
              <a:t>2 Corinthians 5:17</a:t>
            </a:r>
          </a:p>
          <a:p>
            <a:pPr marL="0" indent="0" algn="ctr">
              <a:lnSpc>
                <a:spcPct val="150000"/>
              </a:lnSpc>
            </a:pPr>
            <a:endParaRPr sz="10666" dirty="0"/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0BC03C42-5A7E-5D3D-83CD-C80FC6E4D6EA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1CBEFAE1-6BA8-8300-5E7A-13D881A0E5E4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Google Shape;236;p33">
            <a:extLst>
              <a:ext uri="{FF2B5EF4-FFF2-40B4-BE49-F238E27FC236}">
                <a16:creationId xmlns:a16="http://schemas.microsoft.com/office/drawing/2014/main" id="{DC1FEF3B-76D0-1B73-F3F8-8E34B86E8D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24" y="328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You </a:t>
            </a:r>
            <a:r>
              <a:rPr lang="en-SG" sz="4000" dirty="0"/>
              <a:t>Are Being Transformed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8800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E496617F-EB15-0934-B935-E4D4F779B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EF0CAC16-019F-B58B-E833-4434BAC3476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11480" y="1415627"/>
            <a:ext cx="833628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b="1" baseline="30000" dirty="0">
                <a:solidFill>
                  <a:schemeClr val="accent1">
                    <a:lumMod val="65000"/>
                  </a:schemeClr>
                </a:solidFill>
              </a:rPr>
              <a:t>8 </a:t>
            </a:r>
            <a:r>
              <a:rPr lang="en-US" sz="2400" dirty="0">
                <a:solidFill>
                  <a:schemeClr val="accent1">
                    <a:lumMod val="65000"/>
                  </a:schemeClr>
                </a:solidFill>
              </a:rPr>
              <a:t>For by grace you have been saved through faith. And this is not your own doing; it is the gift of God, </a:t>
            </a:r>
            <a:r>
              <a:rPr lang="en-US" sz="2400" b="1" baseline="30000" dirty="0">
                <a:solidFill>
                  <a:schemeClr val="accent1">
                    <a:lumMod val="65000"/>
                  </a:schemeClr>
                </a:solidFill>
              </a:rPr>
              <a:t>9 </a:t>
            </a:r>
            <a:r>
              <a:rPr lang="en-US" sz="2400" dirty="0">
                <a:solidFill>
                  <a:schemeClr val="accent1">
                    <a:lumMod val="65000"/>
                  </a:schemeClr>
                </a:solidFill>
              </a:rPr>
              <a:t>not a result of works, so that no one may boast, </a:t>
            </a:r>
            <a:r>
              <a:rPr lang="en-US" sz="2400" b="1" baseline="30000" dirty="0"/>
              <a:t>10 </a:t>
            </a:r>
            <a:r>
              <a:rPr lang="en-US" sz="2400" dirty="0"/>
              <a:t>For we are his workmanship, created in Christ Jesus for good works, which God prepared beforehand, that we should walk in them.</a:t>
            </a:r>
          </a:p>
          <a:p>
            <a:pPr marL="0" indent="0" algn="ctr">
              <a:lnSpc>
                <a:spcPct val="150000"/>
              </a:lnSpc>
            </a:pPr>
            <a:endParaRPr lang="en-US" sz="533" dirty="0"/>
          </a:p>
          <a:p>
            <a:pPr marL="0" indent="0" algn="ctr">
              <a:lnSpc>
                <a:spcPct val="150000"/>
              </a:lnSpc>
            </a:pPr>
            <a:r>
              <a:rPr lang="en-US" sz="2400" dirty="0"/>
              <a:t>2 Corinthians 5:17</a:t>
            </a:r>
          </a:p>
          <a:p>
            <a:pPr marL="0" indent="0" algn="ctr">
              <a:lnSpc>
                <a:spcPct val="150000"/>
              </a:lnSpc>
            </a:pPr>
            <a:endParaRPr sz="2400" dirty="0"/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A3296C54-DCAC-251D-25AB-B9917B4764DC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EB0400D3-A327-0E03-E7C2-42399C0D1CBA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Google Shape;236;p33">
            <a:extLst>
              <a:ext uri="{FF2B5EF4-FFF2-40B4-BE49-F238E27FC236}">
                <a16:creationId xmlns:a16="http://schemas.microsoft.com/office/drawing/2014/main" id="{AD3DCEE7-0DF2-BC18-0AC5-F7B1FC7368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24" y="328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You </a:t>
            </a:r>
            <a:r>
              <a:rPr lang="en-SG" sz="4000" dirty="0"/>
              <a:t>Are Being Transformed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8703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BE1B1866-DF91-D49C-6971-3E6FFEDC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>
            <a:extLst>
              <a:ext uri="{FF2B5EF4-FFF2-40B4-BE49-F238E27FC236}">
                <a16:creationId xmlns:a16="http://schemas.microsoft.com/office/drawing/2014/main" id="{9F6C2085-C4C5-DE8D-9500-2924D8E2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20" y="1729950"/>
            <a:ext cx="407231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SG" sz="4400" dirty="0"/>
              <a:t>Y</a:t>
            </a:r>
            <a:r>
              <a:rPr lang="en" sz="4400" dirty="0"/>
              <a:t>ou </a:t>
            </a:r>
            <a:r>
              <a:rPr lang="en-SG" sz="4400" dirty="0"/>
              <a:t>Have a Relationship with God</a:t>
            </a:r>
            <a:endParaRPr sz="4400" dirty="0"/>
          </a:p>
        </p:txBody>
      </p:sp>
      <p:sp>
        <p:nvSpPr>
          <p:cNvPr id="227" name="Google Shape;227;p32">
            <a:extLst>
              <a:ext uri="{FF2B5EF4-FFF2-40B4-BE49-F238E27FC236}">
                <a16:creationId xmlns:a16="http://schemas.microsoft.com/office/drawing/2014/main" id="{B48D28F9-C3D7-E980-EB25-ABF0C940EDF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084539" y="613795"/>
            <a:ext cx="1338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400" dirty="0"/>
              <a:t>03</a:t>
            </a:r>
            <a:endParaRPr sz="4400" dirty="0"/>
          </a:p>
        </p:txBody>
      </p:sp>
      <p:cxnSp>
        <p:nvCxnSpPr>
          <p:cNvPr id="229" name="Google Shape;229;p32">
            <a:extLst>
              <a:ext uri="{FF2B5EF4-FFF2-40B4-BE49-F238E27FC236}">
                <a16:creationId xmlns:a16="http://schemas.microsoft.com/office/drawing/2014/main" id="{4DB92348-62CE-BCAE-327D-4B60CF572DED}"/>
              </a:ext>
            </a:extLst>
          </p:cNvPr>
          <p:cNvCxnSpPr/>
          <p:nvPr/>
        </p:nvCxnSpPr>
        <p:spPr>
          <a:xfrm>
            <a:off x="2592539" y="4002513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32">
            <a:extLst>
              <a:ext uri="{FF2B5EF4-FFF2-40B4-BE49-F238E27FC236}">
                <a16:creationId xmlns:a16="http://schemas.microsoft.com/office/drawing/2014/main" id="{01425712-F2C2-E6A1-C85F-06B225079C2B}"/>
              </a:ext>
            </a:extLst>
          </p:cNvPr>
          <p:cNvSpPr/>
          <p:nvPr/>
        </p:nvSpPr>
        <p:spPr>
          <a:xfrm rot="10204363" flipH="1">
            <a:off x="-107973" y="3439774"/>
            <a:ext cx="1646100" cy="1410089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Google Shape;231;p32">
            <a:extLst>
              <a:ext uri="{FF2B5EF4-FFF2-40B4-BE49-F238E27FC236}">
                <a16:creationId xmlns:a16="http://schemas.microsoft.com/office/drawing/2014/main" id="{C0665231-112F-EED2-EC96-4874596ED6BF}"/>
              </a:ext>
            </a:extLst>
          </p:cNvPr>
          <p:cNvSpPr/>
          <p:nvPr/>
        </p:nvSpPr>
        <p:spPr>
          <a:xfrm rot="-5535514" flipH="1">
            <a:off x="1636436" y="-42872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8201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7C9E8E26-ACAC-DA4A-5F29-3C8F83F3A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>
            <a:extLst>
              <a:ext uri="{FF2B5EF4-FFF2-40B4-BE49-F238E27FC236}">
                <a16:creationId xmlns:a16="http://schemas.microsoft.com/office/drawing/2014/main" id="{948C0CCE-AA28-2ABA-F971-892F1E432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273" y="328749"/>
            <a:ext cx="83475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733" dirty="0"/>
              <a:t>You </a:t>
            </a:r>
            <a:r>
              <a:rPr lang="en-SG" sz="3733" dirty="0"/>
              <a:t>Have a Relationship with God</a:t>
            </a:r>
            <a:endParaRPr sz="3733" dirty="0"/>
          </a:p>
        </p:txBody>
      </p:sp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22DD01B6-FBAF-71BD-97E7-C77F4ED5B7A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64309" y="1250245"/>
            <a:ext cx="7677441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40000"/>
              </a:lnSpc>
            </a:pPr>
            <a:r>
              <a:rPr lang="en-SG" sz="2400" b="1" baseline="30000" dirty="0"/>
              <a:t>5 </a:t>
            </a:r>
            <a:r>
              <a:rPr lang="en-SG" sz="2400" dirty="0"/>
              <a:t>And when Jesus came to the place, he looked up and said to him, “</a:t>
            </a:r>
            <a:r>
              <a:rPr lang="en-SG" sz="2400" b="1" dirty="0"/>
              <a:t>Zacchaeus</a:t>
            </a:r>
            <a:r>
              <a:rPr lang="en-SG" sz="2400" dirty="0"/>
              <a:t>, hurry and come down, for I must stay at your house today.” </a:t>
            </a:r>
            <a:r>
              <a:rPr lang="en-SG" sz="2400" b="1" baseline="30000" dirty="0"/>
              <a:t>6 </a:t>
            </a:r>
            <a:r>
              <a:rPr lang="en-SG" sz="2400" dirty="0"/>
              <a:t>So he hurried and came down and received him joyfully. </a:t>
            </a:r>
            <a:r>
              <a:rPr lang="en-SG" sz="2400" b="1" baseline="30000" dirty="0"/>
              <a:t>7 </a:t>
            </a:r>
            <a:r>
              <a:rPr lang="en-SG" sz="2400" dirty="0"/>
              <a:t>And when they saw it, they all grumbled, “He has gone in to be the guest of a man who is a sinner.” </a:t>
            </a:r>
            <a:r>
              <a:rPr lang="en-SG" sz="2400" b="1" baseline="30000" dirty="0"/>
              <a:t>8 </a:t>
            </a:r>
            <a:r>
              <a:rPr lang="en-SG" sz="2400" dirty="0"/>
              <a:t>And Zacchaeus stood and said to the Lord, “Behold, </a:t>
            </a:r>
            <a:r>
              <a:rPr lang="en-SG" sz="2400" b="1" dirty="0"/>
              <a:t>Lord</a:t>
            </a:r>
            <a:r>
              <a:rPr lang="en-SG" sz="2400" dirty="0"/>
              <a:t>, . . .</a:t>
            </a:r>
            <a:endParaRPr sz="10666" dirty="0"/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D97A2C01-FEB6-983F-17D5-03C4133DA2C7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522C3BEA-BA87-CD8A-C4AB-637A57A656E3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0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F47B7F3B-E80C-D2BB-83E4-2FE1497B2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>
            <a:extLst>
              <a:ext uri="{FF2B5EF4-FFF2-40B4-BE49-F238E27FC236}">
                <a16:creationId xmlns:a16="http://schemas.microsoft.com/office/drawing/2014/main" id="{032BF58D-4D68-D91B-E485-60AF92657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273" y="328749"/>
            <a:ext cx="83475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733" dirty="0"/>
              <a:t>You </a:t>
            </a:r>
            <a:r>
              <a:rPr lang="en-SG" sz="3733" dirty="0"/>
              <a:t>Have a Relationship with God</a:t>
            </a:r>
            <a:endParaRPr sz="3733" dirty="0"/>
          </a:p>
        </p:txBody>
      </p:sp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493222C8-2069-BFDB-D0D0-1982D455A44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28306" y="1497449"/>
            <a:ext cx="7677441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b="1" baseline="30000" dirty="0"/>
              <a:t>12 </a:t>
            </a:r>
            <a:r>
              <a:rPr lang="en-US" sz="2400" dirty="0"/>
              <a:t>But to all who did receive him, who believed in his name, he gave the right to become children of God, </a:t>
            </a:r>
            <a:r>
              <a:rPr lang="en-US" sz="2400" b="1" baseline="30000" dirty="0"/>
              <a:t>13 </a:t>
            </a:r>
            <a:r>
              <a:rPr lang="en-US" sz="2400" dirty="0"/>
              <a:t>who were born, not of blood nor of the will of the flesh nor of the will of man, but of God.</a:t>
            </a:r>
          </a:p>
          <a:p>
            <a:pPr marL="0" indent="0" algn="ctr">
              <a:lnSpc>
                <a:spcPct val="150000"/>
              </a:lnSpc>
            </a:pPr>
            <a:endParaRPr lang="en-US" sz="2400" dirty="0"/>
          </a:p>
          <a:p>
            <a:pPr marL="0" indent="0" algn="ctr">
              <a:lnSpc>
                <a:spcPct val="150000"/>
              </a:lnSpc>
            </a:pPr>
            <a:r>
              <a:rPr lang="en-US" sz="2400" dirty="0"/>
              <a:t>John 1:12-13</a:t>
            </a:r>
            <a:endParaRPr lang="en-US" sz="15333" dirty="0"/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6EED4308-CD5B-02A4-D817-FE0EE333847B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34FA946D-4739-9689-08E8-730B94CDD19E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7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6B302B63-0721-0811-F18D-300F59CC6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>
            <a:extLst>
              <a:ext uri="{FF2B5EF4-FFF2-40B4-BE49-F238E27FC236}">
                <a16:creationId xmlns:a16="http://schemas.microsoft.com/office/drawing/2014/main" id="{90CDDDE9-6BBC-26E7-4723-CB200F68AD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956" y="210141"/>
            <a:ext cx="83475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733" dirty="0"/>
              <a:t>You </a:t>
            </a:r>
            <a:r>
              <a:rPr lang="en-SG" sz="3733" dirty="0"/>
              <a:t>Have a Relationship with God</a:t>
            </a:r>
            <a:endParaRPr sz="3733" dirty="0"/>
          </a:p>
        </p:txBody>
      </p:sp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E8F9E677-C3CB-D233-B168-8E2D726E787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47956" y="999090"/>
            <a:ext cx="8560763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dirty="0"/>
              <a:t> </a:t>
            </a:r>
            <a:r>
              <a:rPr lang="en-US" sz="2400" b="1" baseline="30000" dirty="0"/>
              <a:t>4 </a:t>
            </a:r>
            <a:r>
              <a:rPr lang="en-US" sz="2400" dirty="0"/>
              <a:t>But when the fullness of time had come, God sent forth his Son, born of woman, born under the law, </a:t>
            </a:r>
            <a:r>
              <a:rPr lang="en-US" sz="2400" b="1" baseline="30000" dirty="0"/>
              <a:t>5 </a:t>
            </a:r>
            <a:r>
              <a:rPr lang="en-US" sz="2400" dirty="0"/>
              <a:t>to </a:t>
            </a:r>
            <a:r>
              <a:rPr lang="en-US" sz="2400" b="1" dirty="0"/>
              <a:t>redeem</a:t>
            </a:r>
            <a:r>
              <a:rPr lang="en-US" sz="2400" dirty="0"/>
              <a:t> those who were under the law, so that we might </a:t>
            </a:r>
            <a:r>
              <a:rPr lang="en-US" sz="2400" b="1" dirty="0"/>
              <a:t>receive adoption </a:t>
            </a:r>
            <a:r>
              <a:rPr lang="en-US" sz="2400" dirty="0"/>
              <a:t>as sons. </a:t>
            </a:r>
            <a:r>
              <a:rPr lang="en-US" sz="2400" b="1" baseline="30000" dirty="0"/>
              <a:t>6 </a:t>
            </a:r>
            <a:r>
              <a:rPr lang="en-US" sz="2400" dirty="0"/>
              <a:t>And because you are </a:t>
            </a:r>
            <a:r>
              <a:rPr lang="en-US" sz="2400" b="1" dirty="0"/>
              <a:t>sons</a:t>
            </a:r>
            <a:r>
              <a:rPr lang="en-US" sz="2400" dirty="0"/>
              <a:t>, God has </a:t>
            </a:r>
            <a:r>
              <a:rPr lang="en-US" sz="2400" b="1" dirty="0"/>
              <a:t>sent the Spirit </a:t>
            </a:r>
            <a:r>
              <a:rPr lang="en-US" sz="2400" dirty="0"/>
              <a:t>of his Son into our hearts, crying, “Abba! Father!” </a:t>
            </a:r>
            <a:r>
              <a:rPr lang="en-US" sz="2400" b="1" baseline="30000" dirty="0"/>
              <a:t>7 </a:t>
            </a:r>
            <a:r>
              <a:rPr lang="en-US" sz="2400" dirty="0"/>
              <a:t>So you are </a:t>
            </a:r>
            <a:r>
              <a:rPr lang="en-US" sz="2400" b="1" dirty="0"/>
              <a:t>no longer a slave</a:t>
            </a:r>
            <a:r>
              <a:rPr lang="en-US" sz="2400" dirty="0"/>
              <a:t>, </a:t>
            </a:r>
            <a:r>
              <a:rPr lang="en-US" sz="2400" b="1" dirty="0"/>
              <a:t>but a son</a:t>
            </a:r>
            <a:r>
              <a:rPr lang="en-US" sz="2400" dirty="0"/>
              <a:t>, </a:t>
            </a:r>
            <a:r>
              <a:rPr lang="en-US" sz="2400" spc="-150" dirty="0"/>
              <a:t>and if a son, then </a:t>
            </a:r>
            <a:r>
              <a:rPr lang="en-US" sz="2400" b="1" spc="-150" dirty="0"/>
              <a:t>an heir </a:t>
            </a:r>
            <a:r>
              <a:rPr lang="en-US" sz="2400" spc="-150" dirty="0"/>
              <a:t>through God.</a:t>
            </a:r>
          </a:p>
          <a:p>
            <a:pPr marL="0" indent="0" algn="ctr">
              <a:lnSpc>
                <a:spcPct val="150000"/>
              </a:lnSpc>
            </a:pPr>
            <a:r>
              <a:rPr lang="en-US" sz="2400" dirty="0"/>
              <a:t>Galatians 4:4-7</a:t>
            </a:r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5F1AA405-852A-B816-96E2-B3932380D5D7}"/>
              </a:ext>
            </a:extLst>
          </p:cNvPr>
          <p:cNvCxnSpPr/>
          <p:nvPr/>
        </p:nvCxnSpPr>
        <p:spPr>
          <a:xfrm>
            <a:off x="3616281" y="889046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A6FBAD4A-D37C-773C-84F7-D0EFF96BEDC4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43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B3DB271F-8FEE-F451-6BD4-F28D27F35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1B3956-B931-DBFF-7739-5E84011450F3}"/>
              </a:ext>
            </a:extLst>
          </p:cNvPr>
          <p:cNvSpPr txBox="1"/>
          <p:nvPr/>
        </p:nvSpPr>
        <p:spPr>
          <a:xfrm>
            <a:off x="465204" y="329672"/>
            <a:ext cx="8213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dirty="0"/>
              <a:t>Three Reasons Why You Are a Christian</a:t>
            </a:r>
            <a:endParaRPr lang="en-SG" sz="4000" dirty="0"/>
          </a:p>
        </p:txBody>
      </p:sp>
      <p:sp>
        <p:nvSpPr>
          <p:cNvPr id="5" name="Google Shape;197;p30">
            <a:extLst>
              <a:ext uri="{FF2B5EF4-FFF2-40B4-BE49-F238E27FC236}">
                <a16:creationId xmlns:a16="http://schemas.microsoft.com/office/drawing/2014/main" id="{3A4E484E-C09E-7C86-DE28-B326C5E4D514}"/>
              </a:ext>
            </a:extLst>
          </p:cNvPr>
          <p:cNvSpPr txBox="1">
            <a:spLocks/>
          </p:cNvSpPr>
          <p:nvPr/>
        </p:nvSpPr>
        <p:spPr>
          <a:xfrm>
            <a:off x="488449" y="2852213"/>
            <a:ext cx="24804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SG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HAVE BEEN SAVED</a:t>
            </a:r>
          </a:p>
        </p:txBody>
      </p:sp>
      <p:sp>
        <p:nvSpPr>
          <p:cNvPr id="13" name="Google Shape;198;p30">
            <a:extLst>
              <a:ext uri="{FF2B5EF4-FFF2-40B4-BE49-F238E27FC236}">
                <a16:creationId xmlns:a16="http://schemas.microsoft.com/office/drawing/2014/main" id="{C8E3F07B-B394-AA7E-CF64-18B769E2D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5384" y="1866535"/>
            <a:ext cx="9840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5" name="Google Shape;199;p30">
            <a:extLst>
              <a:ext uri="{FF2B5EF4-FFF2-40B4-BE49-F238E27FC236}">
                <a16:creationId xmlns:a16="http://schemas.microsoft.com/office/drawing/2014/main" id="{57A48FD9-38E9-2E84-2A84-40042F833C8F}"/>
              </a:ext>
            </a:extLst>
          </p:cNvPr>
          <p:cNvSpPr txBox="1">
            <a:spLocks/>
          </p:cNvSpPr>
          <p:nvPr/>
        </p:nvSpPr>
        <p:spPr>
          <a:xfrm>
            <a:off x="3896481" y="1866535"/>
            <a:ext cx="9840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dirty="0"/>
              <a:t>02</a:t>
            </a:r>
          </a:p>
        </p:txBody>
      </p:sp>
      <p:sp>
        <p:nvSpPr>
          <p:cNvPr id="16" name="Google Shape;200;p30">
            <a:extLst>
              <a:ext uri="{FF2B5EF4-FFF2-40B4-BE49-F238E27FC236}">
                <a16:creationId xmlns:a16="http://schemas.microsoft.com/office/drawing/2014/main" id="{4E73BFA4-60A7-9710-34DE-ED9C9D94522D}"/>
              </a:ext>
            </a:extLst>
          </p:cNvPr>
          <p:cNvSpPr txBox="1">
            <a:spLocks/>
          </p:cNvSpPr>
          <p:nvPr/>
        </p:nvSpPr>
        <p:spPr>
          <a:xfrm>
            <a:off x="6854616" y="1866535"/>
            <a:ext cx="9840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dirty="0"/>
              <a:t>03</a:t>
            </a:r>
          </a:p>
        </p:txBody>
      </p:sp>
      <p:sp>
        <p:nvSpPr>
          <p:cNvPr id="17" name="Google Shape;205;p30">
            <a:extLst>
              <a:ext uri="{FF2B5EF4-FFF2-40B4-BE49-F238E27FC236}">
                <a16:creationId xmlns:a16="http://schemas.microsoft.com/office/drawing/2014/main" id="{75D7CFA7-7AEB-3790-EBCC-9BB3758534A0}"/>
              </a:ext>
            </a:extLst>
          </p:cNvPr>
          <p:cNvSpPr txBox="1">
            <a:spLocks/>
          </p:cNvSpPr>
          <p:nvPr/>
        </p:nvSpPr>
        <p:spPr>
          <a:xfrm>
            <a:off x="3184692" y="2852215"/>
            <a:ext cx="2480400" cy="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SG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ARE BEING TRANSFORMED</a:t>
            </a:r>
          </a:p>
        </p:txBody>
      </p:sp>
      <p:sp>
        <p:nvSpPr>
          <p:cNvPr id="19" name="Google Shape;206;p30">
            <a:extLst>
              <a:ext uri="{FF2B5EF4-FFF2-40B4-BE49-F238E27FC236}">
                <a16:creationId xmlns:a16="http://schemas.microsoft.com/office/drawing/2014/main" id="{6DBF018C-2C28-79C8-BBB4-C183532BC82D}"/>
              </a:ext>
            </a:extLst>
          </p:cNvPr>
          <p:cNvSpPr txBox="1">
            <a:spLocks/>
          </p:cNvSpPr>
          <p:nvPr/>
        </p:nvSpPr>
        <p:spPr>
          <a:xfrm>
            <a:off x="6106416" y="2852267"/>
            <a:ext cx="2480400" cy="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SG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HAVE A RELATIONSHIP WITH GOD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19FAF-FFEF-8D1E-A9FC-F8DF1668FEAE}"/>
              </a:ext>
            </a:extLst>
          </p:cNvPr>
          <p:cNvCxnSpPr>
            <a:cxnSpLocks/>
          </p:cNvCxnSpPr>
          <p:nvPr/>
        </p:nvCxnSpPr>
        <p:spPr>
          <a:xfrm>
            <a:off x="2910061" y="2052812"/>
            <a:ext cx="0" cy="2037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4B0D59-BD8B-AA80-B21C-888E91356767}"/>
              </a:ext>
            </a:extLst>
          </p:cNvPr>
          <p:cNvCxnSpPr>
            <a:cxnSpLocks/>
          </p:cNvCxnSpPr>
          <p:nvPr/>
        </p:nvCxnSpPr>
        <p:spPr>
          <a:xfrm>
            <a:off x="5880935" y="2052812"/>
            <a:ext cx="0" cy="2037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4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08DB3125-CF67-1C2E-DCFE-92469BC2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CFF42C-9BAF-1EA7-62F9-7A91B345FFF0}"/>
              </a:ext>
            </a:extLst>
          </p:cNvPr>
          <p:cNvSpPr txBox="1"/>
          <p:nvPr/>
        </p:nvSpPr>
        <p:spPr>
          <a:xfrm>
            <a:off x="685246" y="435895"/>
            <a:ext cx="7529114" cy="38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" sz="4000" dirty="0"/>
              <a:t>Christianity is not a “religion”             – it is a relationship.</a:t>
            </a:r>
          </a:p>
          <a:p>
            <a:pPr>
              <a:lnSpc>
                <a:spcPct val="125000"/>
              </a:lnSpc>
            </a:pPr>
            <a:endParaRPr lang="en" sz="4000" dirty="0"/>
          </a:p>
          <a:p>
            <a:pPr>
              <a:lnSpc>
                <a:spcPct val="125000"/>
              </a:lnSpc>
            </a:pPr>
            <a:r>
              <a:rPr lang="en" sz="4000" dirty="0"/>
              <a:t>It is not anywhere close to a relationship you know!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64542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D453A1B4-D834-84D9-D3B1-29BC6E396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>
            <a:extLst>
              <a:ext uri="{FF2B5EF4-FFF2-40B4-BE49-F238E27FC236}">
                <a16:creationId xmlns:a16="http://schemas.microsoft.com/office/drawing/2014/main" id="{FC2994D4-D2C7-449A-D5B6-09BDBE97A0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24" y="328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Definition of a Christian</a:t>
            </a:r>
            <a:endParaRPr sz="4000" dirty="0"/>
          </a:p>
        </p:txBody>
      </p:sp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D63FECA8-F56B-BD55-A568-AE1A8830992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5028" y="1929809"/>
            <a:ext cx="7677441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4000" dirty="0"/>
              <a:t>A Follower of Christ</a:t>
            </a:r>
            <a:endParaRPr sz="6000" dirty="0"/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1A5EA49C-F1D7-7A3E-63E2-C3AEA4EA4531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1BACDD95-890F-3D2E-5F0B-311B9D9321D7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96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30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189" eaLnBrk="1" hangingPunct="1">
              <a:buClrTx/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100" b="1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7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" y="1666756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715024" y="328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Definition of a Christian</a:t>
            </a:r>
            <a:endParaRPr sz="4000" dirty="0"/>
          </a:p>
        </p:txBody>
      </p:sp>
      <p:sp>
        <p:nvSpPr>
          <p:cNvPr id="239" name="Google Shape;239;p33"/>
          <p:cNvSpPr txBox="1">
            <a:spLocks noGrp="1"/>
          </p:cNvSpPr>
          <p:nvPr>
            <p:ph type="subTitle" idx="3"/>
          </p:nvPr>
        </p:nvSpPr>
        <p:spPr>
          <a:xfrm>
            <a:off x="289560" y="1599045"/>
            <a:ext cx="847344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b="1" baseline="30000" dirty="0"/>
              <a:t>25 </a:t>
            </a:r>
            <a:r>
              <a:rPr lang="en-US" sz="2400" dirty="0"/>
              <a:t>So Barnabas went to Tarsus to look for Saul, </a:t>
            </a:r>
            <a:r>
              <a:rPr lang="en-US" sz="2400" b="1" baseline="30000" dirty="0"/>
              <a:t>26 </a:t>
            </a:r>
            <a:r>
              <a:rPr lang="en-US" sz="2400" dirty="0"/>
              <a:t>and when he had found him, he brought him to Antioch. For a whole year they met with the church and taught a great many people. And in Antioch the disciples were first called </a:t>
            </a:r>
            <a:r>
              <a:rPr lang="en-US" sz="2400" b="1" dirty="0"/>
              <a:t>Christians</a:t>
            </a:r>
            <a:r>
              <a:rPr lang="en-US" sz="2400" dirty="0"/>
              <a:t>.</a:t>
            </a:r>
          </a:p>
          <a:p>
            <a:pPr marL="0" indent="0" algn="ctr">
              <a:lnSpc>
                <a:spcPct val="150000"/>
              </a:lnSpc>
            </a:pPr>
            <a:endParaRPr lang="en-US" sz="2133" dirty="0"/>
          </a:p>
          <a:p>
            <a:pPr marL="0" indent="0" algn="ctr">
              <a:lnSpc>
                <a:spcPct val="150000"/>
              </a:lnSpc>
            </a:pPr>
            <a:r>
              <a:rPr lang="en-US" sz="2133" dirty="0"/>
              <a:t>Acts 11:25-26</a:t>
            </a:r>
            <a:endParaRPr sz="4267" dirty="0"/>
          </a:p>
        </p:txBody>
      </p:sp>
      <p:cxnSp>
        <p:nvCxnSpPr>
          <p:cNvPr id="241" name="Google Shape;241;p33"/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B6E47FDE-C8BC-F950-A067-9C3456A9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419CA911-CE5B-8028-40B5-5D45778FBA7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5028" y="1599045"/>
            <a:ext cx="7677441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dirty="0"/>
              <a:t>“One who makes it his chief care [desire] to shape his life by Christ’s precepts and example”</a:t>
            </a:r>
          </a:p>
          <a:p>
            <a:pPr marL="0" indent="0" algn="ctr">
              <a:lnSpc>
                <a:spcPct val="150000"/>
              </a:lnSpc>
            </a:pPr>
            <a:endParaRPr lang="en-US" sz="2400" dirty="0"/>
          </a:p>
          <a:p>
            <a:pPr marL="0" indent="0" algn="ctr">
              <a:lnSpc>
                <a:spcPct val="150000"/>
              </a:lnSpc>
            </a:pPr>
            <a:r>
              <a:rPr lang="en-US" sz="2400" dirty="0"/>
              <a:t>Matthew Henry</a:t>
            </a:r>
            <a:endParaRPr sz="4267" dirty="0"/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B6F95741-08B1-AA8A-4E21-C13CA8DE0971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48F23866-77FF-39AC-C6CC-C5A4C5CED302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Google Shape;236;p33">
            <a:extLst>
              <a:ext uri="{FF2B5EF4-FFF2-40B4-BE49-F238E27FC236}">
                <a16:creationId xmlns:a16="http://schemas.microsoft.com/office/drawing/2014/main" id="{44128EB0-F445-FB60-612E-4FDED6CF3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24" y="328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/>
              <a:t>Definition of a Christian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22423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3956509" y="1440215"/>
            <a:ext cx="4928411" cy="25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0990" indent="-380990"/>
            <a:r>
              <a:rPr lang="en-SG" sz="2800" dirty="0"/>
              <a:t>Chief Tax Collector, rich (2)</a:t>
            </a:r>
          </a:p>
          <a:p>
            <a:pPr marL="0" indent="0">
              <a:buNone/>
            </a:pPr>
            <a:endParaRPr lang="en-SG" sz="2400" dirty="0"/>
          </a:p>
          <a:p>
            <a:pPr marL="380990" indent="-380990"/>
            <a:r>
              <a:rPr lang="en-SG" sz="2800" dirty="0"/>
              <a:t>Short (3)</a:t>
            </a:r>
          </a:p>
          <a:p>
            <a:pPr marL="0" indent="0">
              <a:buNone/>
            </a:pPr>
            <a:endParaRPr lang="en-SG" sz="2400" dirty="0"/>
          </a:p>
          <a:p>
            <a:pPr marL="380990" indent="-380990"/>
            <a:r>
              <a:rPr lang="en-SG" sz="2800" dirty="0"/>
              <a:t>Wanted to see Jesus from far and ended up seeing Jesus extremely close</a:t>
            </a:r>
            <a:endParaRPr sz="2800" dirty="0"/>
          </a:p>
        </p:txBody>
      </p:sp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4572000" y="365759"/>
            <a:ext cx="3139800" cy="7209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/>
              <a:t>Zacchaeus </a:t>
            </a:r>
            <a:endParaRPr sz="4000" dirty="0"/>
          </a:p>
        </p:txBody>
      </p:sp>
      <p:cxnSp>
        <p:nvCxnSpPr>
          <p:cNvPr id="220" name="Google Shape;220;p31"/>
          <p:cNvCxnSpPr>
            <a:cxnSpLocks/>
          </p:cNvCxnSpPr>
          <p:nvPr/>
        </p:nvCxnSpPr>
        <p:spPr>
          <a:xfrm>
            <a:off x="4714425" y="1080683"/>
            <a:ext cx="215581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931BCC-090E-2028-F5EA-944B0BD7F9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844" y="1419855"/>
            <a:ext cx="3209476" cy="3010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239DEC-4ACC-FF7F-71FA-0F79EB1821F4}"/>
              </a:ext>
            </a:extLst>
          </p:cNvPr>
          <p:cNvSpPr txBox="1"/>
          <p:nvPr/>
        </p:nvSpPr>
        <p:spPr>
          <a:xfrm>
            <a:off x="465204" y="329672"/>
            <a:ext cx="8213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dirty="0"/>
              <a:t>Three Reasons Why You Are a Christian</a:t>
            </a:r>
            <a:endParaRPr lang="en-SG" sz="4000" dirty="0"/>
          </a:p>
        </p:txBody>
      </p:sp>
      <p:sp>
        <p:nvSpPr>
          <p:cNvPr id="7" name="Google Shape;197;p30">
            <a:extLst>
              <a:ext uri="{FF2B5EF4-FFF2-40B4-BE49-F238E27FC236}">
                <a16:creationId xmlns:a16="http://schemas.microsoft.com/office/drawing/2014/main" id="{2C59F338-C81C-7EBE-2EA5-872CA683991D}"/>
              </a:ext>
            </a:extLst>
          </p:cNvPr>
          <p:cNvSpPr txBox="1">
            <a:spLocks/>
          </p:cNvSpPr>
          <p:nvPr/>
        </p:nvSpPr>
        <p:spPr>
          <a:xfrm>
            <a:off x="488449" y="2852213"/>
            <a:ext cx="24804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SG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HAVE BEEN SAVED</a:t>
            </a:r>
          </a:p>
        </p:txBody>
      </p:sp>
      <p:sp>
        <p:nvSpPr>
          <p:cNvPr id="8" name="Google Shape;198;p30">
            <a:extLst>
              <a:ext uri="{FF2B5EF4-FFF2-40B4-BE49-F238E27FC236}">
                <a16:creationId xmlns:a16="http://schemas.microsoft.com/office/drawing/2014/main" id="{26DFA48B-ED09-69D0-5996-BDCE5AE31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5384" y="1866535"/>
            <a:ext cx="9840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9" name="Google Shape;199;p30">
            <a:extLst>
              <a:ext uri="{FF2B5EF4-FFF2-40B4-BE49-F238E27FC236}">
                <a16:creationId xmlns:a16="http://schemas.microsoft.com/office/drawing/2014/main" id="{D1FD0B62-B6BB-85F3-A967-BA27655C3DE8}"/>
              </a:ext>
            </a:extLst>
          </p:cNvPr>
          <p:cNvSpPr txBox="1">
            <a:spLocks/>
          </p:cNvSpPr>
          <p:nvPr/>
        </p:nvSpPr>
        <p:spPr>
          <a:xfrm>
            <a:off x="3896481" y="1866535"/>
            <a:ext cx="9840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dirty="0"/>
              <a:t>02</a:t>
            </a:r>
          </a:p>
        </p:txBody>
      </p:sp>
      <p:sp>
        <p:nvSpPr>
          <p:cNvPr id="10" name="Google Shape;200;p30">
            <a:extLst>
              <a:ext uri="{FF2B5EF4-FFF2-40B4-BE49-F238E27FC236}">
                <a16:creationId xmlns:a16="http://schemas.microsoft.com/office/drawing/2014/main" id="{A0D881AB-8200-E82E-8322-EF24D6788C04}"/>
              </a:ext>
            </a:extLst>
          </p:cNvPr>
          <p:cNvSpPr txBox="1">
            <a:spLocks/>
          </p:cNvSpPr>
          <p:nvPr/>
        </p:nvSpPr>
        <p:spPr>
          <a:xfrm>
            <a:off x="6854616" y="1866535"/>
            <a:ext cx="9840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dirty="0"/>
              <a:t>03</a:t>
            </a:r>
          </a:p>
        </p:txBody>
      </p:sp>
      <p:sp>
        <p:nvSpPr>
          <p:cNvPr id="11" name="Google Shape;205;p30">
            <a:extLst>
              <a:ext uri="{FF2B5EF4-FFF2-40B4-BE49-F238E27FC236}">
                <a16:creationId xmlns:a16="http://schemas.microsoft.com/office/drawing/2014/main" id="{018E2F1B-EA2F-3545-BED5-050EB6428E2C}"/>
              </a:ext>
            </a:extLst>
          </p:cNvPr>
          <p:cNvSpPr txBox="1">
            <a:spLocks/>
          </p:cNvSpPr>
          <p:nvPr/>
        </p:nvSpPr>
        <p:spPr>
          <a:xfrm>
            <a:off x="3184692" y="2852215"/>
            <a:ext cx="2480400" cy="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SG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ARE BEING TRANSFORMED</a:t>
            </a:r>
          </a:p>
        </p:txBody>
      </p:sp>
      <p:sp>
        <p:nvSpPr>
          <p:cNvPr id="12" name="Google Shape;206;p30">
            <a:extLst>
              <a:ext uri="{FF2B5EF4-FFF2-40B4-BE49-F238E27FC236}">
                <a16:creationId xmlns:a16="http://schemas.microsoft.com/office/drawing/2014/main" id="{0A615CA2-C9EB-DB17-D0CC-2B87A0A718E6}"/>
              </a:ext>
            </a:extLst>
          </p:cNvPr>
          <p:cNvSpPr txBox="1">
            <a:spLocks/>
          </p:cNvSpPr>
          <p:nvPr/>
        </p:nvSpPr>
        <p:spPr>
          <a:xfrm>
            <a:off x="6106416" y="2852267"/>
            <a:ext cx="2480400" cy="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SG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HAVE A RELATIONSHIP WITH GOD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C15FEF-E302-141B-08F4-26EFF44542ED}"/>
              </a:ext>
            </a:extLst>
          </p:cNvPr>
          <p:cNvCxnSpPr>
            <a:cxnSpLocks/>
          </p:cNvCxnSpPr>
          <p:nvPr/>
        </p:nvCxnSpPr>
        <p:spPr>
          <a:xfrm>
            <a:off x="2910061" y="2052812"/>
            <a:ext cx="0" cy="2037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E11C8E-2001-9B8C-665A-FFF8ADED7A41}"/>
              </a:ext>
            </a:extLst>
          </p:cNvPr>
          <p:cNvCxnSpPr>
            <a:cxnSpLocks/>
          </p:cNvCxnSpPr>
          <p:nvPr/>
        </p:nvCxnSpPr>
        <p:spPr>
          <a:xfrm>
            <a:off x="5880935" y="2052812"/>
            <a:ext cx="0" cy="2037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563880" y="1729950"/>
            <a:ext cx="385895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SG" sz="4400" dirty="0"/>
              <a:t>Y</a:t>
            </a:r>
            <a:r>
              <a:rPr lang="en" sz="4400" dirty="0"/>
              <a:t>ou </a:t>
            </a:r>
            <a:r>
              <a:rPr lang="en-SG" sz="4400" dirty="0"/>
              <a:t>Have</a:t>
            </a:r>
            <a:r>
              <a:rPr lang="en" sz="4400" dirty="0"/>
              <a:t> Been </a:t>
            </a:r>
            <a:r>
              <a:rPr lang="en-SG" sz="4400" dirty="0"/>
              <a:t>Saved</a:t>
            </a:r>
            <a:r>
              <a:rPr lang="en" sz="4400" dirty="0"/>
              <a:t> </a:t>
            </a:r>
            <a:endParaRPr sz="4400" dirty="0"/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2"/>
          </p:nvPr>
        </p:nvSpPr>
        <p:spPr>
          <a:xfrm>
            <a:off x="3084539" y="613795"/>
            <a:ext cx="1338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400" dirty="0"/>
              <a:t>01</a:t>
            </a:r>
            <a:endParaRPr sz="4400" dirty="0"/>
          </a:p>
        </p:txBody>
      </p:sp>
      <p:cxnSp>
        <p:nvCxnSpPr>
          <p:cNvPr id="229" name="Google Shape;229;p32"/>
          <p:cNvCxnSpPr>
            <a:cxnSpLocks/>
          </p:cNvCxnSpPr>
          <p:nvPr/>
        </p:nvCxnSpPr>
        <p:spPr>
          <a:xfrm>
            <a:off x="2592539" y="3575347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32"/>
          <p:cNvSpPr/>
          <p:nvPr/>
        </p:nvSpPr>
        <p:spPr>
          <a:xfrm rot="10204363" flipH="1">
            <a:off x="-107973" y="3439774"/>
            <a:ext cx="1646100" cy="1410089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Google Shape;231;p32"/>
          <p:cNvSpPr/>
          <p:nvPr/>
        </p:nvSpPr>
        <p:spPr>
          <a:xfrm rot="-5535514" flipH="1">
            <a:off x="1636436" y="-42872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FBB6ABF1-2E0E-3C06-33CC-50520FDA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FD1623CE-661F-E7F0-3A98-F727655777D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41586" y="1764427"/>
            <a:ext cx="7677441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SG" sz="2400" b="1" baseline="30000" dirty="0"/>
              <a:t>9 </a:t>
            </a:r>
            <a:r>
              <a:rPr lang="en-SG" sz="2400" dirty="0"/>
              <a:t>And Jesus said to him, “Today salvation has come to this house, since he also is a son of Abraham. </a:t>
            </a:r>
            <a:r>
              <a:rPr lang="en-SG" sz="2400" b="1" baseline="30000" dirty="0"/>
              <a:t>10 </a:t>
            </a:r>
            <a:r>
              <a:rPr lang="en-SG" sz="2400" dirty="0"/>
              <a:t>For the Son of Man came to seek and to save the lost.”</a:t>
            </a:r>
            <a:endParaRPr sz="5867" dirty="0"/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7254E4AB-DBAF-9647-8CBB-27573FF46055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847D414F-D54D-4BB2-420E-34028B794471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236;p33">
            <a:extLst>
              <a:ext uri="{FF2B5EF4-FFF2-40B4-BE49-F238E27FC236}">
                <a16:creationId xmlns:a16="http://schemas.microsoft.com/office/drawing/2014/main" id="{0D5D076E-EDE0-7839-2CEE-72D92A6EF321}"/>
              </a:ext>
            </a:extLst>
          </p:cNvPr>
          <p:cNvSpPr txBox="1">
            <a:spLocks/>
          </p:cNvSpPr>
          <p:nvPr/>
        </p:nvSpPr>
        <p:spPr>
          <a:xfrm>
            <a:off x="715024" y="32874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9pPr>
          </a:lstStyle>
          <a:p>
            <a:r>
              <a:rPr lang="en" sz="4000" dirty="0"/>
              <a:t>You </a:t>
            </a:r>
            <a:r>
              <a:rPr lang="en-SG" sz="4000" dirty="0"/>
              <a:t>Have</a:t>
            </a:r>
            <a:r>
              <a:rPr lang="en" sz="4000" dirty="0"/>
              <a:t> Been Saved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257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C75926D3-2C83-0CF4-46A1-87E0AFEF1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>
            <a:extLst>
              <a:ext uri="{FF2B5EF4-FFF2-40B4-BE49-F238E27FC236}">
                <a16:creationId xmlns:a16="http://schemas.microsoft.com/office/drawing/2014/main" id="{58C5FC84-58D9-F54B-C050-964EE360F52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41586" y="1764427"/>
            <a:ext cx="7677441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b="1" baseline="30000" dirty="0"/>
              <a:t>8 </a:t>
            </a:r>
            <a:r>
              <a:rPr lang="en-US" sz="2400" dirty="0"/>
              <a:t>For by grace you have been saved through faith. And this is not your own doing; it is the gift of God, </a:t>
            </a:r>
            <a:r>
              <a:rPr lang="en-US" sz="2400" b="1" baseline="30000" dirty="0"/>
              <a:t>9 </a:t>
            </a:r>
            <a:r>
              <a:rPr lang="en-US" sz="2400" dirty="0"/>
              <a:t>not a result of works, so that no one may boast,</a:t>
            </a:r>
          </a:p>
          <a:p>
            <a:pPr marL="0" indent="0" algn="ctr">
              <a:lnSpc>
                <a:spcPct val="150000"/>
              </a:lnSpc>
            </a:pPr>
            <a:endParaRPr lang="en-US" sz="2400" dirty="0"/>
          </a:p>
          <a:p>
            <a:pPr marL="0" indent="0" algn="ctr">
              <a:lnSpc>
                <a:spcPct val="150000"/>
              </a:lnSpc>
            </a:pPr>
            <a:r>
              <a:rPr lang="en-US" sz="2400" dirty="0"/>
              <a:t>Ephesians 2:8-9</a:t>
            </a:r>
          </a:p>
        </p:txBody>
      </p:sp>
      <p:cxnSp>
        <p:nvCxnSpPr>
          <p:cNvPr id="241" name="Google Shape;241;p33">
            <a:extLst>
              <a:ext uri="{FF2B5EF4-FFF2-40B4-BE49-F238E27FC236}">
                <a16:creationId xmlns:a16="http://schemas.microsoft.com/office/drawing/2014/main" id="{4BE0B6BA-9B5A-22ED-1242-1B8C961E0BC5}"/>
              </a:ext>
            </a:extLst>
          </p:cNvPr>
          <p:cNvCxnSpPr/>
          <p:nvPr/>
        </p:nvCxnSpPr>
        <p:spPr>
          <a:xfrm>
            <a:off x="3651878" y="1250245"/>
            <a:ext cx="183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27651FEE-BEE3-D8A1-F551-533B40E7B08E}"/>
              </a:ext>
            </a:extLst>
          </p:cNvPr>
          <p:cNvSpPr/>
          <p:nvPr/>
        </p:nvSpPr>
        <p:spPr>
          <a:xfrm rot="-10664486">
            <a:off x="4265963" y="3759503"/>
            <a:ext cx="1646381" cy="1410331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236;p33">
            <a:extLst>
              <a:ext uri="{FF2B5EF4-FFF2-40B4-BE49-F238E27FC236}">
                <a16:creationId xmlns:a16="http://schemas.microsoft.com/office/drawing/2014/main" id="{29F08542-BFC8-0EA6-FF4D-06B28E19F5A1}"/>
              </a:ext>
            </a:extLst>
          </p:cNvPr>
          <p:cNvSpPr txBox="1">
            <a:spLocks/>
          </p:cNvSpPr>
          <p:nvPr/>
        </p:nvSpPr>
        <p:spPr>
          <a:xfrm>
            <a:off x="715024" y="32874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 b="0" i="0" u="none" strike="noStrike" cap="none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9pPr>
          </a:lstStyle>
          <a:p>
            <a:r>
              <a:rPr lang="en" sz="4000" dirty="0"/>
              <a:t>You </a:t>
            </a:r>
            <a:r>
              <a:rPr lang="en-SG" sz="4000" dirty="0"/>
              <a:t>Have</a:t>
            </a:r>
            <a:r>
              <a:rPr lang="en" sz="4000" dirty="0"/>
              <a:t> Been Saved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1285491"/>
      </p:ext>
    </p:extLst>
  </p:cSld>
  <p:clrMapOvr>
    <a:masterClrMapping/>
  </p:clrMapOvr>
</p:sld>
</file>

<file path=ppt/theme/theme1.xml><?xml version="1.0" encoding="utf-8"?>
<a:theme xmlns:a="http://schemas.openxmlformats.org/drawingml/2006/main" name="Agricultural Land Investment Pitch Deck by Slidesgo">
  <a:themeElements>
    <a:clrScheme name="Simple Light">
      <a:dk1>
        <a:srgbClr val="272E22"/>
      </a:dk1>
      <a:lt1>
        <a:srgbClr val="FFD969"/>
      </a:lt1>
      <a:dk2>
        <a:srgbClr val="CEB134"/>
      </a:dk2>
      <a:lt2>
        <a:srgbClr val="FFFBE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2E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806</Words>
  <Application>Microsoft Macintosh PowerPoint</Application>
  <PresentationFormat>On-screen Show (16:9)</PresentationFormat>
  <Paragraphs>72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Lato</vt:lpstr>
      <vt:lpstr>Nunito Light</vt:lpstr>
      <vt:lpstr>Times New Roman</vt:lpstr>
      <vt:lpstr>Wingdings</vt:lpstr>
      <vt:lpstr>ＭＳ Ｐゴシック</vt:lpstr>
      <vt:lpstr>Arial</vt:lpstr>
      <vt:lpstr>Solway</vt:lpstr>
      <vt:lpstr>Agricultural Land Investment Pitch Deck by Slidesgo</vt:lpstr>
      <vt:lpstr>Orbit</vt:lpstr>
      <vt:lpstr>Why are You a Christian?</vt:lpstr>
      <vt:lpstr>Definition of a Christian</vt:lpstr>
      <vt:lpstr>Definition of a Christian</vt:lpstr>
      <vt:lpstr>Definition of a Christian</vt:lpstr>
      <vt:lpstr>Zacchaeus </vt:lpstr>
      <vt:lpstr>01</vt:lpstr>
      <vt:lpstr>You Have Been Saved </vt:lpstr>
      <vt:lpstr>PowerPoint Presentation</vt:lpstr>
      <vt:lpstr>PowerPoint Presentation</vt:lpstr>
      <vt:lpstr>You Are Being Transformed</vt:lpstr>
      <vt:lpstr>You Are Being Transformed</vt:lpstr>
      <vt:lpstr>You Are Being Transformed</vt:lpstr>
      <vt:lpstr>You Are Being Transformed</vt:lpstr>
      <vt:lpstr>You Have a Relationship with God</vt:lpstr>
      <vt:lpstr>You Have a Relationship with God</vt:lpstr>
      <vt:lpstr>You Have a Relationship with God</vt:lpstr>
      <vt:lpstr>You Have a Relationship with God</vt:lpstr>
      <vt:lpstr>01</vt:lpstr>
      <vt:lpstr>PowerPoint Presentation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Fernando Family</dc:creator>
  <cp:lastModifiedBy>Rick Griffith</cp:lastModifiedBy>
  <cp:revision>12</cp:revision>
  <dcterms:modified xsi:type="dcterms:W3CDTF">2026-02-21T12:23:23Z</dcterms:modified>
</cp:coreProperties>
</file>