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267" r:id="rId48"/>
    <p:sldId id="288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2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F425E6-7B1F-B139-7B09-64B04FA12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CE4E5-3704-AE22-ADAA-E5A74D0518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2398F-F320-0F41-9C6D-E996B83379D9}" type="datetime1">
              <a:rPr lang="en-US" altLang="en-US"/>
              <a:pPr/>
              <a:t>4/5/26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C622846-F698-A2C8-7746-03812A8C15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E576E9-99B2-0779-15DB-D7C18F821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28A97-2247-9F6F-E5B1-25D27077FD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A4529-44BD-9B34-9E1E-604CE9545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9718F9-5E2A-0C41-BE92-AE1020B97C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9B8A43E-3264-9745-0175-DB0C76491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EAFE7AE-7460-9598-1410-C3241D1F5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ODM in Jesus’ time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Rich = Righteous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302D643-B421-8BB3-2C63-AA5B7E346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685E8E-DE1F-1D40-B037-F807C7EA7802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0181F0B-7DFC-2F92-EAAC-E37CE6D31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336D499-A763-A22B-5DF4-0C3BC6112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Grandpa dies – siblings never talk to one another again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Sales job but no sales after 3 months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Business partner or taxes cheat you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4F40F83-61A4-CCCE-43BA-A870BD197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BB2B93-3589-9944-A15A-4EC5817E2C85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1E5A977-E264-DDBB-8238-D48D62BE1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2269F39-E678-A5D8-6D7B-55556598F1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14 times in 3 verses: I, my, myself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Both of them failed to see that financial blessing came from God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Both also only saw money for </a:t>
            </a:r>
            <a:r>
              <a:rPr lang="en-US" altLang="en-US" i="1">
                <a:ea typeface="ＭＳ Ｐゴシック" panose="020B0600070205080204" pitchFamily="34" charset="-128"/>
              </a:rPr>
              <a:t>them</a:t>
            </a:r>
            <a:r>
              <a:rPr lang="en-US" altLang="en-US">
                <a:ea typeface="ＭＳ Ｐゴシック" panose="020B0600070205080204" pitchFamily="34" charset="-128"/>
              </a:rPr>
              <a:t>—not as a means to help others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9CC58C2-7C99-D43D-3608-024BDA0A3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0256A-D750-4948-AEA4-749959015AAD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769D68E-FF6F-1967-0493-F558C1209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61983BB3-8548-79EB-E1B2-E2F2E2CBD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God doesn’t need any money, but investing our resources in others is evidence of being rich towards God 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30FDBD6-D5ED-5A10-3EB4-75ACA29D6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848D52-B0E2-3C4F-B3AD-FFEF8B8C2E1C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9C46B973-AC7C-0878-83D6-013749911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1D5ED3F5-D766-711E-0997-EFF99EED3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7666C24F-53FA-0271-8691-F90D26599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927DD7-6EA0-F04A-B65F-CB6D87D1F4BB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09120F-A490-F1E8-CD0D-98E7B1A67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CC4905-6835-9FA8-0F7C-35C12ED03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0EC71-D5C2-4385-E3DF-EE977E575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8E775-656C-5D4F-ACD6-2C38CED2F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8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04D32E-833D-7524-C61D-1FB6B7C4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6D3D2-CA2C-3C97-662C-725963FE6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4CB42-F2FF-8C11-00AC-C227BC046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20A7A-67BF-AF42-B0F7-92520A7F8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78016D-E1D5-0A9B-7677-9591F4DA6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CC1DE-0FF6-B690-D9F1-EEC2F6F7F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5079CE-E0B5-C49C-5552-B55C75205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6B518-640D-2E41-A854-706C1A918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75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244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194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5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0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6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70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82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36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AC375-36EE-8DAA-C77E-951C65989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BD5DC0-95EB-17AC-6BB5-21639F6B6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9ADC4-68D2-C4C4-7B1C-D36BC2E15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70CBE-BED7-B348-8424-C3E01985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16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24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407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17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8D9AC4-2B58-5DE2-FD74-086CED2EE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6E57A-F61A-A47E-B3B9-D155E5C5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AF7E0-F398-34CF-74B4-36141EFF1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4C967-0C06-6C41-8FC2-43499A8F5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62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CBE9B-8A24-7C3E-F232-E35F6BBE2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BC5D-E0EF-33D7-209E-3DC7F2AC0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A32CD-E29E-3EF8-EF11-AF0534AC1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78B1-60B2-F743-A93C-CD1C6DB5B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71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94FA6A-6969-6111-04F1-742BB7E28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CE7F23-CA0B-771E-D619-2CD73FA7C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4AA51B-E5B2-6EC6-1660-AB609DDB2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9AD8C-BD21-7E45-9585-D0F4F1226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5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C0C1CD-9655-5C23-0863-7E2C6A054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1B811-D4A0-0ECA-B0E7-7338AFF9B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4C27E3-C12A-3563-1884-BB76F7693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24A8-FF3B-4043-A2DC-B587CAE8C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14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A9427D-2E10-A4E9-51E6-EFFD111C9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C0471F-43C2-531A-7B38-F4EA79BCD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3F556E-A25E-7521-DAA7-BF8E5E30E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58CF1-43A0-8940-AB2E-FF46AC8D5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4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0A38D-5315-203F-281F-B115A17A9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BC18C-91FF-1FA2-3653-94664E479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005E2-A22D-2862-D527-F6953A5FB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3D744-D296-7440-AFE5-1E950D84A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8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DCEC7-2D88-5CF7-1D53-F8FE12C97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3AD97-4768-EE4A-0355-384643602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90313-922E-D7F0-5DE2-B7AFDD0E4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314DB-2B66-F842-8076-ACE2734E3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94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ED88FE-0DEA-9D38-3DC6-67C5EFF86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D64206-B8E0-9870-429E-B3E2763F5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63B0B0-1A65-890B-E9C4-32E7197B68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A61E9F-4FF7-3D6C-5FC0-BF740B1FA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7C5995-6EE4-5A85-C9FA-0303D1C219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C1785CA-555E-354D-A362-4A474158F8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032BBF2-E37F-2019-0A36-20A6B18BE4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8458200" cy="1143000"/>
          </a:xfrm>
          <a:solidFill>
            <a:srgbClr val="0000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/>
              <a:t>The ODM Syndrome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950C2C-90C2-C3FA-EC83-FC86779AB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29000"/>
            <a:ext cx="640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 i="1">
                <a:solidFill>
                  <a:schemeClr val="bg1"/>
                </a:solidFill>
              </a:rPr>
              <a:t>Luke 12:13-21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––––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Dr Rick Griffith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bg1"/>
                </a:solidFill>
              </a:rPr>
              <a:t>Singapore Bible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F64FE98-9F47-EA7D-5B6D-49FA02E9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tx1"/>
                </a:solidFill>
              </a:rPr>
              <a:t>Black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ollar-offering.jpg">
            <a:extLst>
              <a:ext uri="{FF2B5EF4-FFF2-40B4-BE49-F238E27FC236}">
                <a16:creationId xmlns:a16="http://schemas.microsoft.com/office/drawing/2014/main" id="{9A70A9A8-7BC3-C773-8BF6-B5B6F51B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33A93-FC0C-9302-5E08-9DDAFDB5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609600"/>
            <a:ext cx="2362200" cy="5867400"/>
          </a:xfrm>
          <a:solidFill>
            <a:srgbClr val="003309"/>
          </a:solidFill>
        </p:spPr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ODM isn’t one more dollar for God!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reeddollarbill.jpg">
            <a:extLst>
              <a:ext uri="{FF2B5EF4-FFF2-40B4-BE49-F238E27FC236}">
                <a16:creationId xmlns:a16="http://schemas.microsoft.com/office/drawing/2014/main" id="{A81DD15E-9A29-1F2C-2F3E-4C26187F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65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28ED6-61AA-B9D9-1BD8-3BC90231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139">
            <a:off x="342900" y="236538"/>
            <a:ext cx="7772400" cy="2341562"/>
          </a:xfrm>
          <a:solidFill>
            <a:srgbClr val="06250B"/>
          </a:solidFill>
        </p:spPr>
        <p:txBody>
          <a:bodyPr/>
          <a:lstStyle/>
          <a:p>
            <a:pPr>
              <a:defRPr/>
            </a:pPr>
            <a:r>
              <a:rPr lang="en-US"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God cure us of ODM?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AD5BC1-E746-1757-E7B7-3F28D10DAFA0}"/>
              </a:ext>
            </a:extLst>
          </p:cNvPr>
          <p:cNvSpPr txBox="1">
            <a:spLocks/>
          </p:cNvSpPr>
          <p:nvPr/>
        </p:nvSpPr>
        <p:spPr bwMode="auto">
          <a:xfrm rot="21180139">
            <a:off x="-95250" y="3376613"/>
            <a:ext cx="9234488" cy="1349375"/>
          </a:xfrm>
          <a:prstGeom prst="rect">
            <a:avLst/>
          </a:prstGeom>
          <a:solidFill>
            <a:srgbClr val="06250B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see 2 ways...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E6AD6D-35FE-0CC2-E762-F113D021D760}"/>
              </a:ext>
            </a:extLst>
          </p:cNvPr>
          <p:cNvSpPr txBox="1">
            <a:spLocks/>
          </p:cNvSpPr>
          <p:nvPr/>
        </p:nvSpPr>
        <p:spPr bwMode="auto">
          <a:xfrm rot="21180139">
            <a:off x="1573213" y="5180013"/>
            <a:ext cx="6494462" cy="1211262"/>
          </a:xfrm>
          <a:prstGeom prst="rect">
            <a:avLst/>
          </a:prstGeom>
          <a:solidFill>
            <a:srgbClr val="06250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Luke 12:13-21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PI keeps us from money.jpg">
            <a:extLst>
              <a:ext uri="{FF2B5EF4-FFF2-40B4-BE49-F238E27FC236}">
                <a16:creationId xmlns:a16="http://schemas.microsoft.com/office/drawing/2014/main" id="{69CBDAF8-39E5-67DF-A7BB-29B0DA53D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86DB3-57EF-5544-2B20-DFCB73F6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God </a:t>
            </a: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keeps us from 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that we want (13-15)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4BEA-9398-CC5E-900E-06FF7041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38E0D0-188C-0EA0-603F-46F1BC7A13D6}"/>
              </a:ext>
            </a:extLst>
          </p:cNvPr>
          <p:cNvSpPr txBox="1">
            <a:spLocks/>
          </p:cNvSpPr>
          <p:nvPr/>
        </p:nvSpPr>
        <p:spPr bwMode="auto">
          <a:xfrm>
            <a:off x="152400" y="1905000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Someone in the crowd said to him, </a:t>
            </a:r>
            <a:b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“Teacher, tell my brother to divide the inheritance with me.”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223C-FD6A-5D30-847C-B3DD77A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C6008-711A-A89E-96C2-3AC4D100D220}"/>
              </a:ext>
            </a:extLst>
          </p:cNvPr>
          <p:cNvSpPr txBox="1">
            <a:spLocks/>
          </p:cNvSpPr>
          <p:nvPr/>
        </p:nvSpPr>
        <p:spPr bwMode="auto">
          <a:xfrm>
            <a:off x="304800" y="1905000"/>
            <a:ext cx="853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replied, </a:t>
            </a:r>
            <a:b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“Man, who appointed me a judge or an arbiter between you?”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6A6F-2D7D-9D43-59E7-A8382D06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715562-FE94-DB45-B7CC-FB10C0DE78FA}"/>
              </a:ext>
            </a:extLst>
          </p:cNvPr>
          <p:cNvSpPr txBox="1">
            <a:spLocks/>
          </p:cNvSpPr>
          <p:nvPr/>
        </p:nvSpPr>
        <p:spPr bwMode="auto">
          <a:xfrm>
            <a:off x="304800" y="19050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Then he said to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them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“Watch out! Be on your guard against all kinds of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greed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; a man’s life does not consist in the abundance of his possessions.”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burning-money.thumbnail.jpg">
            <a:extLst>
              <a:ext uri="{FF2B5EF4-FFF2-40B4-BE49-F238E27FC236}">
                <a16:creationId xmlns:a16="http://schemas.microsoft.com/office/drawing/2014/main" id="{520CA830-C3BD-7FBD-E5A7-369525DCA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6CE017-64BF-709B-CA80-CEB592E3D964}"/>
              </a:ext>
            </a:extLst>
          </p:cNvPr>
          <p:cNvSpPr txBox="1">
            <a:spLocks/>
          </p:cNvSpPr>
          <p:nvPr/>
        </p:nvSpPr>
        <p:spPr bwMode="auto">
          <a:xfrm>
            <a:off x="533400" y="6858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God sometimes reveals our ODM tendencies by taking money away.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83638-3EE1-91BC-5D59-8D070702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sometimes reveals our ODM tendencies by taking money away.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9A67335-8863-D8D4-4C93-402BA05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tx1"/>
                </a:solidFill>
              </a:rPr>
              <a:t>Black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PI keeps us from money.jpg">
            <a:extLst>
              <a:ext uri="{FF2B5EF4-FFF2-40B4-BE49-F238E27FC236}">
                <a16:creationId xmlns:a16="http://schemas.microsoft.com/office/drawing/2014/main" id="{D9358855-F8A3-9536-445A-6197E502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5F230-E685-3431-5E0E-8317F687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God </a:t>
            </a: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keeps us from 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that we want (13-15)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johndrockefeller.jpg">
            <a:extLst>
              <a:ext uri="{FF2B5EF4-FFF2-40B4-BE49-F238E27FC236}">
                <a16:creationId xmlns:a16="http://schemas.microsoft.com/office/drawing/2014/main" id="{DAF240F5-B229-419E-1C9D-947D5B82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10D7836F-394A-0A87-D444-2F21FA3E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4343400" cy="1371600"/>
          </a:xfrm>
        </p:spPr>
        <p:txBody>
          <a:bodyPr/>
          <a:lstStyle/>
          <a:p>
            <a:r>
              <a:rPr lang="en-US" altLang="en-US"/>
              <a:t>John D. Rockefeller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F53C9B-566A-1BDB-653D-0C2CEEA4460B}"/>
              </a:ext>
            </a:extLst>
          </p:cNvPr>
          <p:cNvSpPr txBox="1">
            <a:spLocks/>
          </p:cNvSpPr>
          <p:nvPr/>
        </p:nvSpPr>
        <p:spPr bwMode="auto">
          <a:xfrm>
            <a:off x="0" y="54102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Founder of Standard Oil</a:t>
            </a:r>
            <a:br>
              <a:rPr lang="en-US" altLang="en-US" sz="3200" b="1">
                <a:solidFill>
                  <a:schemeClr val="bg1"/>
                </a:solidFill>
              </a:rPr>
            </a:br>
            <a:r>
              <a:rPr lang="en-US" altLang="en-US" sz="3200" b="1">
                <a:solidFill>
                  <a:schemeClr val="bg1"/>
                </a:solidFill>
              </a:rPr>
              <a:t>World’s First Billionaire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D05BA0-A494-D6AA-AF3D-620269A5E55F}"/>
              </a:ext>
            </a:extLst>
          </p:cNvPr>
          <p:cNvSpPr txBox="1">
            <a:spLocks/>
          </p:cNvSpPr>
          <p:nvPr/>
        </p:nvSpPr>
        <p:spPr bwMode="auto">
          <a:xfrm>
            <a:off x="304800" y="28956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(1839-1937)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9F50-4AFC-DF7B-7FB8-5939E72E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3429000" cy="55626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God </a:t>
            </a: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us 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to give to others (16-21)</a:t>
            </a:r>
          </a:p>
        </p:txBody>
      </p:sp>
      <p:pic>
        <p:nvPicPr>
          <p:cNvPr id="35843" name="Picture 7" descr="Luke 12 not about you lightbulb.jpg">
            <a:extLst>
              <a:ext uri="{FF2B5EF4-FFF2-40B4-BE49-F238E27FC236}">
                <a16:creationId xmlns:a16="http://schemas.microsoft.com/office/drawing/2014/main" id="{DC37D7A4-9550-A69B-6051-A9442D97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DB29-DD62-F854-8233-1F1DBF6D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12:16-17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6B8907-49B2-A5C2-B911-F464C2D0671A}"/>
              </a:ext>
            </a:extLst>
          </p:cNvPr>
          <p:cNvSpPr txBox="1">
            <a:spLocks/>
          </p:cNvSpPr>
          <p:nvPr/>
        </p:nvSpPr>
        <p:spPr bwMode="auto">
          <a:xfrm>
            <a:off x="609600" y="19050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And he told them this parable: “The ground of a certain rich man produced a good crop. </a:t>
            </a:r>
            <a:r>
              <a:rPr lang="en-US" altLang="en-US" sz="40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17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He thought to himself, ‘What shall I do? I have no place to store my crops.’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5C18-008B-10F0-50A8-DE5ADFF4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12:18-19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511A15-379B-1232-E526-D90ADA31D802}"/>
              </a:ext>
            </a:extLst>
          </p:cNvPr>
          <p:cNvSpPr txBox="1">
            <a:spLocks/>
          </p:cNvSpPr>
          <p:nvPr/>
        </p:nvSpPr>
        <p:spPr bwMode="auto">
          <a:xfrm>
            <a:off x="304800" y="16764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18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“Then he said, ‘This is what I’ll do. I will tear down my barns and build bigger ones, and there I will store all my grain and my goods. </a:t>
            </a:r>
            <a:r>
              <a:rPr lang="en-US" altLang="en-US" sz="4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19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And I’ll say to myself, “You have plenty of good things laid up for many years. Take life easy; eat, drink and be merry.” ’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313C-810E-E8BB-ED9E-A665331C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12:20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05FA03-310E-7D41-D31F-39319ED34896}"/>
              </a:ext>
            </a:extLst>
          </p:cNvPr>
          <p:cNvSpPr txBox="1">
            <a:spLocks/>
          </p:cNvSpPr>
          <p:nvPr/>
        </p:nvSpPr>
        <p:spPr bwMode="auto">
          <a:xfrm>
            <a:off x="609600" y="19050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“But God said to him, ‘You fool! This very night your life will be demanded from you. Then who will get what you have prepared for yourself?’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DEE3-E3DD-D4BB-0459-DECFE0D7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12:21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2431BA-12DE-4371-B314-F4CDC9DC5332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39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“This is how it will be with anyone who...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58D1FC-A646-E75E-06B8-C3822552547C}"/>
              </a:ext>
            </a:extLst>
          </p:cNvPr>
          <p:cNvSpPr txBox="1">
            <a:spLocks/>
          </p:cNvSpPr>
          <p:nvPr/>
        </p:nvSpPr>
        <p:spPr bwMode="auto">
          <a:xfrm>
            <a:off x="1524000" y="36576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stores up things for himself</a:t>
            </a:r>
            <a:endParaRPr lang="en-US" sz="4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5046D0-52FC-CF37-5D2C-D4A97AAC0D85}"/>
              </a:ext>
            </a:extLst>
          </p:cNvPr>
          <p:cNvSpPr txBox="1">
            <a:spLocks/>
          </p:cNvSpPr>
          <p:nvPr/>
        </p:nvSpPr>
        <p:spPr bwMode="auto">
          <a:xfrm>
            <a:off x="5029200" y="36576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but is not rich toward God.”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greed is still good Gekko.jpg">
            <a:extLst>
              <a:ext uri="{FF2B5EF4-FFF2-40B4-BE49-F238E27FC236}">
                <a16:creationId xmlns:a16="http://schemas.microsoft.com/office/drawing/2014/main" id="{5A650254-0717-378E-93B2-93FAAD98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314">
            <a:off x="1652588" y="914400"/>
            <a:ext cx="5527675" cy="74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CC3C9-5FD3-9245-7D5D-A59BD23D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altLang="en-U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Problem?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24A9-7E75-6F3E-098B-136273DD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12:16-17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B75F18-D153-A2DE-2A2B-8332AC0CBD74}"/>
              </a:ext>
            </a:extLst>
          </p:cNvPr>
          <p:cNvSpPr txBox="1">
            <a:spLocks/>
          </p:cNvSpPr>
          <p:nvPr/>
        </p:nvSpPr>
        <p:spPr bwMode="auto">
          <a:xfrm>
            <a:off x="609600" y="19050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And he told them this parable: “The ground of a certain rich man produced a good crop. </a:t>
            </a:r>
            <a:r>
              <a:rPr lang="en-US" altLang="en-US" sz="40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17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thought to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himself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‘What shall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do?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have no place to store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crops.’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55CC-A752-9E7A-F00C-E00BBE5A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12:18-19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6C4C77-CF64-F929-5876-93262BFB2E38}"/>
              </a:ext>
            </a:extLst>
          </p:cNvPr>
          <p:cNvSpPr txBox="1">
            <a:spLocks/>
          </p:cNvSpPr>
          <p:nvPr/>
        </p:nvSpPr>
        <p:spPr bwMode="auto">
          <a:xfrm>
            <a:off x="304800" y="16764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18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“Then he said, ‘This is what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’ll do.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will tear down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 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barns and build bigger ones, and there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will store all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 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grain and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 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goods. </a:t>
            </a:r>
            <a:r>
              <a:rPr lang="en-US" altLang="en-US" sz="4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19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And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’ll say to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myself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“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 </a:t>
            </a:r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have plenty of good things laid up for many years. Take life easy; eat, drink and be merry.” ’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43C6-74CB-C151-2E5C-EE01308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12:20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93D0B1-B627-551C-8F9F-E3645050FCD8}"/>
              </a:ext>
            </a:extLst>
          </p:cNvPr>
          <p:cNvSpPr txBox="1">
            <a:spLocks/>
          </p:cNvSpPr>
          <p:nvPr/>
        </p:nvSpPr>
        <p:spPr bwMode="auto">
          <a:xfrm>
            <a:off x="609600" y="19050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“But God said to him, ‘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fool! This very night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your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life will be demanded from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Then who will get what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have prepared for 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yourself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?’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62CC-AF7C-7D60-D0DA-ADAE6C4D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6250B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12:21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63447B-7D21-8C78-F1A1-E176E4A1AFE8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39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This is how it will be 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with anyone who...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74650D-A595-D2A2-20D8-6BA5FFECDA29}"/>
              </a:ext>
            </a:extLst>
          </p:cNvPr>
          <p:cNvSpPr txBox="1">
            <a:spLocks/>
          </p:cNvSpPr>
          <p:nvPr/>
        </p:nvSpPr>
        <p:spPr bwMode="auto">
          <a:xfrm>
            <a:off x="1524000" y="36576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stores up things for himself</a:t>
            </a:r>
            <a:endParaRPr lang="en-US" sz="4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411B07-44CF-B53F-1010-A8C5C9CF1048}"/>
              </a:ext>
            </a:extLst>
          </p:cNvPr>
          <p:cNvSpPr txBox="1">
            <a:spLocks/>
          </p:cNvSpPr>
          <p:nvPr/>
        </p:nvSpPr>
        <p:spPr bwMode="auto">
          <a:xfrm>
            <a:off x="5029200" y="36576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but is not rich toward God.”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ndrewcarnegie.jpg">
            <a:extLst>
              <a:ext uri="{FF2B5EF4-FFF2-40B4-BE49-F238E27FC236}">
                <a16:creationId xmlns:a16="http://schemas.microsoft.com/office/drawing/2014/main" id="{195F6578-9184-AEE7-6473-10CEB364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290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4467C-CE49-3B3A-3C35-0138ECB3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1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Carnegie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70F2DE-350C-F5F9-01D5-88D25C8C7BA7}"/>
              </a:ext>
            </a:extLst>
          </p:cNvPr>
          <p:cNvSpPr txBox="1">
            <a:spLocks/>
          </p:cNvSpPr>
          <p:nvPr/>
        </p:nvSpPr>
        <p:spPr bwMode="auto">
          <a:xfrm>
            <a:off x="5257800" y="381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“Millionaries seldom smile”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eadend.jpg">
            <a:extLst>
              <a:ext uri="{FF2B5EF4-FFF2-40B4-BE49-F238E27FC236}">
                <a16:creationId xmlns:a16="http://schemas.microsoft.com/office/drawing/2014/main" id="{71AC5037-D05E-EEC8-63FC-BC816A51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3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399358-10AF-9888-A6B7-EC47310E8AFD}"/>
              </a:ext>
            </a:extLst>
          </p:cNvPr>
          <p:cNvSpPr txBox="1">
            <a:spLocks/>
          </p:cNvSpPr>
          <p:nvPr/>
        </p:nvSpPr>
        <p:spPr bwMode="auto">
          <a:xfrm rot="21180139">
            <a:off x="2012950" y="2051050"/>
            <a:ext cx="70008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 ODM people will give their money to others after they die (20b-1).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0273F-39FA-E1D0-A571-9BC220D8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139">
            <a:off x="2089150" y="1974850"/>
            <a:ext cx="7000875" cy="4702175"/>
          </a:xfrm>
        </p:spPr>
        <p:txBody>
          <a:bodyPr/>
          <a:lstStyle/>
          <a:p>
            <a:r>
              <a:rPr lang="en-US" altLang="en-US" sz="6000">
                <a:effectLst>
                  <a:outerShdw blurRad="38100" dist="38100" dir="2700000" algn="tl">
                    <a:srgbClr val="808080"/>
                  </a:outerShdw>
                </a:effectLst>
              </a:rPr>
              <a:t>All ODM people will give their money to others after they die (20b-21).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greed dies with the most stuff wins.jpg">
            <a:extLst>
              <a:ext uri="{FF2B5EF4-FFF2-40B4-BE49-F238E27FC236}">
                <a16:creationId xmlns:a16="http://schemas.microsoft.com/office/drawing/2014/main" id="{C22DECB6-C5E4-7971-B8DC-46717B787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5920" r="3876"/>
          <a:stretch>
            <a:fillRect/>
          </a:stretch>
        </p:blipFill>
        <p:spPr bwMode="auto">
          <a:xfrm>
            <a:off x="-3810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8888D-01E9-0197-B2DB-89EAC605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6172200"/>
            <a:ext cx="9144000" cy="533400"/>
          </a:xfrm>
          <a:solidFill>
            <a:schemeClr val="tx1"/>
          </a:solidFill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“He who dies with the most stuff, wins”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F12-EF25-3139-F382-721366DE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808080"/>
                  </a:outerShdw>
                </a:effectLst>
              </a:rPr>
              <a:t>Hearse</a:t>
            </a:r>
          </a:p>
        </p:txBody>
      </p:sp>
      <p:pic>
        <p:nvPicPr>
          <p:cNvPr id="49155" name="Picture 4" descr="hearse &amp; crowd.jpg">
            <a:extLst>
              <a:ext uri="{FF2B5EF4-FFF2-40B4-BE49-F238E27FC236}">
                <a16:creationId xmlns:a16="http://schemas.microsoft.com/office/drawing/2014/main" id="{474F0ADE-02A4-07D4-5A42-FCBCA54E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9A3C-81A0-C7AF-C5E3-A4A76FF4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808080"/>
                  </a:outerShdw>
                </a:effectLst>
              </a:rPr>
              <a:t>Hearse with U-Haul</a:t>
            </a:r>
          </a:p>
        </p:txBody>
      </p:sp>
      <p:pic>
        <p:nvPicPr>
          <p:cNvPr id="50179" name="Picture 4" descr="hearse_uhaul_183.jpg">
            <a:extLst>
              <a:ext uri="{FF2B5EF4-FFF2-40B4-BE49-F238E27FC236}">
                <a16:creationId xmlns:a16="http://schemas.microsoft.com/office/drawing/2014/main" id="{1748C0F1-7356-6CFC-5778-E62DEF528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297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212052-3D4B-409E-1920-FD160EAA6586}"/>
              </a:ext>
            </a:extLst>
          </p:cNvPr>
          <p:cNvSpPr txBox="1">
            <a:spLocks/>
          </p:cNvSpPr>
          <p:nvPr/>
        </p:nvSpPr>
        <p:spPr bwMode="auto">
          <a:xfrm>
            <a:off x="3810000" y="52578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03" name="Picture 4" descr="greed money.jpg">
            <a:extLst>
              <a:ext uri="{FF2B5EF4-FFF2-40B4-BE49-F238E27FC236}">
                <a16:creationId xmlns:a16="http://schemas.microsoft.com/office/drawing/2014/main" id="{22023A65-0BDF-2D33-C1DF-2F762539D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63763"/>
            <a:ext cx="335280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>
            <a:extLst>
              <a:ext uri="{FF2B5EF4-FFF2-40B4-BE49-F238E27FC236}">
                <a16:creationId xmlns:a16="http://schemas.microsoft.com/office/drawing/2014/main" id="{2F69C657-AF43-3765-D35D-742A71B1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3733800"/>
          </a:xfrm>
        </p:spPr>
        <p:txBody>
          <a:bodyPr/>
          <a:lstStyle/>
          <a:p>
            <a:r>
              <a:rPr lang="en-US" altLang="en-US" sz="8800">
                <a:effectLst>
                  <a:outerShdw blurRad="38100" dist="38100" dir="2700000" algn="tl">
                    <a:srgbClr val="808080"/>
                  </a:outerShdw>
                </a:effectLst>
              </a:rPr>
              <a:t>The ODM Solution?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37983E-5E7D-8CDB-4363-82B2765E04D4}"/>
              </a:ext>
            </a:extLst>
          </p:cNvPr>
          <p:cNvSpPr txBox="1">
            <a:spLocks/>
          </p:cNvSpPr>
          <p:nvPr/>
        </p:nvSpPr>
        <p:spPr bwMode="auto">
          <a:xfrm>
            <a:off x="152400" y="762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"The care of $200 million is enough to kill anyone. There is no pleasure in it."</a:t>
            </a:r>
          </a:p>
        </p:txBody>
      </p:sp>
      <p:pic>
        <p:nvPicPr>
          <p:cNvPr id="52227" name="Picture 4" descr="Vanderbilt standard oil.jpg">
            <a:extLst>
              <a:ext uri="{FF2B5EF4-FFF2-40B4-BE49-F238E27FC236}">
                <a16:creationId xmlns:a16="http://schemas.microsoft.com/office/drawing/2014/main" id="{42756FB3-D8C0-153B-75EE-863030980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3468" r="7231" b="11617"/>
          <a:stretch>
            <a:fillRect/>
          </a:stretch>
        </p:blipFill>
        <p:spPr bwMode="auto">
          <a:xfrm>
            <a:off x="4848225" y="381000"/>
            <a:ext cx="3409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F0B748-EE3C-C1F4-FCC6-CE8473CB6F68}"/>
              </a:ext>
            </a:extLst>
          </p:cNvPr>
          <p:cNvSpPr txBox="1">
            <a:spLocks/>
          </p:cNvSpPr>
          <p:nvPr/>
        </p:nvSpPr>
        <p:spPr bwMode="auto">
          <a:xfrm>
            <a:off x="3810000" y="52578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W. H. Vanderbilt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458B94-4333-348B-11A4-7689C8F9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5867400"/>
            <a:ext cx="4724400" cy="838200"/>
          </a:xfrm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Railroad Tycoon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7AB48A1-3AB4-A02C-CF0E-BE7BE51C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7400"/>
            <a:ext cx="6553200" cy="838200"/>
          </a:xfrm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First US multi-millionaire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C6618-EDC3-9E58-7BB1-A9705B650109}"/>
              </a:ext>
            </a:extLst>
          </p:cNvPr>
          <p:cNvSpPr txBox="1">
            <a:spLocks/>
          </p:cNvSpPr>
          <p:nvPr/>
        </p:nvSpPr>
        <p:spPr bwMode="auto">
          <a:xfrm>
            <a:off x="4953000" y="609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"I am the most miserable man on earth."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F75D57-F5A3-9C75-C96D-626D91FFF21B}"/>
              </a:ext>
            </a:extLst>
          </p:cNvPr>
          <p:cNvSpPr txBox="1">
            <a:spLocks/>
          </p:cNvSpPr>
          <p:nvPr/>
        </p:nvSpPr>
        <p:spPr bwMode="auto">
          <a:xfrm>
            <a:off x="533400" y="52578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John Jacob Astor</a:t>
            </a:r>
          </a:p>
        </p:txBody>
      </p:sp>
      <p:pic>
        <p:nvPicPr>
          <p:cNvPr id="53253" name="Picture 6" descr="john jacob astor.jpg">
            <a:extLst>
              <a:ext uri="{FF2B5EF4-FFF2-40B4-BE49-F238E27FC236}">
                <a16:creationId xmlns:a16="http://schemas.microsoft.com/office/drawing/2014/main" id="{38580D53-07E3-5362-3320-C0A3FFFD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74713"/>
            <a:ext cx="358140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81F7C1D-D115-6124-F076-B3D031CE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5486400"/>
            <a:ext cx="4724400" cy="838200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Ford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B39BF-7641-1BDF-70B9-82208EDAB2FE}"/>
              </a:ext>
            </a:extLst>
          </p:cNvPr>
          <p:cNvSpPr txBox="1">
            <a:spLocks/>
          </p:cNvSpPr>
          <p:nvPr/>
        </p:nvSpPr>
        <p:spPr bwMode="auto">
          <a:xfrm>
            <a:off x="152400" y="762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"I was happier when doing a mechanic's job." </a:t>
            </a:r>
          </a:p>
        </p:txBody>
      </p:sp>
      <p:pic>
        <p:nvPicPr>
          <p:cNvPr id="54276" name="Picture 7" descr="Henry-Ford.jpg">
            <a:extLst>
              <a:ext uri="{FF2B5EF4-FFF2-40B4-BE49-F238E27FC236}">
                <a16:creationId xmlns:a16="http://schemas.microsoft.com/office/drawing/2014/main" id="{2020F9C2-AED2-454D-4115-CDF00F53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3937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0084F84-34DC-76E1-BED7-6FAB24A0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581400"/>
            <a:ext cx="4114800" cy="2743200"/>
          </a:xfrm>
        </p:spPr>
        <p:txBody>
          <a:bodyPr/>
          <a:lstStyle/>
          <a:p>
            <a:r>
              <a:rPr lang="en-US" altLang="en-US" sz="5400" i="1">
                <a:solidFill>
                  <a:srgbClr val="FFFFFF"/>
                </a:solidFill>
              </a:rPr>
              <a:t>What does it look like?</a:t>
            </a:r>
          </a:p>
        </p:txBody>
      </p:sp>
      <p:pic>
        <p:nvPicPr>
          <p:cNvPr id="55299" name="Picture 2" descr="richtowardgod_medium.jpg">
            <a:extLst>
              <a:ext uri="{FF2B5EF4-FFF2-40B4-BE49-F238E27FC236}">
                <a16:creationId xmlns:a16="http://schemas.microsoft.com/office/drawing/2014/main" id="{6B451EB1-E717-77D8-851C-2E1B70919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7915783-7361-004B-C8D7-D6A60225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5410200"/>
          </a:xfrm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“How tragic when people are rich in this world but poor in the next!”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7EC11-AE22-041E-9B2F-80E2F37DCE5F}"/>
              </a:ext>
            </a:extLst>
          </p:cNvPr>
          <p:cNvSpPr txBox="1">
            <a:spLocks/>
          </p:cNvSpPr>
          <p:nvPr/>
        </p:nvSpPr>
        <p:spPr bwMode="auto">
          <a:xfrm>
            <a:off x="4572000" y="3505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5400" b="1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679B53-257E-0614-3B01-7B55024B1A48}"/>
              </a:ext>
            </a:extLst>
          </p:cNvPr>
          <p:cNvSpPr txBox="1">
            <a:spLocks/>
          </p:cNvSpPr>
          <p:nvPr/>
        </p:nvSpPr>
        <p:spPr bwMode="auto">
          <a:xfrm>
            <a:off x="4502150" y="5257800"/>
            <a:ext cx="4641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FFFF"/>
                </a:solidFill>
              </a:rPr>
              <a:t>––Warren Wiersbe</a:t>
            </a:r>
          </a:p>
        </p:txBody>
      </p:sp>
      <p:pic>
        <p:nvPicPr>
          <p:cNvPr id="57349" name="Picture 5" descr="greed money falling on man.jpg">
            <a:extLst>
              <a:ext uri="{FF2B5EF4-FFF2-40B4-BE49-F238E27FC236}">
                <a16:creationId xmlns:a16="http://schemas.microsoft.com/office/drawing/2014/main" id="{FB516D44-C94F-D2E5-7107-03FAC9279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johndrockefeller.jpg">
            <a:extLst>
              <a:ext uri="{FF2B5EF4-FFF2-40B4-BE49-F238E27FC236}">
                <a16:creationId xmlns:a16="http://schemas.microsoft.com/office/drawing/2014/main" id="{A66E4FAB-7988-087B-3943-1DF03E98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46FB1-416F-C87E-97E4-056786B0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5943600" cy="3657600"/>
          </a:xfrm>
        </p:spPr>
        <p:txBody>
          <a:bodyPr/>
          <a:lstStyle/>
          <a:p>
            <a:r>
              <a:rPr lang="en-US" altLang="en-US" sz="5400">
                <a:effectLst>
                  <a:outerShdw blurRad="38100" dist="38100" dir="2700000" algn="tl">
                    <a:srgbClr val="808080"/>
                  </a:outerShdw>
                </a:effectLst>
              </a:rPr>
              <a:t>“How much money do you need to be happy?”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0A6B2D-FB1E-2ACA-7264-4C0C998EBBA8}"/>
              </a:ext>
            </a:extLst>
          </p:cNvPr>
          <p:cNvSpPr txBox="1">
            <a:spLocks/>
          </p:cNvSpPr>
          <p:nvPr/>
        </p:nvSpPr>
        <p:spPr bwMode="auto">
          <a:xfrm>
            <a:off x="1524000" y="40386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“One dollar more”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greeddollarbill.jpg">
            <a:extLst>
              <a:ext uri="{FF2B5EF4-FFF2-40B4-BE49-F238E27FC236}">
                <a16:creationId xmlns:a16="http://schemas.microsoft.com/office/drawing/2014/main" id="{07B0DE3C-7E6B-865E-F3B9-0453BB808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65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F3ECC7-F831-2EA7-7A1C-7AEEA78E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139">
            <a:off x="342900" y="236538"/>
            <a:ext cx="7772400" cy="2341562"/>
          </a:xfrm>
          <a:solidFill>
            <a:srgbClr val="06250B"/>
          </a:solidFill>
        </p:spPr>
        <p:txBody>
          <a:bodyPr/>
          <a:lstStyle/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God cure us of ODM?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F3AB70-5D2B-2F49-CF2D-78822E36224F}"/>
              </a:ext>
            </a:extLst>
          </p:cNvPr>
          <p:cNvSpPr txBox="1">
            <a:spLocks/>
          </p:cNvSpPr>
          <p:nvPr/>
        </p:nvSpPr>
        <p:spPr bwMode="auto">
          <a:xfrm rot="21180139">
            <a:off x="7938" y="3429000"/>
            <a:ext cx="9213850" cy="3059113"/>
          </a:xfrm>
          <a:prstGeom prst="rect">
            <a:avLst/>
          </a:prstGeom>
          <a:solidFill>
            <a:srgbClr val="06250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Sometimes he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keeps us from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money we want while other times he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gives us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money to give to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LeTourneau.jpg">
            <a:extLst>
              <a:ext uri="{FF2B5EF4-FFF2-40B4-BE49-F238E27FC236}">
                <a16:creationId xmlns:a16="http://schemas.microsoft.com/office/drawing/2014/main" id="{AC5197AD-7BBD-028A-B04C-D3937F59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0"/>
            <a:ext cx="2863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5" descr="letournea tractor.jpg">
            <a:extLst>
              <a:ext uri="{FF2B5EF4-FFF2-40B4-BE49-F238E27FC236}">
                <a16:creationId xmlns:a16="http://schemas.microsoft.com/office/drawing/2014/main" id="{142D208B-19CC-B08C-4867-D3CB901C8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119">
            <a:off x="4170363" y="3205163"/>
            <a:ext cx="52689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LeTourneau Bk-Mover.jpg">
            <a:extLst>
              <a:ext uri="{FF2B5EF4-FFF2-40B4-BE49-F238E27FC236}">
                <a16:creationId xmlns:a16="http://schemas.microsoft.com/office/drawing/2014/main" id="{DB732651-8628-9057-F9A1-92C1D4FA0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42672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6130-CB92-C4F1-5491-55D64F60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808080"/>
                  </a:outerShdw>
                </a:effectLst>
              </a:rPr>
              <a:t>R. G. LeTourneau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7F6A3-765D-AEC9-2902-BC9E4C6ED626}"/>
              </a:ext>
            </a:extLst>
          </p:cNvPr>
          <p:cNvSpPr txBox="1">
            <a:spLocks/>
          </p:cNvSpPr>
          <p:nvPr/>
        </p:nvSpPr>
        <p:spPr bwMode="auto">
          <a:xfrm>
            <a:off x="2514600" y="10668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Lived on 10%</a:t>
            </a:r>
          </a:p>
          <a:p>
            <a:pPr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Gave away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26AA-D895-AE48-1E0A-B4BDE161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solidFill>
            <a:srgbClr val="0000FF"/>
          </a:solidFill>
          <a:ln>
            <a:solidFill>
              <a:srgbClr val="BBE0E3"/>
            </a:solidFill>
          </a:ln>
        </p:spPr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Ed Sheffield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3E4A97-2920-F2EC-C3A7-65716BAAB112}"/>
              </a:ext>
            </a:extLst>
          </p:cNvPr>
          <p:cNvSpPr txBox="1">
            <a:spLocks/>
          </p:cNvSpPr>
          <p:nvPr/>
        </p:nvSpPr>
        <p:spPr bwMode="auto">
          <a:xfrm>
            <a:off x="685800" y="20574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539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K-Mart tennis shoes</a:t>
            </a:r>
          </a:p>
          <a:p>
            <a:pPr marL="539750" indent="-539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Modest house</a:t>
            </a:r>
          </a:p>
          <a:p>
            <a:pPr marL="539750" indent="-539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Drove used cars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1A6B2-1AFE-7652-08A7-DA8E277BE63F}"/>
              </a:ext>
            </a:extLst>
          </p:cNvPr>
          <p:cNvSpPr txBox="1"/>
          <p:nvPr/>
        </p:nvSpPr>
        <p:spPr>
          <a:xfrm rot="20679183">
            <a:off x="1600200" y="4873625"/>
            <a:ext cx="7264400" cy="708025"/>
          </a:xfrm>
          <a:prstGeom prst="rect">
            <a:avLst/>
          </a:prstGeom>
          <a:solidFill>
            <a:srgbClr val="660066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Gave away $150,000 monthly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C700-16E9-BBF6-3925-B3CB6AAC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52400"/>
            <a:ext cx="3886200" cy="2133600"/>
          </a:xfrm>
        </p:spPr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808080"/>
                  </a:outerShdw>
                </a:effectLst>
              </a:rPr>
              <a:t>Giving Patterns of Christians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0550B4A-B0FC-A682-0084-3D3529082C73}"/>
              </a:ext>
            </a:extLst>
          </p:cNvPr>
          <p:cNvGrpSpPr/>
          <p:nvPr/>
        </p:nvGrpSpPr>
        <p:grpSpPr>
          <a:xfrm>
            <a:off x="76200" y="2286000"/>
            <a:ext cx="3276600" cy="3352800"/>
            <a:chOff x="457200" y="2286000"/>
            <a:chExt cx="3276600" cy="3352800"/>
          </a:xfrm>
          <a:solidFill>
            <a:srgbClr val="0000FF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B03AFC-2109-F3B0-A4AC-9DD44EBED6D3}"/>
                </a:ext>
              </a:extLst>
            </p:cNvPr>
            <p:cNvSpPr/>
            <p:nvPr/>
          </p:nvSpPr>
          <p:spPr bwMode="auto">
            <a:xfrm>
              <a:off x="457200" y="2286000"/>
              <a:ext cx="3276600" cy="3352800"/>
            </a:xfrm>
            <a:prstGeom prst="ellips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7BF583E-BAE7-B93B-95E4-59F82DC93F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2667000"/>
              <a:ext cx="2895600" cy="13716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Middle Class</a:t>
              </a: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2751BEAD-CE6B-7F04-6415-2FF00E2B230B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3878263"/>
            <a:ext cx="2446337" cy="2789237"/>
            <a:chOff x="2277276" y="3840485"/>
            <a:chExt cx="2447124" cy="2788915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CE21E13B-F4AF-95F9-6700-FE976FF875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1236" y="4648429"/>
              <a:ext cx="1753164" cy="19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Give away 3%</a:t>
              </a:r>
            </a:p>
          </p:txBody>
        </p:sp>
        <p:sp>
          <p:nvSpPr>
            <p:cNvPr id="61452" name="Isosceles Triangle 6">
              <a:extLst>
                <a:ext uri="{FF2B5EF4-FFF2-40B4-BE49-F238E27FC236}">
                  <a16:creationId xmlns:a16="http://schemas.microsoft.com/office/drawing/2014/main" id="{1F92A069-45DA-0316-EE38-799D3CF70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10128">
              <a:off x="2277276" y="3840485"/>
              <a:ext cx="457200" cy="1676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EAF32002-E909-FB93-61F6-2A5CCFEC377A}"/>
              </a:ext>
            </a:extLst>
          </p:cNvPr>
          <p:cNvGrpSpPr/>
          <p:nvPr/>
        </p:nvGrpSpPr>
        <p:grpSpPr>
          <a:xfrm>
            <a:off x="3505200" y="457200"/>
            <a:ext cx="5638800" cy="5257800"/>
            <a:chOff x="457200" y="2286000"/>
            <a:chExt cx="3276600" cy="3352800"/>
          </a:xfrm>
          <a:solidFill>
            <a:srgbClr val="0000FF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E8E0FA-1DB1-81D6-BE81-77432662FCA0}"/>
                </a:ext>
              </a:extLst>
            </p:cNvPr>
            <p:cNvSpPr/>
            <p:nvPr/>
          </p:nvSpPr>
          <p:spPr bwMode="auto">
            <a:xfrm>
              <a:off x="457200" y="2286000"/>
              <a:ext cx="3276600" cy="3352800"/>
            </a:xfrm>
            <a:prstGeom prst="ellips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B1F62CCA-4663-5087-A269-8D909620EC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65654" y="2667000"/>
              <a:ext cx="1505465" cy="1371600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Upper Class</a:t>
              </a: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B731E9EB-80CD-98E3-3CD7-991A27530E97}"/>
              </a:ext>
            </a:extLst>
          </p:cNvPr>
          <p:cNvGrpSpPr>
            <a:grpSpLocks/>
          </p:cNvGrpSpPr>
          <p:nvPr/>
        </p:nvGrpSpPr>
        <p:grpSpPr bwMode="auto">
          <a:xfrm>
            <a:off x="6757988" y="3182938"/>
            <a:ext cx="2386012" cy="3484562"/>
            <a:chOff x="6757988" y="3182938"/>
            <a:chExt cx="2386012" cy="348456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B24E4EA-AB96-173B-C551-027F6ECD5D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1400" y="4421188"/>
              <a:ext cx="1752600" cy="224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Give away 1%</a:t>
              </a:r>
            </a:p>
          </p:txBody>
        </p:sp>
        <p:sp>
          <p:nvSpPr>
            <p:cNvPr id="61450" name="Isosceles Triangle 14">
              <a:extLst>
                <a:ext uri="{FF2B5EF4-FFF2-40B4-BE49-F238E27FC236}">
                  <a16:creationId xmlns:a16="http://schemas.microsoft.com/office/drawing/2014/main" id="{5F47EAAC-E50C-5600-2B33-1E94DCD42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10128">
              <a:off x="6757988" y="3182938"/>
              <a:ext cx="160337" cy="2492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D5DACD1-6216-3610-66D2-F2256536C353}"/>
              </a:ext>
            </a:extLst>
          </p:cNvPr>
          <p:cNvSpPr txBox="1">
            <a:spLocks/>
          </p:cNvSpPr>
          <p:nvPr/>
        </p:nvSpPr>
        <p:spPr bwMode="auto">
          <a:xfrm>
            <a:off x="4038600" y="62484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Moody Monthly</a:t>
            </a: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1987</a:t>
            </a:r>
          </a:p>
        </p:txBody>
      </p:sp>
      <p:sp>
        <p:nvSpPr>
          <p:cNvPr id="61448" name="TextBox 15">
            <a:extLst>
              <a:ext uri="{FF2B5EF4-FFF2-40B4-BE49-F238E27FC236}">
                <a16:creationId xmlns:a16="http://schemas.microsoft.com/office/drawing/2014/main" id="{5F5396BC-24E4-7080-FDDF-851D1A8B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85439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0E90-7E7D-790E-31EC-341A3EA7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solidFill>
            <a:srgbClr val="0000FF"/>
          </a:solidFill>
          <a:ln w="38100" cap="flat" algn="ctr">
            <a:solidFill>
              <a:srgbClr val="FFFFFF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One Man’s Journey</a:t>
            </a:r>
          </a:p>
        </p:txBody>
      </p:sp>
      <p:grpSp>
        <p:nvGrpSpPr>
          <p:cNvPr id="62467" name="Group 11">
            <a:extLst>
              <a:ext uri="{FF2B5EF4-FFF2-40B4-BE49-F238E27FC236}">
                <a16:creationId xmlns:a16="http://schemas.microsoft.com/office/drawing/2014/main" id="{FBBF2B04-400E-C2AB-D165-C6621ABBFCC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828800"/>
            <a:ext cx="7086600" cy="4113213"/>
            <a:chOff x="1142206" y="2515394"/>
            <a:chExt cx="3352006" cy="3352006"/>
          </a:xfrm>
        </p:grpSpPr>
        <p:cxnSp>
          <p:nvCxnSpPr>
            <p:cNvPr id="62476" name="Straight Connector 5">
              <a:extLst>
                <a:ext uri="{FF2B5EF4-FFF2-40B4-BE49-F238E27FC236}">
                  <a16:creationId xmlns:a16="http://schemas.microsoft.com/office/drawing/2014/main" id="{16EAF186-8460-BBC1-C5B0-08985E54A3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533400" y="4191000"/>
              <a:ext cx="3352006" cy="794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Straight Connector 9">
              <a:extLst>
                <a:ext uri="{FF2B5EF4-FFF2-40B4-BE49-F238E27FC236}">
                  <a16:creationId xmlns:a16="http://schemas.microsoft.com/office/drawing/2014/main" id="{510E922C-A229-526C-7CC8-781727DC1D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2206" y="5866606"/>
              <a:ext cx="3352006" cy="794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891F24-C1B5-642D-FC71-EA8539DCF135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685007" y="3352007"/>
            <a:ext cx="3427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INCOME</a:t>
            </a:r>
            <a:endParaRPr 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5EE440-380B-783E-4EDB-F55E18B8F642}"/>
              </a:ext>
            </a:extLst>
          </p:cNvPr>
          <p:cNvSpPr txBox="1">
            <a:spLocks/>
          </p:cNvSpPr>
          <p:nvPr/>
        </p:nvSpPr>
        <p:spPr bwMode="auto">
          <a:xfrm>
            <a:off x="1981200" y="20574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55600" indent="-355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• As income rose…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9239D5D-A1EF-4169-4D3F-BED12AB7AD76}"/>
              </a:ext>
            </a:extLst>
          </p:cNvPr>
          <p:cNvSpPr txBox="1">
            <a:spLocks/>
          </p:cNvSpPr>
          <p:nvPr/>
        </p:nvSpPr>
        <p:spPr bwMode="auto">
          <a:xfrm>
            <a:off x="42672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55600" indent="-355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• higher expenses followed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07E6BC-6F2D-A740-7526-F15ADB7EC316}"/>
              </a:ext>
            </a:extLst>
          </p:cNvPr>
          <p:cNvSpPr txBox="1">
            <a:spLocks/>
          </p:cNvSpPr>
          <p:nvPr/>
        </p:nvSpPr>
        <p:spPr bwMode="auto">
          <a:xfrm>
            <a:off x="1981200" y="60198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EXPENSES</a:t>
            </a:r>
            <a:endParaRPr 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62472" name="Straight Arrow Connector 19">
            <a:extLst>
              <a:ext uri="{FF2B5EF4-FFF2-40B4-BE49-F238E27FC236}">
                <a16:creationId xmlns:a16="http://schemas.microsoft.com/office/drawing/2014/main" id="{965BFAD3-52C4-60E6-CC3C-D460BC88AF8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71600" y="1981200"/>
            <a:ext cx="7010400" cy="28194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91C6E02-0E4A-FD52-A94A-A212E59A7D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62400" y="2133600"/>
            <a:ext cx="4154488" cy="1676400"/>
          </a:xfrm>
          <a:prstGeom prst="rtTriangl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90D771-007B-3782-1468-B450FE401949}"/>
              </a:ext>
            </a:extLst>
          </p:cNvPr>
          <p:cNvSpPr txBox="1">
            <a:spLocks/>
          </p:cNvSpPr>
          <p:nvPr/>
        </p:nvSpPr>
        <p:spPr bwMode="auto">
          <a:xfrm>
            <a:off x="2438400" y="32766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$30k</a:t>
            </a:r>
            <a:endParaRPr 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893B2A-0A66-FACD-4993-D5A460668A03}"/>
              </a:ext>
            </a:extLst>
          </p:cNvPr>
          <p:cNvSpPr txBox="1">
            <a:spLocks/>
          </p:cNvSpPr>
          <p:nvPr/>
        </p:nvSpPr>
        <p:spPr bwMode="auto">
          <a:xfrm>
            <a:off x="6248400" y="28194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algn="ctr">
              <a:defRPr/>
            </a:pPr>
            <a:r>
              <a:rPr lang="en-US" sz="4000" b="1" dirty="0">
                <a:latin typeface="Arial" charset="0"/>
                <a:ea typeface="ＭＳ Ｐゴシック" charset="-128"/>
              </a:rPr>
              <a:t>Gifts</a:t>
            </a:r>
            <a:endParaRPr lang="en-US" sz="4000" b="1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D592F5EB-4AF1-AD0D-15AC-BC202B75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09600"/>
            <a:ext cx="7772400" cy="1752600"/>
          </a:xfrm>
        </p:spPr>
        <p:txBody>
          <a:bodyPr/>
          <a:lstStyle/>
          <a:p>
            <a:r>
              <a:rPr lang="en-US" altLang="en-US" sz="5400">
                <a:solidFill>
                  <a:srgbClr val="FFFFFF"/>
                </a:solidFill>
              </a:rPr>
              <a:t>“The </a:t>
            </a:r>
            <a:r>
              <a:rPr lang="en-US" altLang="en-US" sz="7200">
                <a:solidFill>
                  <a:srgbClr val="CCFFCC"/>
                </a:solidFill>
              </a:rPr>
              <a:t>RICH </a:t>
            </a:r>
            <a:r>
              <a:rPr lang="en-US" altLang="en-US" sz="5400">
                <a:solidFill>
                  <a:srgbClr val="FFFFFF"/>
                </a:solidFill>
              </a:rPr>
              <a:t>Family in Our Church”</a:t>
            </a:r>
          </a:p>
        </p:txBody>
      </p:sp>
      <p:sp>
        <p:nvSpPr>
          <p:cNvPr id="64515" name="Title 1">
            <a:extLst>
              <a:ext uri="{FF2B5EF4-FFF2-40B4-BE49-F238E27FC236}">
                <a16:creationId xmlns:a16="http://schemas.microsoft.com/office/drawing/2014/main" id="{62559777-C848-FED3-9002-3FAC792B665A}"/>
              </a:ext>
            </a:extLst>
          </p:cNvPr>
          <p:cNvSpPr txBox="1">
            <a:spLocks/>
          </p:cNvSpPr>
          <p:nvPr/>
        </p:nvSpPr>
        <p:spPr bwMode="auto">
          <a:xfrm>
            <a:off x="723900" y="39624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b="1" i="1">
                <a:solidFill>
                  <a:srgbClr val="FFFFFF"/>
                </a:solidFill>
              </a:rPr>
              <a:t>By Eddie Ogan</a:t>
            </a:r>
            <a:br>
              <a:rPr lang="en-US" altLang="en-US" sz="4400" b="1" i="1">
                <a:solidFill>
                  <a:srgbClr val="FFFFFF"/>
                </a:solidFill>
              </a:rPr>
            </a:br>
            <a:r>
              <a:rPr lang="en-US" altLang="en-US" sz="4400" b="1" i="1">
                <a:solidFill>
                  <a:srgbClr val="FFFFFF"/>
                </a:solidFill>
              </a:rPr>
              <a:t>(a woman looks back)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FDF3-663A-ECAB-9F28-8FC932CF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 w="57150" cap="flat" algn="ctr">
            <a:solidFill>
              <a:srgbClr val="BBE0E3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en-US" sz="6000">
                <a:solidFill>
                  <a:srgbClr val="FFFFFF"/>
                </a:solidFill>
              </a:rPr>
              <a:t>The </a:t>
            </a:r>
            <a:r>
              <a:rPr lang="en-US" altLang="en-US" sz="6000">
                <a:solidFill>
                  <a:srgbClr val="FFFF00"/>
                </a:solidFill>
              </a:rPr>
              <a:t>ODM </a:t>
            </a:r>
            <a:r>
              <a:rPr lang="en-US" altLang="en-US" sz="6000">
                <a:solidFill>
                  <a:srgbClr val="FFFFFF"/>
                </a:solidFill>
              </a:rPr>
              <a:t>Syndrome</a:t>
            </a:r>
            <a:endParaRPr lang="en-US" altLang="en-US" sz="480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7359C0-DD30-C945-FD38-E984AB28FCDE}"/>
              </a:ext>
            </a:extLst>
          </p:cNvPr>
          <p:cNvSpPr txBox="1">
            <a:spLocks/>
          </p:cNvSpPr>
          <p:nvPr/>
        </p:nvSpPr>
        <p:spPr bwMode="auto">
          <a:xfrm>
            <a:off x="4572000" y="22860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6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</a:t>
            </a:r>
            <a:r>
              <a:rPr lang="en-US" sz="6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ne</a:t>
            </a:r>
          </a:p>
          <a:p>
            <a:pPr>
              <a:spcBef>
                <a:spcPct val="20000"/>
              </a:spcBef>
              <a:defRPr/>
            </a:pPr>
            <a:r>
              <a:rPr lang="en-US" sz="6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</a:t>
            </a:r>
            <a:r>
              <a:rPr lang="en-US" sz="6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ollar</a:t>
            </a:r>
          </a:p>
          <a:p>
            <a:pPr>
              <a:spcBef>
                <a:spcPct val="20000"/>
              </a:spcBef>
              <a:defRPr/>
            </a:pPr>
            <a:r>
              <a:rPr lang="en-US" sz="6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M</a:t>
            </a:r>
            <a:r>
              <a:rPr lang="en-US" sz="6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ore</a:t>
            </a:r>
          </a:p>
        </p:txBody>
      </p:sp>
      <p:pic>
        <p:nvPicPr>
          <p:cNvPr id="18436" name="Picture 5" descr="greed see thorugh money over eyes.jpg">
            <a:extLst>
              <a:ext uri="{FF2B5EF4-FFF2-40B4-BE49-F238E27FC236}">
                <a16:creationId xmlns:a16="http://schemas.microsoft.com/office/drawing/2014/main" id="{81EF1D14-F010-9F89-8137-585E6027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s-money-photo.jpg">
            <a:extLst>
              <a:ext uri="{FF2B5EF4-FFF2-40B4-BE49-F238E27FC236}">
                <a16:creationId xmlns:a16="http://schemas.microsoft.com/office/drawing/2014/main" id="{452CF61C-DCE0-927C-AA56-B2469B2D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7DD1C9-0E12-2B43-BD36-DEDE687D6C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6250B"/>
          </a:solidFill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ODM?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4EE5-2402-D531-B324-9A404182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3276600"/>
          </a:xfrm>
        </p:spPr>
        <p:txBody>
          <a:bodyPr/>
          <a:lstStyle/>
          <a:p>
            <a:r>
              <a:rPr lang="en-US" altLang="en-US" sz="5400">
                <a:effectLst>
                  <a:outerShdw blurRad="38100" dist="38100" dir="2700000" algn="tl">
                    <a:srgbClr val="808080"/>
                  </a:outerShdw>
                </a:effectLst>
              </a:rPr>
              <a:t>“How much money do </a:t>
            </a:r>
            <a:r>
              <a:rPr lang="en-US" altLang="en-US" sz="8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 </a:t>
            </a:r>
            <a:r>
              <a:rPr lang="en-US" altLang="en-US" sz="5400">
                <a:effectLst>
                  <a:outerShdw blurRad="38100" dist="38100" dir="2700000" algn="tl">
                    <a:srgbClr val="808080"/>
                  </a:outerShdw>
                </a:effectLst>
              </a:rPr>
              <a:t>need to be happy?”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510F14-2762-22DB-9BAC-2668756FD0E4}"/>
              </a:ext>
            </a:extLst>
          </p:cNvPr>
          <p:cNvSpPr txBox="1">
            <a:spLocks/>
          </p:cNvSpPr>
          <p:nvPr/>
        </p:nvSpPr>
        <p:spPr bwMode="auto">
          <a:xfrm>
            <a:off x="1524000" y="40386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“One dollar more”</a:t>
            </a:r>
          </a:p>
        </p:txBody>
      </p:sp>
      <p:pic>
        <p:nvPicPr>
          <p:cNvPr id="4" name="Picture 3" descr="Dollar.jpg">
            <a:extLst>
              <a:ext uri="{FF2B5EF4-FFF2-40B4-BE49-F238E27FC236}">
                <a16:creationId xmlns:a16="http://schemas.microsoft.com/office/drawing/2014/main" id="{6EC13C6E-4583-673D-8F26-0CB76225D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4451">
            <a:off x="3790950" y="3832225"/>
            <a:ext cx="46482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greed for power political-pictures-putin.jpg">
            <a:extLst>
              <a:ext uri="{FF2B5EF4-FFF2-40B4-BE49-F238E27FC236}">
                <a16:creationId xmlns:a16="http://schemas.microsoft.com/office/drawing/2014/main" id="{B8B88B2F-CD09-BCFC-E282-58F712DDF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22121" r="21790" b="12981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FAA73140-CA24-328B-B1B7-1D2C7E16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4953000"/>
            <a:ext cx="9220200" cy="1905000"/>
          </a:xfrm>
          <a:solidFill>
            <a:srgbClr val="000000"/>
          </a:solidFill>
        </p:spPr>
        <p:txBody>
          <a:bodyPr/>
          <a:lstStyle/>
          <a:p>
            <a:r>
              <a:rPr lang="en-US" altLang="en-US" sz="4000"/>
              <a:t>50 medals on your chest doesn’t mean you shouldn’t snatch the one on Putin’s chest too.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67F8F4A8-655A-852D-1ED0-9E5C64E5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67437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45BBA9-7A6A-661F-881F-181AF1D305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1066800"/>
            <a:ext cx="2286000" cy="1524000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reeddollarbill.jpg">
            <a:extLst>
              <a:ext uri="{FF2B5EF4-FFF2-40B4-BE49-F238E27FC236}">
                <a16:creationId xmlns:a16="http://schemas.microsoft.com/office/drawing/2014/main" id="{54637FF4-2782-96F8-FD1F-D631CC4B5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65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3C76F-2E95-7B63-5711-1969D73F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139">
            <a:off x="342900" y="236538"/>
            <a:ext cx="7772400" cy="2341562"/>
          </a:xfrm>
          <a:solidFill>
            <a:srgbClr val="06250B"/>
          </a:solidFill>
        </p:spPr>
        <p:txBody>
          <a:bodyPr/>
          <a:lstStyle/>
          <a:p>
            <a:pPr>
              <a:defRPr/>
            </a:pPr>
            <a:r>
              <a:rPr lang="en-US"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God cure us of ODM?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hite on Black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on Black Background.ppt</Template>
  <TotalTime>2024</TotalTime>
  <Words>969</Words>
  <Application>Microsoft Macintosh PowerPoint</Application>
  <PresentationFormat>On-screen Show (4:3)</PresentationFormat>
  <Paragraphs>121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ＭＳ Ｐゴシック</vt:lpstr>
      <vt:lpstr>ヒラギノ角ゴ Pro W3</vt:lpstr>
      <vt:lpstr>Calibri</vt:lpstr>
      <vt:lpstr>White on Black Background</vt:lpstr>
      <vt:lpstr>Orbit</vt:lpstr>
      <vt:lpstr>The ODM Syndrome</vt:lpstr>
      <vt:lpstr>John D. Rockefeller</vt:lpstr>
      <vt:lpstr>Andrew Carnegie</vt:lpstr>
      <vt:lpstr>“How much money do you need to be happy?”</vt:lpstr>
      <vt:lpstr>The ODM Syndrome</vt:lpstr>
      <vt:lpstr>Do you have ODM?</vt:lpstr>
      <vt:lpstr>“How much money do you need to be happy?”</vt:lpstr>
      <vt:lpstr>50 medals on your chest doesn’t mean you shouldn’t snatch the one on Putin’s chest too.</vt:lpstr>
      <vt:lpstr>How does God cure us of ODM?</vt:lpstr>
      <vt:lpstr>Black</vt:lpstr>
      <vt:lpstr>ODM isn’t one more dollar for God!</vt:lpstr>
      <vt:lpstr>How does God cure us of ODM?</vt:lpstr>
      <vt:lpstr>I. God keeps us from money that we want (13-15)</vt:lpstr>
      <vt:lpstr>Luke 12:13</vt:lpstr>
      <vt:lpstr>Luke 12:14</vt:lpstr>
      <vt:lpstr>Luke 12:15</vt:lpstr>
      <vt:lpstr>God sometimes reveals our ODM tendencies by taking money away. </vt:lpstr>
      <vt:lpstr>Black</vt:lpstr>
      <vt:lpstr>I. God keeps us from money that we want (13-15)</vt:lpstr>
      <vt:lpstr>II. God gives us money to give to others (16-21)</vt:lpstr>
      <vt:lpstr>Luke 12:16-17</vt:lpstr>
      <vt:lpstr>Luke 12:18-19</vt:lpstr>
      <vt:lpstr>Luke 12:20</vt:lpstr>
      <vt:lpstr>Luke 12:21</vt:lpstr>
      <vt:lpstr>What’s the Problem?</vt:lpstr>
      <vt:lpstr>Luke 12:16-17</vt:lpstr>
      <vt:lpstr>Luke 12:18-19</vt:lpstr>
      <vt:lpstr>Luke 12:20</vt:lpstr>
      <vt:lpstr>Luke 12:21</vt:lpstr>
      <vt:lpstr>All ODM people will give their money to others after they die (20b-21).</vt:lpstr>
      <vt:lpstr>“He who dies with the most stuff, wins”</vt:lpstr>
      <vt:lpstr>Hearse</vt:lpstr>
      <vt:lpstr>Hearse with U-Haul</vt:lpstr>
      <vt:lpstr>The ODM Solution?</vt:lpstr>
      <vt:lpstr>Railroad Tycoon</vt:lpstr>
      <vt:lpstr>First US multi-millionaire</vt:lpstr>
      <vt:lpstr>Henry Ford</vt:lpstr>
      <vt:lpstr>What does it look like?</vt:lpstr>
      <vt:lpstr>“How tragic when people are rich in this world but poor in the next!”</vt:lpstr>
      <vt:lpstr>How does God cure us of ODM?</vt:lpstr>
      <vt:lpstr>R. G. LeTourneau</vt:lpstr>
      <vt:lpstr>Ed Sheffield</vt:lpstr>
      <vt:lpstr>Giving Patterns of Christians</vt:lpstr>
      <vt:lpstr>One Man’s Journey</vt:lpstr>
      <vt:lpstr>“The RICH Family in Our Church”</vt:lpstr>
      <vt:lpstr>Black</vt:lpstr>
      <vt:lpstr>NT Preaching link at BibleStudyDownloads.org</vt:lpstr>
    </vt:vector>
  </TitlesOfParts>
  <Company>Crossroads International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ODM Syndrome</dc:title>
  <dc:creator>Rick Griffith</dc:creator>
  <cp:lastModifiedBy>Rick Griffith</cp:lastModifiedBy>
  <cp:revision>91</cp:revision>
  <dcterms:created xsi:type="dcterms:W3CDTF">2010-06-05T10:59:33Z</dcterms:created>
  <dcterms:modified xsi:type="dcterms:W3CDTF">2026-04-05T14:37:02Z</dcterms:modified>
</cp:coreProperties>
</file>