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nd" pitchFamily="-107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83"/>
  </p:normalViewPr>
  <p:slideViewPr>
    <p:cSldViewPr>
      <p:cViewPr varScale="1">
        <p:scale>
          <a:sx n="84" d="100"/>
          <a:sy n="84" d="100"/>
        </p:scale>
        <p:origin x="192" y="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E17386F-CDD9-0A43-0076-DD79D56D85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76A91A2-B8A4-57B5-A164-B949175A37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50F5BA55-A77B-6AFD-BD54-745EB367EE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98EC86F1-C158-A95D-364F-345076FBC6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77957BE-CDED-8E40-BC71-F73DCA936E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4188498-0B3F-CE3B-E708-C91FB3284F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C53AC96-332C-D035-06B4-48BD44B7AF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0277923-B5B6-3956-7B70-BA9AD2D8075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C86EFA56-679C-D051-F13F-61675D55A4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4543EBDE-0082-8C7A-E1F9-964A0278B3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4BEC4074-1E95-369A-E9E1-F90074261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080C1C2-1C22-164D-BA12-8D26143F16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DC14020-29FA-583A-32BE-75A916B11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DF470BB-3B16-4D62-98A0-007B14865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Read pages 9-15.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92D2765-EE8D-50B3-6324-1A5254BE7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50398A-3F13-0D4E-885E-A62FB078B3D5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6ED5AD2-587A-DA31-34F4-FEA11C0CF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8E353E-8E6B-6A49-ACA2-F298F50D7FCD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94E090F-EB6D-4FB0-B5E0-7C784F19219D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4851B00-5BF0-639D-65D2-A41729CFA5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4476A3D-69FF-2EA4-DE04-D22B72205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0E49863-5190-E65F-E0AB-111287EF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Jesus enjoyed uninterrupted fellowship with God for eternity past—who could show God’s grace and truth better than Jesus?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DABFDB4-C650-32B1-76C0-575AB4C4C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FD9AD0-D3DE-ED49-B827-E41DF62D04C4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8A3C3D5-12B8-3661-86B1-D6E14790D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B04BD08-B687-D704-7144-4FC09C513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Read pages 19-21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2C235DF-95B5-ACCB-0679-2A7BEAF35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32B725-F61F-284D-81FD-3FB8AF32A72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CA0B05C-0906-CDA5-BB66-562704BEA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6C410AA9-8F12-0C10-35FD-5C0C6BA0F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51CCDDE-F1D3-4152-E8A0-84BD99564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C7C685-82C5-9A46-984F-F5F9ADA6AAF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87BE070-E496-283E-C3C5-4A8BDEBF6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E098F4-0913-974D-89D6-8EBF1DB06AD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96C322A-36ED-A732-68B7-780B9E44DA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F0B7292-E199-6F13-9D8E-75081CA97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5AA7EBC-6B8A-7278-E4DA-1D3A1F1F1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B9D73A7F-B1BE-D138-14D8-1A208E248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Verse 18 says we can’t see God—so God showed himself in Christ!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Jesus is “God the One and Only” (deity!)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893D782-19A4-A1AD-0FD5-481B8EF6D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E49F64-E073-2D4F-959B-0C4B1C2FE42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4BE61FF9-8A3C-E862-A13B-1ECDA9555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458E1C88-8B31-8310-96FC-671B26E8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John 14:8 </a:t>
            </a:r>
            <a:r>
              <a:rPr lang="en-US" alt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Philip </a:t>
            </a:r>
            <a:r>
              <a:rPr lang="en-US" alt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said to Him, “Lord, show us the Father, and it is enough for us.” 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John 14:9 Jesus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said to him, “Have I been so long with you, and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yet you have not come to know Me, Philip? </a:t>
            </a:r>
            <a:r>
              <a:rPr lang="en-US" altLang="en-US" i="1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He who has seen Me has seen the Father; how can you say, ‘Show us the Father’? 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C2624BFA-3ED2-7759-9366-3D0D90F81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630263-71B8-4941-A964-4B66C581047D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45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21A6849-1CE8-620E-0260-FAD36321A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4A0784-179B-3A4E-BC73-FB2D2E7D695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EFE842E-56F2-6B52-1BE1-94A100D36698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5540442-0C7B-8B2A-DF33-43C6760351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doubt as to who is meant by the “Word” is erased once we reached verse 14, which clearly shows the at “Word was God” means that Jews was God.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Word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became flesh,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dwelt among us,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we saw His glory, glory as of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only begotten from the Father, full of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grace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truth. 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aRev 19:13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bRom 1:3; Gal 4:4; Phil 2:7f; 1 Tim 3:16; Heb 2:14; 1 John 1:1f; 4:2; 2 John 7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1Or tabernacled; i.e. lived temporarily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cRev 21:3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dLuke 9:32; John 2:11; 17:22, 24; 2 Pet 1:16f; 1 John 1:1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2Or unique, only one of His kind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eJohn 1:17; Rom 5:21; 6:14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fJohn 8:32; 14:6; 18:37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New American Standard Bible : 1995 Update (LaHabra, CA: The Lockman Foundation, 1995), Jn 1:14.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42F8EC7-04DF-1C36-BB09-040A703FA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A40814-F921-0149-B46F-B76E455AA8B2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3B0EC1C-13F0-D304-533A-20784DD04D92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50987F1-1AA1-2B1A-59A5-C64CBD0B03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Scripture is very clear that Jesus is God.  Christians have always believed this key doctrine called the deity of Christ.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8F68B44-AEC8-9E27-8520-C11CBE4BF3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6ABEC1-5285-3D43-93BE-173C4749C2C5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9672C35-DE8F-0CA0-54E4-8560F715DC9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B03A814-5A95-2C8F-8E93-68E605D724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doubt as to who is meant by the “Word” is erased once we reached verse 14, which clearly shows the at “Word was God” means that Jews was God.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Word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became flesh,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dwelt among us,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we saw His glory, glory as of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only begotten from the Father, full of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grace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truth. 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aRev 19:13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bRom 1:3; Gal 4:4; Phil 2:7f; 1 Tim 3:16; Heb 2:14; 1 John 1:1f; 4:2; 2 John 7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1Or tabernacled; i.e. lived temporarily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cRev 21:3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dLuke 9:32; John 2:11; 17:22, 24; 2 Pet 1:16f; 1 John 1:1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2Or unique, only one of His kind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eJohn 1:17; Rom 5:21; 6:14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fJohn 8:32; 14:6; 18:37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New American Standard Bible : 1995 Update (LaHabra, CA: The Lockman Foundation, 1995), Jn 1:14.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C94D88D3-043E-3EAC-72B4-C47216E83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81E364D-73F1-CCDC-FE35-8038E3B9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8F20F43-0E97-5D95-3DE7-F644BE7F2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37A411-953D-0C41-8C88-9DFC1773625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47E33CB-1807-32C2-719B-F38D589DC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A9D95D-5590-384E-BCD3-C13529E3B11A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5743A03-5716-0F27-3558-3A61910FF2C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52D53F2-434F-A36F-E4BF-7E921B88A1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doubt as to who is meant by the “Word” is erased once we reached verse 14, which clearly shows the at “Word was God” means that Jews was God.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Word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became flesh,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dwelt among us,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we saw His glory, glory as of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only begotten from the Father, full of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grace and </a:t>
            </a:r>
            <a:r>
              <a:rPr lang="en-US" altLang="en-US" baseline="30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truth. 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aRev 19:13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bRom 1:3; Gal 4:4; Phil 2:7f; 1 Tim 3:16; Heb 2:14; 1 John 1:1f; 4:2; 2 John 7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1Or tabernacled; i.e. lived temporarily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cRev 21:3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dLuke 9:32; John 2:11; 17:22, 24; 2 Pet 1:16f; 1 John 1:1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2Or unique, only one of His kind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eJohn 1:17; Rom 5:21; 6:14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fJohn 8:32; 14:6; 18:37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New American Standard Bible : 1995 Update (LaHabra, CA: The Lockman Foundation, 1995), Jn 1:14.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14A9714-7FF5-CB6D-44B8-3A32E74C0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F61B02-FB33-144D-9C5A-87BFEA654BF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8822A2F-D147-F052-51C7-B1C2375FE884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AB242B0-2316-EC59-56C7-4FDB25D030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Scripture is very clear that Jesus is God.  Christians have always believed this key doctrine called the deity of Christ.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D0180EA-780A-3337-BBEB-5B666E3ED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22FDE0-D435-6748-9AFA-49AB03D743D9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38379F1-2BC8-6B69-FB73-C54C98DA3AD6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5C1E891-AD7E-921F-3AD6-314948BD34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8E9E870-53A1-E23F-6DEF-6CE804425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143558-AA6A-5743-A6C5-2597A09E9B26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85E158C-4087-6909-C8BB-ABD7BB7AF8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8A00D63-710E-AA39-AD68-96E04AF81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4" eaLnBrk="1" hangingPunct="1">
              <a:spcBef>
                <a:spcPct val="0"/>
              </a:spcBef>
            </a:pP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Both Jews and pagans viewed the temple not so much as the place where a deity was </a:t>
            </a:r>
            <a:r>
              <a:rPr lang="en-US" altLang="en-US" b="1" i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worshipped</a:t>
            </a: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but rather the </a:t>
            </a:r>
            <a:r>
              <a:rPr lang="en-US" altLang="en-US" b="1" u="sng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place where the deity </a:t>
            </a:r>
            <a:r>
              <a:rPr lang="en-US" altLang="en-US" b="1" i="1" u="sng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dwelt</a:t>
            </a:r>
            <a:r>
              <a:rPr lang="en-US" altLang="en-US" b="1" i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These were in fact palaces of their divine king, although Solomon acknowledged that no “house” (</a:t>
            </a:r>
            <a:r>
              <a:rPr lang="en-US" altLang="en-US" b="1" i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beth</a:t>
            </a: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could contain God Himself (1 Kings 8:27).  Interestingly, the Hebrew word </a:t>
            </a:r>
            <a:r>
              <a:rPr lang="en-US" altLang="en-US" b="1" i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hêcãl</a:t>
            </a: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altLang="en-US" sz="1800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lk'yhe</a:t>
            </a: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means either "temple" or "palace" (BDB 228a).  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Infrequently it referred to the palace of Ahab (1 Kings 21:1) or of the king of Babylon (2 Kings 20:18 = Isa. 39:17; 2 Chron. 36:7; Dan. 1:4) or other pagan palaces such as those at Nineveh (Nahum 2:7).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same word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hêcãl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is translated as the palace of God or "house of God," such as Solomon's temple (1 Kings 6:17)—which included the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or holy place as distinguished from the inner sanctuary (1 Kings 6:1-2).  Interestingly, though God's presence resided in the Holy of Holies, it was the holy place that was deemed the palace of the L</a:t>
            </a:r>
            <a:r>
              <a:rPr lang="en-US" altLang="en-US" sz="8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 Jesus called the temple his "Father's house" (Luke 2:49; John 2:16).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412151-C858-BB94-5386-07333EDD6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53B8E-45FA-2714-7C61-57A5F1B56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572D5-3A7D-4119-AAD0-3B4A07695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0E2BF-2ADA-9340-8F09-FE5F157F8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1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5D34DE-D2FF-7F85-278C-1BAA074C1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2CF8D-8973-0831-5B40-5F02DC65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9D9FF-07F5-959C-9D41-3B6965009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28B96-C042-E94A-AEFC-79FB55F3F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77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E25F92-F6F2-3678-68C1-A0714C067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F4A275-A02B-65B1-E84C-A660C2D4C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CCDD9-AD62-A263-350B-4346F0529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A955-7ED0-EA41-9A7F-771035ACD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75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8DEB67C-85F7-0169-AFA7-2892EB0A0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89B90B-D942-527D-09FE-6C716A0CE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B5EBD67-00D8-2A0F-A727-C3A6F69AE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20DFA-047B-524A-BE28-3983218D3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67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61C19-3A50-6260-9C1E-555749573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84FEF-5EB0-5D6A-99FD-F869AB937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F6E3E-3853-07B2-E067-52CEDC209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34C65-B6EA-864E-9D07-C28A2D71F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82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863F52E9-1147-B974-0C6C-69D5BAA49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EF571222-5721-F97E-4850-C5EE77DEC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882C069-628A-897D-3E24-22AF8D864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0B1220-9149-E741-91CB-84657A492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95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71A26-CBFC-B61B-1E2B-34EA8F7EA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48F31B-10A5-B354-6475-1C159512F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2EDC0B-D4B9-9E6C-18CC-5B9C2E623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41D8E-2EE6-E644-913D-510E5FE9D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70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E301BF-6886-CBCC-61B9-B3A6F8E8C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3E967C-95F2-5EB5-0C3A-48FF0C453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F958F-2841-A160-2B45-E715556CE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EFE43-EDAB-EB40-9500-1BC4D5AF8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FA087-D213-A11E-DF12-00FD3E79B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297679-B616-1089-4C76-B761515E9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DDCE1-5307-E642-E3E8-F8CF763DC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08295-8184-0942-BC3B-5DD257A0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28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21C4EF-77E5-287E-D393-41A0F45E3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A1C385-2F31-304B-9CC4-80ABD952E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5B8783-8020-F1F6-F1FE-67F59061E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0A940-0382-F148-AB88-20E6C41A7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96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C10D63-D459-6F7B-E09A-8BB712DAE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696F4B-1107-D194-955F-A5D2FC992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8EFD45-00D7-E4D4-3678-8DBFED327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79610-53D4-DF46-932B-28205D50A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4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503291-B35D-477B-16B5-394B091F5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BB736E-4ECC-8615-F878-9084251CA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DFCC6-747A-C1B7-7868-3C648A132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5F5D5-B857-694B-BB39-29400BE64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48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D8E43-1AF8-5B34-4FCC-C6FF1A2E0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D8317-405E-12A5-9F15-7CDC6CB10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61A4E-0D12-01FA-5DF0-F97CDAE45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00122-CDA1-8745-BE37-4F094CF1A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4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A6819-0D7D-4F05-D1B9-4AD016F94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A902A-FE7A-AF95-5C21-DB95225E4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BE524-4E9A-870A-C2BA-450AB98B7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C37BD-3A9D-464E-82FC-C212A5928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3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88B2CB-1781-3942-802C-FB7269688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659362-E2F4-74E3-D15C-71B8F1A18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BBDB62-030A-58EE-3DBB-E41DEE7907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27FFBC-D49F-397A-BAD1-59485D8E02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C8D9B5-7996-8176-B587-05FEE4F6DA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8764E13-B137-D540-ADCE-5696AD4452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7" charset="0"/>
          <a:ea typeface="Arial" pitchFamily="-107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7" charset="0"/>
          <a:ea typeface="Arial" pitchFamily="-107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7" charset="0"/>
          <a:ea typeface="Arial" pitchFamily="-107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-107" charset="0"/>
          <a:ea typeface="Arial" pitchFamily="-107" charset="0"/>
          <a:cs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hots.com/g/tr/td-sh/25364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hots.com/g/tr/td-sh/25364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bible pluggedin.jpg">
            <a:extLst>
              <a:ext uri="{FF2B5EF4-FFF2-40B4-BE49-F238E27FC236}">
                <a16:creationId xmlns:a16="http://schemas.microsoft.com/office/drawing/2014/main" id="{5F0B9E5E-3D5E-8548-9212-40A45804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4E2A8-590F-728C-5B2C-ADEFDC2E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4191000"/>
            <a:ext cx="3657600" cy="2590800"/>
          </a:xfrm>
        </p:spPr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A Delicate Balance</a:t>
            </a:r>
            <a:b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John 1:14-18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53DF-1121-A057-DDF5-9AEF8E2A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Need for Balance…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6BCABBC-101A-17D9-BE61-B2710E17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05200"/>
            <a:ext cx="685800" cy="609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31748" name="Group 11">
            <a:extLst>
              <a:ext uri="{FF2B5EF4-FFF2-40B4-BE49-F238E27FC236}">
                <a16:creationId xmlns:a16="http://schemas.microsoft.com/office/drawing/2014/main" id="{8077AB7A-D601-2219-DD6F-1DE1AD6953CA}"/>
              </a:ext>
            </a:extLst>
          </p:cNvPr>
          <p:cNvGrpSpPr>
            <a:grpSpLocks/>
          </p:cNvGrpSpPr>
          <p:nvPr/>
        </p:nvGrpSpPr>
        <p:grpSpPr bwMode="auto">
          <a:xfrm rot="-925823">
            <a:off x="990600" y="1585913"/>
            <a:ext cx="6781800" cy="1919287"/>
            <a:chOff x="990600" y="1585277"/>
            <a:chExt cx="6781800" cy="1919923"/>
          </a:xfrm>
        </p:grpSpPr>
        <p:grpSp>
          <p:nvGrpSpPr>
            <p:cNvPr id="31749" name="Group 8">
              <a:extLst>
                <a:ext uri="{FF2B5EF4-FFF2-40B4-BE49-F238E27FC236}">
                  <a16:creationId xmlns:a16="http://schemas.microsoft.com/office/drawing/2014/main" id="{42211C2E-F77B-D516-8979-DCC6F7E3C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1585277"/>
              <a:ext cx="2438400" cy="1611559"/>
              <a:chOff x="609600" y="1600200"/>
              <a:chExt cx="2438400" cy="1611559"/>
            </a:xfrm>
          </p:grpSpPr>
          <p:pic>
            <p:nvPicPr>
              <p:cNvPr id="31754" name="Picture 3" descr="graceheart.jpg">
                <a:extLst>
                  <a:ext uri="{FF2B5EF4-FFF2-40B4-BE49-F238E27FC236}">
                    <a16:creationId xmlns:a16="http://schemas.microsoft.com/office/drawing/2014/main" id="{4F3D69EE-1284-A573-5FAF-EEFF5B3A4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187" b="12048"/>
              <a:stretch>
                <a:fillRect/>
              </a:stretch>
            </p:blipFill>
            <p:spPr bwMode="auto">
              <a:xfrm>
                <a:off x="609601" y="1600200"/>
                <a:ext cx="2438399" cy="1611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66D92EA5-9526-5492-0061-5805DB5864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8347" y="1673931"/>
                <a:ext cx="2438400" cy="762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</a:rPr>
                  <a:t>Grace</a:t>
                </a:r>
              </a:p>
            </p:txBody>
          </p:sp>
        </p:grpSp>
        <p:grpSp>
          <p:nvGrpSpPr>
            <p:cNvPr id="31750" name="Group 7">
              <a:extLst>
                <a:ext uri="{FF2B5EF4-FFF2-40B4-BE49-F238E27FC236}">
                  <a16:creationId xmlns:a16="http://schemas.microsoft.com/office/drawing/2014/main" id="{3CA1A00C-AF51-55C3-36DA-1D1E34CCB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199" y="1585277"/>
              <a:ext cx="2445123" cy="1622441"/>
              <a:chOff x="5029199" y="1585277"/>
              <a:chExt cx="2445123" cy="1622441"/>
            </a:xfrm>
          </p:grpSpPr>
          <p:pic>
            <p:nvPicPr>
              <p:cNvPr id="31752" name="Picture 4" descr="gavel.jpg">
                <a:extLst>
                  <a:ext uri="{FF2B5EF4-FFF2-40B4-BE49-F238E27FC236}">
                    <a16:creationId xmlns:a16="http://schemas.microsoft.com/office/drawing/2014/main" id="{F1796719-234F-CF26-8B0A-D9D7B603F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029199" y="1585277"/>
                <a:ext cx="2445123" cy="1622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73BA23A0-1317-451B-F5CC-1ADE87C76B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28487" y="1673640"/>
                <a:ext cx="2438400" cy="762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</a:rPr>
                  <a:t>Truth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AAE420-7633-C320-E894-074AC60AE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276600"/>
              <a:ext cx="6781800" cy="228600"/>
            </a:xfrm>
            <a:prstGeom prst="rect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C4BD-DF27-65F9-7B05-55844539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Need for Balance…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A3E5991-8436-9238-0690-F98042C9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05200"/>
            <a:ext cx="685800" cy="609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32772" name="Group 11">
            <a:extLst>
              <a:ext uri="{FF2B5EF4-FFF2-40B4-BE49-F238E27FC236}">
                <a16:creationId xmlns:a16="http://schemas.microsoft.com/office/drawing/2014/main" id="{05451E9D-77E9-B142-0FD1-8C0E139EE894}"/>
              </a:ext>
            </a:extLst>
          </p:cNvPr>
          <p:cNvGrpSpPr>
            <a:grpSpLocks/>
          </p:cNvGrpSpPr>
          <p:nvPr/>
        </p:nvGrpSpPr>
        <p:grpSpPr bwMode="auto">
          <a:xfrm rot="1246417">
            <a:off x="1250950" y="1663700"/>
            <a:ext cx="6781800" cy="1920875"/>
            <a:chOff x="990600" y="1585277"/>
            <a:chExt cx="6781800" cy="1919923"/>
          </a:xfrm>
        </p:grpSpPr>
        <p:grpSp>
          <p:nvGrpSpPr>
            <p:cNvPr id="32773" name="Group 8">
              <a:extLst>
                <a:ext uri="{FF2B5EF4-FFF2-40B4-BE49-F238E27FC236}">
                  <a16:creationId xmlns:a16="http://schemas.microsoft.com/office/drawing/2014/main" id="{B883BE0B-CFAA-DC44-5AC6-0374BFE8F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1585277"/>
              <a:ext cx="2438400" cy="1611559"/>
              <a:chOff x="609600" y="1600200"/>
              <a:chExt cx="2438400" cy="1611559"/>
            </a:xfrm>
          </p:grpSpPr>
          <p:pic>
            <p:nvPicPr>
              <p:cNvPr id="32778" name="Picture 3" descr="graceheart.jpg">
                <a:extLst>
                  <a:ext uri="{FF2B5EF4-FFF2-40B4-BE49-F238E27FC236}">
                    <a16:creationId xmlns:a16="http://schemas.microsoft.com/office/drawing/2014/main" id="{F8179C69-8954-66DC-C045-41698F6AD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187" b="12048"/>
              <a:stretch>
                <a:fillRect/>
              </a:stretch>
            </p:blipFill>
            <p:spPr bwMode="auto">
              <a:xfrm>
                <a:off x="609601" y="1600200"/>
                <a:ext cx="2438399" cy="1611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4753B4A-0163-75D7-91F7-17D18791DD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7999" y="1676106"/>
                <a:ext cx="2438400" cy="761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</a:rPr>
                  <a:t>Grace</a:t>
                </a:r>
              </a:p>
            </p:txBody>
          </p:sp>
        </p:grpSp>
        <p:grpSp>
          <p:nvGrpSpPr>
            <p:cNvPr id="32774" name="Group 7">
              <a:extLst>
                <a:ext uri="{FF2B5EF4-FFF2-40B4-BE49-F238E27FC236}">
                  <a16:creationId xmlns:a16="http://schemas.microsoft.com/office/drawing/2014/main" id="{7210F073-1DEE-F7C2-6E78-145C5887D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199" y="1585277"/>
              <a:ext cx="2445123" cy="1622441"/>
              <a:chOff x="5029199" y="1585277"/>
              <a:chExt cx="2445123" cy="1622441"/>
            </a:xfrm>
          </p:grpSpPr>
          <p:pic>
            <p:nvPicPr>
              <p:cNvPr id="32776" name="Picture 4" descr="gavel.jpg">
                <a:extLst>
                  <a:ext uri="{FF2B5EF4-FFF2-40B4-BE49-F238E27FC236}">
                    <a16:creationId xmlns:a16="http://schemas.microsoft.com/office/drawing/2014/main" id="{15AC317C-A555-EC03-2D6D-D77A5D1D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029199" y="1585277"/>
                <a:ext cx="2445123" cy="1622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299DEA13-8D00-1912-D316-9AD7A399C4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27680" y="1674446"/>
                <a:ext cx="2438400" cy="76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Sand" pitchFamily="-107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anose="020B0604020202020204" pitchFamily="34" charset="0"/>
                  </a:rPr>
                  <a:t>Truth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71BD8B-6333-5FD8-F170-127BDB54E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276600"/>
              <a:ext cx="6781800" cy="228600"/>
            </a:xfrm>
            <a:prstGeom prst="rect">
              <a:avLst/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CF79-0911-8FD9-41E9-2BCB5197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Need for Balance…</a:t>
            </a:r>
          </a:p>
        </p:txBody>
      </p:sp>
      <p:grpSp>
        <p:nvGrpSpPr>
          <p:cNvPr id="33795" name="Group 8">
            <a:extLst>
              <a:ext uri="{FF2B5EF4-FFF2-40B4-BE49-F238E27FC236}">
                <a16:creationId xmlns:a16="http://schemas.microsoft.com/office/drawing/2014/main" id="{D0AEF4E8-EADC-2FD0-19EB-EA80A2CFE134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585913"/>
            <a:ext cx="2438400" cy="1611312"/>
            <a:chOff x="609600" y="1600200"/>
            <a:chExt cx="2438400" cy="1611559"/>
          </a:xfrm>
        </p:grpSpPr>
        <p:pic>
          <p:nvPicPr>
            <p:cNvPr id="33801" name="Picture 3" descr="graceheart.jpg">
              <a:extLst>
                <a:ext uri="{FF2B5EF4-FFF2-40B4-BE49-F238E27FC236}">
                  <a16:creationId xmlns:a16="http://schemas.microsoft.com/office/drawing/2014/main" id="{E4321963-6350-A8CD-EEC3-35C1C8F35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87" b="12048"/>
            <a:stretch>
              <a:fillRect/>
            </a:stretch>
          </p:blipFill>
          <p:spPr bwMode="auto">
            <a:xfrm>
              <a:off x="609601" y="1600200"/>
              <a:ext cx="2438399" cy="161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058FF118-F3A6-821B-7932-0301E659D3D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600" y="1676412"/>
              <a:ext cx="2438400" cy="76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Grace</a:t>
              </a:r>
            </a:p>
          </p:txBody>
        </p:sp>
      </p:grpSp>
      <p:grpSp>
        <p:nvGrpSpPr>
          <p:cNvPr id="33796" name="Group 7">
            <a:extLst>
              <a:ext uri="{FF2B5EF4-FFF2-40B4-BE49-F238E27FC236}">
                <a16:creationId xmlns:a16="http://schemas.microsoft.com/office/drawing/2014/main" id="{5F7CD8F3-AE34-7670-924E-11FF2B83513A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585913"/>
            <a:ext cx="2444750" cy="1622425"/>
            <a:chOff x="5029199" y="1585277"/>
            <a:chExt cx="2445123" cy="1622441"/>
          </a:xfrm>
        </p:grpSpPr>
        <p:pic>
          <p:nvPicPr>
            <p:cNvPr id="33799" name="Picture 4" descr="gavel.jpg">
              <a:extLst>
                <a:ext uri="{FF2B5EF4-FFF2-40B4-BE49-F238E27FC236}">
                  <a16:creationId xmlns:a16="http://schemas.microsoft.com/office/drawing/2014/main" id="{418A54DF-D5A1-961E-17A6-24F5365F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9199" y="1585277"/>
              <a:ext cx="2445123" cy="162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7535A9E-3C4A-CE63-960C-7ACB71E9E3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29199" y="1675765"/>
              <a:ext cx="2438772" cy="76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Truth</a:t>
              </a:r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B942564-06F2-7423-DC60-8B79B2FF3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05200"/>
            <a:ext cx="685800" cy="609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6EA4D2-5430-905D-58EB-358942EF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6781800" cy="228600"/>
          </a:xfrm>
          <a:prstGeom prst="rect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D1D1-50DC-7588-9BBD-4A71CF18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How we could best see God’s…</a:t>
            </a:r>
          </a:p>
        </p:txBody>
      </p:sp>
      <p:pic>
        <p:nvPicPr>
          <p:cNvPr id="34819" name="Picture 2" descr="grace&amp;truthcross.jpg">
            <a:extLst>
              <a:ext uri="{FF2B5EF4-FFF2-40B4-BE49-F238E27FC236}">
                <a16:creationId xmlns:a16="http://schemas.microsoft.com/office/drawing/2014/main" id="{D8D4DBE0-3F85-A31E-7CD7-1FFEB66F7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9638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B27140-E165-137A-6DF7-192501544B3B}"/>
              </a:ext>
            </a:extLst>
          </p:cNvPr>
          <p:cNvSpPr txBox="1">
            <a:spLocks/>
          </p:cNvSpPr>
          <p:nvPr/>
        </p:nvSpPr>
        <p:spPr bwMode="auto">
          <a:xfrm>
            <a:off x="3048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The best way was for God to become one of us!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B47D12F-287E-534F-F9DD-C3FC0243C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6781800" cy="990600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Yahoo" pitchFamily="2" charset="0"/>
              </a:rPr>
              <a:t>Prologue 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C45D30C-9174-3682-715E-07CDA69215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8839200" cy="144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is God because He is: (1) the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Creator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  <a:b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(2)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testified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by John the Baptist, (3) the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Saviour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of the world, and (4) the best example of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grace and truth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.</a:t>
            </a:r>
            <a:endParaRPr lang="en-US" altLang="en-US" sz="280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F459D-47B9-D8CA-5CDC-15DC79D2A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83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0713" indent="-6207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I.	Jesus was the </a:t>
            </a:r>
            <a:r>
              <a:rPr lang="en-US" sz="2800" b="1" kern="0" dirty="0">
                <a:solidFill>
                  <a:srgbClr val="00FF00"/>
                </a:solidFill>
                <a:latin typeface="Arial"/>
                <a:cs typeface="Arial"/>
              </a:rPr>
              <a:t>Creator </a:t>
            </a: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God (1:1-5)</a:t>
            </a:r>
          </a:p>
          <a:p>
            <a:pPr marL="620713" indent="-620713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20713" indent="-6207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II.	</a:t>
            </a:r>
            <a:r>
              <a:rPr lang="en-GB" altLang="zh-CN" sz="2800" b="1" kern="0" dirty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John the Baptist </a:t>
            </a:r>
            <a:r>
              <a:rPr lang="en-GB" altLang="zh-CN" sz="2800" b="1" kern="0" dirty="0">
                <a:solidFill>
                  <a:srgbClr val="00FF00"/>
                </a:solidFill>
                <a:latin typeface="Arial"/>
                <a:ea typeface="宋体" charset="-122"/>
                <a:cs typeface="宋体" charset="-122"/>
              </a:rPr>
              <a:t>testified </a:t>
            </a:r>
            <a:r>
              <a:rPr lang="en-GB" altLang="zh-CN" sz="2800" b="1" kern="0" dirty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that Jesus is God</a:t>
            </a:r>
            <a:r>
              <a:rPr lang="en-US" altLang="zh-CN" sz="2800" kern="0" dirty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 </a:t>
            </a: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 (1:6-8)</a:t>
            </a:r>
          </a:p>
          <a:p>
            <a:pPr marL="620713" indent="-620713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20713" indent="-6207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b="1" kern="0" dirty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III.	Jesus brought </a:t>
            </a:r>
            <a:r>
              <a:rPr lang="en-US" altLang="zh-CN" sz="2800" b="1" kern="0" dirty="0">
                <a:solidFill>
                  <a:srgbClr val="00FF00"/>
                </a:solidFill>
                <a:latin typeface="Arial"/>
                <a:ea typeface="宋体" charset="-122"/>
                <a:cs typeface="宋体" charset="-122"/>
              </a:rPr>
              <a:t>salvation </a:t>
            </a:r>
            <a:r>
              <a:rPr lang="en-US" altLang="zh-CN" sz="2800" b="1" kern="0" dirty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to mankind (1:9-13)</a:t>
            </a:r>
          </a:p>
          <a:p>
            <a:pPr marL="620713" indent="-620713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620713" indent="-6207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IV.	Jesus showed </a:t>
            </a:r>
            <a:r>
              <a:rPr lang="en-US" sz="2800" b="1" kern="0" dirty="0">
                <a:solidFill>
                  <a:srgbClr val="00FF00"/>
                </a:solidFill>
                <a:latin typeface="Arial"/>
                <a:cs typeface="Arial"/>
              </a:rPr>
              <a:t>grace and truth </a:t>
            </a:r>
            <a:r>
              <a:rPr lang="en-US" sz="2800" b="1" kern="0" dirty="0">
                <a:solidFill>
                  <a:srgbClr val="FFFFFF"/>
                </a:solidFill>
                <a:latin typeface="Arial"/>
                <a:cs typeface="Arial"/>
              </a:rPr>
              <a:t>(1:14-18)</a:t>
            </a:r>
            <a:r>
              <a:rPr lang="en-US" altLang="zh-CN" sz="2800" kern="0" dirty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F8A09-99F7-F456-99EE-80844266D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ABB9E-81D6-244A-AE7F-30574E0A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609600"/>
            <a:ext cx="4019550" cy="44958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John 1:1-18</a:t>
            </a:r>
          </a:p>
        </p:txBody>
      </p:sp>
      <p:pic>
        <p:nvPicPr>
          <p:cNvPr id="36868" name="Picture 3" descr="gospel of john title.jpg">
            <a:extLst>
              <a:ext uri="{FF2B5EF4-FFF2-40B4-BE49-F238E27FC236}">
                <a16:creationId xmlns:a16="http://schemas.microsoft.com/office/drawing/2014/main" id="{B1525FD3-5D4E-C0EC-6412-E94C7BFB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1199" r="2286" b="1601"/>
          <a:stretch>
            <a:fillRect/>
          </a:stretch>
        </p:blipFill>
        <p:spPr bwMode="auto">
          <a:xfrm>
            <a:off x="0" y="0"/>
            <a:ext cx="47244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214FF1-A512-D669-49B8-4A82D3E4E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06984-6372-1A9D-5F4F-90CC4FD6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609600"/>
            <a:ext cx="7715250" cy="3200400"/>
          </a:xfrm>
        </p:spPr>
        <p:txBody>
          <a:bodyPr/>
          <a:lstStyle/>
          <a:p>
            <a:r>
              <a:rPr lang="en-US" altLang="en-US" dirty="0">
                <a:effectLst/>
              </a:rPr>
              <a:t>I. </a:t>
            </a:r>
            <a:r>
              <a:rPr lang="en-US" altLang="en-US" u="sng" dirty="0">
                <a:solidFill>
                  <a:srgbClr val="FFFF66"/>
                </a:solidFill>
                <a:effectLst/>
              </a:rPr>
              <a:t>Eyewitnesses</a:t>
            </a:r>
            <a:r>
              <a:rPr lang="en-US" altLang="en-US" dirty="0">
                <a:solidFill>
                  <a:srgbClr val="FFFF66"/>
                </a:solidFill>
                <a:effectLst/>
              </a:rPr>
              <a:t> </a:t>
            </a:r>
            <a:r>
              <a:rPr lang="en-US" altLang="en-US" dirty="0">
                <a:effectLst/>
              </a:rPr>
              <a:t>saw God’s grace and truth when Jesus became human (1:14-15).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5BB1C3-D5FB-F19A-23D9-5E6F65F61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E37976BD-1434-0C2B-CE7E-24A5BB173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1388"/>
          </a:xfrm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i="1" u="sng">
                <a:effectLst>
                  <a:outerShdw blurRad="38100" dist="38100" dir="2700000" algn="tl">
                    <a:srgbClr val="808080"/>
                  </a:outerShdw>
                </a:effectLst>
              </a:rPr>
              <a:t>God became Man in Jesus</a:t>
            </a:r>
            <a:endParaRPr lang="en-US" altLang="en-US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B5EB329A-C6DA-093D-F5DF-45F9F0F9A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69988"/>
            <a:ext cx="8915400" cy="2133600"/>
          </a:xfrm>
          <a:effectLst>
            <a:outerShdw blurRad="63500" dist="8980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“The Word became flesh and made his dwelling among us.  We have seen his glory, the glory of the One and Only, who came from the Father, full of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grace and truth</a:t>
            </a: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” </a:t>
            </a:r>
            <a:b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(John 1:14 </a:t>
            </a:r>
            <a:r>
              <a:rPr lang="en-US" altLang="en-US" sz="280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NIV</a:t>
            </a: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9941" name="Picture 4" descr="jesuswashesfeet">
            <a:extLst>
              <a:ext uri="{FF2B5EF4-FFF2-40B4-BE49-F238E27FC236}">
                <a16:creationId xmlns:a16="http://schemas.microsoft.com/office/drawing/2014/main" id="{B281BEE3-8E13-E8FE-6078-7086D27D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17888"/>
            <a:ext cx="60071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quot;Total Solar Eclipse, Seahorse Prominence&quot; © Gerald Lodriguss / Photo Researchers">
            <a:hlinkClick r:id="rId3"/>
            <a:extLst>
              <a:ext uri="{FF2B5EF4-FFF2-40B4-BE49-F238E27FC236}">
                <a16:creationId xmlns:a16="http://schemas.microsoft.com/office/drawing/2014/main" id="{099010E8-B537-AB02-D767-8ADA9584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3" name="Rectangle 3">
            <a:extLst>
              <a:ext uri="{FF2B5EF4-FFF2-40B4-BE49-F238E27FC236}">
                <a16:creationId xmlns:a16="http://schemas.microsoft.com/office/drawing/2014/main" id="{E16A18CC-F1D0-6E2D-66D8-C7473F6CB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384300"/>
          </a:xfrm>
        </p:spPr>
        <p:txBody>
          <a:bodyPr/>
          <a:lstStyle/>
          <a:p>
            <a:pPr eaLnBrk="1" hangingPunct="1"/>
            <a:r>
              <a:rPr lang="en-US" altLang="en-US" sz="3600" i="1" u="sng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Jesus (logos) </a:t>
            </a:r>
            <a:r>
              <a:rPr lang="en-US" altLang="en-US" sz="3600" i="1" u="sng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had no beginning (1a)</a:t>
            </a:r>
            <a:endParaRPr lang="en-US" altLang="en-US" sz="3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58084" name="Rectangle 4">
            <a:extLst>
              <a:ext uri="{FF2B5EF4-FFF2-40B4-BE49-F238E27FC236}">
                <a16:creationId xmlns:a16="http://schemas.microsoft.com/office/drawing/2014/main" id="{A353AA35-5DC3-44A4-DF4B-72C20FA31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467600" cy="41910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“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the beginning </a:t>
            </a: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was the Word</a:t>
            </a: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and the Word was with God, </a:t>
            </a: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and the Word was God” </a:t>
            </a:r>
          </a:p>
          <a:p>
            <a:pPr marL="0" indent="0" algn="r" eaLnBrk="1" hangingPunct="1">
              <a:buFontTx/>
              <a:buNone/>
            </a:pPr>
            <a:endParaRPr lang="en-US" altLang="en-US" sz="3600"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(John 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8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8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8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8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8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autoUpdateAnimBg="0"/>
      <p:bldP spid="55808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4ED8708-649E-44EA-3CBB-0ABFA01D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4035" name="Picture 3" descr="tabernaclecloud">
            <a:extLst>
              <a:ext uri="{FF2B5EF4-FFF2-40B4-BE49-F238E27FC236}">
                <a16:creationId xmlns:a16="http://schemas.microsoft.com/office/drawing/2014/main" id="{D0D1A41B-6821-25FD-E828-E770F8B7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0"/>
            <a:ext cx="8386762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5396" name="Rectangle 4">
            <a:extLst>
              <a:ext uri="{FF2B5EF4-FFF2-40B4-BE49-F238E27FC236}">
                <a16:creationId xmlns:a16="http://schemas.microsoft.com/office/drawing/2014/main" id="{21679D1E-D12D-0FA9-53F1-39A6B012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762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sz="3200">
                <a:effectLst>
                  <a:outerShdw blurRad="38100" dist="38100" dir="2700000" algn="tl">
                    <a:srgbClr val="808080"/>
                  </a:outerShdw>
                </a:effectLst>
              </a:rPr>
              <a:t>“The Word tabernacled among us…”</a:t>
            </a:r>
            <a:endParaRPr lang="en-US" altLang="en-US" sz="400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47A64E5-653D-7A93-6EB2-A65BA1A1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4950" y="1397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FAA60C67-D5E8-4CF5-4546-90C92D27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300" y="5997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55399" name="Text Box 7">
            <a:extLst>
              <a:ext uri="{FF2B5EF4-FFF2-40B4-BE49-F238E27FC236}">
                <a16:creationId xmlns:a16="http://schemas.microsoft.com/office/drawing/2014/main" id="{9E746586-3FA0-6840-B366-E6B846EB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Times New Roman" pitchFamily="-112" charset="0"/>
                <a:ea typeface="ＭＳ Ｐゴシック"/>
                <a:cs typeface="ＭＳ Ｐゴシック"/>
              </a:rPr>
              <a:t>Exodus 40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901AB9-6E40-965B-3027-3F37CD616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BF745-CC13-856D-8B29-C164BDC7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Randy Alcorn</a:t>
            </a:r>
          </a:p>
        </p:txBody>
      </p:sp>
      <p:pic>
        <p:nvPicPr>
          <p:cNvPr id="19460" name="Picture 4" descr="randyalcorn.jpg">
            <a:extLst>
              <a:ext uri="{FF2B5EF4-FFF2-40B4-BE49-F238E27FC236}">
                <a16:creationId xmlns:a16="http://schemas.microsoft.com/office/drawing/2014/main" id="{FD809860-22CE-9587-DD63-7CAD4051A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0"/>
            <a:ext cx="350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alcorngrace&amp;truth.jpg">
            <a:extLst>
              <a:ext uri="{FF2B5EF4-FFF2-40B4-BE49-F238E27FC236}">
                <a16:creationId xmlns:a16="http://schemas.microsoft.com/office/drawing/2014/main" id="{F9ED70C9-CEF8-6335-84BB-DF2709DDA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570">
            <a:off x="803275" y="-190500"/>
            <a:ext cx="5119688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2E824E2C-1127-17FE-75EC-C98A091D0E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70000"/>
            <a:ext cx="6438900" cy="45640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307" name="Rectangle 3">
            <a:extLst>
              <a:ext uri="{FF2B5EF4-FFF2-40B4-BE49-F238E27FC236}">
                <a16:creationId xmlns:a16="http://schemas.microsoft.com/office/drawing/2014/main" id="{E4F26407-1198-765A-B016-65F82C416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12" charset="0"/>
                <a:cs typeface="Arial" charset="0"/>
              </a:rPr>
              <a:t>7</a:t>
            </a:r>
          </a:p>
        </p:txBody>
      </p:sp>
      <p:sp>
        <p:nvSpPr>
          <p:cNvPr id="354308" name="Line 4">
            <a:extLst>
              <a:ext uri="{FF2B5EF4-FFF2-40B4-BE49-F238E27FC236}">
                <a16:creationId xmlns:a16="http://schemas.microsoft.com/office/drawing/2014/main" id="{C473F8BF-FBAA-1C38-71CF-126846403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 New Roman" pitchFamily="-108" charset="0"/>
              <a:cs typeface="Arial" charset="0"/>
            </a:endParaRPr>
          </a:p>
        </p:txBody>
      </p:sp>
      <p:grpSp>
        <p:nvGrpSpPr>
          <p:cNvPr id="46085" name="Group 5">
            <a:extLst>
              <a:ext uri="{FF2B5EF4-FFF2-40B4-BE49-F238E27FC236}">
                <a16:creationId xmlns:a16="http://schemas.microsoft.com/office/drawing/2014/main" id="{4ABC572C-4D20-3A1A-0BD1-93877534211B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2019300"/>
            <a:ext cx="5749925" cy="3244850"/>
            <a:chOff x="1064" y="1272"/>
            <a:chExt cx="3622" cy="2044"/>
          </a:xfrm>
        </p:grpSpPr>
        <p:sp>
          <p:nvSpPr>
            <p:cNvPr id="46110" name="Rectangle 6">
              <a:extLst>
                <a:ext uri="{FF2B5EF4-FFF2-40B4-BE49-F238E27FC236}">
                  <a16:creationId xmlns:a16="http://schemas.microsoft.com/office/drawing/2014/main" id="{407B8E9F-C28F-26AE-4074-EC0BE8B7A7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5869">
              <a:off x="2696" y="1304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1" name="Rectangle 7">
              <a:extLst>
                <a:ext uri="{FF2B5EF4-FFF2-40B4-BE49-F238E27FC236}">
                  <a16:creationId xmlns:a16="http://schemas.microsoft.com/office/drawing/2014/main" id="{197A9CF9-69D9-3955-C5CD-851EAE8818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4197">
              <a:off x="2528" y="1272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2" name="Rectangle 8">
              <a:extLst>
                <a:ext uri="{FF2B5EF4-FFF2-40B4-BE49-F238E27FC236}">
                  <a16:creationId xmlns:a16="http://schemas.microsoft.com/office/drawing/2014/main" id="{85C9DA03-0896-CD9F-AFF0-6D752ED122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1981">
              <a:off x="1064" y="1842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3" name="Rectangle 9">
              <a:extLst>
                <a:ext uri="{FF2B5EF4-FFF2-40B4-BE49-F238E27FC236}">
                  <a16:creationId xmlns:a16="http://schemas.microsoft.com/office/drawing/2014/main" id="{E9D5EAC2-3F1E-1C4F-5316-0C5AA5EEE2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205">
              <a:off x="3528" y="1520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4" name="Rectangle 10">
              <a:extLst>
                <a:ext uri="{FF2B5EF4-FFF2-40B4-BE49-F238E27FC236}">
                  <a16:creationId xmlns:a16="http://schemas.microsoft.com/office/drawing/2014/main" id="{5A9909F0-02D4-6DF7-85F9-00CF45A46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205">
              <a:off x="1736" y="1488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5" name="Rectangle 11">
              <a:extLst>
                <a:ext uri="{FF2B5EF4-FFF2-40B4-BE49-F238E27FC236}">
                  <a16:creationId xmlns:a16="http://schemas.microsoft.com/office/drawing/2014/main" id="{6C860F7C-76A3-131C-8726-C3806CF00B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688880">
              <a:off x="1222" y="3090"/>
              <a:ext cx="3464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6" name="Rectangle 12">
              <a:extLst>
                <a:ext uri="{FF2B5EF4-FFF2-40B4-BE49-F238E27FC236}">
                  <a16:creationId xmlns:a16="http://schemas.microsoft.com/office/drawing/2014/main" id="{A4CBEC52-4AC7-7680-D971-E785F61185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49979">
              <a:off x="3496" y="1970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4317" name="Oval 13">
            <a:extLst>
              <a:ext uri="{FF2B5EF4-FFF2-40B4-BE49-F238E27FC236}">
                <a16:creationId xmlns:a16="http://schemas.microsoft.com/office/drawing/2014/main" id="{ECB1541E-35C6-F270-F211-052D291C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030788"/>
            <a:ext cx="5883275" cy="800100"/>
          </a:xfrm>
          <a:prstGeom prst="ellipse">
            <a:avLst/>
          </a:prstGeom>
          <a:noFill/>
          <a:ln w="57150">
            <a:solidFill>
              <a:srgbClr val="EEFF4B"/>
            </a:solidFill>
            <a:round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Times New Roman" pitchFamily="-112" charset="0"/>
              <a:cs typeface="Arial" charset="0"/>
            </a:endParaRPr>
          </a:p>
        </p:txBody>
      </p:sp>
      <p:sp>
        <p:nvSpPr>
          <p:cNvPr id="354319" name="Text Box 15">
            <a:extLst>
              <a:ext uri="{FF2B5EF4-FFF2-40B4-BE49-F238E27FC236}">
                <a16:creationId xmlns:a16="http://schemas.microsoft.com/office/drawing/2014/main" id="{778019F0-B436-A0C2-970D-C4573B10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59309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66FF66"/>
                </a:solidFill>
                <a:latin typeface="Comic Sans MS" panose="030F0902030302020204" pitchFamily="66" charset="0"/>
              </a:rPr>
              <a:t>The Tabernacle</a:t>
            </a:r>
            <a:endParaRPr lang="en-US" altLang="en-US" sz="4000" b="1">
              <a:solidFill>
                <a:srgbClr val="FFD34A"/>
              </a:solidFill>
              <a:latin typeface="Comic Sans MS" panose="030F0902030302020204" pitchFamily="66" charset="0"/>
            </a:endParaRPr>
          </a:p>
        </p:txBody>
      </p:sp>
      <p:sp>
        <p:nvSpPr>
          <p:cNvPr id="354320" name="Rectangle 16">
            <a:extLst>
              <a:ext uri="{FF2B5EF4-FFF2-40B4-BE49-F238E27FC236}">
                <a16:creationId xmlns:a16="http://schemas.microsoft.com/office/drawing/2014/main" id="{885C8F41-57C9-9DE7-3AAF-6727BB37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5137150"/>
            <a:ext cx="61912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rgbClr val="FFD34A"/>
                </a:solidFill>
                <a:latin typeface="Comic Sans MS" pitchFamily="-112" charset="0"/>
                <a:cs typeface="Arial" charset="0"/>
              </a:rPr>
              <a:t>    </a:t>
            </a:r>
            <a:r>
              <a:rPr lang="en-US" b="1">
                <a:solidFill>
                  <a:srgbClr val="FFD34A"/>
                </a:solidFill>
                <a:latin typeface="Comic Sans MS" pitchFamily="-112" charset="0"/>
                <a:cs typeface="Arial" charset="0"/>
              </a:rPr>
              <a:t>The Tabernacle in the Wilderness</a:t>
            </a:r>
          </a:p>
        </p:txBody>
      </p:sp>
      <p:sp>
        <p:nvSpPr>
          <p:cNvPr id="46089" name="Rectangle 18">
            <a:extLst>
              <a:ext uri="{FF2B5EF4-FFF2-40B4-BE49-F238E27FC236}">
                <a16:creationId xmlns:a16="http://schemas.microsoft.com/office/drawing/2014/main" id="{DECA505A-0F97-B252-F8CA-203CE59D6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Rectangle 19">
            <a:extLst>
              <a:ext uri="{FF2B5EF4-FFF2-40B4-BE49-F238E27FC236}">
                <a16:creationId xmlns:a16="http://schemas.microsoft.com/office/drawing/2014/main" id="{6A65EC9B-5E66-DA94-44F1-2624CD37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4356100"/>
            <a:ext cx="2936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0000"/>
                </a:solidFill>
                <a:latin typeface="Helvetica" pitchFamily="2" charset="0"/>
              </a:rPr>
              <a:t>40</a:t>
            </a:r>
          </a:p>
        </p:txBody>
      </p:sp>
      <p:sp>
        <p:nvSpPr>
          <p:cNvPr id="46091" name="AutoShape 20">
            <a:extLst>
              <a:ext uri="{FF2B5EF4-FFF2-40B4-BE49-F238E27FC236}">
                <a16:creationId xmlns:a16="http://schemas.microsoft.com/office/drawing/2014/main" id="{4398E7D9-688A-8B91-2104-24B7F2D2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2" name="Rectangle 21">
            <a:extLst>
              <a:ext uri="{FF2B5EF4-FFF2-40B4-BE49-F238E27FC236}">
                <a16:creationId xmlns:a16="http://schemas.microsoft.com/office/drawing/2014/main" id="{38A430B1-46E3-0146-5438-697F64A22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3" name="AutoShape 22">
            <a:extLst>
              <a:ext uri="{FF2B5EF4-FFF2-40B4-BE49-F238E27FC236}">
                <a16:creationId xmlns:a16="http://schemas.microsoft.com/office/drawing/2014/main" id="{56C5AB4F-9BFF-4850-3B60-40682C871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Line 23">
            <a:extLst>
              <a:ext uri="{FF2B5EF4-FFF2-40B4-BE49-F238E27FC236}">
                <a16:creationId xmlns:a16="http://schemas.microsoft.com/office/drawing/2014/main" id="{A89F7C27-C04C-ECF5-4F5F-1B0BC092C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24">
            <a:extLst>
              <a:ext uri="{FF2B5EF4-FFF2-40B4-BE49-F238E27FC236}">
                <a16:creationId xmlns:a16="http://schemas.microsoft.com/office/drawing/2014/main" id="{AEBF1011-E4FA-82DB-69D0-AE8724006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25">
            <a:extLst>
              <a:ext uri="{FF2B5EF4-FFF2-40B4-BE49-F238E27FC236}">
                <a16:creationId xmlns:a16="http://schemas.microsoft.com/office/drawing/2014/main" id="{4E16F15B-12E1-008B-9C92-5B60338A5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26">
            <a:extLst>
              <a:ext uri="{FF2B5EF4-FFF2-40B4-BE49-F238E27FC236}">
                <a16:creationId xmlns:a16="http://schemas.microsoft.com/office/drawing/2014/main" id="{A2663746-A9F7-69CE-748B-3CA25E1DC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27">
            <a:extLst>
              <a:ext uri="{FF2B5EF4-FFF2-40B4-BE49-F238E27FC236}">
                <a16:creationId xmlns:a16="http://schemas.microsoft.com/office/drawing/2014/main" id="{A51393FE-E501-CFD9-5473-A5FA5718B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Rectangle 28">
            <a:extLst>
              <a:ext uri="{FF2B5EF4-FFF2-40B4-BE49-F238E27FC236}">
                <a16:creationId xmlns:a16="http://schemas.microsoft.com/office/drawing/2014/main" id="{6C637047-60DF-288A-4E53-073BD4CEA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429000"/>
            <a:ext cx="593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46100" name="Rectangle 29">
            <a:extLst>
              <a:ext uri="{FF2B5EF4-FFF2-40B4-BE49-F238E27FC236}">
                <a16:creationId xmlns:a16="http://schemas.microsoft.com/office/drawing/2014/main" id="{4F5189BF-3D5D-35D2-52CE-B3EA5E45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Sinai</a:t>
            </a:r>
          </a:p>
        </p:txBody>
      </p:sp>
      <p:sp>
        <p:nvSpPr>
          <p:cNvPr id="46101" name="Rectangle 30">
            <a:extLst>
              <a:ext uri="{FF2B5EF4-FFF2-40B4-BE49-F238E27FC236}">
                <a16:creationId xmlns:a16="http://schemas.microsoft.com/office/drawing/2014/main" id="{04D478F7-DE55-3240-B354-010D0101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4025900"/>
            <a:ext cx="6445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M - C - C</a:t>
            </a:r>
          </a:p>
        </p:txBody>
      </p:sp>
      <p:sp>
        <p:nvSpPr>
          <p:cNvPr id="46102" name="Rectangle 31">
            <a:extLst>
              <a:ext uri="{FF2B5EF4-FFF2-40B4-BE49-F238E27FC236}">
                <a16:creationId xmlns:a16="http://schemas.microsoft.com/office/drawing/2014/main" id="{6F05A732-CD7D-3459-7788-E51314857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Kadesh Barnea</a:t>
            </a:r>
          </a:p>
        </p:txBody>
      </p:sp>
      <p:sp>
        <p:nvSpPr>
          <p:cNvPr id="46103" name="Line 32">
            <a:extLst>
              <a:ext uri="{FF2B5EF4-FFF2-40B4-BE49-F238E27FC236}">
                <a16:creationId xmlns:a16="http://schemas.microsoft.com/office/drawing/2014/main" id="{38A8C39D-7A07-8673-159B-54725507B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Rectangle 33">
            <a:extLst>
              <a:ext uri="{FF2B5EF4-FFF2-40B4-BE49-F238E27FC236}">
                <a16:creationId xmlns:a16="http://schemas.microsoft.com/office/drawing/2014/main" id="{FF17C67B-0577-766F-A1B8-C398264F9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670300"/>
            <a:ext cx="593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Helvetica" pitchFamily="2" charset="0"/>
              </a:rPr>
              <a:t>Exodus</a:t>
            </a:r>
          </a:p>
        </p:txBody>
      </p:sp>
      <p:sp>
        <p:nvSpPr>
          <p:cNvPr id="46105" name="Text Box 34">
            <a:extLst>
              <a:ext uri="{FF2B5EF4-FFF2-40B4-BE49-F238E27FC236}">
                <a16:creationId xmlns:a16="http://schemas.microsoft.com/office/drawing/2014/main" id="{9E5AFEB4-C417-E64B-572A-43FB9B94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38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6106" name="Text Box 35">
            <a:extLst>
              <a:ext uri="{FF2B5EF4-FFF2-40B4-BE49-F238E27FC236}">
                <a16:creationId xmlns:a16="http://schemas.microsoft.com/office/drawing/2014/main" id="{DC6F9370-0838-DD9E-3655-29F0F15BB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64071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4340" name="Rectangle 36">
            <a:extLst>
              <a:ext uri="{FF2B5EF4-FFF2-40B4-BE49-F238E27FC236}">
                <a16:creationId xmlns:a16="http://schemas.microsoft.com/office/drawing/2014/main" id="{5A7E0EE9-4465-18F2-99FE-9C32560B4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12" charset="0"/>
                <a:cs typeface="Arial" charset="0"/>
              </a:rPr>
              <a:t>16</a:t>
            </a:r>
          </a:p>
        </p:txBody>
      </p:sp>
      <p:sp>
        <p:nvSpPr>
          <p:cNvPr id="46108" name="Text Box 37">
            <a:extLst>
              <a:ext uri="{FF2B5EF4-FFF2-40B4-BE49-F238E27FC236}">
                <a16:creationId xmlns:a16="http://schemas.microsoft.com/office/drawing/2014/main" id="{344D108D-BE94-E2FA-0926-F03D8ACFB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6284913"/>
            <a:ext cx="163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</a:rPr>
              <a:t>Handbook pg. 26-29</a:t>
            </a:r>
          </a:p>
        </p:txBody>
      </p:sp>
      <p:sp>
        <p:nvSpPr>
          <p:cNvPr id="354342" name="Rectangle 38">
            <a:extLst>
              <a:ext uri="{FF2B5EF4-FFF2-40B4-BE49-F238E27FC236}">
                <a16:creationId xmlns:a16="http://schemas.microsoft.com/office/drawing/2014/main" id="{575F4DDD-A7EA-BA9C-71BA-869008EB6D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219200"/>
            <a:ext cx="6858000" cy="533400"/>
          </a:xfrm>
        </p:spPr>
        <p:txBody>
          <a:bodyPr/>
          <a:lstStyle/>
          <a:p>
            <a:pPr eaLnBrk="1" hangingPunct="1"/>
            <a:r>
              <a:rPr lang="en-US" altLang="en-US" sz="2400">
                <a:effectLst/>
                <a:latin typeface="Comic Sans MS" panose="030F0902030302020204" pitchFamily="66" charset="0"/>
                <a:ea typeface="ＭＳ Ｐゴシック" panose="020B0600070205080204" pitchFamily="34" charset="-128"/>
              </a:rPr>
              <a:t>God set up a place for Him to dwell as King</a:t>
            </a:r>
            <a:endParaRPr lang="en-US" altLang="en-US">
              <a:effectLst>
                <a:outerShdw blurRad="38100" dist="38100" dir="2700000" algn="tl">
                  <a:srgbClr val="80808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7" grpId="0" animBg="1"/>
      <p:bldP spid="354319" grpId="0" autoUpdateAnimBg="0"/>
      <p:bldP spid="3543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0F201802-0D80-50AD-D30C-102C6161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051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  <a:tab pos="4800600" algn="l"/>
                <a:tab pos="5600700" algn="l"/>
              </a:tabLs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1400">
              <a:solidFill>
                <a:srgbClr val="000000"/>
              </a:solidFill>
              <a:latin typeface="Arial Narrow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1171" name="Title 1">
            <a:extLst>
              <a:ext uri="{FF2B5EF4-FFF2-40B4-BE49-F238E27FC236}">
                <a16:creationId xmlns:a16="http://schemas.microsoft.com/office/drawing/2014/main" id="{152D771E-5D4D-84CA-39A3-4CB8FAB2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-128"/>
                <a:cs typeface="ＭＳ Ｐゴシック" charset="-128"/>
              </a:rPr>
              <a:t>The Holy Place</a:t>
            </a:r>
          </a:p>
        </p:txBody>
      </p:sp>
      <p:sp>
        <p:nvSpPr>
          <p:cNvPr id="391172" name="Content Placeholder 2">
            <a:extLst>
              <a:ext uri="{FF2B5EF4-FFF2-40B4-BE49-F238E27FC236}">
                <a16:creationId xmlns:a16="http://schemas.microsoft.com/office/drawing/2014/main" id="{8FF56891-F5F0-34BF-F41A-1FCE6CDA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8133" name="Picture 3" descr="Holy Place.jpg">
            <a:extLst>
              <a:ext uri="{FF2B5EF4-FFF2-40B4-BE49-F238E27FC236}">
                <a16:creationId xmlns:a16="http://schemas.microsoft.com/office/drawing/2014/main" id="{17E8ECAD-58BB-8829-DC6D-DC4D47444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>
            <a:extLst>
              <a:ext uri="{FF2B5EF4-FFF2-40B4-BE49-F238E27FC236}">
                <a16:creationId xmlns:a16="http://schemas.microsoft.com/office/drawing/2014/main" id="{8DE52F26-87BC-64C2-42B3-FBBA8C802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4953000"/>
            <a:ext cx="4953000" cy="1676400"/>
          </a:xfrm>
        </p:spPr>
        <p:txBody>
          <a:bodyPr/>
          <a:lstStyle/>
          <a:p>
            <a:pPr eaLnBrk="1" hangingPunct="1"/>
            <a:r>
              <a:rPr kumimoji="1" lang="en-US" alt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God’s presence filled his new palace!</a:t>
            </a:r>
            <a:endParaRPr kumimoji="1" lang="en-US" altLang="en-US" sz="4000" i="1">
              <a:effectLst>
                <a:outerShdw blurRad="38100" dist="38100" dir="2700000" algn="tl">
                  <a:srgbClr val="80808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654340" name="Text Box 4" descr="White marble">
            <a:extLst>
              <a:ext uri="{FF2B5EF4-FFF2-40B4-BE49-F238E27FC236}">
                <a16:creationId xmlns:a16="http://schemas.microsoft.com/office/drawing/2014/main" id="{3083F41D-A5C2-DD7B-44D1-A69CB48F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914400"/>
            <a:ext cx="4800600" cy="32654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Then the cloud covered the tent of meeting, and the glory of the L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ORD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filled the tabernacle.</a:t>
            </a:r>
          </a:p>
          <a:p>
            <a:pPr algn="r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Exodus 40:34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ESV</a:t>
            </a: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56" name="Picture 6" descr="TabernacleFirePillar150">
            <a:extLst>
              <a:ext uri="{FF2B5EF4-FFF2-40B4-BE49-F238E27FC236}">
                <a16:creationId xmlns:a16="http://schemas.microsoft.com/office/drawing/2014/main" id="{F7F0FB90-87D4-CD99-C789-1C9E99D2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r="21344" b="36504"/>
          <a:stretch>
            <a:fillRect/>
          </a:stretch>
        </p:blipFill>
        <p:spPr bwMode="auto">
          <a:xfrm>
            <a:off x="0" y="0"/>
            <a:ext cx="3810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8" grpId="0"/>
      <p:bldP spid="6543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9AB8-1E18-5580-B0DA-8ED7F8BC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Black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F08B8A-88A5-AE8E-18B0-96B5B4AB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EDFDD-1350-7971-36B8-725C639A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Randy Alcorn</a:t>
            </a:r>
          </a:p>
        </p:txBody>
      </p:sp>
      <p:pic>
        <p:nvPicPr>
          <p:cNvPr id="53252" name="Picture 4" descr="randyalcorn.jpg">
            <a:extLst>
              <a:ext uri="{FF2B5EF4-FFF2-40B4-BE49-F238E27FC236}">
                <a16:creationId xmlns:a16="http://schemas.microsoft.com/office/drawing/2014/main" id="{009A172F-B252-45A5-2449-F425F353D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0"/>
            <a:ext cx="350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 descr="alcorngrace&amp;truth.jpg">
            <a:extLst>
              <a:ext uri="{FF2B5EF4-FFF2-40B4-BE49-F238E27FC236}">
                <a16:creationId xmlns:a16="http://schemas.microsoft.com/office/drawing/2014/main" id="{8C25C6EA-F17D-2B9E-2927-9A8234ED9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570">
            <a:off x="803275" y="-190500"/>
            <a:ext cx="5119688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91CB-CEF1-AF38-2DD0-EA20D68E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Black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D0DF6-B228-05F1-6870-E4667E58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6323" name="Picture 3" descr="baptist1.jpg">
            <a:extLst>
              <a:ext uri="{FF2B5EF4-FFF2-40B4-BE49-F238E27FC236}">
                <a16:creationId xmlns:a16="http://schemas.microsoft.com/office/drawing/2014/main" id="{5187D06C-521C-ADB7-A26A-39B29503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7919B-DE2A-4EBD-DE53-7A31E700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274638"/>
            <a:ext cx="2286000" cy="4754562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John the Baptist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EAD0-9B31-DD02-8BE1-00A23411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5EC12-45A0-0288-4EC3-7D3768F1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7348" name="Picture 3" descr="witnessstandlarge_521scrushy.jpg">
            <a:extLst>
              <a:ext uri="{FF2B5EF4-FFF2-40B4-BE49-F238E27FC236}">
                <a16:creationId xmlns:a16="http://schemas.microsoft.com/office/drawing/2014/main" id="{E6AC22AF-E8D1-ADBD-1C2C-0D2026E1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328738"/>
            <a:ext cx="46736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DFD1-9E6D-AF7F-99CD-D6FAF6FA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3916362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John &amp; Jesus</a:t>
            </a:r>
            <a:b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endParaRPr lang="en-US" altLang="en-US" i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58371" name="Picture 2" descr="John_Baptist.jpg">
            <a:extLst>
              <a:ext uri="{FF2B5EF4-FFF2-40B4-BE49-F238E27FC236}">
                <a16:creationId xmlns:a16="http://schemas.microsoft.com/office/drawing/2014/main" id="{DF6DBA6D-1B21-4447-6DFE-2CC73ACBB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6AB7F7-A299-BA3F-7E41-03E3AA9E2AF4}"/>
              </a:ext>
            </a:extLst>
          </p:cNvPr>
          <p:cNvSpPr txBox="1">
            <a:spLocks/>
          </p:cNvSpPr>
          <p:nvPr/>
        </p:nvSpPr>
        <p:spPr bwMode="auto">
          <a:xfrm>
            <a:off x="5257800" y="3200400"/>
            <a:ext cx="3429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n-US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44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Who was older?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3BAB-0C1E-E90B-8C19-D12A4EAB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0A35C-219D-24E2-540F-1543254D5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9396" name="Picture 4" descr="god-on-witness-stand.gif">
            <a:extLst>
              <a:ext uri="{FF2B5EF4-FFF2-40B4-BE49-F238E27FC236}">
                <a16:creationId xmlns:a16="http://schemas.microsoft.com/office/drawing/2014/main" id="{7492D751-D7C8-4725-E418-2E37A0DB4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7C9D-E172-326B-6059-51EEF31A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Black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EADE8B-C6A3-8CAD-7FFB-FE4444B70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436FB-E3A6-D90B-27A9-29D38EF0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715250" cy="1752600"/>
          </a:xfrm>
        </p:spPr>
        <p:txBody>
          <a:bodyPr/>
          <a:lstStyle/>
          <a:p>
            <a:r>
              <a:rPr lang="en-US" altLang="en-US" dirty="0">
                <a:effectLst/>
              </a:rPr>
              <a:t>II. </a:t>
            </a:r>
            <a:r>
              <a:rPr lang="en-US" altLang="en-US" u="sng" dirty="0">
                <a:solidFill>
                  <a:srgbClr val="FFFF66"/>
                </a:solidFill>
                <a:effectLst/>
              </a:rPr>
              <a:t>We</a:t>
            </a:r>
            <a:r>
              <a:rPr lang="en-US" altLang="en-US" dirty="0">
                <a:solidFill>
                  <a:srgbClr val="FFFF66"/>
                </a:solidFill>
                <a:effectLst/>
              </a:rPr>
              <a:t> </a:t>
            </a:r>
            <a:r>
              <a:rPr lang="en-US" altLang="en-US" dirty="0">
                <a:effectLst/>
              </a:rPr>
              <a:t>also see God’s grace and truth in Jesus (1:16-18).</a:t>
            </a:r>
          </a:p>
        </p:txBody>
      </p:sp>
      <p:pic>
        <p:nvPicPr>
          <p:cNvPr id="60420" name="Picture 3" descr="Amazing Grace breaks shackles.jpg">
            <a:extLst>
              <a:ext uri="{FF2B5EF4-FFF2-40B4-BE49-F238E27FC236}">
                <a16:creationId xmlns:a16="http://schemas.microsoft.com/office/drawing/2014/main" id="{9371D5BF-1213-9E25-14BB-E298DDB4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689600" cy="4267200"/>
          </a:xfrm>
          <a:prstGeom prst="rect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63C1-1433-B196-96A0-C38DB10A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11430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Grace Upon Grace</a:t>
            </a:r>
          </a:p>
        </p:txBody>
      </p:sp>
      <p:pic>
        <p:nvPicPr>
          <p:cNvPr id="61443" name="Picture 2" descr="graceupongrace.jpg">
            <a:extLst>
              <a:ext uri="{FF2B5EF4-FFF2-40B4-BE49-F238E27FC236}">
                <a16:creationId xmlns:a16="http://schemas.microsoft.com/office/drawing/2014/main" id="{4E11894C-DB2D-F8CC-0B08-425EBBB01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1075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54EC-AFA4-E519-70D4-408B3BFA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D9B568-B65A-70E7-5F83-93868AA6F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F63AC2-7949-4658-C772-6B052BAC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3491" name="Picture 4" descr="jesus light of the world.jpg">
            <a:extLst>
              <a:ext uri="{FF2B5EF4-FFF2-40B4-BE49-F238E27FC236}">
                <a16:creationId xmlns:a16="http://schemas.microsoft.com/office/drawing/2014/main" id="{7FE4F1C3-6FCB-A594-7688-ED42480A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"/>
          <a:stretch>
            <a:fillRect/>
          </a:stretch>
        </p:blipFill>
        <p:spPr bwMode="auto">
          <a:xfrm>
            <a:off x="0" y="228600"/>
            <a:ext cx="91646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7CDE178A-000A-E98E-680A-AED2880DD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76600" cy="19812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effectLst/>
              </a:rPr>
              <a:t>James 1:14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619AAF-10AF-E848-85CE-A4540965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152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“Every good and perfect gift comes from the Father of lights…”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moses">
            <a:extLst>
              <a:ext uri="{FF2B5EF4-FFF2-40B4-BE49-F238E27FC236}">
                <a16:creationId xmlns:a16="http://schemas.microsoft.com/office/drawing/2014/main" id="{781DEC68-4B4C-21A2-BC88-ED950756E1F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/>
          <a:stretch>
            <a:fillRect/>
          </a:stretch>
        </p:blipFill>
        <p:spPr>
          <a:xfrm>
            <a:off x="0" y="0"/>
            <a:ext cx="9144000" cy="685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67" name="Rectangle 19">
            <a:extLst>
              <a:ext uri="{FF2B5EF4-FFF2-40B4-BE49-F238E27FC236}">
                <a16:creationId xmlns:a16="http://schemas.microsoft.com/office/drawing/2014/main" id="{031C8DBE-0601-E6D3-D46F-7B903116B6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The law came through Moses…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FB88-9B0A-2C6F-8050-6C0D2762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12E96-5CC8-6FF4-AB94-CDF8607E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6F45-D750-F75C-9B4F-DC0AB020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Where to Look for Truth?</a:t>
            </a:r>
          </a:p>
        </p:txBody>
      </p:sp>
      <p:pic>
        <p:nvPicPr>
          <p:cNvPr id="68611" name="Picture 2" descr="woman_screen.jpg">
            <a:extLst>
              <a:ext uri="{FF2B5EF4-FFF2-40B4-BE49-F238E27FC236}">
                <a16:creationId xmlns:a16="http://schemas.microsoft.com/office/drawing/2014/main" id="{D1D5A9DD-E6B1-3A6B-45C9-49371220A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52901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A683-2DA6-332C-608E-8C191952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Is truth relative?</a:t>
            </a:r>
          </a:p>
        </p:txBody>
      </p:sp>
      <p:pic>
        <p:nvPicPr>
          <p:cNvPr id="69635" name="Picture 2" descr="checkbook-and-pen.jpg">
            <a:extLst>
              <a:ext uri="{FF2B5EF4-FFF2-40B4-BE49-F238E27FC236}">
                <a16:creationId xmlns:a16="http://schemas.microsoft.com/office/drawing/2014/main" id="{E20C83CA-C6B3-A175-5BA2-E5CC19C35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135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46E2-5827-8D41-E5E3-32FEBA28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The Truth Project</a:t>
            </a:r>
          </a:p>
        </p:txBody>
      </p:sp>
      <p:pic>
        <p:nvPicPr>
          <p:cNvPr id="70659" name="Picture 2" descr="Truth Project.jpg">
            <a:extLst>
              <a:ext uri="{FF2B5EF4-FFF2-40B4-BE49-F238E27FC236}">
                <a16:creationId xmlns:a16="http://schemas.microsoft.com/office/drawing/2014/main" id="{B03CAB54-C0BE-1301-3D1C-054DDD82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 b="6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D37D-CBB7-943A-5A10-7ABC2830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Truth Project Subjects</a:t>
            </a:r>
          </a:p>
        </p:txBody>
      </p:sp>
      <p:pic>
        <p:nvPicPr>
          <p:cNvPr id="71683" name="Picture 3" descr="ttp_lessonguide.jpg">
            <a:extLst>
              <a:ext uri="{FF2B5EF4-FFF2-40B4-BE49-F238E27FC236}">
                <a16:creationId xmlns:a16="http://schemas.microsoft.com/office/drawing/2014/main" id="{27B77E57-7445-BBAD-188F-DEF68909F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914400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47C945-91A1-70AF-843B-617FE44B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319AE50E-B842-599C-567E-683C06310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6413"/>
            <a:ext cx="8229600" cy="941387"/>
          </a:xfrm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chemeClr val="bg1"/>
                </a:solidFill>
                <a:effectLst/>
              </a:rPr>
              <a:t>Acts 4:33</a:t>
            </a:r>
            <a:endParaRPr lang="en-US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EFE1540F-132D-605D-162C-45ED57B96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2667000"/>
          </a:xfrm>
          <a:solidFill>
            <a:srgbClr val="0000FF"/>
          </a:solidFill>
          <a:effectLst>
            <a:outerShdw blurRad="63500" dist="8980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“With great power the apostles continued to testify to the resurrection of the Lord Jesus, and much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grace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was upon them all”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46B8-28FA-1E8C-1BC1-36F18ED2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0DEA3-D537-261F-8E3F-095267E0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50851-Sunday-Worship-0">
            <a:extLst>
              <a:ext uri="{FF2B5EF4-FFF2-40B4-BE49-F238E27FC236}">
                <a16:creationId xmlns:a16="http://schemas.microsoft.com/office/drawing/2014/main" id="{54F09E9D-98BA-6533-B6B0-826827D6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6350"/>
            <a:ext cx="27432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>
            <a:extLst>
              <a:ext uri="{FF2B5EF4-FFF2-40B4-BE49-F238E27FC236}">
                <a16:creationId xmlns:a16="http://schemas.microsoft.com/office/drawing/2014/main" id="{35EF5845-6D98-BC39-4A25-AF080623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7975"/>
            <a:ext cx="6553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en-US" sz="28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Yahoo" pitchFamily="2" charset="0"/>
              <a:cs typeface="Arial" pitchFamily="-107" charset="0"/>
            </a:endParaRPr>
          </a:p>
        </p:txBody>
      </p:sp>
      <p:pic>
        <p:nvPicPr>
          <p:cNvPr id="114693" name="Picture 5" descr="0990157">
            <a:extLst>
              <a:ext uri="{FF2B5EF4-FFF2-40B4-BE49-F238E27FC236}">
                <a16:creationId xmlns:a16="http://schemas.microsoft.com/office/drawing/2014/main" id="{EEDAB14A-5B90-40E4-0F2B-C7639344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1588"/>
            <a:ext cx="2667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6" descr="bhindu1">
            <a:extLst>
              <a:ext uri="{FF2B5EF4-FFF2-40B4-BE49-F238E27FC236}">
                <a16:creationId xmlns:a16="http://schemas.microsoft.com/office/drawing/2014/main" id="{0E46067E-677E-0BCA-8909-A9EE6BE4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1148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_38520681_nigmuslim300">
            <a:extLst>
              <a:ext uri="{FF2B5EF4-FFF2-40B4-BE49-F238E27FC236}">
                <a16:creationId xmlns:a16="http://schemas.microsoft.com/office/drawing/2014/main" id="{83867204-8376-628B-3C03-B77A6739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4191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jpsea6">
            <a:extLst>
              <a:ext uri="{FF2B5EF4-FFF2-40B4-BE49-F238E27FC236}">
                <a16:creationId xmlns:a16="http://schemas.microsoft.com/office/drawing/2014/main" id="{0726CB2A-7DB2-A778-7618-BEB1DEB96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52578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thumb_1">
            <a:extLst>
              <a:ext uri="{FF2B5EF4-FFF2-40B4-BE49-F238E27FC236}">
                <a16:creationId xmlns:a16="http://schemas.microsoft.com/office/drawing/2014/main" id="{8E290925-DB01-09AD-635A-ECE49E7E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973388"/>
            <a:ext cx="128746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10055207">
            <a:extLst>
              <a:ext uri="{FF2B5EF4-FFF2-40B4-BE49-F238E27FC236}">
                <a16:creationId xmlns:a16="http://schemas.microsoft.com/office/drawing/2014/main" id="{CDB42BD8-0D29-E330-4478-9E6CD272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0" b="37090"/>
          <a:stretch>
            <a:fillRect/>
          </a:stretch>
        </p:blipFill>
        <p:spPr bwMode="auto">
          <a:xfrm>
            <a:off x="4191000" y="4633913"/>
            <a:ext cx="28146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skin076">
            <a:extLst>
              <a:ext uri="{FF2B5EF4-FFF2-40B4-BE49-F238E27FC236}">
                <a16:creationId xmlns:a16="http://schemas.microsoft.com/office/drawing/2014/main" id="{A9D8FA86-7485-43E5-5783-26557851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7600"/>
            <a:ext cx="21605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0" name="Rectangle 12">
            <a:extLst>
              <a:ext uri="{FF2B5EF4-FFF2-40B4-BE49-F238E27FC236}">
                <a16:creationId xmlns:a16="http://schemas.microsoft.com/office/drawing/2014/main" id="{5089C7E6-8193-1111-9B6F-6A00DDF64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8077200" cy="1200150"/>
          </a:xfrm>
          <a:prstGeom prst="rect">
            <a:avLst/>
          </a:prstGeom>
          <a:gradFill rotWithShape="1">
            <a:gsLst>
              <a:gs pos="0">
                <a:schemeClr val="tx1">
                  <a:alpha val="75999"/>
                </a:schemeClr>
              </a:gs>
              <a:gs pos="100000">
                <a:schemeClr val="tx1">
                  <a:gamma/>
                  <a:shade val="46275"/>
                  <a:invGamma/>
                  <a:alpha val="3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  <a:cs typeface="Arial" charset="0"/>
              </a:rPr>
              <a:t>Believe in God who revealed to us through the</a:t>
            </a:r>
            <a:r>
              <a:rPr lang="en-US" sz="3600" b="1">
                <a:solidFill>
                  <a:srgbClr val="FE346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  <a:cs typeface="Arial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  <a:cs typeface="Arial" charset="0"/>
              </a:rPr>
              <a:t>words and works</a:t>
            </a:r>
            <a:r>
              <a:rPr lang="en-US" sz="3600" b="1">
                <a:solidFill>
                  <a:srgbClr val="FE346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  <a:cs typeface="Arial" charset="0"/>
              </a:rPr>
              <a:t> </a:t>
            </a: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charset="0"/>
                <a:cs typeface="Arial" charset="0"/>
              </a:rPr>
              <a:t>of His Son 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F844FDA-BD29-AE5A-DC0E-157C78A7DD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66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Yahoo" pitchFamily="2" charset="0"/>
              </a:rPr>
              <a:t>Which to believe?</a:t>
            </a:r>
          </a:p>
          <a:p>
            <a:pPr marL="609600" indent="-609600" eaLnBrk="1" hangingPunct="1">
              <a:buFontTx/>
              <a:buNone/>
            </a:pPr>
            <a:endParaRPr lang="en-US" altLang="en-US" sz="6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Yaho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47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4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p"/>
      <p:bldP spid="114700" grpId="0" build="p" animBg="1"/>
      <p:bldP spid="11469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DA00-741E-3FE4-13BE-2313D492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438400"/>
          </a:xfrm>
        </p:spPr>
        <p:txBody>
          <a:bodyPr/>
          <a:lstStyle/>
          <a:p>
            <a:r>
              <a:rPr lang="en-US" altLang="en-US" i="1">
                <a:effectLst>
                  <a:outerShdw blurRad="38100" dist="38100" dir="2700000" algn="tl">
                    <a:srgbClr val="808080"/>
                  </a:outerShdw>
                </a:effectLst>
              </a:rPr>
              <a:t>Jesus was eternal God made man to show the Father as full of grace and truth</a:t>
            </a: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</p:txBody>
      </p:sp>
      <p:pic>
        <p:nvPicPr>
          <p:cNvPr id="75779" name="Picture 2" descr="truthhands.jpg">
            <a:extLst>
              <a:ext uri="{FF2B5EF4-FFF2-40B4-BE49-F238E27FC236}">
                <a16:creationId xmlns:a16="http://schemas.microsoft.com/office/drawing/2014/main" id="{3C686B3A-12E4-F672-62CA-8B8DAD76B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492375"/>
            <a:ext cx="357822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32011D-69B9-ABB6-2E2F-FEA0D4FE4E11}"/>
              </a:ext>
            </a:extLst>
          </p:cNvPr>
          <p:cNvSpPr txBox="1">
            <a:spLocks/>
          </p:cNvSpPr>
          <p:nvPr/>
        </p:nvSpPr>
        <p:spPr bwMode="auto">
          <a:xfrm>
            <a:off x="457200" y="5867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–– The Main Idea of John 1:14-18 ––</a:t>
            </a:r>
            <a:endParaRPr lang="en-US" altLang="en-US" sz="3600" b="1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0AD2-6B57-9EAE-377D-58D38B1F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Grace &amp; Truth</a:t>
            </a:r>
          </a:p>
        </p:txBody>
      </p:sp>
      <p:pic>
        <p:nvPicPr>
          <p:cNvPr id="76803" name="Picture 2" descr="grace&amp;truth.jpg">
            <a:extLst>
              <a:ext uri="{FF2B5EF4-FFF2-40B4-BE49-F238E27FC236}">
                <a16:creationId xmlns:a16="http://schemas.microsoft.com/office/drawing/2014/main" id="{1C23B8EB-991F-4574-D6E3-299D4E52D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21916" r="3989" b="32443"/>
          <a:stretch>
            <a:fillRect/>
          </a:stretch>
        </p:blipFill>
        <p:spPr bwMode="auto">
          <a:xfrm>
            <a:off x="381000" y="0"/>
            <a:ext cx="838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C1E25-C0B4-EBFA-1E65-9C7BE7E5A24B}"/>
              </a:ext>
            </a:extLst>
          </p:cNvPr>
          <p:cNvSpPr txBox="1"/>
          <p:nvPr/>
        </p:nvSpPr>
        <p:spPr>
          <a:xfrm>
            <a:off x="381000" y="5029200"/>
            <a:ext cx="8382000" cy="708025"/>
          </a:xfrm>
          <a:prstGeom prst="rect">
            <a:avLst/>
          </a:prstGeom>
          <a:solidFill>
            <a:srgbClr val="506124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 Delicate Balance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D875-34D1-3F19-4F80-C92676DC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9148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Out of Darkness into Light</a:t>
            </a:r>
          </a:p>
        </p:txBody>
      </p:sp>
      <p:pic>
        <p:nvPicPr>
          <p:cNvPr id="77827" name="Picture 4" descr="outofdarkcardfront.jpg">
            <a:extLst>
              <a:ext uri="{FF2B5EF4-FFF2-40B4-BE49-F238E27FC236}">
                <a16:creationId xmlns:a16="http://schemas.microsoft.com/office/drawing/2014/main" id="{57BA7FF5-E01F-7EBE-90E3-EBB36261D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30084"/>
          <a:stretch>
            <a:fillRect/>
          </a:stretch>
        </p:blipFill>
        <p:spPr bwMode="auto">
          <a:xfrm>
            <a:off x="0" y="9906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grace at the cross.jpg">
            <a:extLst>
              <a:ext uri="{FF2B5EF4-FFF2-40B4-BE49-F238E27FC236}">
                <a16:creationId xmlns:a16="http://schemas.microsoft.com/office/drawing/2014/main" id="{569068A7-3157-F15A-C72A-20A01D348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0E0F6-ECDA-50B2-5F58-5DEAB8BA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274638"/>
            <a:ext cx="2362200" cy="4068762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Grace at the Cross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77D3-EEC9-C095-DE45-B96709A7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Black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4318F-E732-05AF-55A8-727920DFD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7DFA-FBEC-0FD9-FA43-40AC182E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quot;Total Solar Eclipse, Seahorse Prominence&quot; © Gerald Lodriguss / Photo Researchers">
            <a:hlinkClick r:id="rId3"/>
            <a:extLst>
              <a:ext uri="{FF2B5EF4-FFF2-40B4-BE49-F238E27FC236}">
                <a16:creationId xmlns:a16="http://schemas.microsoft.com/office/drawing/2014/main" id="{EF09E539-FBDC-7F8C-9977-29C6D580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3" name="Rectangle 3">
            <a:extLst>
              <a:ext uri="{FF2B5EF4-FFF2-40B4-BE49-F238E27FC236}">
                <a16:creationId xmlns:a16="http://schemas.microsoft.com/office/drawing/2014/main" id="{7722673F-B2E7-0F57-9117-2F6D9EB17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384300"/>
          </a:xfrm>
        </p:spPr>
        <p:txBody>
          <a:bodyPr/>
          <a:lstStyle/>
          <a:p>
            <a:pPr eaLnBrk="1" hangingPunct="1"/>
            <a:r>
              <a:rPr lang="en-US" altLang="en-US" sz="3600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Jesus (logos) had no beginning (1a)</a:t>
            </a:r>
            <a:endParaRPr lang="en-US" altLang="en-US" sz="3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58084" name="Rectangle 4">
            <a:extLst>
              <a:ext uri="{FF2B5EF4-FFF2-40B4-BE49-F238E27FC236}">
                <a16:creationId xmlns:a16="http://schemas.microsoft.com/office/drawing/2014/main" id="{79E09B79-099E-DAC2-47F0-A11E1E4FD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467600" cy="41910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“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the beginning </a:t>
            </a: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was the Word</a:t>
            </a: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, </a:t>
            </a: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and the Word was with God, </a:t>
            </a: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and the Word was God” </a:t>
            </a:r>
          </a:p>
          <a:p>
            <a:pPr marL="0" indent="0" algn="r" eaLnBrk="1" hangingPunct="1">
              <a:buFontTx/>
              <a:buNone/>
            </a:pPr>
            <a:endParaRPr lang="en-US" altLang="en-US" sz="3600"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0" indent="0" algn="r" eaLnBrk="1" hangingPunct="1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808080"/>
                  </a:outerShdw>
                </a:effectLst>
              </a:rPr>
              <a:t>(John 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8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8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8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8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8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autoUpdateAnimBg="0"/>
      <p:bldP spid="558084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25D50-D754-A50C-77BE-0BFF98CD6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4C405F41-F69A-99F1-D465-0B337CC94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1388"/>
          </a:xfrm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i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God became Man in Jesus</a:t>
            </a: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5A510BCE-4EFD-C2EE-F760-8DC8BC922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69988"/>
            <a:ext cx="8915400" cy="2133600"/>
          </a:xfrm>
          <a:effectLst>
            <a:outerShdw blurRad="63500" dist="8980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“The Word became flesh and made his dwelling among us.  We have seen his glory, the glory of the One and Only, who came from the Father, full of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grace and truth</a:t>
            </a: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” </a:t>
            </a:r>
            <a:b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(John 1:14 </a:t>
            </a:r>
            <a:r>
              <a:rPr lang="en-US" altLang="en-US" sz="280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NIV</a:t>
            </a:r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27653" name="Picture 4" descr="jesuswashesfeet">
            <a:extLst>
              <a:ext uri="{FF2B5EF4-FFF2-40B4-BE49-F238E27FC236}">
                <a16:creationId xmlns:a16="http://schemas.microsoft.com/office/drawing/2014/main" id="{D4E10D96-8B92-60D3-FF7D-1285754D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417888"/>
            <a:ext cx="60071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F920-D20E-5739-89D6-F58FC749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Black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8F8A-E316-599C-4BD4-DFF03DE7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808080"/>
                  </a:outerShdw>
                </a:effectLst>
              </a:rPr>
              <a:t>Need for Balance…</a:t>
            </a:r>
          </a:p>
        </p:txBody>
      </p:sp>
      <p:grpSp>
        <p:nvGrpSpPr>
          <p:cNvPr id="30723" name="Group 8">
            <a:extLst>
              <a:ext uri="{FF2B5EF4-FFF2-40B4-BE49-F238E27FC236}">
                <a16:creationId xmlns:a16="http://schemas.microsoft.com/office/drawing/2014/main" id="{F9E69E04-69A6-F96A-5DBB-832CB5F095E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585913"/>
            <a:ext cx="2438400" cy="1611312"/>
            <a:chOff x="609600" y="1600200"/>
            <a:chExt cx="2438400" cy="1611559"/>
          </a:xfrm>
        </p:grpSpPr>
        <p:pic>
          <p:nvPicPr>
            <p:cNvPr id="30729" name="Picture 3" descr="graceheart.jpg">
              <a:extLst>
                <a:ext uri="{FF2B5EF4-FFF2-40B4-BE49-F238E27FC236}">
                  <a16:creationId xmlns:a16="http://schemas.microsoft.com/office/drawing/2014/main" id="{F435C45E-3094-8ED4-CD93-198D8F6C7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87" b="12048"/>
            <a:stretch>
              <a:fillRect/>
            </a:stretch>
          </p:blipFill>
          <p:spPr bwMode="auto">
            <a:xfrm>
              <a:off x="609601" y="1600200"/>
              <a:ext cx="2438399" cy="161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6B4AAAF0-35B1-6471-09B5-CCEAF1D8E62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600" y="1676412"/>
              <a:ext cx="2438400" cy="76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Grace</a:t>
              </a:r>
            </a:p>
          </p:txBody>
        </p:sp>
      </p:grpSp>
      <p:grpSp>
        <p:nvGrpSpPr>
          <p:cNvPr id="30724" name="Group 7">
            <a:extLst>
              <a:ext uri="{FF2B5EF4-FFF2-40B4-BE49-F238E27FC236}">
                <a16:creationId xmlns:a16="http://schemas.microsoft.com/office/drawing/2014/main" id="{84704114-6EBD-B14F-2615-FFEBD8499FA6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585913"/>
            <a:ext cx="2444750" cy="1622425"/>
            <a:chOff x="5029199" y="1585277"/>
            <a:chExt cx="2445123" cy="1622441"/>
          </a:xfrm>
        </p:grpSpPr>
        <p:pic>
          <p:nvPicPr>
            <p:cNvPr id="30727" name="Picture 4" descr="gavel.jpg">
              <a:extLst>
                <a:ext uri="{FF2B5EF4-FFF2-40B4-BE49-F238E27FC236}">
                  <a16:creationId xmlns:a16="http://schemas.microsoft.com/office/drawing/2014/main" id="{2F95E1F0-2D33-8600-1B8C-6D1CE947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9199" y="1585277"/>
              <a:ext cx="2445123" cy="162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22E18EE-4CD3-1C41-CD12-E1E355B592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29199" y="1675765"/>
              <a:ext cx="2438772" cy="76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07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</a:rPr>
                <a:t>Truth</a:t>
              </a:r>
            </a:p>
          </p:txBody>
        </p: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E6C679E-EB85-A8B6-FA8C-F1E188A71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05200"/>
            <a:ext cx="685800" cy="609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BAEAC-EF3C-3708-D905-10A07C01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6781800" cy="228600"/>
          </a:xfrm>
          <a:prstGeom prst="rect">
            <a:avLst/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07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1474</Words>
  <Application>Microsoft Macintosh PowerPoint</Application>
  <PresentationFormat>On-screen Show (4:3)</PresentationFormat>
  <Paragraphs>164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Sand</vt:lpstr>
      <vt:lpstr>Arial</vt:lpstr>
      <vt:lpstr>ＭＳ Ｐゴシック</vt:lpstr>
      <vt:lpstr>Yahoo</vt:lpstr>
      <vt:lpstr>宋体</vt:lpstr>
      <vt:lpstr>Times New Roman</vt:lpstr>
      <vt:lpstr>Times</vt:lpstr>
      <vt:lpstr>Comic Sans MS</vt:lpstr>
      <vt:lpstr>Helvetica</vt:lpstr>
      <vt:lpstr>Chicago</vt:lpstr>
      <vt:lpstr>Arial Narrow</vt:lpstr>
      <vt:lpstr>Garamond</vt:lpstr>
      <vt:lpstr>Calibri</vt:lpstr>
      <vt:lpstr>Default Design</vt:lpstr>
      <vt:lpstr>A Delicate Balance John 1:14-18</vt:lpstr>
      <vt:lpstr>Randy Alcorn</vt:lpstr>
      <vt:lpstr>Black</vt:lpstr>
      <vt:lpstr>Acts 4:33</vt:lpstr>
      <vt:lpstr>Black</vt:lpstr>
      <vt:lpstr>Jesus (logos) had no beginning (1a)</vt:lpstr>
      <vt:lpstr>God became Man in Jesus</vt:lpstr>
      <vt:lpstr>Black</vt:lpstr>
      <vt:lpstr>Need for Balance…</vt:lpstr>
      <vt:lpstr>Need for Balance…</vt:lpstr>
      <vt:lpstr>Need for Balance…</vt:lpstr>
      <vt:lpstr>Need for Balance…</vt:lpstr>
      <vt:lpstr>How we could best see God’s…</vt:lpstr>
      <vt:lpstr>Prologue Outline</vt:lpstr>
      <vt:lpstr>John 1:1-18</vt:lpstr>
      <vt:lpstr>I. Eyewitnesses saw God’s grace and truth when Jesus became human (1:14-15).</vt:lpstr>
      <vt:lpstr>God became Man in Jesus</vt:lpstr>
      <vt:lpstr>Jesus (logos) had no beginning (1a)</vt:lpstr>
      <vt:lpstr>“The Word tabernacled among us…”</vt:lpstr>
      <vt:lpstr>God set up a place for Him to dwell as King</vt:lpstr>
      <vt:lpstr>The Holy Place</vt:lpstr>
      <vt:lpstr>God’s presence filled his new palace!</vt:lpstr>
      <vt:lpstr>Black</vt:lpstr>
      <vt:lpstr>Randy Alcorn</vt:lpstr>
      <vt:lpstr>Black</vt:lpstr>
      <vt:lpstr>John the Baptist</vt:lpstr>
      <vt:lpstr>Black</vt:lpstr>
      <vt:lpstr>John &amp; Jesus </vt:lpstr>
      <vt:lpstr>Black</vt:lpstr>
      <vt:lpstr>II. We also see God’s grace and truth in Jesus (1:16-18).</vt:lpstr>
      <vt:lpstr>Grace Upon Grace</vt:lpstr>
      <vt:lpstr>Black</vt:lpstr>
      <vt:lpstr>James 1:14</vt:lpstr>
      <vt:lpstr>The law came through Moses…</vt:lpstr>
      <vt:lpstr>Black</vt:lpstr>
      <vt:lpstr>Where to Look for Truth?</vt:lpstr>
      <vt:lpstr>Is truth relative?</vt:lpstr>
      <vt:lpstr>The Truth Project</vt:lpstr>
      <vt:lpstr>Truth Project Subjects</vt:lpstr>
      <vt:lpstr>Black</vt:lpstr>
      <vt:lpstr>PowerPoint Presentation</vt:lpstr>
      <vt:lpstr>Jesus was eternal God made man to show the Father as full of grace and truth </vt:lpstr>
      <vt:lpstr>Grace &amp; Truth</vt:lpstr>
      <vt:lpstr>Out of Darkness into Light</vt:lpstr>
      <vt:lpstr>Grace at the Cross</vt:lpstr>
      <vt:lpstr>Black</vt:lpstr>
    </vt:vector>
  </TitlesOfParts>
  <Company>Everywhere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Adult Ministry</dc:title>
  <dc:creator> </dc:creator>
  <cp:lastModifiedBy>Rick Griffith</cp:lastModifiedBy>
  <cp:revision>193</cp:revision>
  <dcterms:created xsi:type="dcterms:W3CDTF">2010-03-13T08:45:30Z</dcterms:created>
  <dcterms:modified xsi:type="dcterms:W3CDTF">2022-09-30T18:53:55Z</dcterms:modified>
</cp:coreProperties>
</file>