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7" r:id="rId4"/>
    <p:sldId id="258" r:id="rId5"/>
    <p:sldId id="259" r:id="rId6"/>
    <p:sldId id="260" r:id="rId7"/>
    <p:sldId id="261" r:id="rId8"/>
    <p:sldId id="269"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p:restoredTop sz="94678"/>
  </p:normalViewPr>
  <p:slideViewPr>
    <p:cSldViewPr snapToGrid="0">
      <p:cViewPr varScale="1">
        <p:scale>
          <a:sx n="88" d="100"/>
          <a:sy n="88" d="100"/>
        </p:scale>
        <p:origin x="208" y="1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7920-9E3F-AD41-B3BA-90B2C7D9B39D}" type="datetimeFigureOut">
              <a:rPr lang="en-US" smtClean="0"/>
              <a:t>7/21/24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F23D6-657C-7948-A24E-C9937B1A4648}" type="slidenum">
              <a:rPr lang="en-US" smtClean="0"/>
              <a:t>‹#›</a:t>
            </a:fld>
            <a:endParaRPr lang="en-US"/>
          </a:p>
        </p:txBody>
      </p:sp>
    </p:spTree>
    <p:extLst>
      <p:ext uri="{BB962C8B-B14F-4D97-AF65-F5344CB8AC3E}">
        <p14:creationId xmlns:p14="http://schemas.microsoft.com/office/powerpoint/2010/main" val="26012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F1C1-EABA-9145-C62A-184B95F845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7742228-ED5E-BAB9-254D-3E1C821BF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8277ED5D-C625-ECF9-B48C-834F69A77AD7}"/>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170ACD59-C649-F68E-F97A-5374D1362A0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D903EC-5259-4192-38BC-D0BE65A1E7E0}"/>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20989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F125-8F98-7699-4D7C-BDC38720D13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C819A60-5F0B-134E-64A3-F85DD81FB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9EADF1-51B0-D6E9-8EB5-5B96E2737C01}"/>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3B4B3C9B-A085-F075-645E-3AB60434343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AE2ACD6-63E2-A207-2F5C-3C576582433A}"/>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28667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C7138B-35D2-21E3-8449-F45134249A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4B472BE-24A7-B0D2-43A8-E768499BE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311D894-AB55-6554-B690-89E300D46276}"/>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E3BEC088-50AF-22EF-5321-A5C9161ABE1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BA08762-B7B2-7E73-5653-EA35E49AEA42}"/>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18103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866465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886973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113457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915363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35300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571376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645368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58365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9179-DE99-3905-BCCA-B42E4410BE6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E20A21C-5143-10CA-A6FD-78AB94518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411A636-586B-2344-F04E-C205A349DA5C}"/>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5FDD1E89-7DD5-5366-9959-5505DAD1BC1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049618B-62BB-D5C5-84F8-0114255DEE9B}"/>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51009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871813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93648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08840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4CDA-C685-CA82-FDED-B265D9C6B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F02FA61-BB08-5C09-B785-8503B2265F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7F1CB-E1B2-D2E6-7595-FC73F1F78366}"/>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073BC87A-DCFB-F7EE-EB44-0DB9A0B4685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1F9109A-6ECF-2D3E-F1FA-D5F1DB4DC1D5}"/>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222847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240A-00FB-4C87-A64C-7FA302A9818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B22B3D0-445B-9EC1-7735-E54D5ED6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95400A7-BDB2-346B-CC81-189208C84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D805614-027E-C889-46E0-0C0D11354A38}"/>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6" name="Footer Placeholder 5">
            <a:extLst>
              <a:ext uri="{FF2B5EF4-FFF2-40B4-BE49-F238E27FC236}">
                <a16:creationId xmlns:a16="http://schemas.microsoft.com/office/drawing/2014/main" id="{0FF7396F-8341-D023-DDF6-40373A37AC9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BC2196D-9CDC-D7E0-B768-69F5E6CDE789}"/>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422010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7FB-3F97-FF85-DC4A-3A6716E2883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0C2D4B-A471-AF00-8B9B-8E567AC58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D7AC6D-3669-B534-CD95-63829B0742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455570C-682A-2AF0-7D80-76DD2AADD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023AA1-0D67-EADB-7A98-798AC576B0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A8A4AF3-B6FF-0C3A-2461-7F0F242BBDA0}"/>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8" name="Footer Placeholder 7">
            <a:extLst>
              <a:ext uri="{FF2B5EF4-FFF2-40B4-BE49-F238E27FC236}">
                <a16:creationId xmlns:a16="http://schemas.microsoft.com/office/drawing/2014/main" id="{7383FDFC-70EB-C98D-A6B4-A8C706D8E1E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E8AEF81C-2E1C-1C18-36B7-54D2D33F7BF2}"/>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146844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77DD-77C1-9331-E9B3-F1DB6D59A2D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6C43C26-224E-51F2-51E7-8C8CEBEBF9E8}"/>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4" name="Footer Placeholder 3">
            <a:extLst>
              <a:ext uri="{FF2B5EF4-FFF2-40B4-BE49-F238E27FC236}">
                <a16:creationId xmlns:a16="http://schemas.microsoft.com/office/drawing/2014/main" id="{13AFE324-CB65-08A4-BFEB-62EBC433B330}"/>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CED68EF6-DFA9-2CDF-8D8A-7DC3409B6B96}"/>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20945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E4D05-80DB-9EB1-A79D-9E7224214DEB}"/>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3" name="Footer Placeholder 2">
            <a:extLst>
              <a:ext uri="{FF2B5EF4-FFF2-40B4-BE49-F238E27FC236}">
                <a16:creationId xmlns:a16="http://schemas.microsoft.com/office/drawing/2014/main" id="{029DC383-D032-AC26-0814-3AE9D6706CB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82B076EB-5094-9C17-D8E9-00A66F0B3342}"/>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7386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59F9-6971-251E-5FBA-48EC96670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518BCB1-0D15-4BA4-A1CF-2D05075E4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A167B814-D932-DB80-01A3-1C4C0128F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54310-68B2-F763-2954-9016D79D3CF7}"/>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6" name="Footer Placeholder 5">
            <a:extLst>
              <a:ext uri="{FF2B5EF4-FFF2-40B4-BE49-F238E27FC236}">
                <a16:creationId xmlns:a16="http://schemas.microsoft.com/office/drawing/2014/main" id="{BD01EE7F-8549-35D8-AC70-C3D299D0072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821D1A5-E32D-E100-CD33-313022F378E7}"/>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372335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4D24-F360-6F90-4F8E-6F3CDF203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01FDDAC-ECE5-B422-E686-E144C280C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C4403FB-8F8E-59A4-4505-E97B06CCA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4F0F8-6A1B-9948-6F4A-282350F4EAD8}"/>
              </a:ext>
            </a:extLst>
          </p:cNvPr>
          <p:cNvSpPr>
            <a:spLocks noGrp="1"/>
          </p:cNvSpPr>
          <p:nvPr>
            <p:ph type="dt" sz="half" idx="10"/>
          </p:nvPr>
        </p:nvSpPr>
        <p:spPr/>
        <p:txBody>
          <a:bodyPr/>
          <a:lstStyle/>
          <a:p>
            <a:fld id="{4A7A44B1-D424-43C9-8F13-1454CBF0E61E}" type="datetimeFigureOut">
              <a:rPr lang="en-SG" smtClean="0"/>
              <a:t>21/7/24</a:t>
            </a:fld>
            <a:endParaRPr lang="en-SG"/>
          </a:p>
        </p:txBody>
      </p:sp>
      <p:sp>
        <p:nvSpPr>
          <p:cNvPr id="6" name="Footer Placeholder 5">
            <a:extLst>
              <a:ext uri="{FF2B5EF4-FFF2-40B4-BE49-F238E27FC236}">
                <a16:creationId xmlns:a16="http://schemas.microsoft.com/office/drawing/2014/main" id="{871B4C87-1C93-BF22-EBC5-733663CF5C2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ABB936C-3C5E-E182-B625-7DBF38D77C45}"/>
              </a:ext>
            </a:extLst>
          </p:cNvPr>
          <p:cNvSpPr>
            <a:spLocks noGrp="1"/>
          </p:cNvSpPr>
          <p:nvPr>
            <p:ph type="sldNum" sz="quarter" idx="12"/>
          </p:nvPr>
        </p:nvSpPr>
        <p:spPr/>
        <p:txBody>
          <a:bodyPr/>
          <a:lstStyle/>
          <a:p>
            <a:fld id="{6AD15742-CD07-4621-8F5B-1160F965693C}" type="slidenum">
              <a:rPr lang="en-SG" smtClean="0"/>
              <a:t>‹#›</a:t>
            </a:fld>
            <a:endParaRPr lang="en-SG"/>
          </a:p>
        </p:txBody>
      </p:sp>
    </p:spTree>
    <p:extLst>
      <p:ext uri="{BB962C8B-B14F-4D97-AF65-F5344CB8AC3E}">
        <p14:creationId xmlns:p14="http://schemas.microsoft.com/office/powerpoint/2010/main" val="14244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3D35C-243E-BC3D-F5DA-5824932A9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47EB0A4-2E55-A571-776E-E1C70EC44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E1BF05-3563-1BBC-0153-4938513E2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7A44B1-D424-43C9-8F13-1454CBF0E61E}" type="datetimeFigureOut">
              <a:rPr lang="en-SG" smtClean="0"/>
              <a:t>21/7/24</a:t>
            </a:fld>
            <a:endParaRPr lang="en-SG"/>
          </a:p>
        </p:txBody>
      </p:sp>
      <p:sp>
        <p:nvSpPr>
          <p:cNvPr id="5" name="Footer Placeholder 4">
            <a:extLst>
              <a:ext uri="{FF2B5EF4-FFF2-40B4-BE49-F238E27FC236}">
                <a16:creationId xmlns:a16="http://schemas.microsoft.com/office/drawing/2014/main" id="{D3D21CC0-46D0-2F04-C314-D040A5B48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54CD03DB-264E-D6F3-8C5C-877B57B81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D15742-CD07-4621-8F5B-1160F965693C}" type="slidenum">
              <a:rPr lang="en-SG" smtClean="0"/>
              <a:t>‹#›</a:t>
            </a:fld>
            <a:endParaRPr lang="en-SG"/>
          </a:p>
        </p:txBody>
      </p:sp>
    </p:spTree>
    <p:extLst>
      <p:ext uri="{BB962C8B-B14F-4D97-AF65-F5344CB8AC3E}">
        <p14:creationId xmlns:p14="http://schemas.microsoft.com/office/powerpoint/2010/main" val="10048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97763181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cce Homo Painting by Antonio Ciseri - Pixels">
            <a:extLst>
              <a:ext uri="{FF2B5EF4-FFF2-40B4-BE49-F238E27FC236}">
                <a16:creationId xmlns:a16="http://schemas.microsoft.com/office/drawing/2014/main" id="{2FCB4500-7F11-E7D8-F16A-667DB92C8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919"/>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F8E437-0B33-0D4F-29BF-0DEE2BD34FBF}"/>
              </a:ext>
            </a:extLst>
          </p:cNvPr>
          <p:cNvSpPr txBox="1"/>
          <p:nvPr/>
        </p:nvSpPr>
        <p:spPr>
          <a:xfrm>
            <a:off x="3992497" y="152553"/>
            <a:ext cx="4206240" cy="954107"/>
          </a:xfrm>
          <a:prstGeom prst="rect">
            <a:avLst/>
          </a:prstGeom>
          <a:solidFill>
            <a:schemeClr val="tx1"/>
          </a:solidFill>
        </p:spPr>
        <p:txBody>
          <a:bodyPr wrap="square">
            <a:spAutoFit/>
          </a:bodyPr>
          <a:lstStyle/>
          <a:p>
            <a:pPr algn="ct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Take Me to the Pilate</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trial of the indecisive-</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7CC961F-7820-0056-084F-733888784641}"/>
              </a:ext>
            </a:extLst>
          </p:cNvPr>
          <p:cNvSpPr txBox="1"/>
          <p:nvPr/>
        </p:nvSpPr>
        <p:spPr>
          <a:xfrm>
            <a:off x="4779897" y="1258785"/>
            <a:ext cx="2631440" cy="492122"/>
          </a:xfrm>
          <a:prstGeom prst="rect">
            <a:avLst/>
          </a:prstGeom>
          <a:solidFill>
            <a:schemeClr val="tx1"/>
          </a:solidFill>
        </p:spPr>
        <p:txBody>
          <a:bodyPr wrap="square">
            <a:spAutoFit/>
          </a:bodyPr>
          <a:lstStyle/>
          <a:p>
            <a:pPr algn="ctr">
              <a:lnSpc>
                <a:spcPct val="115000"/>
              </a:lnSpc>
            </a:pPr>
            <a:r>
              <a:rPr lang="en-SG"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18:28-19:16</a:t>
            </a:r>
          </a:p>
        </p:txBody>
      </p:sp>
      <p:sp>
        <p:nvSpPr>
          <p:cNvPr id="2" name="Rectangle 1">
            <a:extLst>
              <a:ext uri="{FF2B5EF4-FFF2-40B4-BE49-F238E27FC236}">
                <a16:creationId xmlns:a16="http://schemas.microsoft.com/office/drawing/2014/main" id="{53C9E458-4D36-4B58-99B2-B460B140C969}"/>
              </a:ext>
            </a:extLst>
          </p:cNvPr>
          <p:cNvSpPr>
            <a:spLocks noChangeArrowheads="1"/>
          </p:cNvSpPr>
          <p:nvPr/>
        </p:nvSpPr>
        <p:spPr bwMode="auto">
          <a:xfrm>
            <a:off x="-4623" y="5704114"/>
            <a:ext cx="12191234" cy="1153886"/>
          </a:xfrm>
          <a:prstGeom prst="rect">
            <a:avLst/>
          </a:prstGeom>
          <a:solidFill>
            <a:schemeClr val="tx1"/>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Dr. Jim Harmeling</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87111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8A26-39D9-ABAE-7C88-C20A559D41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2050" name="Picture 2" descr="Heidelberg 38: Why Did Christ Suffer Under Pontius Pilate? (1) | The  Heidelblog">
            <a:extLst>
              <a:ext uri="{FF2B5EF4-FFF2-40B4-BE49-F238E27FC236}">
                <a16:creationId xmlns:a16="http://schemas.microsoft.com/office/drawing/2014/main" id="{8A369FA3-2D97-F655-70F1-0E402A7D2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698D46-1384-E761-377A-AAE755A8A99E}"/>
              </a:ext>
            </a:extLst>
          </p:cNvPr>
          <p:cNvSpPr txBox="1"/>
          <p:nvPr/>
        </p:nvSpPr>
        <p:spPr>
          <a:xfrm>
            <a:off x="488604" y="534216"/>
            <a:ext cx="67656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Whether we want to or not, we must decide about Christ </a:t>
            </a:r>
            <a:r>
              <a:rPr lang="en-US" sz="2800" dirty="0">
                <a:solidFill>
                  <a:schemeClr val="bg1"/>
                </a:solidFill>
                <a:effectLst/>
                <a:latin typeface="Calibri" panose="020F0502020204030204" pitchFamily="34" charset="0"/>
                <a:ea typeface="Calibri" panose="020F0502020204030204" pitchFamily="34" charset="0"/>
                <a:cs typeface="Arial Unicode MS"/>
              </a:rPr>
              <a:t>(18:28-32)</a:t>
            </a:r>
            <a:endParaRPr lang="en-SG" sz="2800" dirty="0">
              <a:solidFill>
                <a:schemeClr val="bg1"/>
              </a:solidFill>
              <a:effectLst/>
              <a:latin typeface="Helvetica Light"/>
              <a:ea typeface="Arial Unicode MS"/>
              <a:cs typeface="Arial Unicode MS"/>
            </a:endParaRPr>
          </a:p>
        </p:txBody>
      </p:sp>
      <p:sp>
        <p:nvSpPr>
          <p:cNvPr id="10" name="TextBox 9">
            <a:extLst>
              <a:ext uri="{FF2B5EF4-FFF2-40B4-BE49-F238E27FC236}">
                <a16:creationId xmlns:a16="http://schemas.microsoft.com/office/drawing/2014/main" id="{ABB75B9F-3493-53CD-7622-EB0D87DAC929}"/>
              </a:ext>
            </a:extLst>
          </p:cNvPr>
          <p:cNvSpPr txBox="1"/>
          <p:nvPr/>
        </p:nvSpPr>
        <p:spPr>
          <a:xfrm>
            <a:off x="284480" y="1953084"/>
            <a:ext cx="7599680" cy="4024435"/>
          </a:xfrm>
          <a:prstGeom prst="rect">
            <a:avLst/>
          </a:prstGeom>
          <a:noFill/>
          <a:ln>
            <a:solidFill>
              <a:srgbClr val="FF0000"/>
            </a:solidFill>
          </a:ln>
        </p:spPr>
        <p:txBody>
          <a:bodyPr wrap="square">
            <a:spAutoFit/>
          </a:bodyPr>
          <a:lstStyle/>
          <a:p>
            <a:pPr algn="ctr">
              <a:lnSpc>
                <a:spcPct val="115000"/>
              </a:lnSpc>
              <a:spcBef>
                <a:spcPts val="1200"/>
              </a:spcBef>
            </a:pPr>
            <a:r>
              <a:rPr lang="en-US" sz="2800" b="1" dirty="0">
                <a:solidFill>
                  <a:schemeClr val="bg1"/>
                </a:solidFill>
                <a:effectLst/>
                <a:latin typeface="Calibri" panose="020F0502020204030204" pitchFamily="34" charset="0"/>
                <a:ea typeface="Calibri" panose="020F0502020204030204" pitchFamily="34" charset="0"/>
                <a:cs typeface="Arial Unicode MS"/>
              </a:rPr>
              <a:t>Deuteronomy 21:22-23</a:t>
            </a:r>
            <a:endParaRPr lang="en-SG" sz="2800" dirty="0">
              <a:solidFill>
                <a:schemeClr val="bg1"/>
              </a:solidFill>
              <a:effectLst/>
              <a:latin typeface="Helvetica Light"/>
              <a:ea typeface="Arial Unicode MS"/>
              <a:cs typeface="Arial Unicode MS"/>
            </a:endParaRPr>
          </a:p>
          <a:p>
            <a:pPr algn="ctr">
              <a:lnSpc>
                <a:spcPct val="115000"/>
              </a:lnSpc>
            </a:pPr>
            <a:r>
              <a:rPr lang="en-US" sz="2800" baseline="30000" dirty="0">
                <a:solidFill>
                  <a:schemeClr val="bg1"/>
                </a:solidFill>
                <a:effectLst/>
                <a:latin typeface="Calibri" panose="020F0502020204030204" pitchFamily="34" charset="0"/>
                <a:ea typeface="Arial Unicode MS"/>
                <a:cs typeface="Arial Unicode MS"/>
              </a:rPr>
              <a:t>22 </a:t>
            </a:r>
            <a:r>
              <a:rPr lang="en-US" sz="2800" dirty="0">
                <a:solidFill>
                  <a:schemeClr val="bg1"/>
                </a:solidFill>
                <a:effectLst/>
                <a:latin typeface="Calibri" panose="020F0502020204030204" pitchFamily="34" charset="0"/>
                <a:ea typeface="Arial Unicode MS"/>
                <a:cs typeface="Arial Unicode MS"/>
              </a:rPr>
              <a:t>“And if a man has committed a crime punishable by death and he is put to death, and you hang him on a tree, </a:t>
            </a:r>
            <a:r>
              <a:rPr lang="en-US" sz="2800" baseline="30000" dirty="0">
                <a:solidFill>
                  <a:schemeClr val="bg1"/>
                </a:solidFill>
                <a:effectLst/>
                <a:latin typeface="Calibri" panose="020F0502020204030204" pitchFamily="34" charset="0"/>
                <a:ea typeface="Arial Unicode MS"/>
                <a:cs typeface="Arial Unicode MS"/>
              </a:rPr>
              <a:t>23 </a:t>
            </a:r>
            <a:r>
              <a:rPr lang="en-US" sz="2800" dirty="0">
                <a:solidFill>
                  <a:schemeClr val="bg1"/>
                </a:solidFill>
                <a:effectLst/>
                <a:latin typeface="Calibri" panose="020F0502020204030204" pitchFamily="34" charset="0"/>
                <a:ea typeface="Arial Unicode MS"/>
                <a:cs typeface="Arial Unicode MS"/>
              </a:rPr>
              <a:t>his body shall not remain all night on the tree, but you shall bury him the same day, for a hanged man is cursed by God. You shall not defile your land that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your God is giving you for an inheritance.</a:t>
            </a:r>
            <a:endParaRPr lang="en-SG" sz="2800" dirty="0">
              <a:solidFill>
                <a:schemeClr val="bg1"/>
              </a:solidFill>
              <a:effectLst/>
              <a:latin typeface="Helvetica Light"/>
              <a:ea typeface="Arial Unicode MS"/>
              <a:cs typeface="Arial Unicode MS"/>
            </a:endParaRPr>
          </a:p>
        </p:txBody>
      </p:sp>
    </p:spTree>
    <p:extLst>
      <p:ext uri="{BB962C8B-B14F-4D97-AF65-F5344CB8AC3E}">
        <p14:creationId xmlns:p14="http://schemas.microsoft.com/office/powerpoint/2010/main" val="208176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8A26-39D9-ABAE-7C88-C20A559D41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2050" name="Picture 2" descr="Heidelberg 38: Why Did Christ Suffer Under Pontius Pilate? (1) | The  Heidelblog">
            <a:extLst>
              <a:ext uri="{FF2B5EF4-FFF2-40B4-BE49-F238E27FC236}">
                <a16:creationId xmlns:a16="http://schemas.microsoft.com/office/drawing/2014/main" id="{8A369FA3-2D97-F655-70F1-0E402A7D2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698D46-1384-E761-377A-AAE755A8A99E}"/>
              </a:ext>
            </a:extLst>
          </p:cNvPr>
          <p:cNvSpPr txBox="1"/>
          <p:nvPr/>
        </p:nvSpPr>
        <p:spPr>
          <a:xfrm>
            <a:off x="488604" y="534216"/>
            <a:ext cx="67656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Whether we want to or not, we must decide about Christ </a:t>
            </a:r>
            <a:r>
              <a:rPr lang="en-US" sz="2800" dirty="0">
                <a:solidFill>
                  <a:schemeClr val="bg1"/>
                </a:solidFill>
                <a:effectLst/>
                <a:latin typeface="Calibri" panose="020F0502020204030204" pitchFamily="34" charset="0"/>
                <a:ea typeface="Calibri" panose="020F0502020204030204" pitchFamily="34" charset="0"/>
                <a:cs typeface="Arial Unicode MS"/>
              </a:rPr>
              <a:t>(18:28-32)</a:t>
            </a:r>
            <a:endParaRPr lang="en-SG" sz="2800" dirty="0">
              <a:solidFill>
                <a:schemeClr val="bg1"/>
              </a:solidFill>
              <a:effectLst/>
              <a:latin typeface="Helvetica Light"/>
              <a:ea typeface="Arial Unicode MS"/>
              <a:cs typeface="Arial Unicode MS"/>
            </a:endParaRPr>
          </a:p>
        </p:txBody>
      </p:sp>
      <p:sp>
        <p:nvSpPr>
          <p:cNvPr id="5" name="TextBox 4">
            <a:extLst>
              <a:ext uri="{FF2B5EF4-FFF2-40B4-BE49-F238E27FC236}">
                <a16:creationId xmlns:a16="http://schemas.microsoft.com/office/drawing/2014/main" id="{CAC20552-C4B1-79D2-35C2-8942EDB24E25}"/>
              </a:ext>
            </a:extLst>
          </p:cNvPr>
          <p:cNvSpPr txBox="1"/>
          <p:nvPr/>
        </p:nvSpPr>
        <p:spPr>
          <a:xfrm>
            <a:off x="488604" y="1943530"/>
            <a:ext cx="67656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Arial Unicode MS"/>
                <a:cs typeface="Arial Unicode MS"/>
              </a:rPr>
              <a:t>Whether we listen to it or not, we will hear the truth </a:t>
            </a:r>
            <a:r>
              <a:rPr lang="en-US" sz="2800" dirty="0">
                <a:solidFill>
                  <a:schemeClr val="bg1"/>
                </a:solidFill>
                <a:effectLst/>
                <a:latin typeface="Calibri" panose="020F0502020204030204" pitchFamily="34" charset="0"/>
                <a:ea typeface="Arial Unicode MS"/>
                <a:cs typeface="Arial Unicode MS"/>
              </a:rPr>
              <a:t>(18:33-38)</a:t>
            </a:r>
            <a:endParaRPr lang="en-SG" sz="2800" dirty="0">
              <a:solidFill>
                <a:schemeClr val="bg1"/>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B336B36D-CDA6-4C29-0469-4E4EC8424348}"/>
              </a:ext>
            </a:extLst>
          </p:cNvPr>
          <p:cNvSpPr txBox="1"/>
          <p:nvPr/>
        </p:nvSpPr>
        <p:spPr>
          <a:xfrm>
            <a:off x="488604" y="3313776"/>
            <a:ext cx="66640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Arial Unicode MS"/>
                <a:cs typeface="Arial Unicode MS"/>
              </a:rPr>
              <a:t>Whether we know it or not, we tend to avoid commitment to Christ </a:t>
            </a:r>
            <a:r>
              <a:rPr lang="en-US" sz="2800" dirty="0">
                <a:solidFill>
                  <a:schemeClr val="bg1"/>
                </a:solidFill>
                <a:effectLst/>
                <a:latin typeface="Calibri" panose="020F0502020204030204" pitchFamily="34" charset="0"/>
                <a:ea typeface="Arial Unicode MS"/>
                <a:cs typeface="Arial Unicode MS"/>
              </a:rPr>
              <a:t>(18:38-19:8)</a:t>
            </a:r>
            <a:endParaRPr lang="en-SG" sz="2800" dirty="0">
              <a:solidFill>
                <a:schemeClr val="bg1"/>
              </a:solidFill>
              <a:effectLst/>
              <a:latin typeface="Helvetica Light"/>
              <a:ea typeface="Arial Unicode MS"/>
              <a:cs typeface="Arial Unicode MS"/>
            </a:endParaRPr>
          </a:p>
        </p:txBody>
      </p:sp>
    </p:spTree>
    <p:extLst>
      <p:ext uri="{BB962C8B-B14F-4D97-AF65-F5344CB8AC3E}">
        <p14:creationId xmlns:p14="http://schemas.microsoft.com/office/powerpoint/2010/main" val="24371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8A26-39D9-ABAE-7C88-C20A559D41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2050" name="Picture 2" descr="Heidelberg 38: Why Did Christ Suffer Under Pontius Pilate? (1) | The  Heidelblog">
            <a:extLst>
              <a:ext uri="{FF2B5EF4-FFF2-40B4-BE49-F238E27FC236}">
                <a16:creationId xmlns:a16="http://schemas.microsoft.com/office/drawing/2014/main" id="{8A369FA3-2D97-F655-70F1-0E402A7D2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F3F5D4-22C7-7559-887A-C801515997B8}"/>
              </a:ext>
            </a:extLst>
          </p:cNvPr>
          <p:cNvSpPr txBox="1"/>
          <p:nvPr/>
        </p:nvSpPr>
        <p:spPr>
          <a:xfrm>
            <a:off x="1000990" y="981616"/>
            <a:ext cx="6293887" cy="1051313"/>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effectLst/>
                <a:highlight>
                  <a:srgbClr val="FFFFFF"/>
                </a:highlight>
                <a:latin typeface="Calibri" panose="020F0502020204030204" pitchFamily="34" charset="0"/>
                <a:ea typeface="Arial Unicode MS"/>
                <a:cs typeface="Arial Unicode MS"/>
              </a:rPr>
              <a:t>Avoidance t</a:t>
            </a:r>
            <a:r>
              <a:rPr lang="en-US" sz="2800" dirty="0">
                <a:effectLst/>
                <a:latin typeface="Calibri" panose="020F0502020204030204" pitchFamily="34" charset="0"/>
                <a:ea typeface="Arial Unicode MS"/>
                <a:cs typeface="Arial Unicode MS"/>
              </a:rPr>
              <a:t>actic 1: I get out of this, and no one gets hurt (38-40)</a:t>
            </a:r>
            <a:endParaRPr lang="en-SG" sz="3200" dirty="0">
              <a:effectLst/>
              <a:latin typeface="Helvetica Light"/>
              <a:ea typeface="Arial Unicode MS"/>
              <a:cs typeface="Arial Unicode MS"/>
            </a:endParaRPr>
          </a:p>
        </p:txBody>
      </p:sp>
      <p:sp>
        <p:nvSpPr>
          <p:cNvPr id="6" name="TextBox 5">
            <a:extLst>
              <a:ext uri="{FF2B5EF4-FFF2-40B4-BE49-F238E27FC236}">
                <a16:creationId xmlns:a16="http://schemas.microsoft.com/office/drawing/2014/main" id="{C1E24953-E4E8-AB10-65E1-87F57CC72585}"/>
              </a:ext>
            </a:extLst>
          </p:cNvPr>
          <p:cNvSpPr txBox="1"/>
          <p:nvPr/>
        </p:nvSpPr>
        <p:spPr>
          <a:xfrm>
            <a:off x="1000991" y="2322736"/>
            <a:ext cx="6293888" cy="1051313"/>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Avoidance tactic 2: I get out of this, and someone gets a little hurt</a:t>
            </a:r>
            <a:r>
              <a:rPr lang="en-US" sz="2800" b="1" dirty="0">
                <a:solidFill>
                  <a:srgbClr val="000000"/>
                </a:solidFill>
                <a:effectLst/>
                <a:latin typeface="Calibri" panose="020F0502020204030204" pitchFamily="34" charset="0"/>
                <a:ea typeface="Arial Unicode MS"/>
                <a:cs typeface="Arial Unicode MS"/>
              </a:rPr>
              <a:t> </a:t>
            </a:r>
            <a:r>
              <a:rPr lang="en-US" sz="2800" dirty="0">
                <a:solidFill>
                  <a:srgbClr val="000000"/>
                </a:solidFill>
                <a:effectLst/>
                <a:highlight>
                  <a:srgbClr val="FFFFFF"/>
                </a:highlight>
                <a:latin typeface="Calibri" panose="020F0502020204030204" pitchFamily="34" charset="0"/>
                <a:ea typeface="Arial Unicode MS"/>
                <a:cs typeface="Arial Unicode MS"/>
              </a:rPr>
              <a:t>(1-8)</a:t>
            </a:r>
            <a:endParaRPr lang="en-SG" sz="3200" dirty="0">
              <a:solidFill>
                <a:srgbClr val="000000"/>
              </a:solidFill>
              <a:effectLst/>
              <a:latin typeface="Helvetica Light"/>
              <a:ea typeface="Arial Unicode MS"/>
              <a:cs typeface="Arial Unicode MS"/>
            </a:endParaRPr>
          </a:p>
        </p:txBody>
      </p:sp>
      <p:sp>
        <p:nvSpPr>
          <p:cNvPr id="10" name="TextBox 9">
            <a:extLst>
              <a:ext uri="{FF2B5EF4-FFF2-40B4-BE49-F238E27FC236}">
                <a16:creationId xmlns:a16="http://schemas.microsoft.com/office/drawing/2014/main" id="{D975879B-DE93-F63F-C495-68A68F11F289}"/>
              </a:ext>
            </a:extLst>
          </p:cNvPr>
          <p:cNvSpPr txBox="1"/>
          <p:nvPr/>
        </p:nvSpPr>
        <p:spPr>
          <a:xfrm>
            <a:off x="1000990" y="3734976"/>
            <a:ext cx="6293889" cy="1546834"/>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Avoidance tactic 3: I get out of this by letting someone else make a decision (9-11)</a:t>
            </a:r>
            <a:endParaRPr lang="en-SG" sz="3200" dirty="0">
              <a:solidFill>
                <a:srgbClr val="000000"/>
              </a:solidFill>
              <a:effectLst/>
              <a:latin typeface="Helvetica Light"/>
              <a:ea typeface="Arial Unicode MS"/>
              <a:cs typeface="Arial Unicode MS"/>
            </a:endParaRPr>
          </a:p>
        </p:txBody>
      </p:sp>
    </p:spTree>
    <p:extLst>
      <p:ext uri="{BB962C8B-B14F-4D97-AF65-F5344CB8AC3E}">
        <p14:creationId xmlns:p14="http://schemas.microsoft.com/office/powerpoint/2010/main" val="31121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8A26-39D9-ABAE-7C88-C20A559D41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2050" name="Picture 2" descr="Heidelberg 38: Why Did Christ Suffer Under Pontius Pilate? (1) | The  Heidelblog">
            <a:extLst>
              <a:ext uri="{FF2B5EF4-FFF2-40B4-BE49-F238E27FC236}">
                <a16:creationId xmlns:a16="http://schemas.microsoft.com/office/drawing/2014/main" id="{8A369FA3-2D97-F655-70F1-0E402A7D2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698D46-1384-E761-377A-AAE755A8A99E}"/>
              </a:ext>
            </a:extLst>
          </p:cNvPr>
          <p:cNvSpPr txBox="1"/>
          <p:nvPr/>
        </p:nvSpPr>
        <p:spPr>
          <a:xfrm>
            <a:off x="488604" y="534216"/>
            <a:ext cx="67656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Calibri" panose="020F0502020204030204" pitchFamily="34" charset="0"/>
                <a:cs typeface="Arial Unicode MS"/>
              </a:rPr>
              <a:t>Whether we want to or not, we must decide about Christ </a:t>
            </a:r>
            <a:r>
              <a:rPr lang="en-US" sz="2800" dirty="0">
                <a:solidFill>
                  <a:schemeClr val="bg1"/>
                </a:solidFill>
                <a:effectLst/>
                <a:latin typeface="Calibri" panose="020F0502020204030204" pitchFamily="34" charset="0"/>
                <a:ea typeface="Calibri" panose="020F0502020204030204" pitchFamily="34" charset="0"/>
                <a:cs typeface="Arial Unicode MS"/>
              </a:rPr>
              <a:t>(18:28-32)</a:t>
            </a:r>
            <a:endParaRPr lang="en-SG" sz="2800" dirty="0">
              <a:solidFill>
                <a:schemeClr val="bg1"/>
              </a:solidFill>
              <a:effectLst/>
              <a:latin typeface="Helvetica Light"/>
              <a:ea typeface="Arial Unicode MS"/>
              <a:cs typeface="Arial Unicode MS"/>
            </a:endParaRPr>
          </a:p>
        </p:txBody>
      </p:sp>
      <p:sp>
        <p:nvSpPr>
          <p:cNvPr id="5" name="TextBox 4">
            <a:extLst>
              <a:ext uri="{FF2B5EF4-FFF2-40B4-BE49-F238E27FC236}">
                <a16:creationId xmlns:a16="http://schemas.microsoft.com/office/drawing/2014/main" id="{CAC20552-C4B1-79D2-35C2-8942EDB24E25}"/>
              </a:ext>
            </a:extLst>
          </p:cNvPr>
          <p:cNvSpPr txBox="1"/>
          <p:nvPr/>
        </p:nvSpPr>
        <p:spPr>
          <a:xfrm>
            <a:off x="488604" y="1943530"/>
            <a:ext cx="67656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Arial Unicode MS"/>
                <a:cs typeface="Arial Unicode MS"/>
              </a:rPr>
              <a:t>Whether we listen to it or not, we will hear the truth </a:t>
            </a:r>
            <a:r>
              <a:rPr lang="en-US" sz="2800" dirty="0">
                <a:solidFill>
                  <a:schemeClr val="bg1"/>
                </a:solidFill>
                <a:effectLst/>
                <a:latin typeface="Calibri" panose="020F0502020204030204" pitchFamily="34" charset="0"/>
                <a:ea typeface="Arial Unicode MS"/>
                <a:cs typeface="Arial Unicode MS"/>
              </a:rPr>
              <a:t>(18:33-38)</a:t>
            </a:r>
            <a:endParaRPr lang="en-SG" sz="2800" dirty="0">
              <a:solidFill>
                <a:schemeClr val="bg1"/>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B336B36D-CDA6-4C29-0469-4E4EC8424348}"/>
              </a:ext>
            </a:extLst>
          </p:cNvPr>
          <p:cNvSpPr txBox="1"/>
          <p:nvPr/>
        </p:nvSpPr>
        <p:spPr>
          <a:xfrm>
            <a:off x="488604" y="3313776"/>
            <a:ext cx="66640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Arial Unicode MS"/>
                <a:cs typeface="Arial Unicode MS"/>
              </a:rPr>
              <a:t>Whether we know it or not, we tend to avoid commitment to Christ </a:t>
            </a:r>
            <a:r>
              <a:rPr lang="en-US" sz="2800" dirty="0">
                <a:solidFill>
                  <a:schemeClr val="bg1"/>
                </a:solidFill>
                <a:effectLst/>
                <a:latin typeface="Calibri" panose="020F0502020204030204" pitchFamily="34" charset="0"/>
                <a:ea typeface="Arial Unicode MS"/>
                <a:cs typeface="Arial Unicode MS"/>
              </a:rPr>
              <a:t>(18:38-19:8)</a:t>
            </a:r>
            <a:endParaRPr lang="en-SG" sz="2800" dirty="0">
              <a:solidFill>
                <a:schemeClr val="bg1"/>
              </a:solidFill>
              <a:effectLst/>
              <a:latin typeface="Helvetica Light"/>
              <a:ea typeface="Arial Unicode MS"/>
              <a:cs typeface="Arial Unicode MS"/>
            </a:endParaRPr>
          </a:p>
        </p:txBody>
      </p:sp>
      <p:sp>
        <p:nvSpPr>
          <p:cNvPr id="6" name="TextBox 5">
            <a:extLst>
              <a:ext uri="{FF2B5EF4-FFF2-40B4-BE49-F238E27FC236}">
                <a16:creationId xmlns:a16="http://schemas.microsoft.com/office/drawing/2014/main" id="{6F312FE1-1FDC-9955-C9DD-A12810C98CA0}"/>
              </a:ext>
            </a:extLst>
          </p:cNvPr>
          <p:cNvSpPr txBox="1"/>
          <p:nvPr/>
        </p:nvSpPr>
        <p:spPr>
          <a:xfrm>
            <a:off x="488604" y="4684022"/>
            <a:ext cx="6664036" cy="1051313"/>
          </a:xfrm>
          <a:prstGeom prst="rect">
            <a:avLst/>
          </a:prstGeom>
          <a:noFill/>
        </p:spPr>
        <p:txBody>
          <a:bodyPr wrap="square">
            <a:spAutoFit/>
          </a:bodyPr>
          <a:lstStyle/>
          <a:p>
            <a:pPr algn="l">
              <a:lnSpc>
                <a:spcPct val="115000"/>
              </a:lnSpc>
              <a:spcBef>
                <a:spcPts val="1200"/>
              </a:spcBef>
            </a:pPr>
            <a:r>
              <a:rPr lang="en-US" sz="2800" i="1" dirty="0">
                <a:solidFill>
                  <a:schemeClr val="bg1"/>
                </a:solidFill>
                <a:effectLst/>
                <a:latin typeface="Calibri" panose="020F0502020204030204" pitchFamily="34" charset="0"/>
                <a:ea typeface="Arial Unicode MS"/>
                <a:cs typeface="Arial Unicode MS"/>
              </a:rPr>
              <a:t>We make excuses for our decisions: I had no choice</a:t>
            </a:r>
            <a:r>
              <a:rPr lang="en-US" sz="2800" dirty="0">
                <a:solidFill>
                  <a:schemeClr val="bg1"/>
                </a:solidFill>
                <a:effectLst/>
                <a:latin typeface="Calibri" panose="020F0502020204030204" pitchFamily="34" charset="0"/>
                <a:ea typeface="Arial Unicode MS"/>
                <a:cs typeface="Arial Unicode MS"/>
              </a:rPr>
              <a:t> (19:12-16)</a:t>
            </a:r>
            <a:endParaRPr lang="en-SG" sz="2800" dirty="0">
              <a:solidFill>
                <a:schemeClr val="bg1"/>
              </a:solidFill>
              <a:effectLst/>
              <a:latin typeface="Helvetica Light"/>
              <a:ea typeface="Arial Unicode MS"/>
              <a:cs typeface="Arial Unicode MS"/>
            </a:endParaRPr>
          </a:p>
        </p:txBody>
      </p:sp>
    </p:spTree>
    <p:extLst>
      <p:ext uri="{BB962C8B-B14F-4D97-AF65-F5344CB8AC3E}">
        <p14:creationId xmlns:p14="http://schemas.microsoft.com/office/powerpoint/2010/main" val="345434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18A26-39D9-ABAE-7C88-C20A559D41F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2050" name="Picture 2" descr="Heidelberg 38: Why Did Christ Suffer Under Pontius Pilate? (1) | The  Heidelblog">
            <a:extLst>
              <a:ext uri="{FF2B5EF4-FFF2-40B4-BE49-F238E27FC236}">
                <a16:creationId xmlns:a16="http://schemas.microsoft.com/office/drawing/2014/main" id="{8A369FA3-2D97-F655-70F1-0E402A7D2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08AEF3-F49B-F518-2238-681F90C154A7}"/>
              </a:ext>
            </a:extLst>
          </p:cNvPr>
          <p:cNvSpPr txBox="1"/>
          <p:nvPr/>
        </p:nvSpPr>
        <p:spPr>
          <a:xfrm>
            <a:off x="336204" y="506775"/>
            <a:ext cx="7456516" cy="5513945"/>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study of the attitudes of Pilate thus reveals that he passed from perfunctory official indifference through curiosity to intense personal concern, and then, because he did not dare to act on what he knew was right, he gave way to hesitation, fear, arrogance, and bitterness. He was aroused by Jesus’ presence and bearing, but he was reluctant to conform to the truth as the occasion presented it, and so he lost Jesus altogether. The story of Pilate is the tragedy of unbelief.”</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Merrill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Tenney</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535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432</Words>
  <Application>Microsoft Macintosh PowerPoint</Application>
  <PresentationFormat>Widescreen</PresentationFormat>
  <Paragraphs>24</Paragraphs>
  <Slides>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ＭＳ Ｐゴシック</vt:lpstr>
      <vt:lpstr>Aptos</vt:lpstr>
      <vt:lpstr>Aptos Display</vt:lpstr>
      <vt:lpstr>Arial</vt:lpstr>
      <vt:lpstr>Calibri</vt:lpstr>
      <vt:lpstr>Helvetica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Harmeling</dc:creator>
  <cp:lastModifiedBy>Rick Griffith</cp:lastModifiedBy>
  <cp:revision>3</cp:revision>
  <dcterms:created xsi:type="dcterms:W3CDTF">2024-07-18T12:23:05Z</dcterms:created>
  <dcterms:modified xsi:type="dcterms:W3CDTF">2024-07-22T05:14:50Z</dcterms:modified>
</cp:coreProperties>
</file>