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46"/>
  </p:notesMasterIdLst>
  <p:handoutMasterIdLst>
    <p:handoutMasterId r:id="rId47"/>
  </p:handoutMasterIdLst>
  <p:sldIdLst>
    <p:sldId id="645" r:id="rId2"/>
    <p:sldId id="340" r:id="rId3"/>
    <p:sldId id="482" r:id="rId4"/>
    <p:sldId id="635" r:id="rId5"/>
    <p:sldId id="551" r:id="rId6"/>
    <p:sldId id="616" r:id="rId7"/>
    <p:sldId id="634" r:id="rId8"/>
    <p:sldId id="575" r:id="rId9"/>
    <p:sldId id="595" r:id="rId10"/>
    <p:sldId id="603" r:id="rId11"/>
    <p:sldId id="604" r:id="rId12"/>
    <p:sldId id="617" r:id="rId13"/>
    <p:sldId id="618" r:id="rId14"/>
    <p:sldId id="591" r:id="rId15"/>
    <p:sldId id="546" r:id="rId16"/>
    <p:sldId id="619" r:id="rId17"/>
    <p:sldId id="620" r:id="rId18"/>
    <p:sldId id="621" r:id="rId19"/>
    <p:sldId id="622" r:id="rId20"/>
    <p:sldId id="623" r:id="rId21"/>
    <p:sldId id="624" r:id="rId22"/>
    <p:sldId id="630" r:id="rId23"/>
    <p:sldId id="632" r:id="rId24"/>
    <p:sldId id="631" r:id="rId25"/>
    <p:sldId id="633" r:id="rId26"/>
    <p:sldId id="636" r:id="rId27"/>
    <p:sldId id="637" r:id="rId28"/>
    <p:sldId id="643" r:id="rId29"/>
    <p:sldId id="529" r:id="rId30"/>
    <p:sldId id="537" r:id="rId31"/>
    <p:sldId id="613" r:id="rId32"/>
    <p:sldId id="305" r:id="rId33"/>
    <p:sldId id="642" r:id="rId34"/>
    <p:sldId id="626" r:id="rId35"/>
    <p:sldId id="627" r:id="rId36"/>
    <p:sldId id="628" r:id="rId37"/>
    <p:sldId id="638" r:id="rId38"/>
    <p:sldId id="639" r:id="rId39"/>
    <p:sldId id="629" r:id="rId40"/>
    <p:sldId id="640" r:id="rId41"/>
    <p:sldId id="641" r:id="rId42"/>
    <p:sldId id="644" r:id="rId43"/>
    <p:sldId id="267" r:id="rId44"/>
    <p:sldId id="28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1AC"/>
    <a:srgbClr val="61830A"/>
    <a:srgbClr val="363732"/>
    <a:srgbClr val="2D5990"/>
    <a:srgbClr val="040500"/>
    <a:srgbClr val="38341C"/>
    <a:srgbClr val="242A33"/>
    <a:srgbClr val="00A9D7"/>
    <a:srgbClr val="03A4D0"/>
    <a:srgbClr val="452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414" autoAdjust="0"/>
  </p:normalViewPr>
  <p:slideViewPr>
    <p:cSldViewPr snapToGrid="0">
      <p:cViewPr varScale="1">
        <p:scale>
          <a:sx n="116" d="100"/>
          <a:sy n="116" d="100"/>
        </p:scale>
        <p:origin x="9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F71-56E3-4315-BA05-92F6FE6C24F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5FC6-BF1A-4E76-9644-2103025C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71F4-18C5-41F9-9147-05E9E8FECE2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765F-6D3A-4867-9087-48A7502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5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1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4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65075&amp;picture=sunrise-in-the-mountain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ublicdomainpictures.net/view-image.php?image=53205&amp;picture=tree" TargetMode="Externa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eypureriver.com/addiction-vs-habit/" TargetMode="External"/><Relationship Id="rId3" Type="http://schemas.openxmlformats.org/officeDocument/2006/relationships/hyperlink" Target="https://pursuit.unimelb.edu.au/podcasts/can-t-give-it-up-the-science-behind-addiction-and-the-brain" TargetMode="External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onylabs.org/2016/08/12/brain-sugar-addiction-switch/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beam-cloud-clouds-sky-167221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ublicdomainpictures.net/view-image.php?image=53205&amp;picture=tree" TargetMode="Externa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587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587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0E569F-F9E5-A6D7-DBC5-F3DD4A99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5240D3-ACEB-B16B-A1AC-52D24FD25372}"/>
              </a:ext>
            </a:extLst>
          </p:cNvPr>
          <p:cNvSpPr txBox="1"/>
          <p:nvPr/>
        </p:nvSpPr>
        <p:spPr>
          <a:xfrm>
            <a:off x="852405" y="4425607"/>
            <a:ext cx="10879811" cy="92333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15:4-8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97BF8-F299-1FE5-9814-DF61C8377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563517"/>
            <a:ext cx="12191999" cy="12911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 </a:t>
            </a:r>
            <a:r>
              <a:rPr 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 23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July 2022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2F1E0-2618-595D-02F6-85981AB8803F}"/>
              </a:ext>
            </a:extLst>
          </p:cNvPr>
          <p:cNvSpPr txBox="1"/>
          <p:nvPr/>
        </p:nvSpPr>
        <p:spPr>
          <a:xfrm>
            <a:off x="632068" y="1098513"/>
            <a:ext cx="10879811" cy="1015663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Abiding: The Key to Everything!</a:t>
            </a:r>
          </a:p>
        </p:txBody>
      </p:sp>
    </p:spTree>
    <p:extLst>
      <p:ext uri="{BB962C8B-B14F-4D97-AF65-F5344CB8AC3E}">
        <p14:creationId xmlns:p14="http://schemas.microsoft.com/office/powerpoint/2010/main" val="16326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25235" y="2213283"/>
            <a:ext cx="11306935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one goal:  To make us completely like himself!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sins are we willing to live with?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we given up on changing?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we expectant and ready to be used by God to spiritually impact others around 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41015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029970" y="2259449"/>
            <a:ext cx="10562761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reach this goal, God wants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Bring about lasting, internal transformation.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Make us unrecognizable!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Response: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give up on our small ambitions!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29613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09469" y="1519189"/>
            <a:ext cx="10939998" cy="347787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God, as the gardener, is in charge of our growth, why do some people grow and produce more fruit than others?</a:t>
            </a:r>
          </a:p>
          <a:p>
            <a:endParaRPr lang="en-US" sz="44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Because he still leaves it up to us to respond!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3104695" y="97115"/>
            <a:ext cx="5718490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 for this Week:</a:t>
            </a:r>
          </a:p>
        </p:txBody>
      </p:sp>
    </p:spTree>
    <p:extLst>
      <p:ext uri="{BB962C8B-B14F-4D97-AF65-F5344CB8AC3E}">
        <p14:creationId xmlns:p14="http://schemas.microsoft.com/office/powerpoint/2010/main" val="12418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09469" y="1519189"/>
            <a:ext cx="10939998" cy="2800767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have a Christ-like character and the ability to impact others spiritually, there is nothing more important than remaining (or abiding) in Jesus!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4524285" y="97115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15:4-8</a:t>
            </a:r>
          </a:p>
        </p:txBody>
      </p:sp>
    </p:spTree>
    <p:extLst>
      <p:ext uri="{BB962C8B-B14F-4D97-AF65-F5344CB8AC3E}">
        <p14:creationId xmlns:p14="http://schemas.microsoft.com/office/powerpoint/2010/main" val="4815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385393" y="1211175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my Father is the gardener.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cuts off every branch in me that bears no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while every branch that does bear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prunes so that it will be even more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fruitful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are already clean because of the word I have spoken to you. </a:t>
            </a:r>
          </a:p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me, and I will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you. No branch can bear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itself; it must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the vine. Neither can you bear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unless you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4599203" y="220872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15:1-8</a:t>
            </a:r>
          </a:p>
        </p:txBody>
      </p:sp>
    </p:spTree>
    <p:extLst>
      <p:ext uri="{BB962C8B-B14F-4D97-AF65-F5344CB8AC3E}">
        <p14:creationId xmlns:p14="http://schemas.microsoft.com/office/powerpoint/2010/main" val="57985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49911" y="1028822"/>
            <a:ext cx="11892177" cy="563231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vine; you are the branches. If a man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 and I in him, he will bear much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apart from me you can do nothing.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If anyone does not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me, he is are like a branch that is thrown away and withers; such branches are picked up, thrown into the fire and burned.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If you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me and my words remain in you, ask whatever you wish, and it will be given you.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This is to my Father’s glory, that you bear much </a:t>
            </a:r>
            <a:r>
              <a:rPr lang="en-US" sz="40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showing yourselves to be my disciples.”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4656343" y="196867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15:1-8</a:t>
            </a:r>
          </a:p>
        </p:txBody>
      </p:sp>
    </p:spTree>
    <p:extLst>
      <p:ext uri="{BB962C8B-B14F-4D97-AF65-F5344CB8AC3E}">
        <p14:creationId xmlns:p14="http://schemas.microsoft.com/office/powerpoint/2010/main" val="177343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24903" y="387813"/>
            <a:ext cx="86729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 Truths about Remaining in Christ…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3E8E-6FBC-74B0-98D4-648CD7191A83}"/>
              </a:ext>
            </a:extLst>
          </p:cNvPr>
          <p:cNvSpPr txBox="1"/>
          <p:nvPr/>
        </p:nvSpPr>
        <p:spPr>
          <a:xfrm>
            <a:off x="237641" y="4098425"/>
            <a:ext cx="11716718" cy="255454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It’s the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 path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Christ-likeness and spiritual impact on others.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“You” here is plural – not singular.  Remaining is not just individual – it also happens in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1CF20-C26C-BE4C-4FAB-BBAB48E04E08}"/>
              </a:ext>
            </a:extLst>
          </p:cNvPr>
          <p:cNvSpPr txBox="1"/>
          <p:nvPr/>
        </p:nvSpPr>
        <p:spPr>
          <a:xfrm>
            <a:off x="626001" y="1277282"/>
            <a:ext cx="10939998" cy="255454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“Remain in me, and I will remain in you. No branch can bear fruit by itself; it must remain in the vine.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Neither can you bear fruit unless you remain in me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870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24903" y="387813"/>
            <a:ext cx="86729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 Truths about Remaining in Christ…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3E8E-6FBC-74B0-98D4-648CD7191A83}"/>
              </a:ext>
            </a:extLst>
          </p:cNvPr>
          <p:cNvSpPr txBox="1"/>
          <p:nvPr/>
        </p:nvSpPr>
        <p:spPr>
          <a:xfrm>
            <a:off x="789573" y="3915642"/>
            <a:ext cx="10612853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1CF20-C26C-BE4C-4FAB-BBAB48E04E08}"/>
              </a:ext>
            </a:extLst>
          </p:cNvPr>
          <p:cNvSpPr txBox="1"/>
          <p:nvPr/>
        </p:nvSpPr>
        <p:spPr>
          <a:xfrm>
            <a:off x="789573" y="1545057"/>
            <a:ext cx="10939998" cy="193899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vine; you are the branches.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 man remains in me and I in him,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will bear much fruit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apart from me you can do nothing.”</a:t>
            </a:r>
          </a:p>
        </p:txBody>
      </p:sp>
    </p:spTree>
    <p:extLst>
      <p:ext uri="{BB962C8B-B14F-4D97-AF65-F5344CB8AC3E}">
        <p14:creationId xmlns:p14="http://schemas.microsoft.com/office/powerpoint/2010/main" val="34322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24903" y="387813"/>
            <a:ext cx="86729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 Truths about Remaining in Christ…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3E8E-6FBC-74B0-98D4-648CD7191A83}"/>
              </a:ext>
            </a:extLst>
          </p:cNvPr>
          <p:cNvSpPr txBox="1"/>
          <p:nvPr/>
        </p:nvSpPr>
        <p:spPr>
          <a:xfrm>
            <a:off x="626001" y="4928222"/>
            <a:ext cx="10612853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44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useless to God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without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1CF20-C26C-BE4C-4FAB-BBAB48E04E08}"/>
              </a:ext>
            </a:extLst>
          </p:cNvPr>
          <p:cNvSpPr txBox="1"/>
          <p:nvPr/>
        </p:nvSpPr>
        <p:spPr>
          <a:xfrm>
            <a:off x="626001" y="1545057"/>
            <a:ext cx="10939998" cy="2800767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anyone does not remain in me, he is like a branch that is thrown away and withers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such branches are picked up, thrown into the fire and burned.”</a:t>
            </a:r>
          </a:p>
        </p:txBody>
      </p:sp>
    </p:spTree>
    <p:extLst>
      <p:ext uri="{BB962C8B-B14F-4D97-AF65-F5344CB8AC3E}">
        <p14:creationId xmlns:p14="http://schemas.microsoft.com/office/powerpoint/2010/main" val="14503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24903" y="387813"/>
            <a:ext cx="86729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 Truths about Remaining in Christ…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3E8E-6FBC-74B0-98D4-648CD7191A83}"/>
              </a:ext>
            </a:extLst>
          </p:cNvPr>
          <p:cNvSpPr txBox="1"/>
          <p:nvPr/>
        </p:nvSpPr>
        <p:spPr>
          <a:xfrm>
            <a:off x="789573" y="4662715"/>
            <a:ext cx="10612853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enables us to </a:t>
            </a:r>
            <a:r>
              <a:rPr lang="en-US" sz="44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 with God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1CF20-C26C-BE4C-4FAB-BBAB48E04E08}"/>
              </a:ext>
            </a:extLst>
          </p:cNvPr>
          <p:cNvSpPr txBox="1"/>
          <p:nvPr/>
        </p:nvSpPr>
        <p:spPr>
          <a:xfrm>
            <a:off x="789573" y="1654254"/>
            <a:ext cx="10939998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“If you remain in me and my words remain in you, 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ask whatever you wish, and it will be given you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187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36DD0C6E-45AA-2A16-5345-413A5364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30693D2-610E-83D8-9D3E-45514C41CF68}"/>
              </a:ext>
            </a:extLst>
          </p:cNvPr>
          <p:cNvGrpSpPr/>
          <p:nvPr/>
        </p:nvGrpSpPr>
        <p:grpSpPr>
          <a:xfrm>
            <a:off x="465692" y="314078"/>
            <a:ext cx="8682506" cy="2448578"/>
            <a:chOff x="1485023" y="2097907"/>
            <a:chExt cx="8682506" cy="24485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C7F36F-3581-D61B-3589-A9E595733A4D}"/>
                </a:ext>
              </a:extLst>
            </p:cNvPr>
            <p:cNvSpPr txBox="1"/>
            <p:nvPr/>
          </p:nvSpPr>
          <p:spPr>
            <a:xfrm>
              <a:off x="2008682" y="2097907"/>
              <a:ext cx="7641836" cy="923330"/>
            </a:xfrm>
            <a:prstGeom prst="rect">
              <a:avLst/>
            </a:prstGeom>
            <a:noFill/>
            <a:effectLst>
              <a:glow rad="1905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effectLst>
                    <a:glow rad="1905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BE ALL THAT YOU CAN BE!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AAEED-255D-D6CA-2622-8608831E4A72}"/>
                </a:ext>
              </a:extLst>
            </p:cNvPr>
            <p:cNvSpPr txBox="1"/>
            <p:nvPr/>
          </p:nvSpPr>
          <p:spPr>
            <a:xfrm>
              <a:off x="1485023" y="3099935"/>
              <a:ext cx="8682506" cy="1446550"/>
            </a:xfrm>
            <a:prstGeom prst="rect">
              <a:avLst/>
            </a:prstGeom>
            <a:noFill/>
            <a:effectLst>
              <a:glow rad="1905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glow rad="1905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A Series on</a:t>
              </a:r>
            </a:p>
            <a:p>
              <a:pPr algn="ctr"/>
              <a:r>
                <a:rPr lang="en-US" sz="4400" b="1" dirty="0">
                  <a:effectLst>
                    <a:glow rad="1905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Realizing God’s Purpose for Your 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24903" y="387813"/>
            <a:ext cx="86729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 Truths about Remaining in Christ…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3E8E-6FBC-74B0-98D4-648CD7191A83}"/>
              </a:ext>
            </a:extLst>
          </p:cNvPr>
          <p:cNvSpPr txBox="1"/>
          <p:nvPr/>
        </p:nvSpPr>
        <p:spPr>
          <a:xfrm>
            <a:off x="626001" y="4693713"/>
            <a:ext cx="10612853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glorifies God.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1CF20-C26C-BE4C-4FAB-BBAB48E04E08}"/>
              </a:ext>
            </a:extLst>
          </p:cNvPr>
          <p:cNvSpPr txBox="1"/>
          <p:nvPr/>
        </p:nvSpPr>
        <p:spPr>
          <a:xfrm>
            <a:off x="626001" y="1669753"/>
            <a:ext cx="10939998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“This is to 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Father’s glory, that you bear much fruit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showing yourselves to be my disciples.”</a:t>
            </a:r>
          </a:p>
        </p:txBody>
      </p:sp>
    </p:spTree>
    <p:extLst>
      <p:ext uri="{BB962C8B-B14F-4D97-AF65-F5344CB8AC3E}">
        <p14:creationId xmlns:p14="http://schemas.microsoft.com/office/powerpoint/2010/main" val="22400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24903" y="387813"/>
            <a:ext cx="86729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Truths about Remaining in Christ…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3E8E-6FBC-74B0-98D4-648CD7191A83}"/>
              </a:ext>
            </a:extLst>
          </p:cNvPr>
          <p:cNvSpPr txBox="1"/>
          <p:nvPr/>
        </p:nvSpPr>
        <p:spPr>
          <a:xfrm>
            <a:off x="554967" y="1545057"/>
            <a:ext cx="10612853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It’s the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 path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Christ-likeness and spiritual impact on others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both individual and communal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useless to God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without it.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enables us to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 with God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glorifies God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1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537726" y="201834"/>
            <a:ext cx="11333976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What does it Mean to “Remain” in Christ?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18F61-A3B5-DB4D-6659-61F3E20A8E93}"/>
              </a:ext>
            </a:extLst>
          </p:cNvPr>
          <p:cNvSpPr txBox="1"/>
          <p:nvPr/>
        </p:nvSpPr>
        <p:spPr>
          <a:xfrm>
            <a:off x="847692" y="1452079"/>
            <a:ext cx="10486283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Definition:  to remain in or 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 someone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to be and remain 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united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him, 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with him in heart, mind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FEDBA-00FB-2FB2-C172-16456E9CEF8F}"/>
              </a:ext>
            </a:extLst>
          </p:cNvPr>
          <p:cNvSpPr txBox="1"/>
          <p:nvPr/>
        </p:nvSpPr>
        <p:spPr>
          <a:xfrm>
            <a:off x="847692" y="4056541"/>
            <a:ext cx="10486283" cy="2800767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stay mentally and spiritually with God through the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stay united with God in heart and mind</a:t>
            </a:r>
          </a:p>
        </p:txBody>
      </p:sp>
    </p:spTree>
    <p:extLst>
      <p:ext uri="{BB962C8B-B14F-4D97-AF65-F5344CB8AC3E}">
        <p14:creationId xmlns:p14="http://schemas.microsoft.com/office/powerpoint/2010/main" val="2033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1020531" y="220319"/>
            <a:ext cx="10140606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What does it Mean to “Remain” in Christ?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18F61-A3B5-DB4D-6659-61F3E20A8E93}"/>
              </a:ext>
            </a:extLst>
          </p:cNvPr>
          <p:cNvSpPr txBox="1"/>
          <p:nvPr/>
        </p:nvSpPr>
        <p:spPr>
          <a:xfrm>
            <a:off x="524585" y="1467577"/>
            <a:ext cx="11132498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“Whoever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keeps his commandments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abides in God, and God in him.”         1 John 3:24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“…God is love, and whoever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abides in love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abides in God, and God abides in him.” 1 John 4:16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D038-AA0F-FCC3-0056-82546172660D}"/>
              </a:ext>
            </a:extLst>
          </p:cNvPr>
          <p:cNvSpPr txBox="1"/>
          <p:nvPr/>
        </p:nvSpPr>
        <p:spPr>
          <a:xfrm>
            <a:off x="961572" y="5314242"/>
            <a:ext cx="10486283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Consistent obedience to Christ</a:t>
            </a:r>
            <a:endParaRPr lang="en-US" sz="4000" b="1" dirty="0">
              <a:solidFill>
                <a:srgbClr val="FFFF00"/>
              </a:solidFill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Consistent love for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60F6C-9FD4-631E-DC72-E4D26CF0EFA4}"/>
              </a:ext>
            </a:extLst>
          </p:cNvPr>
          <p:cNvSpPr txBox="1"/>
          <p:nvPr/>
        </p:nvSpPr>
        <p:spPr>
          <a:xfrm>
            <a:off x="8567028" y="974100"/>
            <a:ext cx="1212402" cy="584775"/>
          </a:xfrm>
          <a:prstGeom prst="rect">
            <a:avLst/>
          </a:prstGeom>
          <a:solidFill>
            <a:srgbClr val="2D5990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3B7E7-C5C7-8253-6B26-34639B33EFD7}"/>
              </a:ext>
            </a:extLst>
          </p:cNvPr>
          <p:cNvSpPr txBox="1"/>
          <p:nvPr/>
        </p:nvSpPr>
        <p:spPr>
          <a:xfrm>
            <a:off x="6722142" y="2837770"/>
            <a:ext cx="1212402" cy="584775"/>
          </a:xfrm>
          <a:prstGeom prst="rect">
            <a:avLst/>
          </a:prstGeom>
          <a:solidFill>
            <a:srgbClr val="2D5990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B52984-FD55-EBD4-5459-75FF0849B43D}"/>
              </a:ext>
            </a:extLst>
          </p:cNvPr>
          <p:cNvSpPr txBox="1"/>
          <p:nvPr/>
        </p:nvSpPr>
        <p:spPr>
          <a:xfrm>
            <a:off x="9779430" y="2805888"/>
            <a:ext cx="1212402" cy="584775"/>
          </a:xfrm>
          <a:prstGeom prst="rect">
            <a:avLst/>
          </a:prstGeom>
          <a:solidFill>
            <a:srgbClr val="2D5990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6B3C4-BF0D-03AC-14F9-EAFF6809B1AA}"/>
              </a:ext>
            </a:extLst>
          </p:cNvPr>
          <p:cNvSpPr txBox="1"/>
          <p:nvPr/>
        </p:nvSpPr>
        <p:spPr>
          <a:xfrm>
            <a:off x="3701512" y="4391183"/>
            <a:ext cx="1212402" cy="584775"/>
          </a:xfrm>
          <a:prstGeom prst="rect">
            <a:avLst/>
          </a:prstGeom>
          <a:solidFill>
            <a:srgbClr val="2D5990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</a:p>
        </p:txBody>
      </p:sp>
    </p:spTree>
    <p:extLst>
      <p:ext uri="{BB962C8B-B14F-4D97-AF65-F5344CB8AC3E}">
        <p14:creationId xmlns:p14="http://schemas.microsoft.com/office/powerpoint/2010/main" val="28498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537726" y="201834"/>
            <a:ext cx="11333976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What does it Mean to “Remain” in Christ?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18F61-A3B5-DB4D-6659-61F3E20A8E93}"/>
              </a:ext>
            </a:extLst>
          </p:cNvPr>
          <p:cNvSpPr txBox="1"/>
          <p:nvPr/>
        </p:nvSpPr>
        <p:spPr>
          <a:xfrm>
            <a:off x="847692" y="1452079"/>
            <a:ext cx="10486283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“As the Father has loved me, so have I loved you.  Now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remain in my love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you obey my commands, you will remain in my love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just as I have obeyed my Father’s commands and remain in his love.”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15:9-10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D038-AA0F-FCC3-0056-82546172660D}"/>
              </a:ext>
            </a:extLst>
          </p:cNvPr>
          <p:cNvSpPr txBox="1"/>
          <p:nvPr/>
        </p:nvSpPr>
        <p:spPr>
          <a:xfrm>
            <a:off x="961572" y="5426147"/>
            <a:ext cx="10486283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Consistent obedience to Christ</a:t>
            </a:r>
            <a:endParaRPr lang="en-US" sz="4000" b="1" dirty="0">
              <a:solidFill>
                <a:srgbClr val="FFFF00"/>
              </a:solidFill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Consistent love for Christ</a:t>
            </a:r>
          </a:p>
        </p:txBody>
      </p:sp>
    </p:spTree>
    <p:extLst>
      <p:ext uri="{BB962C8B-B14F-4D97-AF65-F5344CB8AC3E}">
        <p14:creationId xmlns:p14="http://schemas.microsoft.com/office/powerpoint/2010/main" val="27893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1185620" y="456518"/>
            <a:ext cx="9810427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Summarize, to Remain in Christ is 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D038-AA0F-FCC3-0056-82546172660D}"/>
              </a:ext>
            </a:extLst>
          </p:cNvPr>
          <p:cNvSpPr txBox="1"/>
          <p:nvPr/>
        </p:nvSpPr>
        <p:spPr>
          <a:xfrm>
            <a:off x="495945" y="1769444"/>
            <a:ext cx="10962015" cy="286232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Stay in his presence through my day –  involving him in every situation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 him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Obey him</a:t>
            </a:r>
          </a:p>
        </p:txBody>
      </p:sp>
    </p:spTree>
    <p:extLst>
      <p:ext uri="{BB962C8B-B14F-4D97-AF65-F5344CB8AC3E}">
        <p14:creationId xmlns:p14="http://schemas.microsoft.com/office/powerpoint/2010/main" val="35984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1533153" y="220319"/>
            <a:ext cx="9115361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I know if I’m remaining in Christ?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D038-AA0F-FCC3-0056-82546172660D}"/>
              </a:ext>
            </a:extLst>
          </p:cNvPr>
          <p:cNvSpPr txBox="1"/>
          <p:nvPr/>
        </p:nvSpPr>
        <p:spPr>
          <a:xfrm>
            <a:off x="433952" y="1384723"/>
            <a:ext cx="1096201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I have more input from God than the world?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 I reading and meditating on Scripture – asking God to help me see how I can obey?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 I obeying what he shows me?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 I cultivating staying in his presence through my day –  involving him in every situation?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 I doing this in community?</a:t>
            </a:r>
          </a:p>
        </p:txBody>
      </p:sp>
    </p:spTree>
    <p:extLst>
      <p:ext uri="{BB962C8B-B14F-4D97-AF65-F5344CB8AC3E}">
        <p14:creationId xmlns:p14="http://schemas.microsoft.com/office/powerpoint/2010/main" val="5584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7315200" y="1568672"/>
            <a:ext cx="3472798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Abiding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Checklist!</a:t>
            </a:r>
          </a:p>
        </p:txBody>
      </p:sp>
      <p:pic>
        <p:nvPicPr>
          <p:cNvPr id="5" name="Picture 4" descr="A picture containing text, fruit, vegetable&#10;&#10;Description automatically generated">
            <a:extLst>
              <a:ext uri="{FF2B5EF4-FFF2-40B4-BE49-F238E27FC236}">
                <a16:creationId xmlns:a16="http://schemas.microsoft.com/office/drawing/2014/main" id="{4548F8C0-3DFC-7872-8C89-58D5DC38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7" y="190294"/>
            <a:ext cx="4933447" cy="6477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2612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1672637" y="1568672"/>
            <a:ext cx="9115361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if we are remaining in Christ, </a:t>
            </a:r>
            <a:b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are the implications of that in everyday life?</a:t>
            </a:r>
          </a:p>
        </p:txBody>
      </p:sp>
    </p:spTree>
    <p:extLst>
      <p:ext uri="{BB962C8B-B14F-4D97-AF65-F5344CB8AC3E}">
        <p14:creationId xmlns:p14="http://schemas.microsoft.com/office/powerpoint/2010/main" val="155891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4706317" y="1289366"/>
            <a:ext cx="72532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sorts of things might need to change?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Anger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Controlling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Unforgiveness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Weak relationship with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Gossip / Slander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Addictions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CA605F-24E7-480F-9DF9-622AC1A3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7" y="244098"/>
            <a:ext cx="4161015" cy="636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74285-6D23-3369-3687-8F6D68E73702}"/>
              </a:ext>
            </a:extLst>
          </p:cNvPr>
          <p:cNvSpPr txBox="1"/>
          <p:nvPr/>
        </p:nvSpPr>
        <p:spPr>
          <a:xfrm>
            <a:off x="374573" y="240223"/>
            <a:ext cx="11468559" cy="769441"/>
          </a:xfrm>
          <a:prstGeom prst="rect">
            <a:avLst/>
          </a:prstGeom>
          <a:solidFill>
            <a:srgbClr val="4D6107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Abiding is t</a:t>
            </a:r>
            <a:r>
              <a:rPr lang="en-US" sz="4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44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 path</a:t>
            </a:r>
            <a:r>
              <a:rPr lang="en-US" sz="4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Christ-likeness…</a:t>
            </a:r>
          </a:p>
        </p:txBody>
      </p:sp>
    </p:spTree>
    <p:extLst>
      <p:ext uri="{BB962C8B-B14F-4D97-AF65-F5344CB8AC3E}">
        <p14:creationId xmlns:p14="http://schemas.microsoft.com/office/powerpoint/2010/main" val="18708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ship, crane&#10;&#10;Description automatically generated">
            <a:extLst>
              <a:ext uri="{FF2B5EF4-FFF2-40B4-BE49-F238E27FC236}">
                <a16:creationId xmlns:a16="http://schemas.microsoft.com/office/drawing/2014/main" id="{DD04C9F3-2B0F-EAD3-D9E7-0AD4DE30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6" y="0"/>
            <a:ext cx="5948855" cy="5166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B0B996F8-3BD8-352D-498F-9FB3DBD7ECE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128" r="2981"/>
          <a:stretch/>
        </p:blipFill>
        <p:spPr>
          <a:xfrm>
            <a:off x="0" y="0"/>
            <a:ext cx="6096000" cy="5166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20045-B1C3-3822-8168-9C9700D823CA}"/>
              </a:ext>
            </a:extLst>
          </p:cNvPr>
          <p:cNvSpPr txBox="1"/>
          <p:nvPr/>
        </p:nvSpPr>
        <p:spPr>
          <a:xfrm>
            <a:off x="329581" y="5664381"/>
            <a:ext cx="11532837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These are both growing… What’s the difference?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0E968-E350-4F94-41B4-7CD4F1F99067}"/>
              </a:ext>
            </a:extLst>
          </p:cNvPr>
          <p:cNvSpPr txBox="1"/>
          <p:nvPr/>
        </p:nvSpPr>
        <p:spPr>
          <a:xfrm>
            <a:off x="745508" y="4003479"/>
            <a:ext cx="10900676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Organic Growth                Mechanical Growth</a:t>
            </a:r>
          </a:p>
        </p:txBody>
      </p:sp>
    </p:spTree>
    <p:extLst>
      <p:ext uri="{BB962C8B-B14F-4D97-AF65-F5344CB8AC3E}">
        <p14:creationId xmlns:p14="http://schemas.microsoft.com/office/powerpoint/2010/main" val="34169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4706317" y="305067"/>
            <a:ext cx="72532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Anger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Controlling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Unforgiveness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Weak relationship with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Gossip / Slander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Addictions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Mechanical Growth:  How and why might people try to change these things apart from God?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CA605F-24E7-480F-9DF9-622AC1A3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7" y="244098"/>
            <a:ext cx="4161015" cy="636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0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7AE2411B-78CE-F81D-66B0-B9E9DF1DD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" y="176212"/>
            <a:ext cx="11082830" cy="65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20045-B1C3-3822-8168-9C9700D823CA}"/>
              </a:ext>
            </a:extLst>
          </p:cNvPr>
          <p:cNvSpPr txBox="1"/>
          <p:nvPr/>
        </p:nvSpPr>
        <p:spPr>
          <a:xfrm>
            <a:off x="1253544" y="2885533"/>
            <a:ext cx="10318346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809625" indent="-809625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	How might organic growth look different than mechanical growth in a marriage conflict?</a:t>
            </a:r>
          </a:p>
        </p:txBody>
      </p:sp>
    </p:spTree>
    <p:extLst>
      <p:ext uri="{BB962C8B-B14F-4D97-AF65-F5344CB8AC3E}">
        <p14:creationId xmlns:p14="http://schemas.microsoft.com/office/powerpoint/2010/main" val="14659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ief and Loss - Hope House Counselling Centre">
            <a:extLst>
              <a:ext uri="{FF2B5EF4-FFF2-40B4-BE49-F238E27FC236}">
                <a16:creationId xmlns:a16="http://schemas.microsoft.com/office/drawing/2014/main" id="{1C0E03C6-3515-6B39-42BA-D400EE11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0"/>
            <a:ext cx="118562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43873" y="274632"/>
            <a:ext cx="9844427" cy="1323439"/>
          </a:xfrm>
          <a:prstGeom prst="rect">
            <a:avLst/>
          </a:prstGeom>
          <a:solidFill>
            <a:srgbClr val="363732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3A3FD-63B6-2C39-CB4C-085A133AD0CA}"/>
              </a:ext>
            </a:extLst>
          </p:cNvPr>
          <p:cNvSpPr txBox="1"/>
          <p:nvPr/>
        </p:nvSpPr>
        <p:spPr>
          <a:xfrm>
            <a:off x="1143873" y="3044279"/>
            <a:ext cx="10318346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Have you ever lost hope about changing?</a:t>
            </a:r>
          </a:p>
        </p:txBody>
      </p:sp>
    </p:spTree>
    <p:extLst>
      <p:ext uri="{BB962C8B-B14F-4D97-AF65-F5344CB8AC3E}">
        <p14:creationId xmlns:p14="http://schemas.microsoft.com/office/powerpoint/2010/main" val="2949320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C225BF-36B1-424C-BCEB-F4BAA907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" y="1866250"/>
            <a:ext cx="6234250" cy="4540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6600566" y="1936068"/>
            <a:ext cx="53495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 God has chosen to make known among the Gentiles the glorious riches of this mystery, which is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in you</a:t>
            </a:r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the hope of glory.” Colossians 1:27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4869" y="274632"/>
            <a:ext cx="9844427" cy="1323439"/>
          </a:xfrm>
          <a:prstGeom prst="rect">
            <a:avLst/>
          </a:prstGeom>
          <a:solidFill>
            <a:srgbClr val="452007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</p:spTree>
    <p:extLst>
      <p:ext uri="{BB962C8B-B14F-4D97-AF65-F5344CB8AC3E}">
        <p14:creationId xmlns:p14="http://schemas.microsoft.com/office/powerpoint/2010/main" val="2158922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C225BF-36B1-424C-BCEB-F4BAA907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" y="1866250"/>
            <a:ext cx="6234250" cy="4540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6600566" y="1936068"/>
            <a:ext cx="53495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our union with Christ, the very life of the god-head comes in to us.  Is that not enough to change us?!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4869" y="274632"/>
            <a:ext cx="9844427" cy="1323439"/>
          </a:xfrm>
          <a:prstGeom prst="rect">
            <a:avLst/>
          </a:prstGeom>
          <a:solidFill>
            <a:srgbClr val="452007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</p:spTree>
    <p:extLst>
      <p:ext uri="{BB962C8B-B14F-4D97-AF65-F5344CB8AC3E}">
        <p14:creationId xmlns:p14="http://schemas.microsoft.com/office/powerpoint/2010/main" val="813154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C225BF-36B1-424C-BCEB-F4BAA907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" y="1866250"/>
            <a:ext cx="6234250" cy="4540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6600157" y="2197679"/>
            <a:ext cx="5473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it is in our remaining that we “activate” our union with Christ.</a:t>
            </a:r>
          </a:p>
          <a:p>
            <a:endParaRPr lang="en-US" sz="4000" b="1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does not force his way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4869" y="274632"/>
            <a:ext cx="9844427" cy="1323439"/>
          </a:xfrm>
          <a:prstGeom prst="rect">
            <a:avLst/>
          </a:prstGeom>
          <a:solidFill>
            <a:srgbClr val="452007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</p:spTree>
    <p:extLst>
      <p:ext uri="{BB962C8B-B14F-4D97-AF65-F5344CB8AC3E}">
        <p14:creationId xmlns:p14="http://schemas.microsoft.com/office/powerpoint/2010/main" val="2333498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CC10B51-D704-1A90-546D-89E08C7B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1173786" y="5281841"/>
            <a:ext cx="1023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Example:  When we “remain”, God can give us joy in him without changing our circumstances.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3786" y="115623"/>
            <a:ext cx="9844427" cy="1323439"/>
          </a:xfrm>
          <a:prstGeom prst="rect">
            <a:avLst/>
          </a:prstGeom>
          <a:solidFill>
            <a:srgbClr val="00A9D7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</p:spTree>
    <p:extLst>
      <p:ext uri="{BB962C8B-B14F-4D97-AF65-F5344CB8AC3E}">
        <p14:creationId xmlns:p14="http://schemas.microsoft.com/office/powerpoint/2010/main" val="3380238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lass of orange liquid on a coaster&#10;&#10;Description automatically generated with low confidence">
            <a:extLst>
              <a:ext uri="{FF2B5EF4-FFF2-40B4-BE49-F238E27FC236}">
                <a16:creationId xmlns:a16="http://schemas.microsoft.com/office/drawing/2014/main" id="{E8DB902D-66BA-6611-2EE4-10EB488FD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86" y="2827967"/>
            <a:ext cx="7639099" cy="4010527"/>
          </a:xfrm>
          <a:prstGeom prst="rect">
            <a:avLst/>
          </a:prstGeom>
        </p:spPr>
      </p:pic>
      <p:pic>
        <p:nvPicPr>
          <p:cNvPr id="1026" name="Picture 2" descr="Why Addiction to Porn is Dangerous -Scottsdale">
            <a:extLst>
              <a:ext uri="{FF2B5EF4-FFF2-40B4-BE49-F238E27FC236}">
                <a16:creationId xmlns:a16="http://schemas.microsoft.com/office/drawing/2014/main" id="{8F44200D-D31E-1486-B876-10A6101F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1" y="952404"/>
            <a:ext cx="5935579" cy="30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person, food, piece, dessert&#10;&#10;Description automatically generated">
            <a:extLst>
              <a:ext uri="{FF2B5EF4-FFF2-40B4-BE49-F238E27FC236}">
                <a16:creationId xmlns:a16="http://schemas.microsoft.com/office/drawing/2014/main" id="{E04D5378-1DA0-AA70-7734-B192741A8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94339" y="3955630"/>
            <a:ext cx="5197660" cy="2923684"/>
          </a:xfrm>
          <a:prstGeom prst="rect">
            <a:avLst/>
          </a:prstGeom>
        </p:spPr>
      </p:pic>
      <p:pic>
        <p:nvPicPr>
          <p:cNvPr id="18" name="Picture 17" descr="A picture containing floor, piece&#10;&#10;Description automatically generated">
            <a:extLst>
              <a:ext uri="{FF2B5EF4-FFF2-40B4-BE49-F238E27FC236}">
                <a16:creationId xmlns:a16="http://schemas.microsoft.com/office/drawing/2014/main" id="{63D3F241-99A6-2F2C-B4BC-4C3ADA148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1" y="870228"/>
            <a:ext cx="6256422" cy="3044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3786" y="115623"/>
            <a:ext cx="9844427" cy="1323439"/>
          </a:xfrm>
          <a:prstGeom prst="rect">
            <a:avLst/>
          </a:prstGeom>
          <a:solidFill>
            <a:srgbClr val="7C81AC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3348018" y="2566725"/>
            <a:ext cx="5935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about Addictions?</a:t>
            </a:r>
          </a:p>
        </p:txBody>
      </p:sp>
    </p:spTree>
    <p:extLst>
      <p:ext uri="{BB962C8B-B14F-4D97-AF65-F5344CB8AC3E}">
        <p14:creationId xmlns:p14="http://schemas.microsoft.com/office/powerpoint/2010/main" val="2300991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coholics Anonymous - Alcohol Help">
            <a:extLst>
              <a:ext uri="{FF2B5EF4-FFF2-40B4-BE49-F238E27FC236}">
                <a16:creationId xmlns:a16="http://schemas.microsoft.com/office/drawing/2014/main" id="{68761851-C838-31EB-9F8D-5C60E737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3786" y="115623"/>
            <a:ext cx="9844427" cy="1323439"/>
          </a:xfrm>
          <a:prstGeom prst="rect">
            <a:avLst/>
          </a:prstGeom>
          <a:solidFill>
            <a:srgbClr val="7C81AC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DBF81-0EF0-5F80-E1D0-D0C73EE14250}"/>
              </a:ext>
            </a:extLst>
          </p:cNvPr>
          <p:cNvSpPr txBox="1"/>
          <p:nvPr/>
        </p:nvSpPr>
        <p:spPr>
          <a:xfrm>
            <a:off x="496328" y="1536174"/>
            <a:ext cx="1134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is Alcoholics Anonymous so effective?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Honesty about the problem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Honesty about our inability to change on our 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Daily (even multiple times daily) focus on truth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Power of the community &amp; accountability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Importance of obedience – saying no every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73960-DBC1-F4A0-6B8E-266BE14182D8}"/>
              </a:ext>
            </a:extLst>
          </p:cNvPr>
          <p:cNvSpPr txBox="1"/>
          <p:nvPr/>
        </p:nvSpPr>
        <p:spPr>
          <a:xfrm>
            <a:off x="1870509" y="5418938"/>
            <a:ext cx="8234383" cy="1323439"/>
          </a:xfrm>
          <a:prstGeom prst="rect">
            <a:avLst/>
          </a:prstGeom>
          <a:solidFill>
            <a:srgbClr val="7C81AC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buFont typeface="+mj-lt"/>
              <a:buAutoNum type="arabicPeriod" startAt="2"/>
              <a:defRPr sz="4000" b="1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en-US" dirty="0"/>
              <a:t>This is a great picture of what remaining in Christ looks like!</a:t>
            </a:r>
          </a:p>
        </p:txBody>
      </p:sp>
    </p:spTree>
    <p:extLst>
      <p:ext uri="{BB962C8B-B14F-4D97-AF65-F5344CB8AC3E}">
        <p14:creationId xmlns:p14="http://schemas.microsoft.com/office/powerpoint/2010/main" val="32905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tree, nature&#10;&#10;Description automatically generated">
            <a:extLst>
              <a:ext uri="{FF2B5EF4-FFF2-40B4-BE49-F238E27FC236}">
                <a16:creationId xmlns:a16="http://schemas.microsoft.com/office/drawing/2014/main" id="{C7DCDDE3-07EB-4E1F-6457-C2B57ABB1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755C0-BBDB-4F3F-9C74-F26825B99FE1}"/>
              </a:ext>
            </a:extLst>
          </p:cNvPr>
          <p:cNvSpPr txBox="1"/>
          <p:nvPr/>
        </p:nvSpPr>
        <p:spPr>
          <a:xfrm>
            <a:off x="352377" y="3825000"/>
            <a:ext cx="1023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Example:  God can speak to others through 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simple bedside prayer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walk across campus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Follow the Holy Spirit’s prompting!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08A7-7D87-8AC3-55D2-1EAB67677928}"/>
              </a:ext>
            </a:extLst>
          </p:cNvPr>
          <p:cNvSpPr txBox="1"/>
          <p:nvPr/>
        </p:nvSpPr>
        <p:spPr>
          <a:xfrm>
            <a:off x="1173786" y="115623"/>
            <a:ext cx="9844427" cy="1323439"/>
          </a:xfrm>
          <a:prstGeom prst="rect">
            <a:avLst/>
          </a:prstGeom>
          <a:solidFill>
            <a:srgbClr val="7C81AC"/>
          </a:solidFill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Abiding </a:t>
            </a:r>
            <a:r>
              <a:rPr lang="en-US" sz="40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produce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Christ-likeness and enable us to spiritually impact others.</a:t>
            </a:r>
          </a:p>
        </p:txBody>
      </p:sp>
    </p:spTree>
    <p:extLst>
      <p:ext uri="{BB962C8B-B14F-4D97-AF65-F5344CB8AC3E}">
        <p14:creationId xmlns:p14="http://schemas.microsoft.com/office/powerpoint/2010/main" val="71447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ship, crane&#10;&#10;Description automatically generated">
            <a:extLst>
              <a:ext uri="{FF2B5EF4-FFF2-40B4-BE49-F238E27FC236}">
                <a16:creationId xmlns:a16="http://schemas.microsoft.com/office/drawing/2014/main" id="{DD04C9F3-2B0F-EAD3-D9E7-0AD4DE30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6" y="0"/>
            <a:ext cx="5948855" cy="4370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B0B996F8-3BD8-352D-498F-9FB3DBD7ECE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128" r="2981"/>
          <a:stretch/>
        </p:blipFill>
        <p:spPr>
          <a:xfrm>
            <a:off x="0" y="0"/>
            <a:ext cx="6096000" cy="4370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20045-B1C3-3822-8168-9C9700D823CA}"/>
              </a:ext>
            </a:extLst>
          </p:cNvPr>
          <p:cNvSpPr txBox="1"/>
          <p:nvPr/>
        </p:nvSpPr>
        <p:spPr>
          <a:xfrm>
            <a:off x="70515" y="4680488"/>
            <a:ext cx="12250662" cy="193899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True spiritual transformation is not just changing behavior – we become who God wants us to be through the inter-penetration of our lives and God’s life.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0E968-E350-4F94-41B4-7CD4F1F99067}"/>
              </a:ext>
            </a:extLst>
          </p:cNvPr>
          <p:cNvSpPr txBox="1"/>
          <p:nvPr/>
        </p:nvSpPr>
        <p:spPr>
          <a:xfrm>
            <a:off x="745508" y="3044279"/>
            <a:ext cx="10900676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Organic Growth                Mechanical Growth</a:t>
            </a:r>
          </a:p>
        </p:txBody>
      </p:sp>
    </p:spTree>
    <p:extLst>
      <p:ext uri="{BB962C8B-B14F-4D97-AF65-F5344CB8AC3E}">
        <p14:creationId xmlns:p14="http://schemas.microsoft.com/office/powerpoint/2010/main" val="34188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1672637" y="406299"/>
            <a:ext cx="9115361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Main Idea for Today: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90C96-2425-F0A2-B686-3FA9C15D06E7}"/>
              </a:ext>
            </a:extLst>
          </p:cNvPr>
          <p:cNvSpPr txBox="1"/>
          <p:nvPr/>
        </p:nvSpPr>
        <p:spPr>
          <a:xfrm>
            <a:off x="1672636" y="2062035"/>
            <a:ext cx="9115361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 to Remain in Christ is the most important factor in realizing God’s vision for our lives!</a:t>
            </a:r>
          </a:p>
        </p:txBody>
      </p:sp>
    </p:spTree>
    <p:extLst>
      <p:ext uri="{BB962C8B-B14F-4D97-AF65-F5344CB8AC3E}">
        <p14:creationId xmlns:p14="http://schemas.microsoft.com/office/powerpoint/2010/main" val="2282686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32538" y="1407371"/>
            <a:ext cx="11306935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one goal:  To make us completely like himself!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sins have we been we willing to live with?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we given up on changing?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we expectant and ready to be used by God to spiritually impact others around 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074387" y="220803"/>
            <a:ext cx="9659183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Gardener Has a Vision for Your Life!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99617-F056-05C9-987D-95F64568FC13}"/>
              </a:ext>
            </a:extLst>
          </p:cNvPr>
          <p:cNvSpPr txBox="1"/>
          <p:nvPr/>
        </p:nvSpPr>
        <p:spPr>
          <a:xfrm>
            <a:off x="829053" y="4884058"/>
            <a:ext cx="10513904" cy="1446550"/>
          </a:xfrm>
          <a:prstGeom prst="rect">
            <a:avLst/>
          </a:prstGeom>
          <a:solidFill>
            <a:srgbClr val="7C81AC"/>
          </a:solidFill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ready to start or renew your pursuit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God’s vision for your life?</a:t>
            </a:r>
          </a:p>
        </p:txBody>
      </p:sp>
    </p:spTree>
    <p:extLst>
      <p:ext uri="{BB962C8B-B14F-4D97-AF65-F5344CB8AC3E}">
        <p14:creationId xmlns:p14="http://schemas.microsoft.com/office/powerpoint/2010/main" val="19306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2C5AF-4BA7-2439-0EED-1737CEAB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522E-B386-27A5-D75F-948B861E9D90}"/>
              </a:ext>
            </a:extLst>
          </p:cNvPr>
          <p:cNvSpPr txBox="1"/>
          <p:nvPr/>
        </p:nvSpPr>
        <p:spPr>
          <a:xfrm>
            <a:off x="5874040" y="0"/>
            <a:ext cx="3472798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28934-5613-BE06-39D8-07F430B7264A}"/>
              </a:ext>
            </a:extLst>
          </p:cNvPr>
          <p:cNvSpPr txBox="1"/>
          <p:nvPr/>
        </p:nvSpPr>
        <p:spPr>
          <a:xfrm>
            <a:off x="4245283" y="819447"/>
            <a:ext cx="7472208" cy="594008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Tell God you are serious!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 God, identify a single…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you’ve been living with or have given up changing or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Way you feel God wants you to impact others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 this focus, commit to going through the abiding checklist daily</a:t>
            </a:r>
          </a:p>
        </p:txBody>
      </p:sp>
      <p:pic>
        <p:nvPicPr>
          <p:cNvPr id="4" name="Picture 3" descr="A picture containing text, fruit, vegetable&#10;&#10;Description automatically generated">
            <a:extLst>
              <a:ext uri="{FF2B5EF4-FFF2-40B4-BE49-F238E27FC236}">
                <a16:creationId xmlns:a16="http://schemas.microsoft.com/office/drawing/2014/main" id="{C2FAB210-A5CE-1465-89C9-AA55AFFF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3" y="1021903"/>
            <a:ext cx="3666676" cy="4814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82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1364264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Father is the gardener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cuts off every branch in me that bears no fruit, while every branch that does bear fruit he prunes so that it will be even more fruitful.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are already clean because of the word I have spoken to you.”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God’s vision for our lives?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he do to bring that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3136082" y="220872"/>
            <a:ext cx="580556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Last Week – John 15:1-3</a:t>
            </a:r>
          </a:p>
        </p:txBody>
      </p:sp>
    </p:spTree>
    <p:extLst>
      <p:ext uri="{BB962C8B-B14F-4D97-AF65-F5344CB8AC3E}">
        <p14:creationId xmlns:p14="http://schemas.microsoft.com/office/powerpoint/2010/main" val="38689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grapes&#10;&#10;Description automatically generated with medium confidence">
            <a:extLst>
              <a:ext uri="{FF2B5EF4-FFF2-40B4-BE49-F238E27FC236}">
                <a16:creationId xmlns:a16="http://schemas.microsoft.com/office/drawing/2014/main" id="{BF09B6B6-E7F7-12C2-FEFC-D36AE3A2D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3992520" y="3689010"/>
            <a:ext cx="4206960" cy="1015663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FRUIT!!!</a:t>
            </a:r>
            <a:endParaRPr lang="en-US" sz="6000" b="1" dirty="0">
              <a:solidFill>
                <a:srgbClr val="FFFF00"/>
              </a:solidFill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877052" y="220872"/>
            <a:ext cx="8323625" cy="1015663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Vision for Our Lives</a:t>
            </a:r>
          </a:p>
        </p:txBody>
      </p:sp>
    </p:spTree>
    <p:extLst>
      <p:ext uri="{BB962C8B-B14F-4D97-AF65-F5344CB8AC3E}">
        <p14:creationId xmlns:p14="http://schemas.microsoft.com/office/powerpoint/2010/main" val="42118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some grapes&#10;&#10;Description automatically generated with medium confidence">
            <a:extLst>
              <a:ext uri="{FF2B5EF4-FFF2-40B4-BE49-F238E27FC236}">
                <a16:creationId xmlns:a16="http://schemas.microsoft.com/office/drawing/2014/main" id="{5C5BEE00-364B-1B09-4A53-D1E6F3D1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520321" y="4071328"/>
            <a:ext cx="11306935" cy="255454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John 15: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Christ-like character and spiritual impact on others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are results of an intimate union with Jesus.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260232" y="81973"/>
            <a:ext cx="98271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what Fruit is God Working to Produce?</a:t>
            </a:r>
          </a:p>
        </p:txBody>
      </p:sp>
    </p:spTree>
    <p:extLst>
      <p:ext uri="{BB962C8B-B14F-4D97-AF65-F5344CB8AC3E}">
        <p14:creationId xmlns:p14="http://schemas.microsoft.com/office/powerpoint/2010/main" val="2501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25235" y="5116828"/>
            <a:ext cx="11306935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– The master gardener – skillfully and lovingly cares for us – in order that we might bear fruit!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5077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nowy mountain&#10;&#10;Description automatically generated with medium confidence">
            <a:extLst>
              <a:ext uri="{FF2B5EF4-FFF2-40B4-BE49-F238E27FC236}">
                <a16:creationId xmlns:a16="http://schemas.microsoft.com/office/drawing/2014/main" id="{0A74A27D-33C6-6AB0-7FE1-E8AB29FF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18" y="0"/>
            <a:ext cx="6837582" cy="4556760"/>
          </a:xfrm>
          <a:prstGeom prst="rect">
            <a:avLst/>
          </a:prstGeom>
        </p:spPr>
      </p:pic>
      <p:pic>
        <p:nvPicPr>
          <p:cNvPr id="6" name="Picture 5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120A10E0-554E-BB4A-1DF3-98744EA04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1" y="0"/>
            <a:ext cx="6224022" cy="4556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25235" y="5116828"/>
            <a:ext cx="11306935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of these pictures most accurately represents your picture of spiritual growth?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A3590-F059-A6A4-39A2-5CAD4A7B2969}"/>
              </a:ext>
            </a:extLst>
          </p:cNvPr>
          <p:cNvSpPr txBox="1"/>
          <p:nvPr/>
        </p:nvSpPr>
        <p:spPr>
          <a:xfrm>
            <a:off x="1162060" y="875000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74E73-6903-4172-935A-9A97FDC43A78}"/>
              </a:ext>
            </a:extLst>
          </p:cNvPr>
          <p:cNvSpPr txBox="1"/>
          <p:nvPr/>
        </p:nvSpPr>
        <p:spPr>
          <a:xfrm>
            <a:off x="3488033" y="2091702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ABFF0-B523-9E10-F048-F3BDF4B68AEF}"/>
              </a:ext>
            </a:extLst>
          </p:cNvPr>
          <p:cNvSpPr txBox="1"/>
          <p:nvPr/>
        </p:nvSpPr>
        <p:spPr>
          <a:xfrm>
            <a:off x="8229976" y="417733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C27FE-00F0-F564-79E5-2AD6555F3F24}"/>
              </a:ext>
            </a:extLst>
          </p:cNvPr>
          <p:cNvSpPr txBox="1"/>
          <p:nvPr/>
        </p:nvSpPr>
        <p:spPr>
          <a:xfrm>
            <a:off x="9081863" y="3075057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35399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12613</TotalTime>
  <Words>1841</Words>
  <Application>Microsoft Macintosh PowerPoint</Application>
  <PresentationFormat>Widescreen</PresentationFormat>
  <Paragraphs>183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Calisto MT</vt:lpstr>
      <vt:lpstr>Times New Roman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– God’s Word</dc:title>
  <dc:creator>Dan Bridges</dc:creator>
  <cp:lastModifiedBy>Rick Griffith</cp:lastModifiedBy>
  <cp:revision>536</cp:revision>
  <dcterms:created xsi:type="dcterms:W3CDTF">2016-11-03T15:36:26Z</dcterms:created>
  <dcterms:modified xsi:type="dcterms:W3CDTF">2022-12-07T17:31:19Z</dcterms:modified>
</cp:coreProperties>
</file>