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70"/>
  </p:notesMasterIdLst>
  <p:sldIdLst>
    <p:sldId id="333" r:id="rId3"/>
    <p:sldId id="256" r:id="rId4"/>
    <p:sldId id="257" r:id="rId5"/>
    <p:sldId id="261" r:id="rId6"/>
    <p:sldId id="262" r:id="rId7"/>
    <p:sldId id="265" r:id="rId8"/>
    <p:sldId id="272" r:id="rId9"/>
    <p:sldId id="273" r:id="rId10"/>
    <p:sldId id="260" r:id="rId11"/>
    <p:sldId id="266" r:id="rId12"/>
    <p:sldId id="263" r:id="rId13"/>
    <p:sldId id="292" r:id="rId14"/>
    <p:sldId id="267" r:id="rId15"/>
    <p:sldId id="284" r:id="rId16"/>
    <p:sldId id="286" r:id="rId17"/>
    <p:sldId id="281" r:id="rId18"/>
    <p:sldId id="282" r:id="rId19"/>
    <p:sldId id="283" r:id="rId20"/>
    <p:sldId id="290" r:id="rId21"/>
    <p:sldId id="268" r:id="rId22"/>
    <p:sldId id="269" r:id="rId23"/>
    <p:sldId id="287" r:id="rId24"/>
    <p:sldId id="291" r:id="rId25"/>
    <p:sldId id="288" r:id="rId26"/>
    <p:sldId id="271" r:id="rId27"/>
    <p:sldId id="280" r:id="rId28"/>
    <p:sldId id="293" r:id="rId29"/>
    <p:sldId id="274" r:id="rId30"/>
    <p:sldId id="296" r:id="rId31"/>
    <p:sldId id="297" r:id="rId32"/>
    <p:sldId id="276" r:id="rId33"/>
    <p:sldId id="275" r:id="rId34"/>
    <p:sldId id="277" r:id="rId35"/>
    <p:sldId id="298" r:id="rId36"/>
    <p:sldId id="299" r:id="rId37"/>
    <p:sldId id="294" r:id="rId38"/>
    <p:sldId id="302" r:id="rId39"/>
    <p:sldId id="303" r:id="rId40"/>
    <p:sldId id="304" r:id="rId41"/>
    <p:sldId id="305" r:id="rId42"/>
    <p:sldId id="306" r:id="rId43"/>
    <p:sldId id="311" r:id="rId44"/>
    <p:sldId id="307" r:id="rId45"/>
    <p:sldId id="309" r:id="rId46"/>
    <p:sldId id="310" r:id="rId47"/>
    <p:sldId id="313" r:id="rId48"/>
    <p:sldId id="314" r:id="rId49"/>
    <p:sldId id="332" r:id="rId50"/>
    <p:sldId id="312" r:id="rId51"/>
    <p:sldId id="315" r:id="rId52"/>
    <p:sldId id="279" r:id="rId53"/>
    <p:sldId id="295" r:id="rId54"/>
    <p:sldId id="316" r:id="rId55"/>
    <p:sldId id="320" r:id="rId56"/>
    <p:sldId id="324" r:id="rId57"/>
    <p:sldId id="326" r:id="rId58"/>
    <p:sldId id="327" r:id="rId59"/>
    <p:sldId id="328" r:id="rId60"/>
    <p:sldId id="329" r:id="rId61"/>
    <p:sldId id="317" r:id="rId62"/>
    <p:sldId id="325" r:id="rId63"/>
    <p:sldId id="330" r:id="rId64"/>
    <p:sldId id="322" r:id="rId65"/>
    <p:sldId id="331" r:id="rId66"/>
    <p:sldId id="323" r:id="rId67"/>
    <p:sldId id="334" r:id="rId68"/>
    <p:sldId id="335"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E5F5"/>
    <a:srgbClr val="00CCFF"/>
    <a:srgbClr val="E97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70" autoAdjust="0"/>
    <p:restoredTop sz="81804" autoAdjust="0"/>
  </p:normalViewPr>
  <p:slideViewPr>
    <p:cSldViewPr snapToGrid="0">
      <p:cViewPr varScale="1">
        <p:scale>
          <a:sx n="82" d="100"/>
          <a:sy n="82" d="100"/>
        </p:scale>
        <p:origin x="1584" y="168"/>
      </p:cViewPr>
      <p:guideLst/>
    </p:cSldViewPr>
  </p:slideViewPr>
  <p:notesTextViewPr>
    <p:cViewPr>
      <p:scale>
        <a:sx n="1" d="1"/>
        <a:sy n="1" d="1"/>
      </p:scale>
      <p:origin x="0" y="0"/>
    </p:cViewPr>
  </p:notesTextViewPr>
  <p:sorterViewPr>
    <p:cViewPr>
      <p:scale>
        <a:sx n="80" d="100"/>
        <a:sy n="80" d="100"/>
      </p:scale>
      <p:origin x="0" y="0"/>
    </p:cViewPr>
  </p:sorter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55B3AA-A561-4582-B042-E903C2BEE53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34C4C547-BD1E-435E-86DC-06081A07907E}">
      <dgm:prSet/>
      <dgm:spPr/>
      <dgm:t>
        <a:bodyPr/>
        <a:lstStyle/>
        <a:p>
          <a:r>
            <a:rPr lang="en-US" b="1" i="0" baseline="0" dirty="0">
              <a:solidFill>
                <a:schemeClr val="bg1"/>
              </a:solidFill>
            </a:rPr>
            <a:t>I am the bread of life (6:35)</a:t>
          </a:r>
          <a:endParaRPr lang="en-US" dirty="0">
            <a:solidFill>
              <a:schemeClr val="bg1"/>
            </a:solidFill>
          </a:endParaRPr>
        </a:p>
      </dgm:t>
    </dgm:pt>
    <dgm:pt modelId="{425776CA-0BD5-4977-B451-1EF0297D1633}" type="parTrans" cxnId="{8F47A5F6-22AA-4A3F-8366-5B50559897D2}">
      <dgm:prSet/>
      <dgm:spPr/>
      <dgm:t>
        <a:bodyPr/>
        <a:lstStyle/>
        <a:p>
          <a:endParaRPr lang="en-US">
            <a:solidFill>
              <a:schemeClr val="bg1"/>
            </a:solidFill>
          </a:endParaRPr>
        </a:p>
      </dgm:t>
    </dgm:pt>
    <dgm:pt modelId="{E9275F78-4CDC-4BD5-97BB-4A8EA5DC6FC3}" type="sibTrans" cxnId="{8F47A5F6-22AA-4A3F-8366-5B50559897D2}">
      <dgm:prSet/>
      <dgm:spPr/>
      <dgm:t>
        <a:bodyPr/>
        <a:lstStyle/>
        <a:p>
          <a:endParaRPr lang="en-US">
            <a:solidFill>
              <a:schemeClr val="bg1"/>
            </a:solidFill>
          </a:endParaRPr>
        </a:p>
      </dgm:t>
    </dgm:pt>
    <dgm:pt modelId="{39DAF95E-A74A-466B-919D-9902B4DFDE5F}">
      <dgm:prSet/>
      <dgm:spPr/>
      <dgm:t>
        <a:bodyPr/>
        <a:lstStyle/>
        <a:p>
          <a:r>
            <a:rPr lang="en-US" b="1" i="0" baseline="0">
              <a:solidFill>
                <a:schemeClr val="bg1"/>
              </a:solidFill>
            </a:rPr>
            <a:t>I am the light of the world (8:12)</a:t>
          </a:r>
          <a:endParaRPr lang="en-US">
            <a:solidFill>
              <a:schemeClr val="bg1"/>
            </a:solidFill>
          </a:endParaRPr>
        </a:p>
      </dgm:t>
    </dgm:pt>
    <dgm:pt modelId="{A704069D-FB92-4ABC-A60F-2F0CB7D571BA}" type="parTrans" cxnId="{F12A9F2C-C3A9-4980-98CA-565D66AFDA46}">
      <dgm:prSet/>
      <dgm:spPr/>
      <dgm:t>
        <a:bodyPr/>
        <a:lstStyle/>
        <a:p>
          <a:endParaRPr lang="en-US">
            <a:solidFill>
              <a:schemeClr val="bg1"/>
            </a:solidFill>
          </a:endParaRPr>
        </a:p>
      </dgm:t>
    </dgm:pt>
    <dgm:pt modelId="{E4C74837-5EA5-4A84-A4F1-72313F8681A5}" type="sibTrans" cxnId="{F12A9F2C-C3A9-4980-98CA-565D66AFDA46}">
      <dgm:prSet/>
      <dgm:spPr/>
      <dgm:t>
        <a:bodyPr/>
        <a:lstStyle/>
        <a:p>
          <a:endParaRPr lang="en-US">
            <a:solidFill>
              <a:schemeClr val="bg1"/>
            </a:solidFill>
          </a:endParaRPr>
        </a:p>
      </dgm:t>
    </dgm:pt>
    <dgm:pt modelId="{852291F4-FCEB-42D1-A885-E5BEF2402CD5}">
      <dgm:prSet/>
      <dgm:spPr/>
      <dgm:t>
        <a:bodyPr/>
        <a:lstStyle/>
        <a:p>
          <a:r>
            <a:rPr lang="en-US" b="1" i="0" baseline="0" dirty="0">
              <a:solidFill>
                <a:schemeClr val="bg1"/>
              </a:solidFill>
            </a:rPr>
            <a:t>I am the door [of the sheep] (10:7)</a:t>
          </a:r>
          <a:endParaRPr lang="en-US" dirty="0">
            <a:solidFill>
              <a:schemeClr val="bg1"/>
            </a:solidFill>
          </a:endParaRPr>
        </a:p>
      </dgm:t>
    </dgm:pt>
    <dgm:pt modelId="{9613D3EA-44CD-4C58-B702-835683A2CCFB}" type="parTrans" cxnId="{CBB07430-EE15-4A4E-8B57-C89798ACA504}">
      <dgm:prSet/>
      <dgm:spPr/>
      <dgm:t>
        <a:bodyPr/>
        <a:lstStyle/>
        <a:p>
          <a:endParaRPr lang="en-US">
            <a:solidFill>
              <a:schemeClr val="bg1"/>
            </a:solidFill>
          </a:endParaRPr>
        </a:p>
      </dgm:t>
    </dgm:pt>
    <dgm:pt modelId="{0C233EFF-FF6B-42F1-BF17-A1266C9E408B}" type="sibTrans" cxnId="{CBB07430-EE15-4A4E-8B57-C89798ACA504}">
      <dgm:prSet/>
      <dgm:spPr/>
      <dgm:t>
        <a:bodyPr/>
        <a:lstStyle/>
        <a:p>
          <a:endParaRPr lang="en-US">
            <a:solidFill>
              <a:schemeClr val="bg1"/>
            </a:solidFill>
          </a:endParaRPr>
        </a:p>
      </dgm:t>
    </dgm:pt>
    <dgm:pt modelId="{AF5D52A2-1321-4202-87E9-37496D450E64}">
      <dgm:prSet/>
      <dgm:spPr/>
      <dgm:t>
        <a:bodyPr/>
        <a:lstStyle/>
        <a:p>
          <a:r>
            <a:rPr lang="en-US" b="1" i="0" baseline="0">
              <a:solidFill>
                <a:schemeClr val="bg1"/>
              </a:solidFill>
            </a:rPr>
            <a:t>I am the good shepherd (10:11, 14)</a:t>
          </a:r>
          <a:endParaRPr lang="en-US">
            <a:solidFill>
              <a:schemeClr val="bg1"/>
            </a:solidFill>
          </a:endParaRPr>
        </a:p>
      </dgm:t>
    </dgm:pt>
    <dgm:pt modelId="{65E19768-C8EE-4F67-80BC-ABAF4376CD06}" type="parTrans" cxnId="{DA758104-CA7E-438A-BFAC-E9633AA6132D}">
      <dgm:prSet/>
      <dgm:spPr/>
      <dgm:t>
        <a:bodyPr/>
        <a:lstStyle/>
        <a:p>
          <a:endParaRPr lang="en-US">
            <a:solidFill>
              <a:schemeClr val="bg1"/>
            </a:solidFill>
          </a:endParaRPr>
        </a:p>
      </dgm:t>
    </dgm:pt>
    <dgm:pt modelId="{9D14FD01-49E7-4767-9563-07D4B507BE16}" type="sibTrans" cxnId="{DA758104-CA7E-438A-BFAC-E9633AA6132D}">
      <dgm:prSet/>
      <dgm:spPr/>
      <dgm:t>
        <a:bodyPr/>
        <a:lstStyle/>
        <a:p>
          <a:endParaRPr lang="en-US">
            <a:solidFill>
              <a:schemeClr val="bg1"/>
            </a:solidFill>
          </a:endParaRPr>
        </a:p>
      </dgm:t>
    </dgm:pt>
    <dgm:pt modelId="{1B0055A5-E10A-43EA-8825-89F3886CCA53}">
      <dgm:prSet/>
      <dgm:spPr/>
      <dgm:t>
        <a:bodyPr/>
        <a:lstStyle/>
        <a:p>
          <a:r>
            <a:rPr lang="en-US" b="1" i="0" baseline="0">
              <a:solidFill>
                <a:schemeClr val="bg1"/>
              </a:solidFill>
            </a:rPr>
            <a:t>I am the resurrection and the life (11:25)</a:t>
          </a:r>
          <a:endParaRPr lang="en-US">
            <a:solidFill>
              <a:schemeClr val="bg1"/>
            </a:solidFill>
          </a:endParaRPr>
        </a:p>
      </dgm:t>
    </dgm:pt>
    <dgm:pt modelId="{86EFBA4D-37A3-4D70-B537-86919DB6492B}" type="parTrans" cxnId="{EDD5E292-FA72-46B2-9A84-E0AE33A050BE}">
      <dgm:prSet/>
      <dgm:spPr/>
      <dgm:t>
        <a:bodyPr/>
        <a:lstStyle/>
        <a:p>
          <a:endParaRPr lang="en-US">
            <a:solidFill>
              <a:schemeClr val="bg1"/>
            </a:solidFill>
          </a:endParaRPr>
        </a:p>
      </dgm:t>
    </dgm:pt>
    <dgm:pt modelId="{BF63881C-85C9-41EC-BE37-F5729B4CFF74}" type="sibTrans" cxnId="{EDD5E292-FA72-46B2-9A84-E0AE33A050BE}">
      <dgm:prSet/>
      <dgm:spPr/>
      <dgm:t>
        <a:bodyPr/>
        <a:lstStyle/>
        <a:p>
          <a:endParaRPr lang="en-US">
            <a:solidFill>
              <a:schemeClr val="bg1"/>
            </a:solidFill>
          </a:endParaRPr>
        </a:p>
      </dgm:t>
    </dgm:pt>
    <dgm:pt modelId="{E3AD85A9-A013-4205-93B1-8C60688098F4}">
      <dgm:prSet/>
      <dgm:spPr/>
      <dgm:t>
        <a:bodyPr/>
        <a:lstStyle/>
        <a:p>
          <a:r>
            <a:rPr lang="en-US" b="1">
              <a:solidFill>
                <a:schemeClr val="bg1"/>
              </a:solidFill>
            </a:rPr>
            <a:t>I am the way, the truth, and the life (14:6)</a:t>
          </a:r>
          <a:endParaRPr lang="en-US">
            <a:solidFill>
              <a:schemeClr val="bg1"/>
            </a:solidFill>
          </a:endParaRPr>
        </a:p>
      </dgm:t>
    </dgm:pt>
    <dgm:pt modelId="{76975712-7096-4733-BF2A-1A57E91D1402}" type="parTrans" cxnId="{0CB0E9FC-AC1A-43D1-BA05-3E8C923938D1}">
      <dgm:prSet/>
      <dgm:spPr/>
      <dgm:t>
        <a:bodyPr/>
        <a:lstStyle/>
        <a:p>
          <a:endParaRPr lang="en-US">
            <a:solidFill>
              <a:schemeClr val="bg1"/>
            </a:solidFill>
          </a:endParaRPr>
        </a:p>
      </dgm:t>
    </dgm:pt>
    <dgm:pt modelId="{C2C4BB5D-B03B-4C8D-86BA-8538ED5BA7A2}" type="sibTrans" cxnId="{0CB0E9FC-AC1A-43D1-BA05-3E8C923938D1}">
      <dgm:prSet/>
      <dgm:spPr/>
      <dgm:t>
        <a:bodyPr/>
        <a:lstStyle/>
        <a:p>
          <a:endParaRPr lang="en-US">
            <a:solidFill>
              <a:schemeClr val="bg1"/>
            </a:solidFill>
          </a:endParaRPr>
        </a:p>
      </dgm:t>
    </dgm:pt>
    <dgm:pt modelId="{9E29407A-534B-46F9-B8B3-62CD30023F37}">
      <dgm:prSet/>
      <dgm:spPr/>
      <dgm:t>
        <a:bodyPr/>
        <a:lstStyle/>
        <a:p>
          <a:r>
            <a:rPr lang="en-US" b="1">
              <a:solidFill>
                <a:schemeClr val="bg1"/>
              </a:solidFill>
            </a:rPr>
            <a:t>I am the true vine (15:1)</a:t>
          </a:r>
          <a:endParaRPr lang="en-US">
            <a:solidFill>
              <a:schemeClr val="bg1"/>
            </a:solidFill>
          </a:endParaRPr>
        </a:p>
      </dgm:t>
    </dgm:pt>
    <dgm:pt modelId="{BE1BB1D6-45AC-43CA-9736-8FB703E7541F}" type="parTrans" cxnId="{0C90A7D3-D104-453B-A7E7-82FF1484F029}">
      <dgm:prSet/>
      <dgm:spPr/>
      <dgm:t>
        <a:bodyPr/>
        <a:lstStyle/>
        <a:p>
          <a:endParaRPr lang="en-US">
            <a:solidFill>
              <a:schemeClr val="bg1"/>
            </a:solidFill>
          </a:endParaRPr>
        </a:p>
      </dgm:t>
    </dgm:pt>
    <dgm:pt modelId="{0497F9FD-3BC6-4B08-8BCF-FA5BD0B88733}" type="sibTrans" cxnId="{0C90A7D3-D104-453B-A7E7-82FF1484F029}">
      <dgm:prSet/>
      <dgm:spPr/>
      <dgm:t>
        <a:bodyPr/>
        <a:lstStyle/>
        <a:p>
          <a:endParaRPr lang="en-US">
            <a:solidFill>
              <a:schemeClr val="bg1"/>
            </a:solidFill>
          </a:endParaRPr>
        </a:p>
      </dgm:t>
    </dgm:pt>
    <dgm:pt modelId="{153BCADD-2DDD-4805-9365-36AE37A4FD88}" type="pres">
      <dgm:prSet presAssocID="{9655B3AA-A561-4582-B042-E903C2BEE531}" presName="vert0" presStyleCnt="0">
        <dgm:presLayoutVars>
          <dgm:dir/>
          <dgm:animOne val="branch"/>
          <dgm:animLvl val="lvl"/>
        </dgm:presLayoutVars>
      </dgm:prSet>
      <dgm:spPr/>
    </dgm:pt>
    <dgm:pt modelId="{A0056921-6891-4E38-B208-07C870239C23}" type="pres">
      <dgm:prSet presAssocID="{34C4C547-BD1E-435E-86DC-06081A07907E}" presName="thickLine" presStyleLbl="alignNode1" presStyleIdx="0" presStyleCnt="7"/>
      <dgm:spPr/>
    </dgm:pt>
    <dgm:pt modelId="{8A8B0956-31DE-4BA2-8F40-B64523E4564E}" type="pres">
      <dgm:prSet presAssocID="{34C4C547-BD1E-435E-86DC-06081A07907E}" presName="horz1" presStyleCnt="0"/>
      <dgm:spPr/>
    </dgm:pt>
    <dgm:pt modelId="{7E44BB9A-4489-402A-B392-65008DC770C8}" type="pres">
      <dgm:prSet presAssocID="{34C4C547-BD1E-435E-86DC-06081A07907E}" presName="tx1" presStyleLbl="revTx" presStyleIdx="0" presStyleCnt="7"/>
      <dgm:spPr/>
    </dgm:pt>
    <dgm:pt modelId="{0FE6F3A9-8CCA-4CFC-832F-087382840CF9}" type="pres">
      <dgm:prSet presAssocID="{34C4C547-BD1E-435E-86DC-06081A07907E}" presName="vert1" presStyleCnt="0"/>
      <dgm:spPr/>
    </dgm:pt>
    <dgm:pt modelId="{0AC4D772-F73E-4CE6-B5FF-4ADA719C38EF}" type="pres">
      <dgm:prSet presAssocID="{39DAF95E-A74A-466B-919D-9902B4DFDE5F}" presName="thickLine" presStyleLbl="alignNode1" presStyleIdx="1" presStyleCnt="7"/>
      <dgm:spPr/>
    </dgm:pt>
    <dgm:pt modelId="{BE87582E-CC3A-4EB7-9278-6A763B12DEE8}" type="pres">
      <dgm:prSet presAssocID="{39DAF95E-A74A-466B-919D-9902B4DFDE5F}" presName="horz1" presStyleCnt="0"/>
      <dgm:spPr/>
    </dgm:pt>
    <dgm:pt modelId="{B0CDCBD3-D54F-4370-8B20-E6D449A1E5BE}" type="pres">
      <dgm:prSet presAssocID="{39DAF95E-A74A-466B-919D-9902B4DFDE5F}" presName="tx1" presStyleLbl="revTx" presStyleIdx="1" presStyleCnt="7"/>
      <dgm:spPr/>
    </dgm:pt>
    <dgm:pt modelId="{F8F4D153-568C-4155-AAD4-D306CD6DEAEB}" type="pres">
      <dgm:prSet presAssocID="{39DAF95E-A74A-466B-919D-9902B4DFDE5F}" presName="vert1" presStyleCnt="0"/>
      <dgm:spPr/>
    </dgm:pt>
    <dgm:pt modelId="{30DA0994-08E9-4778-9AAA-7073621CF055}" type="pres">
      <dgm:prSet presAssocID="{852291F4-FCEB-42D1-A885-E5BEF2402CD5}" presName="thickLine" presStyleLbl="alignNode1" presStyleIdx="2" presStyleCnt="7"/>
      <dgm:spPr/>
    </dgm:pt>
    <dgm:pt modelId="{8F522B91-480B-469F-A9D7-C62AF42494FA}" type="pres">
      <dgm:prSet presAssocID="{852291F4-FCEB-42D1-A885-E5BEF2402CD5}" presName="horz1" presStyleCnt="0"/>
      <dgm:spPr/>
    </dgm:pt>
    <dgm:pt modelId="{428F9CFB-5998-4FCF-8C37-8C96081B5094}" type="pres">
      <dgm:prSet presAssocID="{852291F4-FCEB-42D1-A885-E5BEF2402CD5}" presName="tx1" presStyleLbl="revTx" presStyleIdx="2" presStyleCnt="7"/>
      <dgm:spPr/>
    </dgm:pt>
    <dgm:pt modelId="{5F5A8CD7-C57D-4FF9-81BB-7585AB449588}" type="pres">
      <dgm:prSet presAssocID="{852291F4-FCEB-42D1-A885-E5BEF2402CD5}" presName="vert1" presStyleCnt="0"/>
      <dgm:spPr/>
    </dgm:pt>
    <dgm:pt modelId="{B262996F-5653-47CA-A805-79EA2EC962DF}" type="pres">
      <dgm:prSet presAssocID="{AF5D52A2-1321-4202-87E9-37496D450E64}" presName="thickLine" presStyleLbl="alignNode1" presStyleIdx="3" presStyleCnt="7"/>
      <dgm:spPr/>
    </dgm:pt>
    <dgm:pt modelId="{7E91C0FF-58E4-4854-9C16-E93606C96F22}" type="pres">
      <dgm:prSet presAssocID="{AF5D52A2-1321-4202-87E9-37496D450E64}" presName="horz1" presStyleCnt="0"/>
      <dgm:spPr/>
    </dgm:pt>
    <dgm:pt modelId="{2FE747CD-AF73-4BDB-B52D-555217E6D939}" type="pres">
      <dgm:prSet presAssocID="{AF5D52A2-1321-4202-87E9-37496D450E64}" presName="tx1" presStyleLbl="revTx" presStyleIdx="3" presStyleCnt="7"/>
      <dgm:spPr/>
    </dgm:pt>
    <dgm:pt modelId="{E10B0C8E-822D-49FE-BE45-7146DC10FC13}" type="pres">
      <dgm:prSet presAssocID="{AF5D52A2-1321-4202-87E9-37496D450E64}" presName="vert1" presStyleCnt="0"/>
      <dgm:spPr/>
    </dgm:pt>
    <dgm:pt modelId="{F54D39E2-289F-42B5-B412-B4A414BAFE26}" type="pres">
      <dgm:prSet presAssocID="{1B0055A5-E10A-43EA-8825-89F3886CCA53}" presName="thickLine" presStyleLbl="alignNode1" presStyleIdx="4" presStyleCnt="7"/>
      <dgm:spPr/>
    </dgm:pt>
    <dgm:pt modelId="{ACB6E45F-190D-40D2-9B9B-560C7C0A6B02}" type="pres">
      <dgm:prSet presAssocID="{1B0055A5-E10A-43EA-8825-89F3886CCA53}" presName="horz1" presStyleCnt="0"/>
      <dgm:spPr/>
    </dgm:pt>
    <dgm:pt modelId="{A0CD823D-83FF-47E2-AB13-40ABF9088C4B}" type="pres">
      <dgm:prSet presAssocID="{1B0055A5-E10A-43EA-8825-89F3886CCA53}" presName="tx1" presStyleLbl="revTx" presStyleIdx="4" presStyleCnt="7"/>
      <dgm:spPr/>
    </dgm:pt>
    <dgm:pt modelId="{C521C3CD-6336-4E65-97AE-D7BF35BC55B3}" type="pres">
      <dgm:prSet presAssocID="{1B0055A5-E10A-43EA-8825-89F3886CCA53}" presName="vert1" presStyleCnt="0"/>
      <dgm:spPr/>
    </dgm:pt>
    <dgm:pt modelId="{3925B5F7-F39E-4160-95F7-E5B0B9029137}" type="pres">
      <dgm:prSet presAssocID="{E3AD85A9-A013-4205-93B1-8C60688098F4}" presName="thickLine" presStyleLbl="alignNode1" presStyleIdx="5" presStyleCnt="7"/>
      <dgm:spPr/>
    </dgm:pt>
    <dgm:pt modelId="{206CB28B-CE84-4BF7-A508-76C8D3AADCC3}" type="pres">
      <dgm:prSet presAssocID="{E3AD85A9-A013-4205-93B1-8C60688098F4}" presName="horz1" presStyleCnt="0"/>
      <dgm:spPr/>
    </dgm:pt>
    <dgm:pt modelId="{B17D6D79-72EB-4FEC-B864-EC61B0B8FEB1}" type="pres">
      <dgm:prSet presAssocID="{E3AD85A9-A013-4205-93B1-8C60688098F4}" presName="tx1" presStyleLbl="revTx" presStyleIdx="5" presStyleCnt="7"/>
      <dgm:spPr/>
    </dgm:pt>
    <dgm:pt modelId="{39920144-9B96-4811-8EF8-58D3F79F1482}" type="pres">
      <dgm:prSet presAssocID="{E3AD85A9-A013-4205-93B1-8C60688098F4}" presName="vert1" presStyleCnt="0"/>
      <dgm:spPr/>
    </dgm:pt>
    <dgm:pt modelId="{B708407F-5965-4D35-8212-35D6FF5CB183}" type="pres">
      <dgm:prSet presAssocID="{9E29407A-534B-46F9-B8B3-62CD30023F37}" presName="thickLine" presStyleLbl="alignNode1" presStyleIdx="6" presStyleCnt="7"/>
      <dgm:spPr/>
    </dgm:pt>
    <dgm:pt modelId="{1B944EC8-9AB2-4ABC-BDDD-0534A26F8D92}" type="pres">
      <dgm:prSet presAssocID="{9E29407A-534B-46F9-B8B3-62CD30023F37}" presName="horz1" presStyleCnt="0"/>
      <dgm:spPr/>
    </dgm:pt>
    <dgm:pt modelId="{DC1292E1-1289-46C9-B5A3-2420E8089B53}" type="pres">
      <dgm:prSet presAssocID="{9E29407A-534B-46F9-B8B3-62CD30023F37}" presName="tx1" presStyleLbl="revTx" presStyleIdx="6" presStyleCnt="7"/>
      <dgm:spPr/>
    </dgm:pt>
    <dgm:pt modelId="{61DDF8F5-2BF7-4DC9-891A-6AEBFCB6A97F}" type="pres">
      <dgm:prSet presAssocID="{9E29407A-534B-46F9-B8B3-62CD30023F37}" presName="vert1" presStyleCnt="0"/>
      <dgm:spPr/>
    </dgm:pt>
  </dgm:ptLst>
  <dgm:cxnLst>
    <dgm:cxn modelId="{DA758104-CA7E-438A-BFAC-E9633AA6132D}" srcId="{9655B3AA-A561-4582-B042-E903C2BEE531}" destId="{AF5D52A2-1321-4202-87E9-37496D450E64}" srcOrd="3" destOrd="0" parTransId="{65E19768-C8EE-4F67-80BC-ABAF4376CD06}" sibTransId="{9D14FD01-49E7-4767-9563-07D4B507BE16}"/>
    <dgm:cxn modelId="{BE124629-69CA-491D-81BB-2DCBE4F9D0CF}" type="presOf" srcId="{E3AD85A9-A013-4205-93B1-8C60688098F4}" destId="{B17D6D79-72EB-4FEC-B864-EC61B0B8FEB1}" srcOrd="0" destOrd="0" presId="urn:microsoft.com/office/officeart/2008/layout/LinedList"/>
    <dgm:cxn modelId="{F12A9F2C-C3A9-4980-98CA-565D66AFDA46}" srcId="{9655B3AA-A561-4582-B042-E903C2BEE531}" destId="{39DAF95E-A74A-466B-919D-9902B4DFDE5F}" srcOrd="1" destOrd="0" parTransId="{A704069D-FB92-4ABC-A60F-2F0CB7D571BA}" sibTransId="{E4C74837-5EA5-4A84-A4F1-72313F8681A5}"/>
    <dgm:cxn modelId="{CBB07430-EE15-4A4E-8B57-C89798ACA504}" srcId="{9655B3AA-A561-4582-B042-E903C2BEE531}" destId="{852291F4-FCEB-42D1-A885-E5BEF2402CD5}" srcOrd="2" destOrd="0" parTransId="{9613D3EA-44CD-4C58-B702-835683A2CCFB}" sibTransId="{0C233EFF-FF6B-42F1-BF17-A1266C9E408B}"/>
    <dgm:cxn modelId="{D4900D53-7605-4387-A934-B4F1F0FCBA8B}" type="presOf" srcId="{852291F4-FCEB-42D1-A885-E5BEF2402CD5}" destId="{428F9CFB-5998-4FCF-8C37-8C96081B5094}" srcOrd="0" destOrd="0" presId="urn:microsoft.com/office/officeart/2008/layout/LinedList"/>
    <dgm:cxn modelId="{5A4CE27B-3EDE-42C2-9316-680C9C09FCBC}" type="presOf" srcId="{9E29407A-534B-46F9-B8B3-62CD30023F37}" destId="{DC1292E1-1289-46C9-B5A3-2420E8089B53}" srcOrd="0" destOrd="0" presId="urn:microsoft.com/office/officeart/2008/layout/LinedList"/>
    <dgm:cxn modelId="{21222C83-F688-4D70-88F1-07A5954F4144}" type="presOf" srcId="{9655B3AA-A561-4582-B042-E903C2BEE531}" destId="{153BCADD-2DDD-4805-9365-36AE37A4FD88}" srcOrd="0" destOrd="0" presId="urn:microsoft.com/office/officeart/2008/layout/LinedList"/>
    <dgm:cxn modelId="{EDD5E292-FA72-46B2-9A84-E0AE33A050BE}" srcId="{9655B3AA-A561-4582-B042-E903C2BEE531}" destId="{1B0055A5-E10A-43EA-8825-89F3886CCA53}" srcOrd="4" destOrd="0" parTransId="{86EFBA4D-37A3-4D70-B537-86919DB6492B}" sibTransId="{BF63881C-85C9-41EC-BE37-F5729B4CFF74}"/>
    <dgm:cxn modelId="{DA89459E-EC04-4040-86FF-680F6FEE569F}" type="presOf" srcId="{AF5D52A2-1321-4202-87E9-37496D450E64}" destId="{2FE747CD-AF73-4BDB-B52D-555217E6D939}" srcOrd="0" destOrd="0" presId="urn:microsoft.com/office/officeart/2008/layout/LinedList"/>
    <dgm:cxn modelId="{0C90A7D3-D104-453B-A7E7-82FF1484F029}" srcId="{9655B3AA-A561-4582-B042-E903C2BEE531}" destId="{9E29407A-534B-46F9-B8B3-62CD30023F37}" srcOrd="6" destOrd="0" parTransId="{BE1BB1D6-45AC-43CA-9736-8FB703E7541F}" sibTransId="{0497F9FD-3BC6-4B08-8BCF-FA5BD0B88733}"/>
    <dgm:cxn modelId="{71880EDE-06E7-47B7-A1CA-D1EB4D822958}" type="presOf" srcId="{34C4C547-BD1E-435E-86DC-06081A07907E}" destId="{7E44BB9A-4489-402A-B392-65008DC770C8}" srcOrd="0" destOrd="0" presId="urn:microsoft.com/office/officeart/2008/layout/LinedList"/>
    <dgm:cxn modelId="{894175E6-4470-44FD-9814-8CC60CCB3F02}" type="presOf" srcId="{1B0055A5-E10A-43EA-8825-89F3886CCA53}" destId="{A0CD823D-83FF-47E2-AB13-40ABF9088C4B}" srcOrd="0" destOrd="0" presId="urn:microsoft.com/office/officeart/2008/layout/LinedList"/>
    <dgm:cxn modelId="{9331D9F5-A790-41EA-A440-EF0877373D71}" type="presOf" srcId="{39DAF95E-A74A-466B-919D-9902B4DFDE5F}" destId="{B0CDCBD3-D54F-4370-8B20-E6D449A1E5BE}" srcOrd="0" destOrd="0" presId="urn:microsoft.com/office/officeart/2008/layout/LinedList"/>
    <dgm:cxn modelId="{8F47A5F6-22AA-4A3F-8366-5B50559897D2}" srcId="{9655B3AA-A561-4582-B042-E903C2BEE531}" destId="{34C4C547-BD1E-435E-86DC-06081A07907E}" srcOrd="0" destOrd="0" parTransId="{425776CA-0BD5-4977-B451-1EF0297D1633}" sibTransId="{E9275F78-4CDC-4BD5-97BB-4A8EA5DC6FC3}"/>
    <dgm:cxn modelId="{0CB0E9FC-AC1A-43D1-BA05-3E8C923938D1}" srcId="{9655B3AA-A561-4582-B042-E903C2BEE531}" destId="{E3AD85A9-A013-4205-93B1-8C60688098F4}" srcOrd="5" destOrd="0" parTransId="{76975712-7096-4733-BF2A-1A57E91D1402}" sibTransId="{C2C4BB5D-B03B-4C8D-86BA-8538ED5BA7A2}"/>
    <dgm:cxn modelId="{60C5BEFD-D9D0-42ED-B491-FF6B5FCEA4BC}" type="presParOf" srcId="{153BCADD-2DDD-4805-9365-36AE37A4FD88}" destId="{A0056921-6891-4E38-B208-07C870239C23}" srcOrd="0" destOrd="0" presId="urn:microsoft.com/office/officeart/2008/layout/LinedList"/>
    <dgm:cxn modelId="{55DD0CB0-BFEA-4CD6-BF50-D8EAE4644A4A}" type="presParOf" srcId="{153BCADD-2DDD-4805-9365-36AE37A4FD88}" destId="{8A8B0956-31DE-4BA2-8F40-B64523E4564E}" srcOrd="1" destOrd="0" presId="urn:microsoft.com/office/officeart/2008/layout/LinedList"/>
    <dgm:cxn modelId="{11570F43-AEFB-4714-A0B2-DAFE2681ED86}" type="presParOf" srcId="{8A8B0956-31DE-4BA2-8F40-B64523E4564E}" destId="{7E44BB9A-4489-402A-B392-65008DC770C8}" srcOrd="0" destOrd="0" presId="urn:microsoft.com/office/officeart/2008/layout/LinedList"/>
    <dgm:cxn modelId="{B103C88E-7CAD-411C-996F-8AE124853C5F}" type="presParOf" srcId="{8A8B0956-31DE-4BA2-8F40-B64523E4564E}" destId="{0FE6F3A9-8CCA-4CFC-832F-087382840CF9}" srcOrd="1" destOrd="0" presId="urn:microsoft.com/office/officeart/2008/layout/LinedList"/>
    <dgm:cxn modelId="{F8DEDBB4-C4BD-4690-85B1-AE529577F598}" type="presParOf" srcId="{153BCADD-2DDD-4805-9365-36AE37A4FD88}" destId="{0AC4D772-F73E-4CE6-B5FF-4ADA719C38EF}" srcOrd="2" destOrd="0" presId="urn:microsoft.com/office/officeart/2008/layout/LinedList"/>
    <dgm:cxn modelId="{577433AC-9767-4D22-8B44-FE2BE67CE199}" type="presParOf" srcId="{153BCADD-2DDD-4805-9365-36AE37A4FD88}" destId="{BE87582E-CC3A-4EB7-9278-6A763B12DEE8}" srcOrd="3" destOrd="0" presId="urn:microsoft.com/office/officeart/2008/layout/LinedList"/>
    <dgm:cxn modelId="{504E978C-C3B0-4A53-B589-73329F84CE57}" type="presParOf" srcId="{BE87582E-CC3A-4EB7-9278-6A763B12DEE8}" destId="{B0CDCBD3-D54F-4370-8B20-E6D449A1E5BE}" srcOrd="0" destOrd="0" presId="urn:microsoft.com/office/officeart/2008/layout/LinedList"/>
    <dgm:cxn modelId="{C3ED5A65-D460-40C8-A641-9AF6F629CCE2}" type="presParOf" srcId="{BE87582E-CC3A-4EB7-9278-6A763B12DEE8}" destId="{F8F4D153-568C-4155-AAD4-D306CD6DEAEB}" srcOrd="1" destOrd="0" presId="urn:microsoft.com/office/officeart/2008/layout/LinedList"/>
    <dgm:cxn modelId="{6EF826A0-ED53-4B16-B9DA-44619CA4FF4C}" type="presParOf" srcId="{153BCADD-2DDD-4805-9365-36AE37A4FD88}" destId="{30DA0994-08E9-4778-9AAA-7073621CF055}" srcOrd="4" destOrd="0" presId="urn:microsoft.com/office/officeart/2008/layout/LinedList"/>
    <dgm:cxn modelId="{1E7F8F64-7DB0-46BA-BD77-26252E072778}" type="presParOf" srcId="{153BCADD-2DDD-4805-9365-36AE37A4FD88}" destId="{8F522B91-480B-469F-A9D7-C62AF42494FA}" srcOrd="5" destOrd="0" presId="urn:microsoft.com/office/officeart/2008/layout/LinedList"/>
    <dgm:cxn modelId="{AA4A5BC5-6EA4-41A6-A52F-1E761C021673}" type="presParOf" srcId="{8F522B91-480B-469F-A9D7-C62AF42494FA}" destId="{428F9CFB-5998-4FCF-8C37-8C96081B5094}" srcOrd="0" destOrd="0" presId="urn:microsoft.com/office/officeart/2008/layout/LinedList"/>
    <dgm:cxn modelId="{A923F804-338D-41E5-9A35-392734B78F0B}" type="presParOf" srcId="{8F522B91-480B-469F-A9D7-C62AF42494FA}" destId="{5F5A8CD7-C57D-4FF9-81BB-7585AB449588}" srcOrd="1" destOrd="0" presId="urn:microsoft.com/office/officeart/2008/layout/LinedList"/>
    <dgm:cxn modelId="{62B282CD-697B-4F88-A0AC-B382B615CA68}" type="presParOf" srcId="{153BCADD-2DDD-4805-9365-36AE37A4FD88}" destId="{B262996F-5653-47CA-A805-79EA2EC962DF}" srcOrd="6" destOrd="0" presId="urn:microsoft.com/office/officeart/2008/layout/LinedList"/>
    <dgm:cxn modelId="{604D9C4E-2BCE-4F23-93C4-3E46D7A623BA}" type="presParOf" srcId="{153BCADD-2DDD-4805-9365-36AE37A4FD88}" destId="{7E91C0FF-58E4-4854-9C16-E93606C96F22}" srcOrd="7" destOrd="0" presId="urn:microsoft.com/office/officeart/2008/layout/LinedList"/>
    <dgm:cxn modelId="{18300A52-F364-4160-B4C0-C5F51ECA209F}" type="presParOf" srcId="{7E91C0FF-58E4-4854-9C16-E93606C96F22}" destId="{2FE747CD-AF73-4BDB-B52D-555217E6D939}" srcOrd="0" destOrd="0" presId="urn:microsoft.com/office/officeart/2008/layout/LinedList"/>
    <dgm:cxn modelId="{C98A66E7-03BC-4C93-8A39-AA09E384EB4C}" type="presParOf" srcId="{7E91C0FF-58E4-4854-9C16-E93606C96F22}" destId="{E10B0C8E-822D-49FE-BE45-7146DC10FC13}" srcOrd="1" destOrd="0" presId="urn:microsoft.com/office/officeart/2008/layout/LinedList"/>
    <dgm:cxn modelId="{67BFDE3B-806C-4552-84ED-B8C39136E5BF}" type="presParOf" srcId="{153BCADD-2DDD-4805-9365-36AE37A4FD88}" destId="{F54D39E2-289F-42B5-B412-B4A414BAFE26}" srcOrd="8" destOrd="0" presId="urn:microsoft.com/office/officeart/2008/layout/LinedList"/>
    <dgm:cxn modelId="{1BD470E4-3449-4352-AE97-99374D528217}" type="presParOf" srcId="{153BCADD-2DDD-4805-9365-36AE37A4FD88}" destId="{ACB6E45F-190D-40D2-9B9B-560C7C0A6B02}" srcOrd="9" destOrd="0" presId="urn:microsoft.com/office/officeart/2008/layout/LinedList"/>
    <dgm:cxn modelId="{6E607197-B26E-4ED4-B13F-ADD628756886}" type="presParOf" srcId="{ACB6E45F-190D-40D2-9B9B-560C7C0A6B02}" destId="{A0CD823D-83FF-47E2-AB13-40ABF9088C4B}" srcOrd="0" destOrd="0" presId="urn:microsoft.com/office/officeart/2008/layout/LinedList"/>
    <dgm:cxn modelId="{0741DA76-CCC0-428A-B376-364E18AECE24}" type="presParOf" srcId="{ACB6E45F-190D-40D2-9B9B-560C7C0A6B02}" destId="{C521C3CD-6336-4E65-97AE-D7BF35BC55B3}" srcOrd="1" destOrd="0" presId="urn:microsoft.com/office/officeart/2008/layout/LinedList"/>
    <dgm:cxn modelId="{228405AA-F88A-4C56-9823-49EF0BF92279}" type="presParOf" srcId="{153BCADD-2DDD-4805-9365-36AE37A4FD88}" destId="{3925B5F7-F39E-4160-95F7-E5B0B9029137}" srcOrd="10" destOrd="0" presId="urn:microsoft.com/office/officeart/2008/layout/LinedList"/>
    <dgm:cxn modelId="{435990C3-9ED8-4C10-96F3-533AF9E6BDB1}" type="presParOf" srcId="{153BCADD-2DDD-4805-9365-36AE37A4FD88}" destId="{206CB28B-CE84-4BF7-A508-76C8D3AADCC3}" srcOrd="11" destOrd="0" presId="urn:microsoft.com/office/officeart/2008/layout/LinedList"/>
    <dgm:cxn modelId="{733CC0A5-019C-438A-96E2-D2B6E5272940}" type="presParOf" srcId="{206CB28B-CE84-4BF7-A508-76C8D3AADCC3}" destId="{B17D6D79-72EB-4FEC-B864-EC61B0B8FEB1}" srcOrd="0" destOrd="0" presId="urn:microsoft.com/office/officeart/2008/layout/LinedList"/>
    <dgm:cxn modelId="{1A3A050A-76A1-497A-BB92-0E4BA111207E}" type="presParOf" srcId="{206CB28B-CE84-4BF7-A508-76C8D3AADCC3}" destId="{39920144-9B96-4811-8EF8-58D3F79F1482}" srcOrd="1" destOrd="0" presId="urn:microsoft.com/office/officeart/2008/layout/LinedList"/>
    <dgm:cxn modelId="{7D2D7832-DD39-4C9E-8CF4-026562897628}" type="presParOf" srcId="{153BCADD-2DDD-4805-9365-36AE37A4FD88}" destId="{B708407F-5965-4D35-8212-35D6FF5CB183}" srcOrd="12" destOrd="0" presId="urn:microsoft.com/office/officeart/2008/layout/LinedList"/>
    <dgm:cxn modelId="{0D03259C-A1C4-41CE-9725-D29EBBD15A94}" type="presParOf" srcId="{153BCADD-2DDD-4805-9365-36AE37A4FD88}" destId="{1B944EC8-9AB2-4ABC-BDDD-0534A26F8D92}" srcOrd="13" destOrd="0" presId="urn:microsoft.com/office/officeart/2008/layout/LinedList"/>
    <dgm:cxn modelId="{24FCDB32-4EAC-4427-B3FD-7B57B20DA10D}" type="presParOf" srcId="{1B944EC8-9AB2-4ABC-BDDD-0534A26F8D92}" destId="{DC1292E1-1289-46C9-B5A3-2420E8089B53}" srcOrd="0" destOrd="0" presId="urn:microsoft.com/office/officeart/2008/layout/LinedList"/>
    <dgm:cxn modelId="{E1861CCA-C9E6-444F-80D5-0B946CC3E781}" type="presParOf" srcId="{1B944EC8-9AB2-4ABC-BDDD-0534A26F8D92}" destId="{61DDF8F5-2BF7-4DC9-891A-6AEBFCB6A97F}"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56921-6891-4E38-B208-07C870239C23}">
      <dsp:nvSpPr>
        <dsp:cNvPr id="0" name=""/>
        <dsp:cNvSpPr/>
      </dsp:nvSpPr>
      <dsp:spPr>
        <a:xfrm>
          <a:off x="0" y="717"/>
          <a:ext cx="873709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44BB9A-4489-402A-B392-65008DC770C8}">
      <dsp:nvSpPr>
        <dsp:cNvPr id="0" name=""/>
        <dsp:cNvSpPr/>
      </dsp:nvSpPr>
      <dsp:spPr>
        <a:xfrm>
          <a:off x="0" y="717"/>
          <a:ext cx="8737092" cy="839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i="0" kern="1200" baseline="0" dirty="0">
              <a:solidFill>
                <a:schemeClr val="bg1"/>
              </a:solidFill>
            </a:rPr>
            <a:t>I am the bread of life (6:35)</a:t>
          </a:r>
          <a:endParaRPr lang="en-US" sz="3600" kern="1200" dirty="0">
            <a:solidFill>
              <a:schemeClr val="bg1"/>
            </a:solidFill>
          </a:endParaRPr>
        </a:p>
      </dsp:txBody>
      <dsp:txXfrm>
        <a:off x="0" y="717"/>
        <a:ext cx="8737092" cy="839257"/>
      </dsp:txXfrm>
    </dsp:sp>
    <dsp:sp modelId="{0AC4D772-F73E-4CE6-B5FF-4ADA719C38EF}">
      <dsp:nvSpPr>
        <dsp:cNvPr id="0" name=""/>
        <dsp:cNvSpPr/>
      </dsp:nvSpPr>
      <dsp:spPr>
        <a:xfrm>
          <a:off x="0" y="839974"/>
          <a:ext cx="873709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CDCBD3-D54F-4370-8B20-E6D449A1E5BE}">
      <dsp:nvSpPr>
        <dsp:cNvPr id="0" name=""/>
        <dsp:cNvSpPr/>
      </dsp:nvSpPr>
      <dsp:spPr>
        <a:xfrm>
          <a:off x="0" y="839974"/>
          <a:ext cx="8737092" cy="839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i="0" kern="1200" baseline="0">
              <a:solidFill>
                <a:schemeClr val="bg1"/>
              </a:solidFill>
            </a:rPr>
            <a:t>I am the light of the world (8:12)</a:t>
          </a:r>
          <a:endParaRPr lang="en-US" sz="3600" kern="1200">
            <a:solidFill>
              <a:schemeClr val="bg1"/>
            </a:solidFill>
          </a:endParaRPr>
        </a:p>
      </dsp:txBody>
      <dsp:txXfrm>
        <a:off x="0" y="839974"/>
        <a:ext cx="8737092" cy="839257"/>
      </dsp:txXfrm>
    </dsp:sp>
    <dsp:sp modelId="{30DA0994-08E9-4778-9AAA-7073621CF055}">
      <dsp:nvSpPr>
        <dsp:cNvPr id="0" name=""/>
        <dsp:cNvSpPr/>
      </dsp:nvSpPr>
      <dsp:spPr>
        <a:xfrm>
          <a:off x="0" y="1679231"/>
          <a:ext cx="873709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8F9CFB-5998-4FCF-8C37-8C96081B5094}">
      <dsp:nvSpPr>
        <dsp:cNvPr id="0" name=""/>
        <dsp:cNvSpPr/>
      </dsp:nvSpPr>
      <dsp:spPr>
        <a:xfrm>
          <a:off x="0" y="1679231"/>
          <a:ext cx="8737092" cy="839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i="0" kern="1200" baseline="0" dirty="0">
              <a:solidFill>
                <a:schemeClr val="bg1"/>
              </a:solidFill>
            </a:rPr>
            <a:t>I am the door [of the sheep] (10:7)</a:t>
          </a:r>
          <a:endParaRPr lang="en-US" sz="3600" kern="1200" dirty="0">
            <a:solidFill>
              <a:schemeClr val="bg1"/>
            </a:solidFill>
          </a:endParaRPr>
        </a:p>
      </dsp:txBody>
      <dsp:txXfrm>
        <a:off x="0" y="1679231"/>
        <a:ext cx="8737092" cy="839257"/>
      </dsp:txXfrm>
    </dsp:sp>
    <dsp:sp modelId="{B262996F-5653-47CA-A805-79EA2EC962DF}">
      <dsp:nvSpPr>
        <dsp:cNvPr id="0" name=""/>
        <dsp:cNvSpPr/>
      </dsp:nvSpPr>
      <dsp:spPr>
        <a:xfrm>
          <a:off x="0" y="2518488"/>
          <a:ext cx="873709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E747CD-AF73-4BDB-B52D-555217E6D939}">
      <dsp:nvSpPr>
        <dsp:cNvPr id="0" name=""/>
        <dsp:cNvSpPr/>
      </dsp:nvSpPr>
      <dsp:spPr>
        <a:xfrm>
          <a:off x="0" y="2518488"/>
          <a:ext cx="8737092" cy="839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i="0" kern="1200" baseline="0">
              <a:solidFill>
                <a:schemeClr val="bg1"/>
              </a:solidFill>
            </a:rPr>
            <a:t>I am the good shepherd (10:11, 14)</a:t>
          </a:r>
          <a:endParaRPr lang="en-US" sz="3600" kern="1200">
            <a:solidFill>
              <a:schemeClr val="bg1"/>
            </a:solidFill>
          </a:endParaRPr>
        </a:p>
      </dsp:txBody>
      <dsp:txXfrm>
        <a:off x="0" y="2518488"/>
        <a:ext cx="8737092" cy="839257"/>
      </dsp:txXfrm>
    </dsp:sp>
    <dsp:sp modelId="{F54D39E2-289F-42B5-B412-B4A414BAFE26}">
      <dsp:nvSpPr>
        <dsp:cNvPr id="0" name=""/>
        <dsp:cNvSpPr/>
      </dsp:nvSpPr>
      <dsp:spPr>
        <a:xfrm>
          <a:off x="0" y="3357745"/>
          <a:ext cx="873709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CD823D-83FF-47E2-AB13-40ABF9088C4B}">
      <dsp:nvSpPr>
        <dsp:cNvPr id="0" name=""/>
        <dsp:cNvSpPr/>
      </dsp:nvSpPr>
      <dsp:spPr>
        <a:xfrm>
          <a:off x="0" y="3357745"/>
          <a:ext cx="8737092" cy="839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i="0" kern="1200" baseline="0">
              <a:solidFill>
                <a:schemeClr val="bg1"/>
              </a:solidFill>
            </a:rPr>
            <a:t>I am the resurrection and the life (11:25)</a:t>
          </a:r>
          <a:endParaRPr lang="en-US" sz="3600" kern="1200">
            <a:solidFill>
              <a:schemeClr val="bg1"/>
            </a:solidFill>
          </a:endParaRPr>
        </a:p>
      </dsp:txBody>
      <dsp:txXfrm>
        <a:off x="0" y="3357745"/>
        <a:ext cx="8737092" cy="839257"/>
      </dsp:txXfrm>
    </dsp:sp>
    <dsp:sp modelId="{3925B5F7-F39E-4160-95F7-E5B0B9029137}">
      <dsp:nvSpPr>
        <dsp:cNvPr id="0" name=""/>
        <dsp:cNvSpPr/>
      </dsp:nvSpPr>
      <dsp:spPr>
        <a:xfrm>
          <a:off x="0" y="4197002"/>
          <a:ext cx="873709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7D6D79-72EB-4FEC-B864-EC61B0B8FEB1}">
      <dsp:nvSpPr>
        <dsp:cNvPr id="0" name=""/>
        <dsp:cNvSpPr/>
      </dsp:nvSpPr>
      <dsp:spPr>
        <a:xfrm>
          <a:off x="0" y="4197002"/>
          <a:ext cx="8737092" cy="839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kern="1200">
              <a:solidFill>
                <a:schemeClr val="bg1"/>
              </a:solidFill>
            </a:rPr>
            <a:t>I am the way, the truth, and the life (14:6)</a:t>
          </a:r>
          <a:endParaRPr lang="en-US" sz="3600" kern="1200">
            <a:solidFill>
              <a:schemeClr val="bg1"/>
            </a:solidFill>
          </a:endParaRPr>
        </a:p>
      </dsp:txBody>
      <dsp:txXfrm>
        <a:off x="0" y="4197002"/>
        <a:ext cx="8737092" cy="839257"/>
      </dsp:txXfrm>
    </dsp:sp>
    <dsp:sp modelId="{B708407F-5965-4D35-8212-35D6FF5CB183}">
      <dsp:nvSpPr>
        <dsp:cNvPr id="0" name=""/>
        <dsp:cNvSpPr/>
      </dsp:nvSpPr>
      <dsp:spPr>
        <a:xfrm>
          <a:off x="0" y="5036259"/>
          <a:ext cx="873709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1292E1-1289-46C9-B5A3-2420E8089B53}">
      <dsp:nvSpPr>
        <dsp:cNvPr id="0" name=""/>
        <dsp:cNvSpPr/>
      </dsp:nvSpPr>
      <dsp:spPr>
        <a:xfrm>
          <a:off x="0" y="5036259"/>
          <a:ext cx="8737092" cy="839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kern="1200">
              <a:solidFill>
                <a:schemeClr val="bg1"/>
              </a:solidFill>
            </a:rPr>
            <a:t>I am the true vine (15:1)</a:t>
          </a:r>
          <a:endParaRPr lang="en-US" sz="3600" kern="1200">
            <a:solidFill>
              <a:schemeClr val="bg1"/>
            </a:solidFill>
          </a:endParaRPr>
        </a:p>
      </dsp:txBody>
      <dsp:txXfrm>
        <a:off x="0" y="5036259"/>
        <a:ext cx="8737092" cy="83925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2BA7B6-32FE-4D65-80B7-416A7477BCAC}" type="datetimeFigureOut">
              <a:rPr lang="en-US" smtClean="0"/>
              <a:t>4/21/24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CF1EF-7C3E-411B-8670-52717B15C40D}" type="slidenum">
              <a:rPr lang="en-US" smtClean="0"/>
              <a:t>‹#›</a:t>
            </a:fld>
            <a:endParaRPr lang="en-US"/>
          </a:p>
        </p:txBody>
      </p:sp>
    </p:spTree>
    <p:extLst>
      <p:ext uri="{BB962C8B-B14F-4D97-AF65-F5344CB8AC3E}">
        <p14:creationId xmlns:p14="http://schemas.microsoft.com/office/powerpoint/2010/main" val="2414104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points on the map are at proportionally correct distances from the center point</a:t>
            </a:r>
          </a:p>
        </p:txBody>
      </p:sp>
      <p:sp>
        <p:nvSpPr>
          <p:cNvPr id="4" name="Slide Number Placeholder 3"/>
          <p:cNvSpPr>
            <a:spLocks noGrp="1"/>
          </p:cNvSpPr>
          <p:nvPr>
            <p:ph type="sldNum" sz="quarter" idx="5"/>
          </p:nvPr>
        </p:nvSpPr>
        <p:spPr/>
        <p:txBody>
          <a:bodyPr/>
          <a:lstStyle/>
          <a:p>
            <a:fld id="{FEDCF1EF-7C3E-411B-8670-52717B15C40D}" type="slidenum">
              <a:rPr lang="en-US" smtClean="0"/>
              <a:t>3</a:t>
            </a:fld>
            <a:endParaRPr lang="en-US"/>
          </a:p>
        </p:txBody>
      </p:sp>
    </p:spTree>
    <p:extLst>
      <p:ext uri="{BB962C8B-B14F-4D97-AF65-F5344CB8AC3E}">
        <p14:creationId xmlns:p14="http://schemas.microsoft.com/office/powerpoint/2010/main" val="4215202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potential pastors for our church come from these institutions—except for the last one!</a:t>
            </a:r>
          </a:p>
        </p:txBody>
      </p:sp>
      <p:sp>
        <p:nvSpPr>
          <p:cNvPr id="4" name="Slide Number Placeholder 3"/>
          <p:cNvSpPr>
            <a:spLocks noGrp="1"/>
          </p:cNvSpPr>
          <p:nvPr>
            <p:ph type="sldNum" sz="quarter" idx="5"/>
          </p:nvPr>
        </p:nvSpPr>
        <p:spPr/>
        <p:txBody>
          <a:bodyPr/>
          <a:lstStyle/>
          <a:p>
            <a:fld id="{FEDCF1EF-7C3E-411B-8670-52717B15C40D}" type="slidenum">
              <a:rPr lang="en-US" smtClean="0"/>
              <a:t>47</a:t>
            </a:fld>
            <a:endParaRPr lang="en-US"/>
          </a:p>
        </p:txBody>
      </p:sp>
    </p:spTree>
    <p:extLst>
      <p:ext uri="{BB962C8B-B14F-4D97-AF65-F5344CB8AC3E}">
        <p14:creationId xmlns:p14="http://schemas.microsoft.com/office/powerpoint/2010/main" val="520268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https://www.independentbaptist.com/dealing-with-a-hardened-heart/</a:t>
            </a:r>
          </a:p>
          <a:p>
            <a:r>
              <a:rPr lang="en-US" dirty="0"/>
              <a:t>https://unsplash.com/photos/grayscale-photograph-of-jesus-christ-statue-CvnVk7GGQCg</a:t>
            </a:r>
          </a:p>
        </p:txBody>
      </p:sp>
      <p:sp>
        <p:nvSpPr>
          <p:cNvPr id="4" name="Slide Number Placeholder 3"/>
          <p:cNvSpPr>
            <a:spLocks noGrp="1"/>
          </p:cNvSpPr>
          <p:nvPr>
            <p:ph type="sldNum" sz="quarter" idx="5"/>
          </p:nvPr>
        </p:nvSpPr>
        <p:spPr/>
        <p:txBody>
          <a:bodyPr/>
          <a:lstStyle/>
          <a:p>
            <a:fld id="{FEDCF1EF-7C3E-411B-8670-52717B15C40D}" type="slidenum">
              <a:rPr lang="en-US" smtClean="0"/>
              <a:t>52</a:t>
            </a:fld>
            <a:endParaRPr lang="en-US"/>
          </a:p>
        </p:txBody>
      </p:sp>
    </p:spTree>
    <p:extLst>
      <p:ext uri="{BB962C8B-B14F-4D97-AF65-F5344CB8AC3E}">
        <p14:creationId xmlns:p14="http://schemas.microsoft.com/office/powerpoint/2010/main" val="45086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https://www.independentbaptist.com/dealing-with-a-hardened-heart/</a:t>
            </a:r>
          </a:p>
          <a:p>
            <a:r>
              <a:rPr lang="en-US" dirty="0"/>
              <a:t>https://unsplash.com/photos/grayscale-photograph-of-jesus-christ-statue-CvnVk7GGQCg</a:t>
            </a:r>
          </a:p>
        </p:txBody>
      </p:sp>
      <p:sp>
        <p:nvSpPr>
          <p:cNvPr id="4" name="Slide Number Placeholder 3"/>
          <p:cNvSpPr>
            <a:spLocks noGrp="1"/>
          </p:cNvSpPr>
          <p:nvPr>
            <p:ph type="sldNum" sz="quarter" idx="5"/>
          </p:nvPr>
        </p:nvSpPr>
        <p:spPr/>
        <p:txBody>
          <a:bodyPr/>
          <a:lstStyle/>
          <a:p>
            <a:fld id="{FEDCF1EF-7C3E-411B-8670-52717B15C40D}" type="slidenum">
              <a:rPr lang="en-US" smtClean="0"/>
              <a:t>64</a:t>
            </a:fld>
            <a:endParaRPr lang="en-US"/>
          </a:p>
        </p:txBody>
      </p:sp>
    </p:spTree>
    <p:extLst>
      <p:ext uri="{BB962C8B-B14F-4D97-AF65-F5344CB8AC3E}">
        <p14:creationId xmlns:p14="http://schemas.microsoft.com/office/powerpoint/2010/main" val="2462082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4</a:t>
            </a:fld>
            <a:endParaRPr lang="en-US"/>
          </a:p>
        </p:txBody>
      </p:sp>
    </p:spTree>
    <p:extLst>
      <p:ext uri="{BB962C8B-B14F-4D97-AF65-F5344CB8AC3E}">
        <p14:creationId xmlns:p14="http://schemas.microsoft.com/office/powerpoint/2010/main" val="1736577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https://www.independentbaptist.com/dealing-with-a-hardened-heart/</a:t>
            </a:r>
          </a:p>
          <a:p>
            <a:r>
              <a:rPr lang="en-US" dirty="0"/>
              <a:t>https://unsplash.com/photos/grayscale-photograph-of-jesus-christ-statue-CvnVk7GGQCg</a:t>
            </a:r>
          </a:p>
        </p:txBody>
      </p:sp>
      <p:sp>
        <p:nvSpPr>
          <p:cNvPr id="4" name="Slide Number Placeholder 3"/>
          <p:cNvSpPr>
            <a:spLocks noGrp="1"/>
          </p:cNvSpPr>
          <p:nvPr>
            <p:ph type="sldNum" sz="quarter" idx="5"/>
          </p:nvPr>
        </p:nvSpPr>
        <p:spPr/>
        <p:txBody>
          <a:bodyPr/>
          <a:lstStyle/>
          <a:p>
            <a:fld id="{FEDCF1EF-7C3E-411B-8670-52717B15C40D}" type="slidenum">
              <a:rPr lang="en-US" smtClean="0"/>
              <a:t>12</a:t>
            </a:fld>
            <a:endParaRPr lang="en-US"/>
          </a:p>
        </p:txBody>
      </p:sp>
    </p:spTree>
    <p:extLst>
      <p:ext uri="{BB962C8B-B14F-4D97-AF65-F5344CB8AC3E}">
        <p14:creationId xmlns:p14="http://schemas.microsoft.com/office/powerpoint/2010/main" val="4080971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Photo by </a:t>
            </a:r>
            <a:r>
              <a:rPr lang="en-US" dirty="0" err="1"/>
              <a:t>Afif</a:t>
            </a:r>
            <a:r>
              <a:rPr lang="en-US" dirty="0"/>
              <a:t> Ramdhasuma on </a:t>
            </a:r>
            <a:r>
              <a:rPr lang="en-US" dirty="0" err="1"/>
              <a:t>Unsplash</a:t>
            </a:r>
            <a:r>
              <a:rPr lang="en-US" dirty="0"/>
              <a:t> </a:t>
            </a:r>
          </a:p>
          <a:p>
            <a:r>
              <a:rPr lang="en-US" dirty="0"/>
              <a:t>https://unsplash.com/photos/red-and-black-round-metal-jl4BQJs87Do</a:t>
            </a:r>
          </a:p>
        </p:txBody>
      </p:sp>
      <p:sp>
        <p:nvSpPr>
          <p:cNvPr id="4" name="Slide Number Placeholder 3"/>
          <p:cNvSpPr>
            <a:spLocks noGrp="1"/>
          </p:cNvSpPr>
          <p:nvPr>
            <p:ph type="sldNum" sz="quarter" idx="5"/>
          </p:nvPr>
        </p:nvSpPr>
        <p:spPr/>
        <p:txBody>
          <a:bodyPr/>
          <a:lstStyle/>
          <a:p>
            <a:fld id="{FEDCF1EF-7C3E-411B-8670-52717B15C40D}" type="slidenum">
              <a:rPr lang="en-US" smtClean="0"/>
              <a:t>16</a:t>
            </a:fld>
            <a:endParaRPr lang="en-US"/>
          </a:p>
        </p:txBody>
      </p:sp>
    </p:spTree>
    <p:extLst>
      <p:ext uri="{BB962C8B-B14F-4D97-AF65-F5344CB8AC3E}">
        <p14:creationId xmlns:p14="http://schemas.microsoft.com/office/powerpoint/2010/main" val="3977686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Hardened Heart from https://www.independentbaptist.com/dealing-with-a-hardened-heart/</a:t>
            </a:r>
          </a:p>
        </p:txBody>
      </p:sp>
      <p:sp>
        <p:nvSpPr>
          <p:cNvPr id="4" name="Slide Number Placeholder 3"/>
          <p:cNvSpPr>
            <a:spLocks noGrp="1"/>
          </p:cNvSpPr>
          <p:nvPr>
            <p:ph type="sldNum" sz="quarter" idx="5"/>
          </p:nvPr>
        </p:nvSpPr>
        <p:spPr/>
        <p:txBody>
          <a:bodyPr/>
          <a:lstStyle/>
          <a:p>
            <a:fld id="{FEDCF1EF-7C3E-411B-8670-52717B15C40D}" type="slidenum">
              <a:rPr lang="en-US" smtClean="0"/>
              <a:t>23</a:t>
            </a:fld>
            <a:endParaRPr lang="en-US"/>
          </a:p>
        </p:txBody>
      </p:sp>
    </p:spTree>
    <p:extLst>
      <p:ext uri="{BB962C8B-B14F-4D97-AF65-F5344CB8AC3E}">
        <p14:creationId xmlns:p14="http://schemas.microsoft.com/office/powerpoint/2010/main" val="3737228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https://www.independentbaptist.com/dealing-with-a-hardened-heart/</a:t>
            </a:r>
          </a:p>
          <a:p>
            <a:r>
              <a:rPr lang="en-US" dirty="0"/>
              <a:t>https://unsplash.com/photos/grayscale-photograph-of-jesus-christ-statue-CvnVk7GGQCg</a:t>
            </a:r>
          </a:p>
        </p:txBody>
      </p:sp>
      <p:sp>
        <p:nvSpPr>
          <p:cNvPr id="4" name="Slide Number Placeholder 3"/>
          <p:cNvSpPr>
            <a:spLocks noGrp="1"/>
          </p:cNvSpPr>
          <p:nvPr>
            <p:ph type="sldNum" sz="quarter" idx="5"/>
          </p:nvPr>
        </p:nvSpPr>
        <p:spPr/>
        <p:txBody>
          <a:bodyPr/>
          <a:lstStyle/>
          <a:p>
            <a:fld id="{FEDCF1EF-7C3E-411B-8670-52717B15C40D}" type="slidenum">
              <a:rPr lang="en-US" smtClean="0"/>
              <a:t>27</a:t>
            </a:fld>
            <a:endParaRPr lang="en-US"/>
          </a:p>
        </p:txBody>
      </p:sp>
    </p:spTree>
    <p:extLst>
      <p:ext uri="{BB962C8B-B14F-4D97-AF65-F5344CB8AC3E}">
        <p14:creationId xmlns:p14="http://schemas.microsoft.com/office/powerpoint/2010/main" val="3404514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CF1EF-7C3E-411B-8670-52717B15C40D}" type="slidenum">
              <a:rPr lang="en-US" smtClean="0"/>
              <a:t>33</a:t>
            </a:fld>
            <a:endParaRPr lang="en-US"/>
          </a:p>
        </p:txBody>
      </p:sp>
    </p:spTree>
    <p:extLst>
      <p:ext uri="{BB962C8B-B14F-4D97-AF65-F5344CB8AC3E}">
        <p14:creationId xmlns:p14="http://schemas.microsoft.com/office/powerpoint/2010/main" val="590854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https://www.independentbaptist.com/dealing-with-a-hardened-heart/</a:t>
            </a:r>
          </a:p>
          <a:p>
            <a:r>
              <a:rPr lang="en-US" dirty="0"/>
              <a:t>https://unsplash.com/photos/grayscale-photograph-of-jesus-christ-statue-CvnVk7GGQCg</a:t>
            </a:r>
          </a:p>
        </p:txBody>
      </p:sp>
      <p:sp>
        <p:nvSpPr>
          <p:cNvPr id="4" name="Slide Number Placeholder 3"/>
          <p:cNvSpPr>
            <a:spLocks noGrp="1"/>
          </p:cNvSpPr>
          <p:nvPr>
            <p:ph type="sldNum" sz="quarter" idx="5"/>
          </p:nvPr>
        </p:nvSpPr>
        <p:spPr/>
        <p:txBody>
          <a:bodyPr/>
          <a:lstStyle/>
          <a:p>
            <a:fld id="{FEDCF1EF-7C3E-411B-8670-52717B15C40D}" type="slidenum">
              <a:rPr lang="en-US" smtClean="0"/>
              <a:t>36</a:t>
            </a:fld>
            <a:endParaRPr lang="en-US"/>
          </a:p>
        </p:txBody>
      </p:sp>
    </p:spTree>
    <p:extLst>
      <p:ext uri="{BB962C8B-B14F-4D97-AF65-F5344CB8AC3E}">
        <p14:creationId xmlns:p14="http://schemas.microsoft.com/office/powerpoint/2010/main" val="2167062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https://www.independentbaptist.com/dealing-with-a-hardened-heart/</a:t>
            </a:r>
          </a:p>
          <a:p>
            <a:r>
              <a:rPr lang="en-US" dirty="0"/>
              <a:t>https://unsplash.com/photos/grayscale-photograph-of-jesus-christ-statue-CvnVk7GGQCg</a:t>
            </a:r>
          </a:p>
        </p:txBody>
      </p:sp>
      <p:sp>
        <p:nvSpPr>
          <p:cNvPr id="4" name="Slide Number Placeholder 3"/>
          <p:cNvSpPr>
            <a:spLocks noGrp="1"/>
          </p:cNvSpPr>
          <p:nvPr>
            <p:ph type="sldNum" sz="quarter" idx="5"/>
          </p:nvPr>
        </p:nvSpPr>
        <p:spPr/>
        <p:txBody>
          <a:bodyPr/>
          <a:lstStyle/>
          <a:p>
            <a:fld id="{FEDCF1EF-7C3E-411B-8670-52717B15C40D}" type="slidenum">
              <a:rPr lang="en-US" smtClean="0"/>
              <a:t>37</a:t>
            </a:fld>
            <a:endParaRPr lang="en-US"/>
          </a:p>
        </p:txBody>
      </p:sp>
    </p:spTree>
    <p:extLst>
      <p:ext uri="{BB962C8B-B14F-4D97-AF65-F5344CB8AC3E}">
        <p14:creationId xmlns:p14="http://schemas.microsoft.com/office/powerpoint/2010/main" val="528096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993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83869299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26998519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411598189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48417576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936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82008883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95883090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04451269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13786764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87507091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1345002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231173978"/>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7C332B-B9E9-2A49-141E-E16AC17742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936047943"/>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249203355"/>
      </p:ext>
    </p:extLst>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ref.ly/logosres/tntc64jnus?ref=Bible.Jn12.39-40&amp;off=713&amp;ctx=ening+their+hearts.+~It+is+important+tha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2" Type="http://schemas.openxmlformats.org/officeDocument/2006/relationships/hyperlink" Target="https://www.biblegateway.com/verse/en/John%209:22"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sv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710485-0E7F-F7F1-FF1F-1A69DF9FE6D9}"/>
              </a:ext>
            </a:extLst>
          </p:cNvPr>
          <p:cNvPicPr>
            <a:picLocks noChangeAspect="1"/>
          </p:cNvPicPr>
          <p:nvPr/>
        </p:nvPicPr>
        <p:blipFill rotWithShape="1">
          <a:blip r:embed="rId2"/>
          <a:srcRect l="11138" r="7808"/>
          <a:stretch/>
        </p:blipFill>
        <p:spPr>
          <a:xfrm>
            <a:off x="143435" y="-457224"/>
            <a:ext cx="7498834" cy="5782342"/>
          </a:xfrm>
          <a:prstGeom prst="rect">
            <a:avLst/>
          </a:prstGeom>
        </p:spPr>
      </p:pic>
      <p:sp>
        <p:nvSpPr>
          <p:cNvPr id="6" name="TextBox 5">
            <a:extLst>
              <a:ext uri="{FF2B5EF4-FFF2-40B4-BE49-F238E27FC236}">
                <a16:creationId xmlns:a16="http://schemas.microsoft.com/office/drawing/2014/main" id="{166EFC9D-88A4-6E08-F447-9660CFF0DADE}"/>
              </a:ext>
            </a:extLst>
          </p:cNvPr>
          <p:cNvSpPr txBox="1"/>
          <p:nvPr/>
        </p:nvSpPr>
        <p:spPr>
          <a:xfrm>
            <a:off x="7190509" y="0"/>
            <a:ext cx="5001491" cy="6857990"/>
          </a:xfrm>
          <a:prstGeom prst="rect">
            <a:avLst/>
          </a:prstGeom>
          <a:gradFill>
            <a:gsLst>
              <a:gs pos="99000">
                <a:schemeClr val="tx1"/>
              </a:gs>
              <a:gs pos="34000">
                <a:srgbClr val="000000"/>
              </a:gs>
              <a:gs pos="0">
                <a:schemeClr val="tx1">
                  <a:alpha val="0"/>
                </a:schemeClr>
              </a:gs>
            </a:gsLst>
            <a:lin ang="0" scaled="0"/>
          </a:gradFill>
        </p:spPr>
        <p:txBody>
          <a:bodyPr vert="horz" lIns="91440" tIns="45720" rIns="91440" bIns="45720" rtlCol="0" anchor="t">
            <a:normAutofit/>
          </a:bodyPr>
          <a:lstStyle/>
          <a:p>
            <a:pPr>
              <a:lnSpc>
                <a:spcPct val="90000"/>
              </a:lnSpc>
              <a:spcBef>
                <a:spcPct val="0"/>
              </a:spcBef>
              <a:spcAft>
                <a:spcPts val="600"/>
              </a:spcAft>
            </a:pPr>
            <a:endParaRPr lang="en-US" sz="5200" b="1" dirty="0">
              <a:solidFill>
                <a:schemeClr val="bg1"/>
              </a:solidFill>
              <a:latin typeface="+mj-lt"/>
              <a:ea typeface="+mj-ea"/>
              <a:cs typeface="+mj-cs"/>
            </a:endParaRPr>
          </a:p>
          <a:p>
            <a:pPr lvl="2">
              <a:lnSpc>
                <a:spcPct val="90000"/>
              </a:lnSpc>
              <a:spcBef>
                <a:spcPct val="0"/>
              </a:spcBef>
              <a:spcAft>
                <a:spcPts val="600"/>
              </a:spcAft>
            </a:pPr>
            <a:r>
              <a:rPr lang="en-US" sz="5200" b="1" dirty="0">
                <a:solidFill>
                  <a:schemeClr val="bg1"/>
                </a:solidFill>
                <a:latin typeface="+mj-lt"/>
                <a:ea typeface="+mj-ea"/>
                <a:cs typeface="+mj-cs"/>
              </a:rPr>
              <a:t>Unyielding Unbelief</a:t>
            </a:r>
          </a:p>
        </p:txBody>
      </p:sp>
      <p:sp>
        <p:nvSpPr>
          <p:cNvPr id="4" name="TextBox 3">
            <a:extLst>
              <a:ext uri="{FF2B5EF4-FFF2-40B4-BE49-F238E27FC236}">
                <a16:creationId xmlns:a16="http://schemas.microsoft.com/office/drawing/2014/main" id="{B7F9C0A8-938A-1F29-341E-6A2A6E41E889}"/>
              </a:ext>
            </a:extLst>
          </p:cNvPr>
          <p:cNvSpPr txBox="1"/>
          <p:nvPr/>
        </p:nvSpPr>
        <p:spPr>
          <a:xfrm>
            <a:off x="7176654" y="-83130"/>
            <a:ext cx="5001491" cy="6567035"/>
          </a:xfrm>
          <a:prstGeom prst="rect">
            <a:avLst/>
          </a:prstGeom>
          <a:noFill/>
        </p:spPr>
        <p:txBody>
          <a:bodyPr vert="horz" lIns="91440" tIns="45720" rIns="91440" bIns="45720" rtlCol="0" anchor="t">
            <a:normAutofit/>
          </a:bodyPr>
          <a:lstStyle/>
          <a:p>
            <a:pPr>
              <a:lnSpc>
                <a:spcPct val="90000"/>
              </a:lnSpc>
              <a:spcBef>
                <a:spcPct val="0"/>
              </a:spcBef>
              <a:spcAft>
                <a:spcPts val="600"/>
              </a:spcAft>
            </a:pPr>
            <a:endParaRPr lang="en-US" sz="5200" b="1" dirty="0">
              <a:solidFill>
                <a:schemeClr val="bg1"/>
              </a:solidFill>
              <a:latin typeface="+mj-lt"/>
              <a:ea typeface="+mj-ea"/>
              <a:cs typeface="+mj-cs"/>
            </a:endParaRPr>
          </a:p>
          <a:p>
            <a:pPr lvl="2">
              <a:lnSpc>
                <a:spcPct val="90000"/>
              </a:lnSpc>
              <a:spcBef>
                <a:spcPct val="0"/>
              </a:spcBef>
              <a:spcAft>
                <a:spcPts val="600"/>
              </a:spcAft>
            </a:pPr>
            <a:endParaRPr lang="en-US" sz="5200" b="1" dirty="0">
              <a:solidFill>
                <a:schemeClr val="bg1"/>
              </a:solidFill>
              <a:latin typeface="+mj-lt"/>
              <a:ea typeface="+mj-ea"/>
              <a:cs typeface="+mj-cs"/>
            </a:endParaRPr>
          </a:p>
          <a:p>
            <a:pPr lvl="2">
              <a:lnSpc>
                <a:spcPct val="90000"/>
              </a:lnSpc>
              <a:spcBef>
                <a:spcPct val="0"/>
              </a:spcBef>
              <a:spcAft>
                <a:spcPts val="600"/>
              </a:spcAft>
            </a:pPr>
            <a:r>
              <a:rPr lang="en-US" sz="5200" b="1" dirty="0">
                <a:solidFill>
                  <a:schemeClr val="bg1"/>
                </a:solidFill>
                <a:latin typeface="+mj-lt"/>
                <a:ea typeface="+mj-ea"/>
                <a:cs typeface="+mj-cs"/>
              </a:rPr>
              <a:t>                    to Eternal Rewards</a:t>
            </a:r>
          </a:p>
          <a:p>
            <a:pPr lvl="2">
              <a:lnSpc>
                <a:spcPct val="90000"/>
              </a:lnSpc>
              <a:spcBef>
                <a:spcPct val="0"/>
              </a:spcBef>
              <a:spcAft>
                <a:spcPts val="600"/>
              </a:spcAft>
            </a:pPr>
            <a:endParaRPr lang="en-US" sz="5200" b="1" dirty="0">
              <a:solidFill>
                <a:schemeClr val="bg1"/>
              </a:solidFill>
              <a:latin typeface="+mj-lt"/>
              <a:ea typeface="+mj-ea"/>
              <a:cs typeface="+mj-cs"/>
            </a:endParaRPr>
          </a:p>
          <a:p>
            <a:pPr lvl="2">
              <a:lnSpc>
                <a:spcPct val="90000"/>
              </a:lnSpc>
              <a:spcBef>
                <a:spcPct val="0"/>
              </a:spcBef>
              <a:spcAft>
                <a:spcPts val="600"/>
              </a:spcAft>
            </a:pPr>
            <a:r>
              <a:rPr lang="en-US" sz="4400" dirty="0">
                <a:solidFill>
                  <a:schemeClr val="bg1"/>
                </a:solidFill>
              </a:rPr>
              <a:t>John 12:37-50</a:t>
            </a:r>
          </a:p>
        </p:txBody>
      </p:sp>
      <p:sp>
        <p:nvSpPr>
          <p:cNvPr id="2" name="Rectangle 1">
            <a:extLst>
              <a:ext uri="{FF2B5EF4-FFF2-40B4-BE49-F238E27FC236}">
                <a16:creationId xmlns:a16="http://schemas.microsoft.com/office/drawing/2014/main" id="{2B085989-DC20-6F4A-FECA-89E7674E7A97}"/>
              </a:ext>
            </a:extLst>
          </p:cNvPr>
          <p:cNvSpPr>
            <a:spLocks noChangeArrowheads="1"/>
          </p:cNvSpPr>
          <p:nvPr/>
        </p:nvSpPr>
        <p:spPr bwMode="auto">
          <a:xfrm>
            <a:off x="0" y="5325117"/>
            <a:ext cx="12192000" cy="1532883"/>
          </a:xfrm>
          <a:prstGeom prst="rect">
            <a:avLst/>
          </a:prstGeom>
          <a:solidFill>
            <a:srgbClr val="000514"/>
          </a:solidFill>
          <a:ln w="9525">
            <a:noFill/>
            <a:miter lim="800000"/>
            <a:headEnd/>
            <a:tailEnd/>
          </a:ln>
          <a:effectLst/>
        </p:spPr>
        <p:txBody>
          <a:bodyPr lIns="91430" tIns="45715" rIns="91430" bIns="45715"/>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Preached by </a:t>
            </a:r>
            <a:r>
              <a:rPr lang="en-US" sz="2000" b="1" kern="0" dirty="0">
                <a:solidFill>
                  <a:srgbClr val="FFFFFF"/>
                </a:solidFill>
                <a:effectLst>
                  <a:outerShdw blurRad="38100" dist="38100" dir="2700000" algn="tl">
                    <a:srgbClr val="000000"/>
                  </a:outerShdw>
                </a:effectLst>
                <a:latin typeface="Arial"/>
                <a:ea typeface="ＭＳ Ｐゴシック" charset="0"/>
                <a:cs typeface="Arial"/>
              </a:rPr>
              <a:t>Matthew Lyle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102652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F4A59F1-7FEB-0C81-8E62-DE9895A270A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5" name="Rectangle 4">
              <a:extLst>
                <a:ext uri="{FF2B5EF4-FFF2-40B4-BE49-F238E27FC236}">
                  <a16:creationId xmlns:a16="http://schemas.microsoft.com/office/drawing/2014/main" id="{03E5A030-5C89-F531-81A0-6BC4415D2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ectangle 5">
              <a:extLst>
                <a:ext uri="{FF2B5EF4-FFF2-40B4-BE49-F238E27FC236}">
                  <a16:creationId xmlns:a16="http://schemas.microsoft.com/office/drawing/2014/main" id="{AFC922B7-2F22-673D-267F-365DB8F5EF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pic>
        <p:nvPicPr>
          <p:cNvPr id="8" name="Picture 7" descr="A group of sheep on a grassy hill&#10;&#10;Description automatically generated">
            <a:extLst>
              <a:ext uri="{FF2B5EF4-FFF2-40B4-BE49-F238E27FC236}">
                <a16:creationId xmlns:a16="http://schemas.microsoft.com/office/drawing/2014/main" id="{79D5A63E-E925-072A-5539-5ECC8706DB6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1203" y="0"/>
            <a:ext cx="3340608" cy="6858000"/>
          </a:xfrm>
          <a:prstGeom prst="rect">
            <a:avLst/>
          </a:prstGeom>
        </p:spPr>
      </p:pic>
      <p:graphicFrame>
        <p:nvGraphicFramePr>
          <p:cNvPr id="12" name="Content Placeholder 4">
            <a:extLst>
              <a:ext uri="{FF2B5EF4-FFF2-40B4-BE49-F238E27FC236}">
                <a16:creationId xmlns:a16="http://schemas.microsoft.com/office/drawing/2014/main" id="{9DD43A07-116A-4A94-4AA7-1DD70AD04BBB}"/>
              </a:ext>
            </a:extLst>
          </p:cNvPr>
          <p:cNvGraphicFramePr/>
          <p:nvPr>
            <p:extLst>
              <p:ext uri="{D42A27DB-BD31-4B8C-83A1-F6EECF244321}">
                <p14:modId xmlns:p14="http://schemas.microsoft.com/office/powerpoint/2010/main" val="1036651141"/>
              </p:ext>
            </p:extLst>
          </p:nvPr>
        </p:nvGraphicFramePr>
        <p:xfrm>
          <a:off x="3454908" y="787802"/>
          <a:ext cx="8737092" cy="58762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8158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ow You See the Cross Reveals a Lot About You - HubPages">
            <a:extLst>
              <a:ext uri="{FF2B5EF4-FFF2-40B4-BE49-F238E27FC236}">
                <a16:creationId xmlns:a16="http://schemas.microsoft.com/office/drawing/2014/main" id="{06FFA8BE-953B-CBC8-061E-E4BBDC8ADD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444" t="13629" r="8445" b="9926"/>
          <a:stretch/>
        </p:blipFill>
        <p:spPr bwMode="auto">
          <a:xfrm>
            <a:off x="9305521" y="1498022"/>
            <a:ext cx="2499792" cy="38619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40053031-A2C6-6506-19EA-EAED213CF73E}"/>
              </a:ext>
            </a:extLst>
          </p:cNvPr>
          <p:cNvCxnSpPr/>
          <p:nvPr/>
        </p:nvCxnSpPr>
        <p:spPr>
          <a:xfrm>
            <a:off x="1281546" y="4786660"/>
            <a:ext cx="7162800" cy="0"/>
          </a:xfrm>
          <a:prstGeom prst="line">
            <a:avLst/>
          </a:prstGeom>
        </p:spPr>
        <p:style>
          <a:lnRef idx="3">
            <a:schemeClr val="accent2"/>
          </a:lnRef>
          <a:fillRef idx="0">
            <a:schemeClr val="accent2"/>
          </a:fillRef>
          <a:effectRef idx="2">
            <a:schemeClr val="accent2"/>
          </a:effectRef>
          <a:fontRef idx="minor">
            <a:schemeClr val="tx1"/>
          </a:fontRef>
        </p:style>
      </p:cxnSp>
      <p:sp>
        <p:nvSpPr>
          <p:cNvPr id="5" name="TextBox 4">
            <a:extLst>
              <a:ext uri="{FF2B5EF4-FFF2-40B4-BE49-F238E27FC236}">
                <a16:creationId xmlns:a16="http://schemas.microsoft.com/office/drawing/2014/main" id="{32CAC5A7-1C6E-00A3-236A-8ADCE3982CD7}"/>
              </a:ext>
            </a:extLst>
          </p:cNvPr>
          <p:cNvSpPr txBox="1"/>
          <p:nvPr/>
        </p:nvSpPr>
        <p:spPr>
          <a:xfrm>
            <a:off x="1733666" y="4841216"/>
            <a:ext cx="6258560" cy="1473224"/>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mj-lt"/>
                <a:ea typeface="Arial Unicode MS"/>
                <a:cs typeface="Times New Roman" panose="02020603050405020304" pitchFamily="18" charset="0"/>
              </a:rPr>
              <a:t>-Following Jesus to the cross-</a:t>
            </a:r>
            <a:endParaRPr kumimoji="0" lang="en-SG" sz="4000" b="0" i="0" u="none" strike="noStrike" kern="1200" cap="none" spc="0" normalizeH="0" baseline="0" noProof="0" dirty="0">
              <a:ln>
                <a:noFill/>
              </a:ln>
              <a:solidFill>
                <a:prstClr val="white"/>
              </a:solidFill>
              <a:effectLst/>
              <a:uLnTx/>
              <a:uFillTx/>
              <a:latin typeface="+mj-lt"/>
              <a:ea typeface="Arial Unicode MS"/>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SG" sz="4000" b="0" i="0" u="none" strike="noStrike" kern="1200" cap="none" spc="0" normalizeH="0" baseline="0" noProof="0" dirty="0">
                <a:ln>
                  <a:noFill/>
                </a:ln>
                <a:solidFill>
                  <a:prstClr val="white"/>
                </a:solidFill>
                <a:effectLst/>
                <a:uLnTx/>
                <a:uFillTx/>
                <a:latin typeface="+mj-lt"/>
                <a:ea typeface="Arial Unicode MS"/>
                <a:cs typeface="Times New Roman" panose="02020603050405020304" pitchFamily="18" charset="0"/>
              </a:rPr>
              <a:t>John 12:20-36</a:t>
            </a:r>
          </a:p>
        </p:txBody>
      </p:sp>
      <p:sp>
        <p:nvSpPr>
          <p:cNvPr id="6" name="TextBox 5">
            <a:extLst>
              <a:ext uri="{FF2B5EF4-FFF2-40B4-BE49-F238E27FC236}">
                <a16:creationId xmlns:a16="http://schemas.microsoft.com/office/drawing/2014/main" id="{760B3AA2-1AEE-CE7B-F984-12E1AE80604D}"/>
              </a:ext>
            </a:extLst>
          </p:cNvPr>
          <p:cNvSpPr txBox="1"/>
          <p:nvPr/>
        </p:nvSpPr>
        <p:spPr>
          <a:xfrm>
            <a:off x="284481" y="488192"/>
            <a:ext cx="9247446" cy="3861955"/>
          </a:xfrm>
          <a:prstGeom prst="rect">
            <a:avLst/>
          </a:prstGeom>
          <a:noFill/>
        </p:spPr>
        <p:txBody>
          <a:bodyPr wrap="square">
            <a:spAutoFit/>
          </a:bodyPr>
          <a:lstStyle/>
          <a:p>
            <a:pPr marL="0" marR="0" lvl="0" indent="0" algn="l" defTabSz="914400" rtl="0" eaLnBrk="1" fontAlgn="auto" latinLnBrk="0" hangingPunct="1">
              <a:lnSpc>
                <a:spcPct val="115000"/>
              </a:lnSpc>
              <a:spcBef>
                <a:spcPts val="1200"/>
              </a:spcBef>
              <a:spcAft>
                <a:spcPts val="0"/>
              </a:spcAft>
              <a:buClrTx/>
              <a:buSzTx/>
              <a:buFontTx/>
              <a:buNone/>
              <a:tabLst/>
              <a:defRPr/>
            </a:pPr>
            <a:r>
              <a:rPr kumimoji="0" lang="en-US" sz="3600" u="none" strike="noStrike" kern="1200" cap="none" spc="0" normalizeH="0" baseline="0" noProof="0" dirty="0">
                <a:ln>
                  <a:noFill/>
                </a:ln>
                <a:solidFill>
                  <a:schemeClr val="bg1"/>
                </a:solidFill>
                <a:effectLst/>
                <a:uLnTx/>
                <a:uFillTx/>
                <a:latin typeface="+mj-lt"/>
                <a:ea typeface="Times New Roman" panose="02020603050405020304" pitchFamily="18" charset="0"/>
                <a:cs typeface="Times New Roman" panose="02020603050405020304" pitchFamily="18" charset="0"/>
              </a:rPr>
              <a:t>Following Jesus means </a:t>
            </a:r>
          </a:p>
          <a:p>
            <a:pPr marL="0" marR="0" lvl="0" indent="0" algn="l" defTabSz="914400" rtl="0" eaLnBrk="1" fontAlgn="auto" latinLnBrk="0" hangingPunct="1">
              <a:lnSpc>
                <a:spcPct val="115000"/>
              </a:lnSpc>
              <a:spcBef>
                <a:spcPts val="1200"/>
              </a:spcBef>
              <a:spcAft>
                <a:spcPts val="0"/>
              </a:spcAft>
              <a:buClrTx/>
              <a:buSzTx/>
              <a:buFontTx/>
              <a:buNone/>
              <a:tabLst/>
              <a:defRPr/>
            </a:pPr>
            <a:r>
              <a:rPr lang="en-US" sz="3600" dirty="0">
                <a:solidFill>
                  <a:srgbClr val="FFFF00"/>
                </a:solidFill>
                <a:latin typeface="+mj-lt"/>
                <a:ea typeface="Times New Roman" panose="02020603050405020304" pitchFamily="18" charset="0"/>
                <a:cs typeface="Times New Roman" panose="02020603050405020304" pitchFamily="18" charset="0"/>
              </a:rPr>
              <a:t>	</a:t>
            </a:r>
            <a:r>
              <a:rPr kumimoji="0" lang="en-US" sz="3600" b="0" u="none" strike="noStrike" kern="1200" cap="none" spc="0"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rPr>
              <a:t>accepting his sacrificed life (vs. 20-24)</a:t>
            </a:r>
          </a:p>
          <a:p>
            <a:pPr>
              <a:lnSpc>
                <a:spcPct val="115000"/>
              </a:lnSpc>
              <a:spcBef>
                <a:spcPts val="1200"/>
              </a:spcBef>
              <a:defRPr/>
            </a:pPr>
            <a:r>
              <a:rPr kumimoji="0" lang="en-US" sz="3600" b="0" u="none" strike="noStrike" kern="1200" cap="none" spc="0" normalizeH="0" baseline="0" noProof="0" dirty="0">
                <a:ln>
                  <a:noFill/>
                </a:ln>
                <a:solidFill>
                  <a:srgbClr val="FFFF00"/>
                </a:solidFill>
                <a:effectLst/>
                <a:uLnTx/>
                <a:uFillTx/>
                <a:latin typeface="+mj-lt"/>
                <a:ea typeface="Calibri" panose="020F0502020204030204" pitchFamily="34" charset="0"/>
                <a:cs typeface="Times New Roman" panose="02020603050405020304" pitchFamily="18" charset="0"/>
              </a:rPr>
              <a:t>	losing worldly honor (vs. 25-26)</a:t>
            </a:r>
          </a:p>
          <a:p>
            <a:pPr>
              <a:lnSpc>
                <a:spcPct val="115000"/>
              </a:lnSpc>
              <a:spcBef>
                <a:spcPts val="1200"/>
              </a:spcBef>
              <a:defRPr/>
            </a:pPr>
            <a:r>
              <a:rPr kumimoji="0" lang="en-US" sz="3600" b="0" u="none" strike="noStrike" kern="1200" cap="none" spc="0"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rPr>
              <a:t>	living for God’s honor (vs. 27-28)</a:t>
            </a:r>
          </a:p>
          <a:p>
            <a:pPr>
              <a:lnSpc>
                <a:spcPct val="115000"/>
              </a:lnSpc>
              <a:spcBef>
                <a:spcPts val="1200"/>
              </a:spcBef>
              <a:defRPr/>
            </a:pPr>
            <a:r>
              <a:rPr kumimoji="0" lang="en-US" sz="3600" b="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rPr>
              <a:t>	responding to the call of Christ (vs. 29-36)</a:t>
            </a:r>
            <a:endParaRPr kumimoji="0" lang="en-SG" sz="3600" b="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endParaRPr>
          </a:p>
        </p:txBody>
      </p:sp>
    </p:spTree>
    <p:extLst>
      <p:ext uri="{BB962C8B-B14F-4D97-AF65-F5344CB8AC3E}">
        <p14:creationId xmlns:p14="http://schemas.microsoft.com/office/powerpoint/2010/main" val="56652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44BC1C-E2BF-804B-161D-08730B4939A1}"/>
              </a:ext>
            </a:extLst>
          </p:cNvPr>
          <p:cNvSpPr/>
          <p:nvPr/>
        </p:nvSpPr>
        <p:spPr>
          <a:xfrm>
            <a:off x="6537960" y="226893"/>
            <a:ext cx="4343399" cy="3202108"/>
          </a:xfrm>
          <a:prstGeom prst="rect">
            <a:avLst/>
          </a:prstGeom>
          <a:noFill/>
          <a:ln w="127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5F53368-0BD8-BEA0-B7B5-B5874D79A590}"/>
              </a:ext>
            </a:extLst>
          </p:cNvPr>
          <p:cNvSpPr/>
          <p:nvPr/>
        </p:nvSpPr>
        <p:spPr>
          <a:xfrm>
            <a:off x="9605482" y="2418082"/>
            <a:ext cx="2416806" cy="3893817"/>
          </a:xfrm>
          <a:prstGeom prst="rect">
            <a:avLst/>
          </a:prstGeom>
          <a:noFill/>
          <a:ln w="127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6C09902-1D22-D897-00D6-7DA503FBEEAC}"/>
              </a:ext>
            </a:extLst>
          </p:cNvPr>
          <p:cNvSpPr/>
          <p:nvPr/>
        </p:nvSpPr>
        <p:spPr>
          <a:xfrm>
            <a:off x="9645553" y="2288540"/>
            <a:ext cx="1198216" cy="1681480"/>
          </a:xfrm>
          <a:prstGeom prst="rect">
            <a:avLst/>
          </a:prstGeom>
          <a:solidFill>
            <a:schemeClr val="tx1"/>
          </a:solidFill>
          <a:ln w="539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CAA5C41-4962-1F0A-8C36-E448A28D7D9E}"/>
              </a:ext>
            </a:extLst>
          </p:cNvPr>
          <p:cNvSpPr/>
          <p:nvPr/>
        </p:nvSpPr>
        <p:spPr>
          <a:xfrm>
            <a:off x="7284254" y="2066703"/>
            <a:ext cx="2589968" cy="13546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ADE9371-5D6A-8E66-7844-F9ACF87DB818}"/>
              </a:ext>
            </a:extLst>
          </p:cNvPr>
          <p:cNvSpPr/>
          <p:nvPr/>
        </p:nvSpPr>
        <p:spPr>
          <a:xfrm>
            <a:off x="9876821" y="2434051"/>
            <a:ext cx="1479752" cy="16814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a:extLst>
              <a:ext uri="{FF2B5EF4-FFF2-40B4-BE49-F238E27FC236}">
                <a16:creationId xmlns:a16="http://schemas.microsoft.com/office/drawing/2014/main" id="{5F1F3CE4-9630-DD5C-8151-EA255B4EBD7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799376" y="495772"/>
            <a:ext cx="3898797" cy="25829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statue of a person with his arms out&#10;&#10;Description automatically generated">
            <a:extLst>
              <a:ext uri="{FF2B5EF4-FFF2-40B4-BE49-F238E27FC236}">
                <a16:creationId xmlns:a16="http://schemas.microsoft.com/office/drawing/2014/main" id="{28DE3852-EEA7-82FA-9018-E1220E89F5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11812" y="2660929"/>
            <a:ext cx="1857425" cy="3408121"/>
          </a:xfrm>
          <a:prstGeom prst="rect">
            <a:avLst/>
          </a:prstGeom>
        </p:spPr>
      </p:pic>
      <p:sp>
        <p:nvSpPr>
          <p:cNvPr id="17" name="TextBox 16">
            <a:extLst>
              <a:ext uri="{FF2B5EF4-FFF2-40B4-BE49-F238E27FC236}">
                <a16:creationId xmlns:a16="http://schemas.microsoft.com/office/drawing/2014/main" id="{11B06C4D-755A-2E17-E560-3C62193E7C9C}"/>
              </a:ext>
            </a:extLst>
          </p:cNvPr>
          <p:cNvSpPr txBox="1"/>
          <p:nvPr/>
        </p:nvSpPr>
        <p:spPr>
          <a:xfrm>
            <a:off x="60101" y="5157883"/>
            <a:ext cx="9365556" cy="1473224"/>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4000" b="0" i="0" u="none" strike="noStrike" kern="1200" cap="none" normalizeH="0" baseline="0" noProof="0" dirty="0">
                <a:ln>
                  <a:noFill/>
                </a:ln>
                <a:solidFill>
                  <a:prstClr val="white"/>
                </a:solidFill>
                <a:effectLst/>
                <a:uLnTx/>
                <a:uFillTx/>
                <a:latin typeface="+mj-lt"/>
                <a:ea typeface="Arial Unicode MS"/>
                <a:cs typeface="Times New Roman" panose="02020603050405020304" pitchFamily="18" charset="0"/>
              </a:rPr>
              <a:t>Unyielding Unbelief to Eternal Rewards</a:t>
            </a:r>
            <a:endParaRPr kumimoji="0" lang="en-SG" sz="4000" b="0" i="0" u="none" strike="noStrike" kern="1200" cap="none" normalizeH="0" baseline="0" noProof="0" dirty="0">
              <a:ln>
                <a:noFill/>
              </a:ln>
              <a:solidFill>
                <a:prstClr val="white"/>
              </a:solidFill>
              <a:effectLst/>
              <a:uLnTx/>
              <a:uFillTx/>
              <a:latin typeface="+mj-lt"/>
              <a:ea typeface="Arial Unicode MS"/>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SG" sz="4000" b="0" i="0" u="none" strike="noStrike" kern="1200" cap="none" normalizeH="0" baseline="0" noProof="0" dirty="0">
                <a:ln>
                  <a:noFill/>
                </a:ln>
                <a:solidFill>
                  <a:prstClr val="white"/>
                </a:solidFill>
                <a:effectLst/>
                <a:uLnTx/>
                <a:uFillTx/>
                <a:latin typeface="+mj-lt"/>
                <a:ea typeface="Arial Unicode MS"/>
                <a:cs typeface="Times New Roman" panose="02020603050405020304" pitchFamily="18" charset="0"/>
              </a:rPr>
              <a:t>John 12:37-50</a:t>
            </a:r>
          </a:p>
        </p:txBody>
      </p:sp>
      <p:cxnSp>
        <p:nvCxnSpPr>
          <p:cNvPr id="18" name="Straight Connector 17">
            <a:extLst>
              <a:ext uri="{FF2B5EF4-FFF2-40B4-BE49-F238E27FC236}">
                <a16:creationId xmlns:a16="http://schemas.microsoft.com/office/drawing/2014/main" id="{713A6205-4C9E-FA09-C0FB-2D0DC81127AE}"/>
              </a:ext>
            </a:extLst>
          </p:cNvPr>
          <p:cNvCxnSpPr>
            <a:cxnSpLocks/>
          </p:cNvCxnSpPr>
          <p:nvPr/>
        </p:nvCxnSpPr>
        <p:spPr>
          <a:xfrm>
            <a:off x="744357" y="4977491"/>
            <a:ext cx="8029253" cy="0"/>
          </a:xfrm>
          <a:prstGeom prst="line">
            <a:avLst/>
          </a:prstGeom>
        </p:spPr>
        <p:style>
          <a:lnRef idx="3">
            <a:schemeClr val="accent2"/>
          </a:lnRef>
          <a:fillRef idx="0">
            <a:schemeClr val="accent2"/>
          </a:fillRef>
          <a:effectRef idx="2">
            <a:schemeClr val="accent2"/>
          </a:effectRef>
          <a:fontRef idx="minor">
            <a:schemeClr val="tx1"/>
          </a:fontRef>
        </p:style>
      </p:cxnSp>
      <p:sp>
        <p:nvSpPr>
          <p:cNvPr id="20" name="TextBox 19">
            <a:extLst>
              <a:ext uri="{FF2B5EF4-FFF2-40B4-BE49-F238E27FC236}">
                <a16:creationId xmlns:a16="http://schemas.microsoft.com/office/drawing/2014/main" id="{0F96995C-C5C1-145C-8B54-22397B90DA0B}"/>
              </a:ext>
            </a:extLst>
          </p:cNvPr>
          <p:cNvSpPr txBox="1"/>
          <p:nvPr/>
        </p:nvSpPr>
        <p:spPr>
          <a:xfrm>
            <a:off x="284481" y="1448887"/>
            <a:ext cx="9247446" cy="1488997"/>
          </a:xfrm>
          <a:prstGeom prst="rect">
            <a:avLst/>
          </a:prstGeom>
          <a:noFill/>
        </p:spPr>
        <p:txBody>
          <a:bodyPr wrap="square">
            <a:spAutoFit/>
          </a:bodyPr>
          <a:lstStyle/>
          <a:p>
            <a:pPr marL="0" marR="0" lvl="0" indent="0" algn="l" defTabSz="914400" rtl="0" eaLnBrk="1" fontAlgn="auto" latinLnBrk="0" hangingPunct="1">
              <a:lnSpc>
                <a:spcPct val="115000"/>
              </a:lnSpc>
              <a:spcBef>
                <a:spcPts val="1200"/>
              </a:spcBef>
              <a:spcAft>
                <a:spcPts val="0"/>
              </a:spcAft>
              <a:buClrTx/>
              <a:buSzTx/>
              <a:buFontTx/>
              <a:buNone/>
              <a:tabLst/>
              <a:defRPr/>
            </a:pPr>
            <a:r>
              <a:rPr kumimoji="0" lang="en-US" sz="3600" b="0" u="none" strike="noStrike" kern="1200" cap="none" spc="0"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rPr>
              <a:t>Unbelief was expected (37-41)</a:t>
            </a:r>
          </a:p>
          <a:p>
            <a:pPr>
              <a:lnSpc>
                <a:spcPct val="115000"/>
              </a:lnSpc>
              <a:spcBef>
                <a:spcPts val="1200"/>
              </a:spcBef>
              <a:defRPr/>
            </a:pPr>
            <a:endParaRPr kumimoji="0" lang="en-SG" sz="3600" b="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endParaRPr>
          </a:p>
        </p:txBody>
      </p:sp>
    </p:spTree>
    <p:extLst>
      <p:ext uri="{BB962C8B-B14F-4D97-AF65-F5344CB8AC3E}">
        <p14:creationId xmlns:p14="http://schemas.microsoft.com/office/powerpoint/2010/main" val="218338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B2582B-70CA-1F31-4875-E94118489C20}"/>
              </a:ext>
            </a:extLst>
          </p:cNvPr>
          <p:cNvSpPr txBox="1"/>
          <p:nvPr/>
        </p:nvSpPr>
        <p:spPr>
          <a:xfrm>
            <a:off x="180109" y="83125"/>
            <a:ext cx="11901055" cy="6847580"/>
          </a:xfrm>
          <a:prstGeom prst="rect">
            <a:avLst/>
          </a:prstGeom>
          <a:noFill/>
        </p:spPr>
        <p:txBody>
          <a:bodyPr wrap="square">
            <a:spAutoFit/>
          </a:bodyPr>
          <a:lstStyle/>
          <a:p>
            <a:pPr algn="l">
              <a:lnSpc>
                <a:spcPct val="87000"/>
              </a:lnSpc>
            </a:pPr>
            <a:r>
              <a:rPr lang="en-US" sz="3600" b="1" i="0" baseline="30000" dirty="0">
                <a:solidFill>
                  <a:schemeClr val="bg1"/>
                </a:solidFill>
                <a:effectLst/>
              </a:rPr>
              <a:t>37 </a:t>
            </a:r>
            <a:r>
              <a:rPr lang="en-US" sz="3600" b="0" i="0" dirty="0">
                <a:solidFill>
                  <a:schemeClr val="bg1"/>
                </a:solidFill>
                <a:effectLst/>
              </a:rPr>
              <a:t>But despite all the miraculous signs Jesus had done, most of the people still did not believe in him. </a:t>
            </a:r>
            <a:r>
              <a:rPr lang="en-US" sz="3600" b="1" i="0" baseline="30000" dirty="0">
                <a:solidFill>
                  <a:schemeClr val="bg1"/>
                </a:solidFill>
                <a:effectLst/>
              </a:rPr>
              <a:t>38 </a:t>
            </a:r>
            <a:r>
              <a:rPr lang="en-US" sz="3600" b="0" i="0" dirty="0">
                <a:solidFill>
                  <a:schemeClr val="bg1"/>
                </a:solidFill>
                <a:effectLst/>
              </a:rPr>
              <a:t>This is exactly what Isaiah the prophet had predicted:</a:t>
            </a:r>
          </a:p>
          <a:p>
            <a:pPr lvl="2">
              <a:lnSpc>
                <a:spcPct val="87000"/>
              </a:lnSpc>
            </a:pPr>
            <a:r>
              <a:rPr lang="en-US" sz="3600" b="0" i="0" dirty="0">
                <a:solidFill>
                  <a:schemeClr val="bg1"/>
                </a:solidFill>
                <a:effectLst/>
              </a:rPr>
              <a:t>“</a:t>
            </a:r>
            <a:r>
              <a:rPr lang="en-US" sz="3600" b="0" i="0" cap="small" dirty="0">
                <a:solidFill>
                  <a:schemeClr val="bg1"/>
                </a:solidFill>
                <a:effectLst/>
              </a:rPr>
              <a:t>Lord</a:t>
            </a:r>
            <a:r>
              <a:rPr lang="en-US" sz="3600" b="0" i="0" dirty="0">
                <a:solidFill>
                  <a:schemeClr val="bg1"/>
                </a:solidFill>
                <a:effectLst/>
              </a:rPr>
              <a:t>, who has believed our message?</a:t>
            </a:r>
            <a:br>
              <a:rPr lang="en-US" sz="3600" b="0" i="0" dirty="0">
                <a:solidFill>
                  <a:schemeClr val="bg1"/>
                </a:solidFill>
                <a:effectLst/>
              </a:rPr>
            </a:br>
            <a:r>
              <a:rPr lang="en-US" sz="3600" b="0" i="0" dirty="0">
                <a:solidFill>
                  <a:schemeClr val="bg1"/>
                </a:solidFill>
                <a:effectLst/>
              </a:rPr>
              <a:t>    To whom has the </a:t>
            </a:r>
            <a:r>
              <a:rPr lang="en-US" sz="3600" b="0" i="0" cap="small" dirty="0">
                <a:solidFill>
                  <a:schemeClr val="bg1"/>
                </a:solidFill>
                <a:effectLst/>
              </a:rPr>
              <a:t>Lord</a:t>
            </a:r>
            <a:r>
              <a:rPr lang="en-US" sz="3600" b="0" i="0" dirty="0">
                <a:solidFill>
                  <a:schemeClr val="bg1"/>
                </a:solidFill>
                <a:effectLst/>
              </a:rPr>
              <a:t> revealed his powerful arm?”</a:t>
            </a:r>
          </a:p>
          <a:p>
            <a:pPr algn="l">
              <a:lnSpc>
                <a:spcPct val="87000"/>
              </a:lnSpc>
            </a:pPr>
            <a:r>
              <a:rPr lang="en-US" sz="3600" b="1" i="0" baseline="30000" dirty="0">
                <a:solidFill>
                  <a:schemeClr val="bg1"/>
                </a:solidFill>
                <a:effectLst/>
              </a:rPr>
              <a:t>39 </a:t>
            </a:r>
            <a:r>
              <a:rPr lang="en-US" sz="3600" b="0" i="0" dirty="0">
                <a:solidFill>
                  <a:schemeClr val="bg1"/>
                </a:solidFill>
                <a:effectLst/>
              </a:rPr>
              <a:t>But the people couldn’t believe, for as Isaiah also said,</a:t>
            </a:r>
          </a:p>
          <a:p>
            <a:pPr lvl="2">
              <a:lnSpc>
                <a:spcPct val="87000"/>
              </a:lnSpc>
            </a:pPr>
            <a:r>
              <a:rPr lang="en-US" sz="3600" b="1" i="0" baseline="30000" dirty="0">
                <a:solidFill>
                  <a:schemeClr val="bg1"/>
                </a:solidFill>
                <a:effectLst/>
              </a:rPr>
              <a:t>40 </a:t>
            </a:r>
            <a:r>
              <a:rPr lang="en-US" sz="3600" b="0" i="0" dirty="0">
                <a:solidFill>
                  <a:schemeClr val="bg1"/>
                </a:solidFill>
                <a:effectLst/>
              </a:rPr>
              <a:t>“The Lord has blinded their eyes</a:t>
            </a:r>
            <a:br>
              <a:rPr lang="en-US" sz="3600" b="0" i="0" dirty="0">
                <a:solidFill>
                  <a:schemeClr val="bg1"/>
                </a:solidFill>
                <a:effectLst/>
              </a:rPr>
            </a:br>
            <a:r>
              <a:rPr lang="en-US" sz="3600" b="0" i="0" dirty="0">
                <a:solidFill>
                  <a:schemeClr val="bg1"/>
                </a:solidFill>
                <a:effectLst/>
              </a:rPr>
              <a:t>    and hardened their hearts—</a:t>
            </a:r>
            <a:br>
              <a:rPr lang="en-US" sz="3600" b="0" i="0" dirty="0">
                <a:solidFill>
                  <a:schemeClr val="bg1"/>
                </a:solidFill>
                <a:effectLst/>
              </a:rPr>
            </a:br>
            <a:r>
              <a:rPr lang="en-US" sz="3600" b="0" i="0" dirty="0">
                <a:solidFill>
                  <a:schemeClr val="bg1"/>
                </a:solidFill>
                <a:effectLst/>
              </a:rPr>
              <a:t>so that their eyes cannot see,</a:t>
            </a:r>
            <a:br>
              <a:rPr lang="en-US" sz="3600" b="0" i="0" dirty="0">
                <a:solidFill>
                  <a:schemeClr val="bg1"/>
                </a:solidFill>
                <a:effectLst/>
              </a:rPr>
            </a:br>
            <a:r>
              <a:rPr lang="en-US" sz="3600" b="0" i="0" dirty="0">
                <a:solidFill>
                  <a:schemeClr val="bg1"/>
                </a:solidFill>
                <a:effectLst/>
              </a:rPr>
              <a:t>    and their hearts cannot understand,</a:t>
            </a:r>
            <a:br>
              <a:rPr lang="en-US" sz="3600" b="0" i="0" dirty="0">
                <a:solidFill>
                  <a:schemeClr val="bg1"/>
                </a:solidFill>
                <a:effectLst/>
              </a:rPr>
            </a:br>
            <a:r>
              <a:rPr lang="en-US" sz="3600" b="0" i="0" dirty="0">
                <a:solidFill>
                  <a:schemeClr val="bg1"/>
                </a:solidFill>
                <a:effectLst/>
              </a:rPr>
              <a:t>and they cannot turn to me</a:t>
            </a:r>
            <a:br>
              <a:rPr lang="en-US" sz="3600" b="0" i="0" dirty="0">
                <a:solidFill>
                  <a:schemeClr val="bg1"/>
                </a:solidFill>
                <a:effectLst/>
              </a:rPr>
            </a:br>
            <a:r>
              <a:rPr lang="en-US" sz="3600" b="0" i="0" dirty="0">
                <a:solidFill>
                  <a:schemeClr val="bg1"/>
                </a:solidFill>
                <a:effectLst/>
              </a:rPr>
              <a:t>    and have me heal them.”</a:t>
            </a:r>
          </a:p>
          <a:p>
            <a:pPr algn="l">
              <a:lnSpc>
                <a:spcPct val="87000"/>
              </a:lnSpc>
            </a:pPr>
            <a:r>
              <a:rPr lang="en-US" sz="3600" b="1" i="0" baseline="30000" dirty="0">
                <a:solidFill>
                  <a:schemeClr val="bg1"/>
                </a:solidFill>
                <a:effectLst/>
              </a:rPr>
              <a:t>41 </a:t>
            </a:r>
            <a:r>
              <a:rPr lang="en-US" sz="3600" b="0" i="0" dirty="0">
                <a:solidFill>
                  <a:schemeClr val="bg1"/>
                </a:solidFill>
                <a:effectLst/>
              </a:rPr>
              <a:t>Isaiah was referring to Jesus when he said this, because he saw the future and spoke of the Messiah’s glory. </a:t>
            </a:r>
          </a:p>
        </p:txBody>
      </p:sp>
    </p:spTree>
    <p:extLst>
      <p:ext uri="{BB962C8B-B14F-4D97-AF65-F5344CB8AC3E}">
        <p14:creationId xmlns:p14="http://schemas.microsoft.com/office/powerpoint/2010/main" val="325688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B2582B-70CA-1F31-4875-E94118489C20}"/>
              </a:ext>
            </a:extLst>
          </p:cNvPr>
          <p:cNvSpPr txBox="1"/>
          <p:nvPr/>
        </p:nvSpPr>
        <p:spPr>
          <a:xfrm>
            <a:off x="180109" y="83125"/>
            <a:ext cx="11901055" cy="6847580"/>
          </a:xfrm>
          <a:prstGeom prst="rect">
            <a:avLst/>
          </a:prstGeom>
          <a:noFill/>
        </p:spPr>
        <p:txBody>
          <a:bodyPr wrap="square">
            <a:spAutoFit/>
          </a:bodyPr>
          <a:lstStyle/>
          <a:p>
            <a:pPr algn="l">
              <a:lnSpc>
                <a:spcPct val="87000"/>
              </a:lnSpc>
            </a:pPr>
            <a:r>
              <a:rPr lang="en-US" sz="3600" b="1" i="0" baseline="30000" dirty="0">
                <a:solidFill>
                  <a:schemeClr val="bg1"/>
                </a:solidFill>
                <a:effectLst/>
              </a:rPr>
              <a:t>37 </a:t>
            </a:r>
            <a:r>
              <a:rPr lang="en-US" sz="3600" b="0" i="0" dirty="0">
                <a:solidFill>
                  <a:schemeClr val="bg1"/>
                </a:solidFill>
                <a:effectLst/>
              </a:rPr>
              <a:t>But despite all the miraculous signs Jesus had done, most of the people still did not believe in him. </a:t>
            </a:r>
            <a:r>
              <a:rPr lang="en-US" sz="3600" b="1" i="0" baseline="30000" dirty="0">
                <a:solidFill>
                  <a:schemeClr val="bg1"/>
                </a:solidFill>
                <a:effectLst/>
              </a:rPr>
              <a:t>38 </a:t>
            </a:r>
            <a:r>
              <a:rPr lang="en-US" sz="3600" i="0" dirty="0">
                <a:solidFill>
                  <a:schemeClr val="bg1"/>
                </a:solidFill>
                <a:effectLst/>
              </a:rPr>
              <a:t>This is exactly what Isaiah the prophet had predicted:</a:t>
            </a:r>
          </a:p>
          <a:p>
            <a:pPr lvl="2">
              <a:lnSpc>
                <a:spcPct val="87000"/>
              </a:lnSpc>
            </a:pPr>
            <a:r>
              <a:rPr lang="en-US" sz="3600" b="0" i="0" dirty="0">
                <a:solidFill>
                  <a:srgbClr val="FFFF00"/>
                </a:solidFill>
                <a:effectLst/>
              </a:rPr>
              <a:t>“</a:t>
            </a:r>
            <a:r>
              <a:rPr lang="en-US" sz="3600" b="0" i="0" cap="small" dirty="0">
                <a:solidFill>
                  <a:srgbClr val="FFFF00"/>
                </a:solidFill>
                <a:effectLst/>
              </a:rPr>
              <a:t>Lord</a:t>
            </a:r>
            <a:r>
              <a:rPr lang="en-US" sz="3600" b="0" i="0" dirty="0">
                <a:solidFill>
                  <a:srgbClr val="FFFF00"/>
                </a:solidFill>
                <a:effectLst/>
              </a:rPr>
              <a:t>, who has believed our message?</a:t>
            </a:r>
            <a:br>
              <a:rPr lang="en-US" sz="3600" b="0" i="0" dirty="0">
                <a:solidFill>
                  <a:srgbClr val="FFFF00"/>
                </a:solidFill>
                <a:effectLst/>
              </a:rPr>
            </a:br>
            <a:r>
              <a:rPr lang="en-US" sz="3600" b="0" i="0" dirty="0">
                <a:solidFill>
                  <a:srgbClr val="FFFF00"/>
                </a:solidFill>
                <a:effectLst/>
              </a:rPr>
              <a:t>    To whom has the </a:t>
            </a:r>
            <a:r>
              <a:rPr lang="en-US" sz="3600" b="0" i="0" cap="small" dirty="0">
                <a:solidFill>
                  <a:srgbClr val="FFFF00"/>
                </a:solidFill>
                <a:effectLst/>
              </a:rPr>
              <a:t>Lord</a:t>
            </a:r>
            <a:r>
              <a:rPr lang="en-US" sz="3600" b="0" i="0" dirty="0">
                <a:solidFill>
                  <a:srgbClr val="FFFF00"/>
                </a:solidFill>
                <a:effectLst/>
              </a:rPr>
              <a:t> revealed his powerful arm?”</a:t>
            </a:r>
          </a:p>
          <a:p>
            <a:pPr algn="l">
              <a:lnSpc>
                <a:spcPct val="87000"/>
              </a:lnSpc>
            </a:pPr>
            <a:r>
              <a:rPr lang="en-US" sz="3600" b="1" i="0" baseline="30000" dirty="0">
                <a:solidFill>
                  <a:schemeClr val="bg1"/>
                </a:solidFill>
                <a:effectLst/>
              </a:rPr>
              <a:t>39 </a:t>
            </a:r>
            <a:r>
              <a:rPr lang="en-US" sz="3600" b="0" i="0" dirty="0">
                <a:solidFill>
                  <a:schemeClr val="bg1"/>
                </a:solidFill>
                <a:effectLst/>
              </a:rPr>
              <a:t>But the people couldn’t believe, for as Isaiah also said,</a:t>
            </a:r>
          </a:p>
          <a:p>
            <a:pPr lvl="2">
              <a:lnSpc>
                <a:spcPct val="87000"/>
              </a:lnSpc>
            </a:pPr>
            <a:r>
              <a:rPr lang="en-US" sz="3600" b="1" i="0" baseline="30000" dirty="0">
                <a:solidFill>
                  <a:srgbClr val="FFFF00"/>
                </a:solidFill>
                <a:effectLst/>
              </a:rPr>
              <a:t>40 </a:t>
            </a:r>
            <a:r>
              <a:rPr lang="en-US" sz="3600" b="0" i="0" dirty="0">
                <a:solidFill>
                  <a:srgbClr val="FFFF00"/>
                </a:solidFill>
                <a:effectLst/>
              </a:rPr>
              <a:t>“The Lord has blinded their eyes</a:t>
            </a:r>
            <a:br>
              <a:rPr lang="en-US" sz="3600" b="0" i="0" dirty="0">
                <a:solidFill>
                  <a:srgbClr val="FFFF00"/>
                </a:solidFill>
                <a:effectLst/>
              </a:rPr>
            </a:br>
            <a:r>
              <a:rPr lang="en-US" sz="3600" b="0" i="0" dirty="0">
                <a:solidFill>
                  <a:srgbClr val="FFFF00"/>
                </a:solidFill>
                <a:effectLst/>
              </a:rPr>
              <a:t>    and hardened their hearts—</a:t>
            </a:r>
            <a:br>
              <a:rPr lang="en-US" sz="3600" b="0" i="0" dirty="0">
                <a:solidFill>
                  <a:srgbClr val="FFFF00"/>
                </a:solidFill>
                <a:effectLst/>
              </a:rPr>
            </a:br>
            <a:r>
              <a:rPr lang="en-US" sz="3600" b="0" i="0" dirty="0">
                <a:solidFill>
                  <a:srgbClr val="FFFF00"/>
                </a:solidFill>
                <a:effectLst/>
              </a:rPr>
              <a:t>so that their eyes cannot see,</a:t>
            </a:r>
            <a:br>
              <a:rPr lang="en-US" sz="3600" b="0" i="0" dirty="0">
                <a:solidFill>
                  <a:srgbClr val="FFFF00"/>
                </a:solidFill>
                <a:effectLst/>
              </a:rPr>
            </a:br>
            <a:r>
              <a:rPr lang="en-US" sz="3600" b="0" i="0" dirty="0">
                <a:solidFill>
                  <a:srgbClr val="FFFF00"/>
                </a:solidFill>
                <a:effectLst/>
              </a:rPr>
              <a:t>    and their hearts cannot understand,</a:t>
            </a:r>
            <a:br>
              <a:rPr lang="en-US" sz="3600" b="0" i="0" dirty="0">
                <a:solidFill>
                  <a:srgbClr val="FFFF00"/>
                </a:solidFill>
                <a:effectLst/>
              </a:rPr>
            </a:br>
            <a:r>
              <a:rPr lang="en-US" sz="3600" b="0" i="0" dirty="0">
                <a:solidFill>
                  <a:srgbClr val="FFFF00"/>
                </a:solidFill>
                <a:effectLst/>
              </a:rPr>
              <a:t>and they cannot turn to me</a:t>
            </a:r>
            <a:br>
              <a:rPr lang="en-US" sz="3600" b="0" i="0" dirty="0">
                <a:solidFill>
                  <a:srgbClr val="FFFF00"/>
                </a:solidFill>
                <a:effectLst/>
              </a:rPr>
            </a:br>
            <a:r>
              <a:rPr lang="en-US" sz="3600" b="0" i="0" dirty="0">
                <a:solidFill>
                  <a:srgbClr val="FFFF00"/>
                </a:solidFill>
                <a:effectLst/>
              </a:rPr>
              <a:t>    and have me heal them.”</a:t>
            </a:r>
          </a:p>
          <a:p>
            <a:pPr algn="l">
              <a:lnSpc>
                <a:spcPct val="87000"/>
              </a:lnSpc>
            </a:pPr>
            <a:r>
              <a:rPr lang="en-US" sz="3600" b="1" i="0" baseline="30000" dirty="0">
                <a:solidFill>
                  <a:schemeClr val="bg1"/>
                </a:solidFill>
                <a:effectLst/>
              </a:rPr>
              <a:t>41 </a:t>
            </a:r>
            <a:r>
              <a:rPr lang="en-US" sz="3600" b="0" i="0" dirty="0">
                <a:solidFill>
                  <a:schemeClr val="bg1"/>
                </a:solidFill>
                <a:effectLst/>
              </a:rPr>
              <a:t>Isaiah was referring to Jesus when he said this, because he saw the future and spoke of the Messiah’s glory. </a:t>
            </a:r>
          </a:p>
        </p:txBody>
      </p:sp>
    </p:spTree>
    <p:extLst>
      <p:ext uri="{BB962C8B-B14F-4D97-AF65-F5344CB8AC3E}">
        <p14:creationId xmlns:p14="http://schemas.microsoft.com/office/powerpoint/2010/main" val="368664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B2582B-70CA-1F31-4875-E94118489C20}"/>
              </a:ext>
            </a:extLst>
          </p:cNvPr>
          <p:cNvSpPr txBox="1"/>
          <p:nvPr/>
        </p:nvSpPr>
        <p:spPr>
          <a:xfrm>
            <a:off x="180109" y="83125"/>
            <a:ext cx="11901055" cy="6847580"/>
          </a:xfrm>
          <a:prstGeom prst="rect">
            <a:avLst/>
          </a:prstGeom>
          <a:noFill/>
        </p:spPr>
        <p:txBody>
          <a:bodyPr wrap="square">
            <a:spAutoFit/>
          </a:bodyPr>
          <a:lstStyle/>
          <a:p>
            <a:pPr algn="l">
              <a:lnSpc>
                <a:spcPct val="87000"/>
              </a:lnSpc>
            </a:pPr>
            <a:r>
              <a:rPr lang="en-US" sz="3600" b="1" i="0" baseline="30000" dirty="0">
                <a:solidFill>
                  <a:schemeClr val="bg1"/>
                </a:solidFill>
                <a:effectLst/>
              </a:rPr>
              <a:t>37 </a:t>
            </a:r>
            <a:r>
              <a:rPr lang="en-US" sz="3600" b="0" i="0" dirty="0">
                <a:solidFill>
                  <a:schemeClr val="bg1"/>
                </a:solidFill>
                <a:effectLst/>
              </a:rPr>
              <a:t>But despite all the miraculous signs Jesus had done, most of the people still did not believe in him. </a:t>
            </a:r>
            <a:r>
              <a:rPr lang="en-US" sz="3600" b="1" i="0" baseline="30000" dirty="0">
                <a:solidFill>
                  <a:srgbClr val="00CCFF"/>
                </a:solidFill>
                <a:effectLst/>
              </a:rPr>
              <a:t>38 </a:t>
            </a:r>
            <a:r>
              <a:rPr lang="en-US" sz="3600" b="1" i="0" dirty="0">
                <a:solidFill>
                  <a:srgbClr val="00CCFF"/>
                </a:solidFill>
                <a:effectLst/>
              </a:rPr>
              <a:t>This is exactly what Isaiah the prophet had predicted:</a:t>
            </a:r>
          </a:p>
          <a:p>
            <a:pPr lvl="2">
              <a:lnSpc>
                <a:spcPct val="87000"/>
              </a:lnSpc>
            </a:pPr>
            <a:r>
              <a:rPr lang="en-US" sz="3600" b="0" i="0" dirty="0">
                <a:solidFill>
                  <a:srgbClr val="FFFF00"/>
                </a:solidFill>
                <a:effectLst/>
              </a:rPr>
              <a:t>“</a:t>
            </a:r>
            <a:r>
              <a:rPr lang="en-US" sz="3600" b="0" i="0" cap="small" dirty="0">
                <a:solidFill>
                  <a:srgbClr val="FFFF00"/>
                </a:solidFill>
                <a:effectLst/>
              </a:rPr>
              <a:t>Lord</a:t>
            </a:r>
            <a:r>
              <a:rPr lang="en-US" sz="3600" b="0" i="0" dirty="0">
                <a:solidFill>
                  <a:srgbClr val="FFFF00"/>
                </a:solidFill>
                <a:effectLst/>
              </a:rPr>
              <a:t>, who has believed our message?</a:t>
            </a:r>
            <a:br>
              <a:rPr lang="en-US" sz="3600" b="0" i="0" dirty="0">
                <a:solidFill>
                  <a:srgbClr val="FFFF00"/>
                </a:solidFill>
                <a:effectLst/>
              </a:rPr>
            </a:br>
            <a:r>
              <a:rPr lang="en-US" sz="3600" b="0" i="0" dirty="0">
                <a:solidFill>
                  <a:srgbClr val="FFFF00"/>
                </a:solidFill>
                <a:effectLst/>
              </a:rPr>
              <a:t>    To whom has the </a:t>
            </a:r>
            <a:r>
              <a:rPr lang="en-US" sz="3600" b="0" i="0" cap="small" dirty="0">
                <a:solidFill>
                  <a:srgbClr val="FFFF00"/>
                </a:solidFill>
                <a:effectLst/>
              </a:rPr>
              <a:t>Lord</a:t>
            </a:r>
            <a:r>
              <a:rPr lang="en-US" sz="3600" b="0" i="0" dirty="0">
                <a:solidFill>
                  <a:srgbClr val="FFFF00"/>
                </a:solidFill>
                <a:effectLst/>
              </a:rPr>
              <a:t> revealed his powerful arm?”</a:t>
            </a:r>
          </a:p>
          <a:p>
            <a:pPr algn="l">
              <a:lnSpc>
                <a:spcPct val="87000"/>
              </a:lnSpc>
            </a:pPr>
            <a:r>
              <a:rPr lang="en-US" sz="3600" b="1" i="0" baseline="30000" dirty="0">
                <a:solidFill>
                  <a:srgbClr val="00CCFF"/>
                </a:solidFill>
                <a:effectLst/>
              </a:rPr>
              <a:t>39 </a:t>
            </a:r>
            <a:r>
              <a:rPr lang="en-US" sz="3600" b="1" i="0" dirty="0">
                <a:solidFill>
                  <a:srgbClr val="00CCFF"/>
                </a:solidFill>
                <a:effectLst/>
              </a:rPr>
              <a:t>But the people couldn’t believe, for as Isaiah also said,</a:t>
            </a:r>
          </a:p>
          <a:p>
            <a:pPr lvl="2">
              <a:lnSpc>
                <a:spcPct val="87000"/>
              </a:lnSpc>
            </a:pPr>
            <a:r>
              <a:rPr lang="en-US" sz="3600" b="1" i="0" baseline="30000" dirty="0">
                <a:solidFill>
                  <a:srgbClr val="FFFF00"/>
                </a:solidFill>
                <a:effectLst/>
              </a:rPr>
              <a:t>40 </a:t>
            </a:r>
            <a:r>
              <a:rPr lang="en-US" sz="3600" b="0" i="0" dirty="0">
                <a:solidFill>
                  <a:srgbClr val="FFFF00"/>
                </a:solidFill>
                <a:effectLst/>
              </a:rPr>
              <a:t>“The Lord has blinded their eyes</a:t>
            </a:r>
            <a:br>
              <a:rPr lang="en-US" sz="3600" b="0" i="0" dirty="0">
                <a:solidFill>
                  <a:srgbClr val="FFFF00"/>
                </a:solidFill>
                <a:effectLst/>
              </a:rPr>
            </a:br>
            <a:r>
              <a:rPr lang="en-US" sz="3600" b="0" i="0" dirty="0">
                <a:solidFill>
                  <a:srgbClr val="FFFF00"/>
                </a:solidFill>
                <a:effectLst/>
              </a:rPr>
              <a:t>    and hardened their hearts—</a:t>
            </a:r>
            <a:br>
              <a:rPr lang="en-US" sz="3600" b="0" i="0" dirty="0">
                <a:solidFill>
                  <a:srgbClr val="FFFF00"/>
                </a:solidFill>
                <a:effectLst/>
              </a:rPr>
            </a:br>
            <a:r>
              <a:rPr lang="en-US" sz="3600" b="0" i="0" dirty="0">
                <a:solidFill>
                  <a:srgbClr val="FFFF00"/>
                </a:solidFill>
                <a:effectLst/>
              </a:rPr>
              <a:t>so that their eyes cannot see,</a:t>
            </a:r>
            <a:br>
              <a:rPr lang="en-US" sz="3600" b="0" i="0" dirty="0">
                <a:solidFill>
                  <a:srgbClr val="FFFF00"/>
                </a:solidFill>
                <a:effectLst/>
              </a:rPr>
            </a:br>
            <a:r>
              <a:rPr lang="en-US" sz="3600" b="0" i="0" dirty="0">
                <a:solidFill>
                  <a:srgbClr val="FFFF00"/>
                </a:solidFill>
                <a:effectLst/>
              </a:rPr>
              <a:t>    and their hearts cannot understand,</a:t>
            </a:r>
            <a:br>
              <a:rPr lang="en-US" sz="3600" b="0" i="0" dirty="0">
                <a:solidFill>
                  <a:srgbClr val="FFFF00"/>
                </a:solidFill>
                <a:effectLst/>
              </a:rPr>
            </a:br>
            <a:r>
              <a:rPr lang="en-US" sz="3600" b="0" i="0" dirty="0">
                <a:solidFill>
                  <a:srgbClr val="FFFF00"/>
                </a:solidFill>
                <a:effectLst/>
              </a:rPr>
              <a:t>and they cannot turn to me</a:t>
            </a:r>
            <a:br>
              <a:rPr lang="en-US" sz="3600" b="0" i="0" dirty="0">
                <a:solidFill>
                  <a:srgbClr val="FFFF00"/>
                </a:solidFill>
                <a:effectLst/>
              </a:rPr>
            </a:br>
            <a:r>
              <a:rPr lang="en-US" sz="3600" b="0" i="0" dirty="0">
                <a:solidFill>
                  <a:srgbClr val="FFFF00"/>
                </a:solidFill>
                <a:effectLst/>
              </a:rPr>
              <a:t>    and have me heal them.”</a:t>
            </a:r>
          </a:p>
          <a:p>
            <a:pPr algn="l">
              <a:lnSpc>
                <a:spcPct val="87000"/>
              </a:lnSpc>
            </a:pPr>
            <a:r>
              <a:rPr lang="en-US" sz="3600" b="1" i="0" baseline="30000" dirty="0">
                <a:solidFill>
                  <a:srgbClr val="00CCFF"/>
                </a:solidFill>
                <a:effectLst/>
                <a:latin typeface="Aptos Narrow" panose="020B0004020202020204" pitchFamily="34" charset="0"/>
              </a:rPr>
              <a:t>41 </a:t>
            </a:r>
            <a:r>
              <a:rPr lang="en-US" sz="3600" b="1" i="0" dirty="0">
                <a:solidFill>
                  <a:srgbClr val="00CCFF"/>
                </a:solidFill>
                <a:effectLst/>
                <a:latin typeface="Aptos Narrow" panose="020B0004020202020204" pitchFamily="34" charset="0"/>
              </a:rPr>
              <a:t>Isaiah was referring to Jesus when he said this, because       he saw the future and spoke of the Messiah’s glory. </a:t>
            </a:r>
          </a:p>
        </p:txBody>
      </p:sp>
    </p:spTree>
    <p:extLst>
      <p:ext uri="{BB962C8B-B14F-4D97-AF65-F5344CB8AC3E}">
        <p14:creationId xmlns:p14="http://schemas.microsoft.com/office/powerpoint/2010/main" val="331538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DBA46C-C218-0154-19B9-838B40151D72}"/>
              </a:ext>
            </a:extLst>
          </p:cNvPr>
          <p:cNvSpPr txBox="1"/>
          <p:nvPr/>
        </p:nvSpPr>
        <p:spPr>
          <a:xfrm>
            <a:off x="5180981" y="2518311"/>
            <a:ext cx="1828800" cy="1828800"/>
          </a:xfrm>
          <a:prstGeom prst="rect">
            <a:avLst/>
          </a:prstGeom>
          <a:noFill/>
        </p:spPr>
        <p:txBody>
          <a:bodyPr wrap="square" rtlCol="0">
            <a:spAutoFit/>
          </a:bodyPr>
          <a:lstStyle/>
          <a:p>
            <a:pPr algn="l"/>
            <a:endParaRPr lang="en-US" dirty="0"/>
          </a:p>
        </p:txBody>
      </p:sp>
      <p:pic>
        <p:nvPicPr>
          <p:cNvPr id="5" name="Picture 4" descr="A dart board with green darts in the bullseye&#10;&#10;Description automatically generated">
            <a:extLst>
              <a:ext uri="{FF2B5EF4-FFF2-40B4-BE49-F238E27FC236}">
                <a16:creationId xmlns:a16="http://schemas.microsoft.com/office/drawing/2014/main" id="{D0C65AAF-F0D9-3697-486D-0B2CFDE68E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115" y="0"/>
            <a:ext cx="5145510" cy="6858000"/>
          </a:xfrm>
          <a:prstGeom prst="rect">
            <a:avLst/>
          </a:prstGeom>
        </p:spPr>
      </p:pic>
      <p:sp>
        <p:nvSpPr>
          <p:cNvPr id="7" name="TextBox 6">
            <a:extLst>
              <a:ext uri="{FF2B5EF4-FFF2-40B4-BE49-F238E27FC236}">
                <a16:creationId xmlns:a16="http://schemas.microsoft.com/office/drawing/2014/main" id="{9E794266-F827-BFA4-9016-97B6C1D0BEAE}"/>
              </a:ext>
            </a:extLst>
          </p:cNvPr>
          <p:cNvSpPr txBox="1"/>
          <p:nvPr/>
        </p:nvSpPr>
        <p:spPr>
          <a:xfrm>
            <a:off x="5623560" y="653534"/>
            <a:ext cx="6156960" cy="1200329"/>
          </a:xfrm>
          <a:prstGeom prst="rect">
            <a:avLst/>
          </a:prstGeom>
          <a:noFill/>
        </p:spPr>
        <p:txBody>
          <a:bodyPr wrap="square">
            <a:spAutoFit/>
          </a:bodyPr>
          <a:lstStyle/>
          <a:p>
            <a:r>
              <a:rPr lang="en-US" sz="3600" b="1" i="0" baseline="30000" dirty="0">
                <a:solidFill>
                  <a:schemeClr val="bg1"/>
                </a:solidFill>
                <a:effectLst/>
              </a:rPr>
              <a:t>38 </a:t>
            </a:r>
            <a:r>
              <a:rPr lang="en-US" sz="3600" b="0" i="0" dirty="0">
                <a:solidFill>
                  <a:schemeClr val="bg1"/>
                </a:solidFill>
                <a:effectLst/>
              </a:rPr>
              <a:t>This is exactly what Isaiah the prophet had predicted</a:t>
            </a:r>
            <a:endParaRPr lang="en-US" sz="3600" dirty="0"/>
          </a:p>
        </p:txBody>
      </p:sp>
    </p:spTree>
    <p:extLst>
      <p:ext uri="{BB962C8B-B14F-4D97-AF65-F5344CB8AC3E}">
        <p14:creationId xmlns:p14="http://schemas.microsoft.com/office/powerpoint/2010/main" val="89040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FDE6B6E-A51E-4F59-1D29-73C9C0093223}"/>
              </a:ext>
            </a:extLst>
          </p:cNvPr>
          <p:cNvSpPr txBox="1"/>
          <p:nvPr/>
        </p:nvSpPr>
        <p:spPr>
          <a:xfrm>
            <a:off x="-358503" y="457200"/>
            <a:ext cx="12192000" cy="1063689"/>
          </a:xfrm>
          <a:prstGeom prst="rect">
            <a:avLst/>
          </a:prstGeom>
          <a:noFill/>
        </p:spPr>
        <p:txBody>
          <a:bodyPr wrap="square">
            <a:spAutoFit/>
          </a:bodyPr>
          <a:lstStyle/>
          <a:p>
            <a:pPr lvl="2">
              <a:lnSpc>
                <a:spcPct val="87000"/>
              </a:lnSpc>
            </a:pPr>
            <a:r>
              <a:rPr lang="en-US" sz="3600" b="0" i="0" dirty="0">
                <a:solidFill>
                  <a:schemeClr val="bg1"/>
                </a:solidFill>
                <a:effectLst/>
              </a:rPr>
              <a:t>“</a:t>
            </a:r>
            <a:r>
              <a:rPr lang="en-US" sz="3600" b="0" i="0" cap="small" dirty="0">
                <a:solidFill>
                  <a:schemeClr val="bg1"/>
                </a:solidFill>
                <a:effectLst/>
              </a:rPr>
              <a:t>Lord</a:t>
            </a:r>
            <a:r>
              <a:rPr lang="en-US" sz="3600" b="0" i="0" dirty="0">
                <a:solidFill>
                  <a:schemeClr val="bg1"/>
                </a:solidFill>
                <a:effectLst/>
              </a:rPr>
              <a:t>, who has believed our message?</a:t>
            </a:r>
            <a:br>
              <a:rPr lang="en-US" sz="3600" b="0" i="0" dirty="0">
                <a:solidFill>
                  <a:schemeClr val="bg1"/>
                </a:solidFill>
                <a:effectLst/>
              </a:rPr>
            </a:br>
            <a:r>
              <a:rPr lang="en-US" sz="3600" b="0" i="0" dirty="0">
                <a:solidFill>
                  <a:schemeClr val="bg1"/>
                </a:solidFill>
                <a:effectLst/>
              </a:rPr>
              <a:t>    To whom has the </a:t>
            </a:r>
            <a:r>
              <a:rPr lang="en-US" sz="3600" b="0" i="0" cap="small" dirty="0">
                <a:solidFill>
                  <a:schemeClr val="bg1"/>
                </a:solidFill>
                <a:effectLst/>
              </a:rPr>
              <a:t>Lord</a:t>
            </a:r>
            <a:r>
              <a:rPr lang="en-US" sz="3600" b="0" i="0" dirty="0">
                <a:solidFill>
                  <a:schemeClr val="bg1"/>
                </a:solidFill>
                <a:effectLst/>
              </a:rPr>
              <a:t> revealed his powerful arm?” </a:t>
            </a:r>
          </a:p>
        </p:txBody>
      </p:sp>
      <p:grpSp>
        <p:nvGrpSpPr>
          <p:cNvPr id="14" name="Group 13">
            <a:extLst>
              <a:ext uri="{FF2B5EF4-FFF2-40B4-BE49-F238E27FC236}">
                <a16:creationId xmlns:a16="http://schemas.microsoft.com/office/drawing/2014/main" id="{686AC15E-81D9-04C5-4B03-3B52BABC4CCE}"/>
              </a:ext>
            </a:extLst>
          </p:cNvPr>
          <p:cNvGrpSpPr/>
          <p:nvPr/>
        </p:nvGrpSpPr>
        <p:grpSpPr>
          <a:xfrm>
            <a:off x="9143999" y="1490409"/>
            <a:ext cx="2796177" cy="1341120"/>
            <a:chOff x="3570424" y="3596640"/>
            <a:chExt cx="3439358" cy="1341120"/>
          </a:xfrm>
        </p:grpSpPr>
        <p:sp>
          <p:nvSpPr>
            <p:cNvPr id="12" name="Rectangle: Rounded Corners 11">
              <a:extLst>
                <a:ext uri="{FF2B5EF4-FFF2-40B4-BE49-F238E27FC236}">
                  <a16:creationId xmlns:a16="http://schemas.microsoft.com/office/drawing/2014/main" id="{71F96F04-3814-FDF7-3C4A-EE11093F08E6}"/>
                </a:ext>
              </a:extLst>
            </p:cNvPr>
            <p:cNvSpPr/>
            <p:nvPr/>
          </p:nvSpPr>
          <p:spPr>
            <a:xfrm>
              <a:off x="3570424" y="3596640"/>
              <a:ext cx="3439358" cy="1341120"/>
            </a:xfrm>
            <a:prstGeom prst="roundRect">
              <a:avLst>
                <a:gd name="adj" fmla="val 10454"/>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50000"/>
                </a:lnSpc>
                <a:spcBef>
                  <a:spcPct val="0"/>
                </a:spcBef>
                <a:spcAft>
                  <a:spcPct val="0"/>
                </a:spcAft>
                <a:buClrTx/>
                <a:buSzTx/>
                <a:buFontTx/>
                <a:buNone/>
                <a:tabLst/>
                <a:defRPr/>
              </a:pPr>
              <a:endParaRPr kumimoji="0" lang="en-US" sz="14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50000"/>
                </a:lnSpc>
                <a:spcBef>
                  <a:spcPct val="0"/>
                </a:spcBef>
                <a:spcAft>
                  <a:spcPct val="0"/>
                </a:spcAft>
                <a:buClrTx/>
                <a:buSzTx/>
                <a:buFontTx/>
                <a:buNone/>
                <a:tabLst/>
                <a:defRPr/>
              </a:pPr>
              <a:r>
                <a:rPr kumimoji="0" lang="en-US" sz="2800" b="1" i="0" u="sng" strike="noStrike" kern="1200" cap="none" spc="0" normalizeH="0" baseline="0" noProof="0" dirty="0">
                  <a:ln>
                    <a:noFill/>
                  </a:ln>
                  <a:solidFill>
                    <a:prstClr val="white"/>
                  </a:solidFill>
                  <a:effectLst/>
                  <a:uLnTx/>
                  <a:uFillTx/>
                  <a:latin typeface="Calibri"/>
                  <a:ea typeface="+mn-ea"/>
                  <a:cs typeface="+mn-cs"/>
                </a:rPr>
                <a:t>Footnote</a:t>
              </a:r>
              <a:endParaRPr kumimoji="0" lang="en-US" sz="2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8E1F539D-FA64-D8DC-328E-29E9D3ED42FF}"/>
                </a:ext>
              </a:extLst>
            </p:cNvPr>
            <p:cNvSpPr/>
            <p:nvPr/>
          </p:nvSpPr>
          <p:spPr>
            <a:xfrm>
              <a:off x="3631028" y="4122444"/>
              <a:ext cx="3358265" cy="461665"/>
            </a:xfrm>
            <a:prstGeom prst="rect">
              <a:avLst/>
            </a:prstGeom>
            <a:solidFill>
              <a:schemeClr val="bg1"/>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Helvetica Neue"/>
                  <a:ea typeface="+mn-ea"/>
                  <a:cs typeface="+mn-cs"/>
                </a:rPr>
                <a:t>Isa 53.1</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22" name="TextBox 21">
            <a:extLst>
              <a:ext uri="{FF2B5EF4-FFF2-40B4-BE49-F238E27FC236}">
                <a16:creationId xmlns:a16="http://schemas.microsoft.com/office/drawing/2014/main" id="{9ABCA062-0FAC-DD4F-8BA8-E8530EEB80D4}"/>
              </a:ext>
            </a:extLst>
          </p:cNvPr>
          <p:cNvSpPr txBox="1"/>
          <p:nvPr/>
        </p:nvSpPr>
        <p:spPr>
          <a:xfrm>
            <a:off x="121921" y="2596707"/>
            <a:ext cx="12192000" cy="3970318"/>
          </a:xfrm>
          <a:prstGeom prst="rect">
            <a:avLst/>
          </a:prstGeom>
          <a:noFill/>
        </p:spPr>
        <p:txBody>
          <a:bodyPr wrap="square">
            <a:spAutoFit/>
          </a:bodyPr>
          <a:lstStyle/>
          <a:p>
            <a:r>
              <a:rPr lang="en-US" sz="3600" b="1" dirty="0">
                <a:solidFill>
                  <a:schemeClr val="bg1"/>
                </a:solidFill>
                <a:effectLst/>
                <a:latin typeface="Aptos Narrow" panose="020B0004020202020204" pitchFamily="34" charset="0"/>
              </a:rPr>
              <a:t>Isaiah 53 </a:t>
            </a:r>
          </a:p>
          <a:p>
            <a:r>
              <a:rPr lang="en-US" sz="3600" b="1" baseline="30000" dirty="0">
                <a:solidFill>
                  <a:schemeClr val="bg1"/>
                </a:solidFill>
                <a:effectLst/>
                <a:latin typeface="Aptos Narrow" panose="020B0004020202020204" pitchFamily="34" charset="0"/>
              </a:rPr>
              <a:t>1  </a:t>
            </a:r>
            <a:r>
              <a:rPr lang="en-US" sz="3600" b="0" dirty="0">
                <a:solidFill>
                  <a:schemeClr val="bg1"/>
                </a:solidFill>
                <a:effectLst/>
                <a:latin typeface="Aptos Narrow" panose="020B0004020202020204" pitchFamily="34" charset="0"/>
              </a:rPr>
              <a:t>Who has believed our message?</a:t>
            </a:r>
            <a:br>
              <a:rPr lang="en-US" sz="3600" dirty="0">
                <a:solidFill>
                  <a:schemeClr val="bg1"/>
                </a:solidFill>
                <a:latin typeface="Aptos Narrow" panose="020B0004020202020204" pitchFamily="34" charset="0"/>
              </a:rPr>
            </a:br>
            <a:r>
              <a:rPr lang="en-US" sz="3600" b="0" dirty="0">
                <a:solidFill>
                  <a:schemeClr val="bg1"/>
                </a:solidFill>
                <a:effectLst/>
                <a:latin typeface="Aptos Narrow" panose="020B0004020202020204" pitchFamily="34" charset="0"/>
              </a:rPr>
              <a:t>    To whom has the </a:t>
            </a:r>
            <a:r>
              <a:rPr lang="en-US" sz="3600" b="0" cap="small" dirty="0">
                <a:solidFill>
                  <a:schemeClr val="bg1"/>
                </a:solidFill>
                <a:effectLst/>
                <a:latin typeface="Aptos Narrow" panose="020B0004020202020204" pitchFamily="34" charset="0"/>
              </a:rPr>
              <a:t>Lord</a:t>
            </a:r>
            <a:r>
              <a:rPr lang="en-US" sz="3600" b="0" dirty="0">
                <a:solidFill>
                  <a:schemeClr val="bg1"/>
                </a:solidFill>
                <a:effectLst/>
                <a:latin typeface="Aptos Narrow" panose="020B0004020202020204" pitchFamily="34" charset="0"/>
              </a:rPr>
              <a:t> revealed his powerful arm?</a:t>
            </a:r>
            <a:br>
              <a:rPr lang="en-US" sz="3600" dirty="0">
                <a:solidFill>
                  <a:schemeClr val="bg1"/>
                </a:solidFill>
                <a:latin typeface="Aptos Narrow" panose="020B0004020202020204" pitchFamily="34" charset="0"/>
              </a:rPr>
            </a:br>
            <a:r>
              <a:rPr lang="en-US" sz="3600" b="1" baseline="30000" dirty="0">
                <a:solidFill>
                  <a:schemeClr val="bg1"/>
                </a:solidFill>
                <a:effectLst/>
                <a:latin typeface="Aptos Narrow" panose="020B0004020202020204" pitchFamily="34" charset="0"/>
              </a:rPr>
              <a:t>2 </a:t>
            </a:r>
            <a:r>
              <a:rPr lang="en-US" sz="3600" b="0" dirty="0">
                <a:solidFill>
                  <a:schemeClr val="bg1"/>
                </a:solidFill>
                <a:effectLst/>
                <a:latin typeface="Aptos Narrow" panose="020B0004020202020204" pitchFamily="34" charset="0"/>
              </a:rPr>
              <a:t>My </a:t>
            </a:r>
            <a:r>
              <a:rPr lang="en-US" sz="3600" b="0" spc="-150" dirty="0">
                <a:solidFill>
                  <a:schemeClr val="bg1"/>
                </a:solidFill>
                <a:effectLst/>
                <a:latin typeface="Aptos Narrow" panose="020B0004020202020204" pitchFamily="34" charset="0"/>
              </a:rPr>
              <a:t>servant grew up in the </a:t>
            </a:r>
            <a:r>
              <a:rPr lang="en-US" sz="3600" b="0" cap="small" spc="-150" dirty="0">
                <a:solidFill>
                  <a:schemeClr val="bg1"/>
                </a:solidFill>
                <a:effectLst/>
                <a:latin typeface="Aptos Narrow" panose="020B0004020202020204" pitchFamily="34" charset="0"/>
              </a:rPr>
              <a:t>Lord</a:t>
            </a:r>
            <a:r>
              <a:rPr lang="en-US" sz="3600" b="0" spc="-150" dirty="0">
                <a:solidFill>
                  <a:schemeClr val="bg1"/>
                </a:solidFill>
                <a:effectLst/>
                <a:latin typeface="Aptos Narrow" panose="020B0004020202020204" pitchFamily="34" charset="0"/>
              </a:rPr>
              <a:t>’s presence like a tender </a:t>
            </a:r>
            <a:r>
              <a:rPr lang="en-US" sz="3600" b="0" dirty="0">
                <a:solidFill>
                  <a:schemeClr val="bg1"/>
                </a:solidFill>
                <a:effectLst/>
                <a:latin typeface="Aptos Narrow" panose="020B0004020202020204" pitchFamily="34" charset="0"/>
              </a:rPr>
              <a:t>green shoot,</a:t>
            </a:r>
            <a:br>
              <a:rPr lang="en-US" sz="3600" dirty="0">
                <a:solidFill>
                  <a:schemeClr val="bg1"/>
                </a:solidFill>
                <a:latin typeface="Aptos Narrow" panose="020B0004020202020204" pitchFamily="34" charset="0"/>
              </a:rPr>
            </a:br>
            <a:r>
              <a:rPr lang="en-US" sz="3600" b="0" dirty="0">
                <a:solidFill>
                  <a:schemeClr val="bg1"/>
                </a:solidFill>
                <a:effectLst/>
                <a:latin typeface="Aptos Narrow" panose="020B0004020202020204" pitchFamily="34" charset="0"/>
              </a:rPr>
              <a:t>    like a root in dry ground.</a:t>
            </a:r>
            <a:br>
              <a:rPr lang="en-US" sz="3600" dirty="0">
                <a:solidFill>
                  <a:schemeClr val="bg1"/>
                </a:solidFill>
                <a:latin typeface="Aptos Narrow" panose="020B0004020202020204" pitchFamily="34" charset="0"/>
              </a:rPr>
            </a:br>
            <a:r>
              <a:rPr lang="en-US" sz="3600" b="0" dirty="0">
                <a:solidFill>
                  <a:schemeClr val="bg1"/>
                </a:solidFill>
                <a:effectLst/>
                <a:latin typeface="Aptos Narrow" panose="020B0004020202020204" pitchFamily="34" charset="0"/>
              </a:rPr>
              <a:t>There was nothing beautiful or majestic about his appearance,</a:t>
            </a:r>
            <a:br>
              <a:rPr lang="en-US" sz="3600" dirty="0">
                <a:solidFill>
                  <a:schemeClr val="bg1"/>
                </a:solidFill>
                <a:latin typeface="Aptos Narrow" panose="020B0004020202020204" pitchFamily="34" charset="0"/>
              </a:rPr>
            </a:br>
            <a:r>
              <a:rPr lang="en-US" sz="3600" b="0" dirty="0">
                <a:solidFill>
                  <a:schemeClr val="bg1"/>
                </a:solidFill>
                <a:effectLst/>
                <a:latin typeface="Aptos Narrow" panose="020B0004020202020204" pitchFamily="34" charset="0"/>
              </a:rPr>
              <a:t>    nothing to attract us to him.</a:t>
            </a:r>
            <a:endParaRPr lang="en-US" sz="3600" dirty="0">
              <a:solidFill>
                <a:schemeClr val="bg1"/>
              </a:solidFill>
              <a:latin typeface="Aptos Narrow" panose="020B0004020202020204" pitchFamily="34" charset="0"/>
            </a:endParaRPr>
          </a:p>
        </p:txBody>
      </p:sp>
    </p:spTree>
    <p:extLst>
      <p:ext uri="{BB962C8B-B14F-4D97-AF65-F5344CB8AC3E}">
        <p14:creationId xmlns:p14="http://schemas.microsoft.com/office/powerpoint/2010/main" val="374802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FDE6B6E-A51E-4F59-1D29-73C9C0093223}"/>
              </a:ext>
            </a:extLst>
          </p:cNvPr>
          <p:cNvSpPr txBox="1"/>
          <p:nvPr/>
        </p:nvSpPr>
        <p:spPr>
          <a:xfrm>
            <a:off x="-358503" y="457200"/>
            <a:ext cx="12192000" cy="1063689"/>
          </a:xfrm>
          <a:prstGeom prst="rect">
            <a:avLst/>
          </a:prstGeom>
          <a:noFill/>
        </p:spPr>
        <p:txBody>
          <a:bodyPr wrap="square">
            <a:spAutoFit/>
          </a:bodyPr>
          <a:lstStyle/>
          <a:p>
            <a:pPr lvl="2">
              <a:lnSpc>
                <a:spcPct val="87000"/>
              </a:lnSpc>
            </a:pPr>
            <a:r>
              <a:rPr lang="en-US" sz="3600" b="0" i="0" dirty="0">
                <a:solidFill>
                  <a:schemeClr val="bg1"/>
                </a:solidFill>
                <a:effectLst/>
              </a:rPr>
              <a:t>“</a:t>
            </a:r>
            <a:r>
              <a:rPr lang="en-US" sz="3600" b="0" i="0" cap="small" dirty="0">
                <a:solidFill>
                  <a:schemeClr val="bg1"/>
                </a:solidFill>
                <a:effectLst/>
              </a:rPr>
              <a:t>Lord</a:t>
            </a:r>
            <a:r>
              <a:rPr lang="en-US" sz="3600" b="0" i="0" dirty="0">
                <a:solidFill>
                  <a:schemeClr val="bg1"/>
                </a:solidFill>
                <a:effectLst/>
              </a:rPr>
              <a:t>, who has believed our message?</a:t>
            </a:r>
            <a:br>
              <a:rPr lang="en-US" sz="3600" b="0" i="0" dirty="0">
                <a:solidFill>
                  <a:schemeClr val="bg1"/>
                </a:solidFill>
                <a:effectLst/>
              </a:rPr>
            </a:br>
            <a:r>
              <a:rPr lang="en-US" sz="3600" b="0" i="0" dirty="0">
                <a:solidFill>
                  <a:schemeClr val="bg1"/>
                </a:solidFill>
                <a:effectLst/>
              </a:rPr>
              <a:t>    To whom has the </a:t>
            </a:r>
            <a:r>
              <a:rPr lang="en-US" sz="3600" b="0" i="0" cap="small" dirty="0">
                <a:solidFill>
                  <a:schemeClr val="bg1"/>
                </a:solidFill>
                <a:effectLst/>
              </a:rPr>
              <a:t>Lord</a:t>
            </a:r>
            <a:r>
              <a:rPr lang="en-US" sz="3600" b="0" i="0" dirty="0">
                <a:solidFill>
                  <a:schemeClr val="bg1"/>
                </a:solidFill>
                <a:effectLst/>
              </a:rPr>
              <a:t> revealed his powerful arm?” </a:t>
            </a:r>
          </a:p>
        </p:txBody>
      </p:sp>
      <p:sp>
        <p:nvSpPr>
          <p:cNvPr id="16" name="TextBox 15">
            <a:extLst>
              <a:ext uri="{FF2B5EF4-FFF2-40B4-BE49-F238E27FC236}">
                <a16:creationId xmlns:a16="http://schemas.microsoft.com/office/drawing/2014/main" id="{09DDB5E5-9443-065C-BF2C-1E4E7C6ADE5B}"/>
              </a:ext>
            </a:extLst>
          </p:cNvPr>
          <p:cNvSpPr txBox="1"/>
          <p:nvPr/>
        </p:nvSpPr>
        <p:spPr>
          <a:xfrm>
            <a:off x="868680" y="3429000"/>
            <a:ext cx="6278880" cy="2308324"/>
          </a:xfrm>
          <a:prstGeom prst="rect">
            <a:avLst/>
          </a:prstGeom>
          <a:noFill/>
        </p:spPr>
        <p:txBody>
          <a:bodyPr wrap="square">
            <a:spAutoFit/>
          </a:bodyPr>
          <a:lstStyle/>
          <a:p>
            <a:r>
              <a:rPr lang="en-US" sz="3600" dirty="0">
                <a:solidFill>
                  <a:schemeClr val="bg1"/>
                </a:solidFill>
              </a:rPr>
              <a:t>Isaiah 42:1–4</a:t>
            </a:r>
          </a:p>
          <a:p>
            <a:r>
              <a:rPr lang="en-US" sz="3600" dirty="0">
                <a:solidFill>
                  <a:schemeClr val="bg1"/>
                </a:solidFill>
              </a:rPr>
              <a:t>Isaiah 49:1–6</a:t>
            </a:r>
          </a:p>
          <a:p>
            <a:r>
              <a:rPr lang="en-US" sz="3600" dirty="0">
                <a:solidFill>
                  <a:schemeClr val="bg1"/>
                </a:solidFill>
              </a:rPr>
              <a:t>Isaiah 50:4–11</a:t>
            </a:r>
          </a:p>
          <a:p>
            <a:r>
              <a:rPr lang="en-US" sz="3600" dirty="0">
                <a:solidFill>
                  <a:schemeClr val="bg1"/>
                </a:solidFill>
              </a:rPr>
              <a:t>Isaiah 52:13–53:12</a:t>
            </a:r>
          </a:p>
        </p:txBody>
      </p:sp>
      <p:sp>
        <p:nvSpPr>
          <p:cNvPr id="2" name="TextBox 1">
            <a:extLst>
              <a:ext uri="{FF2B5EF4-FFF2-40B4-BE49-F238E27FC236}">
                <a16:creationId xmlns:a16="http://schemas.microsoft.com/office/drawing/2014/main" id="{8467AA04-2170-3724-4B44-AF155C0CCD8E}"/>
              </a:ext>
            </a:extLst>
          </p:cNvPr>
          <p:cNvSpPr txBox="1"/>
          <p:nvPr/>
        </p:nvSpPr>
        <p:spPr>
          <a:xfrm>
            <a:off x="582200" y="2303032"/>
            <a:ext cx="4931599" cy="707886"/>
          </a:xfrm>
          <a:prstGeom prst="rect">
            <a:avLst/>
          </a:prstGeom>
          <a:noFill/>
        </p:spPr>
        <p:txBody>
          <a:bodyPr wrap="square" rtlCol="0">
            <a:spAutoFit/>
          </a:bodyPr>
          <a:lstStyle/>
          <a:p>
            <a:pPr algn="l"/>
            <a:r>
              <a:rPr lang="en-AU" sz="4000" b="1" dirty="0">
                <a:solidFill>
                  <a:schemeClr val="bg1"/>
                </a:solidFill>
              </a:rPr>
              <a:t>Servant songs</a:t>
            </a:r>
            <a:endParaRPr lang="en-US" sz="4000" b="1" dirty="0">
              <a:solidFill>
                <a:schemeClr val="bg1"/>
              </a:solidFill>
            </a:endParaRPr>
          </a:p>
        </p:txBody>
      </p:sp>
      <p:sp>
        <p:nvSpPr>
          <p:cNvPr id="3" name="TextBox 2">
            <a:extLst>
              <a:ext uri="{FF2B5EF4-FFF2-40B4-BE49-F238E27FC236}">
                <a16:creationId xmlns:a16="http://schemas.microsoft.com/office/drawing/2014/main" id="{EDAF2679-8690-7218-CC4B-AAB5D8AA5FBA}"/>
              </a:ext>
            </a:extLst>
          </p:cNvPr>
          <p:cNvSpPr txBox="1"/>
          <p:nvPr/>
        </p:nvSpPr>
        <p:spPr>
          <a:xfrm>
            <a:off x="4444678" y="3074243"/>
            <a:ext cx="7747322" cy="1545680"/>
          </a:xfrm>
          <a:prstGeom prst="rect">
            <a:avLst/>
          </a:prstGeom>
          <a:noFill/>
        </p:spPr>
        <p:txBody>
          <a:bodyPr wrap="square">
            <a:spAutoFit/>
          </a:bodyPr>
          <a:lstStyle/>
          <a:p>
            <a:pPr>
              <a:lnSpc>
                <a:spcPct val="87000"/>
              </a:lnSpc>
            </a:pPr>
            <a:r>
              <a:rPr lang="en-US" sz="3600" b="1" dirty="0">
                <a:solidFill>
                  <a:srgbClr val="FFFF00"/>
                </a:solidFill>
                <a:latin typeface="Aptos Narrow" panose="020B0004020202020204" pitchFamily="34" charset="0"/>
              </a:rPr>
              <a:t>A figure bearing the sins of others, enduring affliction for their redemption, often interpreted as messianic.</a:t>
            </a:r>
            <a:endParaRPr lang="en-US" sz="3600" b="1" i="0" dirty="0">
              <a:solidFill>
                <a:srgbClr val="FFFF00"/>
              </a:solidFill>
              <a:effectLst/>
              <a:latin typeface="Aptos Narrow" panose="020B0004020202020204" pitchFamily="34" charset="0"/>
            </a:endParaRPr>
          </a:p>
        </p:txBody>
      </p:sp>
    </p:spTree>
    <p:extLst>
      <p:ext uri="{BB962C8B-B14F-4D97-AF65-F5344CB8AC3E}">
        <p14:creationId xmlns:p14="http://schemas.microsoft.com/office/powerpoint/2010/main" val="38061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FDE6B6E-A51E-4F59-1D29-73C9C0093223}"/>
              </a:ext>
            </a:extLst>
          </p:cNvPr>
          <p:cNvSpPr txBox="1"/>
          <p:nvPr/>
        </p:nvSpPr>
        <p:spPr>
          <a:xfrm>
            <a:off x="-358503" y="457200"/>
            <a:ext cx="12192000" cy="1063689"/>
          </a:xfrm>
          <a:prstGeom prst="rect">
            <a:avLst/>
          </a:prstGeom>
          <a:noFill/>
        </p:spPr>
        <p:txBody>
          <a:bodyPr wrap="square">
            <a:spAutoFit/>
          </a:bodyPr>
          <a:lstStyle/>
          <a:p>
            <a:pPr lvl="2">
              <a:lnSpc>
                <a:spcPct val="87000"/>
              </a:lnSpc>
            </a:pPr>
            <a:r>
              <a:rPr lang="en-US" sz="3600" b="0" i="0" dirty="0">
                <a:solidFill>
                  <a:schemeClr val="bg1"/>
                </a:solidFill>
                <a:effectLst/>
              </a:rPr>
              <a:t>“</a:t>
            </a:r>
            <a:r>
              <a:rPr lang="en-US" sz="3600" b="0" i="0" cap="small" dirty="0">
                <a:solidFill>
                  <a:schemeClr val="bg1"/>
                </a:solidFill>
                <a:effectLst/>
              </a:rPr>
              <a:t>Lord</a:t>
            </a:r>
            <a:r>
              <a:rPr lang="en-US" sz="3600" b="0" i="0" dirty="0">
                <a:solidFill>
                  <a:schemeClr val="bg1"/>
                </a:solidFill>
                <a:effectLst/>
              </a:rPr>
              <a:t>, who has believed our message?</a:t>
            </a:r>
            <a:br>
              <a:rPr lang="en-US" sz="3600" b="0" i="0" dirty="0">
                <a:solidFill>
                  <a:schemeClr val="bg1"/>
                </a:solidFill>
                <a:effectLst/>
              </a:rPr>
            </a:br>
            <a:r>
              <a:rPr lang="en-US" sz="3600" b="0" i="0" dirty="0">
                <a:solidFill>
                  <a:schemeClr val="bg1"/>
                </a:solidFill>
                <a:effectLst/>
              </a:rPr>
              <a:t>    To whom has the </a:t>
            </a:r>
            <a:r>
              <a:rPr lang="en-US" sz="3600" b="0" i="0" cap="small" dirty="0">
                <a:solidFill>
                  <a:schemeClr val="bg1"/>
                </a:solidFill>
                <a:effectLst/>
              </a:rPr>
              <a:t>Lord</a:t>
            </a:r>
            <a:r>
              <a:rPr lang="en-US" sz="3600" b="0" i="0" dirty="0">
                <a:solidFill>
                  <a:schemeClr val="bg1"/>
                </a:solidFill>
                <a:effectLst/>
              </a:rPr>
              <a:t> revealed his powerful arm?” </a:t>
            </a:r>
          </a:p>
        </p:txBody>
      </p:sp>
      <p:sp>
        <p:nvSpPr>
          <p:cNvPr id="16" name="TextBox 15">
            <a:extLst>
              <a:ext uri="{FF2B5EF4-FFF2-40B4-BE49-F238E27FC236}">
                <a16:creationId xmlns:a16="http://schemas.microsoft.com/office/drawing/2014/main" id="{09DDB5E5-9443-065C-BF2C-1E4E7C6ADE5B}"/>
              </a:ext>
            </a:extLst>
          </p:cNvPr>
          <p:cNvSpPr txBox="1"/>
          <p:nvPr/>
        </p:nvSpPr>
        <p:spPr>
          <a:xfrm>
            <a:off x="868680" y="3429000"/>
            <a:ext cx="6278880" cy="2308324"/>
          </a:xfrm>
          <a:prstGeom prst="rect">
            <a:avLst/>
          </a:prstGeom>
          <a:noFill/>
        </p:spPr>
        <p:txBody>
          <a:bodyPr wrap="square">
            <a:spAutoFit/>
          </a:bodyPr>
          <a:lstStyle/>
          <a:p>
            <a:r>
              <a:rPr lang="en-US" sz="3600" dirty="0">
                <a:solidFill>
                  <a:schemeClr val="bg1"/>
                </a:solidFill>
              </a:rPr>
              <a:t>Isaiah 42:1–4</a:t>
            </a:r>
          </a:p>
          <a:p>
            <a:r>
              <a:rPr lang="en-US" sz="3600" dirty="0">
                <a:solidFill>
                  <a:schemeClr val="bg1"/>
                </a:solidFill>
              </a:rPr>
              <a:t>Isaiah 49:1–6</a:t>
            </a:r>
          </a:p>
          <a:p>
            <a:r>
              <a:rPr lang="en-US" sz="3600" dirty="0">
                <a:solidFill>
                  <a:schemeClr val="bg1"/>
                </a:solidFill>
              </a:rPr>
              <a:t>Isaiah 50:4–11</a:t>
            </a:r>
          </a:p>
          <a:p>
            <a:r>
              <a:rPr lang="en-US" sz="3600" dirty="0">
                <a:solidFill>
                  <a:schemeClr val="bg1"/>
                </a:solidFill>
              </a:rPr>
              <a:t>Isaiah 52:13–53:12</a:t>
            </a:r>
          </a:p>
        </p:txBody>
      </p:sp>
      <p:sp>
        <p:nvSpPr>
          <p:cNvPr id="2" name="TextBox 1">
            <a:extLst>
              <a:ext uri="{FF2B5EF4-FFF2-40B4-BE49-F238E27FC236}">
                <a16:creationId xmlns:a16="http://schemas.microsoft.com/office/drawing/2014/main" id="{8467AA04-2170-3724-4B44-AF155C0CCD8E}"/>
              </a:ext>
            </a:extLst>
          </p:cNvPr>
          <p:cNvSpPr txBox="1"/>
          <p:nvPr/>
        </p:nvSpPr>
        <p:spPr>
          <a:xfrm>
            <a:off x="582200" y="2303032"/>
            <a:ext cx="4931599" cy="707886"/>
          </a:xfrm>
          <a:prstGeom prst="rect">
            <a:avLst/>
          </a:prstGeom>
          <a:noFill/>
        </p:spPr>
        <p:txBody>
          <a:bodyPr wrap="square" rtlCol="0">
            <a:spAutoFit/>
          </a:bodyPr>
          <a:lstStyle/>
          <a:p>
            <a:pPr algn="l"/>
            <a:r>
              <a:rPr lang="en-AU" sz="4000" b="1" dirty="0">
                <a:solidFill>
                  <a:schemeClr val="bg1"/>
                </a:solidFill>
              </a:rPr>
              <a:t>Servant songs</a:t>
            </a:r>
            <a:endParaRPr lang="en-US" sz="4000" b="1" dirty="0">
              <a:solidFill>
                <a:schemeClr val="bg1"/>
              </a:solidFill>
            </a:endParaRPr>
          </a:p>
        </p:txBody>
      </p:sp>
      <p:sp>
        <p:nvSpPr>
          <p:cNvPr id="3" name="TextBox 2">
            <a:extLst>
              <a:ext uri="{FF2B5EF4-FFF2-40B4-BE49-F238E27FC236}">
                <a16:creationId xmlns:a16="http://schemas.microsoft.com/office/drawing/2014/main" id="{EDAF2679-8690-7218-CC4B-AAB5D8AA5FBA}"/>
              </a:ext>
            </a:extLst>
          </p:cNvPr>
          <p:cNvSpPr txBox="1"/>
          <p:nvPr/>
        </p:nvSpPr>
        <p:spPr>
          <a:xfrm>
            <a:off x="5719156" y="2605850"/>
            <a:ext cx="6472844" cy="3794950"/>
          </a:xfrm>
          <a:prstGeom prst="rect">
            <a:avLst/>
          </a:prstGeom>
          <a:noFill/>
        </p:spPr>
        <p:txBody>
          <a:bodyPr wrap="square">
            <a:spAutoFit/>
          </a:bodyPr>
          <a:lstStyle/>
          <a:p>
            <a:pPr>
              <a:lnSpc>
                <a:spcPct val="87000"/>
              </a:lnSpc>
            </a:pPr>
            <a:r>
              <a:rPr lang="en-US" sz="3600" b="1" baseline="30000" dirty="0">
                <a:solidFill>
                  <a:srgbClr val="00CCFF"/>
                </a:solidFill>
                <a:latin typeface="Aptos Narrow" panose="020B0004020202020204" pitchFamily="34" charset="0"/>
              </a:rPr>
              <a:t>38 </a:t>
            </a:r>
            <a:r>
              <a:rPr lang="en-US" sz="3600" b="1" dirty="0">
                <a:solidFill>
                  <a:srgbClr val="00CCFF"/>
                </a:solidFill>
                <a:latin typeface="Aptos Narrow" panose="020B0004020202020204" pitchFamily="34" charset="0"/>
              </a:rPr>
              <a:t>This is exactly what Isaiah the prophet had predicted</a:t>
            </a:r>
          </a:p>
          <a:p>
            <a:pPr>
              <a:lnSpc>
                <a:spcPct val="87000"/>
              </a:lnSpc>
            </a:pPr>
            <a:endParaRPr lang="en-US" sz="3600" b="1" dirty="0">
              <a:solidFill>
                <a:srgbClr val="00CCFF"/>
              </a:solidFill>
              <a:latin typeface="Aptos Narrow" panose="020B0004020202020204" pitchFamily="34" charset="0"/>
            </a:endParaRPr>
          </a:p>
          <a:p>
            <a:pPr algn="l">
              <a:lnSpc>
                <a:spcPct val="87000"/>
              </a:lnSpc>
            </a:pPr>
            <a:endParaRPr lang="en-US" sz="3600" b="1" i="0" baseline="30000" dirty="0">
              <a:solidFill>
                <a:srgbClr val="00CCFF"/>
              </a:solidFill>
              <a:effectLst/>
              <a:latin typeface="Aptos Narrow" panose="020B0004020202020204" pitchFamily="34" charset="0"/>
            </a:endParaRPr>
          </a:p>
          <a:p>
            <a:pPr algn="l">
              <a:lnSpc>
                <a:spcPct val="87000"/>
              </a:lnSpc>
            </a:pPr>
            <a:r>
              <a:rPr lang="en-US" sz="3600" b="1" i="0" baseline="30000" dirty="0">
                <a:solidFill>
                  <a:srgbClr val="00CCFF"/>
                </a:solidFill>
                <a:effectLst/>
                <a:latin typeface="Aptos Narrow" panose="020B0004020202020204" pitchFamily="34" charset="0"/>
              </a:rPr>
              <a:t>41 </a:t>
            </a:r>
            <a:r>
              <a:rPr lang="en-US" sz="3600" b="1" i="0" dirty="0">
                <a:solidFill>
                  <a:srgbClr val="00CCFF"/>
                </a:solidFill>
                <a:effectLst/>
                <a:latin typeface="Aptos Narrow" panose="020B0004020202020204" pitchFamily="34" charset="0"/>
              </a:rPr>
              <a:t>Isaiah was referring to Jesus when he said this, because he saw the future and spoke of the Messiah’s glory. </a:t>
            </a:r>
          </a:p>
        </p:txBody>
      </p:sp>
    </p:spTree>
    <p:extLst>
      <p:ext uri="{BB962C8B-B14F-4D97-AF65-F5344CB8AC3E}">
        <p14:creationId xmlns:p14="http://schemas.microsoft.com/office/powerpoint/2010/main" val="64015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holding a globe">
            <a:extLst>
              <a:ext uri="{FF2B5EF4-FFF2-40B4-BE49-F238E27FC236}">
                <a16:creationId xmlns:a16="http://schemas.microsoft.com/office/drawing/2014/main" id="{D3E441C2-89A4-923E-AFDF-09E8B5E27CD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7924" b="20873"/>
          <a:stretch/>
        </p:blipFill>
        <p:spPr>
          <a:xfrm>
            <a:off x="-179295" y="-80460"/>
            <a:ext cx="12389224" cy="6968940"/>
          </a:xfrm>
          <a:prstGeom prst="rect">
            <a:avLst/>
          </a:prstGeom>
        </p:spPr>
      </p:pic>
      <p:sp>
        <p:nvSpPr>
          <p:cNvPr id="21" name="Freeform 12">
            <a:extLst>
              <a:ext uri="{FF2B5EF4-FFF2-40B4-BE49-F238E27FC236}">
                <a16:creationId xmlns:a16="http://schemas.microsoft.com/office/drawing/2014/main" id="{522A94E1-AEBD-4286-BFF8-0711E4CD3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622650" y="5181600"/>
            <a:ext cx="9165010" cy="1174750"/>
          </a:xfrm>
          <a:custGeom>
            <a:avLst/>
            <a:gdLst>
              <a:gd name="connsiteX0" fmla="*/ 0 w 9165010"/>
              <a:gd name="connsiteY0" fmla="*/ 1073384 h 1073384"/>
              <a:gd name="connsiteX1" fmla="*/ 9165010 w 9165010"/>
              <a:gd name="connsiteY1" fmla="*/ 1073384 h 1073384"/>
              <a:gd name="connsiteX2" fmla="*/ 9165010 w 9165010"/>
              <a:gd name="connsiteY2" fmla="*/ 266817 h 1073384"/>
              <a:gd name="connsiteX3" fmla="*/ 4757604 w 9165010"/>
              <a:gd name="connsiteY3" fmla="*/ 266817 h 1073384"/>
              <a:gd name="connsiteX4" fmla="*/ 4582505 w 9165010"/>
              <a:gd name="connsiteY4" fmla="*/ 0 h 1073384"/>
              <a:gd name="connsiteX5" fmla="*/ 4407407 w 9165010"/>
              <a:gd name="connsiteY5" fmla="*/ 266817 h 1073384"/>
              <a:gd name="connsiteX6" fmla="*/ 0 w 9165010"/>
              <a:gd name="connsiteY6" fmla="*/ 266817 h 107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5010" h="1073384">
                <a:moveTo>
                  <a:pt x="0" y="1073384"/>
                </a:moveTo>
                <a:lnTo>
                  <a:pt x="9165010" y="1073384"/>
                </a:lnTo>
                <a:lnTo>
                  <a:pt x="9165010" y="266817"/>
                </a:lnTo>
                <a:lnTo>
                  <a:pt x="4757604" y="266817"/>
                </a:lnTo>
                <a:lnTo>
                  <a:pt x="4582505" y="0"/>
                </a:lnTo>
                <a:lnTo>
                  <a:pt x="4407407" y="266817"/>
                </a:lnTo>
                <a:lnTo>
                  <a:pt x="0" y="266817"/>
                </a:lnTo>
                <a:close/>
              </a:path>
            </a:pathLst>
          </a:custGeom>
          <a:solidFill>
            <a:srgbClr val="40404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03BE110-4964-461C-E2ED-8C584DAE56F8}"/>
              </a:ext>
            </a:extLst>
          </p:cNvPr>
          <p:cNvSpPr txBox="1"/>
          <p:nvPr/>
        </p:nvSpPr>
        <p:spPr>
          <a:xfrm>
            <a:off x="1771650" y="5254391"/>
            <a:ext cx="8867012" cy="774934"/>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4000">
                <a:solidFill>
                  <a:srgbClr val="FFFFFF"/>
                </a:solidFill>
                <a:latin typeface="+mj-lt"/>
                <a:ea typeface="+mj-ea"/>
                <a:cs typeface="+mj-cs"/>
              </a:rPr>
              <a:t>The Earth is not round!</a:t>
            </a:r>
          </a:p>
        </p:txBody>
      </p:sp>
    </p:spTree>
    <p:extLst>
      <p:ext uri="{BB962C8B-B14F-4D97-AF65-F5344CB8AC3E}">
        <p14:creationId xmlns:p14="http://schemas.microsoft.com/office/powerpoint/2010/main" val="224473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DBA46C-C218-0154-19B9-838B40151D72}"/>
              </a:ext>
            </a:extLst>
          </p:cNvPr>
          <p:cNvSpPr txBox="1"/>
          <p:nvPr/>
        </p:nvSpPr>
        <p:spPr>
          <a:xfrm>
            <a:off x="5180981" y="2518311"/>
            <a:ext cx="1828800" cy="1828800"/>
          </a:xfrm>
          <a:prstGeom prst="rect">
            <a:avLst/>
          </a:prstGeom>
          <a:noFill/>
        </p:spPr>
        <p:txBody>
          <a:bodyPr wrap="square" rtlCol="0">
            <a:spAutoFit/>
          </a:bodyPr>
          <a:lstStyle/>
          <a:p>
            <a:pPr algn="l"/>
            <a:endParaRPr lang="en-US" dirty="0"/>
          </a:p>
        </p:txBody>
      </p:sp>
      <p:sp>
        <p:nvSpPr>
          <p:cNvPr id="4" name="TextBox 3">
            <a:extLst>
              <a:ext uri="{FF2B5EF4-FFF2-40B4-BE49-F238E27FC236}">
                <a16:creationId xmlns:a16="http://schemas.microsoft.com/office/drawing/2014/main" id="{3A08AE58-19D3-D763-8AAC-8B1C3ECA821B}"/>
              </a:ext>
            </a:extLst>
          </p:cNvPr>
          <p:cNvSpPr txBox="1"/>
          <p:nvPr/>
        </p:nvSpPr>
        <p:spPr>
          <a:xfrm>
            <a:off x="180109" y="83125"/>
            <a:ext cx="11901055" cy="3473643"/>
          </a:xfrm>
          <a:prstGeom prst="rect">
            <a:avLst/>
          </a:prstGeom>
          <a:noFill/>
        </p:spPr>
        <p:txBody>
          <a:bodyPr wrap="square">
            <a:spAutoFit/>
          </a:bodyPr>
          <a:lstStyle/>
          <a:p>
            <a:pPr algn="l">
              <a:lnSpc>
                <a:spcPct val="87000"/>
              </a:lnSpc>
            </a:pPr>
            <a:r>
              <a:rPr lang="en-US" sz="3600" b="1" i="0" baseline="30000" dirty="0">
                <a:solidFill>
                  <a:srgbClr val="00CCFF"/>
                </a:solidFill>
                <a:effectLst/>
              </a:rPr>
              <a:t>39 </a:t>
            </a:r>
            <a:r>
              <a:rPr lang="en-US" sz="3600" b="1" i="0" dirty="0">
                <a:solidFill>
                  <a:srgbClr val="00CCFF"/>
                </a:solidFill>
                <a:effectLst/>
              </a:rPr>
              <a:t>But the people couldn’t believe, for as Isaiah also said,</a:t>
            </a:r>
          </a:p>
          <a:p>
            <a:pPr lvl="2">
              <a:lnSpc>
                <a:spcPct val="87000"/>
              </a:lnSpc>
            </a:pPr>
            <a:r>
              <a:rPr lang="en-US" sz="3600" b="1" i="0" baseline="30000" dirty="0">
                <a:solidFill>
                  <a:srgbClr val="FFFF00"/>
                </a:solidFill>
                <a:effectLst/>
              </a:rPr>
              <a:t>40 </a:t>
            </a:r>
            <a:r>
              <a:rPr lang="en-US" sz="3600" b="0" i="0" dirty="0">
                <a:solidFill>
                  <a:srgbClr val="FFFF00"/>
                </a:solidFill>
                <a:effectLst/>
              </a:rPr>
              <a:t>“The Lord has blinded their eyes</a:t>
            </a:r>
            <a:br>
              <a:rPr lang="en-US" sz="3600" b="0" i="0" dirty="0">
                <a:solidFill>
                  <a:srgbClr val="FFFF00"/>
                </a:solidFill>
                <a:effectLst/>
              </a:rPr>
            </a:br>
            <a:r>
              <a:rPr lang="en-US" sz="3600" b="0" i="0" dirty="0">
                <a:solidFill>
                  <a:srgbClr val="FFFF00"/>
                </a:solidFill>
                <a:effectLst/>
              </a:rPr>
              <a:t>    and hardened their hearts—</a:t>
            </a:r>
            <a:br>
              <a:rPr lang="en-US" sz="3600" b="0" i="0" dirty="0">
                <a:solidFill>
                  <a:srgbClr val="FFFF00"/>
                </a:solidFill>
                <a:effectLst/>
              </a:rPr>
            </a:br>
            <a:r>
              <a:rPr lang="en-US" sz="3600" b="0" i="0" dirty="0">
                <a:solidFill>
                  <a:srgbClr val="FFFF00"/>
                </a:solidFill>
                <a:effectLst/>
              </a:rPr>
              <a:t>so that their eyes cannot see,</a:t>
            </a:r>
            <a:br>
              <a:rPr lang="en-US" sz="3600" b="0" i="0" dirty="0">
                <a:solidFill>
                  <a:srgbClr val="FFFF00"/>
                </a:solidFill>
                <a:effectLst/>
              </a:rPr>
            </a:br>
            <a:r>
              <a:rPr lang="en-US" sz="3600" b="0" i="0" dirty="0">
                <a:solidFill>
                  <a:srgbClr val="FFFF00"/>
                </a:solidFill>
                <a:effectLst/>
              </a:rPr>
              <a:t>    and their hearts cannot understand,</a:t>
            </a:r>
            <a:br>
              <a:rPr lang="en-US" sz="3600" b="0" i="0" dirty="0">
                <a:solidFill>
                  <a:srgbClr val="FFFF00"/>
                </a:solidFill>
                <a:effectLst/>
              </a:rPr>
            </a:br>
            <a:r>
              <a:rPr lang="en-US" sz="3600" b="0" i="0" dirty="0">
                <a:solidFill>
                  <a:srgbClr val="FFFF00"/>
                </a:solidFill>
                <a:effectLst/>
              </a:rPr>
              <a:t>and they cannot turn to me</a:t>
            </a:r>
            <a:br>
              <a:rPr lang="en-US" sz="3600" b="0" i="0" dirty="0">
                <a:solidFill>
                  <a:srgbClr val="FFFF00"/>
                </a:solidFill>
                <a:effectLst/>
              </a:rPr>
            </a:br>
            <a:r>
              <a:rPr lang="en-US" sz="3600" b="0" i="0" dirty="0">
                <a:solidFill>
                  <a:srgbClr val="FFFF00"/>
                </a:solidFill>
                <a:effectLst/>
              </a:rPr>
              <a:t>    and have me heal them.”</a:t>
            </a:r>
          </a:p>
        </p:txBody>
      </p:sp>
      <p:grpSp>
        <p:nvGrpSpPr>
          <p:cNvPr id="5" name="Group 4">
            <a:extLst>
              <a:ext uri="{FF2B5EF4-FFF2-40B4-BE49-F238E27FC236}">
                <a16:creationId xmlns:a16="http://schemas.microsoft.com/office/drawing/2014/main" id="{8E32BC58-23F4-E20D-8580-2D1C7E7C93B3}"/>
              </a:ext>
            </a:extLst>
          </p:cNvPr>
          <p:cNvGrpSpPr/>
          <p:nvPr/>
        </p:nvGrpSpPr>
        <p:grpSpPr>
          <a:xfrm>
            <a:off x="8147384" y="3837369"/>
            <a:ext cx="2796177" cy="1341120"/>
            <a:chOff x="3570424" y="3596640"/>
            <a:chExt cx="3439358" cy="1341120"/>
          </a:xfrm>
        </p:grpSpPr>
        <p:sp>
          <p:nvSpPr>
            <p:cNvPr id="6" name="Rectangle: Rounded Corners 5">
              <a:extLst>
                <a:ext uri="{FF2B5EF4-FFF2-40B4-BE49-F238E27FC236}">
                  <a16:creationId xmlns:a16="http://schemas.microsoft.com/office/drawing/2014/main" id="{59909052-3DB4-B88A-ADAA-7F62142E0C37}"/>
                </a:ext>
              </a:extLst>
            </p:cNvPr>
            <p:cNvSpPr/>
            <p:nvPr/>
          </p:nvSpPr>
          <p:spPr>
            <a:xfrm>
              <a:off x="3570424" y="3596640"/>
              <a:ext cx="3439358" cy="1341120"/>
            </a:xfrm>
            <a:prstGeom prst="roundRect">
              <a:avLst>
                <a:gd name="adj" fmla="val 10454"/>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50000"/>
                </a:lnSpc>
                <a:spcBef>
                  <a:spcPct val="0"/>
                </a:spcBef>
                <a:spcAft>
                  <a:spcPct val="0"/>
                </a:spcAft>
                <a:buClrTx/>
                <a:buSzTx/>
                <a:buFontTx/>
                <a:buNone/>
                <a:tabLst/>
                <a:defRPr/>
              </a:pPr>
              <a:endParaRPr kumimoji="0" lang="en-US" sz="14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50000"/>
                </a:lnSpc>
                <a:spcBef>
                  <a:spcPct val="0"/>
                </a:spcBef>
                <a:spcAft>
                  <a:spcPct val="0"/>
                </a:spcAft>
                <a:buClrTx/>
                <a:buSzTx/>
                <a:buFontTx/>
                <a:buNone/>
                <a:tabLst/>
                <a:defRPr/>
              </a:pPr>
              <a:r>
                <a:rPr kumimoji="0" lang="en-US" sz="2800" b="1" i="0" u="sng" strike="noStrike" kern="1200" cap="none" spc="0" normalizeH="0" baseline="0" noProof="0" dirty="0">
                  <a:ln>
                    <a:noFill/>
                  </a:ln>
                  <a:solidFill>
                    <a:prstClr val="white"/>
                  </a:solidFill>
                  <a:effectLst/>
                  <a:uLnTx/>
                  <a:uFillTx/>
                  <a:latin typeface="Calibri"/>
                  <a:ea typeface="+mn-ea"/>
                  <a:cs typeface="+mn-cs"/>
                </a:rPr>
                <a:t>Footnote</a:t>
              </a:r>
              <a:endParaRPr kumimoji="0" lang="en-US" sz="2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B6065029-C0CE-3398-1F2D-744F57CBA614}"/>
                </a:ext>
              </a:extLst>
            </p:cNvPr>
            <p:cNvSpPr/>
            <p:nvPr/>
          </p:nvSpPr>
          <p:spPr>
            <a:xfrm>
              <a:off x="3631028" y="4122444"/>
              <a:ext cx="3358265" cy="461665"/>
            </a:xfrm>
            <a:prstGeom prst="rect">
              <a:avLst/>
            </a:prstGeom>
            <a:solidFill>
              <a:schemeClr val="bg1"/>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Helvetica Neue"/>
                  <a:ea typeface="+mn-ea"/>
                  <a:cs typeface="+mn-cs"/>
                </a:rPr>
                <a:t>Isa 6:10</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166661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9D27AC-ECED-170C-C266-EB72BE33D659}"/>
              </a:ext>
            </a:extLst>
          </p:cNvPr>
          <p:cNvSpPr txBox="1"/>
          <p:nvPr/>
        </p:nvSpPr>
        <p:spPr>
          <a:xfrm>
            <a:off x="432262" y="162494"/>
            <a:ext cx="8591055" cy="1938992"/>
          </a:xfrm>
          <a:prstGeom prst="rect">
            <a:avLst/>
          </a:prstGeom>
          <a:noFill/>
        </p:spPr>
        <p:txBody>
          <a:bodyPr wrap="square" rtlCol="0">
            <a:spAutoFit/>
          </a:bodyPr>
          <a:lstStyle/>
          <a:p>
            <a:pPr algn="l"/>
            <a:r>
              <a:rPr lang="en-AU" sz="4000" b="1" dirty="0">
                <a:solidFill>
                  <a:schemeClr val="bg1"/>
                </a:solidFill>
              </a:rPr>
              <a:t>Isaiah’s Calling</a:t>
            </a:r>
          </a:p>
          <a:p>
            <a:pPr algn="l"/>
            <a:r>
              <a:rPr lang="en-AU" sz="4000" b="1" dirty="0">
                <a:solidFill>
                  <a:schemeClr val="bg1"/>
                </a:solidFill>
              </a:rPr>
              <a:t>      and Judah’s response</a:t>
            </a:r>
          </a:p>
          <a:p>
            <a:pPr algn="l"/>
            <a:endParaRPr lang="en-US" sz="4000" b="1" dirty="0">
              <a:solidFill>
                <a:schemeClr val="bg1"/>
              </a:solidFill>
            </a:endParaRPr>
          </a:p>
        </p:txBody>
      </p:sp>
      <p:sp>
        <p:nvSpPr>
          <p:cNvPr id="4" name="TextBox 3">
            <a:extLst>
              <a:ext uri="{FF2B5EF4-FFF2-40B4-BE49-F238E27FC236}">
                <a16:creationId xmlns:a16="http://schemas.microsoft.com/office/drawing/2014/main" id="{463EF5E8-6748-3D6D-E57C-E9583440FBC5}"/>
              </a:ext>
            </a:extLst>
          </p:cNvPr>
          <p:cNvSpPr txBox="1"/>
          <p:nvPr/>
        </p:nvSpPr>
        <p:spPr>
          <a:xfrm>
            <a:off x="432262" y="1959361"/>
            <a:ext cx="11683538" cy="4524315"/>
          </a:xfrm>
          <a:prstGeom prst="rect">
            <a:avLst/>
          </a:prstGeom>
          <a:noFill/>
        </p:spPr>
        <p:txBody>
          <a:bodyPr wrap="square">
            <a:spAutoFit/>
          </a:bodyPr>
          <a:lstStyle/>
          <a:p>
            <a:pPr algn="l"/>
            <a:r>
              <a:rPr lang="en-US" sz="3600" b="1" i="0" u="sng" dirty="0">
                <a:solidFill>
                  <a:schemeClr val="bg1"/>
                </a:solidFill>
                <a:effectLst/>
                <a:latin typeface="Aptos Narrow" panose="020B0004020202020204" pitchFamily="34" charset="0"/>
              </a:rPr>
              <a:t>Isaiah 6</a:t>
            </a:r>
            <a:r>
              <a:rPr lang="en-US" sz="3600" b="1" i="0" dirty="0">
                <a:solidFill>
                  <a:schemeClr val="bg1"/>
                </a:solidFill>
                <a:effectLst/>
                <a:latin typeface="Aptos Narrow" panose="020B0004020202020204" pitchFamily="34" charset="0"/>
              </a:rPr>
              <a:t>: </a:t>
            </a:r>
            <a:r>
              <a:rPr lang="en-US" sz="3600" b="0" i="0" dirty="0">
                <a:solidFill>
                  <a:schemeClr val="bg1"/>
                </a:solidFill>
                <a:effectLst/>
                <a:latin typeface="Aptos Narrow" panose="020B0004020202020204" pitchFamily="34" charset="0"/>
              </a:rPr>
              <a:t>It was in the year King Uzziah died that I saw the Lord. He was sitting on a lofty throne, and the train of his robe filled the Temple. </a:t>
            </a:r>
            <a:r>
              <a:rPr lang="en-US" sz="3600" b="1" i="0" baseline="30000" dirty="0">
                <a:solidFill>
                  <a:schemeClr val="bg1"/>
                </a:solidFill>
                <a:effectLst/>
                <a:latin typeface="Aptos Narrow" panose="020B0004020202020204" pitchFamily="34" charset="0"/>
              </a:rPr>
              <a:t>2 </a:t>
            </a:r>
            <a:r>
              <a:rPr lang="en-US" sz="3600" b="0" i="0" dirty="0">
                <a:solidFill>
                  <a:schemeClr val="bg1"/>
                </a:solidFill>
                <a:effectLst/>
                <a:latin typeface="Aptos Narrow" panose="020B0004020202020204" pitchFamily="34" charset="0"/>
              </a:rPr>
              <a:t>Attending him were mighty seraphim, each having six wings. With two wings they covered their faces, with two they covered their feet, and with two they flew. </a:t>
            </a:r>
            <a:r>
              <a:rPr lang="en-US" sz="3600" b="1" i="0" baseline="30000" dirty="0">
                <a:solidFill>
                  <a:schemeClr val="bg1"/>
                </a:solidFill>
                <a:effectLst/>
                <a:latin typeface="Aptos Narrow" panose="020B0004020202020204" pitchFamily="34" charset="0"/>
              </a:rPr>
              <a:t>3 </a:t>
            </a:r>
            <a:r>
              <a:rPr lang="en-US" sz="3600" b="0" i="0" dirty="0">
                <a:solidFill>
                  <a:schemeClr val="bg1"/>
                </a:solidFill>
                <a:effectLst/>
                <a:latin typeface="Aptos Narrow" panose="020B0004020202020204" pitchFamily="34" charset="0"/>
              </a:rPr>
              <a:t>They were calling out to each other,</a:t>
            </a:r>
          </a:p>
          <a:p>
            <a:pPr algn="l"/>
            <a:r>
              <a:rPr lang="en-US" sz="3600" b="0" i="0" dirty="0">
                <a:solidFill>
                  <a:schemeClr val="bg1"/>
                </a:solidFill>
                <a:effectLst/>
                <a:latin typeface="Aptos Narrow" panose="020B0004020202020204" pitchFamily="34" charset="0"/>
              </a:rPr>
              <a:t>“Holy, holy, holy is the </a:t>
            </a:r>
            <a:r>
              <a:rPr lang="en-US" sz="3600" b="0" i="0" cap="small" dirty="0">
                <a:solidFill>
                  <a:schemeClr val="bg1"/>
                </a:solidFill>
                <a:effectLst/>
                <a:latin typeface="Aptos Narrow" panose="020B0004020202020204" pitchFamily="34" charset="0"/>
              </a:rPr>
              <a:t>Lord</a:t>
            </a:r>
            <a:r>
              <a:rPr lang="en-US" sz="3600" b="0" i="0" dirty="0">
                <a:solidFill>
                  <a:schemeClr val="bg1"/>
                </a:solidFill>
                <a:effectLst/>
                <a:latin typeface="Aptos Narrow" panose="020B0004020202020204" pitchFamily="34" charset="0"/>
              </a:rPr>
              <a:t> of Heaven’s Armies!</a:t>
            </a:r>
            <a:br>
              <a:rPr lang="en-US" sz="3600" b="0" i="0" dirty="0">
                <a:solidFill>
                  <a:schemeClr val="bg1"/>
                </a:solidFill>
                <a:effectLst/>
                <a:latin typeface="Aptos Narrow" panose="020B0004020202020204" pitchFamily="34" charset="0"/>
              </a:rPr>
            </a:br>
            <a:r>
              <a:rPr lang="en-US" sz="3600" b="0" i="0" dirty="0">
                <a:solidFill>
                  <a:schemeClr val="bg1"/>
                </a:solidFill>
                <a:effectLst/>
                <a:latin typeface="Aptos Narrow" panose="020B0004020202020204" pitchFamily="34" charset="0"/>
              </a:rPr>
              <a:t>    The whole earth is filled with his glory!”</a:t>
            </a:r>
          </a:p>
        </p:txBody>
      </p:sp>
    </p:spTree>
    <p:extLst>
      <p:ext uri="{BB962C8B-B14F-4D97-AF65-F5344CB8AC3E}">
        <p14:creationId xmlns:p14="http://schemas.microsoft.com/office/powerpoint/2010/main" val="11587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9D27AC-ECED-170C-C266-EB72BE33D659}"/>
              </a:ext>
            </a:extLst>
          </p:cNvPr>
          <p:cNvSpPr txBox="1"/>
          <p:nvPr/>
        </p:nvSpPr>
        <p:spPr>
          <a:xfrm>
            <a:off x="432262" y="162494"/>
            <a:ext cx="8591055" cy="1938992"/>
          </a:xfrm>
          <a:prstGeom prst="rect">
            <a:avLst/>
          </a:prstGeom>
          <a:noFill/>
        </p:spPr>
        <p:txBody>
          <a:bodyPr wrap="square" rtlCol="0">
            <a:spAutoFit/>
          </a:bodyPr>
          <a:lstStyle/>
          <a:p>
            <a:pPr algn="l"/>
            <a:r>
              <a:rPr lang="en-AU" sz="4000" b="1" dirty="0">
                <a:solidFill>
                  <a:schemeClr val="bg1"/>
                </a:solidFill>
              </a:rPr>
              <a:t>Isaiah’s Calling</a:t>
            </a:r>
          </a:p>
          <a:p>
            <a:pPr algn="l"/>
            <a:r>
              <a:rPr lang="en-AU" sz="4000" b="1" dirty="0">
                <a:solidFill>
                  <a:schemeClr val="bg1"/>
                </a:solidFill>
              </a:rPr>
              <a:t>      and Judah’s response</a:t>
            </a:r>
          </a:p>
          <a:p>
            <a:pPr algn="l"/>
            <a:endParaRPr lang="en-US" sz="4000" b="1" dirty="0">
              <a:solidFill>
                <a:schemeClr val="bg1"/>
              </a:solidFill>
            </a:endParaRPr>
          </a:p>
        </p:txBody>
      </p:sp>
      <p:sp>
        <p:nvSpPr>
          <p:cNvPr id="5" name="TextBox 4">
            <a:extLst>
              <a:ext uri="{FF2B5EF4-FFF2-40B4-BE49-F238E27FC236}">
                <a16:creationId xmlns:a16="http://schemas.microsoft.com/office/drawing/2014/main" id="{75BA238E-4484-BBAF-CBD6-3AD5AE86EFAB}"/>
              </a:ext>
            </a:extLst>
          </p:cNvPr>
          <p:cNvSpPr txBox="1"/>
          <p:nvPr/>
        </p:nvSpPr>
        <p:spPr>
          <a:xfrm>
            <a:off x="432262" y="2101486"/>
            <a:ext cx="10952018" cy="3416320"/>
          </a:xfrm>
          <a:prstGeom prst="rect">
            <a:avLst/>
          </a:prstGeom>
          <a:noFill/>
        </p:spPr>
        <p:txBody>
          <a:bodyPr wrap="square">
            <a:spAutoFit/>
          </a:bodyPr>
          <a:lstStyle/>
          <a:p>
            <a:pPr algn="l"/>
            <a:r>
              <a:rPr lang="en-US" sz="3600" b="1" i="0" baseline="30000" dirty="0">
                <a:solidFill>
                  <a:schemeClr val="bg1"/>
                </a:solidFill>
                <a:effectLst/>
                <a:latin typeface="Aptos Narrow" panose="020B0004020202020204" pitchFamily="34" charset="0"/>
              </a:rPr>
              <a:t>10 </a:t>
            </a:r>
            <a:r>
              <a:rPr lang="en-US" sz="3600" b="0" i="0" dirty="0">
                <a:solidFill>
                  <a:schemeClr val="bg1"/>
                </a:solidFill>
                <a:effectLst/>
                <a:latin typeface="Aptos Narrow" panose="020B0004020202020204" pitchFamily="34" charset="0"/>
              </a:rPr>
              <a:t>Harden the hearts of these people. </a:t>
            </a:r>
            <a:br>
              <a:rPr lang="en-US" sz="3600" b="0" i="0" dirty="0">
                <a:solidFill>
                  <a:schemeClr val="bg1"/>
                </a:solidFill>
                <a:effectLst/>
                <a:latin typeface="Aptos Narrow" panose="020B0004020202020204" pitchFamily="34" charset="0"/>
              </a:rPr>
            </a:br>
            <a:r>
              <a:rPr lang="en-US" sz="3600" b="0" i="0" dirty="0">
                <a:solidFill>
                  <a:schemeClr val="bg1"/>
                </a:solidFill>
                <a:effectLst/>
                <a:latin typeface="Aptos Narrow" panose="020B0004020202020204" pitchFamily="34" charset="0"/>
              </a:rPr>
              <a:t>    Plug their ears and shut their eyes.</a:t>
            </a:r>
            <a:br>
              <a:rPr lang="en-US" sz="3600" b="0" i="0" dirty="0">
                <a:solidFill>
                  <a:schemeClr val="bg1"/>
                </a:solidFill>
                <a:effectLst/>
                <a:latin typeface="Aptos Narrow" panose="020B0004020202020204" pitchFamily="34" charset="0"/>
              </a:rPr>
            </a:br>
            <a:r>
              <a:rPr lang="en-US" sz="3600" b="0" i="0" dirty="0">
                <a:solidFill>
                  <a:schemeClr val="bg1"/>
                </a:solidFill>
                <a:effectLst/>
                <a:latin typeface="Aptos Narrow" panose="020B0004020202020204" pitchFamily="34" charset="0"/>
              </a:rPr>
              <a:t>That way, they will not see with their eyes,</a:t>
            </a:r>
            <a:br>
              <a:rPr lang="en-US" sz="3600" b="0" i="0" dirty="0">
                <a:solidFill>
                  <a:schemeClr val="bg1"/>
                </a:solidFill>
                <a:effectLst/>
                <a:latin typeface="Aptos Narrow" panose="020B0004020202020204" pitchFamily="34" charset="0"/>
              </a:rPr>
            </a:br>
            <a:r>
              <a:rPr lang="en-US" sz="3600" b="0" i="0" dirty="0">
                <a:solidFill>
                  <a:schemeClr val="bg1"/>
                </a:solidFill>
                <a:effectLst/>
                <a:latin typeface="Aptos Narrow" panose="020B0004020202020204" pitchFamily="34" charset="0"/>
              </a:rPr>
              <a:t>    nor hear with their ears,</a:t>
            </a:r>
            <a:br>
              <a:rPr lang="en-US" sz="3600" b="0" i="0" dirty="0">
                <a:solidFill>
                  <a:schemeClr val="bg1"/>
                </a:solidFill>
                <a:effectLst/>
                <a:latin typeface="Aptos Narrow" panose="020B0004020202020204" pitchFamily="34" charset="0"/>
              </a:rPr>
            </a:br>
            <a:r>
              <a:rPr lang="en-US" sz="3600" b="0" i="0" dirty="0">
                <a:solidFill>
                  <a:schemeClr val="bg1"/>
                </a:solidFill>
                <a:effectLst/>
                <a:latin typeface="Aptos Narrow" panose="020B0004020202020204" pitchFamily="34" charset="0"/>
              </a:rPr>
              <a:t>nor understand with their hearts</a:t>
            </a:r>
            <a:br>
              <a:rPr lang="en-US" sz="3600" b="0" i="0" dirty="0">
                <a:solidFill>
                  <a:schemeClr val="bg1"/>
                </a:solidFill>
                <a:effectLst/>
                <a:latin typeface="Aptos Narrow" panose="020B0004020202020204" pitchFamily="34" charset="0"/>
              </a:rPr>
            </a:br>
            <a:r>
              <a:rPr lang="en-US" sz="3600" b="0" i="0" dirty="0">
                <a:solidFill>
                  <a:schemeClr val="bg1"/>
                </a:solidFill>
                <a:effectLst/>
                <a:latin typeface="Aptos Narrow" panose="020B0004020202020204" pitchFamily="34" charset="0"/>
              </a:rPr>
              <a:t>    and turn to me for healing.”</a:t>
            </a:r>
          </a:p>
        </p:txBody>
      </p:sp>
    </p:spTree>
    <p:extLst>
      <p:ext uri="{BB962C8B-B14F-4D97-AF65-F5344CB8AC3E}">
        <p14:creationId xmlns:p14="http://schemas.microsoft.com/office/powerpoint/2010/main" val="103542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0D6499-23FF-3770-90AC-A863CB307B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heart shaped rock on nails&#10;&#10;Description automatically generated">
            <a:extLst>
              <a:ext uri="{FF2B5EF4-FFF2-40B4-BE49-F238E27FC236}">
                <a16:creationId xmlns:a16="http://schemas.microsoft.com/office/drawing/2014/main" id="{FEEC1885-D843-3E5E-FA96-3B132DC97BE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C92ED1DB-8A9E-048D-6A72-0044A30EC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B5091AE4-6194-B386-3A0D-9F4A6C322951}"/>
              </a:ext>
            </a:extLst>
          </p:cNvPr>
          <p:cNvSpPr txBox="1"/>
          <p:nvPr/>
        </p:nvSpPr>
        <p:spPr>
          <a:xfrm>
            <a:off x="386991" y="259606"/>
            <a:ext cx="4931599" cy="707886"/>
          </a:xfrm>
          <a:prstGeom prst="rect">
            <a:avLst/>
          </a:prstGeom>
          <a:noFill/>
        </p:spPr>
        <p:txBody>
          <a:bodyPr wrap="square" rtlCol="0">
            <a:spAutoFit/>
          </a:bodyPr>
          <a:lstStyle/>
          <a:p>
            <a:pPr algn="l"/>
            <a:r>
              <a:rPr lang="en-AU" sz="4000" b="1" dirty="0">
                <a:solidFill>
                  <a:schemeClr val="bg1"/>
                </a:solidFill>
              </a:rPr>
              <a:t>Hardened hearts</a:t>
            </a:r>
            <a:endParaRPr lang="en-US" sz="4000" b="1" dirty="0">
              <a:solidFill>
                <a:schemeClr val="bg1"/>
              </a:solidFill>
            </a:endParaRPr>
          </a:p>
        </p:txBody>
      </p:sp>
      <p:sp>
        <p:nvSpPr>
          <p:cNvPr id="16" name="TextBox 15">
            <a:extLst>
              <a:ext uri="{FF2B5EF4-FFF2-40B4-BE49-F238E27FC236}">
                <a16:creationId xmlns:a16="http://schemas.microsoft.com/office/drawing/2014/main" id="{0DBEECA5-C199-4F40-F1DF-B1409B7290FA}"/>
              </a:ext>
            </a:extLst>
          </p:cNvPr>
          <p:cNvSpPr txBox="1"/>
          <p:nvPr/>
        </p:nvSpPr>
        <p:spPr>
          <a:xfrm>
            <a:off x="262288" y="1227098"/>
            <a:ext cx="5056302" cy="5509200"/>
          </a:xfrm>
          <a:prstGeom prst="rect">
            <a:avLst/>
          </a:prstGeom>
          <a:noFill/>
        </p:spPr>
        <p:txBody>
          <a:bodyPr wrap="square">
            <a:spAutoFit/>
          </a:bodyPr>
          <a:lstStyle/>
          <a:p>
            <a:r>
              <a:rPr lang="en-US" sz="3200" dirty="0">
                <a:solidFill>
                  <a:schemeClr val="bg1"/>
                </a:solidFill>
              </a:rPr>
              <a:t>It is important that this truth is balanced by the fact that people so blinded and hardened had also made their own choice to reject the message, and for their own reasons.</a:t>
            </a:r>
          </a:p>
          <a:p>
            <a:endParaRPr lang="en-US" sz="2000" dirty="0">
              <a:solidFill>
                <a:schemeClr val="bg1"/>
              </a:solidFill>
            </a:endParaRPr>
          </a:p>
          <a:p>
            <a:pPr lvl="1"/>
            <a:r>
              <a:rPr lang="en-US" sz="3200" dirty="0">
                <a:solidFill>
                  <a:schemeClr val="bg1"/>
                </a:solidFill>
              </a:rPr>
              <a:t> Kruse, C. G. (2003).  Tyndall New Testament Commentary</a:t>
            </a:r>
            <a:endParaRPr lang="en-US" sz="3200" b="0" i="0" u="none" strike="noStrike" baseline="0" dirty="0">
              <a:solidFill>
                <a:schemeClr val="bg1"/>
              </a:solidFill>
              <a:hlinkClick r:id="rId4">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721713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028EB2-1359-1A43-1EDA-BA808B50F08A}"/>
              </a:ext>
            </a:extLst>
          </p:cNvPr>
          <p:cNvSpPr txBox="1"/>
          <p:nvPr/>
        </p:nvSpPr>
        <p:spPr>
          <a:xfrm>
            <a:off x="243840" y="121920"/>
            <a:ext cx="11643360" cy="6001643"/>
          </a:xfrm>
          <a:prstGeom prst="rect">
            <a:avLst/>
          </a:prstGeom>
          <a:noFill/>
        </p:spPr>
        <p:txBody>
          <a:bodyPr wrap="square">
            <a:spAutoFit/>
          </a:bodyPr>
          <a:lstStyle/>
          <a:p>
            <a:r>
              <a:rPr lang="en-US" sz="3200" dirty="0">
                <a:solidFill>
                  <a:schemeClr val="bg1"/>
                </a:solidFill>
              </a:rPr>
              <a:t>1.  Blood: Pharaoh’s heart “</a:t>
            </a:r>
            <a:r>
              <a:rPr lang="en-US" sz="3200" b="1" dirty="0">
                <a:solidFill>
                  <a:srgbClr val="FFFF00"/>
                </a:solidFill>
              </a:rPr>
              <a:t>became hard</a:t>
            </a:r>
            <a:r>
              <a:rPr lang="en-US" sz="3200" dirty="0">
                <a:solidFill>
                  <a:schemeClr val="bg1"/>
                </a:solidFill>
              </a:rPr>
              <a:t>” (7:22)</a:t>
            </a:r>
          </a:p>
          <a:p>
            <a:r>
              <a:rPr lang="en-US" sz="3200" dirty="0">
                <a:solidFill>
                  <a:schemeClr val="bg1"/>
                </a:solidFill>
              </a:rPr>
              <a:t>2.  Frogs: Pharaoh “</a:t>
            </a:r>
            <a:r>
              <a:rPr lang="en-US" sz="3200" b="1" dirty="0">
                <a:solidFill>
                  <a:srgbClr val="FFFF00"/>
                </a:solidFill>
              </a:rPr>
              <a:t>hardened his own heart</a:t>
            </a:r>
            <a:r>
              <a:rPr lang="en-US" sz="3200" dirty="0">
                <a:solidFill>
                  <a:schemeClr val="bg1"/>
                </a:solidFill>
              </a:rPr>
              <a:t>” (8:15)</a:t>
            </a:r>
          </a:p>
          <a:p>
            <a:r>
              <a:rPr lang="en-US" sz="3200" dirty="0">
                <a:solidFill>
                  <a:schemeClr val="bg1"/>
                </a:solidFill>
              </a:rPr>
              <a:t>3.  Gnats: Pharaoh’s heart “</a:t>
            </a:r>
            <a:r>
              <a:rPr lang="en-US" sz="3200" b="1" dirty="0">
                <a:solidFill>
                  <a:srgbClr val="FFFF00"/>
                </a:solidFill>
              </a:rPr>
              <a:t>was hard</a:t>
            </a:r>
            <a:r>
              <a:rPr lang="en-US" sz="3200" dirty="0">
                <a:solidFill>
                  <a:schemeClr val="bg1"/>
                </a:solidFill>
              </a:rPr>
              <a:t>” (8:19)</a:t>
            </a:r>
          </a:p>
          <a:p>
            <a:r>
              <a:rPr lang="en-US" sz="3200" dirty="0">
                <a:solidFill>
                  <a:schemeClr val="bg1"/>
                </a:solidFill>
              </a:rPr>
              <a:t>4.  Flies: “</a:t>
            </a:r>
            <a:r>
              <a:rPr lang="en-US" sz="3200" b="1" dirty="0">
                <a:solidFill>
                  <a:srgbClr val="FFFF00"/>
                </a:solidFill>
              </a:rPr>
              <a:t>Pharaoh hardened his own heart</a:t>
            </a:r>
            <a:r>
              <a:rPr lang="en-US" sz="3200" dirty="0">
                <a:solidFill>
                  <a:schemeClr val="bg1"/>
                </a:solidFill>
              </a:rPr>
              <a:t>” (8:32)</a:t>
            </a:r>
          </a:p>
          <a:p>
            <a:r>
              <a:rPr lang="en-US" sz="3200" dirty="0">
                <a:solidFill>
                  <a:schemeClr val="bg1"/>
                </a:solidFill>
              </a:rPr>
              <a:t>5.  Livestock die: </a:t>
            </a:r>
            <a:r>
              <a:rPr lang="en-US" sz="3200" b="1" dirty="0">
                <a:solidFill>
                  <a:srgbClr val="FFFF00"/>
                </a:solidFill>
              </a:rPr>
              <a:t>Pharaoh’s heart “was hard</a:t>
            </a:r>
            <a:r>
              <a:rPr lang="en-US" sz="3200" dirty="0">
                <a:solidFill>
                  <a:schemeClr val="bg1"/>
                </a:solidFill>
              </a:rPr>
              <a:t>” (9:7)</a:t>
            </a:r>
          </a:p>
          <a:p>
            <a:r>
              <a:rPr lang="en-US" sz="3200" dirty="0">
                <a:solidFill>
                  <a:schemeClr val="bg1"/>
                </a:solidFill>
              </a:rPr>
              <a:t>6.  Boils: “</a:t>
            </a:r>
            <a:r>
              <a:rPr lang="en-US" sz="3200" b="1" dirty="0">
                <a:solidFill>
                  <a:srgbClr val="00CCFF"/>
                </a:solidFill>
              </a:rPr>
              <a:t>The Lord hardened Pharaoh’s heart” </a:t>
            </a:r>
            <a:r>
              <a:rPr lang="en-US" sz="3200" dirty="0">
                <a:solidFill>
                  <a:schemeClr val="bg1"/>
                </a:solidFill>
              </a:rPr>
              <a:t>(9:12)</a:t>
            </a:r>
          </a:p>
          <a:p>
            <a:r>
              <a:rPr lang="en-US" sz="3200" dirty="0">
                <a:solidFill>
                  <a:schemeClr val="bg1"/>
                </a:solidFill>
              </a:rPr>
              <a:t>7.  Hail: Pharaoh “</a:t>
            </a:r>
            <a:r>
              <a:rPr lang="en-US" sz="3200" b="1" dirty="0">
                <a:solidFill>
                  <a:srgbClr val="FFFF00"/>
                </a:solidFill>
              </a:rPr>
              <a:t>hardened his own heart</a:t>
            </a:r>
            <a:r>
              <a:rPr lang="en-US" sz="3200" dirty="0">
                <a:solidFill>
                  <a:schemeClr val="bg1"/>
                </a:solidFill>
              </a:rPr>
              <a:t>” (9:34)</a:t>
            </a:r>
          </a:p>
          <a:p>
            <a:pPr marL="514350" indent="-514350">
              <a:buAutoNum type="arabicPeriod" startAt="8"/>
            </a:pPr>
            <a:r>
              <a:rPr lang="en-US" sz="3200" dirty="0">
                <a:solidFill>
                  <a:schemeClr val="bg1"/>
                </a:solidFill>
              </a:rPr>
              <a:t>Locusts: </a:t>
            </a:r>
            <a:r>
              <a:rPr lang="en-US" sz="3200" b="1" dirty="0">
                <a:solidFill>
                  <a:srgbClr val="00CCFF"/>
                </a:solidFill>
              </a:rPr>
              <a:t>God announces that he has “hardened Pharaoh’s </a:t>
            </a:r>
          </a:p>
          <a:p>
            <a:r>
              <a:rPr lang="en-US" sz="3200" b="1" dirty="0">
                <a:solidFill>
                  <a:srgbClr val="00CCFF"/>
                </a:solidFill>
              </a:rPr>
              <a:t>       heart</a:t>
            </a:r>
            <a:r>
              <a:rPr lang="en-US" sz="3200" dirty="0">
                <a:solidFill>
                  <a:schemeClr val="bg1"/>
                </a:solidFill>
              </a:rPr>
              <a:t>” (10:1,10:20)</a:t>
            </a:r>
          </a:p>
          <a:p>
            <a:r>
              <a:rPr lang="en-US" sz="3200" dirty="0">
                <a:solidFill>
                  <a:schemeClr val="bg1"/>
                </a:solidFill>
              </a:rPr>
              <a:t>9.  Darkness: </a:t>
            </a:r>
            <a:r>
              <a:rPr lang="en-US" sz="3200" b="1" dirty="0">
                <a:solidFill>
                  <a:srgbClr val="00CCFF"/>
                </a:solidFill>
              </a:rPr>
              <a:t>God “hardened Pharaoh’s heart</a:t>
            </a:r>
            <a:r>
              <a:rPr lang="en-US" sz="3200" dirty="0">
                <a:solidFill>
                  <a:schemeClr val="bg1"/>
                </a:solidFill>
              </a:rPr>
              <a:t>” (10:27)</a:t>
            </a:r>
          </a:p>
          <a:p>
            <a:r>
              <a:rPr lang="en-US" sz="3200" dirty="0">
                <a:solidFill>
                  <a:schemeClr val="bg1"/>
                </a:solidFill>
              </a:rPr>
              <a:t>10. Death of the firstborn: </a:t>
            </a:r>
            <a:r>
              <a:rPr lang="en-US" sz="3200" b="1" dirty="0">
                <a:solidFill>
                  <a:srgbClr val="00CCFF"/>
                </a:solidFill>
              </a:rPr>
              <a:t>God “hardened Pharaoh’s heart</a:t>
            </a:r>
            <a:r>
              <a:rPr lang="en-US" sz="3200" dirty="0">
                <a:solidFill>
                  <a:schemeClr val="bg1"/>
                </a:solidFill>
              </a:rPr>
              <a:t>” </a:t>
            </a:r>
          </a:p>
          <a:p>
            <a:r>
              <a:rPr lang="en-US" sz="3200" dirty="0">
                <a:solidFill>
                  <a:schemeClr val="bg1"/>
                </a:solidFill>
              </a:rPr>
              <a:t>      (11:10)</a:t>
            </a:r>
          </a:p>
        </p:txBody>
      </p:sp>
      <p:sp>
        <p:nvSpPr>
          <p:cNvPr id="6" name="TextBox 5">
            <a:extLst>
              <a:ext uri="{FF2B5EF4-FFF2-40B4-BE49-F238E27FC236}">
                <a16:creationId xmlns:a16="http://schemas.microsoft.com/office/drawing/2014/main" id="{2921AE0C-0A89-018D-EF5D-934E374D866C}"/>
              </a:ext>
            </a:extLst>
          </p:cNvPr>
          <p:cNvSpPr txBox="1"/>
          <p:nvPr/>
        </p:nvSpPr>
        <p:spPr>
          <a:xfrm>
            <a:off x="3520439" y="6028194"/>
            <a:ext cx="8427721" cy="707886"/>
          </a:xfrm>
          <a:prstGeom prst="rect">
            <a:avLst/>
          </a:prstGeom>
          <a:solidFill>
            <a:schemeClr val="bg1">
              <a:lumMod val="85000"/>
            </a:schemeClr>
          </a:solidFill>
        </p:spPr>
        <p:txBody>
          <a:bodyPr wrap="square" rtlCol="0">
            <a:spAutoFit/>
          </a:bodyPr>
          <a:lstStyle/>
          <a:p>
            <a:pPr algn="ctr"/>
            <a:r>
              <a:rPr lang="en-AU" sz="4000" b="1" dirty="0"/>
              <a:t>Who hardened Pharoah’s heart?</a:t>
            </a:r>
            <a:endParaRPr lang="en-US" sz="4000" b="1" dirty="0"/>
          </a:p>
        </p:txBody>
      </p:sp>
    </p:spTree>
    <p:extLst>
      <p:ext uri="{BB962C8B-B14F-4D97-AF65-F5344CB8AC3E}">
        <p14:creationId xmlns:p14="http://schemas.microsoft.com/office/powerpoint/2010/main" val="380747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A9591A-1E35-08BF-9DE4-EA53B090CC79}"/>
              </a:ext>
            </a:extLst>
          </p:cNvPr>
          <p:cNvSpPr txBox="1"/>
          <p:nvPr/>
        </p:nvSpPr>
        <p:spPr>
          <a:xfrm>
            <a:off x="213359" y="160794"/>
            <a:ext cx="7330441" cy="707886"/>
          </a:xfrm>
          <a:prstGeom prst="rect">
            <a:avLst/>
          </a:prstGeom>
          <a:solidFill>
            <a:schemeClr val="bg1">
              <a:lumMod val="85000"/>
            </a:schemeClr>
          </a:solidFill>
        </p:spPr>
        <p:txBody>
          <a:bodyPr wrap="square" rtlCol="0">
            <a:spAutoFit/>
          </a:bodyPr>
          <a:lstStyle/>
          <a:p>
            <a:pPr algn="ctr"/>
            <a:r>
              <a:rPr lang="en-AU" sz="4000" b="1" dirty="0"/>
              <a:t>Hardened hearts in the NT?</a:t>
            </a:r>
            <a:endParaRPr lang="en-US" sz="4000" b="1" dirty="0"/>
          </a:p>
        </p:txBody>
      </p:sp>
      <p:sp>
        <p:nvSpPr>
          <p:cNvPr id="4" name="TextBox 3">
            <a:extLst>
              <a:ext uri="{FF2B5EF4-FFF2-40B4-BE49-F238E27FC236}">
                <a16:creationId xmlns:a16="http://schemas.microsoft.com/office/drawing/2014/main" id="{BFD6DDE8-A0BF-9801-FC63-A1F050FB19FE}"/>
              </a:ext>
            </a:extLst>
          </p:cNvPr>
          <p:cNvSpPr txBox="1"/>
          <p:nvPr/>
        </p:nvSpPr>
        <p:spPr>
          <a:xfrm>
            <a:off x="990599" y="1059954"/>
            <a:ext cx="4343401" cy="707886"/>
          </a:xfrm>
          <a:prstGeom prst="rect">
            <a:avLst/>
          </a:prstGeom>
          <a:solidFill>
            <a:schemeClr val="bg1">
              <a:lumMod val="85000"/>
            </a:schemeClr>
          </a:solidFill>
        </p:spPr>
        <p:txBody>
          <a:bodyPr wrap="square" rtlCol="0">
            <a:spAutoFit/>
          </a:bodyPr>
          <a:lstStyle/>
          <a:p>
            <a:pPr algn="ctr"/>
            <a:r>
              <a:rPr lang="en-AU" sz="4000" b="1" dirty="0"/>
              <a:t>John</a:t>
            </a:r>
            <a:endParaRPr lang="en-US" sz="4000" b="1" dirty="0"/>
          </a:p>
        </p:txBody>
      </p:sp>
      <p:sp>
        <p:nvSpPr>
          <p:cNvPr id="5" name="TextBox 4">
            <a:extLst>
              <a:ext uri="{FF2B5EF4-FFF2-40B4-BE49-F238E27FC236}">
                <a16:creationId xmlns:a16="http://schemas.microsoft.com/office/drawing/2014/main" id="{454422E0-0709-8C01-AB2D-7FA085A48136}"/>
              </a:ext>
            </a:extLst>
          </p:cNvPr>
          <p:cNvSpPr txBox="1"/>
          <p:nvPr/>
        </p:nvSpPr>
        <p:spPr>
          <a:xfrm>
            <a:off x="6629399" y="1059954"/>
            <a:ext cx="4343401" cy="707886"/>
          </a:xfrm>
          <a:prstGeom prst="rect">
            <a:avLst/>
          </a:prstGeom>
          <a:solidFill>
            <a:schemeClr val="bg1">
              <a:lumMod val="85000"/>
            </a:schemeClr>
          </a:solidFill>
        </p:spPr>
        <p:txBody>
          <a:bodyPr wrap="square" rtlCol="0">
            <a:spAutoFit/>
          </a:bodyPr>
          <a:lstStyle/>
          <a:p>
            <a:pPr algn="ctr"/>
            <a:r>
              <a:rPr lang="en-AU" sz="4000" b="1" dirty="0"/>
              <a:t>Romans</a:t>
            </a:r>
            <a:endParaRPr lang="en-US" sz="4000" b="1" dirty="0"/>
          </a:p>
        </p:txBody>
      </p:sp>
      <p:sp>
        <p:nvSpPr>
          <p:cNvPr id="6" name="TextBox 5">
            <a:extLst>
              <a:ext uri="{FF2B5EF4-FFF2-40B4-BE49-F238E27FC236}">
                <a16:creationId xmlns:a16="http://schemas.microsoft.com/office/drawing/2014/main" id="{625A8461-84D3-9851-B276-F0B6FACF17E9}"/>
              </a:ext>
            </a:extLst>
          </p:cNvPr>
          <p:cNvSpPr txBox="1"/>
          <p:nvPr/>
        </p:nvSpPr>
        <p:spPr>
          <a:xfrm>
            <a:off x="990599" y="1959114"/>
            <a:ext cx="4343401" cy="707886"/>
          </a:xfrm>
          <a:prstGeom prst="rect">
            <a:avLst/>
          </a:prstGeom>
          <a:solidFill>
            <a:schemeClr val="bg1">
              <a:lumMod val="85000"/>
            </a:schemeClr>
          </a:solidFill>
        </p:spPr>
        <p:txBody>
          <a:bodyPr wrap="square" rtlCol="0">
            <a:spAutoFit/>
          </a:bodyPr>
          <a:lstStyle/>
          <a:p>
            <a:pPr algn="ctr"/>
            <a:r>
              <a:rPr lang="en-AU" sz="4000" b="1" dirty="0"/>
              <a:t>Prologue</a:t>
            </a:r>
            <a:endParaRPr lang="en-US" sz="4000" b="1" dirty="0"/>
          </a:p>
        </p:txBody>
      </p:sp>
      <p:sp>
        <p:nvSpPr>
          <p:cNvPr id="7" name="TextBox 6">
            <a:extLst>
              <a:ext uri="{FF2B5EF4-FFF2-40B4-BE49-F238E27FC236}">
                <a16:creationId xmlns:a16="http://schemas.microsoft.com/office/drawing/2014/main" id="{925B0885-24D7-2208-7808-32CDDAD36F54}"/>
              </a:ext>
            </a:extLst>
          </p:cNvPr>
          <p:cNvSpPr txBox="1"/>
          <p:nvPr/>
        </p:nvSpPr>
        <p:spPr>
          <a:xfrm>
            <a:off x="6629399" y="1959114"/>
            <a:ext cx="4343401" cy="707886"/>
          </a:xfrm>
          <a:prstGeom prst="rect">
            <a:avLst/>
          </a:prstGeom>
          <a:solidFill>
            <a:schemeClr val="bg1">
              <a:lumMod val="85000"/>
            </a:schemeClr>
          </a:solidFill>
        </p:spPr>
        <p:txBody>
          <a:bodyPr wrap="square" rtlCol="0">
            <a:spAutoFit/>
          </a:bodyPr>
          <a:lstStyle/>
          <a:p>
            <a:pPr algn="ctr"/>
            <a:r>
              <a:rPr lang="en-AU" sz="4000" b="1" dirty="0"/>
              <a:t>Thesis</a:t>
            </a:r>
            <a:endParaRPr lang="en-US" sz="4000" b="1" dirty="0"/>
          </a:p>
        </p:txBody>
      </p:sp>
      <p:sp>
        <p:nvSpPr>
          <p:cNvPr id="8" name="TextBox 7">
            <a:extLst>
              <a:ext uri="{FF2B5EF4-FFF2-40B4-BE49-F238E27FC236}">
                <a16:creationId xmlns:a16="http://schemas.microsoft.com/office/drawing/2014/main" id="{433D113E-1A5D-8CE6-EFFE-0A475EDB7555}"/>
              </a:ext>
            </a:extLst>
          </p:cNvPr>
          <p:cNvSpPr txBox="1"/>
          <p:nvPr/>
        </p:nvSpPr>
        <p:spPr>
          <a:xfrm>
            <a:off x="990599" y="2873514"/>
            <a:ext cx="4343401" cy="707886"/>
          </a:xfrm>
          <a:prstGeom prst="rect">
            <a:avLst/>
          </a:prstGeom>
          <a:solidFill>
            <a:schemeClr val="bg1">
              <a:lumMod val="85000"/>
            </a:schemeClr>
          </a:solidFill>
        </p:spPr>
        <p:txBody>
          <a:bodyPr wrap="square" rtlCol="0">
            <a:spAutoFit/>
          </a:bodyPr>
          <a:lstStyle/>
          <a:p>
            <a:pPr algn="ctr"/>
            <a:r>
              <a:rPr lang="en-AU" sz="4000" b="1" dirty="0"/>
              <a:t>John 1:1-18</a:t>
            </a:r>
            <a:endParaRPr lang="en-US" sz="4000" b="1" dirty="0"/>
          </a:p>
        </p:txBody>
      </p:sp>
      <p:sp>
        <p:nvSpPr>
          <p:cNvPr id="9" name="TextBox 8">
            <a:extLst>
              <a:ext uri="{FF2B5EF4-FFF2-40B4-BE49-F238E27FC236}">
                <a16:creationId xmlns:a16="http://schemas.microsoft.com/office/drawing/2014/main" id="{79A9C889-B3AB-5BFE-99FF-B7AE80771D2C}"/>
              </a:ext>
            </a:extLst>
          </p:cNvPr>
          <p:cNvSpPr txBox="1"/>
          <p:nvPr/>
        </p:nvSpPr>
        <p:spPr>
          <a:xfrm>
            <a:off x="6629399" y="2873514"/>
            <a:ext cx="4343401" cy="707886"/>
          </a:xfrm>
          <a:prstGeom prst="rect">
            <a:avLst/>
          </a:prstGeom>
          <a:solidFill>
            <a:schemeClr val="bg1">
              <a:lumMod val="85000"/>
            </a:schemeClr>
          </a:solidFill>
        </p:spPr>
        <p:txBody>
          <a:bodyPr wrap="square" rtlCol="0">
            <a:spAutoFit/>
          </a:bodyPr>
          <a:lstStyle/>
          <a:p>
            <a:pPr algn="ctr"/>
            <a:r>
              <a:rPr lang="en-AU" sz="4000" b="1" dirty="0"/>
              <a:t>Rom 1:16-17</a:t>
            </a:r>
            <a:endParaRPr lang="en-US" sz="4000" b="1" dirty="0"/>
          </a:p>
        </p:txBody>
      </p:sp>
      <p:sp>
        <p:nvSpPr>
          <p:cNvPr id="11" name="TextBox 10">
            <a:extLst>
              <a:ext uri="{FF2B5EF4-FFF2-40B4-BE49-F238E27FC236}">
                <a16:creationId xmlns:a16="http://schemas.microsoft.com/office/drawing/2014/main" id="{F8BE2E57-4610-A39B-FD17-3718D9DD737E}"/>
              </a:ext>
            </a:extLst>
          </p:cNvPr>
          <p:cNvSpPr txBox="1"/>
          <p:nvPr/>
        </p:nvSpPr>
        <p:spPr>
          <a:xfrm>
            <a:off x="213359" y="3581400"/>
            <a:ext cx="11765281" cy="3250121"/>
          </a:xfrm>
          <a:prstGeom prst="rect">
            <a:avLst/>
          </a:prstGeom>
          <a:noFill/>
        </p:spPr>
        <p:txBody>
          <a:bodyPr wrap="square">
            <a:spAutoFit/>
          </a:bodyPr>
          <a:lstStyle/>
          <a:p>
            <a:pPr>
              <a:lnSpc>
                <a:spcPct val="95000"/>
              </a:lnSpc>
            </a:pPr>
            <a:r>
              <a:rPr lang="en-US" sz="3600" b="1" i="0" baseline="30000" dirty="0">
                <a:solidFill>
                  <a:schemeClr val="bg1"/>
                </a:solidFill>
                <a:effectLst/>
              </a:rPr>
              <a:t>16 </a:t>
            </a:r>
            <a:r>
              <a:rPr lang="en-US" sz="3600" b="0" i="0" dirty="0">
                <a:solidFill>
                  <a:schemeClr val="bg1"/>
                </a:solidFill>
                <a:effectLst/>
              </a:rPr>
              <a:t>For I am not ashamed of the gospel, because it is the power of God that brings salvation to everyone who believes: first to the Jew, then to the Gentile. </a:t>
            </a:r>
            <a:r>
              <a:rPr lang="en-US" sz="3600" b="1" baseline="30000" dirty="0">
                <a:solidFill>
                  <a:schemeClr val="bg1"/>
                </a:solidFill>
              </a:rPr>
              <a:t>17 </a:t>
            </a:r>
            <a:r>
              <a:rPr lang="en-US" sz="3600" dirty="0">
                <a:solidFill>
                  <a:schemeClr val="bg1"/>
                </a:solidFill>
              </a:rPr>
              <a:t>For in the gospel the righteousness of God is revealed—a righteousness that is by faith from first to last, just as it is written: “The righteous will live by faith.”</a:t>
            </a:r>
          </a:p>
        </p:txBody>
      </p:sp>
    </p:spTree>
    <p:extLst>
      <p:ext uri="{BB962C8B-B14F-4D97-AF65-F5344CB8AC3E}">
        <p14:creationId xmlns:p14="http://schemas.microsoft.com/office/powerpoint/2010/main" val="30095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05A475-2982-BA57-F4CD-76651B7F0862}"/>
              </a:ext>
            </a:extLst>
          </p:cNvPr>
          <p:cNvSpPr txBox="1"/>
          <p:nvPr/>
        </p:nvSpPr>
        <p:spPr>
          <a:xfrm>
            <a:off x="0" y="205889"/>
            <a:ext cx="11948160" cy="5878532"/>
          </a:xfrm>
          <a:prstGeom prst="rect">
            <a:avLst/>
          </a:prstGeom>
          <a:noFill/>
        </p:spPr>
        <p:txBody>
          <a:bodyPr wrap="square">
            <a:spAutoFit/>
          </a:bodyPr>
          <a:lstStyle/>
          <a:p>
            <a:pPr algn="l"/>
            <a:r>
              <a:rPr lang="en-US" sz="2000" b="1" i="0" baseline="30000" dirty="0">
                <a:solidFill>
                  <a:schemeClr val="bg1"/>
                </a:solidFill>
                <a:effectLst/>
                <a:latin typeface="system-ui"/>
              </a:rPr>
              <a:t>18 </a:t>
            </a:r>
            <a:r>
              <a:rPr lang="en-US" sz="2000" b="0" i="0" dirty="0">
                <a:solidFill>
                  <a:schemeClr val="bg1"/>
                </a:solidFill>
                <a:effectLst/>
                <a:latin typeface="system-ui"/>
              </a:rPr>
              <a:t>The wrath of God is being revealed from heaven against all the godlessness and wickedness of people, who suppress the truth by their wickedness, </a:t>
            </a:r>
            <a:r>
              <a:rPr lang="en-US" sz="2000" b="1" i="0" baseline="30000" dirty="0">
                <a:solidFill>
                  <a:schemeClr val="bg1"/>
                </a:solidFill>
                <a:effectLst/>
                <a:latin typeface="system-ui"/>
              </a:rPr>
              <a:t>19 </a:t>
            </a:r>
            <a:r>
              <a:rPr lang="en-US" sz="2000" b="0" i="0" dirty="0">
                <a:solidFill>
                  <a:schemeClr val="bg1"/>
                </a:solidFill>
                <a:effectLst/>
                <a:latin typeface="system-ui"/>
              </a:rPr>
              <a:t>since what may be known about God is plain to them, because God has made it plain to them. </a:t>
            </a:r>
            <a:r>
              <a:rPr lang="en-US" sz="2000" b="1" i="0" baseline="30000" dirty="0">
                <a:solidFill>
                  <a:schemeClr val="bg1"/>
                </a:solidFill>
                <a:effectLst/>
                <a:latin typeface="system-ui"/>
              </a:rPr>
              <a:t>20 </a:t>
            </a:r>
            <a:r>
              <a:rPr lang="en-US" sz="2000" b="0" i="0" dirty="0">
                <a:solidFill>
                  <a:schemeClr val="bg1"/>
                </a:solidFill>
                <a:effectLst/>
                <a:latin typeface="system-ui"/>
              </a:rPr>
              <a:t>For since the creation of the world God’s invisible qualities—his eternal power and divine nature—have been clearly seen, being understood from what has been made, so that people are without excuse.</a:t>
            </a:r>
          </a:p>
          <a:p>
            <a:pPr algn="l"/>
            <a:r>
              <a:rPr lang="en-US" sz="2000" b="1" i="0" baseline="30000" dirty="0">
                <a:solidFill>
                  <a:schemeClr val="bg1"/>
                </a:solidFill>
                <a:effectLst/>
                <a:latin typeface="system-ui"/>
              </a:rPr>
              <a:t>21 </a:t>
            </a:r>
            <a:r>
              <a:rPr lang="en-US" sz="2000" b="0" i="0" dirty="0">
                <a:solidFill>
                  <a:schemeClr val="bg1"/>
                </a:solidFill>
                <a:effectLst/>
                <a:latin typeface="system-ui"/>
              </a:rPr>
              <a:t>For although they knew God, they neither glorified him as God nor gave thanks to him, but their thinking became futile and their foolish hearts were darkened. </a:t>
            </a:r>
            <a:r>
              <a:rPr lang="en-US" sz="2000" b="1" i="0" baseline="30000" dirty="0">
                <a:solidFill>
                  <a:schemeClr val="bg1"/>
                </a:solidFill>
                <a:effectLst/>
                <a:latin typeface="system-ui"/>
              </a:rPr>
              <a:t>22 </a:t>
            </a:r>
            <a:r>
              <a:rPr lang="en-US" sz="2000" b="0" i="0" dirty="0">
                <a:solidFill>
                  <a:schemeClr val="bg1"/>
                </a:solidFill>
                <a:effectLst/>
                <a:latin typeface="system-ui"/>
              </a:rPr>
              <a:t>Although they claimed to be wise, they became fools </a:t>
            </a:r>
            <a:r>
              <a:rPr lang="en-US" sz="2000" b="1" i="0" baseline="30000" dirty="0">
                <a:solidFill>
                  <a:schemeClr val="bg1"/>
                </a:solidFill>
                <a:effectLst/>
                <a:latin typeface="system-ui"/>
              </a:rPr>
              <a:t>23 </a:t>
            </a:r>
            <a:r>
              <a:rPr lang="en-US" sz="2000" b="0" i="0" dirty="0">
                <a:solidFill>
                  <a:schemeClr val="bg1"/>
                </a:solidFill>
                <a:effectLst/>
                <a:latin typeface="system-ui"/>
              </a:rPr>
              <a:t>and exchanged the glory of the immortal God for images made to look like a mortal human being and birds and animals and reptiles.</a:t>
            </a:r>
          </a:p>
          <a:p>
            <a:pPr algn="l"/>
            <a:r>
              <a:rPr lang="en-US" sz="2000" b="1" i="0" baseline="30000" dirty="0">
                <a:solidFill>
                  <a:schemeClr val="bg1"/>
                </a:solidFill>
                <a:effectLst/>
                <a:latin typeface="system-ui"/>
              </a:rPr>
              <a:t>24 </a:t>
            </a:r>
            <a:r>
              <a:rPr lang="en-US" sz="2000" b="0" i="0" dirty="0">
                <a:solidFill>
                  <a:schemeClr val="bg1"/>
                </a:solidFill>
                <a:effectLst/>
                <a:latin typeface="system-ui"/>
              </a:rPr>
              <a:t>Therefore </a:t>
            </a:r>
            <a:r>
              <a:rPr lang="en-US" sz="2000" i="0" dirty="0">
                <a:solidFill>
                  <a:schemeClr val="bg1"/>
                </a:solidFill>
                <a:effectLst/>
                <a:latin typeface="system-ui"/>
              </a:rPr>
              <a:t>God gave them over in the </a:t>
            </a:r>
            <a:r>
              <a:rPr lang="en-US" sz="3200" b="1" i="0" dirty="0">
                <a:solidFill>
                  <a:srgbClr val="FFFF00"/>
                </a:solidFill>
                <a:effectLst/>
                <a:latin typeface="system-ui"/>
              </a:rPr>
              <a:t>sinful desires </a:t>
            </a:r>
            <a:r>
              <a:rPr lang="en-US" sz="2000" b="0" i="0" dirty="0">
                <a:solidFill>
                  <a:schemeClr val="bg1"/>
                </a:solidFill>
                <a:effectLst/>
                <a:latin typeface="system-ui"/>
              </a:rPr>
              <a:t>of their hearts to sexual impurity for the degrading of their bodies with one another. </a:t>
            </a:r>
            <a:r>
              <a:rPr lang="en-US" sz="2000" b="1" i="0" baseline="30000" dirty="0">
                <a:solidFill>
                  <a:schemeClr val="bg1"/>
                </a:solidFill>
                <a:effectLst/>
                <a:latin typeface="system-ui"/>
              </a:rPr>
              <a:t>25 </a:t>
            </a:r>
            <a:r>
              <a:rPr lang="en-US" sz="2000" b="0" i="0" dirty="0">
                <a:solidFill>
                  <a:schemeClr val="bg1"/>
                </a:solidFill>
                <a:effectLst/>
                <a:latin typeface="system-ui"/>
              </a:rPr>
              <a:t>They exchanged the truth about God for a lie, and worshiped and served created things rather than the Creator—who is forever praised. Amen.</a:t>
            </a:r>
          </a:p>
          <a:p>
            <a:pPr algn="l"/>
            <a:r>
              <a:rPr lang="en-US" sz="2000" b="1" i="0" baseline="30000" dirty="0">
                <a:solidFill>
                  <a:schemeClr val="bg1"/>
                </a:solidFill>
                <a:effectLst/>
                <a:latin typeface="system-ui"/>
              </a:rPr>
              <a:t>26 </a:t>
            </a:r>
            <a:r>
              <a:rPr lang="en-US" sz="2000" b="0" i="0" dirty="0">
                <a:solidFill>
                  <a:schemeClr val="bg1"/>
                </a:solidFill>
                <a:effectLst/>
                <a:latin typeface="system-ui"/>
              </a:rPr>
              <a:t>Because of this, </a:t>
            </a:r>
            <a:r>
              <a:rPr lang="en-US" sz="2000" i="0" dirty="0">
                <a:solidFill>
                  <a:schemeClr val="bg1"/>
                </a:solidFill>
                <a:effectLst/>
                <a:latin typeface="system-ui"/>
              </a:rPr>
              <a:t>God gave them over to </a:t>
            </a:r>
            <a:r>
              <a:rPr lang="en-US" sz="3200" b="1" i="0" dirty="0">
                <a:solidFill>
                  <a:srgbClr val="FFFF00"/>
                </a:solidFill>
                <a:effectLst/>
                <a:latin typeface="system-ui"/>
              </a:rPr>
              <a:t>shameful lusts</a:t>
            </a:r>
            <a:r>
              <a:rPr lang="en-US" sz="2000" b="0" i="0" dirty="0">
                <a:solidFill>
                  <a:schemeClr val="bg1"/>
                </a:solidFill>
                <a:effectLst/>
                <a:latin typeface="system-ui"/>
              </a:rPr>
              <a:t>. Even their women exchanged natural sexual relations for unnatural ones. </a:t>
            </a:r>
            <a:r>
              <a:rPr lang="en-US" sz="2000" b="1" i="0" baseline="30000" dirty="0">
                <a:solidFill>
                  <a:schemeClr val="bg1"/>
                </a:solidFill>
                <a:effectLst/>
                <a:latin typeface="system-ui"/>
              </a:rPr>
              <a:t>27 </a:t>
            </a:r>
            <a:r>
              <a:rPr lang="en-US" sz="2000" b="0" i="0" dirty="0">
                <a:solidFill>
                  <a:schemeClr val="bg1"/>
                </a:solidFill>
                <a:effectLst/>
                <a:latin typeface="system-ui"/>
              </a:rPr>
              <a:t>In the same way the men also abandoned natural relations with women and were inflamed with lust for one another. Men committed shameful acts with other men, and received in themselves the due penalty for their error.</a:t>
            </a:r>
          </a:p>
          <a:p>
            <a:pPr algn="l"/>
            <a:r>
              <a:rPr lang="en-US" sz="2000" b="1" i="0" baseline="30000" dirty="0">
                <a:solidFill>
                  <a:schemeClr val="bg1"/>
                </a:solidFill>
                <a:effectLst/>
                <a:latin typeface="system-ui"/>
              </a:rPr>
              <a:t>28 </a:t>
            </a:r>
            <a:r>
              <a:rPr lang="en-US" sz="2000" b="0" i="0" dirty="0">
                <a:solidFill>
                  <a:schemeClr val="bg1"/>
                </a:solidFill>
                <a:effectLst/>
                <a:latin typeface="system-ui"/>
              </a:rPr>
              <a:t>Furthermore, just as they did not think it worthwhile to retain the knowledge of God, so </a:t>
            </a:r>
            <a:r>
              <a:rPr lang="en-US" sz="2000" i="0" dirty="0">
                <a:solidFill>
                  <a:schemeClr val="bg1"/>
                </a:solidFill>
                <a:effectLst/>
                <a:latin typeface="system-ui"/>
              </a:rPr>
              <a:t>God gave them over to a </a:t>
            </a:r>
            <a:r>
              <a:rPr lang="en-US" sz="3200" b="1" i="0" dirty="0">
                <a:solidFill>
                  <a:srgbClr val="FFFF00"/>
                </a:solidFill>
                <a:effectLst/>
                <a:latin typeface="system-ui"/>
              </a:rPr>
              <a:t>depraved mind</a:t>
            </a:r>
            <a:r>
              <a:rPr lang="en-US" sz="2000" b="0" i="0" dirty="0">
                <a:solidFill>
                  <a:schemeClr val="bg1"/>
                </a:solidFill>
                <a:effectLst/>
                <a:latin typeface="system-ui"/>
              </a:rPr>
              <a:t>, so that they do what ought not to be done.</a:t>
            </a:r>
          </a:p>
        </p:txBody>
      </p:sp>
    </p:spTree>
    <p:extLst>
      <p:ext uri="{BB962C8B-B14F-4D97-AF65-F5344CB8AC3E}">
        <p14:creationId xmlns:p14="http://schemas.microsoft.com/office/powerpoint/2010/main" val="7435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44BC1C-E2BF-804B-161D-08730B4939A1}"/>
              </a:ext>
            </a:extLst>
          </p:cNvPr>
          <p:cNvSpPr/>
          <p:nvPr/>
        </p:nvSpPr>
        <p:spPr>
          <a:xfrm>
            <a:off x="6537960" y="226893"/>
            <a:ext cx="4343399" cy="3202108"/>
          </a:xfrm>
          <a:prstGeom prst="rect">
            <a:avLst/>
          </a:prstGeom>
          <a:noFill/>
          <a:ln w="127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5F53368-0BD8-BEA0-B7B5-B5874D79A590}"/>
              </a:ext>
            </a:extLst>
          </p:cNvPr>
          <p:cNvSpPr/>
          <p:nvPr/>
        </p:nvSpPr>
        <p:spPr>
          <a:xfrm>
            <a:off x="9605482" y="2418082"/>
            <a:ext cx="2416806" cy="3893817"/>
          </a:xfrm>
          <a:prstGeom prst="rect">
            <a:avLst/>
          </a:prstGeom>
          <a:noFill/>
          <a:ln w="127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6C09902-1D22-D897-00D6-7DA503FBEEAC}"/>
              </a:ext>
            </a:extLst>
          </p:cNvPr>
          <p:cNvSpPr/>
          <p:nvPr/>
        </p:nvSpPr>
        <p:spPr>
          <a:xfrm>
            <a:off x="9645553" y="2288540"/>
            <a:ext cx="1198216" cy="1681480"/>
          </a:xfrm>
          <a:prstGeom prst="rect">
            <a:avLst/>
          </a:prstGeom>
          <a:solidFill>
            <a:schemeClr val="tx1"/>
          </a:solidFill>
          <a:ln w="539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CAA5C41-4962-1F0A-8C36-E448A28D7D9E}"/>
              </a:ext>
            </a:extLst>
          </p:cNvPr>
          <p:cNvSpPr/>
          <p:nvPr/>
        </p:nvSpPr>
        <p:spPr>
          <a:xfrm>
            <a:off x="7284254" y="2066703"/>
            <a:ext cx="2589968" cy="13546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ADE9371-5D6A-8E66-7844-F9ACF87DB818}"/>
              </a:ext>
            </a:extLst>
          </p:cNvPr>
          <p:cNvSpPr/>
          <p:nvPr/>
        </p:nvSpPr>
        <p:spPr>
          <a:xfrm>
            <a:off x="9876821" y="2434051"/>
            <a:ext cx="1479752" cy="16814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a:extLst>
              <a:ext uri="{FF2B5EF4-FFF2-40B4-BE49-F238E27FC236}">
                <a16:creationId xmlns:a16="http://schemas.microsoft.com/office/drawing/2014/main" id="{5F1F3CE4-9630-DD5C-8151-EA255B4EBD7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799376" y="495772"/>
            <a:ext cx="3898797" cy="25829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statue of a person with his arms out&#10;&#10;Description automatically generated">
            <a:extLst>
              <a:ext uri="{FF2B5EF4-FFF2-40B4-BE49-F238E27FC236}">
                <a16:creationId xmlns:a16="http://schemas.microsoft.com/office/drawing/2014/main" id="{28DE3852-EEA7-82FA-9018-E1220E89F5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11812" y="2660929"/>
            <a:ext cx="1857425" cy="3408121"/>
          </a:xfrm>
          <a:prstGeom prst="rect">
            <a:avLst/>
          </a:prstGeom>
        </p:spPr>
      </p:pic>
      <p:sp>
        <p:nvSpPr>
          <p:cNvPr id="17" name="TextBox 16">
            <a:extLst>
              <a:ext uri="{FF2B5EF4-FFF2-40B4-BE49-F238E27FC236}">
                <a16:creationId xmlns:a16="http://schemas.microsoft.com/office/drawing/2014/main" id="{11B06C4D-755A-2E17-E560-3C62193E7C9C}"/>
              </a:ext>
            </a:extLst>
          </p:cNvPr>
          <p:cNvSpPr txBox="1"/>
          <p:nvPr/>
        </p:nvSpPr>
        <p:spPr>
          <a:xfrm>
            <a:off x="60101" y="5157883"/>
            <a:ext cx="9365556" cy="1473224"/>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4000" b="0" i="0" u="none" strike="noStrike" kern="1200" cap="none" normalizeH="0" baseline="0" noProof="0" dirty="0">
                <a:ln>
                  <a:noFill/>
                </a:ln>
                <a:solidFill>
                  <a:prstClr val="white"/>
                </a:solidFill>
                <a:effectLst/>
                <a:uLnTx/>
                <a:uFillTx/>
                <a:latin typeface="+mj-lt"/>
                <a:ea typeface="Arial Unicode MS"/>
                <a:cs typeface="Times New Roman" panose="02020603050405020304" pitchFamily="18" charset="0"/>
              </a:rPr>
              <a:t>Unyielding Unbelief to Eternal Rewards</a:t>
            </a:r>
            <a:endParaRPr kumimoji="0" lang="en-SG" sz="4000" b="0" i="0" u="none" strike="noStrike" kern="1200" cap="none" normalizeH="0" baseline="0" noProof="0" dirty="0">
              <a:ln>
                <a:noFill/>
              </a:ln>
              <a:solidFill>
                <a:prstClr val="white"/>
              </a:solidFill>
              <a:effectLst/>
              <a:uLnTx/>
              <a:uFillTx/>
              <a:latin typeface="+mj-lt"/>
              <a:ea typeface="Arial Unicode MS"/>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SG" sz="4000" b="0" i="0" u="none" strike="noStrike" kern="1200" cap="none" normalizeH="0" baseline="0" noProof="0" dirty="0">
                <a:ln>
                  <a:noFill/>
                </a:ln>
                <a:solidFill>
                  <a:prstClr val="white"/>
                </a:solidFill>
                <a:effectLst/>
                <a:uLnTx/>
                <a:uFillTx/>
                <a:latin typeface="+mj-lt"/>
                <a:ea typeface="Arial Unicode MS"/>
                <a:cs typeface="Times New Roman" panose="02020603050405020304" pitchFamily="18" charset="0"/>
              </a:rPr>
              <a:t>John 12:37-50</a:t>
            </a:r>
          </a:p>
        </p:txBody>
      </p:sp>
      <p:cxnSp>
        <p:nvCxnSpPr>
          <p:cNvPr id="18" name="Straight Connector 17">
            <a:extLst>
              <a:ext uri="{FF2B5EF4-FFF2-40B4-BE49-F238E27FC236}">
                <a16:creationId xmlns:a16="http://schemas.microsoft.com/office/drawing/2014/main" id="{713A6205-4C9E-FA09-C0FB-2D0DC81127AE}"/>
              </a:ext>
            </a:extLst>
          </p:cNvPr>
          <p:cNvCxnSpPr>
            <a:cxnSpLocks/>
          </p:cNvCxnSpPr>
          <p:nvPr/>
        </p:nvCxnSpPr>
        <p:spPr>
          <a:xfrm>
            <a:off x="744357" y="4977491"/>
            <a:ext cx="8029253" cy="0"/>
          </a:xfrm>
          <a:prstGeom prst="line">
            <a:avLst/>
          </a:prstGeom>
        </p:spPr>
        <p:style>
          <a:lnRef idx="3">
            <a:schemeClr val="accent2"/>
          </a:lnRef>
          <a:fillRef idx="0">
            <a:schemeClr val="accent2"/>
          </a:fillRef>
          <a:effectRef idx="2">
            <a:schemeClr val="accent2"/>
          </a:effectRef>
          <a:fontRef idx="minor">
            <a:schemeClr val="tx1"/>
          </a:fontRef>
        </p:style>
      </p:cxnSp>
      <p:sp>
        <p:nvSpPr>
          <p:cNvPr id="20" name="TextBox 19">
            <a:extLst>
              <a:ext uri="{FF2B5EF4-FFF2-40B4-BE49-F238E27FC236}">
                <a16:creationId xmlns:a16="http://schemas.microsoft.com/office/drawing/2014/main" id="{0F96995C-C5C1-145C-8B54-22397B90DA0B}"/>
              </a:ext>
            </a:extLst>
          </p:cNvPr>
          <p:cNvSpPr txBox="1"/>
          <p:nvPr/>
        </p:nvSpPr>
        <p:spPr>
          <a:xfrm>
            <a:off x="284481" y="1448887"/>
            <a:ext cx="9247446" cy="1488997"/>
          </a:xfrm>
          <a:prstGeom prst="rect">
            <a:avLst/>
          </a:prstGeom>
          <a:noFill/>
        </p:spPr>
        <p:txBody>
          <a:bodyPr wrap="square">
            <a:spAutoFit/>
          </a:bodyPr>
          <a:lstStyle/>
          <a:p>
            <a:pPr marL="0" marR="0" lvl="0" indent="0" algn="l" defTabSz="914400" rtl="0" eaLnBrk="1" fontAlgn="auto" latinLnBrk="0" hangingPunct="1">
              <a:lnSpc>
                <a:spcPct val="115000"/>
              </a:lnSpc>
              <a:spcBef>
                <a:spcPts val="1200"/>
              </a:spcBef>
              <a:spcAft>
                <a:spcPts val="0"/>
              </a:spcAft>
              <a:buClrTx/>
              <a:buSzTx/>
              <a:buFontTx/>
              <a:buNone/>
              <a:tabLst/>
              <a:defRPr/>
            </a:pPr>
            <a:r>
              <a:rPr kumimoji="0" lang="en-US" sz="3600" b="0" u="none" strike="noStrike" kern="1200" cap="none" spc="0"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rPr>
              <a:t>Unbelief was expected (37-41)</a:t>
            </a:r>
          </a:p>
          <a:p>
            <a:pPr>
              <a:lnSpc>
                <a:spcPct val="115000"/>
              </a:lnSpc>
              <a:spcBef>
                <a:spcPts val="1200"/>
              </a:spcBef>
              <a:defRPr/>
            </a:pPr>
            <a:r>
              <a:rPr kumimoji="0" lang="en-US" sz="3600" b="0" u="none" strike="noStrike" kern="1200" cap="none" spc="0" normalizeH="0" baseline="0" noProof="0" dirty="0">
                <a:ln>
                  <a:noFill/>
                </a:ln>
                <a:solidFill>
                  <a:srgbClr val="FFFF00"/>
                </a:solidFill>
                <a:effectLst/>
                <a:uLnTx/>
                <a:uFillTx/>
                <a:latin typeface="+mj-lt"/>
                <a:ea typeface="Calibri" panose="020F0502020204030204" pitchFamily="34" charset="0"/>
                <a:cs typeface="Times New Roman" panose="02020603050405020304" pitchFamily="18" charset="0"/>
              </a:rPr>
              <a:t>Shallow Faith (42-43)</a:t>
            </a:r>
          </a:p>
        </p:txBody>
      </p:sp>
    </p:spTree>
    <p:extLst>
      <p:ext uri="{BB962C8B-B14F-4D97-AF65-F5344CB8AC3E}">
        <p14:creationId xmlns:p14="http://schemas.microsoft.com/office/powerpoint/2010/main" val="65684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animEffect transition="in" filter="fade">
                                      <p:cBhvr>
                                        <p:cTn id="7"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582968-7F55-8E3D-01E7-0350ADD3F924}"/>
              </a:ext>
            </a:extLst>
          </p:cNvPr>
          <p:cNvSpPr txBox="1"/>
          <p:nvPr/>
        </p:nvSpPr>
        <p:spPr>
          <a:xfrm>
            <a:off x="232559" y="296884"/>
            <a:ext cx="11726882" cy="2308324"/>
          </a:xfrm>
          <a:prstGeom prst="rect">
            <a:avLst/>
          </a:prstGeom>
          <a:noFill/>
        </p:spPr>
        <p:txBody>
          <a:bodyPr wrap="square">
            <a:spAutoFit/>
          </a:bodyPr>
          <a:lstStyle/>
          <a:p>
            <a:r>
              <a:rPr lang="en-SG" sz="3600" b="1" baseline="30000" dirty="0">
                <a:solidFill>
                  <a:schemeClr val="bg1"/>
                </a:solidFill>
              </a:rPr>
              <a:t>42</a:t>
            </a:r>
            <a:r>
              <a:rPr lang="en-SG" sz="3600" dirty="0">
                <a:solidFill>
                  <a:schemeClr val="bg1"/>
                </a:solidFill>
              </a:rPr>
              <a:t> Many people did believe in him, however, including some of the Jewish leaders. But they wouldn’t admit it for fear that the Pharisees would expel them from the synagogue.</a:t>
            </a:r>
            <a:r>
              <a:rPr lang="en-AU" sz="3600" dirty="0">
                <a:solidFill>
                  <a:schemeClr val="bg1"/>
                </a:solidFill>
              </a:rPr>
              <a:t>  </a:t>
            </a:r>
            <a:endParaRPr lang="en-US" sz="3600" dirty="0">
              <a:solidFill>
                <a:schemeClr val="bg1"/>
              </a:solidFill>
            </a:endParaRPr>
          </a:p>
        </p:txBody>
      </p:sp>
      <p:sp>
        <p:nvSpPr>
          <p:cNvPr id="4" name="TextBox 3">
            <a:extLst>
              <a:ext uri="{FF2B5EF4-FFF2-40B4-BE49-F238E27FC236}">
                <a16:creationId xmlns:a16="http://schemas.microsoft.com/office/drawing/2014/main" id="{3188CC9A-1D8D-1974-1C77-AAF8E1DBD01A}"/>
              </a:ext>
            </a:extLst>
          </p:cNvPr>
          <p:cNvSpPr txBox="1"/>
          <p:nvPr/>
        </p:nvSpPr>
        <p:spPr>
          <a:xfrm>
            <a:off x="325156" y="2896346"/>
            <a:ext cx="11726882" cy="3970318"/>
          </a:xfrm>
          <a:prstGeom prst="rect">
            <a:avLst/>
          </a:prstGeom>
          <a:noFill/>
        </p:spPr>
        <p:txBody>
          <a:bodyPr wrap="square">
            <a:spAutoFit/>
          </a:bodyPr>
          <a:lstStyle/>
          <a:p>
            <a:pPr algn="l"/>
            <a:r>
              <a:rPr lang="en-US" sz="2800" b="1" i="0" u="sng" dirty="0">
                <a:solidFill>
                  <a:schemeClr val="bg1"/>
                </a:solidFill>
                <a:effectLst/>
                <a:latin typeface="+mj-lt"/>
              </a:rPr>
              <a:t>John 7:13</a:t>
            </a:r>
            <a:r>
              <a:rPr lang="en-US" sz="2800" dirty="0">
                <a:solidFill>
                  <a:schemeClr val="bg1"/>
                </a:solidFill>
                <a:latin typeface="+mj-lt"/>
              </a:rPr>
              <a:t>:  </a:t>
            </a:r>
            <a:r>
              <a:rPr lang="en-US" sz="2800" b="1" i="0" baseline="30000" dirty="0">
                <a:solidFill>
                  <a:schemeClr val="bg1"/>
                </a:solidFill>
                <a:effectLst/>
                <a:latin typeface="+mj-lt"/>
              </a:rPr>
              <a:t> </a:t>
            </a:r>
            <a:r>
              <a:rPr lang="en-US" sz="2800" b="0" i="0" dirty="0">
                <a:solidFill>
                  <a:schemeClr val="bg1"/>
                </a:solidFill>
                <a:effectLst/>
                <a:latin typeface="+mj-lt"/>
              </a:rPr>
              <a:t>But no one had the courage to speak favorably about him in public, for they were afraid of getting in trouble with the Jewish leaders.</a:t>
            </a:r>
          </a:p>
          <a:p>
            <a:pPr algn="l"/>
            <a:endParaRPr lang="en-US" sz="2800" b="0" i="0" dirty="0">
              <a:solidFill>
                <a:schemeClr val="bg1"/>
              </a:solidFill>
              <a:effectLst/>
              <a:latin typeface="+mj-lt"/>
            </a:endParaRPr>
          </a:p>
          <a:p>
            <a:pPr algn="l"/>
            <a:r>
              <a:rPr lang="en-US" sz="2800" b="1" i="0" u="sng" dirty="0">
                <a:solidFill>
                  <a:schemeClr val="bg1"/>
                </a:solidFill>
                <a:effectLst/>
                <a:latin typeface="+mj-lt"/>
              </a:rPr>
              <a:t>John 9:22</a:t>
            </a:r>
            <a:r>
              <a:rPr lang="en-US" sz="2800" b="0" i="0" dirty="0">
                <a:solidFill>
                  <a:schemeClr val="bg1"/>
                </a:solidFill>
                <a:effectLst/>
                <a:latin typeface="+mj-lt"/>
              </a:rPr>
              <a:t>  His parents said this because they were afraid of the Jewish leaders, who had announced that anyone saying Jesus was the Messiah would be expelled from the synagogue.</a:t>
            </a:r>
          </a:p>
          <a:p>
            <a:pPr algn="l"/>
            <a:endParaRPr lang="en-US" sz="2800" b="0" i="0" dirty="0">
              <a:solidFill>
                <a:schemeClr val="bg1"/>
              </a:solidFill>
              <a:effectLst/>
              <a:latin typeface="+mj-lt"/>
              <a:hlinkClick r:id="rId2">
                <a:extLst>
                  <a:ext uri="{A12FA001-AC4F-418D-AE19-62706E023703}">
                    <ahyp:hlinkClr xmlns:ahyp="http://schemas.microsoft.com/office/drawing/2018/hyperlinkcolor" val="tx"/>
                  </a:ext>
                </a:extLst>
              </a:hlinkClick>
            </a:endParaRPr>
          </a:p>
          <a:p>
            <a:pPr algn="l"/>
            <a:r>
              <a:rPr lang="en-US" sz="2800" b="1" i="0" u="sng" dirty="0">
                <a:solidFill>
                  <a:schemeClr val="bg1"/>
                </a:solidFill>
                <a:effectLst/>
                <a:latin typeface="+mj-lt"/>
              </a:rPr>
              <a:t>John 20:19</a:t>
            </a:r>
            <a:r>
              <a:rPr lang="en-US" sz="2800" b="0" i="0" dirty="0">
                <a:solidFill>
                  <a:schemeClr val="bg1"/>
                </a:solidFill>
                <a:effectLst/>
                <a:latin typeface="+mj-lt"/>
              </a:rPr>
              <a:t>  That Sunday evening the disciples were meeting behind locked doors because they were afraid of the Jewish leaders. </a:t>
            </a:r>
          </a:p>
        </p:txBody>
      </p:sp>
    </p:spTree>
    <p:extLst>
      <p:ext uri="{BB962C8B-B14F-4D97-AF65-F5344CB8AC3E}">
        <p14:creationId xmlns:p14="http://schemas.microsoft.com/office/powerpoint/2010/main" val="280628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582968-7F55-8E3D-01E7-0350ADD3F924}"/>
              </a:ext>
            </a:extLst>
          </p:cNvPr>
          <p:cNvSpPr txBox="1"/>
          <p:nvPr/>
        </p:nvSpPr>
        <p:spPr>
          <a:xfrm>
            <a:off x="232559" y="296884"/>
            <a:ext cx="11726882" cy="2308324"/>
          </a:xfrm>
          <a:prstGeom prst="rect">
            <a:avLst/>
          </a:prstGeom>
          <a:noFill/>
        </p:spPr>
        <p:txBody>
          <a:bodyPr wrap="square">
            <a:spAutoFit/>
          </a:bodyPr>
          <a:lstStyle/>
          <a:p>
            <a:r>
              <a:rPr lang="en-SG" sz="3600" b="1" baseline="30000" dirty="0">
                <a:solidFill>
                  <a:schemeClr val="bg1"/>
                </a:solidFill>
              </a:rPr>
              <a:t>42</a:t>
            </a:r>
            <a:r>
              <a:rPr lang="en-SG" sz="3600" dirty="0">
                <a:solidFill>
                  <a:schemeClr val="bg1"/>
                </a:solidFill>
              </a:rPr>
              <a:t> Many people did believe in him, however, including some of the Jewish leaders. But they wouldn’t admit it for fear that the Pharisees would expel them from the synagogue.</a:t>
            </a:r>
            <a:r>
              <a:rPr lang="en-AU" sz="3600" dirty="0">
                <a:solidFill>
                  <a:schemeClr val="bg1"/>
                </a:solidFill>
              </a:rPr>
              <a:t>  </a:t>
            </a:r>
            <a:endParaRPr lang="en-US" sz="3600" dirty="0">
              <a:solidFill>
                <a:schemeClr val="bg1"/>
              </a:solidFill>
            </a:endParaRPr>
          </a:p>
        </p:txBody>
      </p:sp>
      <p:sp>
        <p:nvSpPr>
          <p:cNvPr id="5" name="TextBox 4">
            <a:extLst>
              <a:ext uri="{FF2B5EF4-FFF2-40B4-BE49-F238E27FC236}">
                <a16:creationId xmlns:a16="http://schemas.microsoft.com/office/drawing/2014/main" id="{B204F6BA-6D01-D6C3-0DA8-B19AEA83A4F6}"/>
              </a:ext>
            </a:extLst>
          </p:cNvPr>
          <p:cNvSpPr txBox="1"/>
          <p:nvPr/>
        </p:nvSpPr>
        <p:spPr>
          <a:xfrm>
            <a:off x="320283" y="3195517"/>
            <a:ext cx="11551433" cy="2246769"/>
          </a:xfrm>
          <a:prstGeom prst="rect">
            <a:avLst/>
          </a:prstGeom>
          <a:noFill/>
        </p:spPr>
        <p:txBody>
          <a:bodyPr wrap="square">
            <a:spAutoFit/>
          </a:bodyPr>
          <a:lstStyle/>
          <a:p>
            <a:pPr algn="l"/>
            <a:r>
              <a:rPr lang="en-US" sz="2800" b="1" i="0" u="sng" dirty="0">
                <a:solidFill>
                  <a:schemeClr val="bg1"/>
                </a:solidFill>
                <a:effectLst/>
                <a:latin typeface="system-ui"/>
              </a:rPr>
              <a:t>2 Timothy 3:12</a:t>
            </a:r>
            <a:r>
              <a:rPr lang="en-US" sz="2800" b="0" i="0" dirty="0">
                <a:solidFill>
                  <a:schemeClr val="bg1"/>
                </a:solidFill>
                <a:effectLst/>
                <a:latin typeface="system-ui"/>
              </a:rPr>
              <a:t>  Yes, and everyone who wants to live a godly life in Christ Jesus will suffer persecution.</a:t>
            </a:r>
          </a:p>
          <a:p>
            <a:pPr algn="l"/>
            <a:endParaRPr lang="en-US" sz="2800" b="0" i="0" dirty="0">
              <a:solidFill>
                <a:schemeClr val="bg1"/>
              </a:solidFill>
              <a:effectLst/>
              <a:latin typeface="system-ui"/>
            </a:endParaRPr>
          </a:p>
          <a:p>
            <a:pPr algn="l"/>
            <a:r>
              <a:rPr lang="en-US" sz="2800" b="1" i="0" u="sng" dirty="0">
                <a:solidFill>
                  <a:schemeClr val="bg1"/>
                </a:solidFill>
                <a:effectLst/>
                <a:latin typeface="system-ui"/>
              </a:rPr>
              <a:t>Philippians 1:29</a:t>
            </a:r>
            <a:r>
              <a:rPr lang="en-US" sz="2800" b="0" i="0" dirty="0">
                <a:solidFill>
                  <a:schemeClr val="bg1"/>
                </a:solidFill>
                <a:effectLst/>
                <a:latin typeface="system-ui"/>
              </a:rPr>
              <a:t>  For you have been given not only the privilege of trusting in Christ but also the privilege of suffering for him.</a:t>
            </a:r>
          </a:p>
        </p:txBody>
      </p:sp>
    </p:spTree>
    <p:extLst>
      <p:ext uri="{BB962C8B-B14F-4D97-AF65-F5344CB8AC3E}">
        <p14:creationId xmlns:p14="http://schemas.microsoft.com/office/powerpoint/2010/main" val="396742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45C7794-E68F-B2C4-04F0-50BAFBDB7D92}"/>
              </a:ext>
            </a:extLst>
          </p:cNvPr>
          <p:cNvSpPr txBox="1"/>
          <p:nvPr/>
        </p:nvSpPr>
        <p:spPr>
          <a:xfrm>
            <a:off x="231687" y="185846"/>
            <a:ext cx="5471281" cy="1200329"/>
          </a:xfrm>
          <a:prstGeom prst="rect">
            <a:avLst/>
          </a:prstGeom>
          <a:noFill/>
        </p:spPr>
        <p:txBody>
          <a:bodyPr wrap="square">
            <a:spAutoFit/>
          </a:bodyPr>
          <a:lstStyle/>
          <a:p>
            <a:pPr algn="ctr"/>
            <a:r>
              <a:rPr lang="en-US" sz="3600" b="1" dirty="0"/>
              <a:t>Azimuthal equidistant </a:t>
            </a:r>
          </a:p>
          <a:p>
            <a:pPr algn="ctr"/>
            <a:r>
              <a:rPr lang="en-US" sz="3600" b="1" dirty="0"/>
              <a:t>projection</a:t>
            </a:r>
          </a:p>
        </p:txBody>
      </p:sp>
      <p:pic>
        <p:nvPicPr>
          <p:cNvPr id="8" name="Picture 7" descr="A close-up of a planet&#10;&#10;Description automatically generated">
            <a:extLst>
              <a:ext uri="{FF2B5EF4-FFF2-40B4-BE49-F238E27FC236}">
                <a16:creationId xmlns:a16="http://schemas.microsoft.com/office/drawing/2014/main" id="{C37FEBC8-24CA-467A-6B44-B2519922844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0603" y="1430065"/>
            <a:ext cx="4165625" cy="4165625"/>
          </a:xfrm>
          <a:prstGeom prst="rect">
            <a:avLst/>
          </a:prstGeom>
        </p:spPr>
      </p:pic>
    </p:spTree>
    <p:extLst>
      <p:ext uri="{BB962C8B-B14F-4D97-AF65-F5344CB8AC3E}">
        <p14:creationId xmlns:p14="http://schemas.microsoft.com/office/powerpoint/2010/main" val="357410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F83C5E-9B5A-09AD-7F72-A5E85AB8C5BE}"/>
              </a:ext>
            </a:extLst>
          </p:cNvPr>
          <p:cNvSpPr txBox="1"/>
          <p:nvPr/>
        </p:nvSpPr>
        <p:spPr>
          <a:xfrm>
            <a:off x="232559" y="296884"/>
            <a:ext cx="11726882" cy="2862322"/>
          </a:xfrm>
          <a:prstGeom prst="rect">
            <a:avLst/>
          </a:prstGeom>
          <a:noFill/>
        </p:spPr>
        <p:txBody>
          <a:bodyPr wrap="square">
            <a:spAutoFit/>
          </a:bodyPr>
          <a:lstStyle/>
          <a:p>
            <a:r>
              <a:rPr lang="en-SG" sz="3600" b="1" baseline="30000" dirty="0">
                <a:solidFill>
                  <a:schemeClr val="bg1"/>
                </a:solidFill>
              </a:rPr>
              <a:t>42</a:t>
            </a:r>
            <a:r>
              <a:rPr lang="en-SG" sz="3600" dirty="0">
                <a:solidFill>
                  <a:schemeClr val="bg1"/>
                </a:solidFill>
              </a:rPr>
              <a:t> Many people did believe in him, however, including some of the Jewish leaders. But they wouldn’t admit it for fear that the Pharisees would expel them from the synagogue. </a:t>
            </a:r>
            <a:r>
              <a:rPr lang="en-SG" sz="3600" b="1" baseline="30000" dirty="0">
                <a:solidFill>
                  <a:srgbClr val="00CCFF"/>
                </a:solidFill>
              </a:rPr>
              <a:t>43</a:t>
            </a:r>
            <a:r>
              <a:rPr lang="en-SG" sz="3600" b="1" dirty="0">
                <a:solidFill>
                  <a:srgbClr val="00CCFF"/>
                </a:solidFill>
              </a:rPr>
              <a:t> For they loved human praise more than the praise of God.</a:t>
            </a:r>
            <a:endParaRPr lang="en-US" sz="3600" b="1" dirty="0">
              <a:solidFill>
                <a:srgbClr val="00CCFF"/>
              </a:solidFill>
            </a:endParaRPr>
          </a:p>
        </p:txBody>
      </p:sp>
      <p:pic>
        <p:nvPicPr>
          <p:cNvPr id="17" name="Picture 16" descr="A screenshot of a phone&#10;&#10;Description automatically generated">
            <a:extLst>
              <a:ext uri="{FF2B5EF4-FFF2-40B4-BE49-F238E27FC236}">
                <a16:creationId xmlns:a16="http://schemas.microsoft.com/office/drawing/2014/main" id="{BAE5A751-7DDC-64D3-8AC4-95F5A4B1BA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9280" y="3429000"/>
            <a:ext cx="8473440" cy="2872740"/>
          </a:xfrm>
          <a:prstGeom prst="rect">
            <a:avLst/>
          </a:prstGeom>
        </p:spPr>
      </p:pic>
    </p:spTree>
    <p:extLst>
      <p:ext uri="{BB962C8B-B14F-4D97-AF65-F5344CB8AC3E}">
        <p14:creationId xmlns:p14="http://schemas.microsoft.com/office/powerpoint/2010/main" val="230074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F7B9026-36AD-42E4-B172-8D68F3A33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person smiling at the camera&#10;&#10;Description automatically generated">
            <a:extLst>
              <a:ext uri="{FF2B5EF4-FFF2-40B4-BE49-F238E27FC236}">
                <a16:creationId xmlns:a16="http://schemas.microsoft.com/office/drawing/2014/main" id="{553DE9DB-B751-AE68-04C4-F67CECA20F2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3"/>
          <a:stretch/>
        </p:blipFill>
        <p:spPr>
          <a:xfrm>
            <a:off x="192528" y="171716"/>
            <a:ext cx="3793268" cy="6514565"/>
          </a:xfrm>
          <a:prstGeom prst="rect">
            <a:avLst/>
          </a:prstGeom>
        </p:spPr>
      </p:pic>
      <p:pic>
        <p:nvPicPr>
          <p:cNvPr id="9" name="Picture 8" descr="A person in a green dress&#10;&#10;Description automatically generated">
            <a:extLst>
              <a:ext uri="{FF2B5EF4-FFF2-40B4-BE49-F238E27FC236}">
                <a16:creationId xmlns:a16="http://schemas.microsoft.com/office/drawing/2014/main" id="{631BA546-87A0-0CB4-288D-0E412739DD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3"/>
          <a:stretch/>
        </p:blipFill>
        <p:spPr>
          <a:xfrm>
            <a:off x="4184538" y="171716"/>
            <a:ext cx="3822924" cy="6514565"/>
          </a:xfrm>
          <a:prstGeom prst="rect">
            <a:avLst/>
          </a:prstGeom>
        </p:spPr>
      </p:pic>
      <p:pic>
        <p:nvPicPr>
          <p:cNvPr id="5" name="Picture 4" descr="A person wearing headphones with black stickers on his face&#10;&#10;Description automatically generated">
            <a:extLst>
              <a:ext uri="{FF2B5EF4-FFF2-40B4-BE49-F238E27FC236}">
                <a16:creationId xmlns:a16="http://schemas.microsoft.com/office/drawing/2014/main" id="{913AC369-5896-3E0E-E340-288A8A05FC6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188032" y="171716"/>
            <a:ext cx="3799007" cy="6514565"/>
          </a:xfrm>
          <a:prstGeom prst="rect">
            <a:avLst/>
          </a:prstGeom>
        </p:spPr>
      </p:pic>
    </p:spTree>
    <p:extLst>
      <p:ext uri="{BB962C8B-B14F-4D97-AF65-F5344CB8AC3E}">
        <p14:creationId xmlns:p14="http://schemas.microsoft.com/office/powerpoint/2010/main" val="204933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F83C5E-9B5A-09AD-7F72-A5E85AB8C5BE}"/>
              </a:ext>
            </a:extLst>
          </p:cNvPr>
          <p:cNvSpPr txBox="1"/>
          <p:nvPr/>
        </p:nvSpPr>
        <p:spPr>
          <a:xfrm>
            <a:off x="232559" y="296884"/>
            <a:ext cx="11726882" cy="2862322"/>
          </a:xfrm>
          <a:prstGeom prst="rect">
            <a:avLst/>
          </a:prstGeom>
          <a:noFill/>
        </p:spPr>
        <p:txBody>
          <a:bodyPr wrap="square">
            <a:spAutoFit/>
          </a:bodyPr>
          <a:lstStyle/>
          <a:p>
            <a:r>
              <a:rPr lang="en-SG" sz="3600" b="1" baseline="30000" dirty="0">
                <a:solidFill>
                  <a:schemeClr val="bg1"/>
                </a:solidFill>
              </a:rPr>
              <a:t>42</a:t>
            </a:r>
            <a:r>
              <a:rPr lang="en-SG" sz="3600" dirty="0">
                <a:solidFill>
                  <a:schemeClr val="bg1"/>
                </a:solidFill>
              </a:rPr>
              <a:t> Many people did believe in him, however, including some of the Jewish leaders. But they wouldn’t admit it for fear that the Pharisees would expel them from the synagogue. </a:t>
            </a:r>
            <a:r>
              <a:rPr lang="en-SG" sz="3600" b="1" baseline="30000" dirty="0">
                <a:solidFill>
                  <a:srgbClr val="00CCFF"/>
                </a:solidFill>
              </a:rPr>
              <a:t>43</a:t>
            </a:r>
            <a:r>
              <a:rPr lang="en-SG" sz="3600" b="1" dirty="0">
                <a:solidFill>
                  <a:srgbClr val="00CCFF"/>
                </a:solidFill>
              </a:rPr>
              <a:t> For they loved human praise more than the praise of God.</a:t>
            </a:r>
            <a:endParaRPr lang="en-US" sz="3600" b="1" dirty="0">
              <a:solidFill>
                <a:srgbClr val="00CCFF"/>
              </a:solidFill>
            </a:endParaRPr>
          </a:p>
        </p:txBody>
      </p:sp>
      <p:sp>
        <p:nvSpPr>
          <p:cNvPr id="2" name="TextBox 1">
            <a:extLst>
              <a:ext uri="{FF2B5EF4-FFF2-40B4-BE49-F238E27FC236}">
                <a16:creationId xmlns:a16="http://schemas.microsoft.com/office/drawing/2014/main" id="{F5107220-E494-11D4-43F1-2263038C2715}"/>
              </a:ext>
            </a:extLst>
          </p:cNvPr>
          <p:cNvSpPr txBox="1"/>
          <p:nvPr/>
        </p:nvSpPr>
        <p:spPr>
          <a:xfrm>
            <a:off x="340681" y="3963364"/>
            <a:ext cx="11765281" cy="1963614"/>
          </a:xfrm>
          <a:prstGeom prst="rect">
            <a:avLst/>
          </a:prstGeom>
          <a:noFill/>
        </p:spPr>
        <p:txBody>
          <a:bodyPr wrap="square">
            <a:spAutoFit/>
          </a:bodyPr>
          <a:lstStyle/>
          <a:p>
            <a:pPr>
              <a:lnSpc>
                <a:spcPct val="95000"/>
              </a:lnSpc>
            </a:pPr>
            <a:r>
              <a:rPr lang="en-US" sz="3200" b="1" u="sng" dirty="0">
                <a:solidFill>
                  <a:schemeClr val="bg1"/>
                </a:solidFill>
              </a:rPr>
              <a:t>Romans 1:16</a:t>
            </a:r>
            <a:r>
              <a:rPr lang="en-US" sz="3200" dirty="0">
                <a:solidFill>
                  <a:schemeClr val="bg1"/>
                </a:solidFill>
              </a:rPr>
              <a:t>  </a:t>
            </a:r>
          </a:p>
          <a:p>
            <a:pPr>
              <a:lnSpc>
                <a:spcPct val="95000"/>
              </a:lnSpc>
            </a:pPr>
            <a:r>
              <a:rPr lang="en-US" sz="3200" b="0" i="0" dirty="0">
                <a:solidFill>
                  <a:schemeClr val="bg1"/>
                </a:solidFill>
                <a:effectLst/>
              </a:rPr>
              <a:t>For I am not ashamed of the gospel, because it is the power of God that brings salvation to everyone who believes: first to the Jew, then to the Gentile. </a:t>
            </a:r>
          </a:p>
        </p:txBody>
      </p:sp>
    </p:spTree>
    <p:extLst>
      <p:ext uri="{BB962C8B-B14F-4D97-AF65-F5344CB8AC3E}">
        <p14:creationId xmlns:p14="http://schemas.microsoft.com/office/powerpoint/2010/main" val="100046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65660E-EFA0-A499-1452-4BE4ECEE68A6}"/>
              </a:ext>
            </a:extLst>
          </p:cNvPr>
          <p:cNvSpPr txBox="1"/>
          <p:nvPr/>
        </p:nvSpPr>
        <p:spPr>
          <a:xfrm>
            <a:off x="198505" y="298726"/>
            <a:ext cx="8427721" cy="707886"/>
          </a:xfrm>
          <a:prstGeom prst="rect">
            <a:avLst/>
          </a:prstGeom>
          <a:solidFill>
            <a:schemeClr val="bg1">
              <a:lumMod val="85000"/>
            </a:schemeClr>
          </a:solidFill>
        </p:spPr>
        <p:txBody>
          <a:bodyPr wrap="square" rtlCol="0">
            <a:spAutoFit/>
          </a:bodyPr>
          <a:lstStyle/>
          <a:p>
            <a:pPr algn="ctr"/>
            <a:r>
              <a:rPr lang="en-AU" sz="4000" b="1" dirty="0"/>
              <a:t>Are you ashamed?</a:t>
            </a:r>
            <a:endParaRPr lang="en-US" sz="4000" b="1" dirty="0"/>
          </a:p>
        </p:txBody>
      </p:sp>
      <p:pic>
        <p:nvPicPr>
          <p:cNvPr id="8" name="Picture 7" descr="A screenshot of a phone&#10;&#10;Description automatically generated">
            <a:extLst>
              <a:ext uri="{FF2B5EF4-FFF2-40B4-BE49-F238E27FC236}">
                <a16:creationId xmlns:a16="http://schemas.microsoft.com/office/drawing/2014/main" id="{C5D98B41-983A-588C-E375-62C87308F5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0100" y="1958582"/>
            <a:ext cx="10591800" cy="3589020"/>
          </a:xfrm>
          <a:prstGeom prst="rect">
            <a:avLst/>
          </a:prstGeom>
        </p:spPr>
      </p:pic>
    </p:spTree>
    <p:extLst>
      <p:ext uri="{BB962C8B-B14F-4D97-AF65-F5344CB8AC3E}">
        <p14:creationId xmlns:p14="http://schemas.microsoft.com/office/powerpoint/2010/main" val="411056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073C36-8766-E446-22C3-2EFB91B02B07}"/>
              </a:ext>
            </a:extLst>
          </p:cNvPr>
          <p:cNvSpPr txBox="1"/>
          <p:nvPr/>
        </p:nvSpPr>
        <p:spPr>
          <a:xfrm>
            <a:off x="347240" y="274120"/>
            <a:ext cx="11539959" cy="3416320"/>
          </a:xfrm>
          <a:prstGeom prst="rect">
            <a:avLst/>
          </a:prstGeom>
          <a:noFill/>
        </p:spPr>
        <p:txBody>
          <a:bodyPr wrap="square">
            <a:spAutoFit/>
          </a:bodyPr>
          <a:lstStyle/>
          <a:p>
            <a:r>
              <a:rPr lang="en-US" sz="3600" b="0" i="0" dirty="0">
                <a:solidFill>
                  <a:schemeClr val="bg1"/>
                </a:solidFill>
                <a:effectLst/>
              </a:rPr>
              <a:t>A common media stereotype is that of the 'Christian extremist': a Christian who holds radical religious viewpoints and who will go to radical extremes to assert them. These beliefs and behaviors are presented as dramatic, unusual and excessive, almost always within a negative context.</a:t>
            </a:r>
            <a:endParaRPr lang="en-US" sz="3600" dirty="0">
              <a:solidFill>
                <a:schemeClr val="bg1"/>
              </a:solidFill>
            </a:endParaRPr>
          </a:p>
        </p:txBody>
      </p:sp>
      <p:pic>
        <p:nvPicPr>
          <p:cNvPr id="5" name="Graphic 4" descr="Earth globe: Americas with solid fill">
            <a:extLst>
              <a:ext uri="{FF2B5EF4-FFF2-40B4-BE49-F238E27FC236}">
                <a16:creationId xmlns:a16="http://schemas.microsoft.com/office/drawing/2014/main" id="{E263DECE-B1CD-3E7C-BC79-9341A13029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07063" y="4211750"/>
            <a:ext cx="2498203" cy="2498203"/>
          </a:xfrm>
          <a:prstGeom prst="rect">
            <a:avLst/>
          </a:prstGeom>
        </p:spPr>
      </p:pic>
      <p:pic>
        <p:nvPicPr>
          <p:cNvPr id="7" name="Graphic 6" descr="Earth globe: Africa and Europe with solid fill">
            <a:extLst>
              <a:ext uri="{FF2B5EF4-FFF2-40B4-BE49-F238E27FC236}">
                <a16:creationId xmlns:a16="http://schemas.microsoft.com/office/drawing/2014/main" id="{7F279787-89DA-0286-5AD9-70DC7C4093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4211750"/>
            <a:ext cx="2498203" cy="2498203"/>
          </a:xfrm>
          <a:prstGeom prst="rect">
            <a:avLst/>
          </a:prstGeom>
        </p:spPr>
      </p:pic>
      <p:sp>
        <p:nvSpPr>
          <p:cNvPr id="8" name="TextBox 7">
            <a:extLst>
              <a:ext uri="{FF2B5EF4-FFF2-40B4-BE49-F238E27FC236}">
                <a16:creationId xmlns:a16="http://schemas.microsoft.com/office/drawing/2014/main" id="{17A909DF-FD93-DD9B-FE14-D5F06422504F}"/>
              </a:ext>
            </a:extLst>
          </p:cNvPr>
          <p:cNvSpPr txBox="1"/>
          <p:nvPr/>
        </p:nvSpPr>
        <p:spPr>
          <a:xfrm>
            <a:off x="4942390" y="5106908"/>
            <a:ext cx="6716403" cy="707886"/>
          </a:xfrm>
          <a:prstGeom prst="rect">
            <a:avLst/>
          </a:prstGeom>
          <a:solidFill>
            <a:schemeClr val="bg1">
              <a:lumMod val="85000"/>
            </a:schemeClr>
          </a:solidFill>
        </p:spPr>
        <p:txBody>
          <a:bodyPr wrap="square" rtlCol="0">
            <a:spAutoFit/>
          </a:bodyPr>
          <a:lstStyle/>
          <a:p>
            <a:pPr algn="ctr"/>
            <a:r>
              <a:rPr lang="en-AU" sz="4000" b="1" dirty="0"/>
              <a:t>World View of Christians</a:t>
            </a:r>
            <a:endParaRPr lang="en-US" sz="4000" b="1" dirty="0"/>
          </a:p>
        </p:txBody>
      </p:sp>
    </p:spTree>
    <p:extLst>
      <p:ext uri="{BB962C8B-B14F-4D97-AF65-F5344CB8AC3E}">
        <p14:creationId xmlns:p14="http://schemas.microsoft.com/office/powerpoint/2010/main" val="218879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073C36-8766-E446-22C3-2EFB91B02B07}"/>
              </a:ext>
            </a:extLst>
          </p:cNvPr>
          <p:cNvSpPr txBox="1"/>
          <p:nvPr/>
        </p:nvSpPr>
        <p:spPr>
          <a:xfrm>
            <a:off x="347240" y="274120"/>
            <a:ext cx="11539959" cy="2862322"/>
          </a:xfrm>
          <a:prstGeom prst="rect">
            <a:avLst/>
          </a:prstGeom>
          <a:noFill/>
        </p:spPr>
        <p:txBody>
          <a:bodyPr wrap="square">
            <a:spAutoFit/>
          </a:bodyPr>
          <a:lstStyle/>
          <a:p>
            <a:r>
              <a:rPr lang="en-US" sz="3600" b="1" i="0" u="sng" dirty="0">
                <a:solidFill>
                  <a:schemeClr val="bg1"/>
                </a:solidFill>
                <a:effectLst/>
                <a:latin typeface="Google Sans"/>
              </a:rPr>
              <a:t>John 13:15</a:t>
            </a:r>
            <a:r>
              <a:rPr lang="en-US" sz="3600" b="0" i="0" dirty="0">
                <a:solidFill>
                  <a:schemeClr val="bg1"/>
                </a:solidFill>
                <a:effectLst/>
                <a:latin typeface="Google Sans"/>
              </a:rPr>
              <a:t>  I have given you an example to follow. Do as I have done to you.</a:t>
            </a:r>
          </a:p>
          <a:p>
            <a:endParaRPr lang="en-US" sz="3600" dirty="0">
              <a:solidFill>
                <a:schemeClr val="bg1"/>
              </a:solidFill>
              <a:latin typeface="Google Sans"/>
            </a:endParaRPr>
          </a:p>
          <a:p>
            <a:r>
              <a:rPr lang="en-US" sz="3600" b="1" u="sng" dirty="0">
                <a:solidFill>
                  <a:schemeClr val="bg1"/>
                </a:solidFill>
              </a:rPr>
              <a:t>John 13:35</a:t>
            </a:r>
            <a:r>
              <a:rPr lang="en-US" sz="3600" dirty="0">
                <a:solidFill>
                  <a:schemeClr val="bg1"/>
                </a:solidFill>
              </a:rPr>
              <a:t> Your love for one another will prove to the world that you are my disciples.”</a:t>
            </a:r>
          </a:p>
        </p:txBody>
      </p:sp>
      <p:sp>
        <p:nvSpPr>
          <p:cNvPr id="8" name="TextBox 7">
            <a:extLst>
              <a:ext uri="{FF2B5EF4-FFF2-40B4-BE49-F238E27FC236}">
                <a16:creationId xmlns:a16="http://schemas.microsoft.com/office/drawing/2014/main" id="{17A909DF-FD93-DD9B-FE14-D5F06422504F}"/>
              </a:ext>
            </a:extLst>
          </p:cNvPr>
          <p:cNvSpPr txBox="1"/>
          <p:nvPr/>
        </p:nvSpPr>
        <p:spPr>
          <a:xfrm>
            <a:off x="254644" y="5106908"/>
            <a:ext cx="6716403" cy="707886"/>
          </a:xfrm>
          <a:prstGeom prst="rect">
            <a:avLst/>
          </a:prstGeom>
          <a:solidFill>
            <a:schemeClr val="bg1">
              <a:lumMod val="85000"/>
            </a:schemeClr>
          </a:solidFill>
        </p:spPr>
        <p:txBody>
          <a:bodyPr wrap="square" rtlCol="0">
            <a:spAutoFit/>
          </a:bodyPr>
          <a:lstStyle/>
          <a:p>
            <a:pPr algn="ctr"/>
            <a:r>
              <a:rPr lang="en-AU" sz="4000" b="1" dirty="0"/>
              <a:t>Biblical View of Christians</a:t>
            </a:r>
            <a:endParaRPr lang="en-US" sz="4000" b="1" dirty="0"/>
          </a:p>
        </p:txBody>
      </p:sp>
      <p:pic>
        <p:nvPicPr>
          <p:cNvPr id="4" name="Picture 3" descr="A cross on top of a book&#10;&#10;Description automatically generated">
            <a:extLst>
              <a:ext uri="{FF2B5EF4-FFF2-40B4-BE49-F238E27FC236}">
                <a16:creationId xmlns:a16="http://schemas.microsoft.com/office/drawing/2014/main" id="{9FB51DAF-C458-51EC-9E59-08D39613126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499431" y="4256026"/>
            <a:ext cx="4114800" cy="2409649"/>
          </a:xfrm>
          <a:prstGeom prst="rect">
            <a:avLst/>
          </a:prstGeom>
          <a:effectLst>
            <a:softEdge rad="76200"/>
          </a:effectLst>
        </p:spPr>
      </p:pic>
    </p:spTree>
    <p:extLst>
      <p:ext uri="{BB962C8B-B14F-4D97-AF65-F5344CB8AC3E}">
        <p14:creationId xmlns:p14="http://schemas.microsoft.com/office/powerpoint/2010/main" val="233423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44BC1C-E2BF-804B-161D-08730B4939A1}"/>
              </a:ext>
            </a:extLst>
          </p:cNvPr>
          <p:cNvSpPr/>
          <p:nvPr/>
        </p:nvSpPr>
        <p:spPr>
          <a:xfrm>
            <a:off x="6537960" y="226893"/>
            <a:ext cx="4343399" cy="3202108"/>
          </a:xfrm>
          <a:prstGeom prst="rect">
            <a:avLst/>
          </a:prstGeom>
          <a:noFill/>
          <a:ln w="127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5F53368-0BD8-BEA0-B7B5-B5874D79A590}"/>
              </a:ext>
            </a:extLst>
          </p:cNvPr>
          <p:cNvSpPr/>
          <p:nvPr/>
        </p:nvSpPr>
        <p:spPr>
          <a:xfrm>
            <a:off x="9605482" y="2418082"/>
            <a:ext cx="2416806" cy="3893817"/>
          </a:xfrm>
          <a:prstGeom prst="rect">
            <a:avLst/>
          </a:prstGeom>
          <a:noFill/>
          <a:ln w="127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6C09902-1D22-D897-00D6-7DA503FBEEAC}"/>
              </a:ext>
            </a:extLst>
          </p:cNvPr>
          <p:cNvSpPr/>
          <p:nvPr/>
        </p:nvSpPr>
        <p:spPr>
          <a:xfrm>
            <a:off x="9645553" y="2288540"/>
            <a:ext cx="1198216" cy="1681480"/>
          </a:xfrm>
          <a:prstGeom prst="rect">
            <a:avLst/>
          </a:prstGeom>
          <a:solidFill>
            <a:schemeClr val="tx1"/>
          </a:solidFill>
          <a:ln w="539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CAA5C41-4962-1F0A-8C36-E448A28D7D9E}"/>
              </a:ext>
            </a:extLst>
          </p:cNvPr>
          <p:cNvSpPr/>
          <p:nvPr/>
        </p:nvSpPr>
        <p:spPr>
          <a:xfrm>
            <a:off x="7284254" y="2066703"/>
            <a:ext cx="2589968" cy="13546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ADE9371-5D6A-8E66-7844-F9ACF87DB818}"/>
              </a:ext>
            </a:extLst>
          </p:cNvPr>
          <p:cNvSpPr/>
          <p:nvPr/>
        </p:nvSpPr>
        <p:spPr>
          <a:xfrm>
            <a:off x="9876821" y="2434051"/>
            <a:ext cx="1479752" cy="16814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a:extLst>
              <a:ext uri="{FF2B5EF4-FFF2-40B4-BE49-F238E27FC236}">
                <a16:creationId xmlns:a16="http://schemas.microsoft.com/office/drawing/2014/main" id="{5F1F3CE4-9630-DD5C-8151-EA255B4EBD7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799376" y="495772"/>
            <a:ext cx="3898797" cy="25829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statue of a person with his arms out&#10;&#10;Description automatically generated">
            <a:extLst>
              <a:ext uri="{FF2B5EF4-FFF2-40B4-BE49-F238E27FC236}">
                <a16:creationId xmlns:a16="http://schemas.microsoft.com/office/drawing/2014/main" id="{28DE3852-EEA7-82FA-9018-E1220E89F5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11812" y="2660929"/>
            <a:ext cx="1857425" cy="3408121"/>
          </a:xfrm>
          <a:prstGeom prst="rect">
            <a:avLst/>
          </a:prstGeom>
        </p:spPr>
      </p:pic>
      <p:sp>
        <p:nvSpPr>
          <p:cNvPr id="17" name="TextBox 16">
            <a:extLst>
              <a:ext uri="{FF2B5EF4-FFF2-40B4-BE49-F238E27FC236}">
                <a16:creationId xmlns:a16="http://schemas.microsoft.com/office/drawing/2014/main" id="{11B06C4D-755A-2E17-E560-3C62193E7C9C}"/>
              </a:ext>
            </a:extLst>
          </p:cNvPr>
          <p:cNvSpPr txBox="1"/>
          <p:nvPr/>
        </p:nvSpPr>
        <p:spPr>
          <a:xfrm>
            <a:off x="60101" y="5157883"/>
            <a:ext cx="9365556" cy="1473224"/>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4000" b="0" i="0" u="none" strike="noStrike" kern="1200" cap="none" normalizeH="0" baseline="0" noProof="0" dirty="0">
                <a:ln>
                  <a:noFill/>
                </a:ln>
                <a:solidFill>
                  <a:prstClr val="white"/>
                </a:solidFill>
                <a:effectLst/>
                <a:uLnTx/>
                <a:uFillTx/>
                <a:latin typeface="+mj-lt"/>
                <a:ea typeface="Arial Unicode MS"/>
                <a:cs typeface="Times New Roman" panose="02020603050405020304" pitchFamily="18" charset="0"/>
              </a:rPr>
              <a:t>Unyielding Unbelief to Eternal Rewards</a:t>
            </a:r>
            <a:endParaRPr kumimoji="0" lang="en-SG" sz="4000" b="0" i="0" u="none" strike="noStrike" kern="1200" cap="none" normalizeH="0" baseline="0" noProof="0" dirty="0">
              <a:ln>
                <a:noFill/>
              </a:ln>
              <a:solidFill>
                <a:prstClr val="white"/>
              </a:solidFill>
              <a:effectLst/>
              <a:uLnTx/>
              <a:uFillTx/>
              <a:latin typeface="+mj-lt"/>
              <a:ea typeface="Arial Unicode MS"/>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SG" sz="4000" b="0" i="0" u="none" strike="noStrike" kern="1200" cap="none" normalizeH="0" baseline="0" noProof="0" dirty="0">
                <a:ln>
                  <a:noFill/>
                </a:ln>
                <a:solidFill>
                  <a:prstClr val="white"/>
                </a:solidFill>
                <a:effectLst/>
                <a:uLnTx/>
                <a:uFillTx/>
                <a:latin typeface="+mj-lt"/>
                <a:ea typeface="Arial Unicode MS"/>
                <a:cs typeface="Times New Roman" panose="02020603050405020304" pitchFamily="18" charset="0"/>
              </a:rPr>
              <a:t>John 12:37-50</a:t>
            </a:r>
          </a:p>
        </p:txBody>
      </p:sp>
      <p:cxnSp>
        <p:nvCxnSpPr>
          <p:cNvPr id="18" name="Straight Connector 17">
            <a:extLst>
              <a:ext uri="{FF2B5EF4-FFF2-40B4-BE49-F238E27FC236}">
                <a16:creationId xmlns:a16="http://schemas.microsoft.com/office/drawing/2014/main" id="{713A6205-4C9E-FA09-C0FB-2D0DC81127AE}"/>
              </a:ext>
            </a:extLst>
          </p:cNvPr>
          <p:cNvCxnSpPr>
            <a:cxnSpLocks/>
          </p:cNvCxnSpPr>
          <p:nvPr/>
        </p:nvCxnSpPr>
        <p:spPr>
          <a:xfrm>
            <a:off x="744357" y="4977491"/>
            <a:ext cx="8029253" cy="0"/>
          </a:xfrm>
          <a:prstGeom prst="line">
            <a:avLst/>
          </a:prstGeom>
        </p:spPr>
        <p:style>
          <a:lnRef idx="3">
            <a:schemeClr val="accent2"/>
          </a:lnRef>
          <a:fillRef idx="0">
            <a:schemeClr val="accent2"/>
          </a:fillRef>
          <a:effectRef idx="2">
            <a:schemeClr val="accent2"/>
          </a:effectRef>
          <a:fontRef idx="minor">
            <a:schemeClr val="tx1"/>
          </a:fontRef>
        </p:style>
      </p:cxnSp>
      <p:sp>
        <p:nvSpPr>
          <p:cNvPr id="20" name="TextBox 19">
            <a:extLst>
              <a:ext uri="{FF2B5EF4-FFF2-40B4-BE49-F238E27FC236}">
                <a16:creationId xmlns:a16="http://schemas.microsoft.com/office/drawing/2014/main" id="{0F96995C-C5C1-145C-8B54-22397B90DA0B}"/>
              </a:ext>
            </a:extLst>
          </p:cNvPr>
          <p:cNvSpPr txBox="1"/>
          <p:nvPr/>
        </p:nvSpPr>
        <p:spPr>
          <a:xfrm>
            <a:off x="284481" y="1448887"/>
            <a:ext cx="9247446" cy="1488997"/>
          </a:xfrm>
          <a:prstGeom prst="rect">
            <a:avLst/>
          </a:prstGeom>
          <a:noFill/>
        </p:spPr>
        <p:txBody>
          <a:bodyPr wrap="square">
            <a:spAutoFit/>
          </a:bodyPr>
          <a:lstStyle/>
          <a:p>
            <a:pPr marL="0" marR="0" lvl="0" indent="0" algn="l" defTabSz="914400" rtl="0" eaLnBrk="1" fontAlgn="auto" latinLnBrk="0" hangingPunct="1">
              <a:lnSpc>
                <a:spcPct val="115000"/>
              </a:lnSpc>
              <a:spcBef>
                <a:spcPts val="1200"/>
              </a:spcBef>
              <a:spcAft>
                <a:spcPts val="0"/>
              </a:spcAft>
              <a:buClrTx/>
              <a:buSzTx/>
              <a:buFontTx/>
              <a:buNone/>
              <a:tabLst/>
              <a:defRPr/>
            </a:pPr>
            <a:r>
              <a:rPr kumimoji="0" lang="en-US" sz="3600" b="0" u="none" strike="noStrike" kern="1200" cap="none" spc="0"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rPr>
              <a:t>Unbelief was expected (37-41)</a:t>
            </a:r>
          </a:p>
          <a:p>
            <a:pPr>
              <a:lnSpc>
                <a:spcPct val="115000"/>
              </a:lnSpc>
              <a:spcBef>
                <a:spcPts val="1200"/>
              </a:spcBef>
              <a:defRPr/>
            </a:pPr>
            <a:r>
              <a:rPr kumimoji="0" lang="en-US" sz="3600" b="0" u="none" strike="noStrike" kern="1200" cap="none" spc="0" normalizeH="0" baseline="0" noProof="0" dirty="0">
                <a:ln>
                  <a:noFill/>
                </a:ln>
                <a:solidFill>
                  <a:srgbClr val="FFFF00"/>
                </a:solidFill>
                <a:effectLst/>
                <a:uLnTx/>
                <a:uFillTx/>
                <a:latin typeface="+mj-lt"/>
                <a:ea typeface="Calibri" panose="020F0502020204030204" pitchFamily="34" charset="0"/>
                <a:cs typeface="Times New Roman" panose="02020603050405020304" pitchFamily="18" charset="0"/>
              </a:rPr>
              <a:t>Shallow Faith (42-43)</a:t>
            </a:r>
          </a:p>
        </p:txBody>
      </p:sp>
      <p:sp>
        <p:nvSpPr>
          <p:cNvPr id="3" name="TextBox 2">
            <a:extLst>
              <a:ext uri="{FF2B5EF4-FFF2-40B4-BE49-F238E27FC236}">
                <a16:creationId xmlns:a16="http://schemas.microsoft.com/office/drawing/2014/main" id="{514631A9-B237-9086-C4A2-622758C55819}"/>
              </a:ext>
            </a:extLst>
          </p:cNvPr>
          <p:cNvSpPr txBox="1"/>
          <p:nvPr/>
        </p:nvSpPr>
        <p:spPr>
          <a:xfrm>
            <a:off x="-31324" y="102450"/>
            <a:ext cx="6094070" cy="1256241"/>
          </a:xfrm>
          <a:prstGeom prst="rect">
            <a:avLst/>
          </a:prstGeom>
          <a:noFill/>
        </p:spPr>
        <p:txBody>
          <a:bodyPr wrap="square">
            <a:spAutoFit/>
          </a:bodyPr>
          <a:lstStyle/>
          <a:p>
            <a:pPr marL="0" marR="0">
              <a:lnSpc>
                <a:spcPct val="107000"/>
              </a:lnSpc>
              <a:spcBef>
                <a:spcPts val="0"/>
              </a:spcBef>
              <a:spcAft>
                <a:spcPts val="0"/>
              </a:spcAft>
              <a:tabLst>
                <a:tab pos="274320" algn="l"/>
                <a:tab pos="548640" algn="l"/>
                <a:tab pos="822960" algn="l"/>
                <a:tab pos="1097280" algn="l"/>
              </a:tabLst>
            </a:pPr>
            <a:r>
              <a:rPr lang="en-US" sz="3600" b="1" dirty="0">
                <a:solidFill>
                  <a:srgbClr val="00CCFF"/>
                </a:solidFill>
                <a:effectLst/>
                <a:latin typeface="Aptos" panose="020B0004020202020204" pitchFamily="34" charset="0"/>
                <a:ea typeface="Calibri" panose="020F0502020204030204" pitchFamily="34" charset="0"/>
                <a:cs typeface="Arial" panose="020B0604020202020204" pitchFamily="34" charset="0"/>
              </a:rPr>
              <a:t>Problem:  Most People do not Respond to the Gospel</a:t>
            </a:r>
            <a:endParaRPr lang="en-US" sz="3200" dirty="0">
              <a:solidFill>
                <a:srgbClr val="00CCFF"/>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24AEC206-66B8-B09F-972D-9DE289E3C189}"/>
              </a:ext>
            </a:extLst>
          </p:cNvPr>
          <p:cNvSpPr txBox="1"/>
          <p:nvPr/>
        </p:nvSpPr>
        <p:spPr>
          <a:xfrm>
            <a:off x="48441" y="2995408"/>
            <a:ext cx="6094070" cy="1256241"/>
          </a:xfrm>
          <a:prstGeom prst="rect">
            <a:avLst/>
          </a:prstGeom>
          <a:noFill/>
        </p:spPr>
        <p:txBody>
          <a:bodyPr wrap="square">
            <a:spAutoFit/>
          </a:bodyPr>
          <a:lstStyle/>
          <a:p>
            <a:pPr marL="0" marR="0">
              <a:lnSpc>
                <a:spcPct val="107000"/>
              </a:lnSpc>
              <a:spcBef>
                <a:spcPts val="0"/>
              </a:spcBef>
              <a:spcAft>
                <a:spcPts val="0"/>
              </a:spcAft>
              <a:tabLst>
                <a:tab pos="274320" algn="l"/>
                <a:tab pos="548640" algn="l"/>
                <a:tab pos="822960" algn="l"/>
                <a:tab pos="1097280" algn="l"/>
              </a:tabLst>
            </a:pPr>
            <a:r>
              <a:rPr lang="en-US" sz="3600" b="1" dirty="0">
                <a:solidFill>
                  <a:srgbClr val="00CCFF"/>
                </a:solidFill>
                <a:effectLst/>
                <a:latin typeface="Aptos" panose="020B0004020202020204" pitchFamily="34" charset="0"/>
                <a:ea typeface="Calibri" panose="020F0502020204030204" pitchFamily="34" charset="0"/>
                <a:cs typeface="Arial" panose="020B0604020202020204" pitchFamily="34" charset="0"/>
              </a:rPr>
              <a:t>Solution:  Embrace Faith and Reap Eternal Rewards</a:t>
            </a:r>
            <a:endParaRPr lang="en-US" sz="3200" dirty="0">
              <a:solidFill>
                <a:srgbClr val="00CCFF"/>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2282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44BC1C-E2BF-804B-161D-08730B4939A1}"/>
              </a:ext>
            </a:extLst>
          </p:cNvPr>
          <p:cNvSpPr/>
          <p:nvPr/>
        </p:nvSpPr>
        <p:spPr>
          <a:xfrm>
            <a:off x="6537960" y="226893"/>
            <a:ext cx="4343399" cy="3202108"/>
          </a:xfrm>
          <a:prstGeom prst="rect">
            <a:avLst/>
          </a:prstGeom>
          <a:noFill/>
          <a:ln w="127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5F53368-0BD8-BEA0-B7B5-B5874D79A590}"/>
              </a:ext>
            </a:extLst>
          </p:cNvPr>
          <p:cNvSpPr/>
          <p:nvPr/>
        </p:nvSpPr>
        <p:spPr>
          <a:xfrm>
            <a:off x="9605482" y="2418082"/>
            <a:ext cx="2416806" cy="3893817"/>
          </a:xfrm>
          <a:prstGeom prst="rect">
            <a:avLst/>
          </a:prstGeom>
          <a:noFill/>
          <a:ln w="127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6C09902-1D22-D897-00D6-7DA503FBEEAC}"/>
              </a:ext>
            </a:extLst>
          </p:cNvPr>
          <p:cNvSpPr/>
          <p:nvPr/>
        </p:nvSpPr>
        <p:spPr>
          <a:xfrm>
            <a:off x="9645553" y="2288540"/>
            <a:ext cx="1198216" cy="1681480"/>
          </a:xfrm>
          <a:prstGeom prst="rect">
            <a:avLst/>
          </a:prstGeom>
          <a:solidFill>
            <a:schemeClr val="tx1"/>
          </a:solidFill>
          <a:ln w="539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CAA5C41-4962-1F0A-8C36-E448A28D7D9E}"/>
              </a:ext>
            </a:extLst>
          </p:cNvPr>
          <p:cNvSpPr/>
          <p:nvPr/>
        </p:nvSpPr>
        <p:spPr>
          <a:xfrm>
            <a:off x="7284254" y="2066703"/>
            <a:ext cx="2589968" cy="13546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ADE9371-5D6A-8E66-7844-F9ACF87DB818}"/>
              </a:ext>
            </a:extLst>
          </p:cNvPr>
          <p:cNvSpPr/>
          <p:nvPr/>
        </p:nvSpPr>
        <p:spPr>
          <a:xfrm>
            <a:off x="9876821" y="2434051"/>
            <a:ext cx="1479752" cy="16814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a:extLst>
              <a:ext uri="{FF2B5EF4-FFF2-40B4-BE49-F238E27FC236}">
                <a16:creationId xmlns:a16="http://schemas.microsoft.com/office/drawing/2014/main" id="{5F1F3CE4-9630-DD5C-8151-EA255B4EBD7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799376" y="495772"/>
            <a:ext cx="3898797" cy="25829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statue of a person with his arms out&#10;&#10;Description automatically generated">
            <a:extLst>
              <a:ext uri="{FF2B5EF4-FFF2-40B4-BE49-F238E27FC236}">
                <a16:creationId xmlns:a16="http://schemas.microsoft.com/office/drawing/2014/main" id="{28DE3852-EEA7-82FA-9018-E1220E89F5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11812" y="2660929"/>
            <a:ext cx="1857425" cy="3408121"/>
          </a:xfrm>
          <a:prstGeom prst="rect">
            <a:avLst/>
          </a:prstGeom>
        </p:spPr>
      </p:pic>
      <p:sp>
        <p:nvSpPr>
          <p:cNvPr id="17" name="TextBox 16">
            <a:extLst>
              <a:ext uri="{FF2B5EF4-FFF2-40B4-BE49-F238E27FC236}">
                <a16:creationId xmlns:a16="http://schemas.microsoft.com/office/drawing/2014/main" id="{11B06C4D-755A-2E17-E560-3C62193E7C9C}"/>
              </a:ext>
            </a:extLst>
          </p:cNvPr>
          <p:cNvSpPr txBox="1"/>
          <p:nvPr/>
        </p:nvSpPr>
        <p:spPr>
          <a:xfrm>
            <a:off x="60101" y="5157883"/>
            <a:ext cx="9365556" cy="1473224"/>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4000" b="0" i="0" u="none" strike="noStrike" kern="1200" cap="none" normalizeH="0" baseline="0" noProof="0" dirty="0">
                <a:ln>
                  <a:noFill/>
                </a:ln>
                <a:solidFill>
                  <a:prstClr val="white"/>
                </a:solidFill>
                <a:effectLst/>
                <a:uLnTx/>
                <a:uFillTx/>
                <a:latin typeface="+mj-lt"/>
                <a:ea typeface="Arial Unicode MS"/>
                <a:cs typeface="Times New Roman" panose="02020603050405020304" pitchFamily="18" charset="0"/>
              </a:rPr>
              <a:t>Unyielding Unbelief to Eternal Rewards</a:t>
            </a:r>
            <a:endParaRPr kumimoji="0" lang="en-SG" sz="4000" b="0" i="0" u="none" strike="noStrike" kern="1200" cap="none" normalizeH="0" baseline="0" noProof="0" dirty="0">
              <a:ln>
                <a:noFill/>
              </a:ln>
              <a:solidFill>
                <a:prstClr val="white"/>
              </a:solidFill>
              <a:effectLst/>
              <a:uLnTx/>
              <a:uFillTx/>
              <a:latin typeface="+mj-lt"/>
              <a:ea typeface="Arial Unicode MS"/>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SG" sz="4000" b="0" i="0" u="none" strike="noStrike" kern="1200" cap="none" normalizeH="0" baseline="0" noProof="0" dirty="0">
                <a:ln>
                  <a:noFill/>
                </a:ln>
                <a:solidFill>
                  <a:prstClr val="white"/>
                </a:solidFill>
                <a:effectLst/>
                <a:uLnTx/>
                <a:uFillTx/>
                <a:latin typeface="+mj-lt"/>
                <a:ea typeface="Arial Unicode MS"/>
                <a:cs typeface="Times New Roman" panose="02020603050405020304" pitchFamily="18" charset="0"/>
              </a:rPr>
              <a:t>John 12:37-50</a:t>
            </a:r>
          </a:p>
        </p:txBody>
      </p:sp>
      <p:cxnSp>
        <p:nvCxnSpPr>
          <p:cNvPr id="18" name="Straight Connector 17">
            <a:extLst>
              <a:ext uri="{FF2B5EF4-FFF2-40B4-BE49-F238E27FC236}">
                <a16:creationId xmlns:a16="http://schemas.microsoft.com/office/drawing/2014/main" id="{713A6205-4C9E-FA09-C0FB-2D0DC81127AE}"/>
              </a:ext>
            </a:extLst>
          </p:cNvPr>
          <p:cNvCxnSpPr>
            <a:cxnSpLocks/>
          </p:cNvCxnSpPr>
          <p:nvPr/>
        </p:nvCxnSpPr>
        <p:spPr>
          <a:xfrm>
            <a:off x="744357" y="4977491"/>
            <a:ext cx="8029253" cy="0"/>
          </a:xfrm>
          <a:prstGeom prst="line">
            <a:avLst/>
          </a:prstGeom>
        </p:spPr>
        <p:style>
          <a:lnRef idx="3">
            <a:schemeClr val="accent2"/>
          </a:lnRef>
          <a:fillRef idx="0">
            <a:schemeClr val="accent2"/>
          </a:fillRef>
          <a:effectRef idx="2">
            <a:schemeClr val="accent2"/>
          </a:effectRef>
          <a:fontRef idx="minor">
            <a:schemeClr val="tx1"/>
          </a:fontRef>
        </p:style>
      </p:cxnSp>
      <p:sp>
        <p:nvSpPr>
          <p:cNvPr id="20" name="TextBox 19">
            <a:extLst>
              <a:ext uri="{FF2B5EF4-FFF2-40B4-BE49-F238E27FC236}">
                <a16:creationId xmlns:a16="http://schemas.microsoft.com/office/drawing/2014/main" id="{0F96995C-C5C1-145C-8B54-22397B90DA0B}"/>
              </a:ext>
            </a:extLst>
          </p:cNvPr>
          <p:cNvSpPr txBox="1"/>
          <p:nvPr/>
        </p:nvSpPr>
        <p:spPr>
          <a:xfrm>
            <a:off x="284481" y="1448887"/>
            <a:ext cx="9247446" cy="2279983"/>
          </a:xfrm>
          <a:prstGeom prst="rect">
            <a:avLst/>
          </a:prstGeom>
          <a:noFill/>
        </p:spPr>
        <p:txBody>
          <a:bodyPr wrap="square">
            <a:spAutoFit/>
          </a:bodyPr>
          <a:lstStyle/>
          <a:p>
            <a:pPr marL="0" marR="0" lvl="0" indent="0" algn="l" defTabSz="914400" rtl="0" eaLnBrk="1" fontAlgn="auto" latinLnBrk="0" hangingPunct="1">
              <a:lnSpc>
                <a:spcPct val="115000"/>
              </a:lnSpc>
              <a:spcBef>
                <a:spcPts val="1200"/>
              </a:spcBef>
              <a:spcAft>
                <a:spcPts val="0"/>
              </a:spcAft>
              <a:buClrTx/>
              <a:buSzTx/>
              <a:buFontTx/>
              <a:buNone/>
              <a:tabLst/>
              <a:defRPr/>
            </a:pPr>
            <a:r>
              <a:rPr kumimoji="0" lang="en-US" sz="3600" b="0" u="none" strike="noStrike" kern="1200" cap="none" spc="0"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rPr>
              <a:t>Unbelief was expected (37-41)</a:t>
            </a:r>
          </a:p>
          <a:p>
            <a:pPr>
              <a:lnSpc>
                <a:spcPct val="115000"/>
              </a:lnSpc>
              <a:spcBef>
                <a:spcPts val="1200"/>
              </a:spcBef>
              <a:defRPr/>
            </a:pPr>
            <a:r>
              <a:rPr kumimoji="0" lang="en-US" sz="3600" b="0" u="none" strike="noStrike" kern="1200" cap="none" spc="0" normalizeH="0" baseline="0" noProof="0" dirty="0">
                <a:ln>
                  <a:noFill/>
                </a:ln>
                <a:solidFill>
                  <a:srgbClr val="FFFF00"/>
                </a:solidFill>
                <a:effectLst/>
                <a:uLnTx/>
                <a:uFillTx/>
                <a:latin typeface="+mj-lt"/>
                <a:ea typeface="Calibri" panose="020F0502020204030204" pitchFamily="34" charset="0"/>
                <a:cs typeface="Times New Roman" panose="02020603050405020304" pitchFamily="18" charset="0"/>
              </a:rPr>
              <a:t>Shallow Faith (42-43)</a:t>
            </a:r>
          </a:p>
          <a:p>
            <a:pPr>
              <a:lnSpc>
                <a:spcPct val="115000"/>
              </a:lnSpc>
              <a:spcBef>
                <a:spcPts val="1200"/>
              </a:spcBef>
              <a:defRPr/>
            </a:pPr>
            <a:r>
              <a:rPr kumimoji="0" lang="en-US" sz="3600" b="0" u="none" strike="noStrike" kern="1200" cap="none" spc="0"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rPr>
              <a:t>Embracing Faith (44-46)</a:t>
            </a:r>
          </a:p>
        </p:txBody>
      </p:sp>
    </p:spTree>
    <p:extLst>
      <p:ext uri="{BB962C8B-B14F-4D97-AF65-F5344CB8AC3E}">
        <p14:creationId xmlns:p14="http://schemas.microsoft.com/office/powerpoint/2010/main" val="72508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9391D9-17FB-1CF3-7D29-811411BE5CF8}"/>
              </a:ext>
            </a:extLst>
          </p:cNvPr>
          <p:cNvSpPr txBox="1"/>
          <p:nvPr/>
        </p:nvSpPr>
        <p:spPr>
          <a:xfrm>
            <a:off x="303835" y="227821"/>
            <a:ext cx="11629663" cy="2862322"/>
          </a:xfrm>
          <a:prstGeom prst="rect">
            <a:avLst/>
          </a:prstGeom>
          <a:noFill/>
        </p:spPr>
        <p:txBody>
          <a:bodyPr wrap="square">
            <a:spAutoFit/>
          </a:bodyPr>
          <a:lstStyle/>
          <a:p>
            <a:r>
              <a:rPr lang="en-US" sz="3600" b="1" i="0" baseline="30000" dirty="0">
                <a:solidFill>
                  <a:schemeClr val="bg1"/>
                </a:solidFill>
                <a:effectLst/>
              </a:rPr>
              <a:t>44 </a:t>
            </a:r>
            <a:r>
              <a:rPr lang="en-US" sz="3600" b="0" i="0" dirty="0">
                <a:solidFill>
                  <a:schemeClr val="bg1"/>
                </a:solidFill>
                <a:effectLst/>
              </a:rPr>
              <a:t>Jesus shouted to the crowds, "If you trust me, you are trusting not only me, but also God who sent me. </a:t>
            </a:r>
            <a:r>
              <a:rPr lang="en-US" sz="3600" b="1" i="0" baseline="30000" dirty="0">
                <a:solidFill>
                  <a:schemeClr val="bg1"/>
                </a:solidFill>
                <a:effectLst/>
              </a:rPr>
              <a:t>45 </a:t>
            </a:r>
            <a:r>
              <a:rPr lang="en-US" sz="3600" b="0" i="0" dirty="0">
                <a:solidFill>
                  <a:schemeClr val="bg1"/>
                </a:solidFill>
                <a:effectLst/>
              </a:rPr>
              <a:t>For when you see me, you are seeing the one who sent me. </a:t>
            </a:r>
            <a:r>
              <a:rPr lang="en-US" sz="3600" b="1" i="0" baseline="30000" dirty="0">
                <a:solidFill>
                  <a:schemeClr val="bg1"/>
                </a:solidFill>
                <a:effectLst/>
              </a:rPr>
              <a:t>46 </a:t>
            </a:r>
            <a:r>
              <a:rPr lang="en-US" sz="3600" b="0" i="0" dirty="0">
                <a:solidFill>
                  <a:schemeClr val="bg1"/>
                </a:solidFill>
                <a:effectLst/>
              </a:rPr>
              <a:t>I have come as a light to shine in this dark world, so that all who put their trust in me will no longer remain in the dark."</a:t>
            </a:r>
            <a:endParaRPr lang="en-US" sz="3600" dirty="0">
              <a:solidFill>
                <a:schemeClr val="bg1"/>
              </a:solidFill>
            </a:endParaRPr>
          </a:p>
        </p:txBody>
      </p:sp>
    </p:spTree>
    <p:extLst>
      <p:ext uri="{BB962C8B-B14F-4D97-AF65-F5344CB8AC3E}">
        <p14:creationId xmlns:p14="http://schemas.microsoft.com/office/powerpoint/2010/main" val="146052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9391D9-17FB-1CF3-7D29-811411BE5CF8}"/>
              </a:ext>
            </a:extLst>
          </p:cNvPr>
          <p:cNvSpPr txBox="1"/>
          <p:nvPr/>
        </p:nvSpPr>
        <p:spPr>
          <a:xfrm>
            <a:off x="303835" y="227821"/>
            <a:ext cx="11629663" cy="646331"/>
          </a:xfrm>
          <a:prstGeom prst="rect">
            <a:avLst/>
          </a:prstGeom>
          <a:noFill/>
        </p:spPr>
        <p:txBody>
          <a:bodyPr wrap="square">
            <a:spAutoFit/>
          </a:bodyPr>
          <a:lstStyle/>
          <a:p>
            <a:r>
              <a:rPr lang="en-US" sz="3600" b="1" i="0" baseline="30000" dirty="0">
                <a:solidFill>
                  <a:schemeClr val="bg1"/>
                </a:solidFill>
                <a:effectLst/>
              </a:rPr>
              <a:t>44 </a:t>
            </a:r>
            <a:r>
              <a:rPr lang="en-US" sz="3600" b="0" i="0" dirty="0">
                <a:solidFill>
                  <a:schemeClr val="bg1"/>
                </a:solidFill>
                <a:effectLst/>
              </a:rPr>
              <a:t>Jesus </a:t>
            </a:r>
            <a:r>
              <a:rPr lang="en-US" sz="3600" b="1" i="0" dirty="0">
                <a:solidFill>
                  <a:srgbClr val="FFFF00"/>
                </a:solidFill>
                <a:effectLst/>
              </a:rPr>
              <a:t>shouted</a:t>
            </a:r>
            <a:r>
              <a:rPr lang="en-US" sz="3600" b="0" i="0" dirty="0">
                <a:solidFill>
                  <a:schemeClr val="bg1"/>
                </a:solidFill>
                <a:effectLst/>
              </a:rPr>
              <a:t> to the crowds, </a:t>
            </a:r>
            <a:endParaRPr lang="en-US" sz="3600" dirty="0">
              <a:solidFill>
                <a:schemeClr val="bg1"/>
              </a:solidFill>
            </a:endParaRPr>
          </a:p>
        </p:txBody>
      </p:sp>
      <p:sp>
        <p:nvSpPr>
          <p:cNvPr id="4" name="TextBox 3">
            <a:extLst>
              <a:ext uri="{FF2B5EF4-FFF2-40B4-BE49-F238E27FC236}">
                <a16:creationId xmlns:a16="http://schemas.microsoft.com/office/drawing/2014/main" id="{FD3F84E8-00C8-2477-B456-DF0D888ECFA4}"/>
              </a:ext>
            </a:extLst>
          </p:cNvPr>
          <p:cNvSpPr txBox="1"/>
          <p:nvPr/>
        </p:nvSpPr>
        <p:spPr>
          <a:xfrm>
            <a:off x="1484453" y="1162761"/>
            <a:ext cx="2786605" cy="1569660"/>
          </a:xfrm>
          <a:prstGeom prst="rect">
            <a:avLst/>
          </a:prstGeom>
          <a:noFill/>
        </p:spPr>
        <p:txBody>
          <a:bodyPr wrap="square">
            <a:spAutoFit/>
          </a:bodyPr>
          <a:lstStyle/>
          <a:p>
            <a:r>
              <a:rPr lang="el-GR" sz="4800" b="1" dirty="0">
                <a:solidFill>
                  <a:srgbClr val="FFFF00"/>
                </a:solidFill>
              </a:rPr>
              <a:t>κράζω</a:t>
            </a:r>
          </a:p>
          <a:p>
            <a:r>
              <a:rPr lang="en-US" sz="4800" b="1" dirty="0" err="1">
                <a:solidFill>
                  <a:srgbClr val="FFFF00"/>
                </a:solidFill>
              </a:rPr>
              <a:t>krazō</a:t>
            </a:r>
            <a:endParaRPr lang="en-US" sz="4800" b="1" dirty="0">
              <a:solidFill>
                <a:srgbClr val="FFFF00"/>
              </a:solidFill>
            </a:endParaRPr>
          </a:p>
        </p:txBody>
      </p:sp>
      <p:sp>
        <p:nvSpPr>
          <p:cNvPr id="6" name="TextBox 5">
            <a:extLst>
              <a:ext uri="{FF2B5EF4-FFF2-40B4-BE49-F238E27FC236}">
                <a16:creationId xmlns:a16="http://schemas.microsoft.com/office/drawing/2014/main" id="{FB3CD374-D857-EF44-63B6-9EC21EDE424D}"/>
              </a:ext>
            </a:extLst>
          </p:cNvPr>
          <p:cNvSpPr txBox="1"/>
          <p:nvPr/>
        </p:nvSpPr>
        <p:spPr>
          <a:xfrm>
            <a:off x="3946967" y="1243786"/>
            <a:ext cx="8050433" cy="646331"/>
          </a:xfrm>
          <a:prstGeom prst="rect">
            <a:avLst/>
          </a:prstGeom>
          <a:noFill/>
        </p:spPr>
        <p:txBody>
          <a:bodyPr wrap="square">
            <a:spAutoFit/>
          </a:bodyPr>
          <a:lstStyle/>
          <a:p>
            <a:pPr algn="l"/>
            <a:r>
              <a:rPr lang="en-US" sz="3600" b="1" i="0" dirty="0">
                <a:solidFill>
                  <a:srgbClr val="FFFF00"/>
                </a:solidFill>
                <a:effectLst/>
              </a:rPr>
              <a:t>cry out aloud, speak with a loud voice</a:t>
            </a:r>
          </a:p>
        </p:txBody>
      </p:sp>
      <p:sp>
        <p:nvSpPr>
          <p:cNvPr id="7" name="TextBox 6">
            <a:extLst>
              <a:ext uri="{FF2B5EF4-FFF2-40B4-BE49-F238E27FC236}">
                <a16:creationId xmlns:a16="http://schemas.microsoft.com/office/drawing/2014/main" id="{91E7E88E-6331-F493-F2D7-F618C3C0DB83}"/>
              </a:ext>
            </a:extLst>
          </p:cNvPr>
          <p:cNvSpPr txBox="1"/>
          <p:nvPr/>
        </p:nvSpPr>
        <p:spPr>
          <a:xfrm>
            <a:off x="194599" y="3367747"/>
            <a:ext cx="11802802" cy="3970318"/>
          </a:xfrm>
          <a:prstGeom prst="rect">
            <a:avLst/>
          </a:prstGeom>
          <a:noFill/>
        </p:spPr>
        <p:txBody>
          <a:bodyPr wrap="square">
            <a:spAutoFit/>
          </a:bodyPr>
          <a:lstStyle/>
          <a:p>
            <a:r>
              <a:rPr lang="en-US" sz="3600" b="1" i="0" u="sng" dirty="0">
                <a:solidFill>
                  <a:schemeClr val="bg1"/>
                </a:solidFill>
                <a:effectLst/>
              </a:rPr>
              <a:t>John 1:15</a:t>
            </a:r>
            <a:r>
              <a:rPr lang="en-US" sz="3600" b="0" i="0" dirty="0">
                <a:solidFill>
                  <a:schemeClr val="bg1"/>
                </a:solidFill>
                <a:effectLst/>
              </a:rPr>
              <a:t>    John testified about him when he </a:t>
            </a:r>
            <a:r>
              <a:rPr lang="en-US" sz="3600" b="1" i="0" dirty="0">
                <a:solidFill>
                  <a:srgbClr val="FFFF00"/>
                </a:solidFill>
                <a:effectLst/>
              </a:rPr>
              <a:t>shouted</a:t>
            </a:r>
            <a:r>
              <a:rPr lang="en-US" sz="3600" b="0" i="0" dirty="0">
                <a:solidFill>
                  <a:schemeClr val="bg1"/>
                </a:solidFill>
                <a:effectLst/>
              </a:rPr>
              <a:t> . . .</a:t>
            </a:r>
          </a:p>
          <a:p>
            <a:endParaRPr lang="en-US" b="0" i="0" dirty="0">
              <a:solidFill>
                <a:schemeClr val="bg1"/>
              </a:solidFill>
              <a:effectLst/>
            </a:endParaRPr>
          </a:p>
          <a:p>
            <a:r>
              <a:rPr lang="en-US" sz="3600" b="1" u="sng" dirty="0">
                <a:solidFill>
                  <a:schemeClr val="bg1"/>
                </a:solidFill>
              </a:rPr>
              <a:t>John 7:27</a:t>
            </a:r>
            <a:r>
              <a:rPr lang="en-US" sz="3600" dirty="0">
                <a:solidFill>
                  <a:schemeClr val="bg1"/>
                </a:solidFill>
              </a:rPr>
              <a:t>     . . .  Jesus . . . </a:t>
            </a:r>
            <a:r>
              <a:rPr lang="en-US" sz="3600" b="1" dirty="0">
                <a:solidFill>
                  <a:srgbClr val="FFFF00"/>
                </a:solidFill>
              </a:rPr>
              <a:t>called out </a:t>
            </a:r>
            <a:r>
              <a:rPr lang="en-US" sz="3600" dirty="0">
                <a:solidFill>
                  <a:schemeClr val="bg1"/>
                </a:solidFill>
              </a:rPr>
              <a:t>. . . I’m not here on my </a:t>
            </a:r>
          </a:p>
          <a:p>
            <a:r>
              <a:rPr lang="en-US" sz="3600" dirty="0">
                <a:solidFill>
                  <a:schemeClr val="bg1"/>
                </a:solidFill>
              </a:rPr>
              <a:t>		        own. The one who sent me is true</a:t>
            </a:r>
          </a:p>
          <a:p>
            <a:endParaRPr lang="en-US" dirty="0">
              <a:solidFill>
                <a:schemeClr val="bg1"/>
              </a:solidFill>
            </a:endParaRPr>
          </a:p>
          <a:p>
            <a:r>
              <a:rPr lang="en-US" sz="3600" b="1" u="sng" dirty="0">
                <a:solidFill>
                  <a:schemeClr val="bg1"/>
                </a:solidFill>
              </a:rPr>
              <a:t>John 12:38</a:t>
            </a:r>
            <a:r>
              <a:rPr lang="en-US" sz="3600" dirty="0">
                <a:solidFill>
                  <a:schemeClr val="bg1"/>
                </a:solidFill>
              </a:rPr>
              <a:t>   Jesus . . . </a:t>
            </a:r>
            <a:r>
              <a:rPr lang="en-US" sz="3600" b="1" dirty="0">
                <a:solidFill>
                  <a:srgbClr val="FFFF00"/>
                </a:solidFill>
              </a:rPr>
              <a:t>shouted</a:t>
            </a:r>
            <a:r>
              <a:rPr lang="en-US" sz="3600" dirty="0">
                <a:solidFill>
                  <a:schemeClr val="bg1"/>
                </a:solidFill>
              </a:rPr>
              <a:t> . . . “Anyone who is thirsty </a:t>
            </a:r>
          </a:p>
          <a:p>
            <a:r>
              <a:rPr lang="en-US" sz="3600" dirty="0">
                <a:solidFill>
                  <a:schemeClr val="bg1"/>
                </a:solidFill>
              </a:rPr>
              <a:t>                           may come to me!</a:t>
            </a:r>
            <a:endParaRPr lang="en-US" sz="3600" b="1" u="sng" dirty="0">
              <a:solidFill>
                <a:schemeClr val="bg1"/>
              </a:solidFill>
            </a:endParaRPr>
          </a:p>
          <a:p>
            <a:endParaRPr lang="en-US" sz="3600" dirty="0">
              <a:solidFill>
                <a:schemeClr val="bg1"/>
              </a:solidFill>
            </a:endParaRPr>
          </a:p>
        </p:txBody>
      </p:sp>
    </p:spTree>
    <p:extLst>
      <p:ext uri="{BB962C8B-B14F-4D97-AF65-F5344CB8AC3E}">
        <p14:creationId xmlns:p14="http://schemas.microsoft.com/office/powerpoint/2010/main" val="53313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pic>
        <p:nvPicPr>
          <p:cNvPr id="7" name="Picture 6" descr="A logo of the united nations&#10;&#10;Description automatically generated">
            <a:extLst>
              <a:ext uri="{FF2B5EF4-FFF2-40B4-BE49-F238E27FC236}">
                <a16:creationId xmlns:a16="http://schemas.microsoft.com/office/drawing/2014/main" id="{D0563163-ECF1-1886-587F-77E30E0A4AB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82620" y="1529603"/>
            <a:ext cx="4663311" cy="3966547"/>
          </a:xfrm>
          <a:prstGeom prst="rect">
            <a:avLst/>
          </a:prstGeom>
        </p:spPr>
      </p:pic>
      <p:sp>
        <p:nvSpPr>
          <p:cNvPr id="9" name="TextBox 8">
            <a:extLst>
              <a:ext uri="{FF2B5EF4-FFF2-40B4-BE49-F238E27FC236}">
                <a16:creationId xmlns:a16="http://schemas.microsoft.com/office/drawing/2014/main" id="{A45C7794-E68F-B2C4-04F0-50BAFBDB7D92}"/>
              </a:ext>
            </a:extLst>
          </p:cNvPr>
          <p:cNvSpPr txBox="1"/>
          <p:nvPr/>
        </p:nvSpPr>
        <p:spPr>
          <a:xfrm>
            <a:off x="5433151" y="229736"/>
            <a:ext cx="6452379" cy="1200329"/>
          </a:xfrm>
          <a:prstGeom prst="rect">
            <a:avLst/>
          </a:prstGeom>
          <a:noFill/>
        </p:spPr>
        <p:txBody>
          <a:bodyPr wrap="square">
            <a:spAutoFit/>
          </a:bodyPr>
          <a:lstStyle/>
          <a:p>
            <a:pPr algn="ctr"/>
            <a:r>
              <a:rPr lang="en-US" sz="3600" b="1" dirty="0"/>
              <a:t>Emblem of the </a:t>
            </a:r>
          </a:p>
          <a:p>
            <a:pPr algn="ctr"/>
            <a:r>
              <a:rPr lang="en-US" sz="3600" b="1" dirty="0"/>
              <a:t>United Nations</a:t>
            </a:r>
          </a:p>
        </p:txBody>
      </p:sp>
      <p:sp>
        <p:nvSpPr>
          <p:cNvPr id="10" name="TextBox 9">
            <a:extLst>
              <a:ext uri="{FF2B5EF4-FFF2-40B4-BE49-F238E27FC236}">
                <a16:creationId xmlns:a16="http://schemas.microsoft.com/office/drawing/2014/main" id="{AA848554-52DA-50E9-066E-A4D87905DA94}"/>
              </a:ext>
            </a:extLst>
          </p:cNvPr>
          <p:cNvSpPr txBox="1"/>
          <p:nvPr/>
        </p:nvSpPr>
        <p:spPr>
          <a:xfrm>
            <a:off x="6372752" y="5496150"/>
            <a:ext cx="4573179" cy="1200329"/>
          </a:xfrm>
          <a:prstGeom prst="rect">
            <a:avLst/>
          </a:prstGeom>
          <a:noFill/>
        </p:spPr>
        <p:txBody>
          <a:bodyPr wrap="square">
            <a:spAutoFit/>
          </a:bodyPr>
          <a:lstStyle/>
          <a:p>
            <a:pPr algn="ctr"/>
            <a:r>
              <a:rPr lang="en-US" sz="3600" dirty="0">
                <a:latin typeface="Comic Sans MS" panose="030F0702030302020204" pitchFamily="66" charset="0"/>
              </a:rPr>
              <a:t>Evidence of a global conspiracy</a:t>
            </a:r>
          </a:p>
        </p:txBody>
      </p:sp>
      <p:pic>
        <p:nvPicPr>
          <p:cNvPr id="12" name="Picture 11" descr="A close-up of a planet&#10;&#10;Description automatically generated">
            <a:extLst>
              <a:ext uri="{FF2B5EF4-FFF2-40B4-BE49-F238E27FC236}">
                <a16:creationId xmlns:a16="http://schemas.microsoft.com/office/drawing/2014/main" id="{80ECF202-13C4-96FA-7827-C7D9906F75A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0603" y="1430065"/>
            <a:ext cx="4165625" cy="4165625"/>
          </a:xfrm>
          <a:prstGeom prst="rect">
            <a:avLst/>
          </a:prstGeom>
        </p:spPr>
      </p:pic>
      <p:sp>
        <p:nvSpPr>
          <p:cNvPr id="2" name="TextBox 1">
            <a:extLst>
              <a:ext uri="{FF2B5EF4-FFF2-40B4-BE49-F238E27FC236}">
                <a16:creationId xmlns:a16="http://schemas.microsoft.com/office/drawing/2014/main" id="{AA848554-52DA-50E9-066E-A4D87905DA94}"/>
              </a:ext>
            </a:extLst>
          </p:cNvPr>
          <p:cNvSpPr txBox="1"/>
          <p:nvPr/>
        </p:nvSpPr>
        <p:spPr>
          <a:xfrm>
            <a:off x="306529" y="5497954"/>
            <a:ext cx="5332271" cy="1200329"/>
          </a:xfrm>
          <a:prstGeom prst="rect">
            <a:avLst/>
          </a:prstGeom>
          <a:noFill/>
        </p:spPr>
        <p:txBody>
          <a:bodyPr wrap="square">
            <a:spAutoFit/>
          </a:bodyPr>
          <a:lstStyle/>
          <a:p>
            <a:pPr algn="ctr"/>
            <a:r>
              <a:rPr lang="en-US" sz="3600" dirty="0">
                <a:latin typeface="Comic Sans MS" panose="030F0702030302020204" pitchFamily="66" charset="0"/>
              </a:rPr>
              <a:t>A flat disc surrounded by an ice wall</a:t>
            </a:r>
          </a:p>
        </p:txBody>
      </p:sp>
      <p:sp>
        <p:nvSpPr>
          <p:cNvPr id="3" name="TextBox 2">
            <a:extLst>
              <a:ext uri="{FF2B5EF4-FFF2-40B4-BE49-F238E27FC236}">
                <a16:creationId xmlns:a16="http://schemas.microsoft.com/office/drawing/2014/main" id="{CB8F0304-A6E4-9DB7-5308-74B092CC5894}"/>
              </a:ext>
            </a:extLst>
          </p:cNvPr>
          <p:cNvSpPr txBox="1"/>
          <p:nvPr/>
        </p:nvSpPr>
        <p:spPr>
          <a:xfrm>
            <a:off x="231687" y="185846"/>
            <a:ext cx="5471281" cy="1200329"/>
          </a:xfrm>
          <a:prstGeom prst="rect">
            <a:avLst/>
          </a:prstGeom>
          <a:noFill/>
        </p:spPr>
        <p:txBody>
          <a:bodyPr wrap="square">
            <a:spAutoFit/>
          </a:bodyPr>
          <a:lstStyle/>
          <a:p>
            <a:pPr algn="ctr"/>
            <a:r>
              <a:rPr lang="en-US" sz="3600" b="1" dirty="0"/>
              <a:t>Azimuthal equidistant </a:t>
            </a:r>
          </a:p>
          <a:p>
            <a:pPr algn="ctr"/>
            <a:r>
              <a:rPr lang="en-US" sz="3600" b="1" dirty="0"/>
              <a:t>projection</a:t>
            </a:r>
          </a:p>
        </p:txBody>
      </p:sp>
    </p:spTree>
    <p:extLst>
      <p:ext uri="{BB962C8B-B14F-4D97-AF65-F5344CB8AC3E}">
        <p14:creationId xmlns:p14="http://schemas.microsoft.com/office/powerpoint/2010/main" val="1739356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3F84E8-00C8-2477-B456-DF0D888ECFA4}"/>
              </a:ext>
            </a:extLst>
          </p:cNvPr>
          <p:cNvSpPr txBox="1"/>
          <p:nvPr/>
        </p:nvSpPr>
        <p:spPr>
          <a:xfrm>
            <a:off x="1484453" y="1162761"/>
            <a:ext cx="9465198" cy="2308324"/>
          </a:xfrm>
          <a:prstGeom prst="rect">
            <a:avLst/>
          </a:prstGeom>
          <a:noFill/>
        </p:spPr>
        <p:txBody>
          <a:bodyPr wrap="square">
            <a:spAutoFit/>
          </a:bodyPr>
          <a:lstStyle/>
          <a:p>
            <a:r>
              <a:rPr lang="el-GR" sz="4800" b="1" dirty="0">
                <a:solidFill>
                  <a:srgbClr val="FFFF00"/>
                </a:solidFill>
              </a:rPr>
              <a:t>κράζω</a:t>
            </a:r>
            <a:r>
              <a:rPr lang="en-US" sz="4800" b="1" dirty="0">
                <a:solidFill>
                  <a:srgbClr val="FFFF00"/>
                </a:solidFill>
              </a:rPr>
              <a:t>   </a:t>
            </a:r>
            <a:r>
              <a:rPr lang="el-GR" sz="4800" b="1" dirty="0">
                <a:solidFill>
                  <a:srgbClr val="FFFF00"/>
                </a:solidFill>
                <a:latin typeface="blbGentium"/>
              </a:rPr>
              <a:t>μέγας</a:t>
            </a:r>
            <a:r>
              <a:rPr lang="en-US" sz="4800" b="1" dirty="0">
                <a:solidFill>
                  <a:srgbClr val="FFFF00"/>
                </a:solidFill>
                <a:latin typeface="blbGentium"/>
              </a:rPr>
              <a:t>     </a:t>
            </a:r>
            <a:r>
              <a:rPr lang="el-GR" sz="4800" b="1" dirty="0">
                <a:solidFill>
                  <a:srgbClr val="FFFF00"/>
                </a:solidFill>
                <a:latin typeface="blbGentium"/>
              </a:rPr>
              <a:t>φωνή</a:t>
            </a:r>
            <a:endParaRPr lang="el-GR" sz="4800" b="1" dirty="0">
              <a:solidFill>
                <a:srgbClr val="FFFF00"/>
              </a:solidFill>
            </a:endParaRPr>
          </a:p>
          <a:p>
            <a:r>
              <a:rPr lang="en-US" sz="4800" b="1" dirty="0" err="1">
                <a:solidFill>
                  <a:srgbClr val="FFFF00"/>
                </a:solidFill>
              </a:rPr>
              <a:t>krazō</a:t>
            </a:r>
            <a:r>
              <a:rPr lang="en-US" sz="4800" b="1" dirty="0">
                <a:solidFill>
                  <a:srgbClr val="FFFF00"/>
                </a:solidFill>
              </a:rPr>
              <a:t>     </a:t>
            </a:r>
            <a:r>
              <a:rPr lang="en-US" sz="4800" b="1" dirty="0" err="1">
                <a:solidFill>
                  <a:srgbClr val="FFFF00"/>
                </a:solidFill>
              </a:rPr>
              <a:t>megas</a:t>
            </a:r>
            <a:r>
              <a:rPr lang="en-US" sz="4800" b="1" dirty="0">
                <a:solidFill>
                  <a:srgbClr val="FFFF00"/>
                </a:solidFill>
              </a:rPr>
              <a:t>    </a:t>
            </a:r>
            <a:r>
              <a:rPr lang="en-US" sz="4800" b="1" dirty="0" err="1">
                <a:solidFill>
                  <a:srgbClr val="FFFF00"/>
                </a:solidFill>
              </a:rPr>
              <a:t>phōnē</a:t>
            </a:r>
            <a:endParaRPr lang="en-US" sz="4800" b="1" dirty="0">
              <a:solidFill>
                <a:srgbClr val="FFFF00"/>
              </a:solidFill>
            </a:endParaRPr>
          </a:p>
          <a:p>
            <a:endParaRPr lang="en-US" sz="4800" b="1" dirty="0">
              <a:solidFill>
                <a:srgbClr val="FFFF00"/>
              </a:solidFill>
            </a:endParaRPr>
          </a:p>
        </p:txBody>
      </p:sp>
      <p:sp>
        <p:nvSpPr>
          <p:cNvPr id="5" name="TextBox 4">
            <a:extLst>
              <a:ext uri="{FF2B5EF4-FFF2-40B4-BE49-F238E27FC236}">
                <a16:creationId xmlns:a16="http://schemas.microsoft.com/office/drawing/2014/main" id="{3B54701B-3FA8-DAAA-47D6-81142C4BD43E}"/>
              </a:ext>
            </a:extLst>
          </p:cNvPr>
          <p:cNvSpPr txBox="1"/>
          <p:nvPr/>
        </p:nvSpPr>
        <p:spPr>
          <a:xfrm>
            <a:off x="3981690" y="3295509"/>
            <a:ext cx="7774329" cy="2862322"/>
          </a:xfrm>
          <a:prstGeom prst="rect">
            <a:avLst/>
          </a:prstGeom>
          <a:noFill/>
        </p:spPr>
        <p:txBody>
          <a:bodyPr wrap="square">
            <a:spAutoFit/>
          </a:bodyPr>
          <a:lstStyle/>
          <a:p>
            <a:pPr algn="l"/>
            <a:r>
              <a:rPr lang="en-US" sz="3600" b="0" i="0" dirty="0">
                <a:solidFill>
                  <a:schemeClr val="bg1"/>
                </a:solidFill>
                <a:effectLst/>
              </a:rPr>
              <a:t>Revelation 7:10</a:t>
            </a:r>
          </a:p>
          <a:p>
            <a:pPr algn="l"/>
            <a:r>
              <a:rPr lang="en-US" sz="3600" b="1" i="0" baseline="30000" dirty="0">
                <a:solidFill>
                  <a:schemeClr val="bg1"/>
                </a:solidFill>
                <a:effectLst/>
              </a:rPr>
              <a:t>10 </a:t>
            </a:r>
            <a:r>
              <a:rPr lang="en-US" sz="3600" b="0" i="0" dirty="0">
                <a:solidFill>
                  <a:schemeClr val="bg1"/>
                </a:solidFill>
                <a:effectLst/>
              </a:rPr>
              <a:t>And they </a:t>
            </a:r>
            <a:r>
              <a:rPr lang="en-US" sz="3600" b="1" i="0" dirty="0">
                <a:solidFill>
                  <a:srgbClr val="FFFF00"/>
                </a:solidFill>
                <a:effectLst/>
              </a:rPr>
              <a:t>cried out in a loud voice</a:t>
            </a:r>
            <a:r>
              <a:rPr lang="en-US" sz="3600" b="0" i="0" dirty="0">
                <a:solidFill>
                  <a:schemeClr val="bg1"/>
                </a:solidFill>
                <a:effectLst/>
              </a:rPr>
              <a:t>:</a:t>
            </a:r>
          </a:p>
          <a:p>
            <a:pPr algn="l"/>
            <a:r>
              <a:rPr lang="en-US" sz="3600" b="0" i="0" dirty="0">
                <a:solidFill>
                  <a:schemeClr val="bg1"/>
                </a:solidFill>
                <a:effectLst/>
              </a:rPr>
              <a:t>“Salvation belongs to our God,</a:t>
            </a:r>
            <a:br>
              <a:rPr lang="en-US" sz="3600" b="0" i="0" dirty="0">
                <a:solidFill>
                  <a:schemeClr val="bg1"/>
                </a:solidFill>
                <a:effectLst/>
              </a:rPr>
            </a:br>
            <a:r>
              <a:rPr lang="en-US" sz="3600" b="0" i="0" dirty="0">
                <a:solidFill>
                  <a:schemeClr val="bg1"/>
                </a:solidFill>
                <a:effectLst/>
              </a:rPr>
              <a:t>who sits on the throne,</a:t>
            </a:r>
            <a:br>
              <a:rPr lang="en-US" sz="3600" b="0" i="0" dirty="0">
                <a:solidFill>
                  <a:schemeClr val="bg1"/>
                </a:solidFill>
                <a:effectLst/>
              </a:rPr>
            </a:br>
            <a:r>
              <a:rPr lang="en-US" sz="3600" b="0" i="0" dirty="0">
                <a:solidFill>
                  <a:schemeClr val="bg1"/>
                </a:solidFill>
                <a:effectLst/>
              </a:rPr>
              <a:t>and to the Lamb.”</a:t>
            </a:r>
          </a:p>
        </p:txBody>
      </p:sp>
    </p:spTree>
    <p:extLst>
      <p:ext uri="{BB962C8B-B14F-4D97-AF65-F5344CB8AC3E}">
        <p14:creationId xmlns:p14="http://schemas.microsoft.com/office/powerpoint/2010/main" val="137448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9391D9-17FB-1CF3-7D29-811411BE5CF8}"/>
              </a:ext>
            </a:extLst>
          </p:cNvPr>
          <p:cNvSpPr txBox="1"/>
          <p:nvPr/>
        </p:nvSpPr>
        <p:spPr>
          <a:xfrm>
            <a:off x="303835" y="227821"/>
            <a:ext cx="11629663" cy="2862322"/>
          </a:xfrm>
          <a:prstGeom prst="rect">
            <a:avLst/>
          </a:prstGeom>
          <a:noFill/>
        </p:spPr>
        <p:txBody>
          <a:bodyPr wrap="square">
            <a:spAutoFit/>
          </a:bodyPr>
          <a:lstStyle/>
          <a:p>
            <a:r>
              <a:rPr lang="en-US" sz="3600" b="1" i="0" baseline="30000" dirty="0">
                <a:solidFill>
                  <a:schemeClr val="bg1"/>
                </a:solidFill>
                <a:effectLst/>
              </a:rPr>
              <a:t>44 </a:t>
            </a:r>
            <a:r>
              <a:rPr lang="en-US" sz="3600" b="0" i="0" dirty="0">
                <a:solidFill>
                  <a:schemeClr val="bg1"/>
                </a:solidFill>
                <a:effectLst/>
              </a:rPr>
              <a:t>Jesus shouted to the crowds, </a:t>
            </a:r>
            <a:r>
              <a:rPr lang="en-US" sz="3600" b="1" i="0" dirty="0">
                <a:solidFill>
                  <a:srgbClr val="FFFF00"/>
                </a:solidFill>
                <a:effectLst/>
              </a:rPr>
              <a:t>"If you trust me, you are trusting not only me, but also God who sent me. </a:t>
            </a:r>
            <a:r>
              <a:rPr lang="en-US" sz="3600" b="1" i="0" baseline="30000" dirty="0">
                <a:solidFill>
                  <a:srgbClr val="FFFF00"/>
                </a:solidFill>
                <a:effectLst/>
              </a:rPr>
              <a:t>45 </a:t>
            </a:r>
            <a:r>
              <a:rPr lang="en-US" sz="3600" b="1" i="0" dirty="0">
                <a:solidFill>
                  <a:srgbClr val="FFFF00"/>
                </a:solidFill>
                <a:effectLst/>
              </a:rPr>
              <a:t>For </a:t>
            </a:r>
            <a:r>
              <a:rPr lang="en-US" sz="3600" b="1" i="0" spc="-150" dirty="0">
                <a:solidFill>
                  <a:srgbClr val="FFFF00"/>
                </a:solidFill>
                <a:effectLst/>
              </a:rPr>
              <a:t>when you see me, you are seeing the one who sent me. </a:t>
            </a:r>
            <a:r>
              <a:rPr lang="en-US" sz="3600" b="1" i="0" spc="-150" baseline="30000" dirty="0">
                <a:solidFill>
                  <a:schemeClr val="bg1"/>
                </a:solidFill>
                <a:effectLst/>
              </a:rPr>
              <a:t>46 </a:t>
            </a:r>
            <a:r>
              <a:rPr lang="en-US" sz="3600" b="0" i="0" spc="-150" dirty="0">
                <a:solidFill>
                  <a:schemeClr val="bg1"/>
                </a:solidFill>
                <a:effectLst/>
              </a:rPr>
              <a:t>I </a:t>
            </a:r>
            <a:r>
              <a:rPr lang="en-US" sz="3600" b="0" i="0" dirty="0">
                <a:solidFill>
                  <a:schemeClr val="bg1"/>
                </a:solidFill>
                <a:effectLst/>
              </a:rPr>
              <a:t>have come as a light to shine in this dark world, so that all who put their trust in me will no longer remain in the dark."</a:t>
            </a:r>
            <a:endParaRPr lang="en-US" sz="3600" dirty="0">
              <a:solidFill>
                <a:schemeClr val="bg1"/>
              </a:solidFill>
            </a:endParaRPr>
          </a:p>
        </p:txBody>
      </p:sp>
      <p:sp>
        <p:nvSpPr>
          <p:cNvPr id="9" name="TextBox 8">
            <a:extLst>
              <a:ext uri="{FF2B5EF4-FFF2-40B4-BE49-F238E27FC236}">
                <a16:creationId xmlns:a16="http://schemas.microsoft.com/office/drawing/2014/main" id="{E0348338-6AFD-9782-3BA7-5BB2CE5A8365}"/>
              </a:ext>
            </a:extLst>
          </p:cNvPr>
          <p:cNvSpPr txBox="1"/>
          <p:nvPr/>
        </p:nvSpPr>
        <p:spPr>
          <a:xfrm>
            <a:off x="1295401" y="4410552"/>
            <a:ext cx="9601198" cy="1754326"/>
          </a:xfrm>
          <a:prstGeom prst="rect">
            <a:avLst/>
          </a:prstGeom>
          <a:noFill/>
        </p:spPr>
        <p:txBody>
          <a:bodyPr wrap="square">
            <a:spAutoFit/>
          </a:bodyPr>
          <a:lstStyle/>
          <a:p>
            <a:pPr algn="ctr"/>
            <a:r>
              <a:rPr lang="en-US" sz="5400" b="1" i="1" dirty="0">
                <a:solidFill>
                  <a:srgbClr val="00CCFF"/>
                </a:solidFill>
              </a:rPr>
              <a:t>Emphasizes unity and identity </a:t>
            </a:r>
          </a:p>
          <a:p>
            <a:pPr algn="ctr"/>
            <a:r>
              <a:rPr lang="en-US" sz="5400" b="1" i="1" dirty="0">
                <a:solidFill>
                  <a:srgbClr val="00CCFF"/>
                </a:solidFill>
              </a:rPr>
              <a:t>with God the father</a:t>
            </a:r>
          </a:p>
        </p:txBody>
      </p:sp>
    </p:spTree>
    <p:extLst>
      <p:ext uri="{BB962C8B-B14F-4D97-AF65-F5344CB8AC3E}">
        <p14:creationId xmlns:p14="http://schemas.microsoft.com/office/powerpoint/2010/main" val="333625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311211C-73F5-D875-6044-C95C5C4FC2F2}"/>
              </a:ext>
            </a:extLst>
          </p:cNvPr>
          <p:cNvSpPr txBox="1"/>
          <p:nvPr/>
        </p:nvSpPr>
        <p:spPr>
          <a:xfrm>
            <a:off x="1295401" y="4410552"/>
            <a:ext cx="9601198" cy="1754326"/>
          </a:xfrm>
          <a:prstGeom prst="rect">
            <a:avLst/>
          </a:prstGeom>
          <a:noFill/>
        </p:spPr>
        <p:txBody>
          <a:bodyPr wrap="square">
            <a:spAutoFit/>
          </a:bodyPr>
          <a:lstStyle/>
          <a:p>
            <a:pPr algn="ctr"/>
            <a:r>
              <a:rPr lang="en-US" sz="5400" b="1" i="1" dirty="0">
                <a:solidFill>
                  <a:srgbClr val="00CCFF"/>
                </a:solidFill>
              </a:rPr>
              <a:t>Emphasizes unity and identity </a:t>
            </a:r>
          </a:p>
          <a:p>
            <a:pPr algn="ctr"/>
            <a:r>
              <a:rPr lang="en-US" sz="5400" b="1" i="1" dirty="0">
                <a:solidFill>
                  <a:srgbClr val="00CCFF"/>
                </a:solidFill>
              </a:rPr>
              <a:t>with God the father</a:t>
            </a:r>
          </a:p>
        </p:txBody>
      </p:sp>
      <p:sp>
        <p:nvSpPr>
          <p:cNvPr id="4" name="TextBox 3">
            <a:extLst>
              <a:ext uri="{FF2B5EF4-FFF2-40B4-BE49-F238E27FC236}">
                <a16:creationId xmlns:a16="http://schemas.microsoft.com/office/drawing/2014/main" id="{88E03E06-D3E8-EBFB-6E21-37144342F040}"/>
              </a:ext>
            </a:extLst>
          </p:cNvPr>
          <p:cNvSpPr txBox="1"/>
          <p:nvPr/>
        </p:nvSpPr>
        <p:spPr>
          <a:xfrm>
            <a:off x="281168" y="181293"/>
            <a:ext cx="11629663" cy="3970318"/>
          </a:xfrm>
          <a:prstGeom prst="rect">
            <a:avLst/>
          </a:prstGeom>
          <a:noFill/>
        </p:spPr>
        <p:txBody>
          <a:bodyPr wrap="square">
            <a:spAutoFit/>
          </a:bodyPr>
          <a:lstStyle/>
          <a:p>
            <a:r>
              <a:rPr lang="en-US" sz="3600" b="1" u="sng" dirty="0">
                <a:solidFill>
                  <a:schemeClr val="bg1"/>
                </a:solidFill>
                <a:latin typeface="Aptos" panose="020B0004020202020204" pitchFamily="34" charset="0"/>
                <a:ea typeface="Times New Roman" panose="02020603050405020304" pitchFamily="18" charset="0"/>
              </a:rPr>
              <a:t>John 1</a:t>
            </a:r>
            <a:r>
              <a:rPr lang="en-US" sz="3600" dirty="0">
                <a:solidFill>
                  <a:schemeClr val="bg1"/>
                </a:solidFill>
                <a:latin typeface="Aptos" panose="020B0004020202020204" pitchFamily="34" charset="0"/>
                <a:ea typeface="Times New Roman" panose="02020603050405020304" pitchFamily="18" charset="0"/>
              </a:rPr>
              <a:t>: </a:t>
            </a:r>
            <a:r>
              <a:rPr lang="en-US" sz="3600" b="1" baseline="30000" dirty="0">
                <a:solidFill>
                  <a:schemeClr val="bg1"/>
                </a:solidFill>
                <a:effectLst/>
                <a:latin typeface="Aptos" panose="020B0004020202020204" pitchFamily="34" charset="0"/>
                <a:ea typeface="Times New Roman" panose="02020603050405020304" pitchFamily="18" charset="0"/>
              </a:rPr>
              <a:t>1</a:t>
            </a:r>
            <a:r>
              <a:rPr lang="en-US" sz="3600" dirty="0">
                <a:solidFill>
                  <a:schemeClr val="bg1"/>
                </a:solidFill>
                <a:effectLst/>
                <a:latin typeface="Aptos" panose="020B0004020202020204" pitchFamily="34" charset="0"/>
                <a:ea typeface="Times New Roman" panose="02020603050405020304" pitchFamily="18" charset="0"/>
              </a:rPr>
              <a:t> In the beginning was the Word, and the Word was with God, and the Word was God.</a:t>
            </a:r>
            <a:r>
              <a:rPr lang="en-US" sz="3600" b="1" baseline="30000" dirty="0">
                <a:solidFill>
                  <a:schemeClr val="bg1"/>
                </a:solidFill>
                <a:effectLst/>
                <a:latin typeface="Aptos" panose="020B0004020202020204" pitchFamily="34" charset="0"/>
                <a:ea typeface="Times New Roman" panose="02020603050405020304" pitchFamily="18" charset="0"/>
              </a:rPr>
              <a:t> 2 </a:t>
            </a:r>
            <a:r>
              <a:rPr lang="en-US" sz="3600" dirty="0">
                <a:solidFill>
                  <a:schemeClr val="bg1"/>
                </a:solidFill>
                <a:effectLst/>
                <a:latin typeface="Aptos" panose="020B0004020202020204" pitchFamily="34" charset="0"/>
                <a:ea typeface="Times New Roman" panose="02020603050405020304" pitchFamily="18" charset="0"/>
              </a:rPr>
              <a:t>He was in the beginning with God. </a:t>
            </a:r>
            <a:r>
              <a:rPr lang="en-US" sz="3600" b="1" baseline="30000" dirty="0">
                <a:solidFill>
                  <a:schemeClr val="bg1"/>
                </a:solidFill>
                <a:effectLst/>
                <a:latin typeface="Aptos" panose="020B0004020202020204" pitchFamily="34" charset="0"/>
                <a:ea typeface="Times New Roman" panose="02020603050405020304" pitchFamily="18" charset="0"/>
              </a:rPr>
              <a:t>3</a:t>
            </a:r>
            <a:r>
              <a:rPr lang="en-US" sz="3600" dirty="0">
                <a:solidFill>
                  <a:schemeClr val="bg1"/>
                </a:solidFill>
                <a:effectLst/>
                <a:latin typeface="Aptos" panose="020B0004020202020204" pitchFamily="34" charset="0"/>
                <a:ea typeface="Times New Roman" panose="02020603050405020304" pitchFamily="18" charset="0"/>
              </a:rPr>
              <a:t> All things were made through him, and without him was not any thing made that was made.</a:t>
            </a:r>
          </a:p>
          <a:p>
            <a:r>
              <a:rPr lang="en-US" sz="3600" dirty="0">
                <a:solidFill>
                  <a:schemeClr val="bg1"/>
                </a:solidFill>
                <a:effectLst/>
                <a:latin typeface="Aptos" panose="020B0004020202020204" pitchFamily="34" charset="0"/>
                <a:ea typeface="Times New Roman" panose="02020603050405020304" pitchFamily="18" charset="0"/>
              </a:rPr>
              <a:t>  </a:t>
            </a:r>
          </a:p>
          <a:p>
            <a:r>
              <a:rPr lang="en-US" sz="3600" dirty="0">
                <a:solidFill>
                  <a:schemeClr val="bg1"/>
                </a:solidFill>
                <a:effectLst/>
                <a:latin typeface="Aptos" panose="020B0004020202020204" pitchFamily="34" charset="0"/>
                <a:ea typeface="Times New Roman" panose="02020603050405020304" pitchFamily="18" charset="0"/>
              </a:rPr>
              <a:t> . . . </a:t>
            </a:r>
            <a:r>
              <a:rPr lang="en-US" sz="3600" b="1" baseline="30000" dirty="0">
                <a:solidFill>
                  <a:schemeClr val="bg1"/>
                </a:solidFill>
                <a:effectLst/>
                <a:latin typeface="Aptos" panose="020B0004020202020204" pitchFamily="34" charset="0"/>
                <a:ea typeface="Times New Roman" panose="02020603050405020304" pitchFamily="18" charset="0"/>
              </a:rPr>
              <a:t>18 </a:t>
            </a:r>
            <a:r>
              <a:rPr lang="en-US" sz="3600" dirty="0">
                <a:solidFill>
                  <a:schemeClr val="bg1"/>
                </a:solidFill>
                <a:effectLst/>
                <a:latin typeface="Aptos" panose="020B0004020202020204" pitchFamily="34" charset="0"/>
                <a:ea typeface="Times New Roman" panose="02020603050405020304" pitchFamily="18" charset="0"/>
              </a:rPr>
              <a:t>No one has ever seen God; the only God, who is at the Father's side, he has made him known.  </a:t>
            </a:r>
            <a:endParaRPr lang="en-US" sz="3600" dirty="0">
              <a:solidFill>
                <a:schemeClr val="bg1"/>
              </a:solidFill>
            </a:endParaRPr>
          </a:p>
        </p:txBody>
      </p:sp>
    </p:spTree>
    <p:extLst>
      <p:ext uri="{BB962C8B-B14F-4D97-AF65-F5344CB8AC3E}">
        <p14:creationId xmlns:p14="http://schemas.microsoft.com/office/powerpoint/2010/main" val="355792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Cartoon character writing on a chalkboard&#10;&#10;Description automatically generated">
            <a:extLst>
              <a:ext uri="{FF2B5EF4-FFF2-40B4-BE49-F238E27FC236}">
                <a16:creationId xmlns:a16="http://schemas.microsoft.com/office/drawing/2014/main" id="{950577E1-C68D-D6E3-F653-D6BD8569EE4E}"/>
              </a:ext>
            </a:extLst>
          </p:cNvPr>
          <p:cNvPicPr>
            <a:picLocks noChangeAspect="1"/>
          </p:cNvPicPr>
          <p:nvPr/>
        </p:nvPicPr>
        <p:blipFill rotWithShape="1">
          <a:blip r:embed="rId2">
            <a:extLst>
              <a:ext uri="{28A0092B-C50C-407E-A947-70E740481C1C}">
                <a14:useLocalDpi xmlns:a14="http://schemas.microsoft.com/office/drawing/2010/main" val="0"/>
              </a:ext>
            </a:extLst>
          </a:blip>
          <a:srcRect l="17763" r="-1" b="-1"/>
          <a:stretch/>
        </p:blipFill>
        <p:spPr>
          <a:xfrm>
            <a:off x="20" y="1282"/>
            <a:ext cx="12191980" cy="6856718"/>
          </a:xfrm>
          <a:prstGeom prst="rect">
            <a:avLst/>
          </a:prstGeom>
        </p:spPr>
      </p:pic>
    </p:spTree>
    <p:extLst>
      <p:ext uri="{BB962C8B-B14F-4D97-AF65-F5344CB8AC3E}">
        <p14:creationId xmlns:p14="http://schemas.microsoft.com/office/powerpoint/2010/main" val="282100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6A3D01-5895-9331-3D19-DACB306DB395}"/>
              </a:ext>
            </a:extLst>
          </p:cNvPr>
          <p:cNvSpPr txBox="1"/>
          <p:nvPr/>
        </p:nvSpPr>
        <p:spPr>
          <a:xfrm>
            <a:off x="115747" y="254643"/>
            <a:ext cx="11632557" cy="4524315"/>
          </a:xfrm>
          <a:prstGeom prst="rect">
            <a:avLst/>
          </a:prstGeom>
          <a:noFill/>
        </p:spPr>
        <p:txBody>
          <a:bodyPr wrap="square">
            <a:spAutoFit/>
          </a:bodyPr>
          <a:lstStyle/>
          <a:p>
            <a:pPr algn="l"/>
            <a:r>
              <a:rPr lang="en-US" sz="3200" b="1" i="0" u="sng" dirty="0">
                <a:solidFill>
                  <a:schemeClr val="bg1"/>
                </a:solidFill>
                <a:effectLst/>
              </a:rPr>
              <a:t>John 7:16</a:t>
            </a:r>
            <a:r>
              <a:rPr lang="en-US" sz="3200" b="0" i="0" dirty="0">
                <a:solidFill>
                  <a:schemeClr val="bg1"/>
                </a:solidFill>
                <a:effectLst/>
              </a:rPr>
              <a:t>  </a:t>
            </a:r>
          </a:p>
          <a:p>
            <a:pPr algn="l"/>
            <a:r>
              <a:rPr lang="en-US" sz="3200" b="0" i="0" dirty="0">
                <a:solidFill>
                  <a:schemeClr val="bg1"/>
                </a:solidFill>
                <a:effectLst/>
              </a:rPr>
              <a:t>So Jesus told them, “My message is not my own; it comes from God who sent me.</a:t>
            </a:r>
          </a:p>
          <a:p>
            <a:pPr algn="l"/>
            <a:endParaRPr lang="en-US" sz="3200" b="0" i="0" dirty="0">
              <a:solidFill>
                <a:schemeClr val="bg1"/>
              </a:solidFill>
              <a:effectLst/>
            </a:endParaRPr>
          </a:p>
          <a:p>
            <a:pPr algn="l"/>
            <a:r>
              <a:rPr lang="en-US" sz="3200" b="1" i="0" u="sng" dirty="0">
                <a:solidFill>
                  <a:schemeClr val="bg1"/>
                </a:solidFill>
                <a:effectLst/>
              </a:rPr>
              <a:t>John 10:37-38</a:t>
            </a:r>
            <a:r>
              <a:rPr lang="en-US" sz="3200" b="0" i="0" dirty="0">
                <a:solidFill>
                  <a:schemeClr val="bg1"/>
                </a:solidFill>
                <a:effectLst/>
              </a:rPr>
              <a:t>  </a:t>
            </a:r>
          </a:p>
          <a:p>
            <a:pPr algn="l"/>
            <a:r>
              <a:rPr lang="en-US" sz="3200" b="1" i="0" baseline="30000" dirty="0">
                <a:solidFill>
                  <a:schemeClr val="bg1"/>
                </a:solidFill>
                <a:effectLst/>
              </a:rPr>
              <a:t>37 </a:t>
            </a:r>
            <a:r>
              <a:rPr lang="en-US" sz="3200" b="0" i="0" dirty="0">
                <a:solidFill>
                  <a:schemeClr val="bg1"/>
                </a:solidFill>
                <a:effectLst/>
              </a:rPr>
              <a:t>Don’t believe me unless I carry out my Father’s work. </a:t>
            </a:r>
            <a:r>
              <a:rPr lang="en-US" sz="3200" b="1" i="0" baseline="30000" dirty="0">
                <a:solidFill>
                  <a:schemeClr val="bg1"/>
                </a:solidFill>
                <a:effectLst/>
              </a:rPr>
              <a:t>38 </a:t>
            </a:r>
            <a:r>
              <a:rPr lang="en-US" sz="3200" b="0" i="0" dirty="0">
                <a:solidFill>
                  <a:schemeClr val="bg1"/>
                </a:solidFill>
                <a:effectLst/>
              </a:rPr>
              <a:t>But if I do his work, believe in the evidence of the miraculous works I have done, even if you don’t believe me. Then you will know and understand that the Father is in me, and I am in the Father.”</a:t>
            </a:r>
          </a:p>
        </p:txBody>
      </p:sp>
    </p:spTree>
    <p:extLst>
      <p:ext uri="{BB962C8B-B14F-4D97-AF65-F5344CB8AC3E}">
        <p14:creationId xmlns:p14="http://schemas.microsoft.com/office/powerpoint/2010/main" val="23885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6A3D01-5895-9331-3D19-DACB306DB395}"/>
              </a:ext>
            </a:extLst>
          </p:cNvPr>
          <p:cNvSpPr txBox="1"/>
          <p:nvPr/>
        </p:nvSpPr>
        <p:spPr>
          <a:xfrm>
            <a:off x="115747" y="254643"/>
            <a:ext cx="11632557" cy="5509200"/>
          </a:xfrm>
          <a:prstGeom prst="rect">
            <a:avLst/>
          </a:prstGeom>
          <a:noFill/>
        </p:spPr>
        <p:txBody>
          <a:bodyPr wrap="square">
            <a:spAutoFit/>
          </a:bodyPr>
          <a:lstStyle/>
          <a:p>
            <a:pPr algn="l"/>
            <a:r>
              <a:rPr lang="en-US" sz="3200" b="1" i="0" u="sng" dirty="0">
                <a:solidFill>
                  <a:schemeClr val="bg1"/>
                </a:solidFill>
                <a:effectLst/>
              </a:rPr>
              <a:t>John 14:10-11</a:t>
            </a:r>
            <a:r>
              <a:rPr lang="en-US" sz="3200" b="0" i="0" dirty="0">
                <a:solidFill>
                  <a:schemeClr val="bg1"/>
                </a:solidFill>
                <a:effectLst/>
              </a:rPr>
              <a:t>  </a:t>
            </a:r>
          </a:p>
          <a:p>
            <a:pPr algn="l"/>
            <a:r>
              <a:rPr lang="en-US" sz="3200" b="1" i="0" baseline="30000" dirty="0">
                <a:solidFill>
                  <a:schemeClr val="bg1"/>
                </a:solidFill>
                <a:effectLst/>
              </a:rPr>
              <a:t>10 </a:t>
            </a:r>
            <a:r>
              <a:rPr lang="en-US" sz="3200" b="0" i="0" dirty="0">
                <a:solidFill>
                  <a:schemeClr val="bg1"/>
                </a:solidFill>
                <a:effectLst/>
              </a:rPr>
              <a:t>Don’t you believe that I am in the Father and the Father is in me? The words I speak are not my own, but my Father who lives in me does his work through me. </a:t>
            </a:r>
            <a:r>
              <a:rPr lang="en-US" sz="3200" b="1" i="0" baseline="30000" dirty="0">
                <a:solidFill>
                  <a:schemeClr val="bg1"/>
                </a:solidFill>
                <a:effectLst/>
              </a:rPr>
              <a:t>11 </a:t>
            </a:r>
            <a:r>
              <a:rPr lang="en-US" sz="3200" b="0" i="0" dirty="0">
                <a:solidFill>
                  <a:schemeClr val="bg1"/>
                </a:solidFill>
                <a:effectLst/>
              </a:rPr>
              <a:t>Just believe that I am in the Father and the Father is in me. Or at least believe because of the work you have seen me do.</a:t>
            </a:r>
          </a:p>
          <a:p>
            <a:pPr algn="l"/>
            <a:endParaRPr lang="en-US" sz="3200" b="0" i="0" dirty="0">
              <a:solidFill>
                <a:schemeClr val="bg1"/>
              </a:solidFill>
              <a:effectLst/>
            </a:endParaRPr>
          </a:p>
          <a:p>
            <a:pPr algn="l"/>
            <a:r>
              <a:rPr lang="en-US" sz="3200" b="1" i="0" u="sng" dirty="0">
                <a:solidFill>
                  <a:schemeClr val="bg1"/>
                </a:solidFill>
                <a:effectLst/>
              </a:rPr>
              <a:t>John 14:24  </a:t>
            </a:r>
          </a:p>
          <a:p>
            <a:pPr algn="l"/>
            <a:r>
              <a:rPr lang="en-US" sz="3200" b="0" i="0" dirty="0">
                <a:solidFill>
                  <a:schemeClr val="bg1"/>
                </a:solidFill>
                <a:effectLst/>
              </a:rPr>
              <a:t>Anyone who doesn’t love me will not obey me. And remember, my words are not my own. What I am telling you is from the Father who sent me.</a:t>
            </a:r>
          </a:p>
        </p:txBody>
      </p:sp>
      <p:sp>
        <p:nvSpPr>
          <p:cNvPr id="2" name="TextBox 1">
            <a:extLst>
              <a:ext uri="{FF2B5EF4-FFF2-40B4-BE49-F238E27FC236}">
                <a16:creationId xmlns:a16="http://schemas.microsoft.com/office/drawing/2014/main" id="{ED8BE92B-19FF-BF83-B606-D3B517D391FA}"/>
              </a:ext>
            </a:extLst>
          </p:cNvPr>
          <p:cNvSpPr txBox="1"/>
          <p:nvPr/>
        </p:nvSpPr>
        <p:spPr>
          <a:xfrm>
            <a:off x="3332545" y="5173252"/>
            <a:ext cx="9601198" cy="923330"/>
          </a:xfrm>
          <a:prstGeom prst="rect">
            <a:avLst/>
          </a:prstGeom>
          <a:noFill/>
        </p:spPr>
        <p:txBody>
          <a:bodyPr wrap="square">
            <a:spAutoFit/>
          </a:bodyPr>
          <a:lstStyle/>
          <a:p>
            <a:pPr algn="ctr"/>
            <a:r>
              <a:rPr lang="en-US" sz="5400" b="1" i="1" dirty="0">
                <a:solidFill>
                  <a:srgbClr val="00CCFF"/>
                </a:solidFill>
              </a:rPr>
              <a:t>unity and identity </a:t>
            </a:r>
          </a:p>
        </p:txBody>
      </p:sp>
    </p:spTree>
    <p:extLst>
      <p:ext uri="{BB962C8B-B14F-4D97-AF65-F5344CB8AC3E}">
        <p14:creationId xmlns:p14="http://schemas.microsoft.com/office/powerpoint/2010/main" val="420929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311211C-73F5-D875-6044-C95C5C4FC2F2}"/>
              </a:ext>
            </a:extLst>
          </p:cNvPr>
          <p:cNvSpPr txBox="1"/>
          <p:nvPr/>
        </p:nvSpPr>
        <p:spPr>
          <a:xfrm>
            <a:off x="3332545" y="5173252"/>
            <a:ext cx="9601198" cy="923330"/>
          </a:xfrm>
          <a:prstGeom prst="rect">
            <a:avLst/>
          </a:prstGeom>
          <a:noFill/>
        </p:spPr>
        <p:txBody>
          <a:bodyPr wrap="square">
            <a:spAutoFit/>
          </a:bodyPr>
          <a:lstStyle/>
          <a:p>
            <a:pPr algn="ctr"/>
            <a:r>
              <a:rPr lang="en-US" sz="5400" b="1" i="1" dirty="0">
                <a:solidFill>
                  <a:srgbClr val="00CCFF"/>
                </a:solidFill>
              </a:rPr>
              <a:t>unity and identity </a:t>
            </a:r>
          </a:p>
        </p:txBody>
      </p:sp>
      <p:pic>
        <p:nvPicPr>
          <p:cNvPr id="2" name="Picture 1" descr="A magnifying glass with a blue liquid&#10;&#10;Description automatically generated">
            <a:extLst>
              <a:ext uri="{FF2B5EF4-FFF2-40B4-BE49-F238E27FC236}">
                <a16:creationId xmlns:a16="http://schemas.microsoft.com/office/drawing/2014/main" id="{23BE92B8-4C29-903D-CBEE-04B3FD5D1A61}"/>
              </a:ext>
            </a:extLst>
          </p:cNvPr>
          <p:cNvPicPr>
            <a:picLocks noChangeAspect="1"/>
          </p:cNvPicPr>
          <p:nvPr/>
        </p:nvPicPr>
        <p:blipFill rotWithShape="1">
          <a:blip r:embed="rId2">
            <a:extLst>
              <a:ext uri="{28A0092B-C50C-407E-A947-70E740481C1C}">
                <a14:useLocalDpi xmlns:a14="http://schemas.microsoft.com/office/drawing/2010/main" val="0"/>
              </a:ext>
            </a:extLst>
          </a:blip>
          <a:srcRect t="14474" b="10540"/>
          <a:stretch/>
        </p:blipFill>
        <p:spPr>
          <a:xfrm>
            <a:off x="130216" y="4411834"/>
            <a:ext cx="4349546" cy="2446166"/>
          </a:xfrm>
          <a:prstGeom prst="rect">
            <a:avLst/>
          </a:prstGeom>
          <a:effectLst>
            <a:softEdge rad="190500"/>
          </a:effectLst>
        </p:spPr>
      </p:pic>
      <p:sp>
        <p:nvSpPr>
          <p:cNvPr id="5" name="TextBox 4">
            <a:extLst>
              <a:ext uri="{FF2B5EF4-FFF2-40B4-BE49-F238E27FC236}">
                <a16:creationId xmlns:a16="http://schemas.microsoft.com/office/drawing/2014/main" id="{52882B07-DC8A-E7E4-37FF-EA4DCE07666E}"/>
              </a:ext>
            </a:extLst>
          </p:cNvPr>
          <p:cNvSpPr txBox="1"/>
          <p:nvPr/>
        </p:nvSpPr>
        <p:spPr>
          <a:xfrm>
            <a:off x="524236" y="314659"/>
            <a:ext cx="11143527" cy="3539430"/>
          </a:xfrm>
          <a:prstGeom prst="rect">
            <a:avLst/>
          </a:prstGeom>
          <a:noFill/>
        </p:spPr>
        <p:txBody>
          <a:bodyPr wrap="square">
            <a:spAutoFit/>
          </a:bodyPr>
          <a:lstStyle/>
          <a:p>
            <a:r>
              <a:rPr lang="en-CA" sz="3200" dirty="0">
                <a:solidFill>
                  <a:schemeClr val="bg1"/>
                </a:solidFill>
                <a:effectLst/>
                <a:ea typeface="Calibri" panose="020F0502020204030204" pitchFamily="34" charset="0"/>
              </a:rPr>
              <a:t>Do you have any doctrinal views or practices that are not commonly accepted by evangelical Christians?</a:t>
            </a:r>
          </a:p>
          <a:p>
            <a:endParaRPr lang="en-CA" sz="3200" dirty="0">
              <a:solidFill>
                <a:schemeClr val="bg1"/>
              </a:solidFill>
              <a:ea typeface="Calibri" panose="020F0502020204030204" pitchFamily="34" charset="0"/>
            </a:endParaRPr>
          </a:p>
          <a:p>
            <a:r>
              <a:rPr lang="en-US" sz="3200" dirty="0">
                <a:solidFill>
                  <a:schemeClr val="bg1"/>
                </a:solidFill>
              </a:rPr>
              <a:t>Have you worked on international or cross-cultural teams?</a:t>
            </a:r>
          </a:p>
          <a:p>
            <a:endParaRPr lang="en-US" sz="3200" dirty="0">
              <a:solidFill>
                <a:schemeClr val="bg1"/>
              </a:solidFill>
            </a:endParaRPr>
          </a:p>
          <a:p>
            <a:r>
              <a:rPr lang="en-US" sz="3200" dirty="0">
                <a:solidFill>
                  <a:schemeClr val="bg1"/>
                </a:solidFill>
              </a:rPr>
              <a:t>Describe any doctrinal emphases or church practices with which you would not be willing to work.</a:t>
            </a:r>
          </a:p>
        </p:txBody>
      </p:sp>
    </p:spTree>
    <p:extLst>
      <p:ext uri="{BB962C8B-B14F-4D97-AF65-F5344CB8AC3E}">
        <p14:creationId xmlns:p14="http://schemas.microsoft.com/office/powerpoint/2010/main" val="271227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311211C-73F5-D875-6044-C95C5C4FC2F2}"/>
              </a:ext>
            </a:extLst>
          </p:cNvPr>
          <p:cNvSpPr txBox="1"/>
          <p:nvPr/>
        </p:nvSpPr>
        <p:spPr>
          <a:xfrm>
            <a:off x="3332545" y="5173252"/>
            <a:ext cx="9601198" cy="923330"/>
          </a:xfrm>
          <a:prstGeom prst="rect">
            <a:avLst/>
          </a:prstGeom>
          <a:noFill/>
        </p:spPr>
        <p:txBody>
          <a:bodyPr wrap="square">
            <a:spAutoFit/>
          </a:bodyPr>
          <a:lstStyle/>
          <a:p>
            <a:pPr algn="ctr"/>
            <a:r>
              <a:rPr lang="en-US" sz="5400" b="1" i="1" dirty="0">
                <a:solidFill>
                  <a:srgbClr val="00CCFF"/>
                </a:solidFill>
              </a:rPr>
              <a:t>unity and identity </a:t>
            </a:r>
          </a:p>
        </p:txBody>
      </p:sp>
      <p:pic>
        <p:nvPicPr>
          <p:cNvPr id="2" name="Picture 1" descr="A magnifying glass with a blue liquid&#10;&#10;Description automatically generated">
            <a:extLst>
              <a:ext uri="{FF2B5EF4-FFF2-40B4-BE49-F238E27FC236}">
                <a16:creationId xmlns:a16="http://schemas.microsoft.com/office/drawing/2014/main" id="{23BE92B8-4C29-903D-CBEE-04B3FD5D1A61}"/>
              </a:ext>
            </a:extLst>
          </p:cNvPr>
          <p:cNvPicPr>
            <a:picLocks noChangeAspect="1"/>
          </p:cNvPicPr>
          <p:nvPr/>
        </p:nvPicPr>
        <p:blipFill rotWithShape="1">
          <a:blip r:embed="rId3">
            <a:extLst>
              <a:ext uri="{28A0092B-C50C-407E-A947-70E740481C1C}">
                <a14:useLocalDpi xmlns:a14="http://schemas.microsoft.com/office/drawing/2010/main" val="0"/>
              </a:ext>
            </a:extLst>
          </a:blip>
          <a:srcRect t="14474" b="10540"/>
          <a:stretch/>
        </p:blipFill>
        <p:spPr>
          <a:xfrm>
            <a:off x="130216" y="4411834"/>
            <a:ext cx="4349546" cy="2446166"/>
          </a:xfrm>
          <a:prstGeom prst="rect">
            <a:avLst/>
          </a:prstGeom>
          <a:effectLst>
            <a:softEdge rad="190500"/>
          </a:effectLst>
        </p:spPr>
      </p:pic>
      <p:sp>
        <p:nvSpPr>
          <p:cNvPr id="5" name="TextBox 4">
            <a:extLst>
              <a:ext uri="{FF2B5EF4-FFF2-40B4-BE49-F238E27FC236}">
                <a16:creationId xmlns:a16="http://schemas.microsoft.com/office/drawing/2014/main" id="{52882B07-DC8A-E7E4-37FF-EA4DCE07666E}"/>
              </a:ext>
            </a:extLst>
          </p:cNvPr>
          <p:cNvSpPr txBox="1"/>
          <p:nvPr/>
        </p:nvSpPr>
        <p:spPr>
          <a:xfrm>
            <a:off x="524236" y="314659"/>
            <a:ext cx="11143527" cy="3785652"/>
          </a:xfrm>
          <a:prstGeom prst="rect">
            <a:avLst/>
          </a:prstGeom>
          <a:noFill/>
        </p:spPr>
        <p:txBody>
          <a:bodyPr wrap="square">
            <a:spAutoFit/>
          </a:bodyPr>
          <a:lstStyle/>
          <a:p>
            <a:pPr algn="ctr"/>
            <a:r>
              <a:rPr lang="en-US" sz="4000" dirty="0">
                <a:solidFill>
                  <a:schemeClr val="bg1"/>
                </a:solidFill>
                <a:effectLst/>
                <a:ea typeface="Calibri" panose="020F0502020204030204" pitchFamily="34" charset="0"/>
              </a:rPr>
              <a:t>Dallas Theological Seminary</a:t>
            </a:r>
          </a:p>
          <a:p>
            <a:pPr algn="ctr"/>
            <a:r>
              <a:rPr lang="en-US" sz="4000" dirty="0">
                <a:solidFill>
                  <a:schemeClr val="bg1"/>
                </a:solidFill>
                <a:ea typeface="Calibri" panose="020F0502020204030204" pitchFamily="34" charset="0"/>
              </a:rPr>
              <a:t>Wheaton College</a:t>
            </a:r>
          </a:p>
          <a:p>
            <a:pPr algn="ctr"/>
            <a:r>
              <a:rPr lang="en-US" sz="4000" dirty="0">
                <a:solidFill>
                  <a:schemeClr val="bg1"/>
                </a:solidFill>
                <a:ea typeface="Calibri" panose="020F0502020204030204" pitchFamily="34" charset="0"/>
              </a:rPr>
              <a:t>Asbury</a:t>
            </a:r>
          </a:p>
          <a:p>
            <a:pPr algn="ctr"/>
            <a:r>
              <a:rPr lang="en-US" sz="4000" dirty="0">
                <a:solidFill>
                  <a:schemeClr val="bg1"/>
                </a:solidFill>
                <a:ea typeface="Calibri" panose="020F0502020204030204" pitchFamily="34" charset="0"/>
              </a:rPr>
              <a:t>Singapore Bible College</a:t>
            </a:r>
          </a:p>
          <a:p>
            <a:pPr algn="ctr"/>
            <a:r>
              <a:rPr lang="en-US" sz="4000" dirty="0">
                <a:solidFill>
                  <a:schemeClr val="bg1"/>
                </a:solidFill>
                <a:ea typeface="Calibri" panose="020F0502020204030204" pitchFamily="34" charset="0"/>
              </a:rPr>
              <a:t>Southern Baptist Theological Seminary</a:t>
            </a:r>
          </a:p>
          <a:p>
            <a:pPr algn="ctr"/>
            <a:r>
              <a:rPr lang="en-US" sz="4000" dirty="0">
                <a:solidFill>
                  <a:schemeClr val="bg1"/>
                </a:solidFill>
              </a:rPr>
              <a:t>The Open Mind Institute of Divine Interpretation</a:t>
            </a:r>
          </a:p>
        </p:txBody>
      </p:sp>
    </p:spTree>
    <p:extLst>
      <p:ext uri="{BB962C8B-B14F-4D97-AF65-F5344CB8AC3E}">
        <p14:creationId xmlns:p14="http://schemas.microsoft.com/office/powerpoint/2010/main" val="225389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5C60F5-76E7-EC68-FC74-9459ABACCF42}"/>
              </a:ext>
            </a:extLst>
          </p:cNvPr>
          <p:cNvSpPr txBox="1"/>
          <p:nvPr/>
        </p:nvSpPr>
        <p:spPr>
          <a:xfrm>
            <a:off x="0" y="529389"/>
            <a:ext cx="12192000" cy="5262979"/>
          </a:xfrm>
          <a:prstGeom prst="rect">
            <a:avLst/>
          </a:prstGeom>
          <a:noFill/>
        </p:spPr>
        <p:txBody>
          <a:bodyPr wrap="square">
            <a:spAutoFit/>
          </a:bodyPr>
          <a:lstStyle/>
          <a:p>
            <a:pPr algn="ctr"/>
            <a:r>
              <a:rPr lang="en-US" sz="4800" b="1" i="0" dirty="0">
                <a:solidFill>
                  <a:schemeClr val="bg1"/>
                </a:solidFill>
                <a:effectLst/>
              </a:rPr>
              <a:t>Nicene Creed</a:t>
            </a:r>
          </a:p>
          <a:p>
            <a:r>
              <a:rPr lang="en-US" sz="3600" b="0" i="0" dirty="0">
                <a:solidFill>
                  <a:schemeClr val="bg1"/>
                </a:solidFill>
                <a:effectLst/>
              </a:rPr>
              <a:t>    We believe in one Lord, Jesus Christ,</a:t>
            </a:r>
          </a:p>
          <a:p>
            <a:r>
              <a:rPr lang="en-US" sz="3600" b="0" i="0" dirty="0">
                <a:solidFill>
                  <a:schemeClr val="bg1"/>
                </a:solidFill>
                <a:effectLst/>
              </a:rPr>
              <a:t>    the only Son of God,</a:t>
            </a:r>
          </a:p>
          <a:p>
            <a:r>
              <a:rPr lang="en-US" sz="3600" b="0" i="0" dirty="0">
                <a:solidFill>
                  <a:schemeClr val="bg1"/>
                </a:solidFill>
                <a:effectLst/>
              </a:rPr>
              <a:t>    eternally begotten of the Father,</a:t>
            </a:r>
          </a:p>
          <a:p>
            <a:r>
              <a:rPr lang="en-US" sz="3600" b="0" i="0" dirty="0">
                <a:solidFill>
                  <a:schemeClr val="bg1"/>
                </a:solidFill>
                <a:effectLst/>
              </a:rPr>
              <a:t>    God from God, Light from Light,</a:t>
            </a:r>
          </a:p>
          <a:p>
            <a:r>
              <a:rPr lang="en-US" sz="3600" b="0" i="0" dirty="0">
                <a:solidFill>
                  <a:schemeClr val="bg1"/>
                </a:solidFill>
                <a:effectLst/>
              </a:rPr>
              <a:t>    true God from true God,</a:t>
            </a:r>
          </a:p>
          <a:p>
            <a:r>
              <a:rPr lang="en-US" sz="3600" b="0" i="0" dirty="0">
                <a:solidFill>
                  <a:schemeClr val="bg1"/>
                </a:solidFill>
                <a:effectLst/>
              </a:rPr>
              <a:t>    begotten, not made,</a:t>
            </a:r>
          </a:p>
          <a:p>
            <a:r>
              <a:rPr lang="en-US" sz="3600" b="0" i="0" dirty="0">
                <a:solidFill>
                  <a:schemeClr val="bg1"/>
                </a:solidFill>
                <a:effectLst/>
              </a:rPr>
              <a:t>    consubstantial to the father  </a:t>
            </a:r>
            <a:r>
              <a:rPr lang="en-US" sz="3600" b="0" i="1" dirty="0">
                <a:solidFill>
                  <a:schemeClr val="bg1"/>
                </a:solidFill>
                <a:effectLst/>
              </a:rPr>
              <a:t>(one in being with the father)</a:t>
            </a:r>
          </a:p>
          <a:p>
            <a:r>
              <a:rPr lang="en-US" sz="3600" i="1" dirty="0">
                <a:solidFill>
                  <a:schemeClr val="bg1"/>
                </a:solidFill>
              </a:rPr>
              <a:t>	Phil 2:6</a:t>
            </a:r>
          </a:p>
        </p:txBody>
      </p:sp>
      <p:sp>
        <p:nvSpPr>
          <p:cNvPr id="2" name="TextBox 1">
            <a:extLst>
              <a:ext uri="{FF2B5EF4-FFF2-40B4-BE49-F238E27FC236}">
                <a16:creationId xmlns:a16="http://schemas.microsoft.com/office/drawing/2014/main" id="{5471C2EC-3E37-770C-6D6E-ADE7527870F8}"/>
              </a:ext>
            </a:extLst>
          </p:cNvPr>
          <p:cNvSpPr txBox="1"/>
          <p:nvPr/>
        </p:nvSpPr>
        <p:spPr>
          <a:xfrm>
            <a:off x="3332545" y="5173252"/>
            <a:ext cx="9601198" cy="923330"/>
          </a:xfrm>
          <a:prstGeom prst="rect">
            <a:avLst/>
          </a:prstGeom>
          <a:noFill/>
        </p:spPr>
        <p:txBody>
          <a:bodyPr wrap="square">
            <a:spAutoFit/>
          </a:bodyPr>
          <a:lstStyle/>
          <a:p>
            <a:pPr algn="ctr"/>
            <a:r>
              <a:rPr lang="en-US" sz="5400" b="1" i="1" dirty="0">
                <a:solidFill>
                  <a:srgbClr val="00CCFF"/>
                </a:solidFill>
              </a:rPr>
              <a:t>unity and identity </a:t>
            </a:r>
          </a:p>
        </p:txBody>
      </p:sp>
    </p:spTree>
    <p:extLst>
      <p:ext uri="{BB962C8B-B14F-4D97-AF65-F5344CB8AC3E}">
        <p14:creationId xmlns:p14="http://schemas.microsoft.com/office/powerpoint/2010/main" val="13341518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9391D9-17FB-1CF3-7D29-811411BE5CF8}"/>
              </a:ext>
            </a:extLst>
          </p:cNvPr>
          <p:cNvSpPr txBox="1"/>
          <p:nvPr/>
        </p:nvSpPr>
        <p:spPr>
          <a:xfrm>
            <a:off x="303835" y="227821"/>
            <a:ext cx="11629663" cy="3416320"/>
          </a:xfrm>
          <a:prstGeom prst="rect">
            <a:avLst/>
          </a:prstGeom>
          <a:noFill/>
        </p:spPr>
        <p:txBody>
          <a:bodyPr wrap="square">
            <a:spAutoFit/>
          </a:bodyPr>
          <a:lstStyle/>
          <a:p>
            <a:r>
              <a:rPr lang="en-US" sz="3600" b="1" i="0" baseline="30000" dirty="0">
                <a:solidFill>
                  <a:schemeClr val="bg1"/>
                </a:solidFill>
                <a:effectLst/>
              </a:rPr>
              <a:t>44 </a:t>
            </a:r>
            <a:r>
              <a:rPr lang="en-US" sz="3600" b="0" i="0" dirty="0">
                <a:solidFill>
                  <a:schemeClr val="bg1"/>
                </a:solidFill>
                <a:effectLst/>
              </a:rPr>
              <a:t>Jesus shouted to the crowds, </a:t>
            </a:r>
            <a:r>
              <a:rPr lang="en-US" sz="3600" i="0" dirty="0">
                <a:solidFill>
                  <a:schemeClr val="bg1"/>
                </a:solidFill>
                <a:effectLst/>
              </a:rPr>
              <a:t>“If you trust me, you are trusting not only me, but also God who sent me. </a:t>
            </a:r>
            <a:r>
              <a:rPr lang="en-US" sz="3600" b="1" i="0" baseline="30000" dirty="0">
                <a:solidFill>
                  <a:schemeClr val="bg1"/>
                </a:solidFill>
                <a:effectLst/>
              </a:rPr>
              <a:t>45</a:t>
            </a:r>
            <a:r>
              <a:rPr lang="en-US" sz="3600" i="0" baseline="30000" dirty="0">
                <a:solidFill>
                  <a:schemeClr val="bg1"/>
                </a:solidFill>
                <a:effectLst/>
              </a:rPr>
              <a:t> </a:t>
            </a:r>
            <a:r>
              <a:rPr lang="en-US" sz="3600" i="0" dirty="0">
                <a:solidFill>
                  <a:schemeClr val="bg1"/>
                </a:solidFill>
                <a:effectLst/>
              </a:rPr>
              <a:t>For when you see me, you are seeing the one who sent me.</a:t>
            </a:r>
            <a:r>
              <a:rPr lang="en-US" sz="3600" b="1" i="0" dirty="0">
                <a:solidFill>
                  <a:schemeClr val="bg1"/>
                </a:solidFill>
                <a:effectLst/>
              </a:rPr>
              <a:t> </a:t>
            </a:r>
            <a:r>
              <a:rPr lang="en-US" sz="3600" b="1" i="0" baseline="30000" dirty="0">
                <a:solidFill>
                  <a:srgbClr val="FFFF00"/>
                </a:solidFill>
                <a:effectLst/>
              </a:rPr>
              <a:t>46 </a:t>
            </a:r>
            <a:r>
              <a:rPr lang="en-US" sz="3600" b="1" i="0" dirty="0">
                <a:solidFill>
                  <a:srgbClr val="FFFF00"/>
                </a:solidFill>
                <a:effectLst/>
              </a:rPr>
              <a:t>I have come as a light to shine in this dark world, so that all who put their trust in me will no longer remain in the dark.</a:t>
            </a:r>
            <a:endParaRPr lang="en-US" sz="3600" b="1" dirty="0">
              <a:solidFill>
                <a:srgbClr val="FFFF00"/>
              </a:solidFill>
            </a:endParaRPr>
          </a:p>
        </p:txBody>
      </p:sp>
      <p:sp>
        <p:nvSpPr>
          <p:cNvPr id="4" name="TextBox 3">
            <a:extLst>
              <a:ext uri="{FF2B5EF4-FFF2-40B4-BE49-F238E27FC236}">
                <a16:creationId xmlns:a16="http://schemas.microsoft.com/office/drawing/2014/main" id="{095ED7A8-14A0-D378-C066-608072F13A02}"/>
              </a:ext>
            </a:extLst>
          </p:cNvPr>
          <p:cNvSpPr txBox="1"/>
          <p:nvPr/>
        </p:nvSpPr>
        <p:spPr>
          <a:xfrm>
            <a:off x="1318067" y="5116485"/>
            <a:ext cx="9601198" cy="923330"/>
          </a:xfrm>
          <a:prstGeom prst="rect">
            <a:avLst/>
          </a:prstGeom>
          <a:noFill/>
        </p:spPr>
        <p:txBody>
          <a:bodyPr wrap="square">
            <a:spAutoFit/>
          </a:bodyPr>
          <a:lstStyle/>
          <a:p>
            <a:pPr algn="ctr"/>
            <a:r>
              <a:rPr lang="en-US" sz="5400" b="1" i="1" dirty="0">
                <a:solidFill>
                  <a:srgbClr val="00CCFF"/>
                </a:solidFill>
              </a:rPr>
              <a:t>Jesus as Light of the World</a:t>
            </a:r>
          </a:p>
        </p:txBody>
      </p:sp>
    </p:spTree>
    <p:extLst>
      <p:ext uri="{BB962C8B-B14F-4D97-AF65-F5344CB8AC3E}">
        <p14:creationId xmlns:p14="http://schemas.microsoft.com/office/powerpoint/2010/main" val="175755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A68448-969E-8351-A5F1-E5E53B9A98EE}"/>
              </a:ext>
            </a:extLst>
          </p:cNvPr>
          <p:cNvSpPr txBox="1"/>
          <p:nvPr/>
        </p:nvSpPr>
        <p:spPr>
          <a:xfrm>
            <a:off x="263236" y="196381"/>
            <a:ext cx="11055928" cy="1200329"/>
          </a:xfrm>
          <a:prstGeom prst="rect">
            <a:avLst/>
          </a:prstGeom>
          <a:noFill/>
        </p:spPr>
        <p:txBody>
          <a:bodyPr wrap="square">
            <a:spAutoFit/>
          </a:bodyPr>
          <a:lstStyle/>
          <a:p>
            <a:r>
              <a:rPr lang="en-US" sz="3600" b="1" baseline="30000" dirty="0">
                <a:solidFill>
                  <a:srgbClr val="000000"/>
                </a:solidFill>
              </a:rPr>
              <a:t>      </a:t>
            </a:r>
            <a:r>
              <a:rPr lang="en-US" sz="3600" b="0" i="0" dirty="0">
                <a:solidFill>
                  <a:srgbClr val="000000"/>
                </a:solidFill>
                <a:effectLst/>
              </a:rPr>
              <a:t>But despite all the evidence of modern science, </a:t>
            </a:r>
          </a:p>
          <a:p>
            <a:r>
              <a:rPr lang="en-US" sz="3600" dirty="0">
                <a:solidFill>
                  <a:srgbClr val="000000"/>
                </a:solidFill>
              </a:rPr>
              <a:t>Flat-earthers </a:t>
            </a:r>
            <a:r>
              <a:rPr lang="en-US" sz="3600" b="0" i="0" dirty="0">
                <a:solidFill>
                  <a:srgbClr val="000000"/>
                </a:solidFill>
                <a:effectLst/>
              </a:rPr>
              <a:t>still do not believe the earth is round.</a:t>
            </a:r>
            <a:endParaRPr lang="en-US" sz="3600" dirty="0"/>
          </a:p>
        </p:txBody>
      </p:sp>
      <p:sp>
        <p:nvSpPr>
          <p:cNvPr id="5" name="TextBox 4">
            <a:extLst>
              <a:ext uri="{FF2B5EF4-FFF2-40B4-BE49-F238E27FC236}">
                <a16:creationId xmlns:a16="http://schemas.microsoft.com/office/drawing/2014/main" id="{3556A84C-C051-737C-BDDB-427CD64F4C6A}"/>
              </a:ext>
            </a:extLst>
          </p:cNvPr>
          <p:cNvSpPr txBox="1"/>
          <p:nvPr/>
        </p:nvSpPr>
        <p:spPr>
          <a:xfrm>
            <a:off x="306529" y="5497954"/>
            <a:ext cx="5332271" cy="1200329"/>
          </a:xfrm>
          <a:prstGeom prst="rect">
            <a:avLst/>
          </a:prstGeom>
          <a:noFill/>
        </p:spPr>
        <p:txBody>
          <a:bodyPr wrap="square">
            <a:spAutoFit/>
          </a:bodyPr>
          <a:lstStyle/>
          <a:p>
            <a:pPr algn="ctr"/>
            <a:r>
              <a:rPr lang="en-US" sz="3600" dirty="0">
                <a:latin typeface="Comic Sans MS" panose="030F0702030302020204" pitchFamily="66" charset="0"/>
              </a:rPr>
              <a:t>A flat disc surrounded by an ice wall</a:t>
            </a:r>
          </a:p>
        </p:txBody>
      </p:sp>
      <p:pic>
        <p:nvPicPr>
          <p:cNvPr id="6" name="Picture 5" descr="A close-up of a planet&#10;&#10;Description automatically generated">
            <a:extLst>
              <a:ext uri="{FF2B5EF4-FFF2-40B4-BE49-F238E27FC236}">
                <a16:creationId xmlns:a16="http://schemas.microsoft.com/office/drawing/2014/main" id="{86E0F4C8-4A0A-0171-5BE8-17CB484200CB}"/>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0603" y="1430065"/>
            <a:ext cx="4165625" cy="4165625"/>
          </a:xfrm>
          <a:prstGeom prst="rect">
            <a:avLst/>
          </a:prstGeom>
        </p:spPr>
      </p:pic>
      <p:pic>
        <p:nvPicPr>
          <p:cNvPr id="7" name="Picture 6" descr="A logo of the united nations&#10;&#10;Description automatically generated">
            <a:extLst>
              <a:ext uri="{FF2B5EF4-FFF2-40B4-BE49-F238E27FC236}">
                <a16:creationId xmlns:a16="http://schemas.microsoft.com/office/drawing/2014/main" id="{00D155F5-51DA-BE93-8E08-FAE8D3CE016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82620" y="1529603"/>
            <a:ext cx="4663311" cy="3966547"/>
          </a:xfrm>
          <a:prstGeom prst="rect">
            <a:avLst/>
          </a:prstGeom>
        </p:spPr>
      </p:pic>
      <p:sp>
        <p:nvSpPr>
          <p:cNvPr id="8" name="TextBox 7">
            <a:extLst>
              <a:ext uri="{FF2B5EF4-FFF2-40B4-BE49-F238E27FC236}">
                <a16:creationId xmlns:a16="http://schemas.microsoft.com/office/drawing/2014/main" id="{486E9FF5-0262-0E28-7E74-7980050006CB}"/>
              </a:ext>
            </a:extLst>
          </p:cNvPr>
          <p:cNvSpPr txBox="1"/>
          <p:nvPr/>
        </p:nvSpPr>
        <p:spPr>
          <a:xfrm>
            <a:off x="6372752" y="5496150"/>
            <a:ext cx="4573179" cy="1200329"/>
          </a:xfrm>
          <a:prstGeom prst="rect">
            <a:avLst/>
          </a:prstGeom>
          <a:noFill/>
        </p:spPr>
        <p:txBody>
          <a:bodyPr wrap="square">
            <a:spAutoFit/>
          </a:bodyPr>
          <a:lstStyle/>
          <a:p>
            <a:pPr algn="ctr"/>
            <a:r>
              <a:rPr lang="en-US" sz="3600" dirty="0">
                <a:latin typeface="Comic Sans MS" panose="030F0702030302020204" pitchFamily="66" charset="0"/>
              </a:rPr>
              <a:t>Evidence of a global conspiracy</a:t>
            </a:r>
          </a:p>
        </p:txBody>
      </p:sp>
    </p:spTree>
    <p:extLst>
      <p:ext uri="{BB962C8B-B14F-4D97-AF65-F5344CB8AC3E}">
        <p14:creationId xmlns:p14="http://schemas.microsoft.com/office/powerpoint/2010/main" val="416497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E2927751-B9CE-FC41-5F44-F4492F68C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op view of the earth from outer space">
            <a:extLst>
              <a:ext uri="{FF2B5EF4-FFF2-40B4-BE49-F238E27FC236}">
                <a16:creationId xmlns:a16="http://schemas.microsoft.com/office/drawing/2014/main" id="{F22520AD-0F56-2E18-A584-E0B8BEFBAE9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91980" cy="4155301"/>
          </a:xfrm>
          <a:prstGeom prst="rect">
            <a:avLst/>
          </a:prstGeom>
        </p:spPr>
      </p:pic>
      <p:sp>
        <p:nvSpPr>
          <p:cNvPr id="4" name="TextBox 3">
            <a:extLst>
              <a:ext uri="{FF2B5EF4-FFF2-40B4-BE49-F238E27FC236}">
                <a16:creationId xmlns:a16="http://schemas.microsoft.com/office/drawing/2014/main" id="{BBF965D6-8F52-63A2-9E3A-5AEE1A17B9FE}"/>
              </a:ext>
            </a:extLst>
          </p:cNvPr>
          <p:cNvSpPr txBox="1"/>
          <p:nvPr/>
        </p:nvSpPr>
        <p:spPr>
          <a:xfrm>
            <a:off x="462591" y="4306193"/>
            <a:ext cx="11266818" cy="2308324"/>
          </a:xfrm>
          <a:prstGeom prst="rect">
            <a:avLst/>
          </a:prstGeom>
          <a:noFill/>
        </p:spPr>
        <p:txBody>
          <a:bodyPr wrap="square">
            <a:spAutoFit/>
          </a:bodyPr>
          <a:lstStyle/>
          <a:p>
            <a:r>
              <a:rPr lang="en-US" sz="3600" i="0" dirty="0">
                <a:solidFill>
                  <a:schemeClr val="bg1"/>
                </a:solidFill>
                <a:effectLst/>
                <a:latin typeface="Aptos Display" panose="020B0004020202020204" pitchFamily="34" charset="0"/>
              </a:rPr>
              <a:t>"Jesus is the Light of the world. In fact, there is no light other than Christ. Those who walk in darkness are those who don't know the Savior of the World, the Author of Light.“</a:t>
            </a:r>
          </a:p>
          <a:p>
            <a:pPr algn="r"/>
            <a:r>
              <a:rPr lang="en-US" sz="3600" dirty="0">
                <a:solidFill>
                  <a:schemeClr val="bg1"/>
                </a:solidFill>
                <a:latin typeface="Aptos Display" panose="020B0004020202020204" pitchFamily="34" charset="0"/>
              </a:rPr>
              <a:t>Franklin Graham</a:t>
            </a:r>
          </a:p>
        </p:txBody>
      </p:sp>
    </p:spTree>
    <p:extLst>
      <p:ext uri="{BB962C8B-B14F-4D97-AF65-F5344CB8AC3E}">
        <p14:creationId xmlns:p14="http://schemas.microsoft.com/office/powerpoint/2010/main" val="564233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CF5CA4-A716-571B-3F3C-D0B2ED3C46A7}"/>
              </a:ext>
            </a:extLst>
          </p:cNvPr>
          <p:cNvSpPr txBox="1"/>
          <p:nvPr/>
        </p:nvSpPr>
        <p:spPr>
          <a:xfrm>
            <a:off x="152468" y="181957"/>
            <a:ext cx="11551076" cy="6247864"/>
          </a:xfrm>
          <a:prstGeom prst="rect">
            <a:avLst/>
          </a:prstGeom>
          <a:noFill/>
        </p:spPr>
        <p:txBody>
          <a:bodyPr wrap="square">
            <a:spAutoFit/>
          </a:bodyPr>
          <a:lstStyle/>
          <a:p>
            <a:pPr algn="l"/>
            <a:r>
              <a:rPr lang="en-US" sz="3600" b="0" i="0" dirty="0">
                <a:solidFill>
                  <a:schemeClr val="bg1"/>
                </a:solidFill>
                <a:effectLst/>
              </a:rPr>
              <a:t>John 1:1-3, 18		</a:t>
            </a:r>
            <a:r>
              <a:rPr lang="en-US" sz="3600" b="1" i="0" dirty="0">
                <a:solidFill>
                  <a:srgbClr val="00CCFF"/>
                </a:solidFill>
                <a:effectLst/>
              </a:rPr>
              <a:t>Unity and Identity with God</a:t>
            </a:r>
          </a:p>
          <a:p>
            <a:pPr algn="l"/>
            <a:endParaRPr lang="en-US" sz="3600" dirty="0">
              <a:solidFill>
                <a:schemeClr val="bg1"/>
              </a:solidFill>
            </a:endParaRPr>
          </a:p>
          <a:p>
            <a:pPr algn="l"/>
            <a:r>
              <a:rPr lang="en-US" sz="3600" b="0" i="0" dirty="0">
                <a:solidFill>
                  <a:schemeClr val="bg1"/>
                </a:solidFill>
                <a:effectLst/>
              </a:rPr>
              <a:t>John 1:4-9		</a:t>
            </a:r>
            <a:r>
              <a:rPr lang="en-US" sz="3600" b="1" i="0" dirty="0">
                <a:solidFill>
                  <a:srgbClr val="00CCFF"/>
                </a:solidFill>
                <a:effectLst/>
              </a:rPr>
              <a:t>Jesus as light of the World</a:t>
            </a:r>
          </a:p>
          <a:p>
            <a:pPr algn="l"/>
            <a:endParaRPr lang="en-US" sz="3600" b="1" dirty="0">
              <a:solidFill>
                <a:srgbClr val="00CCFF"/>
              </a:solidFill>
            </a:endParaRPr>
          </a:p>
          <a:p>
            <a:pPr marL="0" marR="0">
              <a:spcBef>
                <a:spcPts val="0"/>
              </a:spcBef>
              <a:spcAft>
                <a:spcPts val="0"/>
              </a:spcAft>
            </a:pPr>
            <a:r>
              <a:rPr lang="en-US" sz="3600" baseline="30000" dirty="0">
                <a:solidFill>
                  <a:schemeClr val="bg1"/>
                </a:solidFill>
                <a:effectLst/>
                <a:ea typeface="Times New Roman" panose="02020603050405020304" pitchFamily="18" charset="0"/>
              </a:rPr>
              <a:t>4</a:t>
            </a:r>
            <a:r>
              <a:rPr lang="en-US" sz="3600" dirty="0">
                <a:solidFill>
                  <a:schemeClr val="bg1"/>
                </a:solidFill>
                <a:effectLst/>
                <a:ea typeface="Times New Roman" panose="02020603050405020304" pitchFamily="18" charset="0"/>
              </a:rPr>
              <a:t> In him was life, and the life was the light of men. </a:t>
            </a:r>
            <a:r>
              <a:rPr lang="en-US" sz="3600" baseline="30000" dirty="0">
                <a:solidFill>
                  <a:schemeClr val="bg1"/>
                </a:solidFill>
                <a:effectLst/>
                <a:ea typeface="Times New Roman" panose="02020603050405020304" pitchFamily="18" charset="0"/>
              </a:rPr>
              <a:t>5 </a:t>
            </a:r>
            <a:r>
              <a:rPr lang="en-US" sz="3600" dirty="0">
                <a:solidFill>
                  <a:schemeClr val="bg1"/>
                </a:solidFill>
                <a:effectLst/>
                <a:ea typeface="Times New Roman" panose="02020603050405020304" pitchFamily="18" charset="0"/>
              </a:rPr>
              <a:t>The light shines in the darkness, and the darkness has not overcome it.  </a:t>
            </a:r>
          </a:p>
          <a:p>
            <a:endParaRPr lang="en-US" sz="2000" dirty="0">
              <a:solidFill>
                <a:schemeClr val="bg1"/>
              </a:solidFill>
              <a:effectLst/>
              <a:ea typeface="Times New Roman" panose="02020603050405020304" pitchFamily="18" charset="0"/>
            </a:endParaRPr>
          </a:p>
          <a:p>
            <a:pPr algn="ctr"/>
            <a:r>
              <a:rPr lang="en-US" sz="3600" dirty="0">
                <a:solidFill>
                  <a:schemeClr val="bg1"/>
                </a:solidFill>
                <a:ea typeface="Times New Roman" panose="02020603050405020304" pitchFamily="18" charset="0"/>
              </a:rPr>
              <a:t>6-8  </a:t>
            </a:r>
            <a:r>
              <a:rPr lang="en-US" sz="3600" i="1" dirty="0">
                <a:solidFill>
                  <a:schemeClr val="bg1"/>
                </a:solidFill>
                <a:ea typeface="Times New Roman" panose="02020603050405020304" pitchFamily="18" charset="0"/>
              </a:rPr>
              <a:t>John the Baptist as a witness to the light</a:t>
            </a:r>
            <a:endParaRPr lang="en-US" sz="3600" dirty="0">
              <a:solidFill>
                <a:schemeClr val="bg1"/>
              </a:solidFill>
              <a:effectLst/>
              <a:ea typeface="Times New Roman" panose="02020603050405020304" pitchFamily="18" charset="0"/>
            </a:endParaRPr>
          </a:p>
          <a:p>
            <a:endParaRPr lang="en-US" sz="2000" dirty="0">
              <a:solidFill>
                <a:schemeClr val="bg1"/>
              </a:solidFill>
              <a:ea typeface="Times New Roman" panose="02020603050405020304" pitchFamily="18" charset="0"/>
            </a:endParaRPr>
          </a:p>
          <a:p>
            <a:r>
              <a:rPr lang="en-US" sz="3600" baseline="30000" dirty="0">
                <a:solidFill>
                  <a:schemeClr val="bg1"/>
                </a:solidFill>
                <a:effectLst/>
                <a:ea typeface="Times New Roman" panose="02020603050405020304" pitchFamily="18" charset="0"/>
              </a:rPr>
              <a:t>9</a:t>
            </a:r>
            <a:r>
              <a:rPr lang="en-US" sz="3600" dirty="0">
                <a:solidFill>
                  <a:schemeClr val="bg1"/>
                </a:solidFill>
                <a:effectLst/>
                <a:ea typeface="Times New Roman" panose="02020603050405020304" pitchFamily="18" charset="0"/>
              </a:rPr>
              <a:t> The true light, which gives light to everyone, was coming into the world.  </a:t>
            </a:r>
            <a:endParaRPr lang="en-US" sz="3600" dirty="0">
              <a:solidFill>
                <a:schemeClr val="bg1"/>
              </a:solidFill>
            </a:endParaRPr>
          </a:p>
        </p:txBody>
      </p:sp>
    </p:spTree>
    <p:extLst>
      <p:ext uri="{BB962C8B-B14F-4D97-AF65-F5344CB8AC3E}">
        <p14:creationId xmlns:p14="http://schemas.microsoft.com/office/powerpoint/2010/main" val="214045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fade">
                                      <p:cBhvr>
                                        <p:cTn id="15" dur="500"/>
                                        <p:tgtEl>
                                          <p:spTgt spid="4">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8" end="8"/>
                                            </p:txEl>
                                          </p:spTgt>
                                        </p:tgtEl>
                                        <p:attrNameLst>
                                          <p:attrName>style.visibility</p:attrName>
                                        </p:attrNameLst>
                                      </p:cBhvr>
                                      <p:to>
                                        <p:strVal val="visible"/>
                                      </p:to>
                                    </p:set>
                                    <p:animEffect transition="in" filter="fade">
                                      <p:cBhvr>
                                        <p:cTn id="18"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44BC1C-E2BF-804B-161D-08730B4939A1}"/>
              </a:ext>
            </a:extLst>
          </p:cNvPr>
          <p:cNvSpPr/>
          <p:nvPr/>
        </p:nvSpPr>
        <p:spPr>
          <a:xfrm>
            <a:off x="6537960" y="226893"/>
            <a:ext cx="4343399" cy="3202108"/>
          </a:xfrm>
          <a:prstGeom prst="rect">
            <a:avLst/>
          </a:prstGeom>
          <a:noFill/>
          <a:ln w="127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5F53368-0BD8-BEA0-B7B5-B5874D79A590}"/>
              </a:ext>
            </a:extLst>
          </p:cNvPr>
          <p:cNvSpPr/>
          <p:nvPr/>
        </p:nvSpPr>
        <p:spPr>
          <a:xfrm>
            <a:off x="9605482" y="2418082"/>
            <a:ext cx="2416806" cy="3893817"/>
          </a:xfrm>
          <a:prstGeom prst="rect">
            <a:avLst/>
          </a:prstGeom>
          <a:noFill/>
          <a:ln w="127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6C09902-1D22-D897-00D6-7DA503FBEEAC}"/>
              </a:ext>
            </a:extLst>
          </p:cNvPr>
          <p:cNvSpPr/>
          <p:nvPr/>
        </p:nvSpPr>
        <p:spPr>
          <a:xfrm>
            <a:off x="9645553" y="2288540"/>
            <a:ext cx="1198216" cy="1681480"/>
          </a:xfrm>
          <a:prstGeom prst="rect">
            <a:avLst/>
          </a:prstGeom>
          <a:solidFill>
            <a:schemeClr val="tx1"/>
          </a:solidFill>
          <a:ln w="539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CAA5C41-4962-1F0A-8C36-E448A28D7D9E}"/>
              </a:ext>
            </a:extLst>
          </p:cNvPr>
          <p:cNvSpPr/>
          <p:nvPr/>
        </p:nvSpPr>
        <p:spPr>
          <a:xfrm>
            <a:off x="7284254" y="2066703"/>
            <a:ext cx="2589968" cy="13546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ADE9371-5D6A-8E66-7844-F9ACF87DB818}"/>
              </a:ext>
            </a:extLst>
          </p:cNvPr>
          <p:cNvSpPr/>
          <p:nvPr/>
        </p:nvSpPr>
        <p:spPr>
          <a:xfrm>
            <a:off x="9876821" y="2434051"/>
            <a:ext cx="1479752" cy="16814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a:extLst>
              <a:ext uri="{FF2B5EF4-FFF2-40B4-BE49-F238E27FC236}">
                <a16:creationId xmlns:a16="http://schemas.microsoft.com/office/drawing/2014/main" id="{5F1F3CE4-9630-DD5C-8151-EA255B4EBD7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799376" y="495772"/>
            <a:ext cx="3898797" cy="25829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statue of a person with his arms out&#10;&#10;Description automatically generated">
            <a:extLst>
              <a:ext uri="{FF2B5EF4-FFF2-40B4-BE49-F238E27FC236}">
                <a16:creationId xmlns:a16="http://schemas.microsoft.com/office/drawing/2014/main" id="{28DE3852-EEA7-82FA-9018-E1220E89F5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11812" y="2660929"/>
            <a:ext cx="1857425" cy="3408121"/>
          </a:xfrm>
          <a:prstGeom prst="rect">
            <a:avLst/>
          </a:prstGeom>
        </p:spPr>
      </p:pic>
      <p:sp>
        <p:nvSpPr>
          <p:cNvPr id="17" name="TextBox 16">
            <a:extLst>
              <a:ext uri="{FF2B5EF4-FFF2-40B4-BE49-F238E27FC236}">
                <a16:creationId xmlns:a16="http://schemas.microsoft.com/office/drawing/2014/main" id="{11B06C4D-755A-2E17-E560-3C62193E7C9C}"/>
              </a:ext>
            </a:extLst>
          </p:cNvPr>
          <p:cNvSpPr txBox="1"/>
          <p:nvPr/>
        </p:nvSpPr>
        <p:spPr>
          <a:xfrm>
            <a:off x="60101" y="5157883"/>
            <a:ext cx="9365556" cy="1473224"/>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4000" b="0" i="0" u="none" strike="noStrike" kern="1200" cap="none" normalizeH="0" baseline="0" noProof="0" dirty="0">
                <a:ln>
                  <a:noFill/>
                </a:ln>
                <a:solidFill>
                  <a:prstClr val="white"/>
                </a:solidFill>
                <a:effectLst/>
                <a:uLnTx/>
                <a:uFillTx/>
                <a:latin typeface="+mj-lt"/>
                <a:ea typeface="Arial Unicode MS"/>
                <a:cs typeface="Times New Roman" panose="02020603050405020304" pitchFamily="18" charset="0"/>
              </a:rPr>
              <a:t>Unyielding Unbelief to Eternal Rewards</a:t>
            </a:r>
            <a:endParaRPr kumimoji="0" lang="en-SG" sz="4000" b="0" i="0" u="none" strike="noStrike" kern="1200" cap="none" normalizeH="0" baseline="0" noProof="0" dirty="0">
              <a:ln>
                <a:noFill/>
              </a:ln>
              <a:solidFill>
                <a:prstClr val="white"/>
              </a:solidFill>
              <a:effectLst/>
              <a:uLnTx/>
              <a:uFillTx/>
              <a:latin typeface="+mj-lt"/>
              <a:ea typeface="Arial Unicode MS"/>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SG" sz="4000" b="0" i="0" u="none" strike="noStrike" kern="1200" cap="none" normalizeH="0" baseline="0" noProof="0" dirty="0">
                <a:ln>
                  <a:noFill/>
                </a:ln>
                <a:solidFill>
                  <a:prstClr val="white"/>
                </a:solidFill>
                <a:effectLst/>
                <a:uLnTx/>
                <a:uFillTx/>
                <a:latin typeface="+mj-lt"/>
                <a:ea typeface="Arial Unicode MS"/>
                <a:cs typeface="Times New Roman" panose="02020603050405020304" pitchFamily="18" charset="0"/>
              </a:rPr>
              <a:t>John 12:37-50</a:t>
            </a:r>
          </a:p>
        </p:txBody>
      </p:sp>
      <p:cxnSp>
        <p:nvCxnSpPr>
          <p:cNvPr id="18" name="Straight Connector 17">
            <a:extLst>
              <a:ext uri="{FF2B5EF4-FFF2-40B4-BE49-F238E27FC236}">
                <a16:creationId xmlns:a16="http://schemas.microsoft.com/office/drawing/2014/main" id="{713A6205-4C9E-FA09-C0FB-2D0DC81127AE}"/>
              </a:ext>
            </a:extLst>
          </p:cNvPr>
          <p:cNvCxnSpPr>
            <a:cxnSpLocks/>
          </p:cNvCxnSpPr>
          <p:nvPr/>
        </p:nvCxnSpPr>
        <p:spPr>
          <a:xfrm>
            <a:off x="744357" y="4977491"/>
            <a:ext cx="8029253" cy="0"/>
          </a:xfrm>
          <a:prstGeom prst="line">
            <a:avLst/>
          </a:prstGeom>
        </p:spPr>
        <p:style>
          <a:lnRef idx="3">
            <a:schemeClr val="accent2"/>
          </a:lnRef>
          <a:fillRef idx="0">
            <a:schemeClr val="accent2"/>
          </a:fillRef>
          <a:effectRef idx="2">
            <a:schemeClr val="accent2"/>
          </a:effectRef>
          <a:fontRef idx="minor">
            <a:schemeClr val="tx1"/>
          </a:fontRef>
        </p:style>
      </p:cxnSp>
      <p:sp>
        <p:nvSpPr>
          <p:cNvPr id="20" name="TextBox 19">
            <a:extLst>
              <a:ext uri="{FF2B5EF4-FFF2-40B4-BE49-F238E27FC236}">
                <a16:creationId xmlns:a16="http://schemas.microsoft.com/office/drawing/2014/main" id="{0F96995C-C5C1-145C-8B54-22397B90DA0B}"/>
              </a:ext>
            </a:extLst>
          </p:cNvPr>
          <p:cNvSpPr txBox="1"/>
          <p:nvPr/>
        </p:nvSpPr>
        <p:spPr>
          <a:xfrm>
            <a:off x="284481" y="1448887"/>
            <a:ext cx="9247446" cy="3070969"/>
          </a:xfrm>
          <a:prstGeom prst="rect">
            <a:avLst/>
          </a:prstGeom>
          <a:noFill/>
        </p:spPr>
        <p:txBody>
          <a:bodyPr wrap="square">
            <a:spAutoFit/>
          </a:bodyPr>
          <a:lstStyle/>
          <a:p>
            <a:pPr marL="0" marR="0" lvl="0" indent="0" algn="l" defTabSz="914400" rtl="0" eaLnBrk="1" fontAlgn="auto" latinLnBrk="0" hangingPunct="1">
              <a:lnSpc>
                <a:spcPct val="115000"/>
              </a:lnSpc>
              <a:spcBef>
                <a:spcPts val="1200"/>
              </a:spcBef>
              <a:spcAft>
                <a:spcPts val="0"/>
              </a:spcAft>
              <a:buClrTx/>
              <a:buSzTx/>
              <a:buFontTx/>
              <a:buNone/>
              <a:tabLst/>
              <a:defRPr/>
            </a:pPr>
            <a:r>
              <a:rPr kumimoji="0" lang="en-US" sz="3600" b="0" u="none" strike="noStrike" kern="1200" cap="none" spc="0"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rPr>
              <a:t>Unbelief was expected (37-41)</a:t>
            </a:r>
          </a:p>
          <a:p>
            <a:pPr>
              <a:lnSpc>
                <a:spcPct val="115000"/>
              </a:lnSpc>
              <a:spcBef>
                <a:spcPts val="1200"/>
              </a:spcBef>
              <a:defRPr/>
            </a:pPr>
            <a:r>
              <a:rPr kumimoji="0" lang="en-US" sz="3600" b="0" u="none" strike="noStrike" kern="1200" cap="none" spc="0" normalizeH="0" baseline="0" noProof="0" dirty="0">
                <a:ln>
                  <a:noFill/>
                </a:ln>
                <a:solidFill>
                  <a:srgbClr val="FFFF00"/>
                </a:solidFill>
                <a:effectLst/>
                <a:uLnTx/>
                <a:uFillTx/>
                <a:latin typeface="+mj-lt"/>
                <a:ea typeface="Calibri" panose="020F0502020204030204" pitchFamily="34" charset="0"/>
                <a:cs typeface="Times New Roman" panose="02020603050405020304" pitchFamily="18" charset="0"/>
              </a:rPr>
              <a:t>Shallow Faith (42-43)</a:t>
            </a:r>
          </a:p>
          <a:p>
            <a:pPr>
              <a:lnSpc>
                <a:spcPct val="115000"/>
              </a:lnSpc>
              <a:spcBef>
                <a:spcPts val="1200"/>
              </a:spcBef>
              <a:defRPr/>
            </a:pPr>
            <a:r>
              <a:rPr kumimoji="0" lang="en-US" sz="3600" b="0" u="none" strike="noStrike" kern="1200" cap="none" spc="0"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rPr>
              <a:t>Embracing Faith (44-46)</a:t>
            </a:r>
          </a:p>
          <a:p>
            <a:pPr>
              <a:lnSpc>
                <a:spcPct val="115000"/>
              </a:lnSpc>
              <a:spcBef>
                <a:spcPts val="1200"/>
              </a:spcBef>
              <a:defRPr/>
            </a:pPr>
            <a:r>
              <a:rPr kumimoji="0" lang="en-US" sz="3600" b="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rPr>
              <a:t>Reaping eternal rewards (</a:t>
            </a:r>
            <a:r>
              <a:rPr lang="en-US" sz="3600" dirty="0">
                <a:solidFill>
                  <a:srgbClr val="FFFF00"/>
                </a:solidFill>
                <a:latin typeface="+mj-lt"/>
                <a:ea typeface="Arial Unicode MS"/>
                <a:cs typeface="Times New Roman" panose="02020603050405020304" pitchFamily="18" charset="0"/>
              </a:rPr>
              <a:t>47-50</a:t>
            </a:r>
            <a:r>
              <a:rPr kumimoji="0" lang="en-US" sz="3600" b="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rPr>
              <a:t>)</a:t>
            </a:r>
            <a:endParaRPr kumimoji="0" lang="en-SG" sz="3600" b="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endParaRPr>
          </a:p>
        </p:txBody>
      </p:sp>
      <p:sp>
        <p:nvSpPr>
          <p:cNvPr id="2" name="TextBox 1">
            <a:extLst>
              <a:ext uri="{FF2B5EF4-FFF2-40B4-BE49-F238E27FC236}">
                <a16:creationId xmlns:a16="http://schemas.microsoft.com/office/drawing/2014/main" id="{A3D04709-D965-1971-083F-CA3E01B655E5}"/>
              </a:ext>
            </a:extLst>
          </p:cNvPr>
          <p:cNvSpPr txBox="1"/>
          <p:nvPr/>
        </p:nvSpPr>
        <p:spPr>
          <a:xfrm>
            <a:off x="-31324" y="102450"/>
            <a:ext cx="6094070" cy="1256241"/>
          </a:xfrm>
          <a:prstGeom prst="rect">
            <a:avLst/>
          </a:prstGeom>
          <a:noFill/>
        </p:spPr>
        <p:txBody>
          <a:bodyPr wrap="square">
            <a:spAutoFit/>
          </a:bodyPr>
          <a:lstStyle/>
          <a:p>
            <a:pPr marL="0" marR="0">
              <a:lnSpc>
                <a:spcPct val="107000"/>
              </a:lnSpc>
              <a:spcBef>
                <a:spcPts val="0"/>
              </a:spcBef>
              <a:spcAft>
                <a:spcPts val="0"/>
              </a:spcAft>
              <a:tabLst>
                <a:tab pos="274320" algn="l"/>
                <a:tab pos="548640" algn="l"/>
                <a:tab pos="822960" algn="l"/>
                <a:tab pos="1097280" algn="l"/>
              </a:tabLst>
            </a:pPr>
            <a:r>
              <a:rPr lang="en-US" sz="3600" b="1" dirty="0">
                <a:solidFill>
                  <a:srgbClr val="00CCFF"/>
                </a:solidFill>
                <a:effectLst/>
                <a:latin typeface="Aptos" panose="020B0004020202020204" pitchFamily="34" charset="0"/>
                <a:ea typeface="Calibri" panose="020F0502020204030204" pitchFamily="34" charset="0"/>
                <a:cs typeface="Arial" panose="020B0604020202020204" pitchFamily="34" charset="0"/>
              </a:rPr>
              <a:t>Problem:  Most People do not Respond to the Gospel</a:t>
            </a:r>
            <a:endParaRPr lang="en-US" sz="3200" dirty="0">
              <a:solidFill>
                <a:srgbClr val="00CCFF"/>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7546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3" end="3"/>
                                            </p:txEl>
                                          </p:spTgt>
                                        </p:tgtEl>
                                        <p:attrNameLst>
                                          <p:attrName>style.visibility</p:attrName>
                                        </p:attrNameLst>
                                      </p:cBhvr>
                                      <p:to>
                                        <p:strVal val="visible"/>
                                      </p:to>
                                    </p:set>
                                    <p:animEffect transition="in" filter="fade">
                                      <p:cBhvr>
                                        <p:cTn id="7"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B911B9-B1DB-FA67-77F6-EA04B88A87B4}"/>
              </a:ext>
            </a:extLst>
          </p:cNvPr>
          <p:cNvSpPr txBox="1"/>
          <p:nvPr/>
        </p:nvSpPr>
        <p:spPr>
          <a:xfrm>
            <a:off x="108284" y="192506"/>
            <a:ext cx="11646568" cy="4524315"/>
          </a:xfrm>
          <a:prstGeom prst="rect">
            <a:avLst/>
          </a:prstGeom>
          <a:noFill/>
        </p:spPr>
        <p:txBody>
          <a:bodyPr wrap="square">
            <a:spAutoFit/>
          </a:bodyPr>
          <a:lstStyle/>
          <a:p>
            <a:r>
              <a:rPr lang="en-US" sz="3600" b="1" i="0" baseline="30000" dirty="0">
                <a:solidFill>
                  <a:srgbClr val="FFFF00"/>
                </a:solidFill>
                <a:effectLst/>
                <a:latin typeface="system-ui"/>
              </a:rPr>
              <a:t>47 </a:t>
            </a:r>
            <a:r>
              <a:rPr lang="en-US" sz="3600" b="1" i="0" dirty="0">
                <a:solidFill>
                  <a:srgbClr val="FFFF00"/>
                </a:solidFill>
                <a:effectLst/>
                <a:latin typeface="system-ui"/>
              </a:rPr>
              <a:t>I will not judge those who hear me but don’t obey me, for I have come to save the world and not to judge it. </a:t>
            </a:r>
            <a:r>
              <a:rPr lang="en-US" sz="3600" b="1" i="0" baseline="30000" dirty="0">
                <a:solidFill>
                  <a:srgbClr val="FFFF00"/>
                </a:solidFill>
                <a:effectLst/>
                <a:latin typeface="system-ui"/>
              </a:rPr>
              <a:t>48 </a:t>
            </a:r>
            <a:r>
              <a:rPr lang="en-US" sz="3600" b="1" i="0" dirty="0">
                <a:solidFill>
                  <a:srgbClr val="FFFF00"/>
                </a:solidFill>
                <a:effectLst/>
                <a:latin typeface="system-ui"/>
              </a:rPr>
              <a:t>But all who reject me and my message will be judged on the day of judgment by the truth I have spoken. </a:t>
            </a:r>
            <a:r>
              <a:rPr lang="en-US" sz="3600" b="1" i="0" baseline="30000" dirty="0">
                <a:solidFill>
                  <a:schemeClr val="bg1"/>
                </a:solidFill>
                <a:effectLst/>
                <a:latin typeface="system-ui"/>
              </a:rPr>
              <a:t>49 </a:t>
            </a:r>
            <a:r>
              <a:rPr lang="en-US" sz="3600" b="0" i="0" dirty="0">
                <a:solidFill>
                  <a:schemeClr val="bg1"/>
                </a:solidFill>
                <a:effectLst/>
                <a:latin typeface="system-ui"/>
              </a:rPr>
              <a:t>I don’t speak on my own authority. The Father who sent me has commanded me what to say and how to say it. </a:t>
            </a:r>
            <a:r>
              <a:rPr lang="en-US" sz="3600" b="1" i="0" baseline="30000" dirty="0">
                <a:solidFill>
                  <a:srgbClr val="FFFF00"/>
                </a:solidFill>
                <a:effectLst/>
                <a:latin typeface="system-ui"/>
              </a:rPr>
              <a:t>50 </a:t>
            </a:r>
            <a:r>
              <a:rPr lang="en-US" sz="3600" b="1" i="0" dirty="0">
                <a:solidFill>
                  <a:srgbClr val="FFFF00"/>
                </a:solidFill>
                <a:effectLst/>
                <a:latin typeface="system-ui"/>
              </a:rPr>
              <a:t>And I know his commands lead to eternal life;</a:t>
            </a:r>
            <a:r>
              <a:rPr lang="en-US" sz="3600" b="0" i="0" dirty="0">
                <a:solidFill>
                  <a:schemeClr val="bg1"/>
                </a:solidFill>
                <a:effectLst/>
                <a:latin typeface="system-ui"/>
              </a:rPr>
              <a:t> so I say whatever the Father tells me to say.”</a:t>
            </a:r>
            <a:endParaRPr lang="en-US" sz="3600" dirty="0">
              <a:solidFill>
                <a:schemeClr val="bg1"/>
              </a:solidFill>
            </a:endParaRPr>
          </a:p>
        </p:txBody>
      </p:sp>
      <p:sp>
        <p:nvSpPr>
          <p:cNvPr id="4" name="TextBox 3">
            <a:extLst>
              <a:ext uri="{FF2B5EF4-FFF2-40B4-BE49-F238E27FC236}">
                <a16:creationId xmlns:a16="http://schemas.microsoft.com/office/drawing/2014/main" id="{B905E38F-EC2D-466F-D5C5-99B94AA36629}"/>
              </a:ext>
            </a:extLst>
          </p:cNvPr>
          <p:cNvSpPr txBox="1"/>
          <p:nvPr/>
        </p:nvSpPr>
        <p:spPr>
          <a:xfrm>
            <a:off x="1318067" y="5116485"/>
            <a:ext cx="9601198" cy="923330"/>
          </a:xfrm>
          <a:prstGeom prst="rect">
            <a:avLst/>
          </a:prstGeom>
          <a:noFill/>
        </p:spPr>
        <p:txBody>
          <a:bodyPr wrap="square">
            <a:spAutoFit/>
          </a:bodyPr>
          <a:lstStyle/>
          <a:p>
            <a:pPr algn="ctr"/>
            <a:r>
              <a:rPr lang="en-US" sz="5400" b="1" i="1" dirty="0">
                <a:solidFill>
                  <a:srgbClr val="00CCFF"/>
                </a:solidFill>
              </a:rPr>
              <a:t>Consequences of Believing</a:t>
            </a:r>
          </a:p>
        </p:txBody>
      </p:sp>
    </p:spTree>
    <p:extLst>
      <p:ext uri="{BB962C8B-B14F-4D97-AF65-F5344CB8AC3E}">
        <p14:creationId xmlns:p14="http://schemas.microsoft.com/office/powerpoint/2010/main" val="265527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CF5CA4-A716-571B-3F3C-D0B2ED3C46A7}"/>
              </a:ext>
            </a:extLst>
          </p:cNvPr>
          <p:cNvSpPr txBox="1"/>
          <p:nvPr/>
        </p:nvSpPr>
        <p:spPr>
          <a:xfrm>
            <a:off x="152468" y="181957"/>
            <a:ext cx="11551076" cy="6740307"/>
          </a:xfrm>
          <a:prstGeom prst="rect">
            <a:avLst/>
          </a:prstGeom>
          <a:noFill/>
        </p:spPr>
        <p:txBody>
          <a:bodyPr wrap="square">
            <a:spAutoFit/>
          </a:bodyPr>
          <a:lstStyle/>
          <a:p>
            <a:pPr algn="l"/>
            <a:r>
              <a:rPr lang="en-US" sz="3600" b="0" i="0" dirty="0">
                <a:solidFill>
                  <a:schemeClr val="bg1"/>
                </a:solidFill>
                <a:effectLst/>
              </a:rPr>
              <a:t>John 1:1-3, 18		</a:t>
            </a:r>
            <a:r>
              <a:rPr lang="en-US" sz="3600" b="1" i="0" dirty="0">
                <a:solidFill>
                  <a:srgbClr val="00CCFF"/>
                </a:solidFill>
                <a:effectLst/>
              </a:rPr>
              <a:t>Unity and Identity with God</a:t>
            </a:r>
          </a:p>
          <a:p>
            <a:pPr algn="l"/>
            <a:endParaRPr lang="en-US" sz="2400" dirty="0">
              <a:solidFill>
                <a:schemeClr val="bg1"/>
              </a:solidFill>
            </a:endParaRPr>
          </a:p>
          <a:p>
            <a:pPr algn="l"/>
            <a:r>
              <a:rPr lang="en-US" sz="3600" b="0" i="0" dirty="0">
                <a:solidFill>
                  <a:schemeClr val="bg1"/>
                </a:solidFill>
                <a:effectLst/>
              </a:rPr>
              <a:t>John 1:4-9		</a:t>
            </a:r>
            <a:r>
              <a:rPr lang="en-US" sz="3600" b="1" i="0" dirty="0">
                <a:solidFill>
                  <a:srgbClr val="00CCFF"/>
                </a:solidFill>
                <a:effectLst/>
              </a:rPr>
              <a:t>Jesus as light of the World</a:t>
            </a:r>
          </a:p>
          <a:p>
            <a:pPr marL="0" marR="0">
              <a:spcBef>
                <a:spcPts val="0"/>
              </a:spcBef>
              <a:spcAft>
                <a:spcPts val="0"/>
              </a:spcAft>
            </a:pPr>
            <a:endParaRPr lang="en-US" sz="2400" b="1" dirty="0">
              <a:solidFill>
                <a:srgbClr val="00CCFF"/>
              </a:solidFill>
            </a:endParaRPr>
          </a:p>
          <a:p>
            <a:r>
              <a:rPr lang="en-US" sz="3600" dirty="0">
                <a:solidFill>
                  <a:schemeClr val="bg1"/>
                </a:solidFill>
              </a:rPr>
              <a:t>John 1:10-13		</a:t>
            </a:r>
            <a:r>
              <a:rPr lang="en-US" sz="3600" b="1" dirty="0">
                <a:solidFill>
                  <a:srgbClr val="00CCFF"/>
                </a:solidFill>
              </a:rPr>
              <a:t>Consequences of believing</a:t>
            </a:r>
          </a:p>
          <a:p>
            <a:endParaRPr lang="en-US" sz="2400" b="1" dirty="0">
              <a:solidFill>
                <a:srgbClr val="00CCFF"/>
              </a:solidFill>
            </a:endParaRPr>
          </a:p>
          <a:p>
            <a:r>
              <a:rPr lang="en-US" sz="3600" b="1" baseline="30000" dirty="0">
                <a:solidFill>
                  <a:schemeClr val="bg1"/>
                </a:solidFill>
                <a:ea typeface="Times New Roman" panose="02020603050405020304" pitchFamily="18" charset="0"/>
              </a:rPr>
              <a:t>10</a:t>
            </a:r>
            <a:r>
              <a:rPr lang="en-US" sz="3600" dirty="0">
                <a:solidFill>
                  <a:schemeClr val="bg1"/>
                </a:solidFill>
                <a:ea typeface="Times New Roman" panose="02020603050405020304" pitchFamily="18" charset="0"/>
              </a:rPr>
              <a:t> He was in the world, and the world was made through him, yet the world did not know him. </a:t>
            </a:r>
            <a:r>
              <a:rPr lang="en-US" sz="3600" b="1" baseline="30000" dirty="0">
                <a:solidFill>
                  <a:schemeClr val="bg1"/>
                </a:solidFill>
                <a:ea typeface="Times New Roman" panose="02020603050405020304" pitchFamily="18" charset="0"/>
              </a:rPr>
              <a:t>11</a:t>
            </a:r>
            <a:r>
              <a:rPr lang="en-US" sz="3600" dirty="0">
                <a:solidFill>
                  <a:schemeClr val="bg1"/>
                </a:solidFill>
                <a:ea typeface="Times New Roman" panose="02020603050405020304" pitchFamily="18" charset="0"/>
              </a:rPr>
              <a:t> He came to his own, and his own people did not receive him. </a:t>
            </a:r>
            <a:r>
              <a:rPr lang="en-US" sz="3600" b="1" baseline="30000" dirty="0">
                <a:solidFill>
                  <a:schemeClr val="bg1"/>
                </a:solidFill>
                <a:ea typeface="Times New Roman" panose="02020603050405020304" pitchFamily="18" charset="0"/>
              </a:rPr>
              <a:t>12</a:t>
            </a:r>
            <a:r>
              <a:rPr lang="en-US" sz="3600" dirty="0">
                <a:solidFill>
                  <a:schemeClr val="bg1"/>
                </a:solidFill>
                <a:ea typeface="Times New Roman" panose="02020603050405020304" pitchFamily="18" charset="0"/>
              </a:rPr>
              <a:t> But to all who did receive him, who believed in his name, he gave the right to become children of God, </a:t>
            </a:r>
            <a:r>
              <a:rPr lang="en-US" sz="3600" b="1" baseline="30000" dirty="0">
                <a:solidFill>
                  <a:schemeClr val="bg1"/>
                </a:solidFill>
                <a:ea typeface="Times New Roman" panose="02020603050405020304" pitchFamily="18" charset="0"/>
              </a:rPr>
              <a:t>13</a:t>
            </a:r>
            <a:r>
              <a:rPr lang="en-US" sz="3600" dirty="0">
                <a:solidFill>
                  <a:schemeClr val="bg1"/>
                </a:solidFill>
                <a:ea typeface="Times New Roman" panose="02020603050405020304" pitchFamily="18" charset="0"/>
              </a:rPr>
              <a:t> who were born, not of blood nor of the will of the flesh nor of the will of man, but of God.</a:t>
            </a:r>
            <a:endParaRPr lang="en-US" sz="3600" dirty="0">
              <a:solidFill>
                <a:schemeClr val="bg1"/>
              </a:solidFill>
            </a:endParaRPr>
          </a:p>
        </p:txBody>
      </p:sp>
    </p:spTree>
    <p:extLst>
      <p:ext uri="{BB962C8B-B14F-4D97-AF65-F5344CB8AC3E}">
        <p14:creationId xmlns:p14="http://schemas.microsoft.com/office/powerpoint/2010/main" val="287175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fade">
                                      <p:cBhvr>
                                        <p:cTn id="1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B911B9-B1DB-FA67-77F6-EA04B88A87B4}"/>
              </a:ext>
            </a:extLst>
          </p:cNvPr>
          <p:cNvSpPr txBox="1"/>
          <p:nvPr/>
        </p:nvSpPr>
        <p:spPr>
          <a:xfrm>
            <a:off x="108284" y="192506"/>
            <a:ext cx="11646568" cy="4524315"/>
          </a:xfrm>
          <a:prstGeom prst="rect">
            <a:avLst/>
          </a:prstGeom>
          <a:noFill/>
        </p:spPr>
        <p:txBody>
          <a:bodyPr wrap="square">
            <a:spAutoFit/>
          </a:bodyPr>
          <a:lstStyle/>
          <a:p>
            <a:r>
              <a:rPr lang="en-US" sz="3600" b="1" i="0" baseline="30000" dirty="0">
                <a:solidFill>
                  <a:schemeClr val="bg1"/>
                </a:solidFill>
                <a:effectLst/>
                <a:latin typeface="system-ui"/>
              </a:rPr>
              <a:t>47</a:t>
            </a:r>
            <a:r>
              <a:rPr lang="en-US" sz="3600" i="0" baseline="30000" dirty="0">
                <a:solidFill>
                  <a:schemeClr val="bg1"/>
                </a:solidFill>
                <a:effectLst/>
                <a:latin typeface="system-ui"/>
              </a:rPr>
              <a:t> </a:t>
            </a:r>
            <a:r>
              <a:rPr lang="en-US" sz="3600" i="0" dirty="0">
                <a:solidFill>
                  <a:schemeClr val="bg1"/>
                </a:solidFill>
                <a:effectLst/>
                <a:latin typeface="system-ui"/>
              </a:rPr>
              <a:t>I will not judge those who hear me but don’t obey me, for I have come to save the world and not to judge it. </a:t>
            </a:r>
            <a:r>
              <a:rPr lang="en-US" sz="3600" b="1" i="0" baseline="30000" dirty="0">
                <a:solidFill>
                  <a:schemeClr val="bg1"/>
                </a:solidFill>
                <a:effectLst/>
                <a:latin typeface="system-ui"/>
              </a:rPr>
              <a:t>48 </a:t>
            </a:r>
            <a:r>
              <a:rPr lang="en-US" sz="3600" i="0" dirty="0">
                <a:solidFill>
                  <a:schemeClr val="bg1"/>
                </a:solidFill>
                <a:effectLst/>
                <a:latin typeface="system-ui"/>
              </a:rPr>
              <a:t>But </a:t>
            </a:r>
            <a:r>
              <a:rPr lang="en-US" sz="3600" b="1" i="0" dirty="0">
                <a:solidFill>
                  <a:srgbClr val="FFFF00"/>
                </a:solidFill>
                <a:effectLst/>
                <a:latin typeface="system-ui"/>
              </a:rPr>
              <a:t>all who reject me and my message will be judged on the day of judgment by the truth I have spoken. </a:t>
            </a:r>
            <a:r>
              <a:rPr lang="en-US" sz="3600" b="1" i="0" baseline="30000" dirty="0">
                <a:solidFill>
                  <a:schemeClr val="bg1"/>
                </a:solidFill>
                <a:effectLst/>
                <a:latin typeface="system-ui"/>
              </a:rPr>
              <a:t>49 </a:t>
            </a:r>
            <a:r>
              <a:rPr lang="en-US" sz="3600" b="0" i="0" dirty="0">
                <a:solidFill>
                  <a:schemeClr val="bg1"/>
                </a:solidFill>
                <a:effectLst/>
                <a:latin typeface="system-ui"/>
              </a:rPr>
              <a:t>I don’t speak on my own authority. The Father who sent me has commanded me what to say and how to say it. </a:t>
            </a:r>
            <a:r>
              <a:rPr lang="en-US" sz="3600" b="1" i="0" baseline="30000" dirty="0">
                <a:solidFill>
                  <a:schemeClr val="bg1"/>
                </a:solidFill>
                <a:effectLst/>
                <a:latin typeface="system-ui"/>
              </a:rPr>
              <a:t>50 </a:t>
            </a:r>
            <a:r>
              <a:rPr lang="en-US" sz="3600" i="0" dirty="0">
                <a:solidFill>
                  <a:schemeClr val="bg1"/>
                </a:solidFill>
                <a:effectLst/>
                <a:latin typeface="system-ui"/>
              </a:rPr>
              <a:t>And I know his commands lead to eternal life;</a:t>
            </a:r>
            <a:r>
              <a:rPr lang="en-US" sz="3600" b="0" i="0" dirty="0">
                <a:solidFill>
                  <a:schemeClr val="bg1"/>
                </a:solidFill>
                <a:effectLst/>
                <a:latin typeface="system-ui"/>
              </a:rPr>
              <a:t> so I say whatever the Father tells me to say.”</a:t>
            </a:r>
            <a:endParaRPr lang="en-US" sz="3600" dirty="0">
              <a:solidFill>
                <a:schemeClr val="bg1"/>
              </a:solidFill>
            </a:endParaRPr>
          </a:p>
        </p:txBody>
      </p:sp>
      <p:sp>
        <p:nvSpPr>
          <p:cNvPr id="4" name="TextBox 3">
            <a:extLst>
              <a:ext uri="{FF2B5EF4-FFF2-40B4-BE49-F238E27FC236}">
                <a16:creationId xmlns:a16="http://schemas.microsoft.com/office/drawing/2014/main" id="{B905E38F-EC2D-466F-D5C5-99B94AA36629}"/>
              </a:ext>
            </a:extLst>
          </p:cNvPr>
          <p:cNvSpPr txBox="1"/>
          <p:nvPr/>
        </p:nvSpPr>
        <p:spPr>
          <a:xfrm>
            <a:off x="0" y="5116485"/>
            <a:ext cx="12192000" cy="923330"/>
          </a:xfrm>
          <a:prstGeom prst="rect">
            <a:avLst/>
          </a:prstGeom>
          <a:noFill/>
        </p:spPr>
        <p:txBody>
          <a:bodyPr wrap="square">
            <a:spAutoFit/>
          </a:bodyPr>
          <a:lstStyle/>
          <a:p>
            <a:pPr algn="ctr"/>
            <a:r>
              <a:rPr lang="en-US" sz="5400" b="1" i="1" dirty="0">
                <a:solidFill>
                  <a:srgbClr val="00CCFF"/>
                </a:solidFill>
              </a:rPr>
              <a:t>Consequences of NOT Believing</a:t>
            </a:r>
          </a:p>
        </p:txBody>
      </p:sp>
    </p:spTree>
    <p:extLst>
      <p:ext uri="{BB962C8B-B14F-4D97-AF65-F5344CB8AC3E}">
        <p14:creationId xmlns:p14="http://schemas.microsoft.com/office/powerpoint/2010/main" val="390592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36138A-CA86-8D63-430F-C314891A8CBF}"/>
              </a:ext>
            </a:extLst>
          </p:cNvPr>
          <p:cNvSpPr txBox="1"/>
          <p:nvPr/>
        </p:nvSpPr>
        <p:spPr>
          <a:xfrm>
            <a:off x="194510" y="409074"/>
            <a:ext cx="11802979" cy="2862322"/>
          </a:xfrm>
          <a:prstGeom prst="rect">
            <a:avLst/>
          </a:prstGeom>
          <a:noFill/>
        </p:spPr>
        <p:txBody>
          <a:bodyPr wrap="square">
            <a:spAutoFit/>
          </a:bodyPr>
          <a:lstStyle/>
          <a:p>
            <a:r>
              <a:rPr lang="en-US" sz="3600" b="1" u="sng" dirty="0">
                <a:solidFill>
                  <a:schemeClr val="bg1"/>
                </a:solidFill>
                <a:latin typeface="system-ui"/>
              </a:rPr>
              <a:t>John 3:17-18</a:t>
            </a:r>
            <a:r>
              <a:rPr lang="en-US" sz="3600" dirty="0">
                <a:solidFill>
                  <a:schemeClr val="bg1"/>
                </a:solidFill>
                <a:latin typeface="system-ui"/>
              </a:rPr>
              <a:t>  </a:t>
            </a:r>
            <a:r>
              <a:rPr lang="en-US" sz="3600" b="1" i="0" baseline="30000" dirty="0">
                <a:solidFill>
                  <a:schemeClr val="bg1"/>
                </a:solidFill>
                <a:effectLst/>
                <a:latin typeface="system-ui"/>
              </a:rPr>
              <a:t>17 </a:t>
            </a:r>
            <a:r>
              <a:rPr lang="en-US" sz="3600" b="0" i="0" dirty="0">
                <a:solidFill>
                  <a:schemeClr val="bg1"/>
                </a:solidFill>
                <a:effectLst/>
                <a:latin typeface="system-ui"/>
              </a:rPr>
              <a:t>God sent his Son into the world not to judge the world, but to save the world through him.  </a:t>
            </a:r>
            <a:r>
              <a:rPr lang="en-US" sz="3600" b="1" i="0" baseline="30000" dirty="0">
                <a:solidFill>
                  <a:schemeClr val="bg1"/>
                </a:solidFill>
                <a:effectLst/>
                <a:latin typeface="system-ui"/>
              </a:rPr>
              <a:t>18 </a:t>
            </a:r>
            <a:r>
              <a:rPr lang="en-US" sz="3600" b="0" i="0" dirty="0">
                <a:solidFill>
                  <a:schemeClr val="bg1"/>
                </a:solidFill>
                <a:effectLst/>
                <a:latin typeface="system-ui"/>
              </a:rPr>
              <a:t>“There is no judgment against anyone who believes in him. </a:t>
            </a:r>
            <a:r>
              <a:rPr lang="en-US" sz="3600" b="1" i="0" dirty="0">
                <a:solidFill>
                  <a:srgbClr val="FFFF00"/>
                </a:solidFill>
                <a:effectLst/>
                <a:latin typeface="system-ui"/>
              </a:rPr>
              <a:t>But anyone who does not believe in him has already been judged for not believing in God’s one and only Son. </a:t>
            </a:r>
          </a:p>
        </p:txBody>
      </p:sp>
      <p:sp>
        <p:nvSpPr>
          <p:cNvPr id="4" name="TextBox 3">
            <a:extLst>
              <a:ext uri="{FF2B5EF4-FFF2-40B4-BE49-F238E27FC236}">
                <a16:creationId xmlns:a16="http://schemas.microsoft.com/office/drawing/2014/main" id="{04E12E17-90F5-FAA9-4A97-B0854DED916E}"/>
              </a:ext>
            </a:extLst>
          </p:cNvPr>
          <p:cNvSpPr txBox="1"/>
          <p:nvPr/>
        </p:nvSpPr>
        <p:spPr>
          <a:xfrm>
            <a:off x="0" y="5116485"/>
            <a:ext cx="12192000" cy="923330"/>
          </a:xfrm>
          <a:prstGeom prst="rect">
            <a:avLst/>
          </a:prstGeom>
          <a:noFill/>
        </p:spPr>
        <p:txBody>
          <a:bodyPr wrap="square">
            <a:spAutoFit/>
          </a:bodyPr>
          <a:lstStyle/>
          <a:p>
            <a:pPr algn="ctr"/>
            <a:r>
              <a:rPr lang="en-US" sz="5400" b="1" i="1" dirty="0">
                <a:solidFill>
                  <a:srgbClr val="00CCFF"/>
                </a:solidFill>
              </a:rPr>
              <a:t>Consequences of NOT Believing</a:t>
            </a:r>
          </a:p>
        </p:txBody>
      </p:sp>
    </p:spTree>
    <p:extLst>
      <p:ext uri="{BB962C8B-B14F-4D97-AF65-F5344CB8AC3E}">
        <p14:creationId xmlns:p14="http://schemas.microsoft.com/office/powerpoint/2010/main" val="24256120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76D477-1C52-9858-457F-DB23CB73BD8A}"/>
              </a:ext>
            </a:extLst>
          </p:cNvPr>
          <p:cNvSpPr txBox="1"/>
          <p:nvPr/>
        </p:nvSpPr>
        <p:spPr>
          <a:xfrm>
            <a:off x="543426" y="266383"/>
            <a:ext cx="11105148" cy="3046988"/>
          </a:xfrm>
          <a:prstGeom prst="rect">
            <a:avLst/>
          </a:prstGeom>
          <a:noFill/>
        </p:spPr>
        <p:txBody>
          <a:bodyPr wrap="square">
            <a:spAutoFit/>
          </a:bodyPr>
          <a:lstStyle/>
          <a:p>
            <a:r>
              <a:rPr lang="en-US" sz="3200" b="1" u="sng" dirty="0">
                <a:solidFill>
                  <a:schemeClr val="bg1"/>
                </a:solidFill>
                <a:latin typeface="system-ui"/>
              </a:rPr>
              <a:t>John 3:17</a:t>
            </a:r>
            <a:r>
              <a:rPr lang="en-US" sz="3200" b="1" i="0" baseline="30000" dirty="0">
                <a:solidFill>
                  <a:schemeClr val="bg1"/>
                </a:solidFill>
                <a:effectLst/>
                <a:latin typeface="system-ui"/>
              </a:rPr>
              <a:t>  </a:t>
            </a:r>
            <a:r>
              <a:rPr lang="en-US" sz="3200" b="0" i="0" dirty="0">
                <a:solidFill>
                  <a:schemeClr val="bg1"/>
                </a:solidFill>
                <a:effectLst/>
                <a:latin typeface="system-ui"/>
              </a:rPr>
              <a:t>God sent his Son into the world not to judge the world, but to save the world through him. </a:t>
            </a:r>
          </a:p>
          <a:p>
            <a:endParaRPr lang="en-US" sz="3200" dirty="0">
              <a:solidFill>
                <a:schemeClr val="bg1"/>
              </a:solidFill>
              <a:latin typeface="system-ui"/>
            </a:endParaRPr>
          </a:p>
          <a:p>
            <a:r>
              <a:rPr lang="en-US" sz="3200" b="1" u="sng" dirty="0">
                <a:solidFill>
                  <a:schemeClr val="bg1"/>
                </a:solidFill>
                <a:latin typeface="system-ui"/>
              </a:rPr>
              <a:t>John 12:47</a:t>
            </a:r>
            <a:r>
              <a:rPr lang="en-US" sz="3200" b="1" i="0" baseline="30000" dirty="0">
                <a:solidFill>
                  <a:schemeClr val="bg1"/>
                </a:solidFill>
                <a:effectLst/>
                <a:latin typeface="system-ui"/>
              </a:rPr>
              <a:t>  </a:t>
            </a:r>
            <a:r>
              <a:rPr lang="en-US" sz="3200" i="0" dirty="0">
                <a:solidFill>
                  <a:schemeClr val="bg1"/>
                </a:solidFill>
                <a:effectLst/>
                <a:latin typeface="system-ui"/>
              </a:rPr>
              <a:t>I will not judge those who hear me but don’t obey me, for I have come to save the world and not to judge it.</a:t>
            </a:r>
          </a:p>
          <a:p>
            <a:endParaRPr lang="en-US" sz="3200" dirty="0">
              <a:solidFill>
                <a:schemeClr val="bg1"/>
              </a:solidFill>
            </a:endParaRPr>
          </a:p>
        </p:txBody>
      </p:sp>
    </p:spTree>
    <p:extLst>
      <p:ext uri="{BB962C8B-B14F-4D97-AF65-F5344CB8AC3E}">
        <p14:creationId xmlns:p14="http://schemas.microsoft.com/office/powerpoint/2010/main" val="1096726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76D477-1C52-9858-457F-DB23CB73BD8A}"/>
              </a:ext>
            </a:extLst>
          </p:cNvPr>
          <p:cNvSpPr txBox="1"/>
          <p:nvPr/>
        </p:nvSpPr>
        <p:spPr>
          <a:xfrm>
            <a:off x="543426" y="266383"/>
            <a:ext cx="11105148" cy="6986528"/>
          </a:xfrm>
          <a:prstGeom prst="rect">
            <a:avLst/>
          </a:prstGeom>
          <a:noFill/>
        </p:spPr>
        <p:txBody>
          <a:bodyPr wrap="square">
            <a:spAutoFit/>
          </a:bodyPr>
          <a:lstStyle/>
          <a:p>
            <a:pPr algn="l"/>
            <a:r>
              <a:rPr lang="en-US" sz="3200" b="1" u="sng" dirty="0">
                <a:solidFill>
                  <a:schemeClr val="bg1"/>
                </a:solidFill>
                <a:latin typeface="system-ui"/>
              </a:rPr>
              <a:t>John 5:22-29</a:t>
            </a:r>
            <a:r>
              <a:rPr lang="en-US" sz="3200" b="1" i="0" baseline="30000" dirty="0">
                <a:solidFill>
                  <a:schemeClr val="bg1"/>
                </a:solidFill>
                <a:effectLst/>
                <a:latin typeface="system-ui"/>
              </a:rPr>
              <a:t>   22 </a:t>
            </a:r>
            <a:r>
              <a:rPr lang="en-US" sz="3200" b="0" i="0" dirty="0">
                <a:solidFill>
                  <a:schemeClr val="bg1"/>
                </a:solidFill>
                <a:effectLst/>
                <a:latin typeface="system-ui"/>
              </a:rPr>
              <a:t>In addition, the Father judges no one. Instead, he has given the Son absolute authority to judge, </a:t>
            </a:r>
          </a:p>
          <a:p>
            <a:pPr algn="l"/>
            <a:endParaRPr lang="en-US" sz="3200" b="0" i="0" dirty="0">
              <a:solidFill>
                <a:schemeClr val="bg1"/>
              </a:solidFill>
              <a:effectLst/>
              <a:latin typeface="system-ui"/>
            </a:endParaRPr>
          </a:p>
          <a:p>
            <a:pPr algn="l"/>
            <a:r>
              <a:rPr lang="en-US" sz="3200" b="1" i="0" baseline="30000" dirty="0">
                <a:solidFill>
                  <a:schemeClr val="bg1"/>
                </a:solidFill>
                <a:effectLst/>
                <a:latin typeface="system-ui"/>
              </a:rPr>
              <a:t>25 </a:t>
            </a:r>
            <a:r>
              <a:rPr lang="en-US" sz="3200" b="0" i="0" dirty="0">
                <a:solidFill>
                  <a:schemeClr val="bg1"/>
                </a:solidFill>
                <a:effectLst/>
                <a:latin typeface="system-ui"/>
              </a:rPr>
              <a:t>“And I assure you that the time is coming, indeed it’s here now, when the dead will hear my voice—the voice of the Son of God. And those who listen will live. </a:t>
            </a:r>
            <a:r>
              <a:rPr lang="en-US" sz="3200" b="1" i="0" baseline="30000" dirty="0">
                <a:solidFill>
                  <a:schemeClr val="bg1"/>
                </a:solidFill>
                <a:effectLst/>
                <a:latin typeface="system-ui"/>
              </a:rPr>
              <a:t>26 </a:t>
            </a:r>
            <a:r>
              <a:rPr lang="en-US" sz="3200" b="0" i="0" dirty="0">
                <a:solidFill>
                  <a:schemeClr val="bg1"/>
                </a:solidFill>
                <a:effectLst/>
                <a:latin typeface="system-ui"/>
              </a:rPr>
              <a:t>The Father has life in himself, and he has granted that same life-giving power to his Son. </a:t>
            </a:r>
            <a:r>
              <a:rPr lang="en-US" sz="3200" b="1" i="0" baseline="30000" dirty="0">
                <a:solidFill>
                  <a:schemeClr val="bg1"/>
                </a:solidFill>
                <a:effectLst/>
                <a:latin typeface="system-ui"/>
              </a:rPr>
              <a:t>27 </a:t>
            </a:r>
            <a:r>
              <a:rPr lang="en-US" sz="3200" b="0" i="0" dirty="0">
                <a:solidFill>
                  <a:schemeClr val="bg1"/>
                </a:solidFill>
                <a:effectLst/>
                <a:latin typeface="system-ui"/>
              </a:rPr>
              <a:t>And he has given him authority to judge everyone because he is the Son of Man. </a:t>
            </a:r>
            <a:r>
              <a:rPr lang="en-US" sz="3200" b="1" i="0" baseline="30000" dirty="0">
                <a:solidFill>
                  <a:schemeClr val="bg1"/>
                </a:solidFill>
                <a:effectLst/>
                <a:latin typeface="system-ui"/>
              </a:rPr>
              <a:t>28 </a:t>
            </a:r>
            <a:r>
              <a:rPr lang="en-US" sz="3200" b="0" i="0" dirty="0">
                <a:solidFill>
                  <a:schemeClr val="bg1"/>
                </a:solidFill>
                <a:effectLst/>
                <a:latin typeface="system-ui"/>
              </a:rPr>
              <a:t>Don’t be so surprised! Indeed, the time is coming when all the dead in their graves will hear the voice of God’s Son, </a:t>
            </a:r>
            <a:r>
              <a:rPr lang="en-US" sz="3200" b="1" i="0" baseline="30000" dirty="0">
                <a:solidFill>
                  <a:schemeClr val="bg1"/>
                </a:solidFill>
                <a:effectLst/>
                <a:latin typeface="system-ui"/>
              </a:rPr>
              <a:t>29 </a:t>
            </a:r>
            <a:r>
              <a:rPr lang="en-US" sz="3200" b="0" i="0" dirty="0">
                <a:solidFill>
                  <a:schemeClr val="bg1"/>
                </a:solidFill>
                <a:effectLst/>
                <a:latin typeface="system-ui"/>
              </a:rPr>
              <a:t>and they will rise again. Those who have done good will rise to experience eternal life, and those who have continued in evil will rise to experience judgment</a:t>
            </a:r>
          </a:p>
          <a:p>
            <a:endParaRPr lang="en-US" sz="3200" dirty="0">
              <a:solidFill>
                <a:schemeClr val="bg1"/>
              </a:solidFill>
            </a:endParaRPr>
          </a:p>
        </p:txBody>
      </p:sp>
    </p:spTree>
    <p:extLst>
      <p:ext uri="{BB962C8B-B14F-4D97-AF65-F5344CB8AC3E}">
        <p14:creationId xmlns:p14="http://schemas.microsoft.com/office/powerpoint/2010/main" val="10104952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5C60F5-76E7-EC68-FC74-9459ABACCF42}"/>
              </a:ext>
            </a:extLst>
          </p:cNvPr>
          <p:cNvSpPr txBox="1"/>
          <p:nvPr/>
        </p:nvSpPr>
        <p:spPr>
          <a:xfrm>
            <a:off x="0" y="529389"/>
            <a:ext cx="12192000" cy="5247590"/>
          </a:xfrm>
          <a:prstGeom prst="rect">
            <a:avLst/>
          </a:prstGeom>
          <a:noFill/>
        </p:spPr>
        <p:txBody>
          <a:bodyPr wrap="square">
            <a:spAutoFit/>
          </a:bodyPr>
          <a:lstStyle/>
          <a:p>
            <a:pPr algn="ctr"/>
            <a:r>
              <a:rPr lang="en-US" sz="4800" b="1" i="0" dirty="0">
                <a:solidFill>
                  <a:schemeClr val="bg1"/>
                </a:solidFill>
                <a:effectLst/>
              </a:rPr>
              <a:t>Nicene Creed</a:t>
            </a:r>
          </a:p>
          <a:p>
            <a:r>
              <a:rPr lang="en-US" sz="3600" b="0" i="0" dirty="0">
                <a:solidFill>
                  <a:schemeClr val="bg1"/>
                </a:solidFill>
                <a:effectLst/>
              </a:rPr>
              <a:t>    For our sake he was crucified under Pontius Pilate;</a:t>
            </a:r>
            <a:br>
              <a:rPr lang="en-US" sz="3600" dirty="0">
                <a:solidFill>
                  <a:schemeClr val="bg1"/>
                </a:solidFill>
              </a:rPr>
            </a:br>
            <a:r>
              <a:rPr lang="en-US" sz="3600" b="0" i="0" dirty="0">
                <a:solidFill>
                  <a:schemeClr val="bg1"/>
                </a:solidFill>
                <a:effectLst/>
              </a:rPr>
              <a:t>        he suffered death and was buried.</a:t>
            </a:r>
            <a:br>
              <a:rPr lang="en-US" sz="3600" dirty="0">
                <a:solidFill>
                  <a:schemeClr val="bg1"/>
                </a:solidFill>
              </a:rPr>
            </a:br>
            <a:r>
              <a:rPr lang="en-US" sz="3600" b="0" i="0" dirty="0">
                <a:solidFill>
                  <a:schemeClr val="bg1"/>
                </a:solidFill>
                <a:effectLst/>
              </a:rPr>
              <a:t>        On the third day he rose again</a:t>
            </a:r>
            <a:br>
              <a:rPr lang="en-US" sz="3600" dirty="0">
                <a:solidFill>
                  <a:schemeClr val="bg1"/>
                </a:solidFill>
              </a:rPr>
            </a:br>
            <a:r>
              <a:rPr lang="en-US" sz="3600" b="0" i="0" dirty="0">
                <a:solidFill>
                  <a:schemeClr val="bg1"/>
                </a:solidFill>
                <a:effectLst/>
              </a:rPr>
              <a:t>            in accordance with the Scriptures;</a:t>
            </a:r>
            <a:br>
              <a:rPr lang="en-US" sz="3600" dirty="0">
                <a:solidFill>
                  <a:schemeClr val="bg1"/>
                </a:solidFill>
              </a:rPr>
            </a:br>
            <a:r>
              <a:rPr lang="en-US" sz="3600" b="0" i="0" dirty="0">
                <a:solidFill>
                  <a:schemeClr val="bg1"/>
                </a:solidFill>
                <a:effectLst/>
              </a:rPr>
              <a:t>        he ascended into heaven</a:t>
            </a:r>
            <a:br>
              <a:rPr lang="en-US" sz="3600" dirty="0">
                <a:solidFill>
                  <a:schemeClr val="bg1"/>
                </a:solidFill>
              </a:rPr>
            </a:br>
            <a:r>
              <a:rPr lang="en-US" sz="3600" b="0" i="0" dirty="0">
                <a:solidFill>
                  <a:schemeClr val="bg1"/>
                </a:solidFill>
                <a:effectLst/>
              </a:rPr>
              <a:t>            and is seated at the right hand of the Father.  </a:t>
            </a:r>
          </a:p>
          <a:p>
            <a:r>
              <a:rPr lang="en-US" sz="3500" b="1" i="0" dirty="0">
                <a:solidFill>
                  <a:srgbClr val="FFFF00"/>
                </a:solidFill>
                <a:effectLst/>
              </a:rPr>
              <a:t>He will come again in glory to judge the living and the dead,</a:t>
            </a:r>
            <a:br>
              <a:rPr lang="en-US" sz="3600" b="1" dirty="0">
                <a:solidFill>
                  <a:srgbClr val="FFFF00"/>
                </a:solidFill>
              </a:rPr>
            </a:br>
            <a:r>
              <a:rPr lang="en-US" sz="3600" b="0" i="0" dirty="0">
                <a:solidFill>
                  <a:schemeClr val="bg1"/>
                </a:solidFill>
                <a:effectLst/>
              </a:rPr>
              <a:t>        and his kingdom will have no end.</a:t>
            </a:r>
            <a:endParaRPr lang="en-US" sz="3600" dirty="0">
              <a:solidFill>
                <a:schemeClr val="bg1"/>
              </a:solidFill>
            </a:endParaRPr>
          </a:p>
        </p:txBody>
      </p:sp>
    </p:spTree>
    <p:extLst>
      <p:ext uri="{BB962C8B-B14F-4D97-AF65-F5344CB8AC3E}">
        <p14:creationId xmlns:p14="http://schemas.microsoft.com/office/powerpoint/2010/main" val="4236777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A68448-969E-8351-A5F1-E5E53B9A98EE}"/>
              </a:ext>
            </a:extLst>
          </p:cNvPr>
          <p:cNvSpPr txBox="1"/>
          <p:nvPr/>
        </p:nvSpPr>
        <p:spPr>
          <a:xfrm>
            <a:off x="263236" y="196381"/>
            <a:ext cx="11055928" cy="1200329"/>
          </a:xfrm>
          <a:prstGeom prst="rect">
            <a:avLst/>
          </a:prstGeom>
          <a:noFill/>
        </p:spPr>
        <p:txBody>
          <a:bodyPr wrap="square">
            <a:spAutoFit/>
          </a:bodyPr>
          <a:lstStyle/>
          <a:p>
            <a:r>
              <a:rPr lang="en-US" sz="3600" b="1" i="0" baseline="30000" dirty="0">
                <a:solidFill>
                  <a:schemeClr val="bg1"/>
                </a:solidFill>
                <a:effectLst/>
              </a:rPr>
              <a:t>37 </a:t>
            </a:r>
            <a:r>
              <a:rPr lang="en-US" sz="3600" b="0" i="0" dirty="0">
                <a:solidFill>
                  <a:schemeClr val="bg1"/>
                </a:solidFill>
                <a:effectLst/>
              </a:rPr>
              <a:t>But despite all the miraculous signs Jesus had done, most of the people still did not believe in him.</a:t>
            </a:r>
            <a:endParaRPr lang="en-US" sz="3600" dirty="0">
              <a:solidFill>
                <a:schemeClr val="bg1"/>
              </a:solidFill>
            </a:endParaRPr>
          </a:p>
        </p:txBody>
      </p:sp>
      <p:sp>
        <p:nvSpPr>
          <p:cNvPr id="2" name="TextBox 1">
            <a:extLst>
              <a:ext uri="{FF2B5EF4-FFF2-40B4-BE49-F238E27FC236}">
                <a16:creationId xmlns:a16="http://schemas.microsoft.com/office/drawing/2014/main" id="{C82322CC-1AC2-1ADC-8EB1-79004C1E963D}"/>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12:37-50</a:t>
            </a:r>
          </a:p>
        </p:txBody>
      </p:sp>
    </p:spTree>
    <p:extLst>
      <p:ext uri="{BB962C8B-B14F-4D97-AF65-F5344CB8AC3E}">
        <p14:creationId xmlns:p14="http://schemas.microsoft.com/office/powerpoint/2010/main" val="22240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2F8A87DD-4077-F6E2-4EF5-32532246815E}"/>
              </a:ext>
            </a:extLst>
          </p:cNvPr>
          <p:cNvSpPr/>
          <p:nvPr/>
        </p:nvSpPr>
        <p:spPr>
          <a:xfrm>
            <a:off x="208069" y="204663"/>
            <a:ext cx="8831179" cy="938465"/>
          </a:xfrm>
          <a:prstGeom prst="roundRect">
            <a:avLst>
              <a:gd name="adj" fmla="val 0"/>
            </a:avLst>
          </a:prstGeom>
          <a:noFill/>
          <a:ln w="6350" cap="flat" cmpd="sng" algn="ctr">
            <a:noFill/>
            <a:prstDash val="solid"/>
            <a:miter lim="800000"/>
          </a:ln>
          <a:effectLst/>
        </p:spPr>
        <p:txBody>
          <a:bodyPr rtlCol="0" anchor="t"/>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Time Periods of the Prophets</a:t>
            </a:r>
          </a:p>
        </p:txBody>
      </p:sp>
      <p:grpSp>
        <p:nvGrpSpPr>
          <p:cNvPr id="18" name="Group 17">
            <a:extLst>
              <a:ext uri="{FF2B5EF4-FFF2-40B4-BE49-F238E27FC236}">
                <a16:creationId xmlns:a16="http://schemas.microsoft.com/office/drawing/2014/main" id="{21E693AB-16D8-2C52-9ACD-0A4B22CBE73A}"/>
              </a:ext>
            </a:extLst>
          </p:cNvPr>
          <p:cNvGrpSpPr/>
          <p:nvPr/>
        </p:nvGrpSpPr>
        <p:grpSpPr>
          <a:xfrm>
            <a:off x="49814" y="1639614"/>
            <a:ext cx="12142186" cy="5344510"/>
            <a:chOff x="49814" y="1639614"/>
            <a:chExt cx="12142186" cy="4468057"/>
          </a:xfrm>
        </p:grpSpPr>
        <p:pic>
          <p:nvPicPr>
            <p:cNvPr id="19" name="Picture 18">
              <a:extLst>
                <a:ext uri="{FF2B5EF4-FFF2-40B4-BE49-F238E27FC236}">
                  <a16:creationId xmlns:a16="http://schemas.microsoft.com/office/drawing/2014/main" id="{ECE77F18-E7A6-387C-8EA9-B5145B7DDD16}"/>
                </a:ext>
              </a:extLst>
            </p:cNvPr>
            <p:cNvPicPr>
              <a:picLocks noChangeAspect="1"/>
            </p:cNvPicPr>
            <p:nvPr/>
          </p:nvPicPr>
          <p:blipFill>
            <a:blip r:embed="rId2" cstate="email">
              <a:clrChange>
                <a:clrFrom>
                  <a:srgbClr val="FFFFFF"/>
                </a:clrFrom>
                <a:clrTo>
                  <a:srgbClr val="FFFFFF">
                    <a:alpha val="0"/>
                  </a:srgbClr>
                </a:clrTo>
              </a:clrChange>
              <a:duotone>
                <a:srgbClr val="70AD47">
                  <a:shade val="45000"/>
                  <a:satMod val="135000"/>
                </a:srgbClr>
                <a:prstClr val="white"/>
              </a:duotone>
              <a:extLst>
                <a:ext uri="{28A0092B-C50C-407E-A947-70E740481C1C}">
                  <a14:useLocalDpi xmlns:a14="http://schemas.microsoft.com/office/drawing/2010/main"/>
                </a:ext>
              </a:extLst>
            </a:blip>
            <a:stretch>
              <a:fillRect/>
            </a:stretch>
          </p:blipFill>
          <p:spPr>
            <a:xfrm>
              <a:off x="9433558" y="1829786"/>
              <a:ext cx="2645545" cy="4153853"/>
            </a:xfrm>
            <a:prstGeom prst="rect">
              <a:avLst/>
            </a:prstGeom>
          </p:spPr>
        </p:pic>
        <p:pic>
          <p:nvPicPr>
            <p:cNvPr id="20" name="Picture 19">
              <a:extLst>
                <a:ext uri="{FF2B5EF4-FFF2-40B4-BE49-F238E27FC236}">
                  <a16:creationId xmlns:a16="http://schemas.microsoft.com/office/drawing/2014/main" id="{14A5379D-69D0-93CC-0D14-8C68B4AEF806}"/>
                </a:ext>
              </a:extLst>
            </p:cNvPr>
            <p:cNvPicPr>
              <a:picLocks noChangeAspect="1"/>
            </p:cNvPicPr>
            <p:nvPr/>
          </p:nvPicPr>
          <p:blipFill>
            <a:blip r:embed="rId3" cstate="email">
              <a:clrChange>
                <a:clrFrom>
                  <a:srgbClr val="FFFFFF"/>
                </a:clrFrom>
                <a:clrTo>
                  <a:srgbClr val="FFFFFF">
                    <a:alpha val="0"/>
                  </a:srgbClr>
                </a:clrTo>
              </a:clrChange>
              <a:duotone>
                <a:srgbClr val="4472C4">
                  <a:shade val="45000"/>
                  <a:satMod val="135000"/>
                </a:srgbClr>
                <a:prstClr val="white"/>
              </a:duotone>
              <a:extLst>
                <a:ext uri="{28A0092B-C50C-407E-A947-70E740481C1C}">
                  <a14:useLocalDpi xmlns:a14="http://schemas.microsoft.com/office/drawing/2010/main"/>
                </a:ext>
              </a:extLst>
            </a:blip>
            <a:stretch>
              <a:fillRect/>
            </a:stretch>
          </p:blipFill>
          <p:spPr>
            <a:xfrm>
              <a:off x="7353354" y="2187563"/>
              <a:ext cx="4714336" cy="3809600"/>
            </a:xfrm>
            <a:prstGeom prst="rect">
              <a:avLst/>
            </a:prstGeom>
          </p:spPr>
        </p:pic>
        <p:sp>
          <p:nvSpPr>
            <p:cNvPr id="21" name="TextBox 20">
              <a:extLst>
                <a:ext uri="{FF2B5EF4-FFF2-40B4-BE49-F238E27FC236}">
                  <a16:creationId xmlns:a16="http://schemas.microsoft.com/office/drawing/2014/main" id="{E9EE315E-93A7-172B-D87B-F8194BAD099B}"/>
                </a:ext>
              </a:extLst>
            </p:cNvPr>
            <p:cNvSpPr txBox="1"/>
            <p:nvPr/>
          </p:nvSpPr>
          <p:spPr>
            <a:xfrm>
              <a:off x="10214613" y="1881812"/>
              <a:ext cx="1977387" cy="1723936"/>
            </a:xfrm>
            <a:prstGeom prst="rect">
              <a:avLst/>
            </a:prstGeom>
            <a:noFill/>
          </p:spPr>
          <p:txBody>
            <a:bodyPr wrap="square" rtlCol="0">
              <a:spAutoFit/>
            </a:bodyPr>
            <a:lstStyle/>
            <a:p>
              <a:pPr marL="0" marR="0" lvl="0" indent="0" algn="ctr"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New Heavens &amp; New Earth</a:t>
              </a:r>
            </a:p>
          </p:txBody>
        </p:sp>
        <p:sp>
          <p:nvSpPr>
            <p:cNvPr id="22" name="TextBox 21">
              <a:extLst>
                <a:ext uri="{FF2B5EF4-FFF2-40B4-BE49-F238E27FC236}">
                  <a16:creationId xmlns:a16="http://schemas.microsoft.com/office/drawing/2014/main" id="{8AAD2297-6736-7EBB-5ACE-50E17C5EC6C9}"/>
                </a:ext>
              </a:extLst>
            </p:cNvPr>
            <p:cNvSpPr txBox="1"/>
            <p:nvPr/>
          </p:nvSpPr>
          <p:spPr>
            <a:xfrm>
              <a:off x="7751132" y="2644316"/>
              <a:ext cx="3062054" cy="2135622"/>
            </a:xfrm>
            <a:prstGeom prst="rect">
              <a:avLst/>
            </a:prstGeom>
            <a:noFill/>
          </p:spPr>
          <p:txBody>
            <a:bodyPr wrap="square" rtlCol="0">
              <a:spAutoFit/>
            </a:bodyPr>
            <a:lstStyle/>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Christ’s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Second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Coming to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Reign in</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Millennium</a:t>
              </a:r>
              <a:endParaRPr kumimoji="0" lang="en-US" sz="1800" b="1" i="0" u="none" strike="noStrike" kern="0" cap="none" spc="0" normalizeH="0" baseline="0" noProof="0" dirty="0">
                <a:ln>
                  <a:noFill/>
                </a:ln>
                <a:solidFill>
                  <a:srgbClr val="000000"/>
                </a:solidFill>
                <a:effectLst/>
                <a:uLnTx/>
                <a:uFillTx/>
                <a:latin typeface="Calibri" panose="020F0502020204030204"/>
                <a:cs typeface="Arial" charset="0"/>
              </a:endParaRPr>
            </a:p>
          </p:txBody>
        </p:sp>
        <p:pic>
          <p:nvPicPr>
            <p:cNvPr id="23" name="Picture 22">
              <a:extLst>
                <a:ext uri="{FF2B5EF4-FFF2-40B4-BE49-F238E27FC236}">
                  <a16:creationId xmlns:a16="http://schemas.microsoft.com/office/drawing/2014/main" id="{FE919EE4-2898-1650-9D92-F16DEE4F4F3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833505" y="2673250"/>
              <a:ext cx="4599994" cy="3324384"/>
            </a:xfrm>
            <a:prstGeom prst="rect">
              <a:avLst/>
            </a:prstGeom>
          </p:spPr>
        </p:pic>
        <p:sp>
          <p:nvSpPr>
            <p:cNvPr id="24" name="TextBox 23">
              <a:extLst>
                <a:ext uri="{FF2B5EF4-FFF2-40B4-BE49-F238E27FC236}">
                  <a16:creationId xmlns:a16="http://schemas.microsoft.com/office/drawing/2014/main" id="{DAD6CC36-1DB5-121C-0756-2F01CB20BDBD}"/>
                </a:ext>
              </a:extLst>
            </p:cNvPr>
            <p:cNvSpPr txBox="1"/>
            <p:nvPr/>
          </p:nvSpPr>
          <p:spPr>
            <a:xfrm>
              <a:off x="5764090" y="3107017"/>
              <a:ext cx="2336831" cy="1723936"/>
            </a:xfrm>
            <a:prstGeom prst="rect">
              <a:avLst/>
            </a:prstGeom>
            <a:noFill/>
          </p:spPr>
          <p:txBody>
            <a:bodyPr wrap="square" rtlCol="0">
              <a:spAutoFit/>
            </a:bodyPr>
            <a:lstStyle/>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Christ’s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First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Coming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to Suffer</a:t>
              </a:r>
            </a:p>
          </p:txBody>
        </p:sp>
        <p:pic>
          <p:nvPicPr>
            <p:cNvPr id="25" name="Picture 24">
              <a:extLst>
                <a:ext uri="{FF2B5EF4-FFF2-40B4-BE49-F238E27FC236}">
                  <a16:creationId xmlns:a16="http://schemas.microsoft.com/office/drawing/2014/main" id="{C5C2A3D9-846E-E6B7-9C6B-CA965F969639}"/>
                </a:ext>
              </a:extLst>
            </p:cNvPr>
            <p:cNvPicPr>
              <a:picLocks noChangeAspect="1"/>
            </p:cNvPicPr>
            <p:nvPr/>
          </p:nvPicPr>
          <p:blipFill>
            <a:blip r:embed="rId5">
              <a:clrChange>
                <a:clrFrom>
                  <a:srgbClr val="FFFFFF"/>
                </a:clrFrom>
                <a:clrTo>
                  <a:srgbClr val="FFFFFF">
                    <a:alpha val="0"/>
                  </a:srgbClr>
                </a:clrTo>
              </a:clrChange>
              <a:duotone>
                <a:srgbClr val="ED7D31">
                  <a:shade val="45000"/>
                  <a:satMod val="135000"/>
                </a:srgbClr>
                <a:prstClr val="white"/>
              </a:duotone>
            </a:blip>
            <a:stretch>
              <a:fillRect/>
            </a:stretch>
          </p:blipFill>
          <p:spPr>
            <a:xfrm>
              <a:off x="2404719" y="3082089"/>
              <a:ext cx="4471338" cy="2911844"/>
            </a:xfrm>
            <a:prstGeom prst="rect">
              <a:avLst/>
            </a:prstGeom>
          </p:spPr>
        </p:pic>
        <p:pic>
          <p:nvPicPr>
            <p:cNvPr id="26" name="Picture 25">
              <a:extLst>
                <a:ext uri="{FF2B5EF4-FFF2-40B4-BE49-F238E27FC236}">
                  <a16:creationId xmlns:a16="http://schemas.microsoft.com/office/drawing/2014/main" id="{A0E7A8C1-42EC-901B-29B1-9106004B5486}"/>
                </a:ext>
              </a:extLst>
            </p:cNvPr>
            <p:cNvPicPr>
              <a:picLocks noChangeAspect="1"/>
            </p:cNvPicPr>
            <p:nvPr/>
          </p:nvPicPr>
          <p:blipFill>
            <a:blip r:embed="rId6" cstate="email">
              <a:clrChange>
                <a:clrFrom>
                  <a:srgbClr val="FFFFFF"/>
                </a:clrFrom>
                <a:clrTo>
                  <a:srgbClr val="FFFFFF">
                    <a:alpha val="0"/>
                  </a:srgbClr>
                </a:clrTo>
              </a:clrChange>
              <a:duotone>
                <a:srgbClr val="FFC000">
                  <a:shade val="45000"/>
                  <a:satMod val="135000"/>
                </a:srgbClr>
                <a:prstClr val="white"/>
              </a:duotone>
              <a:extLst>
                <a:ext uri="{28A0092B-C50C-407E-A947-70E740481C1C}">
                  <a14:useLocalDpi xmlns:a14="http://schemas.microsoft.com/office/drawing/2010/main"/>
                </a:ext>
              </a:extLst>
            </a:blip>
            <a:stretch>
              <a:fillRect/>
            </a:stretch>
          </p:blipFill>
          <p:spPr>
            <a:xfrm rot="977195">
              <a:off x="1290187" y="3365340"/>
              <a:ext cx="546732" cy="784036"/>
            </a:xfrm>
            <a:prstGeom prst="rect">
              <a:avLst/>
            </a:prstGeom>
          </p:spPr>
        </p:pic>
        <p:sp>
          <p:nvSpPr>
            <p:cNvPr id="27" name="TextBox 26">
              <a:extLst>
                <a:ext uri="{FF2B5EF4-FFF2-40B4-BE49-F238E27FC236}">
                  <a16:creationId xmlns:a16="http://schemas.microsoft.com/office/drawing/2014/main" id="{FACEE8A3-7874-8ABF-49CA-C085AC63C9AD}"/>
                </a:ext>
              </a:extLst>
            </p:cNvPr>
            <p:cNvSpPr txBox="1"/>
            <p:nvPr/>
          </p:nvSpPr>
          <p:spPr>
            <a:xfrm>
              <a:off x="3673214" y="3716332"/>
              <a:ext cx="1757735" cy="1077218"/>
            </a:xfrm>
            <a:prstGeom prst="rect">
              <a:avLst/>
            </a:prstGeom>
            <a:noFill/>
          </p:spPr>
          <p:txBody>
            <a:bodyPr wrap="square" rtlCol="0">
              <a:spAutoFit/>
            </a:bodyPr>
            <a:lstStyle/>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Exile &amp; Return</a:t>
              </a:r>
            </a:p>
          </p:txBody>
        </p:sp>
        <p:cxnSp>
          <p:nvCxnSpPr>
            <p:cNvPr id="28" name="Straight Arrow Connector 27">
              <a:extLst>
                <a:ext uri="{FF2B5EF4-FFF2-40B4-BE49-F238E27FC236}">
                  <a16:creationId xmlns:a16="http://schemas.microsoft.com/office/drawing/2014/main" id="{6155FA4C-4F84-8E70-C869-5A66D443F92C}"/>
                </a:ext>
              </a:extLst>
            </p:cNvPr>
            <p:cNvCxnSpPr>
              <a:cxnSpLocks/>
            </p:cNvCxnSpPr>
            <p:nvPr/>
          </p:nvCxnSpPr>
          <p:spPr bwMode="auto">
            <a:xfrm flipV="1">
              <a:off x="1875698" y="1639614"/>
              <a:ext cx="9674194" cy="1804511"/>
            </a:xfrm>
            <a:prstGeom prst="straightConnector1">
              <a:avLst/>
            </a:prstGeom>
            <a:solidFill>
              <a:srgbClr val="CC9B10"/>
            </a:solidFill>
            <a:ln w="76200" cap="flat" cmpd="sng" algn="ctr">
              <a:solidFill>
                <a:sysClr val="window" lastClr="FFFFFF">
                  <a:lumMod val="85000"/>
                </a:sysClr>
              </a:solidFill>
              <a:prstDash val="solid"/>
              <a:round/>
              <a:headEnd type="none" w="med" len="med"/>
              <a:tailEnd type="stealth" w="med" len="lg"/>
            </a:ln>
            <a:effectLst/>
          </p:spPr>
        </p:cxnSp>
        <p:pic>
          <p:nvPicPr>
            <p:cNvPr id="29" name="Picture 28">
              <a:extLst>
                <a:ext uri="{FF2B5EF4-FFF2-40B4-BE49-F238E27FC236}">
                  <a16:creationId xmlns:a16="http://schemas.microsoft.com/office/drawing/2014/main" id="{CEC9A9EC-BF1F-E17E-CA74-2088D727C96D}"/>
                </a:ext>
              </a:extLst>
            </p:cNvPr>
            <p:cNvPicPr>
              <a:picLocks noChangeAspect="1"/>
            </p:cNvPicPr>
            <p:nvPr/>
          </p:nvPicPr>
          <p:blipFill>
            <a:blip r:embed="rId7">
              <a:clrChange>
                <a:clrFrom>
                  <a:srgbClr val="FFFFFF"/>
                </a:clrFrom>
                <a:clrTo>
                  <a:srgbClr val="FFFFFF">
                    <a:alpha val="0"/>
                  </a:srgbClr>
                </a:clrTo>
              </a:clrChange>
              <a:duotone>
                <a:srgbClr val="FFC000">
                  <a:shade val="45000"/>
                  <a:satMod val="135000"/>
                </a:srgbClr>
                <a:prstClr val="white"/>
              </a:duotone>
            </a:blip>
            <a:stretch>
              <a:fillRect/>
            </a:stretch>
          </p:blipFill>
          <p:spPr>
            <a:xfrm>
              <a:off x="49814" y="4048394"/>
              <a:ext cx="3422909" cy="1951993"/>
            </a:xfrm>
            <a:prstGeom prst="rect">
              <a:avLst/>
            </a:prstGeom>
          </p:spPr>
        </p:pic>
        <p:sp>
          <p:nvSpPr>
            <p:cNvPr id="30" name="TextBox 29">
              <a:extLst>
                <a:ext uri="{FF2B5EF4-FFF2-40B4-BE49-F238E27FC236}">
                  <a16:creationId xmlns:a16="http://schemas.microsoft.com/office/drawing/2014/main" id="{9CC608E5-9FC4-8FC8-DCF4-33BD5865B56B}"/>
                </a:ext>
              </a:extLst>
            </p:cNvPr>
            <p:cNvSpPr txBox="1"/>
            <p:nvPr/>
          </p:nvSpPr>
          <p:spPr>
            <a:xfrm>
              <a:off x="224221" y="4538011"/>
              <a:ext cx="2072709" cy="1569660"/>
            </a:xfrm>
            <a:prstGeom prst="rect">
              <a:avLst/>
            </a:prstGeom>
            <a:noFill/>
          </p:spPr>
          <p:txBody>
            <a:bodyPr wrap="square" rtlCol="0">
              <a:spAutoFit/>
            </a:bodyPr>
            <a:lstStyle/>
            <a:p>
              <a:pPr marL="0" marR="0" lvl="0" indent="0" algn="ctr"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Isaiah’s Own Time</a:t>
              </a:r>
            </a:p>
          </p:txBody>
        </p:sp>
      </p:grpSp>
      <p:sp>
        <p:nvSpPr>
          <p:cNvPr id="31" name="Text Box 52">
            <a:extLst>
              <a:ext uri="{FF2B5EF4-FFF2-40B4-BE49-F238E27FC236}">
                <a16:creationId xmlns:a16="http://schemas.microsoft.com/office/drawing/2014/main" id="{22D2748C-151E-DB89-8967-354F64A03174}"/>
              </a:ext>
            </a:extLst>
          </p:cNvPr>
          <p:cNvSpPr txBox="1">
            <a:spLocks noChangeArrowheads="1"/>
          </p:cNvSpPr>
          <p:nvPr/>
        </p:nvSpPr>
        <p:spPr bwMode="auto">
          <a:xfrm>
            <a:off x="5247511" y="6289311"/>
            <a:ext cx="3688687" cy="523220"/>
          </a:xfrm>
          <a:prstGeom prst="rect">
            <a:avLst/>
          </a:prstGeom>
          <a:no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4572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Adapted significantly from Salem </a:t>
            </a:r>
            <a:r>
              <a:rPr kumimoji="0" lang="en-US" sz="1400" b="1" i="0" u="none" strike="noStrike" kern="0" cap="none" spc="0" normalizeH="0" baseline="0" noProof="0" dirty="0" err="1">
                <a:ln>
                  <a:noFill/>
                </a:ln>
                <a:solidFill>
                  <a:prstClr val="white"/>
                </a:solidFill>
                <a:effectLst>
                  <a:glow rad="127000">
                    <a:srgbClr val="000000"/>
                  </a:glow>
                </a:effectLst>
                <a:uLnTx/>
                <a:uFillTx/>
                <a:latin typeface="Arial" charset="0"/>
                <a:ea typeface="ＭＳ Ｐゴシック" charset="0"/>
                <a:cs typeface="+mn-cs"/>
              </a:rPr>
              <a:t>Kirban</a:t>
            </a:r>
            <a:r>
              <a:rPr kumimoji="0" lang="en-US" sz="1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Charts on Revelation (1979), 49 </a:t>
            </a:r>
            <a:endParaRPr kumimoji="0" lang="en-US" sz="14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47310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1E693AB-16D8-2C52-9ACD-0A4B22CBE73A}"/>
              </a:ext>
            </a:extLst>
          </p:cNvPr>
          <p:cNvGrpSpPr/>
          <p:nvPr/>
        </p:nvGrpSpPr>
        <p:grpSpPr>
          <a:xfrm>
            <a:off x="49814" y="1867090"/>
            <a:ext cx="12142186" cy="5117034"/>
            <a:chOff x="49814" y="1829786"/>
            <a:chExt cx="12142186" cy="4277885"/>
          </a:xfrm>
        </p:grpSpPr>
        <p:pic>
          <p:nvPicPr>
            <p:cNvPr id="19" name="Picture 18">
              <a:extLst>
                <a:ext uri="{FF2B5EF4-FFF2-40B4-BE49-F238E27FC236}">
                  <a16:creationId xmlns:a16="http://schemas.microsoft.com/office/drawing/2014/main" id="{ECE77F18-E7A6-387C-8EA9-B5145B7DDD16}"/>
                </a:ext>
              </a:extLst>
            </p:cNvPr>
            <p:cNvPicPr>
              <a:picLocks noChangeAspect="1"/>
            </p:cNvPicPr>
            <p:nvPr/>
          </p:nvPicPr>
          <p:blipFill>
            <a:blip r:embed="rId2" cstate="email">
              <a:clrChange>
                <a:clrFrom>
                  <a:srgbClr val="FFFFFF"/>
                </a:clrFrom>
                <a:clrTo>
                  <a:srgbClr val="FFFFFF">
                    <a:alpha val="0"/>
                  </a:srgbClr>
                </a:clrTo>
              </a:clrChange>
              <a:duotone>
                <a:srgbClr val="70AD47">
                  <a:shade val="45000"/>
                  <a:satMod val="135000"/>
                </a:srgbClr>
                <a:prstClr val="white"/>
              </a:duotone>
              <a:extLst>
                <a:ext uri="{28A0092B-C50C-407E-A947-70E740481C1C}">
                  <a14:useLocalDpi xmlns:a14="http://schemas.microsoft.com/office/drawing/2010/main"/>
                </a:ext>
              </a:extLst>
            </a:blip>
            <a:stretch>
              <a:fillRect/>
            </a:stretch>
          </p:blipFill>
          <p:spPr>
            <a:xfrm>
              <a:off x="9433558" y="1829786"/>
              <a:ext cx="2645545" cy="4153853"/>
            </a:xfrm>
            <a:prstGeom prst="rect">
              <a:avLst/>
            </a:prstGeom>
          </p:spPr>
        </p:pic>
        <p:pic>
          <p:nvPicPr>
            <p:cNvPr id="20" name="Picture 19">
              <a:extLst>
                <a:ext uri="{FF2B5EF4-FFF2-40B4-BE49-F238E27FC236}">
                  <a16:creationId xmlns:a16="http://schemas.microsoft.com/office/drawing/2014/main" id="{14A5379D-69D0-93CC-0D14-8C68B4AEF806}"/>
                </a:ext>
              </a:extLst>
            </p:cNvPr>
            <p:cNvPicPr>
              <a:picLocks noChangeAspect="1"/>
            </p:cNvPicPr>
            <p:nvPr/>
          </p:nvPicPr>
          <p:blipFill>
            <a:blip r:embed="rId3" cstate="email">
              <a:clrChange>
                <a:clrFrom>
                  <a:srgbClr val="FFFFFF"/>
                </a:clrFrom>
                <a:clrTo>
                  <a:srgbClr val="FFFFFF">
                    <a:alpha val="0"/>
                  </a:srgbClr>
                </a:clrTo>
              </a:clrChange>
              <a:duotone>
                <a:srgbClr val="4472C4">
                  <a:shade val="45000"/>
                  <a:satMod val="135000"/>
                </a:srgbClr>
                <a:prstClr val="white"/>
              </a:duotone>
              <a:extLst>
                <a:ext uri="{28A0092B-C50C-407E-A947-70E740481C1C}">
                  <a14:useLocalDpi xmlns:a14="http://schemas.microsoft.com/office/drawing/2010/main"/>
                </a:ext>
              </a:extLst>
            </a:blip>
            <a:stretch>
              <a:fillRect/>
            </a:stretch>
          </p:blipFill>
          <p:spPr>
            <a:xfrm>
              <a:off x="7353354" y="2187563"/>
              <a:ext cx="4714336" cy="3809600"/>
            </a:xfrm>
            <a:prstGeom prst="rect">
              <a:avLst/>
            </a:prstGeom>
          </p:spPr>
        </p:pic>
        <p:sp>
          <p:nvSpPr>
            <p:cNvPr id="21" name="TextBox 20">
              <a:extLst>
                <a:ext uri="{FF2B5EF4-FFF2-40B4-BE49-F238E27FC236}">
                  <a16:creationId xmlns:a16="http://schemas.microsoft.com/office/drawing/2014/main" id="{E9EE315E-93A7-172B-D87B-F8194BAD099B}"/>
                </a:ext>
              </a:extLst>
            </p:cNvPr>
            <p:cNvSpPr txBox="1"/>
            <p:nvPr/>
          </p:nvSpPr>
          <p:spPr>
            <a:xfrm>
              <a:off x="10214613" y="1881812"/>
              <a:ext cx="1977387" cy="1723936"/>
            </a:xfrm>
            <a:prstGeom prst="rect">
              <a:avLst/>
            </a:prstGeom>
            <a:noFill/>
          </p:spPr>
          <p:txBody>
            <a:bodyPr wrap="square" rtlCol="0">
              <a:spAutoFit/>
            </a:bodyPr>
            <a:lstStyle/>
            <a:p>
              <a:pPr marL="0" marR="0" lvl="0" indent="0" algn="ctr"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New Heavens &amp; New Earth</a:t>
              </a:r>
            </a:p>
          </p:txBody>
        </p:sp>
        <p:sp>
          <p:nvSpPr>
            <p:cNvPr id="22" name="TextBox 21">
              <a:extLst>
                <a:ext uri="{FF2B5EF4-FFF2-40B4-BE49-F238E27FC236}">
                  <a16:creationId xmlns:a16="http://schemas.microsoft.com/office/drawing/2014/main" id="{8AAD2297-6736-7EBB-5ACE-50E17C5EC6C9}"/>
                </a:ext>
              </a:extLst>
            </p:cNvPr>
            <p:cNvSpPr txBox="1"/>
            <p:nvPr/>
          </p:nvSpPr>
          <p:spPr>
            <a:xfrm>
              <a:off x="7751132" y="2644316"/>
              <a:ext cx="3062054" cy="2135622"/>
            </a:xfrm>
            <a:prstGeom prst="rect">
              <a:avLst/>
            </a:prstGeom>
            <a:noFill/>
          </p:spPr>
          <p:txBody>
            <a:bodyPr wrap="square" rtlCol="0">
              <a:spAutoFit/>
            </a:bodyPr>
            <a:lstStyle/>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Christ’s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Second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Coming to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Reign in</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Millennium</a:t>
              </a:r>
              <a:endParaRPr kumimoji="0" lang="en-US" sz="1800" b="1" i="0" u="none" strike="noStrike" kern="0" cap="none" spc="0" normalizeH="0" baseline="0" noProof="0" dirty="0">
                <a:ln>
                  <a:noFill/>
                </a:ln>
                <a:solidFill>
                  <a:srgbClr val="000000"/>
                </a:solidFill>
                <a:effectLst/>
                <a:uLnTx/>
                <a:uFillTx/>
                <a:latin typeface="Calibri" panose="020F0502020204030204"/>
                <a:cs typeface="Arial" charset="0"/>
              </a:endParaRPr>
            </a:p>
          </p:txBody>
        </p:sp>
        <p:pic>
          <p:nvPicPr>
            <p:cNvPr id="23" name="Picture 22">
              <a:extLst>
                <a:ext uri="{FF2B5EF4-FFF2-40B4-BE49-F238E27FC236}">
                  <a16:creationId xmlns:a16="http://schemas.microsoft.com/office/drawing/2014/main" id="{FE919EE4-2898-1650-9D92-F16DEE4F4F3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833505" y="2673250"/>
              <a:ext cx="4599994" cy="3324384"/>
            </a:xfrm>
            <a:prstGeom prst="rect">
              <a:avLst/>
            </a:prstGeom>
          </p:spPr>
        </p:pic>
        <p:sp>
          <p:nvSpPr>
            <p:cNvPr id="24" name="TextBox 23">
              <a:extLst>
                <a:ext uri="{FF2B5EF4-FFF2-40B4-BE49-F238E27FC236}">
                  <a16:creationId xmlns:a16="http://schemas.microsoft.com/office/drawing/2014/main" id="{DAD6CC36-1DB5-121C-0756-2F01CB20BDBD}"/>
                </a:ext>
              </a:extLst>
            </p:cNvPr>
            <p:cNvSpPr txBox="1"/>
            <p:nvPr/>
          </p:nvSpPr>
          <p:spPr>
            <a:xfrm>
              <a:off x="5764090" y="3107017"/>
              <a:ext cx="2336831" cy="1723936"/>
            </a:xfrm>
            <a:prstGeom prst="rect">
              <a:avLst/>
            </a:prstGeom>
            <a:noFill/>
          </p:spPr>
          <p:txBody>
            <a:bodyPr wrap="square" rtlCol="0">
              <a:spAutoFit/>
            </a:bodyPr>
            <a:lstStyle/>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Christ’s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First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Coming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to Suffer</a:t>
              </a:r>
            </a:p>
          </p:txBody>
        </p:sp>
        <p:pic>
          <p:nvPicPr>
            <p:cNvPr id="25" name="Picture 24">
              <a:extLst>
                <a:ext uri="{FF2B5EF4-FFF2-40B4-BE49-F238E27FC236}">
                  <a16:creationId xmlns:a16="http://schemas.microsoft.com/office/drawing/2014/main" id="{C5C2A3D9-846E-E6B7-9C6B-CA965F969639}"/>
                </a:ext>
              </a:extLst>
            </p:cNvPr>
            <p:cNvPicPr>
              <a:picLocks noChangeAspect="1"/>
            </p:cNvPicPr>
            <p:nvPr/>
          </p:nvPicPr>
          <p:blipFill>
            <a:blip r:embed="rId5">
              <a:clrChange>
                <a:clrFrom>
                  <a:srgbClr val="FFFFFF"/>
                </a:clrFrom>
                <a:clrTo>
                  <a:srgbClr val="FFFFFF">
                    <a:alpha val="0"/>
                  </a:srgbClr>
                </a:clrTo>
              </a:clrChange>
              <a:duotone>
                <a:srgbClr val="ED7D31">
                  <a:shade val="45000"/>
                  <a:satMod val="135000"/>
                </a:srgbClr>
                <a:prstClr val="white"/>
              </a:duotone>
            </a:blip>
            <a:stretch>
              <a:fillRect/>
            </a:stretch>
          </p:blipFill>
          <p:spPr>
            <a:xfrm>
              <a:off x="2404719" y="3082089"/>
              <a:ext cx="4471338" cy="2911844"/>
            </a:xfrm>
            <a:prstGeom prst="rect">
              <a:avLst/>
            </a:prstGeom>
          </p:spPr>
        </p:pic>
        <p:pic>
          <p:nvPicPr>
            <p:cNvPr id="26" name="Picture 25">
              <a:extLst>
                <a:ext uri="{FF2B5EF4-FFF2-40B4-BE49-F238E27FC236}">
                  <a16:creationId xmlns:a16="http://schemas.microsoft.com/office/drawing/2014/main" id="{A0E7A8C1-42EC-901B-29B1-9106004B5486}"/>
                </a:ext>
              </a:extLst>
            </p:cNvPr>
            <p:cNvPicPr>
              <a:picLocks noChangeAspect="1"/>
            </p:cNvPicPr>
            <p:nvPr/>
          </p:nvPicPr>
          <p:blipFill>
            <a:blip r:embed="rId6" cstate="email">
              <a:clrChange>
                <a:clrFrom>
                  <a:srgbClr val="FFFFFF"/>
                </a:clrFrom>
                <a:clrTo>
                  <a:srgbClr val="FFFFFF">
                    <a:alpha val="0"/>
                  </a:srgbClr>
                </a:clrTo>
              </a:clrChange>
              <a:duotone>
                <a:srgbClr val="FFC000">
                  <a:shade val="45000"/>
                  <a:satMod val="135000"/>
                </a:srgbClr>
                <a:prstClr val="white"/>
              </a:duotone>
              <a:extLst>
                <a:ext uri="{28A0092B-C50C-407E-A947-70E740481C1C}">
                  <a14:useLocalDpi xmlns:a14="http://schemas.microsoft.com/office/drawing/2010/main"/>
                </a:ext>
              </a:extLst>
            </a:blip>
            <a:stretch>
              <a:fillRect/>
            </a:stretch>
          </p:blipFill>
          <p:spPr>
            <a:xfrm rot="977195">
              <a:off x="1290187" y="3365340"/>
              <a:ext cx="546732" cy="784036"/>
            </a:xfrm>
            <a:prstGeom prst="rect">
              <a:avLst/>
            </a:prstGeom>
          </p:spPr>
        </p:pic>
        <p:sp>
          <p:nvSpPr>
            <p:cNvPr id="27" name="TextBox 26">
              <a:extLst>
                <a:ext uri="{FF2B5EF4-FFF2-40B4-BE49-F238E27FC236}">
                  <a16:creationId xmlns:a16="http://schemas.microsoft.com/office/drawing/2014/main" id="{FACEE8A3-7874-8ABF-49CA-C085AC63C9AD}"/>
                </a:ext>
              </a:extLst>
            </p:cNvPr>
            <p:cNvSpPr txBox="1"/>
            <p:nvPr/>
          </p:nvSpPr>
          <p:spPr>
            <a:xfrm>
              <a:off x="3673214" y="3716332"/>
              <a:ext cx="1757735" cy="1077218"/>
            </a:xfrm>
            <a:prstGeom prst="rect">
              <a:avLst/>
            </a:prstGeom>
            <a:noFill/>
          </p:spPr>
          <p:txBody>
            <a:bodyPr wrap="square" rtlCol="0">
              <a:spAutoFit/>
            </a:bodyPr>
            <a:lstStyle/>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Exile &amp; Return</a:t>
              </a:r>
            </a:p>
          </p:txBody>
        </p:sp>
        <p:pic>
          <p:nvPicPr>
            <p:cNvPr id="29" name="Picture 28">
              <a:extLst>
                <a:ext uri="{FF2B5EF4-FFF2-40B4-BE49-F238E27FC236}">
                  <a16:creationId xmlns:a16="http://schemas.microsoft.com/office/drawing/2014/main" id="{CEC9A9EC-BF1F-E17E-CA74-2088D727C96D}"/>
                </a:ext>
              </a:extLst>
            </p:cNvPr>
            <p:cNvPicPr>
              <a:picLocks noChangeAspect="1"/>
            </p:cNvPicPr>
            <p:nvPr/>
          </p:nvPicPr>
          <p:blipFill>
            <a:blip r:embed="rId7">
              <a:clrChange>
                <a:clrFrom>
                  <a:srgbClr val="FFFFFF"/>
                </a:clrFrom>
                <a:clrTo>
                  <a:srgbClr val="FFFFFF">
                    <a:alpha val="0"/>
                  </a:srgbClr>
                </a:clrTo>
              </a:clrChange>
              <a:duotone>
                <a:srgbClr val="FFC000">
                  <a:shade val="45000"/>
                  <a:satMod val="135000"/>
                </a:srgbClr>
                <a:prstClr val="white"/>
              </a:duotone>
            </a:blip>
            <a:stretch>
              <a:fillRect/>
            </a:stretch>
          </p:blipFill>
          <p:spPr>
            <a:xfrm>
              <a:off x="49814" y="4048394"/>
              <a:ext cx="3422909" cy="1951993"/>
            </a:xfrm>
            <a:prstGeom prst="rect">
              <a:avLst/>
            </a:prstGeom>
          </p:spPr>
        </p:pic>
        <p:sp>
          <p:nvSpPr>
            <p:cNvPr id="30" name="TextBox 29">
              <a:extLst>
                <a:ext uri="{FF2B5EF4-FFF2-40B4-BE49-F238E27FC236}">
                  <a16:creationId xmlns:a16="http://schemas.microsoft.com/office/drawing/2014/main" id="{9CC608E5-9FC4-8FC8-DCF4-33BD5865B56B}"/>
                </a:ext>
              </a:extLst>
            </p:cNvPr>
            <p:cNvSpPr txBox="1"/>
            <p:nvPr/>
          </p:nvSpPr>
          <p:spPr>
            <a:xfrm>
              <a:off x="224221" y="4538011"/>
              <a:ext cx="2072709" cy="1569660"/>
            </a:xfrm>
            <a:prstGeom prst="rect">
              <a:avLst/>
            </a:prstGeom>
            <a:noFill/>
          </p:spPr>
          <p:txBody>
            <a:bodyPr wrap="square" rtlCol="0">
              <a:spAutoFit/>
            </a:bodyPr>
            <a:lstStyle/>
            <a:p>
              <a:pPr marL="0" marR="0" lvl="0" indent="0" algn="ctr"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Isaiah’s Own Time</a:t>
              </a:r>
            </a:p>
          </p:txBody>
        </p:sp>
      </p:grpSp>
      <p:sp>
        <p:nvSpPr>
          <p:cNvPr id="31" name="Text Box 52">
            <a:extLst>
              <a:ext uri="{FF2B5EF4-FFF2-40B4-BE49-F238E27FC236}">
                <a16:creationId xmlns:a16="http://schemas.microsoft.com/office/drawing/2014/main" id="{22D2748C-151E-DB89-8967-354F64A03174}"/>
              </a:ext>
            </a:extLst>
          </p:cNvPr>
          <p:cNvSpPr txBox="1">
            <a:spLocks noChangeArrowheads="1"/>
          </p:cNvSpPr>
          <p:nvPr/>
        </p:nvSpPr>
        <p:spPr bwMode="auto">
          <a:xfrm>
            <a:off x="5247511" y="6289311"/>
            <a:ext cx="3688687" cy="523220"/>
          </a:xfrm>
          <a:prstGeom prst="rect">
            <a:avLst/>
          </a:prstGeom>
          <a:no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4572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Adapted significantly from Salem </a:t>
            </a:r>
            <a:r>
              <a:rPr kumimoji="0" lang="en-US" sz="1400" b="1" i="0" u="none" strike="noStrike" kern="0" cap="none" spc="0" normalizeH="0" baseline="0" noProof="0" dirty="0" err="1">
                <a:ln>
                  <a:noFill/>
                </a:ln>
                <a:solidFill>
                  <a:prstClr val="white"/>
                </a:solidFill>
                <a:effectLst>
                  <a:glow rad="127000">
                    <a:srgbClr val="000000"/>
                  </a:glow>
                </a:effectLst>
                <a:uLnTx/>
                <a:uFillTx/>
                <a:latin typeface="Arial" charset="0"/>
                <a:ea typeface="ＭＳ Ｐゴシック" charset="0"/>
                <a:cs typeface="+mn-cs"/>
              </a:rPr>
              <a:t>Kirban</a:t>
            </a:r>
            <a:r>
              <a:rPr kumimoji="0" lang="en-US" sz="1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Charts on Revelation (1979), 49 </a:t>
            </a:r>
            <a:endParaRPr kumimoji="0" lang="en-US" sz="14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p:txBody>
      </p:sp>
      <p:grpSp>
        <p:nvGrpSpPr>
          <p:cNvPr id="4" name="Group 3">
            <a:extLst>
              <a:ext uri="{FF2B5EF4-FFF2-40B4-BE49-F238E27FC236}">
                <a16:creationId xmlns:a16="http://schemas.microsoft.com/office/drawing/2014/main" id="{3226E1CF-6163-EB43-0569-03935ACA0CF1}"/>
              </a:ext>
            </a:extLst>
          </p:cNvPr>
          <p:cNvGrpSpPr/>
          <p:nvPr/>
        </p:nvGrpSpPr>
        <p:grpSpPr>
          <a:xfrm>
            <a:off x="5653301" y="716196"/>
            <a:ext cx="1587156" cy="2027465"/>
            <a:chOff x="4145281" y="848543"/>
            <a:chExt cx="1587156" cy="2027465"/>
          </a:xfrm>
          <a:solidFill>
            <a:schemeClr val="accent2">
              <a:lumMod val="40000"/>
              <a:lumOff val="60000"/>
            </a:schemeClr>
          </a:solidFill>
        </p:grpSpPr>
        <p:sp>
          <p:nvSpPr>
            <p:cNvPr id="2" name="Plus Sign 1">
              <a:extLst>
                <a:ext uri="{FF2B5EF4-FFF2-40B4-BE49-F238E27FC236}">
                  <a16:creationId xmlns:a16="http://schemas.microsoft.com/office/drawing/2014/main" id="{6C711A3F-899C-C70D-E3C3-B173131DC757}"/>
                </a:ext>
              </a:extLst>
            </p:cNvPr>
            <p:cNvSpPr/>
            <p:nvPr/>
          </p:nvSpPr>
          <p:spPr>
            <a:xfrm>
              <a:off x="4145281" y="848543"/>
              <a:ext cx="1587156" cy="1524595"/>
            </a:xfrm>
            <a:prstGeom prst="mathPlus">
              <a:avLst>
                <a:gd name="adj1" fmla="val 21891"/>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57E3013-D7CA-62F7-AC95-AB784357E5F7}"/>
                </a:ext>
              </a:extLst>
            </p:cNvPr>
            <p:cNvSpPr/>
            <p:nvPr/>
          </p:nvSpPr>
          <p:spPr>
            <a:xfrm>
              <a:off x="4785361" y="1929321"/>
              <a:ext cx="310896" cy="946687"/>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1B1B6868-F770-8858-4438-A32FD0031546}"/>
              </a:ext>
            </a:extLst>
          </p:cNvPr>
          <p:cNvSpPr txBox="1"/>
          <p:nvPr/>
        </p:nvSpPr>
        <p:spPr>
          <a:xfrm>
            <a:off x="543426" y="266383"/>
            <a:ext cx="4887523" cy="2062103"/>
          </a:xfrm>
          <a:prstGeom prst="rect">
            <a:avLst/>
          </a:prstGeom>
          <a:noFill/>
        </p:spPr>
        <p:txBody>
          <a:bodyPr wrap="square">
            <a:spAutoFit/>
          </a:bodyPr>
          <a:lstStyle/>
          <a:p>
            <a:r>
              <a:rPr lang="en-US" sz="3200" b="1" u="sng" dirty="0">
                <a:solidFill>
                  <a:schemeClr val="bg1"/>
                </a:solidFill>
                <a:latin typeface="system-ui"/>
              </a:rPr>
              <a:t>John 3:17</a:t>
            </a:r>
            <a:r>
              <a:rPr lang="en-US" sz="3200" b="1" i="0" baseline="30000" dirty="0">
                <a:solidFill>
                  <a:schemeClr val="bg1"/>
                </a:solidFill>
                <a:effectLst/>
                <a:latin typeface="system-ui"/>
              </a:rPr>
              <a:t>  </a:t>
            </a:r>
            <a:r>
              <a:rPr lang="en-US" sz="3200" b="0" i="0" dirty="0">
                <a:solidFill>
                  <a:schemeClr val="bg1"/>
                </a:solidFill>
                <a:effectLst/>
                <a:latin typeface="system-ui"/>
              </a:rPr>
              <a:t>God sent his Son into the world not to judge the world, but to save the world through him. </a:t>
            </a:r>
          </a:p>
        </p:txBody>
      </p:sp>
    </p:spTree>
    <p:extLst>
      <p:ext uri="{BB962C8B-B14F-4D97-AF65-F5344CB8AC3E}">
        <p14:creationId xmlns:p14="http://schemas.microsoft.com/office/powerpoint/2010/main" val="224213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1E693AB-16D8-2C52-9ACD-0A4B22CBE73A}"/>
              </a:ext>
            </a:extLst>
          </p:cNvPr>
          <p:cNvGrpSpPr/>
          <p:nvPr/>
        </p:nvGrpSpPr>
        <p:grpSpPr>
          <a:xfrm>
            <a:off x="49814" y="1867090"/>
            <a:ext cx="12142186" cy="5117034"/>
            <a:chOff x="49814" y="1829786"/>
            <a:chExt cx="12142186" cy="4277885"/>
          </a:xfrm>
        </p:grpSpPr>
        <p:pic>
          <p:nvPicPr>
            <p:cNvPr id="19" name="Picture 18">
              <a:extLst>
                <a:ext uri="{FF2B5EF4-FFF2-40B4-BE49-F238E27FC236}">
                  <a16:creationId xmlns:a16="http://schemas.microsoft.com/office/drawing/2014/main" id="{ECE77F18-E7A6-387C-8EA9-B5145B7DDD16}"/>
                </a:ext>
              </a:extLst>
            </p:cNvPr>
            <p:cNvPicPr>
              <a:picLocks noChangeAspect="1"/>
            </p:cNvPicPr>
            <p:nvPr/>
          </p:nvPicPr>
          <p:blipFill>
            <a:blip r:embed="rId2" cstate="email">
              <a:clrChange>
                <a:clrFrom>
                  <a:srgbClr val="FFFFFF"/>
                </a:clrFrom>
                <a:clrTo>
                  <a:srgbClr val="FFFFFF">
                    <a:alpha val="0"/>
                  </a:srgbClr>
                </a:clrTo>
              </a:clrChange>
              <a:duotone>
                <a:srgbClr val="70AD47">
                  <a:shade val="45000"/>
                  <a:satMod val="135000"/>
                </a:srgbClr>
                <a:prstClr val="white"/>
              </a:duotone>
              <a:extLst>
                <a:ext uri="{28A0092B-C50C-407E-A947-70E740481C1C}">
                  <a14:useLocalDpi xmlns:a14="http://schemas.microsoft.com/office/drawing/2010/main"/>
                </a:ext>
              </a:extLst>
            </a:blip>
            <a:stretch>
              <a:fillRect/>
            </a:stretch>
          </p:blipFill>
          <p:spPr>
            <a:xfrm>
              <a:off x="9433558" y="1829786"/>
              <a:ext cx="2645545" cy="4153853"/>
            </a:xfrm>
            <a:prstGeom prst="rect">
              <a:avLst/>
            </a:prstGeom>
          </p:spPr>
        </p:pic>
        <p:pic>
          <p:nvPicPr>
            <p:cNvPr id="20" name="Picture 19">
              <a:extLst>
                <a:ext uri="{FF2B5EF4-FFF2-40B4-BE49-F238E27FC236}">
                  <a16:creationId xmlns:a16="http://schemas.microsoft.com/office/drawing/2014/main" id="{14A5379D-69D0-93CC-0D14-8C68B4AEF806}"/>
                </a:ext>
              </a:extLst>
            </p:cNvPr>
            <p:cNvPicPr>
              <a:picLocks noChangeAspect="1"/>
            </p:cNvPicPr>
            <p:nvPr/>
          </p:nvPicPr>
          <p:blipFill>
            <a:blip r:embed="rId3" cstate="email">
              <a:clrChange>
                <a:clrFrom>
                  <a:srgbClr val="FFFFFF"/>
                </a:clrFrom>
                <a:clrTo>
                  <a:srgbClr val="FFFFFF">
                    <a:alpha val="0"/>
                  </a:srgbClr>
                </a:clrTo>
              </a:clrChange>
              <a:duotone>
                <a:srgbClr val="4472C4">
                  <a:shade val="45000"/>
                  <a:satMod val="135000"/>
                </a:srgbClr>
                <a:prstClr val="white"/>
              </a:duotone>
              <a:extLst>
                <a:ext uri="{28A0092B-C50C-407E-A947-70E740481C1C}">
                  <a14:useLocalDpi xmlns:a14="http://schemas.microsoft.com/office/drawing/2010/main"/>
                </a:ext>
              </a:extLst>
            </a:blip>
            <a:stretch>
              <a:fillRect/>
            </a:stretch>
          </p:blipFill>
          <p:spPr>
            <a:xfrm>
              <a:off x="7353354" y="2187563"/>
              <a:ext cx="4714336" cy="3809600"/>
            </a:xfrm>
            <a:prstGeom prst="rect">
              <a:avLst/>
            </a:prstGeom>
          </p:spPr>
        </p:pic>
        <p:sp>
          <p:nvSpPr>
            <p:cNvPr id="21" name="TextBox 20">
              <a:extLst>
                <a:ext uri="{FF2B5EF4-FFF2-40B4-BE49-F238E27FC236}">
                  <a16:creationId xmlns:a16="http://schemas.microsoft.com/office/drawing/2014/main" id="{E9EE315E-93A7-172B-D87B-F8194BAD099B}"/>
                </a:ext>
              </a:extLst>
            </p:cNvPr>
            <p:cNvSpPr txBox="1"/>
            <p:nvPr/>
          </p:nvSpPr>
          <p:spPr>
            <a:xfrm>
              <a:off x="10214613" y="1881812"/>
              <a:ext cx="1977387" cy="1723936"/>
            </a:xfrm>
            <a:prstGeom prst="rect">
              <a:avLst/>
            </a:prstGeom>
            <a:noFill/>
          </p:spPr>
          <p:txBody>
            <a:bodyPr wrap="square" rtlCol="0">
              <a:spAutoFit/>
            </a:bodyPr>
            <a:lstStyle/>
            <a:p>
              <a:pPr marL="0" marR="0" lvl="0" indent="0" algn="ctr"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New Heavens &amp; New Earth</a:t>
              </a:r>
            </a:p>
          </p:txBody>
        </p:sp>
        <p:sp>
          <p:nvSpPr>
            <p:cNvPr id="22" name="TextBox 21">
              <a:extLst>
                <a:ext uri="{FF2B5EF4-FFF2-40B4-BE49-F238E27FC236}">
                  <a16:creationId xmlns:a16="http://schemas.microsoft.com/office/drawing/2014/main" id="{8AAD2297-6736-7EBB-5ACE-50E17C5EC6C9}"/>
                </a:ext>
              </a:extLst>
            </p:cNvPr>
            <p:cNvSpPr txBox="1"/>
            <p:nvPr/>
          </p:nvSpPr>
          <p:spPr>
            <a:xfrm>
              <a:off x="7751132" y="2644316"/>
              <a:ext cx="3062054" cy="2135622"/>
            </a:xfrm>
            <a:prstGeom prst="rect">
              <a:avLst/>
            </a:prstGeom>
            <a:noFill/>
          </p:spPr>
          <p:txBody>
            <a:bodyPr wrap="square" rtlCol="0">
              <a:spAutoFit/>
            </a:bodyPr>
            <a:lstStyle/>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Christ’s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Second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Coming to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Reign in</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Millennium</a:t>
              </a:r>
              <a:endParaRPr kumimoji="0" lang="en-US" sz="1800" b="1" i="0" u="none" strike="noStrike" kern="0" cap="none" spc="0" normalizeH="0" baseline="0" noProof="0" dirty="0">
                <a:ln>
                  <a:noFill/>
                </a:ln>
                <a:solidFill>
                  <a:srgbClr val="000000"/>
                </a:solidFill>
                <a:effectLst/>
                <a:uLnTx/>
                <a:uFillTx/>
                <a:latin typeface="Calibri" panose="020F0502020204030204"/>
                <a:cs typeface="Arial" charset="0"/>
              </a:endParaRPr>
            </a:p>
          </p:txBody>
        </p:sp>
        <p:pic>
          <p:nvPicPr>
            <p:cNvPr id="23" name="Picture 22">
              <a:extLst>
                <a:ext uri="{FF2B5EF4-FFF2-40B4-BE49-F238E27FC236}">
                  <a16:creationId xmlns:a16="http://schemas.microsoft.com/office/drawing/2014/main" id="{FE919EE4-2898-1650-9D92-F16DEE4F4F3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833505" y="2673250"/>
              <a:ext cx="4599994" cy="3324384"/>
            </a:xfrm>
            <a:prstGeom prst="rect">
              <a:avLst/>
            </a:prstGeom>
          </p:spPr>
        </p:pic>
        <p:sp>
          <p:nvSpPr>
            <p:cNvPr id="24" name="TextBox 23">
              <a:extLst>
                <a:ext uri="{FF2B5EF4-FFF2-40B4-BE49-F238E27FC236}">
                  <a16:creationId xmlns:a16="http://schemas.microsoft.com/office/drawing/2014/main" id="{DAD6CC36-1DB5-121C-0756-2F01CB20BDBD}"/>
                </a:ext>
              </a:extLst>
            </p:cNvPr>
            <p:cNvSpPr txBox="1"/>
            <p:nvPr/>
          </p:nvSpPr>
          <p:spPr>
            <a:xfrm>
              <a:off x="5764090" y="3107017"/>
              <a:ext cx="2336831" cy="1723936"/>
            </a:xfrm>
            <a:prstGeom prst="rect">
              <a:avLst/>
            </a:prstGeom>
            <a:noFill/>
          </p:spPr>
          <p:txBody>
            <a:bodyPr wrap="square" rtlCol="0">
              <a:spAutoFit/>
            </a:bodyPr>
            <a:lstStyle/>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Christ’s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First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Coming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to Suffer</a:t>
              </a:r>
            </a:p>
          </p:txBody>
        </p:sp>
        <p:pic>
          <p:nvPicPr>
            <p:cNvPr id="25" name="Picture 24">
              <a:extLst>
                <a:ext uri="{FF2B5EF4-FFF2-40B4-BE49-F238E27FC236}">
                  <a16:creationId xmlns:a16="http://schemas.microsoft.com/office/drawing/2014/main" id="{C5C2A3D9-846E-E6B7-9C6B-CA965F969639}"/>
                </a:ext>
              </a:extLst>
            </p:cNvPr>
            <p:cNvPicPr>
              <a:picLocks noChangeAspect="1"/>
            </p:cNvPicPr>
            <p:nvPr/>
          </p:nvPicPr>
          <p:blipFill>
            <a:blip r:embed="rId5">
              <a:clrChange>
                <a:clrFrom>
                  <a:srgbClr val="FFFFFF"/>
                </a:clrFrom>
                <a:clrTo>
                  <a:srgbClr val="FFFFFF">
                    <a:alpha val="0"/>
                  </a:srgbClr>
                </a:clrTo>
              </a:clrChange>
              <a:duotone>
                <a:srgbClr val="ED7D31">
                  <a:shade val="45000"/>
                  <a:satMod val="135000"/>
                </a:srgbClr>
                <a:prstClr val="white"/>
              </a:duotone>
            </a:blip>
            <a:stretch>
              <a:fillRect/>
            </a:stretch>
          </p:blipFill>
          <p:spPr>
            <a:xfrm>
              <a:off x="2404719" y="3082089"/>
              <a:ext cx="4471338" cy="2911844"/>
            </a:xfrm>
            <a:prstGeom prst="rect">
              <a:avLst/>
            </a:prstGeom>
          </p:spPr>
        </p:pic>
        <p:pic>
          <p:nvPicPr>
            <p:cNvPr id="26" name="Picture 25">
              <a:extLst>
                <a:ext uri="{FF2B5EF4-FFF2-40B4-BE49-F238E27FC236}">
                  <a16:creationId xmlns:a16="http://schemas.microsoft.com/office/drawing/2014/main" id="{A0E7A8C1-42EC-901B-29B1-9106004B5486}"/>
                </a:ext>
              </a:extLst>
            </p:cNvPr>
            <p:cNvPicPr>
              <a:picLocks noChangeAspect="1"/>
            </p:cNvPicPr>
            <p:nvPr/>
          </p:nvPicPr>
          <p:blipFill>
            <a:blip r:embed="rId6" cstate="email">
              <a:clrChange>
                <a:clrFrom>
                  <a:srgbClr val="FFFFFF"/>
                </a:clrFrom>
                <a:clrTo>
                  <a:srgbClr val="FFFFFF">
                    <a:alpha val="0"/>
                  </a:srgbClr>
                </a:clrTo>
              </a:clrChange>
              <a:duotone>
                <a:srgbClr val="FFC000">
                  <a:shade val="45000"/>
                  <a:satMod val="135000"/>
                </a:srgbClr>
                <a:prstClr val="white"/>
              </a:duotone>
              <a:extLst>
                <a:ext uri="{28A0092B-C50C-407E-A947-70E740481C1C}">
                  <a14:useLocalDpi xmlns:a14="http://schemas.microsoft.com/office/drawing/2010/main"/>
                </a:ext>
              </a:extLst>
            </a:blip>
            <a:stretch>
              <a:fillRect/>
            </a:stretch>
          </p:blipFill>
          <p:spPr>
            <a:xfrm rot="977195">
              <a:off x="1290187" y="3365340"/>
              <a:ext cx="546732" cy="784036"/>
            </a:xfrm>
            <a:prstGeom prst="rect">
              <a:avLst/>
            </a:prstGeom>
          </p:spPr>
        </p:pic>
        <p:sp>
          <p:nvSpPr>
            <p:cNvPr id="27" name="TextBox 26">
              <a:extLst>
                <a:ext uri="{FF2B5EF4-FFF2-40B4-BE49-F238E27FC236}">
                  <a16:creationId xmlns:a16="http://schemas.microsoft.com/office/drawing/2014/main" id="{FACEE8A3-7874-8ABF-49CA-C085AC63C9AD}"/>
                </a:ext>
              </a:extLst>
            </p:cNvPr>
            <p:cNvSpPr txBox="1"/>
            <p:nvPr/>
          </p:nvSpPr>
          <p:spPr>
            <a:xfrm>
              <a:off x="3673214" y="3716332"/>
              <a:ext cx="1757735" cy="1077218"/>
            </a:xfrm>
            <a:prstGeom prst="rect">
              <a:avLst/>
            </a:prstGeom>
            <a:noFill/>
          </p:spPr>
          <p:txBody>
            <a:bodyPr wrap="square" rtlCol="0">
              <a:spAutoFit/>
            </a:bodyPr>
            <a:lstStyle/>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Exile &amp; Return</a:t>
              </a:r>
            </a:p>
          </p:txBody>
        </p:sp>
        <p:pic>
          <p:nvPicPr>
            <p:cNvPr id="29" name="Picture 28">
              <a:extLst>
                <a:ext uri="{FF2B5EF4-FFF2-40B4-BE49-F238E27FC236}">
                  <a16:creationId xmlns:a16="http://schemas.microsoft.com/office/drawing/2014/main" id="{CEC9A9EC-BF1F-E17E-CA74-2088D727C96D}"/>
                </a:ext>
              </a:extLst>
            </p:cNvPr>
            <p:cNvPicPr>
              <a:picLocks noChangeAspect="1"/>
            </p:cNvPicPr>
            <p:nvPr/>
          </p:nvPicPr>
          <p:blipFill>
            <a:blip r:embed="rId7">
              <a:clrChange>
                <a:clrFrom>
                  <a:srgbClr val="FFFFFF"/>
                </a:clrFrom>
                <a:clrTo>
                  <a:srgbClr val="FFFFFF">
                    <a:alpha val="0"/>
                  </a:srgbClr>
                </a:clrTo>
              </a:clrChange>
              <a:duotone>
                <a:srgbClr val="FFC000">
                  <a:shade val="45000"/>
                  <a:satMod val="135000"/>
                </a:srgbClr>
                <a:prstClr val="white"/>
              </a:duotone>
            </a:blip>
            <a:stretch>
              <a:fillRect/>
            </a:stretch>
          </p:blipFill>
          <p:spPr>
            <a:xfrm>
              <a:off x="49814" y="4048394"/>
              <a:ext cx="3422909" cy="1951993"/>
            </a:xfrm>
            <a:prstGeom prst="rect">
              <a:avLst/>
            </a:prstGeom>
          </p:spPr>
        </p:pic>
        <p:sp>
          <p:nvSpPr>
            <p:cNvPr id="30" name="TextBox 29">
              <a:extLst>
                <a:ext uri="{FF2B5EF4-FFF2-40B4-BE49-F238E27FC236}">
                  <a16:creationId xmlns:a16="http://schemas.microsoft.com/office/drawing/2014/main" id="{9CC608E5-9FC4-8FC8-DCF4-33BD5865B56B}"/>
                </a:ext>
              </a:extLst>
            </p:cNvPr>
            <p:cNvSpPr txBox="1"/>
            <p:nvPr/>
          </p:nvSpPr>
          <p:spPr>
            <a:xfrm>
              <a:off x="224221" y="4538011"/>
              <a:ext cx="2072709" cy="1569660"/>
            </a:xfrm>
            <a:prstGeom prst="rect">
              <a:avLst/>
            </a:prstGeom>
            <a:noFill/>
          </p:spPr>
          <p:txBody>
            <a:bodyPr wrap="square" rtlCol="0">
              <a:spAutoFit/>
            </a:bodyPr>
            <a:lstStyle/>
            <a:p>
              <a:pPr marL="0" marR="0" lvl="0" indent="0" algn="ctr"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Isaiah’s Own Time</a:t>
              </a:r>
            </a:p>
          </p:txBody>
        </p:sp>
      </p:grpSp>
      <p:sp>
        <p:nvSpPr>
          <p:cNvPr id="31" name="Text Box 52">
            <a:extLst>
              <a:ext uri="{FF2B5EF4-FFF2-40B4-BE49-F238E27FC236}">
                <a16:creationId xmlns:a16="http://schemas.microsoft.com/office/drawing/2014/main" id="{22D2748C-151E-DB89-8967-354F64A03174}"/>
              </a:ext>
            </a:extLst>
          </p:cNvPr>
          <p:cNvSpPr txBox="1">
            <a:spLocks noChangeArrowheads="1"/>
          </p:cNvSpPr>
          <p:nvPr/>
        </p:nvSpPr>
        <p:spPr bwMode="auto">
          <a:xfrm>
            <a:off x="5247511" y="6289311"/>
            <a:ext cx="3688687" cy="523220"/>
          </a:xfrm>
          <a:prstGeom prst="rect">
            <a:avLst/>
          </a:prstGeom>
          <a:no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4572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Adapted significantly from Salem </a:t>
            </a:r>
            <a:r>
              <a:rPr kumimoji="0" lang="en-US" sz="1400" b="1" i="0" u="none" strike="noStrike" kern="0" cap="none" spc="0" normalizeH="0" baseline="0" noProof="0" dirty="0" err="1">
                <a:ln>
                  <a:noFill/>
                </a:ln>
                <a:solidFill>
                  <a:prstClr val="white"/>
                </a:solidFill>
                <a:effectLst>
                  <a:glow rad="127000">
                    <a:srgbClr val="000000"/>
                  </a:glow>
                </a:effectLst>
                <a:uLnTx/>
                <a:uFillTx/>
                <a:latin typeface="Arial" charset="0"/>
                <a:ea typeface="ＭＳ Ｐゴシック" charset="0"/>
                <a:cs typeface="+mn-cs"/>
              </a:rPr>
              <a:t>Kirban</a:t>
            </a:r>
            <a:r>
              <a:rPr kumimoji="0" lang="en-US" sz="1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Charts on Revelation (1979), 49 </a:t>
            </a:r>
            <a:endParaRPr kumimoji="0" lang="en-US" sz="14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p:txBody>
      </p:sp>
      <p:pic>
        <p:nvPicPr>
          <p:cNvPr id="6" name="Graphic 5" descr="Crown with solid fill">
            <a:extLst>
              <a:ext uri="{FF2B5EF4-FFF2-40B4-BE49-F238E27FC236}">
                <a16:creationId xmlns:a16="http://schemas.microsoft.com/office/drawing/2014/main" id="{57A4A126-D477-5E85-DF2F-7FED0AF64C7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13946" y="414362"/>
            <a:ext cx="1610140" cy="1610140"/>
          </a:xfrm>
          <a:prstGeom prst="rect">
            <a:avLst/>
          </a:prstGeom>
        </p:spPr>
      </p:pic>
      <p:sp>
        <p:nvSpPr>
          <p:cNvPr id="10" name="TextBox 9">
            <a:extLst>
              <a:ext uri="{FF2B5EF4-FFF2-40B4-BE49-F238E27FC236}">
                <a16:creationId xmlns:a16="http://schemas.microsoft.com/office/drawing/2014/main" id="{DC0B3099-C11E-5ED2-07AE-F46ED71A5E3B}"/>
              </a:ext>
            </a:extLst>
          </p:cNvPr>
          <p:cNvSpPr txBox="1"/>
          <p:nvPr/>
        </p:nvSpPr>
        <p:spPr>
          <a:xfrm>
            <a:off x="609213" y="629045"/>
            <a:ext cx="6737684" cy="1569660"/>
          </a:xfrm>
          <a:prstGeom prst="rect">
            <a:avLst/>
          </a:prstGeom>
          <a:noFill/>
        </p:spPr>
        <p:txBody>
          <a:bodyPr wrap="square">
            <a:spAutoFit/>
          </a:bodyPr>
          <a:lstStyle/>
          <a:p>
            <a:r>
              <a:rPr lang="en-US" sz="3200" b="1" i="0" dirty="0">
                <a:solidFill>
                  <a:srgbClr val="FFFF00"/>
                </a:solidFill>
                <a:effectLst/>
              </a:rPr>
              <a:t>He will come again in glory to judge the living and the dead,</a:t>
            </a:r>
            <a:br>
              <a:rPr lang="en-US" sz="3200" b="1" dirty="0">
                <a:solidFill>
                  <a:srgbClr val="FFFF00"/>
                </a:solidFill>
              </a:rPr>
            </a:br>
            <a:r>
              <a:rPr lang="en-US" sz="3200" b="0" i="0" dirty="0">
                <a:solidFill>
                  <a:schemeClr val="bg1"/>
                </a:solidFill>
                <a:effectLst/>
              </a:rPr>
              <a:t>        and his kingdom will have no end.</a:t>
            </a:r>
            <a:endParaRPr lang="en-US" sz="3200" dirty="0">
              <a:solidFill>
                <a:schemeClr val="bg1"/>
              </a:solidFill>
            </a:endParaRPr>
          </a:p>
        </p:txBody>
      </p:sp>
    </p:spTree>
    <p:extLst>
      <p:ext uri="{BB962C8B-B14F-4D97-AF65-F5344CB8AC3E}">
        <p14:creationId xmlns:p14="http://schemas.microsoft.com/office/powerpoint/2010/main" val="204838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B911B9-B1DB-FA67-77F6-EA04B88A87B4}"/>
              </a:ext>
            </a:extLst>
          </p:cNvPr>
          <p:cNvSpPr txBox="1"/>
          <p:nvPr/>
        </p:nvSpPr>
        <p:spPr>
          <a:xfrm>
            <a:off x="108284" y="192506"/>
            <a:ext cx="11646568" cy="4524315"/>
          </a:xfrm>
          <a:prstGeom prst="rect">
            <a:avLst/>
          </a:prstGeom>
          <a:noFill/>
        </p:spPr>
        <p:txBody>
          <a:bodyPr wrap="square">
            <a:spAutoFit/>
          </a:bodyPr>
          <a:lstStyle/>
          <a:p>
            <a:r>
              <a:rPr lang="en-US" sz="3600" b="1" i="0" baseline="30000" dirty="0">
                <a:solidFill>
                  <a:schemeClr val="bg1"/>
                </a:solidFill>
                <a:effectLst/>
                <a:latin typeface="system-ui"/>
              </a:rPr>
              <a:t>47 </a:t>
            </a:r>
            <a:r>
              <a:rPr lang="en-US" sz="3600" i="0" dirty="0">
                <a:solidFill>
                  <a:schemeClr val="bg1"/>
                </a:solidFill>
                <a:effectLst/>
                <a:latin typeface="system-ui"/>
              </a:rPr>
              <a:t>I will not judge those who hear me but don’t obey me, for I have come to save the world and not to judge it. </a:t>
            </a:r>
            <a:r>
              <a:rPr lang="en-US" sz="3600" b="1" i="0" baseline="30000" dirty="0">
                <a:solidFill>
                  <a:schemeClr val="bg1"/>
                </a:solidFill>
                <a:effectLst/>
                <a:latin typeface="system-ui"/>
              </a:rPr>
              <a:t>48</a:t>
            </a:r>
            <a:r>
              <a:rPr lang="en-US" sz="3600" i="0" baseline="30000" dirty="0">
                <a:solidFill>
                  <a:schemeClr val="bg1"/>
                </a:solidFill>
                <a:effectLst/>
                <a:latin typeface="system-ui"/>
              </a:rPr>
              <a:t> </a:t>
            </a:r>
            <a:r>
              <a:rPr lang="en-US" sz="3600" i="0" dirty="0">
                <a:solidFill>
                  <a:schemeClr val="bg1"/>
                </a:solidFill>
                <a:effectLst/>
                <a:latin typeface="system-ui"/>
              </a:rPr>
              <a:t>But all who reject me and my message will be judged on the day of judgment by the truth I have spoken. </a:t>
            </a:r>
            <a:r>
              <a:rPr lang="en-US" sz="3600" b="1" i="0" baseline="30000" dirty="0">
                <a:solidFill>
                  <a:srgbClr val="00CCFF"/>
                </a:solidFill>
                <a:effectLst/>
                <a:latin typeface="system-ui"/>
              </a:rPr>
              <a:t>49 </a:t>
            </a:r>
            <a:r>
              <a:rPr lang="en-US" sz="3600" b="1" i="0" dirty="0">
                <a:solidFill>
                  <a:srgbClr val="00CCFF"/>
                </a:solidFill>
                <a:effectLst/>
                <a:latin typeface="system-ui"/>
              </a:rPr>
              <a:t>I don’t speak on my own authority. The Father who sent me has commanded me what to say and how to say it. </a:t>
            </a:r>
            <a:r>
              <a:rPr lang="en-US" sz="3600" b="1" i="0" baseline="30000" dirty="0">
                <a:solidFill>
                  <a:schemeClr val="bg1"/>
                </a:solidFill>
                <a:effectLst/>
                <a:latin typeface="system-ui"/>
              </a:rPr>
              <a:t>50 </a:t>
            </a:r>
            <a:r>
              <a:rPr lang="en-US" sz="3600" i="0" dirty="0">
                <a:solidFill>
                  <a:schemeClr val="bg1"/>
                </a:solidFill>
                <a:effectLst/>
                <a:latin typeface="system-ui"/>
              </a:rPr>
              <a:t>And I know his commands lead to eternal life; </a:t>
            </a:r>
            <a:r>
              <a:rPr lang="en-US" sz="3600" b="1" i="0" dirty="0">
                <a:solidFill>
                  <a:srgbClr val="00CCFF"/>
                </a:solidFill>
                <a:effectLst/>
                <a:latin typeface="system-ui"/>
              </a:rPr>
              <a:t>so I say whatever the Father tells me to say.”</a:t>
            </a:r>
            <a:endParaRPr lang="en-US" sz="3600" b="1" dirty="0">
              <a:solidFill>
                <a:srgbClr val="00CCFF"/>
              </a:solidFill>
            </a:endParaRPr>
          </a:p>
        </p:txBody>
      </p:sp>
      <p:sp>
        <p:nvSpPr>
          <p:cNvPr id="4" name="TextBox 3">
            <a:extLst>
              <a:ext uri="{FF2B5EF4-FFF2-40B4-BE49-F238E27FC236}">
                <a16:creationId xmlns:a16="http://schemas.microsoft.com/office/drawing/2014/main" id="{B905E38F-EC2D-466F-D5C5-99B94AA36629}"/>
              </a:ext>
            </a:extLst>
          </p:cNvPr>
          <p:cNvSpPr txBox="1"/>
          <p:nvPr/>
        </p:nvSpPr>
        <p:spPr>
          <a:xfrm>
            <a:off x="1318067" y="5116485"/>
            <a:ext cx="9601198" cy="923330"/>
          </a:xfrm>
          <a:prstGeom prst="rect">
            <a:avLst/>
          </a:prstGeom>
          <a:noFill/>
        </p:spPr>
        <p:txBody>
          <a:bodyPr wrap="square">
            <a:spAutoFit/>
          </a:bodyPr>
          <a:lstStyle/>
          <a:p>
            <a:pPr algn="ctr"/>
            <a:r>
              <a:rPr lang="en-US" sz="5400" b="1" i="1" dirty="0">
                <a:solidFill>
                  <a:srgbClr val="00CCFF"/>
                </a:solidFill>
              </a:rPr>
              <a:t>Unity and Identity </a:t>
            </a:r>
          </a:p>
        </p:txBody>
      </p:sp>
    </p:spTree>
    <p:extLst>
      <p:ext uri="{BB962C8B-B14F-4D97-AF65-F5344CB8AC3E}">
        <p14:creationId xmlns:p14="http://schemas.microsoft.com/office/powerpoint/2010/main" val="93905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44BC1C-E2BF-804B-161D-08730B4939A1}"/>
              </a:ext>
            </a:extLst>
          </p:cNvPr>
          <p:cNvSpPr/>
          <p:nvPr/>
        </p:nvSpPr>
        <p:spPr>
          <a:xfrm>
            <a:off x="6537960" y="226893"/>
            <a:ext cx="4343399" cy="3202108"/>
          </a:xfrm>
          <a:prstGeom prst="rect">
            <a:avLst/>
          </a:prstGeom>
          <a:noFill/>
          <a:ln w="127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5F53368-0BD8-BEA0-B7B5-B5874D79A590}"/>
              </a:ext>
            </a:extLst>
          </p:cNvPr>
          <p:cNvSpPr/>
          <p:nvPr/>
        </p:nvSpPr>
        <p:spPr>
          <a:xfrm>
            <a:off x="9605482" y="2418082"/>
            <a:ext cx="2416806" cy="3893817"/>
          </a:xfrm>
          <a:prstGeom prst="rect">
            <a:avLst/>
          </a:prstGeom>
          <a:noFill/>
          <a:ln w="127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6C09902-1D22-D897-00D6-7DA503FBEEAC}"/>
              </a:ext>
            </a:extLst>
          </p:cNvPr>
          <p:cNvSpPr/>
          <p:nvPr/>
        </p:nvSpPr>
        <p:spPr>
          <a:xfrm>
            <a:off x="9645553" y="2288540"/>
            <a:ext cx="1198216" cy="1681480"/>
          </a:xfrm>
          <a:prstGeom prst="rect">
            <a:avLst/>
          </a:prstGeom>
          <a:solidFill>
            <a:schemeClr val="tx1"/>
          </a:solidFill>
          <a:ln w="539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CAA5C41-4962-1F0A-8C36-E448A28D7D9E}"/>
              </a:ext>
            </a:extLst>
          </p:cNvPr>
          <p:cNvSpPr/>
          <p:nvPr/>
        </p:nvSpPr>
        <p:spPr>
          <a:xfrm>
            <a:off x="7284254" y="2066703"/>
            <a:ext cx="2589968" cy="13546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ADE9371-5D6A-8E66-7844-F9ACF87DB818}"/>
              </a:ext>
            </a:extLst>
          </p:cNvPr>
          <p:cNvSpPr/>
          <p:nvPr/>
        </p:nvSpPr>
        <p:spPr>
          <a:xfrm>
            <a:off x="9876821" y="2434051"/>
            <a:ext cx="1479752" cy="16814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a:extLst>
              <a:ext uri="{FF2B5EF4-FFF2-40B4-BE49-F238E27FC236}">
                <a16:creationId xmlns:a16="http://schemas.microsoft.com/office/drawing/2014/main" id="{5F1F3CE4-9630-DD5C-8151-EA255B4EBD7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799376" y="495772"/>
            <a:ext cx="3898797" cy="25829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statue of a person with his arms out&#10;&#10;Description automatically generated">
            <a:extLst>
              <a:ext uri="{FF2B5EF4-FFF2-40B4-BE49-F238E27FC236}">
                <a16:creationId xmlns:a16="http://schemas.microsoft.com/office/drawing/2014/main" id="{28DE3852-EEA7-82FA-9018-E1220E89F5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11812" y="2660929"/>
            <a:ext cx="1857425" cy="3408121"/>
          </a:xfrm>
          <a:prstGeom prst="rect">
            <a:avLst/>
          </a:prstGeom>
        </p:spPr>
      </p:pic>
      <p:sp>
        <p:nvSpPr>
          <p:cNvPr id="17" name="TextBox 16">
            <a:extLst>
              <a:ext uri="{FF2B5EF4-FFF2-40B4-BE49-F238E27FC236}">
                <a16:creationId xmlns:a16="http://schemas.microsoft.com/office/drawing/2014/main" id="{11B06C4D-755A-2E17-E560-3C62193E7C9C}"/>
              </a:ext>
            </a:extLst>
          </p:cNvPr>
          <p:cNvSpPr txBox="1"/>
          <p:nvPr/>
        </p:nvSpPr>
        <p:spPr>
          <a:xfrm>
            <a:off x="60101" y="5157883"/>
            <a:ext cx="9365556" cy="1473224"/>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4000" b="0" i="0" u="none" strike="noStrike" kern="1200" cap="none" normalizeH="0" baseline="0" noProof="0" dirty="0">
                <a:ln>
                  <a:noFill/>
                </a:ln>
                <a:solidFill>
                  <a:prstClr val="white"/>
                </a:solidFill>
                <a:effectLst/>
                <a:uLnTx/>
                <a:uFillTx/>
                <a:latin typeface="+mj-lt"/>
                <a:ea typeface="Arial Unicode MS"/>
                <a:cs typeface="Times New Roman" panose="02020603050405020304" pitchFamily="18" charset="0"/>
              </a:rPr>
              <a:t>Unyielding Unbelief to Eternal Rewards</a:t>
            </a:r>
            <a:endParaRPr kumimoji="0" lang="en-SG" sz="4000" b="0" i="0" u="none" strike="noStrike" kern="1200" cap="none" normalizeH="0" baseline="0" noProof="0" dirty="0">
              <a:ln>
                <a:noFill/>
              </a:ln>
              <a:solidFill>
                <a:prstClr val="white"/>
              </a:solidFill>
              <a:effectLst/>
              <a:uLnTx/>
              <a:uFillTx/>
              <a:latin typeface="+mj-lt"/>
              <a:ea typeface="Arial Unicode MS"/>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SG" sz="4000" b="0" i="0" u="none" strike="noStrike" kern="1200" cap="none" normalizeH="0" baseline="0" noProof="0" dirty="0">
                <a:ln>
                  <a:noFill/>
                </a:ln>
                <a:solidFill>
                  <a:prstClr val="white"/>
                </a:solidFill>
                <a:effectLst/>
                <a:uLnTx/>
                <a:uFillTx/>
                <a:latin typeface="+mj-lt"/>
                <a:ea typeface="Arial Unicode MS"/>
                <a:cs typeface="Times New Roman" panose="02020603050405020304" pitchFamily="18" charset="0"/>
              </a:rPr>
              <a:t>John 12:37-50</a:t>
            </a:r>
          </a:p>
        </p:txBody>
      </p:sp>
      <p:cxnSp>
        <p:nvCxnSpPr>
          <p:cNvPr id="18" name="Straight Connector 17">
            <a:extLst>
              <a:ext uri="{FF2B5EF4-FFF2-40B4-BE49-F238E27FC236}">
                <a16:creationId xmlns:a16="http://schemas.microsoft.com/office/drawing/2014/main" id="{713A6205-4C9E-FA09-C0FB-2D0DC81127AE}"/>
              </a:ext>
            </a:extLst>
          </p:cNvPr>
          <p:cNvCxnSpPr>
            <a:cxnSpLocks/>
          </p:cNvCxnSpPr>
          <p:nvPr/>
        </p:nvCxnSpPr>
        <p:spPr>
          <a:xfrm>
            <a:off x="744357" y="4977491"/>
            <a:ext cx="8029253" cy="0"/>
          </a:xfrm>
          <a:prstGeom prst="line">
            <a:avLst/>
          </a:prstGeom>
        </p:spPr>
        <p:style>
          <a:lnRef idx="3">
            <a:schemeClr val="accent2"/>
          </a:lnRef>
          <a:fillRef idx="0">
            <a:schemeClr val="accent2"/>
          </a:fillRef>
          <a:effectRef idx="2">
            <a:schemeClr val="accent2"/>
          </a:effectRef>
          <a:fontRef idx="minor">
            <a:schemeClr val="tx1"/>
          </a:fontRef>
        </p:style>
      </p:cxnSp>
      <p:sp>
        <p:nvSpPr>
          <p:cNvPr id="20" name="TextBox 19">
            <a:extLst>
              <a:ext uri="{FF2B5EF4-FFF2-40B4-BE49-F238E27FC236}">
                <a16:creationId xmlns:a16="http://schemas.microsoft.com/office/drawing/2014/main" id="{0F96995C-C5C1-145C-8B54-22397B90DA0B}"/>
              </a:ext>
            </a:extLst>
          </p:cNvPr>
          <p:cNvSpPr txBox="1"/>
          <p:nvPr/>
        </p:nvSpPr>
        <p:spPr>
          <a:xfrm>
            <a:off x="284481" y="1448887"/>
            <a:ext cx="9247446" cy="3070969"/>
          </a:xfrm>
          <a:prstGeom prst="rect">
            <a:avLst/>
          </a:prstGeom>
          <a:noFill/>
        </p:spPr>
        <p:txBody>
          <a:bodyPr wrap="square">
            <a:spAutoFit/>
          </a:bodyPr>
          <a:lstStyle/>
          <a:p>
            <a:pPr marL="0" marR="0" lvl="0" indent="0" algn="l" defTabSz="914400" rtl="0" eaLnBrk="1" fontAlgn="auto" latinLnBrk="0" hangingPunct="1">
              <a:lnSpc>
                <a:spcPct val="115000"/>
              </a:lnSpc>
              <a:spcBef>
                <a:spcPts val="1200"/>
              </a:spcBef>
              <a:spcAft>
                <a:spcPts val="0"/>
              </a:spcAft>
              <a:buClrTx/>
              <a:buSzTx/>
              <a:buFontTx/>
              <a:buNone/>
              <a:tabLst/>
              <a:defRPr/>
            </a:pPr>
            <a:r>
              <a:rPr kumimoji="0" lang="en-US" sz="3600" b="0" u="none" strike="noStrike" kern="1200" cap="none" spc="0"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rPr>
              <a:t>Unbelief was expected (37-41)</a:t>
            </a:r>
          </a:p>
          <a:p>
            <a:pPr>
              <a:lnSpc>
                <a:spcPct val="115000"/>
              </a:lnSpc>
              <a:spcBef>
                <a:spcPts val="1200"/>
              </a:spcBef>
              <a:defRPr/>
            </a:pPr>
            <a:r>
              <a:rPr kumimoji="0" lang="en-US" sz="3600" b="0" u="none" strike="noStrike" kern="1200" cap="none" spc="0" normalizeH="0" baseline="0" noProof="0" dirty="0">
                <a:ln>
                  <a:noFill/>
                </a:ln>
                <a:solidFill>
                  <a:srgbClr val="FFFF00"/>
                </a:solidFill>
                <a:effectLst/>
                <a:uLnTx/>
                <a:uFillTx/>
                <a:latin typeface="+mj-lt"/>
                <a:ea typeface="Calibri" panose="020F0502020204030204" pitchFamily="34" charset="0"/>
                <a:cs typeface="Times New Roman" panose="02020603050405020304" pitchFamily="18" charset="0"/>
              </a:rPr>
              <a:t>Shallow Faith (42-43)</a:t>
            </a:r>
          </a:p>
          <a:p>
            <a:pPr>
              <a:lnSpc>
                <a:spcPct val="115000"/>
              </a:lnSpc>
              <a:spcBef>
                <a:spcPts val="1200"/>
              </a:spcBef>
              <a:defRPr/>
            </a:pPr>
            <a:r>
              <a:rPr kumimoji="0" lang="en-US" sz="3600" b="0" u="none" strike="noStrike" kern="1200" cap="none" spc="0" normalizeH="0" baseline="0" noProof="0" dirty="0">
                <a:ln>
                  <a:noFill/>
                </a:ln>
                <a:solidFill>
                  <a:srgbClr val="FFFF00"/>
                </a:solidFill>
                <a:effectLst/>
                <a:uLnTx/>
                <a:uFillTx/>
                <a:latin typeface="+mj-lt"/>
                <a:ea typeface="Times New Roman" panose="02020603050405020304" pitchFamily="18" charset="0"/>
                <a:cs typeface="Times New Roman" panose="02020603050405020304" pitchFamily="18" charset="0"/>
              </a:rPr>
              <a:t>Embracing Faith (44-46)</a:t>
            </a:r>
          </a:p>
          <a:p>
            <a:pPr>
              <a:lnSpc>
                <a:spcPct val="115000"/>
              </a:lnSpc>
              <a:spcBef>
                <a:spcPts val="1200"/>
              </a:spcBef>
              <a:defRPr/>
            </a:pPr>
            <a:r>
              <a:rPr kumimoji="0" lang="en-US" sz="3600" b="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rPr>
              <a:t>Reaping eternal rewards (</a:t>
            </a:r>
            <a:r>
              <a:rPr lang="en-US" sz="3600" dirty="0">
                <a:solidFill>
                  <a:srgbClr val="FFFF00"/>
                </a:solidFill>
                <a:latin typeface="+mj-lt"/>
                <a:ea typeface="Arial Unicode MS"/>
                <a:cs typeface="Times New Roman" panose="02020603050405020304" pitchFamily="18" charset="0"/>
              </a:rPr>
              <a:t>47-50</a:t>
            </a:r>
            <a:r>
              <a:rPr kumimoji="0" lang="en-US" sz="3600" b="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rPr>
              <a:t>)</a:t>
            </a:r>
            <a:endParaRPr kumimoji="0" lang="en-SG" sz="3600" b="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endParaRPr>
          </a:p>
        </p:txBody>
      </p:sp>
      <p:sp>
        <p:nvSpPr>
          <p:cNvPr id="2" name="TextBox 1">
            <a:extLst>
              <a:ext uri="{FF2B5EF4-FFF2-40B4-BE49-F238E27FC236}">
                <a16:creationId xmlns:a16="http://schemas.microsoft.com/office/drawing/2014/main" id="{A3D04709-D965-1971-083F-CA3E01B655E5}"/>
              </a:ext>
            </a:extLst>
          </p:cNvPr>
          <p:cNvSpPr txBox="1"/>
          <p:nvPr/>
        </p:nvSpPr>
        <p:spPr>
          <a:xfrm>
            <a:off x="-31324" y="102450"/>
            <a:ext cx="6094070" cy="1256241"/>
          </a:xfrm>
          <a:prstGeom prst="rect">
            <a:avLst/>
          </a:prstGeom>
          <a:noFill/>
        </p:spPr>
        <p:txBody>
          <a:bodyPr wrap="square">
            <a:spAutoFit/>
          </a:bodyPr>
          <a:lstStyle/>
          <a:p>
            <a:pPr marL="0" marR="0">
              <a:lnSpc>
                <a:spcPct val="107000"/>
              </a:lnSpc>
              <a:spcBef>
                <a:spcPts val="0"/>
              </a:spcBef>
              <a:spcAft>
                <a:spcPts val="0"/>
              </a:spcAft>
              <a:tabLst>
                <a:tab pos="274320" algn="l"/>
                <a:tab pos="548640" algn="l"/>
                <a:tab pos="822960" algn="l"/>
                <a:tab pos="1097280" algn="l"/>
              </a:tabLst>
            </a:pPr>
            <a:r>
              <a:rPr lang="en-US" sz="3600" b="1" dirty="0">
                <a:solidFill>
                  <a:srgbClr val="00CCFF"/>
                </a:solidFill>
                <a:effectLst/>
                <a:latin typeface="Aptos" panose="020B0004020202020204" pitchFamily="34" charset="0"/>
                <a:ea typeface="Calibri" panose="020F0502020204030204" pitchFamily="34" charset="0"/>
                <a:cs typeface="Arial" panose="020B0604020202020204" pitchFamily="34" charset="0"/>
              </a:rPr>
              <a:t>Problem:  Most People do not Respond to the Gospel</a:t>
            </a:r>
            <a:endParaRPr lang="en-US" sz="3200" dirty="0">
              <a:solidFill>
                <a:srgbClr val="00CCFF"/>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2681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Diamond 2">
            <a:extLst>
              <a:ext uri="{FF2B5EF4-FFF2-40B4-BE49-F238E27FC236}">
                <a16:creationId xmlns:a16="http://schemas.microsoft.com/office/drawing/2014/main" id="{AE67A716-BDDD-93FB-4DDE-045BE00F0837}"/>
              </a:ext>
            </a:extLst>
          </p:cNvPr>
          <p:cNvSpPr>
            <a:spLocks noChangeArrowheads="1"/>
          </p:cNvSpPr>
          <p:nvPr/>
        </p:nvSpPr>
        <p:spPr bwMode="auto">
          <a:xfrm>
            <a:off x="1742077" y="257039"/>
            <a:ext cx="3171527" cy="2590800"/>
          </a:xfrm>
          <a:prstGeom prst="diamond">
            <a:avLst/>
          </a:prstGeom>
          <a:solidFill>
            <a:schemeClr val="accent1">
              <a:lumMod val="20000"/>
              <a:lumOff val="80000"/>
            </a:schemeClr>
          </a:solidFill>
          <a:ln w="57150" cap="sq">
            <a:solidFill>
              <a:schemeClr val="tx1"/>
            </a:solidFill>
            <a:round/>
            <a:headEnd type="none" w="sm" len="sm"/>
            <a:tailEnd type="none" w="sm" len="sm"/>
          </a:ln>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effectLst/>
                <a:uLnTx/>
                <a:uFillTx/>
                <a:latin typeface="TEXT" charset="0"/>
                <a:ea typeface="ＭＳ Ｐゴシック" charset="0"/>
              </a:rPr>
              <a:t>WATER </a:t>
            </a:r>
            <a:br>
              <a:rPr kumimoji="0" lang="en-US" sz="2800" b="1" i="0" u="none" strike="noStrike" kern="0" cap="none" spc="0" normalizeH="0" baseline="0" noProof="0" dirty="0">
                <a:ln>
                  <a:noFill/>
                </a:ln>
                <a:effectLst/>
                <a:uLnTx/>
                <a:uFillTx/>
                <a:latin typeface="TEXT" charset="0"/>
                <a:ea typeface="ＭＳ Ｐゴシック" charset="0"/>
              </a:rPr>
            </a:br>
            <a:r>
              <a:rPr kumimoji="0" lang="en-US" sz="2800" b="1" i="0" u="none" strike="noStrike" kern="0" cap="none" spc="0" normalizeH="0" baseline="0" noProof="0" dirty="0">
                <a:ln>
                  <a:noFill/>
                </a:ln>
                <a:effectLst/>
                <a:uLnTx/>
                <a:uFillTx/>
                <a:latin typeface="TEXT" charset="0"/>
                <a:ea typeface="ＭＳ Ｐゴシック" charset="0"/>
              </a:rPr>
              <a:t>TO WINE </a:t>
            </a:r>
            <a:br>
              <a:rPr kumimoji="0" lang="en-US" sz="2800" b="1" i="0" u="none" strike="noStrike" kern="0" cap="none" spc="0" normalizeH="0" baseline="0" noProof="0" dirty="0">
                <a:ln>
                  <a:noFill/>
                </a:ln>
                <a:effectLst/>
                <a:uLnTx/>
                <a:uFillTx/>
                <a:latin typeface="TEXT" charset="0"/>
                <a:ea typeface="ＭＳ Ｐゴシック" charset="0"/>
              </a:rPr>
            </a:br>
            <a:r>
              <a:rPr kumimoji="0" lang="en-US" sz="2800" b="1" i="0" u="none" strike="noStrike" kern="0" cap="none" spc="0" normalizeH="0" baseline="0" noProof="0" dirty="0">
                <a:ln>
                  <a:noFill/>
                </a:ln>
                <a:effectLst/>
                <a:uLnTx/>
                <a:uFillTx/>
                <a:latin typeface="TEXT" charset="0"/>
                <a:ea typeface="ＭＳ Ｐゴシック" charset="0"/>
              </a:rPr>
              <a:t>2:1-11</a:t>
            </a:r>
          </a:p>
        </p:txBody>
      </p:sp>
      <p:sp>
        <p:nvSpPr>
          <p:cNvPr id="5" name="Diamond 4">
            <a:extLst>
              <a:ext uri="{FF2B5EF4-FFF2-40B4-BE49-F238E27FC236}">
                <a16:creationId xmlns:a16="http://schemas.microsoft.com/office/drawing/2014/main" id="{FA6E8DC9-0127-8160-0255-44AF5D4F7098}"/>
              </a:ext>
            </a:extLst>
          </p:cNvPr>
          <p:cNvSpPr>
            <a:spLocks noChangeArrowheads="1"/>
          </p:cNvSpPr>
          <p:nvPr/>
        </p:nvSpPr>
        <p:spPr bwMode="auto">
          <a:xfrm>
            <a:off x="4561212" y="257039"/>
            <a:ext cx="3171527" cy="2590800"/>
          </a:xfrm>
          <a:prstGeom prst="diamond">
            <a:avLst/>
          </a:prstGeom>
          <a:solidFill>
            <a:schemeClr val="accent1">
              <a:lumMod val="20000"/>
              <a:lumOff val="80000"/>
            </a:schemeClr>
          </a:solidFill>
          <a:ln w="57150" cap="sq">
            <a:solidFill>
              <a:schemeClr val="tx1"/>
            </a:solidFill>
            <a:round/>
            <a:headEnd type="none" w="sm" len="sm"/>
            <a:tailEnd type="none" w="sm" len="sm"/>
          </a:ln>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effectLst/>
                <a:uLnTx/>
                <a:uFillTx/>
                <a:latin typeface="TEXT" charset="0"/>
                <a:ea typeface="ＭＳ Ｐゴシック" charset="0"/>
              </a:rPr>
              <a:t>HEALING </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OFFICIAL</a:t>
            </a:r>
            <a:r>
              <a:rPr kumimoji="0" lang="fr-FR" altLang="ja-JP" sz="2800" b="1" i="0" u="none" strike="noStrike" kern="0" cap="none" spc="0" normalizeH="0" baseline="0" noProof="0">
                <a:ln>
                  <a:noFill/>
                </a:ln>
                <a:effectLst/>
                <a:uLnTx/>
                <a:uFillTx/>
                <a:latin typeface="TEXT" charset="0"/>
                <a:ea typeface="ＭＳ Ｐゴシック" charset="0"/>
              </a:rPr>
              <a:t>'</a:t>
            </a:r>
            <a:r>
              <a:rPr kumimoji="0" lang="en-US" altLang="ja-JP" sz="2800" b="1" i="0" u="none" strike="noStrike" kern="0" cap="none" spc="0" normalizeH="0" baseline="0" noProof="0">
                <a:ln>
                  <a:noFill/>
                </a:ln>
                <a:effectLst/>
                <a:uLnTx/>
                <a:uFillTx/>
                <a:latin typeface="TEXT" charset="0"/>
                <a:ea typeface="ＭＳ Ｐゴシック" charset="0"/>
              </a:rPr>
              <a:t>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effectLst/>
                <a:uLnTx/>
                <a:uFillTx/>
                <a:latin typeface="TEXT" charset="0"/>
                <a:ea typeface="ＭＳ Ｐゴシック" charset="0"/>
              </a:rPr>
              <a:t>SON </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4:46-54</a:t>
            </a:r>
          </a:p>
        </p:txBody>
      </p:sp>
      <p:sp>
        <p:nvSpPr>
          <p:cNvPr id="6" name="Diamond 5">
            <a:extLst>
              <a:ext uri="{FF2B5EF4-FFF2-40B4-BE49-F238E27FC236}">
                <a16:creationId xmlns:a16="http://schemas.microsoft.com/office/drawing/2014/main" id="{9240DE2C-5AF3-8651-F840-7B51E987B312}"/>
              </a:ext>
            </a:extLst>
          </p:cNvPr>
          <p:cNvSpPr>
            <a:spLocks noChangeArrowheads="1"/>
          </p:cNvSpPr>
          <p:nvPr/>
        </p:nvSpPr>
        <p:spPr bwMode="auto">
          <a:xfrm>
            <a:off x="7380348" y="257039"/>
            <a:ext cx="3171527" cy="2590800"/>
          </a:xfrm>
          <a:prstGeom prst="diamond">
            <a:avLst/>
          </a:prstGeom>
          <a:solidFill>
            <a:schemeClr val="accent1">
              <a:lumMod val="20000"/>
              <a:lumOff val="80000"/>
            </a:schemeClr>
          </a:solidFill>
          <a:ln w="57150" cap="sq">
            <a:solidFill>
              <a:schemeClr val="tx1"/>
            </a:solidFill>
            <a:round/>
            <a:headEnd type="none" w="sm" len="sm"/>
            <a:tailEnd type="none" w="sm" len="sm"/>
          </a:ln>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effectLst/>
                <a:uLnTx/>
                <a:uFillTx/>
                <a:latin typeface="TEXT" charset="0"/>
                <a:ea typeface="ＭＳ Ｐゴシック" charset="0"/>
              </a:rPr>
              <a:t>HEALING</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PARALYTIC</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5:1-18</a:t>
            </a:r>
          </a:p>
        </p:txBody>
      </p:sp>
      <p:sp>
        <p:nvSpPr>
          <p:cNvPr id="7" name="Diamond 6">
            <a:extLst>
              <a:ext uri="{FF2B5EF4-FFF2-40B4-BE49-F238E27FC236}">
                <a16:creationId xmlns:a16="http://schemas.microsoft.com/office/drawing/2014/main" id="{61A00D5B-3F67-14AE-B14B-7D587170D29B}"/>
              </a:ext>
            </a:extLst>
          </p:cNvPr>
          <p:cNvSpPr/>
          <p:nvPr/>
        </p:nvSpPr>
        <p:spPr bwMode="auto">
          <a:xfrm>
            <a:off x="332509" y="1831839"/>
            <a:ext cx="3171527" cy="2590800"/>
          </a:xfrm>
          <a:prstGeom prst="diamond">
            <a:avLst/>
          </a:prstGeom>
          <a:solidFill>
            <a:schemeClr val="accent1">
              <a:lumMod val="20000"/>
              <a:lumOff val="80000"/>
            </a:schemeClr>
          </a:solidFill>
          <a:ln w="57150" cap="sq" cmpd="sng" algn="ctr">
            <a:solidFill>
              <a:schemeClr val="tx1"/>
            </a:solidFill>
            <a:prstDash val="solid"/>
            <a:round/>
            <a:headEnd type="none" w="sm" len="sm"/>
            <a:tailEnd type="none" w="sm" len="sm"/>
          </a:ln>
          <a:effectLst/>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effectLst/>
                <a:uLnTx/>
                <a:uFillTx/>
                <a:latin typeface="TEXT"/>
                <a:ea typeface="ＭＳ Ｐゴシック" charset="0"/>
                <a:cs typeface="TEXT"/>
              </a:rPr>
              <a:t>FEEDING</a:t>
            </a:r>
            <a:br>
              <a:rPr kumimoji="0" lang="en-US" sz="2800" b="1" i="0" u="none" strike="noStrike" kern="0" cap="none" spc="0" normalizeH="0" baseline="0" noProof="0" dirty="0">
                <a:ln>
                  <a:noFill/>
                </a:ln>
                <a:effectLst/>
                <a:uLnTx/>
                <a:uFillTx/>
                <a:latin typeface="TEXT"/>
                <a:ea typeface="ＭＳ Ｐゴシック" charset="0"/>
                <a:cs typeface="TEXT"/>
              </a:rPr>
            </a:br>
            <a:r>
              <a:rPr kumimoji="0" lang="en-US" sz="2800" b="1" i="0" u="none" strike="noStrike" kern="0" cap="none" spc="0" normalizeH="0" baseline="0" noProof="0" dirty="0">
                <a:ln>
                  <a:noFill/>
                </a:ln>
                <a:effectLst/>
                <a:uLnTx/>
                <a:uFillTx/>
                <a:latin typeface="TEXT"/>
                <a:ea typeface="ＭＳ Ｐゴシック" charset="0"/>
                <a:cs typeface="TEXT"/>
              </a:rPr>
              <a:t>5000</a:t>
            </a:r>
            <a:br>
              <a:rPr kumimoji="0" lang="en-US" sz="2800" b="1" i="0" u="none" strike="noStrike" kern="0" cap="none" spc="0" normalizeH="0" baseline="0" noProof="0" dirty="0">
                <a:ln>
                  <a:noFill/>
                </a:ln>
                <a:effectLst/>
                <a:uLnTx/>
                <a:uFillTx/>
                <a:latin typeface="TEXT"/>
                <a:ea typeface="ＭＳ Ｐゴシック" charset="0"/>
                <a:cs typeface="TEXT"/>
              </a:rPr>
            </a:br>
            <a:r>
              <a:rPr kumimoji="0" lang="en-US" sz="2800" b="1" i="0" u="none" strike="noStrike" kern="0" cap="none" spc="0" normalizeH="0" baseline="0" noProof="0" dirty="0">
                <a:ln>
                  <a:noFill/>
                </a:ln>
                <a:effectLst/>
                <a:uLnTx/>
                <a:uFillTx/>
                <a:latin typeface="TEXT"/>
                <a:ea typeface="ＭＳ Ｐゴシック" charset="0"/>
                <a:cs typeface="TEXT"/>
              </a:rPr>
              <a:t>6:1-15</a:t>
            </a:r>
          </a:p>
        </p:txBody>
      </p:sp>
      <p:sp>
        <p:nvSpPr>
          <p:cNvPr id="8" name="Diamond 7">
            <a:extLst>
              <a:ext uri="{FF2B5EF4-FFF2-40B4-BE49-F238E27FC236}">
                <a16:creationId xmlns:a16="http://schemas.microsoft.com/office/drawing/2014/main" id="{2F3B0B19-EC93-EB69-4663-2F18B2E3D808}"/>
              </a:ext>
            </a:extLst>
          </p:cNvPr>
          <p:cNvSpPr/>
          <p:nvPr/>
        </p:nvSpPr>
        <p:spPr bwMode="auto">
          <a:xfrm>
            <a:off x="3151645" y="1831839"/>
            <a:ext cx="3171527" cy="2590800"/>
          </a:xfrm>
          <a:prstGeom prst="diamond">
            <a:avLst/>
          </a:prstGeom>
          <a:solidFill>
            <a:schemeClr val="accent1">
              <a:lumMod val="20000"/>
              <a:lumOff val="80000"/>
            </a:schemeClr>
          </a:solidFill>
          <a:ln w="57150" cap="sq" cmpd="sng" algn="ctr">
            <a:solidFill>
              <a:schemeClr val="tx1"/>
            </a:solidFill>
            <a:prstDash val="solid"/>
            <a:round/>
            <a:headEnd type="none" w="sm" len="sm"/>
            <a:tailEnd type="none" w="sm" len="sm"/>
          </a:ln>
          <a:effectLst/>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effectLst/>
                <a:uLnTx/>
                <a:uFillTx/>
                <a:latin typeface="TEXT"/>
                <a:ea typeface="ＭＳ Ｐゴシック" charset="0"/>
                <a:cs typeface="TEXT"/>
              </a:rPr>
              <a:t>WALKING</a:t>
            </a:r>
            <a:br>
              <a:rPr kumimoji="0" lang="en-US" sz="2800" b="1" i="0" u="none" strike="noStrike" kern="0" cap="none" spc="0" normalizeH="0" baseline="0" noProof="0" dirty="0">
                <a:ln>
                  <a:noFill/>
                </a:ln>
                <a:effectLst/>
                <a:uLnTx/>
                <a:uFillTx/>
                <a:latin typeface="TEXT"/>
                <a:ea typeface="ＭＳ Ｐゴシック" charset="0"/>
                <a:cs typeface="TEXT"/>
              </a:rPr>
            </a:br>
            <a:r>
              <a:rPr kumimoji="0" lang="en-US" sz="2800" b="1" i="0" u="none" strike="noStrike" kern="0" cap="none" spc="0" normalizeH="0" baseline="0" noProof="0" dirty="0">
                <a:ln>
                  <a:noFill/>
                </a:ln>
                <a:effectLst/>
                <a:uLnTx/>
                <a:uFillTx/>
                <a:latin typeface="TEXT"/>
                <a:ea typeface="ＭＳ Ｐゴシック" charset="0"/>
                <a:cs typeface="TEXT"/>
              </a:rPr>
              <a:t>ON WATER</a:t>
            </a:r>
            <a:br>
              <a:rPr kumimoji="0" lang="en-US" sz="2800" b="1" i="0" u="none" strike="noStrike" kern="0" cap="none" spc="0" normalizeH="0" baseline="0" noProof="0" dirty="0">
                <a:ln>
                  <a:noFill/>
                </a:ln>
                <a:effectLst/>
                <a:uLnTx/>
                <a:uFillTx/>
                <a:latin typeface="TEXT"/>
                <a:ea typeface="ＭＳ Ｐゴシック" charset="0"/>
                <a:cs typeface="TEXT"/>
              </a:rPr>
            </a:br>
            <a:r>
              <a:rPr kumimoji="0" lang="en-US" sz="2800" b="1" i="0" u="none" strike="noStrike" kern="0" cap="none" spc="0" normalizeH="0" baseline="0" noProof="0" dirty="0">
                <a:ln>
                  <a:noFill/>
                </a:ln>
                <a:effectLst/>
                <a:uLnTx/>
                <a:uFillTx/>
                <a:latin typeface="TEXT"/>
                <a:ea typeface="ＭＳ Ｐゴシック" charset="0"/>
                <a:cs typeface="TEXT"/>
              </a:rPr>
              <a:t>6:16-24</a:t>
            </a:r>
          </a:p>
        </p:txBody>
      </p:sp>
      <p:sp>
        <p:nvSpPr>
          <p:cNvPr id="9" name="Diamond 8">
            <a:extLst>
              <a:ext uri="{FF2B5EF4-FFF2-40B4-BE49-F238E27FC236}">
                <a16:creationId xmlns:a16="http://schemas.microsoft.com/office/drawing/2014/main" id="{3686C47D-6A7F-817C-21DE-EE4F5E000180}"/>
              </a:ext>
            </a:extLst>
          </p:cNvPr>
          <p:cNvSpPr>
            <a:spLocks noChangeArrowheads="1"/>
          </p:cNvSpPr>
          <p:nvPr/>
        </p:nvSpPr>
        <p:spPr bwMode="auto">
          <a:xfrm>
            <a:off x="5970780" y="1831839"/>
            <a:ext cx="3171527" cy="2590800"/>
          </a:xfrm>
          <a:prstGeom prst="diamond">
            <a:avLst/>
          </a:prstGeom>
          <a:solidFill>
            <a:schemeClr val="accent1">
              <a:lumMod val="20000"/>
              <a:lumOff val="80000"/>
            </a:schemeClr>
          </a:solidFill>
          <a:ln w="57150" cap="sq">
            <a:solidFill>
              <a:schemeClr val="tx1"/>
            </a:solidFill>
            <a:round/>
            <a:headEnd type="none" w="sm" len="sm"/>
            <a:tailEnd type="none" w="sm" len="sm"/>
          </a:ln>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effectLst/>
                <a:uLnTx/>
                <a:uFillTx/>
                <a:latin typeface="TEXT" charset="0"/>
                <a:ea typeface="ＭＳ Ｐゴシック" charset="0"/>
              </a:rPr>
              <a:t>HEALING</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BLIND MAN</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9:1-7</a:t>
            </a:r>
          </a:p>
        </p:txBody>
      </p:sp>
      <p:sp>
        <p:nvSpPr>
          <p:cNvPr id="10" name="Diamond 9">
            <a:extLst>
              <a:ext uri="{FF2B5EF4-FFF2-40B4-BE49-F238E27FC236}">
                <a16:creationId xmlns:a16="http://schemas.microsoft.com/office/drawing/2014/main" id="{81C6DCE4-B742-CA59-4163-B821852CD522}"/>
              </a:ext>
            </a:extLst>
          </p:cNvPr>
          <p:cNvSpPr>
            <a:spLocks noChangeArrowheads="1"/>
          </p:cNvSpPr>
          <p:nvPr/>
        </p:nvSpPr>
        <p:spPr bwMode="auto">
          <a:xfrm>
            <a:off x="8701818" y="1831839"/>
            <a:ext cx="3171527" cy="2590800"/>
          </a:xfrm>
          <a:prstGeom prst="diamond">
            <a:avLst/>
          </a:prstGeom>
          <a:solidFill>
            <a:schemeClr val="accent1">
              <a:lumMod val="20000"/>
              <a:lumOff val="80000"/>
            </a:schemeClr>
          </a:solidFill>
          <a:ln w="57150" cap="sq">
            <a:solidFill>
              <a:schemeClr val="tx1"/>
            </a:solidFill>
            <a:round/>
            <a:headEnd type="none" w="sm" len="sm"/>
            <a:tailEnd type="none" w="sm" len="sm"/>
          </a:ln>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effectLst/>
                <a:uLnTx/>
                <a:uFillTx/>
                <a:latin typeface="TEXT" charset="0"/>
                <a:ea typeface="ＭＳ Ｐゴシック" charset="0"/>
              </a:rPr>
              <a:t>RAISING</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LAZARUS</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11:1-45</a:t>
            </a:r>
          </a:p>
        </p:txBody>
      </p:sp>
      <p:pic>
        <p:nvPicPr>
          <p:cNvPr id="17" name="Picture 16" descr="A blue cross on a white background&#10;&#10;Description automatically generated">
            <a:extLst>
              <a:ext uri="{FF2B5EF4-FFF2-40B4-BE49-F238E27FC236}">
                <a16:creationId xmlns:a16="http://schemas.microsoft.com/office/drawing/2014/main" id="{72D1B18E-244F-B375-B69B-EA24E22D545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76656" y="3830160"/>
            <a:ext cx="1771028" cy="2770801"/>
          </a:xfrm>
          <a:prstGeom prst="rect">
            <a:avLst/>
          </a:prstGeom>
        </p:spPr>
      </p:pic>
      <p:sp>
        <p:nvSpPr>
          <p:cNvPr id="20" name="TextBox 19">
            <a:extLst>
              <a:ext uri="{FF2B5EF4-FFF2-40B4-BE49-F238E27FC236}">
                <a16:creationId xmlns:a16="http://schemas.microsoft.com/office/drawing/2014/main" id="{028C2EB9-8BAC-3289-9A1D-61DC9E673710}"/>
              </a:ext>
            </a:extLst>
          </p:cNvPr>
          <p:cNvSpPr txBox="1"/>
          <p:nvPr/>
        </p:nvSpPr>
        <p:spPr>
          <a:xfrm>
            <a:off x="246595" y="4785079"/>
            <a:ext cx="8895712" cy="1815882"/>
          </a:xfrm>
          <a:prstGeom prst="rect">
            <a:avLst/>
          </a:prstGeom>
          <a:noFill/>
        </p:spPr>
        <p:txBody>
          <a:bodyPr wrap="square">
            <a:spAutoFit/>
          </a:bodyPr>
          <a:lstStyle/>
          <a:p>
            <a:r>
              <a:rPr lang="en-US" sz="2800" b="0" i="0" dirty="0">
                <a:solidFill>
                  <a:schemeClr val="bg1"/>
                </a:solidFill>
                <a:effectLst/>
              </a:rPr>
              <a:t> For our sake he was crucified under Pontius Pilate;</a:t>
            </a:r>
          </a:p>
          <a:p>
            <a:r>
              <a:rPr lang="en-US" sz="2800" b="0" i="0" dirty="0">
                <a:solidFill>
                  <a:schemeClr val="bg1"/>
                </a:solidFill>
                <a:effectLst/>
              </a:rPr>
              <a:t> he suffered death and was buried.</a:t>
            </a:r>
          </a:p>
          <a:p>
            <a:r>
              <a:rPr lang="en-US" sz="2800" b="1" i="0" dirty="0">
                <a:solidFill>
                  <a:srgbClr val="FFFF00"/>
                </a:solidFill>
                <a:effectLst/>
              </a:rPr>
              <a:t>On the third day he rose again</a:t>
            </a:r>
            <a:br>
              <a:rPr lang="en-US" sz="2800" dirty="0">
                <a:solidFill>
                  <a:schemeClr val="bg1"/>
                </a:solidFill>
              </a:rPr>
            </a:br>
            <a:r>
              <a:rPr lang="en-US" sz="2800" b="0" i="0" dirty="0">
                <a:solidFill>
                  <a:schemeClr val="bg1"/>
                </a:solidFill>
                <a:effectLst/>
              </a:rPr>
              <a:t>in accordance with the Scriptures;</a:t>
            </a:r>
            <a:endParaRPr lang="en-US" sz="2800" dirty="0"/>
          </a:p>
        </p:txBody>
      </p:sp>
    </p:spTree>
    <p:extLst>
      <p:ext uri="{BB962C8B-B14F-4D97-AF65-F5344CB8AC3E}">
        <p14:creationId xmlns:p14="http://schemas.microsoft.com/office/powerpoint/2010/main" val="79711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NT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notes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1298284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A68448-969E-8351-A5F1-E5E53B9A98EE}"/>
              </a:ext>
            </a:extLst>
          </p:cNvPr>
          <p:cNvSpPr txBox="1"/>
          <p:nvPr/>
        </p:nvSpPr>
        <p:spPr>
          <a:xfrm>
            <a:off x="263236" y="196381"/>
            <a:ext cx="11055928" cy="1200329"/>
          </a:xfrm>
          <a:prstGeom prst="rect">
            <a:avLst/>
          </a:prstGeom>
          <a:noFill/>
        </p:spPr>
        <p:txBody>
          <a:bodyPr wrap="square">
            <a:spAutoFit/>
          </a:bodyPr>
          <a:lstStyle/>
          <a:p>
            <a:r>
              <a:rPr lang="en-US" sz="3600" b="1" i="0" baseline="30000" dirty="0">
                <a:solidFill>
                  <a:schemeClr val="bg1"/>
                </a:solidFill>
                <a:effectLst/>
              </a:rPr>
              <a:t>37 </a:t>
            </a:r>
            <a:r>
              <a:rPr lang="en-US" sz="3600" b="0" i="0" dirty="0">
                <a:solidFill>
                  <a:schemeClr val="bg1"/>
                </a:solidFill>
                <a:effectLst/>
              </a:rPr>
              <a:t>But despite all the miraculous signs Jesus had done, most of the people still did not believe in him.</a:t>
            </a:r>
            <a:endParaRPr lang="en-US" sz="3600" dirty="0">
              <a:solidFill>
                <a:schemeClr val="bg1"/>
              </a:solidFill>
            </a:endParaRPr>
          </a:p>
        </p:txBody>
      </p:sp>
      <p:sp>
        <p:nvSpPr>
          <p:cNvPr id="2" name="TextBox 1">
            <a:extLst>
              <a:ext uri="{FF2B5EF4-FFF2-40B4-BE49-F238E27FC236}">
                <a16:creationId xmlns:a16="http://schemas.microsoft.com/office/drawing/2014/main" id="{C82322CC-1AC2-1ADC-8EB1-79004C1E963D}"/>
              </a:ext>
            </a:extLst>
          </p:cNvPr>
          <p:cNvSpPr txBox="1"/>
          <p:nvPr/>
        </p:nvSpPr>
        <p:spPr>
          <a:xfrm>
            <a:off x="5239188" y="5901636"/>
            <a:ext cx="6452379" cy="769441"/>
          </a:xfrm>
          <a:prstGeom prst="rect">
            <a:avLst/>
          </a:prstGeom>
          <a:noFill/>
        </p:spPr>
        <p:txBody>
          <a:bodyPr wrap="square">
            <a:spAutoFit/>
          </a:bodyPr>
          <a:lstStyle/>
          <a:p>
            <a:pPr algn="r"/>
            <a:r>
              <a:rPr lang="en-US" sz="4400" b="1" dirty="0">
                <a:solidFill>
                  <a:schemeClr val="bg1"/>
                </a:solidFill>
              </a:rPr>
              <a:t>John 12:37-50</a:t>
            </a:r>
          </a:p>
        </p:txBody>
      </p:sp>
      <p:sp>
        <p:nvSpPr>
          <p:cNvPr id="3" name="Diamond 2">
            <a:extLst>
              <a:ext uri="{FF2B5EF4-FFF2-40B4-BE49-F238E27FC236}">
                <a16:creationId xmlns:a16="http://schemas.microsoft.com/office/drawing/2014/main" id="{AE67A716-BDDD-93FB-4DDE-045BE00F0837}"/>
              </a:ext>
            </a:extLst>
          </p:cNvPr>
          <p:cNvSpPr>
            <a:spLocks noChangeArrowheads="1"/>
          </p:cNvSpPr>
          <p:nvPr/>
        </p:nvSpPr>
        <p:spPr bwMode="auto">
          <a:xfrm>
            <a:off x="1742077" y="1496293"/>
            <a:ext cx="3171527" cy="2590800"/>
          </a:xfrm>
          <a:prstGeom prst="diamond">
            <a:avLst/>
          </a:prstGeom>
          <a:solidFill>
            <a:schemeClr val="accent1">
              <a:lumMod val="20000"/>
              <a:lumOff val="80000"/>
            </a:schemeClr>
          </a:solidFill>
          <a:ln w="57150" cap="sq">
            <a:solidFill>
              <a:schemeClr val="tx1"/>
            </a:solidFill>
            <a:round/>
            <a:headEnd type="none" w="sm" len="sm"/>
            <a:tailEnd type="none" w="sm" len="sm"/>
          </a:ln>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effectLst/>
                <a:uLnTx/>
                <a:uFillTx/>
                <a:latin typeface="TEXT" charset="0"/>
                <a:ea typeface="ＭＳ Ｐゴシック" charset="0"/>
              </a:rPr>
              <a:t>WATER </a:t>
            </a:r>
            <a:br>
              <a:rPr kumimoji="0" lang="en-US" sz="2800" b="1" i="0" u="none" strike="noStrike" kern="0" cap="none" spc="0" normalizeH="0" baseline="0" noProof="0" dirty="0">
                <a:ln>
                  <a:noFill/>
                </a:ln>
                <a:effectLst/>
                <a:uLnTx/>
                <a:uFillTx/>
                <a:latin typeface="TEXT" charset="0"/>
                <a:ea typeface="ＭＳ Ｐゴシック" charset="0"/>
              </a:rPr>
            </a:br>
            <a:r>
              <a:rPr kumimoji="0" lang="en-US" sz="2800" b="1" i="0" u="none" strike="noStrike" kern="0" cap="none" spc="0" normalizeH="0" baseline="0" noProof="0" dirty="0">
                <a:ln>
                  <a:noFill/>
                </a:ln>
                <a:effectLst/>
                <a:uLnTx/>
                <a:uFillTx/>
                <a:latin typeface="TEXT" charset="0"/>
                <a:ea typeface="ＭＳ Ｐゴシック" charset="0"/>
              </a:rPr>
              <a:t>TO WINE </a:t>
            </a:r>
            <a:br>
              <a:rPr kumimoji="0" lang="en-US" sz="2800" b="1" i="0" u="none" strike="noStrike" kern="0" cap="none" spc="0" normalizeH="0" baseline="0" noProof="0" dirty="0">
                <a:ln>
                  <a:noFill/>
                </a:ln>
                <a:effectLst/>
                <a:uLnTx/>
                <a:uFillTx/>
                <a:latin typeface="TEXT" charset="0"/>
                <a:ea typeface="ＭＳ Ｐゴシック" charset="0"/>
              </a:rPr>
            </a:br>
            <a:r>
              <a:rPr kumimoji="0" lang="en-US" sz="2800" b="1" i="0" u="none" strike="noStrike" kern="0" cap="none" spc="0" normalizeH="0" baseline="0" noProof="0" dirty="0">
                <a:ln>
                  <a:noFill/>
                </a:ln>
                <a:effectLst/>
                <a:uLnTx/>
                <a:uFillTx/>
                <a:latin typeface="TEXT" charset="0"/>
                <a:ea typeface="ＭＳ Ｐゴシック" charset="0"/>
              </a:rPr>
              <a:t>2:1-11</a:t>
            </a:r>
          </a:p>
        </p:txBody>
      </p:sp>
      <p:sp>
        <p:nvSpPr>
          <p:cNvPr id="5" name="Diamond 4">
            <a:extLst>
              <a:ext uri="{FF2B5EF4-FFF2-40B4-BE49-F238E27FC236}">
                <a16:creationId xmlns:a16="http://schemas.microsoft.com/office/drawing/2014/main" id="{FA6E8DC9-0127-8160-0255-44AF5D4F7098}"/>
              </a:ext>
            </a:extLst>
          </p:cNvPr>
          <p:cNvSpPr>
            <a:spLocks noChangeArrowheads="1"/>
          </p:cNvSpPr>
          <p:nvPr/>
        </p:nvSpPr>
        <p:spPr bwMode="auto">
          <a:xfrm>
            <a:off x="4561212" y="1496293"/>
            <a:ext cx="3171527" cy="2590800"/>
          </a:xfrm>
          <a:prstGeom prst="diamond">
            <a:avLst/>
          </a:prstGeom>
          <a:solidFill>
            <a:schemeClr val="accent1">
              <a:lumMod val="20000"/>
              <a:lumOff val="80000"/>
            </a:schemeClr>
          </a:solidFill>
          <a:ln w="57150" cap="sq">
            <a:solidFill>
              <a:schemeClr val="tx1"/>
            </a:solidFill>
            <a:round/>
            <a:headEnd type="none" w="sm" len="sm"/>
            <a:tailEnd type="none" w="sm" len="sm"/>
          </a:ln>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effectLst/>
                <a:uLnTx/>
                <a:uFillTx/>
                <a:latin typeface="TEXT" charset="0"/>
                <a:ea typeface="ＭＳ Ｐゴシック" charset="0"/>
              </a:rPr>
              <a:t>HEALING </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OFFICIAL</a:t>
            </a:r>
            <a:r>
              <a:rPr kumimoji="0" lang="fr-FR" altLang="ja-JP" sz="2800" b="1" i="0" u="none" strike="noStrike" kern="0" cap="none" spc="0" normalizeH="0" baseline="0" noProof="0">
                <a:ln>
                  <a:noFill/>
                </a:ln>
                <a:effectLst/>
                <a:uLnTx/>
                <a:uFillTx/>
                <a:latin typeface="TEXT" charset="0"/>
                <a:ea typeface="ＭＳ Ｐゴシック" charset="0"/>
              </a:rPr>
              <a:t>'</a:t>
            </a:r>
            <a:r>
              <a:rPr kumimoji="0" lang="en-US" altLang="ja-JP" sz="2800" b="1" i="0" u="none" strike="noStrike" kern="0" cap="none" spc="0" normalizeH="0" baseline="0" noProof="0">
                <a:ln>
                  <a:noFill/>
                </a:ln>
                <a:effectLst/>
                <a:uLnTx/>
                <a:uFillTx/>
                <a:latin typeface="TEXT" charset="0"/>
                <a:ea typeface="ＭＳ Ｐゴシック" charset="0"/>
              </a:rPr>
              <a:t>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effectLst/>
                <a:uLnTx/>
                <a:uFillTx/>
                <a:latin typeface="TEXT" charset="0"/>
                <a:ea typeface="ＭＳ Ｐゴシック" charset="0"/>
              </a:rPr>
              <a:t>SON </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4:46-54</a:t>
            </a:r>
          </a:p>
        </p:txBody>
      </p:sp>
      <p:sp>
        <p:nvSpPr>
          <p:cNvPr id="6" name="Diamond 5">
            <a:extLst>
              <a:ext uri="{FF2B5EF4-FFF2-40B4-BE49-F238E27FC236}">
                <a16:creationId xmlns:a16="http://schemas.microsoft.com/office/drawing/2014/main" id="{9240DE2C-5AF3-8651-F840-7B51E987B312}"/>
              </a:ext>
            </a:extLst>
          </p:cNvPr>
          <p:cNvSpPr>
            <a:spLocks noChangeArrowheads="1"/>
          </p:cNvSpPr>
          <p:nvPr/>
        </p:nvSpPr>
        <p:spPr bwMode="auto">
          <a:xfrm>
            <a:off x="7380348" y="1496293"/>
            <a:ext cx="3171527" cy="2590800"/>
          </a:xfrm>
          <a:prstGeom prst="diamond">
            <a:avLst/>
          </a:prstGeom>
          <a:solidFill>
            <a:schemeClr val="accent1">
              <a:lumMod val="20000"/>
              <a:lumOff val="80000"/>
            </a:schemeClr>
          </a:solidFill>
          <a:ln w="57150" cap="sq">
            <a:solidFill>
              <a:schemeClr val="tx1"/>
            </a:solidFill>
            <a:round/>
            <a:headEnd type="none" w="sm" len="sm"/>
            <a:tailEnd type="none" w="sm" len="sm"/>
          </a:ln>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effectLst/>
                <a:uLnTx/>
                <a:uFillTx/>
                <a:latin typeface="TEXT" charset="0"/>
                <a:ea typeface="ＭＳ Ｐゴシック" charset="0"/>
              </a:rPr>
              <a:t>HEALING</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PARALYTIC</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5:1-18</a:t>
            </a:r>
          </a:p>
        </p:txBody>
      </p:sp>
      <p:sp>
        <p:nvSpPr>
          <p:cNvPr id="7" name="Diamond 6">
            <a:extLst>
              <a:ext uri="{FF2B5EF4-FFF2-40B4-BE49-F238E27FC236}">
                <a16:creationId xmlns:a16="http://schemas.microsoft.com/office/drawing/2014/main" id="{61A00D5B-3F67-14AE-B14B-7D587170D29B}"/>
              </a:ext>
            </a:extLst>
          </p:cNvPr>
          <p:cNvSpPr/>
          <p:nvPr/>
        </p:nvSpPr>
        <p:spPr bwMode="auto">
          <a:xfrm>
            <a:off x="332509" y="3071093"/>
            <a:ext cx="3171527" cy="2590800"/>
          </a:xfrm>
          <a:prstGeom prst="diamond">
            <a:avLst/>
          </a:prstGeom>
          <a:solidFill>
            <a:schemeClr val="accent1">
              <a:lumMod val="20000"/>
              <a:lumOff val="80000"/>
            </a:schemeClr>
          </a:solidFill>
          <a:ln w="57150" cap="sq" cmpd="sng" algn="ctr">
            <a:solidFill>
              <a:schemeClr val="tx1"/>
            </a:solidFill>
            <a:prstDash val="solid"/>
            <a:round/>
            <a:headEnd type="none" w="sm" len="sm"/>
            <a:tailEnd type="none" w="sm" len="sm"/>
          </a:ln>
          <a:effectLst/>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effectLst/>
                <a:uLnTx/>
                <a:uFillTx/>
                <a:latin typeface="TEXT"/>
                <a:ea typeface="ＭＳ Ｐゴシック" charset="0"/>
                <a:cs typeface="TEXT"/>
              </a:rPr>
              <a:t>FEEDING</a:t>
            </a:r>
            <a:br>
              <a:rPr kumimoji="0" lang="en-US" sz="2800" b="1" i="0" u="none" strike="noStrike" kern="0" cap="none" spc="0" normalizeH="0" baseline="0" noProof="0" dirty="0">
                <a:ln>
                  <a:noFill/>
                </a:ln>
                <a:effectLst/>
                <a:uLnTx/>
                <a:uFillTx/>
                <a:latin typeface="TEXT"/>
                <a:ea typeface="ＭＳ Ｐゴシック" charset="0"/>
                <a:cs typeface="TEXT"/>
              </a:rPr>
            </a:br>
            <a:r>
              <a:rPr kumimoji="0" lang="en-US" sz="2800" b="1" i="0" u="none" strike="noStrike" kern="0" cap="none" spc="0" normalizeH="0" baseline="0" noProof="0" dirty="0">
                <a:ln>
                  <a:noFill/>
                </a:ln>
                <a:effectLst/>
                <a:uLnTx/>
                <a:uFillTx/>
                <a:latin typeface="TEXT"/>
                <a:ea typeface="ＭＳ Ｐゴシック" charset="0"/>
                <a:cs typeface="TEXT"/>
              </a:rPr>
              <a:t>5000</a:t>
            </a:r>
            <a:br>
              <a:rPr kumimoji="0" lang="en-US" sz="2800" b="1" i="0" u="none" strike="noStrike" kern="0" cap="none" spc="0" normalizeH="0" baseline="0" noProof="0" dirty="0">
                <a:ln>
                  <a:noFill/>
                </a:ln>
                <a:effectLst/>
                <a:uLnTx/>
                <a:uFillTx/>
                <a:latin typeface="TEXT"/>
                <a:ea typeface="ＭＳ Ｐゴシック" charset="0"/>
                <a:cs typeface="TEXT"/>
              </a:rPr>
            </a:br>
            <a:r>
              <a:rPr kumimoji="0" lang="en-US" sz="2800" b="1" i="0" u="none" strike="noStrike" kern="0" cap="none" spc="0" normalizeH="0" baseline="0" noProof="0" dirty="0">
                <a:ln>
                  <a:noFill/>
                </a:ln>
                <a:effectLst/>
                <a:uLnTx/>
                <a:uFillTx/>
                <a:latin typeface="TEXT"/>
                <a:ea typeface="ＭＳ Ｐゴシック" charset="0"/>
                <a:cs typeface="TEXT"/>
              </a:rPr>
              <a:t>6:1-15</a:t>
            </a:r>
          </a:p>
        </p:txBody>
      </p:sp>
      <p:sp>
        <p:nvSpPr>
          <p:cNvPr id="8" name="Diamond 7">
            <a:extLst>
              <a:ext uri="{FF2B5EF4-FFF2-40B4-BE49-F238E27FC236}">
                <a16:creationId xmlns:a16="http://schemas.microsoft.com/office/drawing/2014/main" id="{2F3B0B19-EC93-EB69-4663-2F18B2E3D808}"/>
              </a:ext>
            </a:extLst>
          </p:cNvPr>
          <p:cNvSpPr/>
          <p:nvPr/>
        </p:nvSpPr>
        <p:spPr bwMode="auto">
          <a:xfrm>
            <a:off x="3151645" y="3071093"/>
            <a:ext cx="3171527" cy="2590800"/>
          </a:xfrm>
          <a:prstGeom prst="diamond">
            <a:avLst/>
          </a:prstGeom>
          <a:solidFill>
            <a:schemeClr val="accent1">
              <a:lumMod val="20000"/>
              <a:lumOff val="80000"/>
            </a:schemeClr>
          </a:solidFill>
          <a:ln w="57150" cap="sq" cmpd="sng" algn="ctr">
            <a:solidFill>
              <a:schemeClr val="tx1"/>
            </a:solidFill>
            <a:prstDash val="solid"/>
            <a:round/>
            <a:headEnd type="none" w="sm" len="sm"/>
            <a:tailEnd type="none" w="sm" len="sm"/>
          </a:ln>
          <a:effectLst/>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effectLst/>
                <a:uLnTx/>
                <a:uFillTx/>
                <a:latin typeface="TEXT"/>
                <a:ea typeface="ＭＳ Ｐゴシック" charset="0"/>
                <a:cs typeface="TEXT"/>
              </a:rPr>
              <a:t>WALKING</a:t>
            </a:r>
            <a:br>
              <a:rPr kumimoji="0" lang="en-US" sz="2800" b="1" i="0" u="none" strike="noStrike" kern="0" cap="none" spc="0" normalizeH="0" baseline="0" noProof="0" dirty="0">
                <a:ln>
                  <a:noFill/>
                </a:ln>
                <a:effectLst/>
                <a:uLnTx/>
                <a:uFillTx/>
                <a:latin typeface="TEXT"/>
                <a:ea typeface="ＭＳ Ｐゴシック" charset="0"/>
                <a:cs typeface="TEXT"/>
              </a:rPr>
            </a:br>
            <a:r>
              <a:rPr kumimoji="0" lang="en-US" sz="2800" b="1" i="0" u="none" strike="noStrike" kern="0" cap="none" spc="0" normalizeH="0" baseline="0" noProof="0" dirty="0">
                <a:ln>
                  <a:noFill/>
                </a:ln>
                <a:effectLst/>
                <a:uLnTx/>
                <a:uFillTx/>
                <a:latin typeface="TEXT"/>
                <a:ea typeface="ＭＳ Ｐゴシック" charset="0"/>
                <a:cs typeface="TEXT"/>
              </a:rPr>
              <a:t>ON WATER</a:t>
            </a:r>
            <a:br>
              <a:rPr kumimoji="0" lang="en-US" sz="2800" b="1" i="0" u="none" strike="noStrike" kern="0" cap="none" spc="0" normalizeH="0" baseline="0" noProof="0" dirty="0">
                <a:ln>
                  <a:noFill/>
                </a:ln>
                <a:effectLst/>
                <a:uLnTx/>
                <a:uFillTx/>
                <a:latin typeface="TEXT"/>
                <a:ea typeface="ＭＳ Ｐゴシック" charset="0"/>
                <a:cs typeface="TEXT"/>
              </a:rPr>
            </a:br>
            <a:r>
              <a:rPr kumimoji="0" lang="en-US" sz="2800" b="1" i="0" u="none" strike="noStrike" kern="0" cap="none" spc="0" normalizeH="0" baseline="0" noProof="0" dirty="0">
                <a:ln>
                  <a:noFill/>
                </a:ln>
                <a:effectLst/>
                <a:uLnTx/>
                <a:uFillTx/>
                <a:latin typeface="TEXT"/>
                <a:ea typeface="ＭＳ Ｐゴシック" charset="0"/>
                <a:cs typeface="TEXT"/>
              </a:rPr>
              <a:t>6:16-24</a:t>
            </a:r>
          </a:p>
        </p:txBody>
      </p:sp>
      <p:sp>
        <p:nvSpPr>
          <p:cNvPr id="9" name="Diamond 8">
            <a:extLst>
              <a:ext uri="{FF2B5EF4-FFF2-40B4-BE49-F238E27FC236}">
                <a16:creationId xmlns:a16="http://schemas.microsoft.com/office/drawing/2014/main" id="{3686C47D-6A7F-817C-21DE-EE4F5E000180}"/>
              </a:ext>
            </a:extLst>
          </p:cNvPr>
          <p:cNvSpPr>
            <a:spLocks noChangeArrowheads="1"/>
          </p:cNvSpPr>
          <p:nvPr/>
        </p:nvSpPr>
        <p:spPr bwMode="auto">
          <a:xfrm>
            <a:off x="5970780" y="3071093"/>
            <a:ext cx="3171527" cy="2590800"/>
          </a:xfrm>
          <a:prstGeom prst="diamond">
            <a:avLst/>
          </a:prstGeom>
          <a:solidFill>
            <a:schemeClr val="accent1">
              <a:lumMod val="20000"/>
              <a:lumOff val="80000"/>
            </a:schemeClr>
          </a:solidFill>
          <a:ln w="57150" cap="sq">
            <a:solidFill>
              <a:schemeClr val="tx1"/>
            </a:solidFill>
            <a:round/>
            <a:headEnd type="none" w="sm" len="sm"/>
            <a:tailEnd type="none" w="sm" len="sm"/>
          </a:ln>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effectLst/>
                <a:uLnTx/>
                <a:uFillTx/>
                <a:latin typeface="TEXT" charset="0"/>
                <a:ea typeface="ＭＳ Ｐゴシック" charset="0"/>
              </a:rPr>
              <a:t>HEALING</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BLIND MAN</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9:1-7</a:t>
            </a:r>
          </a:p>
        </p:txBody>
      </p:sp>
      <p:sp>
        <p:nvSpPr>
          <p:cNvPr id="10" name="Diamond 9">
            <a:extLst>
              <a:ext uri="{FF2B5EF4-FFF2-40B4-BE49-F238E27FC236}">
                <a16:creationId xmlns:a16="http://schemas.microsoft.com/office/drawing/2014/main" id="{81C6DCE4-B742-CA59-4163-B821852CD522}"/>
              </a:ext>
            </a:extLst>
          </p:cNvPr>
          <p:cNvSpPr>
            <a:spLocks noChangeArrowheads="1"/>
          </p:cNvSpPr>
          <p:nvPr/>
        </p:nvSpPr>
        <p:spPr bwMode="auto">
          <a:xfrm>
            <a:off x="8701818" y="3071093"/>
            <a:ext cx="3171527" cy="2590800"/>
          </a:xfrm>
          <a:prstGeom prst="diamond">
            <a:avLst/>
          </a:prstGeom>
          <a:solidFill>
            <a:schemeClr val="accent1">
              <a:lumMod val="20000"/>
              <a:lumOff val="80000"/>
            </a:schemeClr>
          </a:solidFill>
          <a:ln w="57150" cap="sq">
            <a:solidFill>
              <a:schemeClr val="tx1"/>
            </a:solidFill>
            <a:round/>
            <a:headEnd type="none" w="sm" len="sm"/>
            <a:tailEnd type="none" w="sm" len="sm"/>
          </a:ln>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effectLst/>
                <a:uLnTx/>
                <a:uFillTx/>
                <a:latin typeface="TEXT" charset="0"/>
                <a:ea typeface="ＭＳ Ｐゴシック" charset="0"/>
              </a:rPr>
              <a:t>RAISING</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LAZARUS</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11:1-45</a:t>
            </a:r>
          </a:p>
        </p:txBody>
      </p:sp>
    </p:spTree>
    <p:extLst>
      <p:ext uri="{BB962C8B-B14F-4D97-AF65-F5344CB8AC3E}">
        <p14:creationId xmlns:p14="http://schemas.microsoft.com/office/powerpoint/2010/main" val="207392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710485-0E7F-F7F1-FF1F-1A69DF9FE6D9}"/>
              </a:ext>
            </a:extLst>
          </p:cNvPr>
          <p:cNvPicPr>
            <a:picLocks noChangeAspect="1"/>
          </p:cNvPicPr>
          <p:nvPr/>
        </p:nvPicPr>
        <p:blipFill rotWithShape="1">
          <a:blip r:embed="rId2"/>
          <a:srcRect l="11138" r="7808"/>
          <a:stretch/>
        </p:blipFill>
        <p:spPr>
          <a:xfrm>
            <a:off x="0" y="10"/>
            <a:ext cx="8893788" cy="6857990"/>
          </a:xfrm>
          <a:prstGeom prst="rect">
            <a:avLst/>
          </a:prstGeom>
        </p:spPr>
      </p:pic>
      <p:sp>
        <p:nvSpPr>
          <p:cNvPr id="6" name="TextBox 5">
            <a:extLst>
              <a:ext uri="{FF2B5EF4-FFF2-40B4-BE49-F238E27FC236}">
                <a16:creationId xmlns:a16="http://schemas.microsoft.com/office/drawing/2014/main" id="{166EFC9D-88A4-6E08-F447-9660CFF0DADE}"/>
              </a:ext>
            </a:extLst>
          </p:cNvPr>
          <p:cNvSpPr txBox="1"/>
          <p:nvPr/>
        </p:nvSpPr>
        <p:spPr>
          <a:xfrm>
            <a:off x="7190509" y="0"/>
            <a:ext cx="5001491" cy="6857990"/>
          </a:xfrm>
          <a:prstGeom prst="rect">
            <a:avLst/>
          </a:prstGeom>
          <a:gradFill>
            <a:gsLst>
              <a:gs pos="99000">
                <a:schemeClr val="tx1"/>
              </a:gs>
              <a:gs pos="34000">
                <a:srgbClr val="000000"/>
              </a:gs>
              <a:gs pos="0">
                <a:schemeClr val="tx1">
                  <a:alpha val="0"/>
                </a:schemeClr>
              </a:gs>
            </a:gsLst>
            <a:lin ang="0" scaled="0"/>
          </a:gradFill>
        </p:spPr>
        <p:txBody>
          <a:bodyPr vert="horz" lIns="91440" tIns="45720" rIns="91440" bIns="45720" rtlCol="0" anchor="t">
            <a:normAutofit/>
          </a:bodyPr>
          <a:lstStyle/>
          <a:p>
            <a:pPr>
              <a:lnSpc>
                <a:spcPct val="90000"/>
              </a:lnSpc>
              <a:spcBef>
                <a:spcPct val="0"/>
              </a:spcBef>
              <a:spcAft>
                <a:spcPts val="600"/>
              </a:spcAft>
            </a:pPr>
            <a:endParaRPr lang="en-US" sz="5200" b="1" dirty="0">
              <a:solidFill>
                <a:schemeClr val="bg1"/>
              </a:solidFill>
              <a:latin typeface="+mj-lt"/>
              <a:ea typeface="+mj-ea"/>
              <a:cs typeface="+mj-cs"/>
            </a:endParaRPr>
          </a:p>
          <a:p>
            <a:pPr lvl="2">
              <a:lnSpc>
                <a:spcPct val="90000"/>
              </a:lnSpc>
              <a:spcBef>
                <a:spcPct val="0"/>
              </a:spcBef>
              <a:spcAft>
                <a:spcPts val="600"/>
              </a:spcAft>
            </a:pPr>
            <a:r>
              <a:rPr lang="en-US" sz="5200" b="1" dirty="0">
                <a:solidFill>
                  <a:schemeClr val="bg1"/>
                </a:solidFill>
                <a:latin typeface="+mj-lt"/>
                <a:ea typeface="+mj-ea"/>
                <a:cs typeface="+mj-cs"/>
              </a:rPr>
              <a:t>Unyielding Unbelief</a:t>
            </a:r>
          </a:p>
        </p:txBody>
      </p:sp>
      <p:sp>
        <p:nvSpPr>
          <p:cNvPr id="4" name="TextBox 3">
            <a:extLst>
              <a:ext uri="{FF2B5EF4-FFF2-40B4-BE49-F238E27FC236}">
                <a16:creationId xmlns:a16="http://schemas.microsoft.com/office/drawing/2014/main" id="{B7F9C0A8-938A-1F29-341E-6A2A6E41E889}"/>
              </a:ext>
            </a:extLst>
          </p:cNvPr>
          <p:cNvSpPr txBox="1"/>
          <p:nvPr/>
        </p:nvSpPr>
        <p:spPr>
          <a:xfrm>
            <a:off x="7176654" y="-83130"/>
            <a:ext cx="5001491" cy="6567035"/>
          </a:xfrm>
          <a:prstGeom prst="rect">
            <a:avLst/>
          </a:prstGeom>
          <a:noFill/>
        </p:spPr>
        <p:txBody>
          <a:bodyPr vert="horz" lIns="91440" tIns="45720" rIns="91440" bIns="45720" rtlCol="0" anchor="t">
            <a:normAutofit/>
          </a:bodyPr>
          <a:lstStyle/>
          <a:p>
            <a:pPr>
              <a:lnSpc>
                <a:spcPct val="90000"/>
              </a:lnSpc>
              <a:spcBef>
                <a:spcPct val="0"/>
              </a:spcBef>
              <a:spcAft>
                <a:spcPts val="600"/>
              </a:spcAft>
            </a:pPr>
            <a:endParaRPr lang="en-US" sz="5200" b="1" dirty="0">
              <a:solidFill>
                <a:schemeClr val="bg1"/>
              </a:solidFill>
              <a:latin typeface="+mj-lt"/>
              <a:ea typeface="+mj-ea"/>
              <a:cs typeface="+mj-cs"/>
            </a:endParaRPr>
          </a:p>
          <a:p>
            <a:pPr lvl="2">
              <a:lnSpc>
                <a:spcPct val="90000"/>
              </a:lnSpc>
              <a:spcBef>
                <a:spcPct val="0"/>
              </a:spcBef>
              <a:spcAft>
                <a:spcPts val="600"/>
              </a:spcAft>
            </a:pPr>
            <a:endParaRPr lang="en-US" sz="5200" b="1" dirty="0">
              <a:solidFill>
                <a:schemeClr val="bg1"/>
              </a:solidFill>
              <a:latin typeface="+mj-lt"/>
              <a:ea typeface="+mj-ea"/>
              <a:cs typeface="+mj-cs"/>
            </a:endParaRPr>
          </a:p>
          <a:p>
            <a:pPr lvl="2">
              <a:lnSpc>
                <a:spcPct val="90000"/>
              </a:lnSpc>
              <a:spcBef>
                <a:spcPct val="0"/>
              </a:spcBef>
              <a:spcAft>
                <a:spcPts val="600"/>
              </a:spcAft>
            </a:pPr>
            <a:r>
              <a:rPr lang="en-US" sz="5200" b="1" dirty="0">
                <a:solidFill>
                  <a:schemeClr val="bg1"/>
                </a:solidFill>
                <a:latin typeface="+mj-lt"/>
                <a:ea typeface="+mj-ea"/>
                <a:cs typeface="+mj-cs"/>
              </a:rPr>
              <a:t>                    to Eternal Rewards</a:t>
            </a:r>
          </a:p>
          <a:p>
            <a:pPr lvl="2">
              <a:lnSpc>
                <a:spcPct val="90000"/>
              </a:lnSpc>
              <a:spcBef>
                <a:spcPct val="0"/>
              </a:spcBef>
              <a:spcAft>
                <a:spcPts val="600"/>
              </a:spcAft>
            </a:pPr>
            <a:endParaRPr lang="en-US" sz="5200" b="1" dirty="0">
              <a:solidFill>
                <a:schemeClr val="bg1"/>
              </a:solidFill>
              <a:latin typeface="+mj-lt"/>
              <a:ea typeface="+mj-ea"/>
              <a:cs typeface="+mj-cs"/>
            </a:endParaRPr>
          </a:p>
          <a:p>
            <a:pPr lvl="2">
              <a:lnSpc>
                <a:spcPct val="90000"/>
              </a:lnSpc>
              <a:spcBef>
                <a:spcPct val="0"/>
              </a:spcBef>
              <a:spcAft>
                <a:spcPts val="600"/>
              </a:spcAft>
            </a:pPr>
            <a:r>
              <a:rPr lang="en-US" sz="4400" dirty="0">
                <a:solidFill>
                  <a:schemeClr val="bg1"/>
                </a:solidFill>
              </a:rPr>
              <a:t>John 12:37-50</a:t>
            </a:r>
          </a:p>
        </p:txBody>
      </p:sp>
    </p:spTree>
    <p:extLst>
      <p:ext uri="{BB962C8B-B14F-4D97-AF65-F5344CB8AC3E}">
        <p14:creationId xmlns:p14="http://schemas.microsoft.com/office/powerpoint/2010/main" val="211150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Man standing alone on hanging bridge photo – Free Man Image on Unsplash">
            <a:extLst>
              <a:ext uri="{FF2B5EF4-FFF2-40B4-BE49-F238E27FC236}">
                <a16:creationId xmlns:a16="http://schemas.microsoft.com/office/drawing/2014/main" id="{07D46BD0-FA30-7145-F260-E071E6B444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ln w="57150">
            <a:no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AAA0000-7149-EFF6-8364-06D9E888EB8A}"/>
              </a:ext>
            </a:extLst>
          </p:cNvPr>
          <p:cNvSpPr txBox="1"/>
          <p:nvPr/>
        </p:nvSpPr>
        <p:spPr>
          <a:xfrm>
            <a:off x="3048000" y="240022"/>
            <a:ext cx="60960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EFEFE"/>
                </a:solidFill>
                <a:effectLst/>
                <a:uLnTx/>
                <a:uFillTx/>
                <a:latin typeface="Californian FB" panose="0207040306080B030204" pitchFamily="18" charset="0"/>
                <a:ea typeface="Arial Unicode MS"/>
                <a:cs typeface="Arial Unicode MS"/>
              </a:rPr>
              <a:t>Believing</a:t>
            </a:r>
            <a:endParaRPr kumimoji="0" lang="en-SG" sz="3600" b="0" i="0" u="none" strike="noStrike" kern="1200" cap="none" spc="0" normalizeH="0" baseline="0" noProof="0" dirty="0">
              <a:ln>
                <a:noFill/>
              </a:ln>
              <a:solidFill>
                <a:srgbClr val="000000"/>
              </a:solidFill>
              <a:effectLst/>
              <a:uLnTx/>
              <a:uFillTx/>
              <a:latin typeface="Californian FB" panose="0207040306080B030204" pitchFamily="18" charset="0"/>
              <a:ea typeface="Arial Unicode MS"/>
              <a:cs typeface="Arial Unicode MS"/>
            </a:endParaRPr>
          </a:p>
        </p:txBody>
      </p:sp>
      <p:sp>
        <p:nvSpPr>
          <p:cNvPr id="8" name="TextBox 7">
            <a:extLst>
              <a:ext uri="{FF2B5EF4-FFF2-40B4-BE49-F238E27FC236}">
                <a16:creationId xmlns:a16="http://schemas.microsoft.com/office/drawing/2014/main" id="{F1EAB2BF-D2C0-13D4-E688-B853CCE43D6E}"/>
              </a:ext>
            </a:extLst>
          </p:cNvPr>
          <p:cNvSpPr txBox="1"/>
          <p:nvPr/>
        </p:nvSpPr>
        <p:spPr>
          <a:xfrm>
            <a:off x="2966720" y="3714742"/>
            <a:ext cx="643128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EFEFE"/>
                </a:solidFill>
                <a:effectLst/>
                <a:uLnTx/>
                <a:uFillTx/>
                <a:latin typeface="Californian FB" panose="0207040306080B030204" pitchFamily="18" charset="0"/>
                <a:ea typeface="Arial Unicode MS"/>
                <a:cs typeface="Arial Unicode MS"/>
              </a:rPr>
              <a:t>C  H  R  I  S  T</a:t>
            </a:r>
            <a:endParaRPr kumimoji="0" lang="en-SG" sz="3600" b="0" i="0" u="none" strike="noStrike" kern="1200" cap="none" spc="0" normalizeH="0" baseline="0" noProof="0" dirty="0">
              <a:ln>
                <a:noFill/>
              </a:ln>
              <a:solidFill>
                <a:srgbClr val="000000"/>
              </a:solidFill>
              <a:effectLst/>
              <a:uLnTx/>
              <a:uFillTx/>
              <a:latin typeface="Californian FB" panose="0207040306080B030204" pitchFamily="18" charset="0"/>
              <a:ea typeface="Arial Unicode MS"/>
              <a:cs typeface="Arial Unicode MS"/>
            </a:endParaRPr>
          </a:p>
        </p:txBody>
      </p:sp>
      <p:sp>
        <p:nvSpPr>
          <p:cNvPr id="9" name="TextBox 8">
            <a:extLst>
              <a:ext uri="{FF2B5EF4-FFF2-40B4-BE49-F238E27FC236}">
                <a16:creationId xmlns:a16="http://schemas.microsoft.com/office/drawing/2014/main" id="{7681DA2A-CE3A-B190-700F-3AB10D165EFE}"/>
              </a:ext>
            </a:extLst>
          </p:cNvPr>
          <p:cNvSpPr txBox="1"/>
          <p:nvPr/>
        </p:nvSpPr>
        <p:spPr>
          <a:xfrm>
            <a:off x="3103880" y="6241534"/>
            <a:ext cx="6156960" cy="461665"/>
          </a:xfrm>
          <a:prstGeom prst="rect">
            <a:avLst/>
          </a:prstGeom>
          <a:solidFill>
            <a:schemeClr val="tx1"/>
          </a:solidFill>
          <a:ln>
            <a:solidFill>
              <a:schemeClr val="bg1">
                <a:lumMod val="9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EFEFE"/>
                </a:solidFill>
                <a:effectLst/>
                <a:uLnTx/>
                <a:uFillTx/>
                <a:latin typeface="Times New Roman" panose="02020603050405020304" pitchFamily="18" charset="0"/>
                <a:ea typeface="Arial Unicode MS"/>
                <a:cs typeface="Arial Unicode MS"/>
              </a:rPr>
              <a:t>Responding to John’s Gospel</a:t>
            </a:r>
            <a:endParaRPr kumimoji="0" lang="en-SG" sz="1400" b="0" i="0" u="none" strike="noStrike" kern="1200" cap="none" spc="0" normalizeH="0" baseline="0" noProof="0" dirty="0">
              <a:ln>
                <a:noFill/>
              </a:ln>
              <a:solidFill>
                <a:srgbClr val="000000"/>
              </a:solidFill>
              <a:effectLst/>
              <a:uLnTx/>
              <a:uFillTx/>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258479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6067</TotalTime>
  <Words>4530</Words>
  <Application>Microsoft Macintosh PowerPoint</Application>
  <PresentationFormat>Widescreen</PresentationFormat>
  <Paragraphs>383</Paragraphs>
  <Slides>67</Slides>
  <Notes>13</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67</vt:i4>
      </vt:variant>
    </vt:vector>
  </HeadingPairs>
  <TitlesOfParts>
    <vt:vector size="85" baseType="lpstr">
      <vt:lpstr>blbGentium</vt:lpstr>
      <vt:lpstr>Google Sans</vt:lpstr>
      <vt:lpstr>ＭＳ Ｐゴシック</vt:lpstr>
      <vt:lpstr>system-ui</vt:lpstr>
      <vt:lpstr>TEXT</vt:lpstr>
      <vt:lpstr>Aptos</vt:lpstr>
      <vt:lpstr>Aptos Display</vt:lpstr>
      <vt:lpstr>Aptos Narrow</vt:lpstr>
      <vt:lpstr>Arial</vt:lpstr>
      <vt:lpstr>Calibri</vt:lpstr>
      <vt:lpstr>Californian FB</vt:lpstr>
      <vt:lpstr>Comic Sans MS</vt:lpstr>
      <vt:lpstr>Helvetica</vt:lpstr>
      <vt:lpstr>Helvetica Neue</vt:lpstr>
      <vt:lpstr>Times New Roman</vt:lpstr>
      <vt:lpstr>Wingdings</vt:lpstr>
      <vt:lpstr>Office Theme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NT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Lyle</dc:creator>
  <cp:lastModifiedBy>Rick Griffith</cp:lastModifiedBy>
  <cp:revision>8</cp:revision>
  <dcterms:created xsi:type="dcterms:W3CDTF">2024-04-12T10:59:32Z</dcterms:created>
  <dcterms:modified xsi:type="dcterms:W3CDTF">2024-04-21T05:40:52Z</dcterms:modified>
</cp:coreProperties>
</file>