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  <p:sldMasterId id="2147483756" r:id="rId3"/>
    <p:sldMasterId id="2147483774" r:id="rId4"/>
    <p:sldMasterId id="2147483804" r:id="rId5"/>
    <p:sldMasterId id="2147483816" r:id="rId6"/>
    <p:sldMasterId id="2147483828" r:id="rId7"/>
  </p:sldMasterIdLst>
  <p:notesMasterIdLst>
    <p:notesMasterId r:id="rId28"/>
  </p:notesMasterIdLst>
  <p:sldIdLst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7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390" r:id="rId25"/>
    <p:sldId id="333" r:id="rId26"/>
    <p:sldId id="33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F41433-19A6-4644-AA25-A7F33C249823}" v="11" dt="2024-02-24T23:48:35.7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260"/>
    <p:restoredTop sz="95794"/>
  </p:normalViewPr>
  <p:slideViewPr>
    <p:cSldViewPr snapToGrid="0">
      <p:cViewPr varScale="1">
        <p:scale>
          <a:sx n="58" d="100"/>
          <a:sy n="58" d="100"/>
        </p:scale>
        <p:origin x="224" y="2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3526E-D644-BF43-A8F2-600DF0FC8D02}" type="datetimeFigureOut">
              <a:rPr lang="en-US" smtClean="0"/>
              <a:t>2/25/24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DB039-286B-BC47-8B3B-489FFA51D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03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47825" y="141288"/>
            <a:ext cx="3562350" cy="2003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54833" y="2278504"/>
            <a:ext cx="6475751" cy="6865495"/>
          </a:xfrm>
        </p:spPr>
        <p:txBody>
          <a:bodyPr/>
          <a:lstStyle/>
          <a:p>
            <a:r>
              <a:rPr lang="en-US" sz="1600" dirty="0"/>
              <a:t>Today’s sermon is the third in a series called Believing Christ, Responding to John’s Gospel account.</a:t>
            </a:r>
          </a:p>
          <a:p>
            <a:endParaRPr lang="en-US" sz="1600" dirty="0"/>
          </a:p>
          <a:p>
            <a:r>
              <a:rPr lang="en-US" sz="1600" dirty="0"/>
              <a:t>And here is a spoiler alert: everyone who hears the gospel, or good news, in our story today, in verses 35-51, responds by believing that Jesus is the Christ. </a:t>
            </a:r>
          </a:p>
          <a:p>
            <a:endParaRPr lang="en-US" sz="1600" dirty="0"/>
          </a:p>
          <a:p>
            <a:r>
              <a:rPr lang="en-US" sz="1600" dirty="0"/>
              <a:t>But, even though we know how they responded, we can still learn something by looking at the various circumstances leading up to,</a:t>
            </a:r>
          </a:p>
          <a:p>
            <a:r>
              <a:rPr lang="en-US" sz="1600" dirty="0"/>
              <a:t>  as well as the differences in their actual reactions.</a:t>
            </a:r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35869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NT Preaching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np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7E3A6-DC0B-ACB0-43F5-3D3E30767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80A91B-F4E5-C70E-F4D5-571EB5C05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8CCC4-57A2-AB54-88C6-259BF7640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AE95C-7ED8-D219-FC6B-A0285B979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076F2-37F6-2420-A79E-9B407B75D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84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B0948-9D0B-C748-37D5-F65F84B2D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E46BC5-717C-3C92-333D-5494C57557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B356D-D5F2-77AB-9866-F1374BF0C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5344F-1640-A90E-BDF3-563894BEC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E15F1-6684-E1FE-6637-26205D3B7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27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2A1785-1553-8882-6747-F80F177E51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9B7D5E-A0FD-D19B-3359-F37B7F995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913F0-5C3D-630A-55AC-5B1D1CB43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58F96-8A44-E311-6845-5BBF0D7DA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4B01F-5FB9-7F96-BF78-65B9F5B1E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93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852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19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616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469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959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914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763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666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AD7AB-F934-7DE5-5681-51F3FD13E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914E5-932C-2126-6C44-6A90774F7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76642-0F58-C591-897A-16D1B94F5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086AE-E843-9A2B-415D-06876DB08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5E7F1-2408-A792-11F4-AD8929E53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89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27373CC-EBAE-2941-89E3-4AC277F34031}" type="datetimeFigureOut">
              <a:rPr lang="en-US" smtClean="0"/>
              <a:t>2/25/24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372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973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20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153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526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366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22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687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1916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5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60396-700E-8F26-5CC8-D9BCB0DAF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8945C6-593E-FB42-0E8D-6F6647082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68F1F-0190-3152-7BAE-CD0DDC1A9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32D5C-3B80-39A5-BB6A-AA7036FDA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F9BA2-C1ED-4B64-8A1B-4B45FCC8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947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835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751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860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3962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6576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734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877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381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947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4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EE3D2-C32A-E0A8-68A0-578DBF174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05FC6-0E93-6142-A737-287239E22A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A78E51-8970-176C-8E13-3BC623B50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F725E-E688-16BD-88DC-4B012BD80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9F49EC-EB97-9891-7B99-9B75B6D52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1BE57-EF15-5474-4607-58789DD69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62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27373CC-EBAE-2941-89E3-4AC277F34031}" type="datetimeFigureOut">
              <a:rPr lang="en-US" smtClean="0"/>
              <a:t>2/25/24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3337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154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9770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939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6447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102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606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699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081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66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C423-20CE-0854-2463-69A6616A5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DD6113-82E9-3A89-7AB0-1A5B35F7B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41D964-389C-E8EA-95C3-C80A5FBE19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E31DD4-4E09-2F31-EFF4-A3A1924DAA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373BCC-F66C-03BC-D715-2D42B788E7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E6D638-6161-F641-005E-17C002AF5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03E39B-410D-E3CE-E26B-FE2A19632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4BC356-D414-BC6B-AA90-D83F7D8AB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6147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493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087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1669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0009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536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56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7628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9623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84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97A00-8B91-1173-4D29-C6E819152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683A2C-BA97-A90F-833B-3C2E7EDB9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DE0A0-DEFC-0BF4-7124-4C369E292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A788B9-BF65-76C2-7D1F-F817C707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303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1376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927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2673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715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780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492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691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810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6358446-46C6-FD4B-8F86-7D5741138C40}" type="datetimeFigureOut">
              <a:rPr lang="en-US" smtClean="0"/>
              <a:t>2/25/24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41E7A8C-DFB0-D94E-8F56-8ECE52B790C7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7957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8446-46C6-FD4B-8F86-7D5741138C40}" type="datetimeFigureOut">
              <a:rPr lang="en-US" smtClean="0"/>
              <a:t>2/25/24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7A8C-DFB0-D94E-8F56-8ECE52B79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67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D64A37-3C03-CE52-22BB-E70746A6F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612C39-D7A1-2207-BA80-0760D33C9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75A69-8CC6-D1F5-C5AA-8BFA89CE7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000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358446-46C6-FD4B-8F86-7D5741138C40}" type="datetimeFigureOut">
              <a:rPr lang="en-US" smtClean="0"/>
              <a:t>2/25/24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1E7A8C-DFB0-D94E-8F56-8ECE52B790C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7630837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8446-46C6-FD4B-8F86-7D5741138C40}" type="datetimeFigureOut">
              <a:rPr lang="en-US" smtClean="0"/>
              <a:t>2/25/24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7A8C-DFB0-D94E-8F56-8ECE52B79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853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8446-46C6-FD4B-8F86-7D5741138C40}" type="datetimeFigureOut">
              <a:rPr lang="en-US" smtClean="0"/>
              <a:t>2/25/24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7A8C-DFB0-D94E-8F56-8ECE52B79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302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8446-46C6-FD4B-8F86-7D5741138C40}" type="datetimeFigureOut">
              <a:rPr lang="en-US" smtClean="0"/>
              <a:t>2/25/24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7A8C-DFB0-D94E-8F56-8ECE52B79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027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8446-46C6-FD4B-8F86-7D5741138C40}" type="datetimeFigureOut">
              <a:rPr lang="en-US" smtClean="0"/>
              <a:t>2/25/24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7A8C-DFB0-D94E-8F56-8ECE52B79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875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358446-46C6-FD4B-8F86-7D5741138C40}" type="datetimeFigureOut">
              <a:rPr lang="en-US" smtClean="0"/>
              <a:t>2/25/24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1E7A8C-DFB0-D94E-8F56-8ECE52B790C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09212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358446-46C6-FD4B-8F86-7D5741138C40}" type="datetimeFigureOut">
              <a:rPr lang="en-US" smtClean="0"/>
              <a:t>2/25/24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1E7A8C-DFB0-D94E-8F56-8ECE52B790C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797843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8446-46C6-FD4B-8F86-7D5741138C40}" type="datetimeFigureOut">
              <a:rPr lang="en-US" smtClean="0"/>
              <a:t>2/25/24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7A8C-DFB0-D94E-8F56-8ECE52B79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419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8446-46C6-FD4B-8F86-7D5741138C40}" type="datetimeFigureOut">
              <a:rPr lang="en-US" smtClean="0"/>
              <a:t>2/25/24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7A8C-DFB0-D94E-8F56-8ECE52B79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510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7338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6BB6C-22E2-43DE-3549-7AA55E3CE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CF2E4-7F7E-2363-E4F9-147349C32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D323CC-C335-8C4B-A54F-D06599B620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817E0C-B95A-E9F4-9618-AEEA91CE4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ECA043-E4CC-E19C-97BD-31FF16488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B64D61-F430-AF97-D96B-2EDD81106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862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94589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76857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75663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27446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052544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68506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45743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83324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22692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0431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91073-8C3D-1A31-8638-966D484AF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766DF1-6C8C-2433-FBBF-C928E6BB54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380458-E400-96B6-C9F8-988FD8618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3D314E-494B-BDEE-D0F2-5941A9D81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404D6-2A97-31F9-6FC7-88F55AF81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23D41-42DF-F820-C91A-20B4AC2D4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51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1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25CF8B-A1BB-378D-276F-588D481E5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13050-6315-6256-49EE-D45C507EA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F9D69-A93B-29B2-E90A-32B96A1FCE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373CC-EBAE-2941-89E3-4AC277F34031}" type="datetimeFigureOut">
              <a:rPr lang="en-US" smtClean="0"/>
              <a:t>2/25/24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657F9-42DC-1B89-EABB-AA5EDDAD3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CA2B8-6C4E-8226-5B3D-F17BAD5637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90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373CC-EBAE-2941-89E3-4AC277F34031}" type="datetimeFigureOut">
              <a:rPr lang="en-US" smtClean="0"/>
              <a:t>2/25/24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08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27373CC-EBAE-2941-89E3-4AC277F34031}" type="datetimeFigureOut">
              <a:rPr lang="en-US" smtClean="0"/>
              <a:t>2/25/24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27373CC-EBAE-2941-89E3-4AC277F34031}" type="datetimeFigureOut">
              <a:rPr lang="en-US" smtClean="0"/>
              <a:t>2/25/24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06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27373CC-EBAE-2941-89E3-4AC277F34031}" type="datetimeFigureOut">
              <a:rPr lang="en-US" smtClean="0"/>
              <a:t>2/25/24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027312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96358446-46C6-FD4B-8F86-7D5741138C40}" type="datetimeFigureOut">
              <a:rPr lang="en-US" smtClean="0"/>
              <a:t>2/25/24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541E7A8C-DFB0-D94E-8F56-8ECE52B790C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40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541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6630E3-4FC8-3641-061E-CC5F0B33236E}"/>
              </a:ext>
            </a:extLst>
          </p:cNvPr>
          <p:cNvSpPr txBox="1"/>
          <p:nvPr/>
        </p:nvSpPr>
        <p:spPr>
          <a:xfrm>
            <a:off x="902826" y="7288"/>
            <a:ext cx="1071815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/>
                <a:latin typeface="Engravers MT" panose="020907070805050203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John 10:22-42</a:t>
            </a:r>
          </a:p>
          <a:p>
            <a:pPr algn="ctr"/>
            <a:r>
              <a:rPr lang="en-US" sz="3600" b="1" dirty="0">
                <a:latin typeface="Engravers MT" panose="02090707080505020304" pitchFamily="18" charset="77"/>
                <a:cs typeface="Times New Roman" panose="02020603050405020304" pitchFamily="18" charset="0"/>
              </a:rPr>
              <a:t>As WITH the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Engravers MT" panose="02090707080505020304" pitchFamily="18" charset="77"/>
                <a:cs typeface="Times New Roman" panose="02020603050405020304" pitchFamily="18" charset="0"/>
              </a:rPr>
              <a:t>Father</a:t>
            </a:r>
            <a:r>
              <a:rPr lang="en-US" sz="3600" b="1" dirty="0">
                <a:latin typeface="Engravers MT" panose="02090707080505020304" pitchFamily="18" charset="77"/>
                <a:cs typeface="Times New Roman" panose="02020603050405020304" pitchFamily="18" charset="0"/>
              </a:rPr>
              <a:t>, </a:t>
            </a:r>
            <a:br>
              <a:rPr lang="en-US" sz="3600" b="1" dirty="0">
                <a:latin typeface="Engravers MT" panose="02090707080505020304" pitchFamily="18" charset="77"/>
                <a:cs typeface="Times New Roman" panose="02020603050405020304" pitchFamily="18" charset="0"/>
              </a:rPr>
            </a:br>
            <a:r>
              <a:rPr lang="en-US" sz="3600" b="1" dirty="0">
                <a:latin typeface="Engravers MT" panose="02090707080505020304" pitchFamily="18" charset="77"/>
                <a:cs typeface="Times New Roman" panose="02020603050405020304" pitchFamily="18" charset="0"/>
              </a:rPr>
              <a:t>So, WITH the 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Engravers MT" panose="02090707080505020304" pitchFamily="18" charset="77"/>
                <a:cs typeface="Times New Roman" panose="02020603050405020304" pitchFamily="18" charset="0"/>
              </a:rPr>
              <a:t>Son</a:t>
            </a:r>
            <a:endParaRPr lang="en-SG" sz="3600" b="1" dirty="0">
              <a:solidFill>
                <a:schemeClr val="accent2">
                  <a:lumMod val="75000"/>
                </a:schemeClr>
              </a:solidFill>
              <a:effectLst/>
              <a:latin typeface="Engravers MT" panose="02090707080505020304" pitchFamily="18" charset="77"/>
            </a:endParaRPr>
          </a:p>
          <a:p>
            <a:pPr algn="ctr"/>
            <a:endParaRPr lang="en-SG" dirty="0"/>
          </a:p>
          <a:p>
            <a:pPr algn="ctr"/>
            <a:endParaRPr lang="en-US" dirty="0"/>
          </a:p>
        </p:txBody>
      </p:sp>
      <p:pic>
        <p:nvPicPr>
          <p:cNvPr id="1026" name="Picture 2" descr="brown and black wire on green grass during daytime">
            <a:extLst>
              <a:ext uri="{FF2B5EF4-FFF2-40B4-BE49-F238E27FC236}">
                <a16:creationId xmlns:a16="http://schemas.microsoft.com/office/drawing/2014/main" id="{748E19DC-CE43-2731-6B61-F5A82FFAA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6061" y="2009330"/>
            <a:ext cx="5930188" cy="395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5E5C19B-9A45-7177-FFD6-A75133132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10151"/>
            <a:ext cx="12192000" cy="134784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Preached by 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Rev. Manik Corea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at Crossroads International Church Singapore • CICFamily.com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Uploaded by Dr. Rick Griffith • Jordan Evangelical Theological Seminary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2719099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7E55D5-4DF7-D6F0-4B25-6A87DB8E0722}"/>
              </a:ext>
            </a:extLst>
          </p:cNvPr>
          <p:cNvSpPr txBox="1"/>
          <p:nvPr/>
        </p:nvSpPr>
        <p:spPr>
          <a:xfrm>
            <a:off x="935422" y="1116411"/>
            <a:ext cx="7935310" cy="4539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“You must make your choice. Either this man was, and is the Son of God; or else a madman or something worse…but let us not come up with any </a:t>
            </a:r>
            <a:r>
              <a:rPr lang="en-US" sz="3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patronising</a:t>
            </a:r>
            <a:r>
              <a:rPr lang="en-US" sz="3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 nonsense about His being a great human teacher. He has not left that open to us. He did not intend to.” </a:t>
            </a:r>
          </a:p>
          <a:p>
            <a:pPr algn="just"/>
            <a:endParaRPr lang="en-US" sz="2200" b="1" dirty="0"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just"/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C.S. Lewis, </a:t>
            </a:r>
            <a:r>
              <a:rPr lang="en-US" sz="2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Mere Christianity, 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Harper Collins, 2023, page 55-56.</a:t>
            </a:r>
            <a:endParaRPr lang="en-SG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pic>
        <p:nvPicPr>
          <p:cNvPr id="12290" name="Picture 2" descr="C. S. Lewis - Wikipedia">
            <a:extLst>
              <a:ext uri="{FF2B5EF4-FFF2-40B4-BE49-F238E27FC236}">
                <a16:creationId xmlns:a16="http://schemas.microsoft.com/office/drawing/2014/main" id="{B356B625-DD98-4ED0-99C8-8015540F1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384" y="1004540"/>
            <a:ext cx="2388913" cy="345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497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D5864B-A448-379F-0915-83213FD72BB1}"/>
              </a:ext>
            </a:extLst>
          </p:cNvPr>
          <p:cNvSpPr txBox="1"/>
          <p:nvPr/>
        </p:nvSpPr>
        <p:spPr>
          <a:xfrm>
            <a:off x="357352" y="199696"/>
            <a:ext cx="11466786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8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31 </a:t>
            </a:r>
            <a:r>
              <a:rPr lang="en-SG" sz="2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The Jews picked up stones again to stone him. </a:t>
            </a:r>
            <a:r>
              <a:rPr lang="en-SG" sz="28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32 </a:t>
            </a:r>
            <a:r>
              <a:rPr lang="en-SG" sz="2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Jesus answered them, “I have shown you many good works from the Father; for which of them are you going to stone me?” </a:t>
            </a:r>
            <a:r>
              <a:rPr lang="en-SG" sz="28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33 </a:t>
            </a:r>
            <a:r>
              <a:rPr lang="en-SG" sz="2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The Jews answered him, “It is not for a good work that we are going to stone you but for blasphemy, because you, being a man, make yourself God.” </a:t>
            </a:r>
            <a:r>
              <a:rPr lang="en-SG" sz="2800" b="1" baseline="30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34 </a:t>
            </a:r>
            <a:r>
              <a:rPr lang="en-SG" sz="28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Jesus answered them, “Is it not written in your Law, ‘I said, you are gods’? </a:t>
            </a:r>
            <a:r>
              <a:rPr lang="en-SG" sz="2800" b="1" baseline="30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35 </a:t>
            </a:r>
            <a:r>
              <a:rPr lang="en-SG" sz="28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If he called them gods to whom the word of God came—and Scripture cannot be broken— </a:t>
            </a:r>
            <a:r>
              <a:rPr lang="en-SG" sz="2800" b="1" baseline="30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36 </a:t>
            </a:r>
            <a:r>
              <a:rPr lang="en-SG" sz="28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do you say of him whom the Father consecrated and sent into the world, ‘You are blaspheming,’ because I said, ‘I am the Son of God’? </a:t>
            </a:r>
            <a:r>
              <a:rPr lang="en-SG" sz="28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37 </a:t>
            </a:r>
            <a:r>
              <a:rPr lang="en-SG" sz="2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If I am not doing the works of my Father, then do not believe me; </a:t>
            </a:r>
            <a:r>
              <a:rPr lang="en-SG" sz="28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38 </a:t>
            </a:r>
            <a:r>
              <a:rPr lang="en-SG" sz="2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but if I do them, even though you do not believe me, believe the works, that you may know and understand that the Father is in me and I am in the Father.” </a:t>
            </a:r>
            <a:r>
              <a:rPr lang="en-SG" sz="28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39 </a:t>
            </a:r>
            <a:r>
              <a:rPr lang="en-SG" sz="2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Again they sought to arrest him, but he escaped from their hands.</a:t>
            </a:r>
            <a:endParaRPr lang="en-SG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42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Walking with Jesus">
            <a:extLst>
              <a:ext uri="{FF2B5EF4-FFF2-40B4-BE49-F238E27FC236}">
                <a16:creationId xmlns:a16="http://schemas.microsoft.com/office/drawing/2014/main" id="{6B6111CE-643F-3420-1E8C-DA044DE30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139,700+ Tombstone Stock Photos, Pictures &amp; Royalty-Free Images - iStock |  Graveyard, Gravestone, Grave">
            <a:extLst>
              <a:ext uri="{FF2B5EF4-FFF2-40B4-BE49-F238E27FC236}">
                <a16:creationId xmlns:a16="http://schemas.microsoft.com/office/drawing/2014/main" id="{759251DD-4F9E-06AE-814E-AB7F55904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846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00CDCB-C924-C4A9-82E5-C616D6960697}"/>
              </a:ext>
            </a:extLst>
          </p:cNvPr>
          <p:cNvSpPr txBox="1"/>
          <p:nvPr/>
        </p:nvSpPr>
        <p:spPr>
          <a:xfrm>
            <a:off x="1030452" y="714704"/>
            <a:ext cx="102997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 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John 10:31-38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1)Vs 33 - Jews understood Jesus was claiming to be God. Stoning was the punishment for blasphemy (Leviticus 24:23).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2) Vs 36 – Jesus claimed to be set apart and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sen</a:t>
            </a:r>
            <a:r>
              <a:rPr lang="en-US" sz="2800" b="1" dirty="0">
                <a:solidFill>
                  <a:prstClr val="black"/>
                </a:solidFill>
                <a:latin typeface="Tw Cen MT" panose="020B0602020104020603"/>
              </a:rPr>
              <a:t>t into the world by 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the Father (compare John 8:58).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3) Vs 37 – Jesus claims to do the works/signs of the Father, so they must believe him.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325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79B9F2-1CC2-67FA-A42E-DB6E5E3987C7}"/>
              </a:ext>
            </a:extLst>
          </p:cNvPr>
          <p:cNvSpPr txBox="1"/>
          <p:nvPr/>
        </p:nvSpPr>
        <p:spPr>
          <a:xfrm>
            <a:off x="357353" y="262760"/>
            <a:ext cx="1125657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3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39 </a:t>
            </a:r>
            <a:r>
              <a:rPr lang="en-SG" sz="32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Again they sought to arrest him, but he escaped from their hands.</a:t>
            </a:r>
            <a:endParaRPr lang="en-SG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SG" sz="3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40 </a:t>
            </a:r>
            <a:r>
              <a:rPr lang="en-SG" sz="32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He went away again across the Jordan to the place where John had been baptizing at first, and there he remained. </a:t>
            </a:r>
            <a:r>
              <a:rPr lang="en-SG" sz="3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41 </a:t>
            </a:r>
            <a:r>
              <a:rPr lang="en-SG" sz="32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And many came to him. And they said, “John did no sign, but everything that John said about this man was true.” </a:t>
            </a:r>
            <a:r>
              <a:rPr lang="en-SG" sz="3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42 </a:t>
            </a:r>
            <a:r>
              <a:rPr lang="en-SG" sz="32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And many believed in him there.</a:t>
            </a:r>
            <a:endParaRPr lang="en-SG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611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412teens - Is Jesus God? Did Jesus claim that He was God? Jesus didn't  explicitly say, “I am God. Here's why.” But He absolutely claimed to be God  by applying the names">
            <a:extLst>
              <a:ext uri="{FF2B5EF4-FFF2-40B4-BE49-F238E27FC236}">
                <a16:creationId xmlns:a16="http://schemas.microsoft.com/office/drawing/2014/main" id="{4951858D-59E7-1348-93B6-F3F660C54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07731"/>
            <a:ext cx="5138902" cy="513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D42E37-B1AE-8B93-A265-447DC582C0E5}"/>
              </a:ext>
            </a:extLst>
          </p:cNvPr>
          <p:cNvSpPr txBox="1"/>
          <p:nvPr/>
        </p:nvSpPr>
        <p:spPr>
          <a:xfrm>
            <a:off x="1334815" y="5402317"/>
            <a:ext cx="9291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Arial Hebrew" pitchFamily="2" charset="-79"/>
                <a:cs typeface="Arial Hebrew" pitchFamily="2" charset="-79"/>
              </a:rPr>
              <a:t>And what will do you about it?</a:t>
            </a:r>
          </a:p>
        </p:txBody>
      </p:sp>
    </p:spTree>
    <p:extLst>
      <p:ext uri="{BB962C8B-B14F-4D97-AF65-F5344CB8AC3E}">
        <p14:creationId xmlns:p14="http://schemas.microsoft.com/office/powerpoint/2010/main" val="1847263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and person at a podium&#10;&#10;Description automatically generated">
            <a:extLst>
              <a:ext uri="{FF2B5EF4-FFF2-40B4-BE49-F238E27FC236}">
                <a16:creationId xmlns:a16="http://schemas.microsoft.com/office/drawing/2014/main" id="{9A63816D-C0CD-2663-2F05-C865F3BD1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660" y="3111264"/>
            <a:ext cx="6235351" cy="3497880"/>
          </a:xfrm>
          <a:prstGeom prst="rect">
            <a:avLst/>
          </a:prstGeom>
        </p:spPr>
      </p:pic>
      <p:pic>
        <p:nvPicPr>
          <p:cNvPr id="1026" name="Picture 2" descr="Asia Harvest">
            <a:extLst>
              <a:ext uri="{FF2B5EF4-FFF2-40B4-BE49-F238E27FC236}">
                <a16:creationId xmlns:a16="http://schemas.microsoft.com/office/drawing/2014/main" id="{7A1B405C-7A4A-8111-D6E2-03C6C9966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340506" cy="684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14764C-7CEB-279A-AF04-C652C0C59F5F}"/>
              </a:ext>
            </a:extLst>
          </p:cNvPr>
          <p:cNvSpPr txBox="1"/>
          <p:nvPr/>
        </p:nvSpPr>
        <p:spPr>
          <a:xfrm>
            <a:off x="4880617" y="416688"/>
            <a:ext cx="6724891" cy="255454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Chalkboard SE" panose="03050602040202020205" pitchFamily="66" charset="77"/>
              </a:rPr>
              <a:t>John Sung</a:t>
            </a:r>
          </a:p>
          <a:p>
            <a:pPr algn="ctr"/>
            <a:r>
              <a:rPr lang="en-US" sz="8000" b="1" dirty="0">
                <a:latin typeface="Chalkboard SE" panose="03050602040202020205" pitchFamily="66" charset="77"/>
              </a:rPr>
              <a:t>1901-1944</a:t>
            </a:r>
          </a:p>
        </p:txBody>
      </p:sp>
    </p:spTree>
    <p:extLst>
      <p:ext uri="{BB962C8B-B14F-4D97-AF65-F5344CB8AC3E}">
        <p14:creationId xmlns:p14="http://schemas.microsoft.com/office/powerpoint/2010/main" val="3577806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Quotes by Donald Grey Barnhouse">
            <a:extLst>
              <a:ext uri="{FF2B5EF4-FFF2-40B4-BE49-F238E27FC236}">
                <a16:creationId xmlns:a16="http://schemas.microsoft.com/office/drawing/2014/main" id="{30B8DA03-326C-8918-10E1-A033AD0D3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646" y="734510"/>
            <a:ext cx="2315419" cy="231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A2DB65-6B4E-312B-E06E-AB8666E3C1EE}"/>
              </a:ext>
            </a:extLst>
          </p:cNvPr>
          <p:cNvSpPr txBox="1"/>
          <p:nvPr/>
        </p:nvSpPr>
        <p:spPr>
          <a:xfrm>
            <a:off x="1284790" y="555102"/>
            <a:ext cx="70026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“The tragedy of modern </a:t>
            </a:r>
            <a:r>
              <a:rPr lang="en-US" sz="6000" dirty="0">
                <a:solidFill>
                  <a:srgbClr val="0070C0"/>
                </a:solidFill>
              </a:rPr>
              <a:t>evangelicalism</a:t>
            </a:r>
            <a:r>
              <a:rPr lang="en-US" sz="6000" dirty="0"/>
              <a:t> is calling many to </a:t>
            </a:r>
            <a:r>
              <a:rPr lang="en-US" sz="6000" u="sng" dirty="0">
                <a:solidFill>
                  <a:schemeClr val="tx2">
                    <a:lumMod val="90000"/>
                  </a:schemeClr>
                </a:solidFill>
              </a:rPr>
              <a:t>profession</a:t>
            </a:r>
            <a:r>
              <a:rPr lang="en-US" sz="6000" dirty="0"/>
              <a:t>, few to </a:t>
            </a:r>
            <a:r>
              <a:rPr lang="en-US" sz="6000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obedience</a:t>
            </a:r>
            <a:r>
              <a:rPr lang="en-US" sz="6000" dirty="0"/>
              <a:t>.”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99BE75-5C5C-EA43-D7A7-84C9A9D1F73B}"/>
              </a:ext>
            </a:extLst>
          </p:cNvPr>
          <p:cNvSpPr txBox="1"/>
          <p:nvPr/>
        </p:nvSpPr>
        <p:spPr>
          <a:xfrm>
            <a:off x="8287474" y="3229337"/>
            <a:ext cx="27779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Donald Gray Barnhouse,</a:t>
            </a:r>
          </a:p>
          <a:p>
            <a:r>
              <a:rPr lang="en-US" sz="2800" dirty="0">
                <a:solidFill>
                  <a:srgbClr val="FFFF00"/>
                </a:solidFill>
              </a:rPr>
              <a:t>US Theologian and Pastor</a:t>
            </a:r>
          </a:p>
        </p:txBody>
      </p:sp>
    </p:spTree>
    <p:extLst>
      <p:ext uri="{BB962C8B-B14F-4D97-AF65-F5344CB8AC3E}">
        <p14:creationId xmlns:p14="http://schemas.microsoft.com/office/powerpoint/2010/main" val="960437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482DE-DCDA-3544-877E-A53A1E41F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806" y="883508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en-TH" sz="6000" b="1" dirty="0">
                <a:latin typeface="Chalkboard SE" panose="03050602040202020205" pitchFamily="66" charset="77"/>
              </a:rPr>
              <a:t>LET US PRAY….</a:t>
            </a:r>
          </a:p>
        </p:txBody>
      </p:sp>
      <p:pic>
        <p:nvPicPr>
          <p:cNvPr id="34818" name="Picture 2" descr="Let us pray!">
            <a:extLst>
              <a:ext uri="{FF2B5EF4-FFF2-40B4-BE49-F238E27FC236}">
                <a16:creationId xmlns:a16="http://schemas.microsoft.com/office/drawing/2014/main" id="{9292EA36-8F16-9E46-AACB-98D7425FD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21" y="1962664"/>
            <a:ext cx="8354235" cy="446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481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361606608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an standing alone on hanging bridge photo – Free Man Image on Unsplash">
            <a:extLst>
              <a:ext uri="{FF2B5EF4-FFF2-40B4-BE49-F238E27FC236}">
                <a16:creationId xmlns:a16="http://schemas.microsoft.com/office/drawing/2014/main" id="{99603D0A-0076-657B-35F4-918B452458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97606F-357C-B36A-D722-681C4447FC7E}"/>
              </a:ext>
            </a:extLst>
          </p:cNvPr>
          <p:cNvSpPr txBox="1"/>
          <p:nvPr/>
        </p:nvSpPr>
        <p:spPr>
          <a:xfrm>
            <a:off x="3048000" y="240022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fornian FB" panose="0207040306080B030204" pitchFamily="18" charset="0"/>
                <a:ea typeface="Arial Unicode MS"/>
                <a:cs typeface="Arial Unicode MS"/>
              </a:rPr>
              <a:t>Believing</a:t>
            </a:r>
            <a:endParaRPr kumimoji="0" lang="en-SG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fornian FB" panose="0207040306080B030204" pitchFamily="18" charset="0"/>
              <a:ea typeface="Arial Unicode MS"/>
              <a:cs typeface="Arial Unicode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49CF9E-DBA2-59DE-FF24-F29AFBF1380A}"/>
              </a:ext>
            </a:extLst>
          </p:cNvPr>
          <p:cNvSpPr txBox="1"/>
          <p:nvPr/>
        </p:nvSpPr>
        <p:spPr>
          <a:xfrm>
            <a:off x="2966720" y="3714742"/>
            <a:ext cx="64312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fornian FB" panose="0207040306080B030204" pitchFamily="18" charset="0"/>
                <a:ea typeface="Arial Unicode MS"/>
                <a:cs typeface="Arial Unicode MS"/>
              </a:rPr>
              <a:t>C  H  R  I  S  T</a:t>
            </a:r>
            <a:endParaRPr kumimoji="0" lang="en-SG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fornian FB" panose="0207040306080B030204" pitchFamily="18" charset="0"/>
              <a:ea typeface="Arial Unicode MS"/>
              <a:cs typeface="Arial Unicode M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DF7D4A-9DAA-2E71-A1EB-E40F31906B01}"/>
              </a:ext>
            </a:extLst>
          </p:cNvPr>
          <p:cNvSpPr txBox="1"/>
          <p:nvPr/>
        </p:nvSpPr>
        <p:spPr>
          <a:xfrm>
            <a:off x="3103880" y="6241534"/>
            <a:ext cx="615696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Arial Unicode MS"/>
              </a:rPr>
              <a:t>Responding to John’s Gospel</a:t>
            </a:r>
            <a:endParaRPr kumimoji="0" lang="en-SG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76406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Preaching link at 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and script for free!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455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sheep grazing on a hill&#10;&#10;Description automatically generated">
            <a:extLst>
              <a:ext uri="{FF2B5EF4-FFF2-40B4-BE49-F238E27FC236}">
                <a16:creationId xmlns:a16="http://schemas.microsoft.com/office/drawing/2014/main" id="{39A62883-7836-2C58-5580-6E7D29F77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41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74762B-053F-CB41-4A59-377E8531AC84}"/>
              </a:ext>
            </a:extLst>
          </p:cNvPr>
          <p:cNvSpPr txBox="1"/>
          <p:nvPr/>
        </p:nvSpPr>
        <p:spPr>
          <a:xfrm>
            <a:off x="84083" y="0"/>
            <a:ext cx="12181489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3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22 </a:t>
            </a:r>
            <a:r>
              <a:rPr lang="en-SG" sz="32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At that time the Feast of Dedication took place at Jerusalem. It was winter, </a:t>
            </a:r>
            <a:r>
              <a:rPr lang="en-SG" sz="3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23 </a:t>
            </a:r>
            <a:r>
              <a:rPr lang="en-SG" sz="32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and Jesus was walking in the temple, in the colonnade of Solomon. </a:t>
            </a:r>
            <a:r>
              <a:rPr lang="en-SG" sz="3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24 </a:t>
            </a:r>
            <a:r>
              <a:rPr lang="en-SG" sz="32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So the Jews gathered around him and said to him, “How long will you keep us in suspense? If you are the Christ, tell us plainly.” </a:t>
            </a:r>
            <a:r>
              <a:rPr lang="en-SG" sz="3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25 </a:t>
            </a:r>
            <a:r>
              <a:rPr lang="en-SG" sz="32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Jesus answered them, “I told you, and you do not believe. The works that I do in my Father's name bear witness about me, </a:t>
            </a:r>
            <a:r>
              <a:rPr lang="en-SG" sz="3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26 </a:t>
            </a:r>
            <a:r>
              <a:rPr lang="en-SG" sz="32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but you do not believe because you are not among my sheep. </a:t>
            </a:r>
            <a:r>
              <a:rPr lang="en-SG" sz="3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27 </a:t>
            </a:r>
            <a:r>
              <a:rPr lang="en-SG" sz="32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My sheep hear my voice, and I know them, and they follow me. </a:t>
            </a:r>
            <a:r>
              <a:rPr lang="en-SG" sz="3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28 </a:t>
            </a:r>
            <a:r>
              <a:rPr lang="en-SG" sz="32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 give them eternal life, and they will never perish, and no one will snatch them out of my hand. </a:t>
            </a:r>
            <a:r>
              <a:rPr lang="en-SG" sz="3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29 </a:t>
            </a:r>
            <a:r>
              <a:rPr lang="en-SG" sz="32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My Father, who has given them to me, is greater than all, and no one is able to snatch them out of the Father's hand. </a:t>
            </a:r>
            <a:r>
              <a:rPr lang="en-SG" sz="3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30 </a:t>
            </a:r>
            <a:r>
              <a:rPr lang="en-SG" sz="32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 and the Father are one.”</a:t>
            </a:r>
            <a:endParaRPr lang="en-SG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797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00CDCB-C924-C4A9-82E5-C616D6960697}"/>
              </a:ext>
            </a:extLst>
          </p:cNvPr>
          <p:cNvSpPr txBox="1"/>
          <p:nvPr/>
        </p:nvSpPr>
        <p:spPr>
          <a:xfrm>
            <a:off x="1040962" y="304800"/>
            <a:ext cx="6946406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  </a:t>
            </a:r>
            <a:r>
              <a:rPr lang="en-US" sz="2800" b="1" u="sng" dirty="0"/>
              <a:t>John 10:22-30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Vs 22 - Feast of Dedication = Hanukkah (around Nov/Dec).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Vs 24 - ”Jews” codeword for Jewish religious leaders, i.e. Pharisees and Sadducees.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Vs 25a – Jesus revealed himself as the Christ to Samaritan woman at the well (4:26) and to the blind man (9:35-36). In his dialogue with the Jewish leaders, he never hid his identity (John 5:19-47, 6:28-49,7:16-19, 28-29, 8:48-58,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Vs 25b-26 – His miracles witness to Who He is. They don’t believe because they are not his sheep who know and follow Him.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074" name="Picture 2" descr="Amazon.com: Global Gallery Budget James Tissot Jesus Walking On Solomon's  Porch Gallery Wrap Giclee on Canvas Wall Art Print: Posters &amp; Prints">
            <a:extLst>
              <a:ext uri="{FF2B5EF4-FFF2-40B4-BE49-F238E27FC236}">
                <a16:creationId xmlns:a16="http://schemas.microsoft.com/office/drawing/2014/main" id="{C0D4AB08-1C67-10DA-C0B8-7F8ACC24C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368" y="1608083"/>
            <a:ext cx="4039572" cy="270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934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74762B-053F-CB41-4A59-377E8531AC84}"/>
              </a:ext>
            </a:extLst>
          </p:cNvPr>
          <p:cNvSpPr txBox="1"/>
          <p:nvPr/>
        </p:nvSpPr>
        <p:spPr>
          <a:xfrm>
            <a:off x="84083" y="0"/>
            <a:ext cx="12181489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22 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At that time the Feast of Dedication took place at Jerusalem. It was winter, </a:t>
            </a:r>
            <a:r>
              <a:rPr kumimoji="0" lang="en-SG" sz="3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23 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and Jesus was walking in the temple, in the colonnade of Solomon. </a:t>
            </a:r>
            <a:r>
              <a:rPr kumimoji="0" lang="en-SG" sz="3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24 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So the Jews gathered around him and said to him, “How long will you keep us in suspense? If you are the Christ, tell us plainly.” </a:t>
            </a:r>
            <a:r>
              <a:rPr kumimoji="0" lang="en-SG" sz="3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25 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Jesus answered them, “I told you, and you do not believe. The works that I do in my Father's name bear witness about me, </a:t>
            </a:r>
            <a:r>
              <a:rPr kumimoji="0" lang="en-SG" sz="3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26 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but you do not believe because you are not among my sheep. </a:t>
            </a:r>
            <a:r>
              <a:rPr kumimoji="0" lang="en-SG" sz="3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27 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My sheep hear my voice, and I know them, and they follow me. </a:t>
            </a:r>
            <a:r>
              <a:rPr kumimoji="0" lang="en-SG" sz="3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28 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I give them eternal life, and they will never perish, and no one will snatch them out of my hand. </a:t>
            </a:r>
            <a:r>
              <a:rPr kumimoji="0" lang="en-SG" sz="3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29 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My Father, who has given them to me, is greater than all, and no one is able to snatch them out of the Father's hand. </a:t>
            </a:r>
            <a:r>
              <a:rPr kumimoji="0" lang="en-SG" sz="3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30 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I and the Father are one.”</a:t>
            </a:r>
            <a:endParaRPr kumimoji="0" lang="en-SG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137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D5864B-A448-379F-0915-83213FD72BB1}"/>
              </a:ext>
            </a:extLst>
          </p:cNvPr>
          <p:cNvSpPr txBox="1"/>
          <p:nvPr/>
        </p:nvSpPr>
        <p:spPr>
          <a:xfrm>
            <a:off x="357352" y="199696"/>
            <a:ext cx="11466786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8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31 </a:t>
            </a:r>
            <a:r>
              <a:rPr lang="en-SG" sz="2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The Jews picked up stones again to stone him. </a:t>
            </a:r>
            <a:r>
              <a:rPr lang="en-SG" sz="28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32 </a:t>
            </a:r>
            <a:r>
              <a:rPr lang="en-SG" sz="2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Jesus answered them, “I have shown you many good works from the Father; for which of them are you going to stone me?” </a:t>
            </a:r>
            <a:r>
              <a:rPr lang="en-SG" sz="28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33 </a:t>
            </a:r>
            <a:r>
              <a:rPr lang="en-SG" sz="2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The Jews answered him, “It is not for a good work that we are going to stone you but for blasphemy, because you, being a man, make yourself God.” </a:t>
            </a:r>
            <a:r>
              <a:rPr lang="en-SG" sz="28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34 </a:t>
            </a:r>
            <a:r>
              <a:rPr lang="en-SG" sz="2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Jesus answered them, “Is it not written in your Law, ‘I said, you are gods’? </a:t>
            </a:r>
            <a:r>
              <a:rPr lang="en-SG" sz="28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35 </a:t>
            </a:r>
            <a:r>
              <a:rPr lang="en-SG" sz="2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If he called them gods to whom the word of God came—and Scripture cannot be broken— </a:t>
            </a:r>
            <a:r>
              <a:rPr lang="en-SG" sz="28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36 </a:t>
            </a:r>
            <a:r>
              <a:rPr lang="en-SG" sz="2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do you say of him whom the Father consecrated and sent into the world, ‘You are blaspheming,’ because I said, ‘I am the Son of God’? </a:t>
            </a:r>
            <a:r>
              <a:rPr lang="en-SG" sz="28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37 </a:t>
            </a:r>
            <a:r>
              <a:rPr lang="en-SG" sz="2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If I am not doing the works of my Father, then do not believe me; </a:t>
            </a:r>
            <a:r>
              <a:rPr lang="en-SG" sz="28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38 </a:t>
            </a:r>
            <a:r>
              <a:rPr lang="en-SG" sz="2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but if I do them, even though you do not believe me, believe the works, that you may know and understand that the Father is in me and I am in the Father.” </a:t>
            </a:r>
            <a:r>
              <a:rPr lang="en-SG" sz="28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39 </a:t>
            </a:r>
            <a:r>
              <a:rPr lang="en-SG" sz="2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Again they sought to arrest him, but he escaped from their hands.</a:t>
            </a:r>
            <a:endParaRPr lang="en-SG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639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ohn 1:1 - Bible verse (KJV) - DailyVerses.net">
            <a:extLst>
              <a:ext uri="{FF2B5EF4-FFF2-40B4-BE49-F238E27FC236}">
                <a16:creationId xmlns:a16="http://schemas.microsoft.com/office/drawing/2014/main" id="{11996669-E795-1748-EE85-4C330DA87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25"/>
            <a:ext cx="12192000" cy="638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363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00CDCB-C924-C4A9-82E5-C616D6960697}"/>
              </a:ext>
            </a:extLst>
          </p:cNvPr>
          <p:cNvSpPr txBox="1"/>
          <p:nvPr/>
        </p:nvSpPr>
        <p:spPr>
          <a:xfrm>
            <a:off x="1030452" y="714704"/>
            <a:ext cx="10299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 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John 10:31-38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Tw Cen MT" panose="020B0602020104020603"/>
              </a:rPr>
              <a:t>1) Vs 33 - Jews understood Jesus was claiming to be God. Stoning was the punishment for blasphemy (Leviticus 24:23).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60721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4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6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7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1397</Words>
  <Application>Microsoft Macintosh PowerPoint</Application>
  <PresentationFormat>Widescreen</PresentationFormat>
  <Paragraphs>45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20</vt:i4>
      </vt:variant>
    </vt:vector>
  </HeadingPairs>
  <TitlesOfParts>
    <vt:vector size="45" baseType="lpstr">
      <vt:lpstr>ＭＳ Ｐゴシック</vt:lpstr>
      <vt:lpstr>MS Shell Dlg 2</vt:lpstr>
      <vt:lpstr>Arial</vt:lpstr>
      <vt:lpstr>Arial Hebrew</vt:lpstr>
      <vt:lpstr>Calibri</vt:lpstr>
      <vt:lpstr>Calibri Light</vt:lpstr>
      <vt:lpstr>Californian FB</vt:lpstr>
      <vt:lpstr>Chalkboard SE</vt:lpstr>
      <vt:lpstr>Engravers MT</vt:lpstr>
      <vt:lpstr>Franklin Gothic Book</vt:lpstr>
      <vt:lpstr>Garamond</vt:lpstr>
      <vt:lpstr>Gill Sans MT</vt:lpstr>
      <vt:lpstr>Helvetica</vt:lpstr>
      <vt:lpstr>Segoe UI</vt:lpstr>
      <vt:lpstr>Times New Roman</vt:lpstr>
      <vt:lpstr>Tw Cen MT</vt:lpstr>
      <vt:lpstr>Wingdings</vt:lpstr>
      <vt:lpstr>Wingdings 3</vt:lpstr>
      <vt:lpstr>Office Theme</vt:lpstr>
      <vt:lpstr>Gallery</vt:lpstr>
      <vt:lpstr>Droplet</vt:lpstr>
      <vt:lpstr>Organic</vt:lpstr>
      <vt:lpstr>Madison</vt:lpstr>
      <vt:lpstr>Crop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 US PRAY….</vt:lpstr>
      <vt:lpstr>Black</vt:lpstr>
      <vt:lpstr>NT Preaching link at BibleStudyDownloads.org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Manik Corea</dc:creator>
  <cp:lastModifiedBy>Rick Griffith</cp:lastModifiedBy>
  <cp:revision>3</cp:revision>
  <dcterms:created xsi:type="dcterms:W3CDTF">2024-02-23T12:42:42Z</dcterms:created>
  <dcterms:modified xsi:type="dcterms:W3CDTF">2024-02-25T02:04:13Z</dcterms:modified>
</cp:coreProperties>
</file>