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 id="2147483960" r:id="rId2"/>
  </p:sldMasterIdLst>
  <p:notesMasterIdLst>
    <p:notesMasterId r:id="rId53"/>
  </p:notesMasterIdLst>
  <p:handoutMasterIdLst>
    <p:handoutMasterId r:id="rId54"/>
  </p:handoutMasterIdLst>
  <p:sldIdLst>
    <p:sldId id="629" r:id="rId3"/>
    <p:sldId id="530" r:id="rId4"/>
    <p:sldId id="596" r:id="rId5"/>
    <p:sldId id="597" r:id="rId6"/>
    <p:sldId id="554" r:id="rId7"/>
    <p:sldId id="555" r:id="rId8"/>
    <p:sldId id="556" r:id="rId9"/>
    <p:sldId id="557" r:id="rId10"/>
    <p:sldId id="558" r:id="rId11"/>
    <p:sldId id="559" r:id="rId12"/>
    <p:sldId id="560" r:id="rId13"/>
    <p:sldId id="562" r:id="rId14"/>
    <p:sldId id="564" r:id="rId15"/>
    <p:sldId id="627" r:id="rId16"/>
    <p:sldId id="614" r:id="rId17"/>
    <p:sldId id="616" r:id="rId18"/>
    <p:sldId id="626" r:id="rId19"/>
    <p:sldId id="618" r:id="rId20"/>
    <p:sldId id="603" r:id="rId21"/>
    <p:sldId id="619" r:id="rId22"/>
    <p:sldId id="612" r:id="rId23"/>
    <p:sldId id="620" r:id="rId24"/>
    <p:sldId id="621" r:id="rId25"/>
    <p:sldId id="623" r:id="rId26"/>
    <p:sldId id="624" r:id="rId27"/>
    <p:sldId id="608" r:id="rId28"/>
    <p:sldId id="622" r:id="rId29"/>
    <p:sldId id="605" r:id="rId30"/>
    <p:sldId id="579" r:id="rId31"/>
    <p:sldId id="580" r:id="rId32"/>
    <p:sldId id="581" r:id="rId33"/>
    <p:sldId id="589" r:id="rId34"/>
    <p:sldId id="607" r:id="rId35"/>
    <p:sldId id="577" r:id="rId36"/>
    <p:sldId id="582" r:id="rId37"/>
    <p:sldId id="583" r:id="rId38"/>
    <p:sldId id="584" r:id="rId39"/>
    <p:sldId id="609" r:id="rId40"/>
    <p:sldId id="586" r:id="rId41"/>
    <p:sldId id="587" r:id="rId42"/>
    <p:sldId id="590" r:id="rId43"/>
    <p:sldId id="591" r:id="rId44"/>
    <p:sldId id="592" r:id="rId45"/>
    <p:sldId id="593" r:id="rId46"/>
    <p:sldId id="578" r:id="rId47"/>
    <p:sldId id="610" r:id="rId48"/>
    <p:sldId id="611" r:id="rId49"/>
    <p:sldId id="340" r:id="rId50"/>
    <p:sldId id="632" r:id="rId51"/>
    <p:sldId id="288" r:id="rId52"/>
  </p:sldIdLst>
  <p:sldSz cx="12192000" cy="6858000"/>
  <p:notesSz cx="6858000" cy="9144000"/>
  <p:custShowLst>
    <p:custShow name="b262-dcbc-a1dd-3643"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 r:id="rId51"/>
      </p:sldLst>
    </p:custShow>
  </p:custShowLst>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custShow id="0"/>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1D25"/>
    <a:srgbClr val="2B313F"/>
    <a:srgbClr val="121B35"/>
    <a:srgbClr val="101B31"/>
    <a:srgbClr val="262A3A"/>
    <a:srgbClr val="4E4F50"/>
    <a:srgbClr val="020106"/>
    <a:srgbClr val="9C9EAB"/>
    <a:srgbClr val="3F403E"/>
    <a:srgbClr val="E3C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8EB50-D482-4568-942E-0EB50417F2A1}" v="140" dt="2022-02-16T07:51:13.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6" autoAdjust="0"/>
    <p:restoredTop sz="94434" autoAdjust="0"/>
  </p:normalViewPr>
  <p:slideViewPr>
    <p:cSldViewPr snapToGrid="0">
      <p:cViewPr varScale="1">
        <p:scale>
          <a:sx n="143" d="100"/>
          <a:sy n="143" d="100"/>
        </p:scale>
        <p:origin x="232" y="3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81F71-56E3-4315-BA05-92F6FE6C24FB}" type="datetimeFigureOut">
              <a:rPr lang="en-US" smtClean="0"/>
              <a:t>4/8/22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1C5FC6-BF1A-4E76-9644-2103025CFF95}" type="slidenum">
              <a:rPr lang="en-US" smtClean="0"/>
              <a:t>‹#›</a:t>
            </a:fld>
            <a:endParaRPr lang="en-US"/>
          </a:p>
        </p:txBody>
      </p:sp>
    </p:spTree>
    <p:extLst>
      <p:ext uri="{BB962C8B-B14F-4D97-AF65-F5344CB8AC3E}">
        <p14:creationId xmlns:p14="http://schemas.microsoft.com/office/powerpoint/2010/main" val="3913623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171F4-18C5-41F9-9147-05E9E8FECE20}" type="datetimeFigureOut">
              <a:rPr lang="en-US" smtClean="0"/>
              <a:t>4/8/22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3765F-6D3A-4867-9087-48A7502DC5BA}" type="slidenum">
              <a:rPr lang="en-US" smtClean="0"/>
              <a:t>‹#›</a:t>
            </a:fld>
            <a:endParaRPr lang="en-US"/>
          </a:p>
        </p:txBody>
      </p:sp>
    </p:spTree>
    <p:extLst>
      <p:ext uri="{BB962C8B-B14F-4D97-AF65-F5344CB8AC3E}">
        <p14:creationId xmlns:p14="http://schemas.microsoft.com/office/powerpoint/2010/main" val="370691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a:t>
            </a:fld>
            <a:endParaRPr lang="en-US"/>
          </a:p>
        </p:txBody>
      </p:sp>
    </p:spTree>
    <p:extLst>
      <p:ext uri="{BB962C8B-B14F-4D97-AF65-F5344CB8AC3E}">
        <p14:creationId xmlns:p14="http://schemas.microsoft.com/office/powerpoint/2010/main" val="3255760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10</a:t>
            </a:fld>
            <a:endParaRPr lang="en-US"/>
          </a:p>
        </p:txBody>
      </p:sp>
    </p:spTree>
    <p:extLst>
      <p:ext uri="{BB962C8B-B14F-4D97-AF65-F5344CB8AC3E}">
        <p14:creationId xmlns:p14="http://schemas.microsoft.com/office/powerpoint/2010/main" val="235983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11</a:t>
            </a:fld>
            <a:endParaRPr lang="en-US"/>
          </a:p>
        </p:txBody>
      </p:sp>
    </p:spTree>
    <p:extLst>
      <p:ext uri="{BB962C8B-B14F-4D97-AF65-F5344CB8AC3E}">
        <p14:creationId xmlns:p14="http://schemas.microsoft.com/office/powerpoint/2010/main" val="1730751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12</a:t>
            </a:fld>
            <a:endParaRPr lang="en-US"/>
          </a:p>
        </p:txBody>
      </p:sp>
    </p:spTree>
    <p:extLst>
      <p:ext uri="{BB962C8B-B14F-4D97-AF65-F5344CB8AC3E}">
        <p14:creationId xmlns:p14="http://schemas.microsoft.com/office/powerpoint/2010/main" val="3509441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13</a:t>
            </a:fld>
            <a:endParaRPr lang="en-US"/>
          </a:p>
        </p:txBody>
      </p:sp>
    </p:spTree>
    <p:extLst>
      <p:ext uri="{BB962C8B-B14F-4D97-AF65-F5344CB8AC3E}">
        <p14:creationId xmlns:p14="http://schemas.microsoft.com/office/powerpoint/2010/main" val="885338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14</a:t>
            </a:fld>
            <a:endParaRPr lang="en-US"/>
          </a:p>
        </p:txBody>
      </p:sp>
    </p:spTree>
    <p:extLst>
      <p:ext uri="{BB962C8B-B14F-4D97-AF65-F5344CB8AC3E}">
        <p14:creationId xmlns:p14="http://schemas.microsoft.com/office/powerpoint/2010/main" val="3658282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15</a:t>
            </a:fld>
            <a:endParaRPr lang="en-US"/>
          </a:p>
        </p:txBody>
      </p:sp>
    </p:spTree>
    <p:extLst>
      <p:ext uri="{BB962C8B-B14F-4D97-AF65-F5344CB8AC3E}">
        <p14:creationId xmlns:p14="http://schemas.microsoft.com/office/powerpoint/2010/main" val="203988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16</a:t>
            </a:fld>
            <a:endParaRPr lang="en-US"/>
          </a:p>
        </p:txBody>
      </p:sp>
    </p:spTree>
    <p:extLst>
      <p:ext uri="{BB962C8B-B14F-4D97-AF65-F5344CB8AC3E}">
        <p14:creationId xmlns:p14="http://schemas.microsoft.com/office/powerpoint/2010/main" val="12429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17</a:t>
            </a:fld>
            <a:endParaRPr lang="en-US"/>
          </a:p>
        </p:txBody>
      </p:sp>
    </p:spTree>
    <p:extLst>
      <p:ext uri="{BB962C8B-B14F-4D97-AF65-F5344CB8AC3E}">
        <p14:creationId xmlns:p14="http://schemas.microsoft.com/office/powerpoint/2010/main" val="306216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child who is afraid of the dark doesn’t need to know why it’s dark.  What they want is the comforting presence of the parent to be with them.  And, as big as our trials are, they are very small in light of eternity.</a:t>
            </a:r>
          </a:p>
        </p:txBody>
      </p:sp>
      <p:sp>
        <p:nvSpPr>
          <p:cNvPr id="4" name="Slide Number Placeholder 3"/>
          <p:cNvSpPr>
            <a:spLocks noGrp="1"/>
          </p:cNvSpPr>
          <p:nvPr>
            <p:ph type="sldNum" sz="quarter" idx="5"/>
          </p:nvPr>
        </p:nvSpPr>
        <p:spPr/>
        <p:txBody>
          <a:bodyPr/>
          <a:lstStyle/>
          <a:p>
            <a:fld id="{3823765F-6D3A-4867-9087-48A7502DC5BA}" type="slidenum">
              <a:rPr lang="en-US" smtClean="0"/>
              <a:t>18</a:t>
            </a:fld>
            <a:endParaRPr lang="en-US"/>
          </a:p>
        </p:txBody>
      </p:sp>
    </p:spTree>
    <p:extLst>
      <p:ext uri="{BB962C8B-B14F-4D97-AF65-F5344CB8AC3E}">
        <p14:creationId xmlns:p14="http://schemas.microsoft.com/office/powerpoint/2010/main" val="104051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19</a:t>
            </a:fld>
            <a:endParaRPr lang="en-US"/>
          </a:p>
        </p:txBody>
      </p:sp>
    </p:spTree>
    <p:extLst>
      <p:ext uri="{BB962C8B-B14F-4D97-AF65-F5344CB8AC3E}">
        <p14:creationId xmlns:p14="http://schemas.microsoft.com/office/powerpoint/2010/main" val="317103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a:t>
            </a:fld>
            <a:endParaRPr lang="en-US"/>
          </a:p>
        </p:txBody>
      </p:sp>
    </p:spTree>
    <p:extLst>
      <p:ext uri="{BB962C8B-B14F-4D97-AF65-F5344CB8AC3E}">
        <p14:creationId xmlns:p14="http://schemas.microsoft.com/office/powerpoint/2010/main" val="4205591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20</a:t>
            </a:fld>
            <a:endParaRPr lang="en-US"/>
          </a:p>
        </p:txBody>
      </p:sp>
    </p:spTree>
    <p:extLst>
      <p:ext uri="{BB962C8B-B14F-4D97-AF65-F5344CB8AC3E}">
        <p14:creationId xmlns:p14="http://schemas.microsoft.com/office/powerpoint/2010/main" val="3743389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21</a:t>
            </a:fld>
            <a:endParaRPr lang="en-US"/>
          </a:p>
        </p:txBody>
      </p:sp>
    </p:spTree>
    <p:extLst>
      <p:ext uri="{BB962C8B-B14F-4D97-AF65-F5344CB8AC3E}">
        <p14:creationId xmlns:p14="http://schemas.microsoft.com/office/powerpoint/2010/main" val="3925775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foolish and don’t understand.  God is wise and understands everything!</a:t>
            </a:r>
          </a:p>
        </p:txBody>
      </p:sp>
      <p:sp>
        <p:nvSpPr>
          <p:cNvPr id="4" name="Slide Number Placeholder 3"/>
          <p:cNvSpPr>
            <a:spLocks noGrp="1"/>
          </p:cNvSpPr>
          <p:nvPr>
            <p:ph type="sldNum" sz="quarter" idx="5"/>
          </p:nvPr>
        </p:nvSpPr>
        <p:spPr/>
        <p:txBody>
          <a:bodyPr/>
          <a:lstStyle/>
          <a:p>
            <a:fld id="{3823765F-6D3A-4867-9087-48A7502DC5BA}" type="slidenum">
              <a:rPr lang="en-US" smtClean="0"/>
              <a:t>22</a:t>
            </a:fld>
            <a:endParaRPr lang="en-US"/>
          </a:p>
        </p:txBody>
      </p:sp>
    </p:spTree>
    <p:extLst>
      <p:ext uri="{BB962C8B-B14F-4D97-AF65-F5344CB8AC3E}">
        <p14:creationId xmlns:p14="http://schemas.microsoft.com/office/powerpoint/2010/main" val="4096874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23</a:t>
            </a:fld>
            <a:endParaRPr lang="en-US"/>
          </a:p>
        </p:txBody>
      </p:sp>
    </p:spTree>
    <p:extLst>
      <p:ext uri="{BB962C8B-B14F-4D97-AF65-F5344CB8AC3E}">
        <p14:creationId xmlns:p14="http://schemas.microsoft.com/office/powerpoint/2010/main" val="3140984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24</a:t>
            </a:fld>
            <a:endParaRPr lang="en-US"/>
          </a:p>
        </p:txBody>
      </p:sp>
    </p:spTree>
    <p:extLst>
      <p:ext uri="{BB962C8B-B14F-4D97-AF65-F5344CB8AC3E}">
        <p14:creationId xmlns:p14="http://schemas.microsoft.com/office/powerpoint/2010/main" val="631581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25</a:t>
            </a:fld>
            <a:endParaRPr lang="en-US"/>
          </a:p>
        </p:txBody>
      </p:sp>
    </p:spTree>
    <p:extLst>
      <p:ext uri="{BB962C8B-B14F-4D97-AF65-F5344CB8AC3E}">
        <p14:creationId xmlns:p14="http://schemas.microsoft.com/office/powerpoint/2010/main" val="2824130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foolish and don’t understand.  God is wise and understands everything!</a:t>
            </a:r>
          </a:p>
        </p:txBody>
      </p:sp>
      <p:sp>
        <p:nvSpPr>
          <p:cNvPr id="4" name="Slide Number Placeholder 3"/>
          <p:cNvSpPr>
            <a:spLocks noGrp="1"/>
          </p:cNvSpPr>
          <p:nvPr>
            <p:ph type="sldNum" sz="quarter" idx="5"/>
          </p:nvPr>
        </p:nvSpPr>
        <p:spPr/>
        <p:txBody>
          <a:bodyPr/>
          <a:lstStyle/>
          <a:p>
            <a:fld id="{3823765F-6D3A-4867-9087-48A7502DC5BA}" type="slidenum">
              <a:rPr lang="en-US" smtClean="0"/>
              <a:t>26</a:t>
            </a:fld>
            <a:endParaRPr lang="en-US"/>
          </a:p>
        </p:txBody>
      </p:sp>
    </p:spTree>
    <p:extLst>
      <p:ext uri="{BB962C8B-B14F-4D97-AF65-F5344CB8AC3E}">
        <p14:creationId xmlns:p14="http://schemas.microsoft.com/office/powerpoint/2010/main" val="1954609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foolish and don’t understand.  God is wise and understands everything!</a:t>
            </a:r>
          </a:p>
        </p:txBody>
      </p:sp>
      <p:sp>
        <p:nvSpPr>
          <p:cNvPr id="4" name="Slide Number Placeholder 3"/>
          <p:cNvSpPr>
            <a:spLocks noGrp="1"/>
          </p:cNvSpPr>
          <p:nvPr>
            <p:ph type="sldNum" sz="quarter" idx="5"/>
          </p:nvPr>
        </p:nvSpPr>
        <p:spPr/>
        <p:txBody>
          <a:bodyPr/>
          <a:lstStyle/>
          <a:p>
            <a:fld id="{3823765F-6D3A-4867-9087-48A7502DC5BA}" type="slidenum">
              <a:rPr lang="en-US" smtClean="0"/>
              <a:t>27</a:t>
            </a:fld>
            <a:endParaRPr lang="en-US"/>
          </a:p>
        </p:txBody>
      </p:sp>
    </p:spTree>
    <p:extLst>
      <p:ext uri="{BB962C8B-B14F-4D97-AF65-F5344CB8AC3E}">
        <p14:creationId xmlns:p14="http://schemas.microsoft.com/office/powerpoint/2010/main" val="2476774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foolish and don’t understand.  God is wise and understands everything!</a:t>
            </a:r>
          </a:p>
        </p:txBody>
      </p:sp>
      <p:sp>
        <p:nvSpPr>
          <p:cNvPr id="4" name="Slide Number Placeholder 3"/>
          <p:cNvSpPr>
            <a:spLocks noGrp="1"/>
          </p:cNvSpPr>
          <p:nvPr>
            <p:ph type="sldNum" sz="quarter" idx="5"/>
          </p:nvPr>
        </p:nvSpPr>
        <p:spPr/>
        <p:txBody>
          <a:bodyPr/>
          <a:lstStyle/>
          <a:p>
            <a:fld id="{3823765F-6D3A-4867-9087-48A7502DC5BA}" type="slidenum">
              <a:rPr lang="en-US" smtClean="0"/>
              <a:t>28</a:t>
            </a:fld>
            <a:endParaRPr lang="en-US"/>
          </a:p>
        </p:txBody>
      </p:sp>
    </p:spTree>
    <p:extLst>
      <p:ext uri="{BB962C8B-B14F-4D97-AF65-F5344CB8AC3E}">
        <p14:creationId xmlns:p14="http://schemas.microsoft.com/office/powerpoint/2010/main" val="2844002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29</a:t>
            </a:fld>
            <a:endParaRPr lang="en-US"/>
          </a:p>
        </p:txBody>
      </p:sp>
    </p:spTree>
    <p:extLst>
      <p:ext uri="{BB962C8B-B14F-4D97-AF65-F5344CB8AC3E}">
        <p14:creationId xmlns:p14="http://schemas.microsoft.com/office/powerpoint/2010/main" val="173856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a:t>
            </a:fld>
            <a:endParaRPr lang="en-US"/>
          </a:p>
        </p:txBody>
      </p:sp>
    </p:spTree>
    <p:extLst>
      <p:ext uri="{BB962C8B-B14F-4D97-AF65-F5344CB8AC3E}">
        <p14:creationId xmlns:p14="http://schemas.microsoft.com/office/powerpoint/2010/main" val="294430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30</a:t>
            </a:fld>
            <a:endParaRPr lang="en-US"/>
          </a:p>
        </p:txBody>
      </p:sp>
    </p:spTree>
    <p:extLst>
      <p:ext uri="{BB962C8B-B14F-4D97-AF65-F5344CB8AC3E}">
        <p14:creationId xmlns:p14="http://schemas.microsoft.com/office/powerpoint/2010/main" val="1881601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31</a:t>
            </a:fld>
            <a:endParaRPr lang="en-US"/>
          </a:p>
        </p:txBody>
      </p:sp>
    </p:spTree>
    <p:extLst>
      <p:ext uri="{BB962C8B-B14F-4D97-AF65-F5344CB8AC3E}">
        <p14:creationId xmlns:p14="http://schemas.microsoft.com/office/powerpoint/2010/main" val="3355789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32</a:t>
            </a:fld>
            <a:endParaRPr lang="en-US"/>
          </a:p>
        </p:txBody>
      </p:sp>
    </p:spTree>
    <p:extLst>
      <p:ext uri="{BB962C8B-B14F-4D97-AF65-F5344CB8AC3E}">
        <p14:creationId xmlns:p14="http://schemas.microsoft.com/office/powerpoint/2010/main" val="2139209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33</a:t>
            </a:fld>
            <a:endParaRPr lang="en-US"/>
          </a:p>
        </p:txBody>
      </p:sp>
    </p:spTree>
    <p:extLst>
      <p:ext uri="{BB962C8B-B14F-4D97-AF65-F5344CB8AC3E}">
        <p14:creationId xmlns:p14="http://schemas.microsoft.com/office/powerpoint/2010/main" val="3131200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foolish and don’t understand.  God is wise and understands everything!</a:t>
            </a:r>
          </a:p>
        </p:txBody>
      </p:sp>
      <p:sp>
        <p:nvSpPr>
          <p:cNvPr id="4" name="Slide Number Placeholder 3"/>
          <p:cNvSpPr>
            <a:spLocks noGrp="1"/>
          </p:cNvSpPr>
          <p:nvPr>
            <p:ph type="sldNum" sz="quarter" idx="5"/>
          </p:nvPr>
        </p:nvSpPr>
        <p:spPr/>
        <p:txBody>
          <a:bodyPr/>
          <a:lstStyle/>
          <a:p>
            <a:fld id="{3823765F-6D3A-4867-9087-48A7502DC5BA}" type="slidenum">
              <a:rPr lang="en-US" smtClean="0"/>
              <a:t>34</a:t>
            </a:fld>
            <a:endParaRPr lang="en-US"/>
          </a:p>
        </p:txBody>
      </p:sp>
    </p:spTree>
    <p:extLst>
      <p:ext uri="{BB962C8B-B14F-4D97-AF65-F5344CB8AC3E}">
        <p14:creationId xmlns:p14="http://schemas.microsoft.com/office/powerpoint/2010/main" val="475679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35</a:t>
            </a:fld>
            <a:endParaRPr lang="en-US"/>
          </a:p>
        </p:txBody>
      </p:sp>
    </p:spTree>
    <p:extLst>
      <p:ext uri="{BB962C8B-B14F-4D97-AF65-F5344CB8AC3E}">
        <p14:creationId xmlns:p14="http://schemas.microsoft.com/office/powerpoint/2010/main" val="3277398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36</a:t>
            </a:fld>
            <a:endParaRPr lang="en-US"/>
          </a:p>
        </p:txBody>
      </p:sp>
    </p:spTree>
    <p:extLst>
      <p:ext uri="{BB962C8B-B14F-4D97-AF65-F5344CB8AC3E}">
        <p14:creationId xmlns:p14="http://schemas.microsoft.com/office/powerpoint/2010/main" val="2854095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37</a:t>
            </a:fld>
            <a:endParaRPr lang="en-US"/>
          </a:p>
        </p:txBody>
      </p:sp>
    </p:spTree>
    <p:extLst>
      <p:ext uri="{BB962C8B-B14F-4D97-AF65-F5344CB8AC3E}">
        <p14:creationId xmlns:p14="http://schemas.microsoft.com/office/powerpoint/2010/main" val="3473254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38</a:t>
            </a:fld>
            <a:endParaRPr lang="en-US"/>
          </a:p>
        </p:txBody>
      </p:sp>
    </p:spTree>
    <p:extLst>
      <p:ext uri="{BB962C8B-B14F-4D97-AF65-F5344CB8AC3E}">
        <p14:creationId xmlns:p14="http://schemas.microsoft.com/office/powerpoint/2010/main" val="3775390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39</a:t>
            </a:fld>
            <a:endParaRPr lang="en-US"/>
          </a:p>
        </p:txBody>
      </p:sp>
    </p:spTree>
    <p:extLst>
      <p:ext uri="{BB962C8B-B14F-4D97-AF65-F5344CB8AC3E}">
        <p14:creationId xmlns:p14="http://schemas.microsoft.com/office/powerpoint/2010/main" val="131444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a:t>
            </a:fld>
            <a:endParaRPr lang="en-US"/>
          </a:p>
        </p:txBody>
      </p:sp>
    </p:spTree>
    <p:extLst>
      <p:ext uri="{BB962C8B-B14F-4D97-AF65-F5344CB8AC3E}">
        <p14:creationId xmlns:p14="http://schemas.microsoft.com/office/powerpoint/2010/main" val="2404772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40</a:t>
            </a:fld>
            <a:endParaRPr lang="en-US"/>
          </a:p>
        </p:txBody>
      </p:sp>
    </p:spTree>
    <p:extLst>
      <p:ext uri="{BB962C8B-B14F-4D97-AF65-F5344CB8AC3E}">
        <p14:creationId xmlns:p14="http://schemas.microsoft.com/office/powerpoint/2010/main" val="1552621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41</a:t>
            </a:fld>
            <a:endParaRPr lang="en-US"/>
          </a:p>
        </p:txBody>
      </p:sp>
    </p:spTree>
    <p:extLst>
      <p:ext uri="{BB962C8B-B14F-4D97-AF65-F5344CB8AC3E}">
        <p14:creationId xmlns:p14="http://schemas.microsoft.com/office/powerpoint/2010/main" val="1908570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42</a:t>
            </a:fld>
            <a:endParaRPr lang="en-US"/>
          </a:p>
        </p:txBody>
      </p:sp>
    </p:spTree>
    <p:extLst>
      <p:ext uri="{BB962C8B-B14F-4D97-AF65-F5344CB8AC3E}">
        <p14:creationId xmlns:p14="http://schemas.microsoft.com/office/powerpoint/2010/main" val="546320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43</a:t>
            </a:fld>
            <a:endParaRPr lang="en-US"/>
          </a:p>
        </p:txBody>
      </p:sp>
    </p:spTree>
    <p:extLst>
      <p:ext uri="{BB962C8B-B14F-4D97-AF65-F5344CB8AC3E}">
        <p14:creationId xmlns:p14="http://schemas.microsoft.com/office/powerpoint/2010/main" val="218825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44</a:t>
            </a:fld>
            <a:endParaRPr lang="en-US"/>
          </a:p>
        </p:txBody>
      </p:sp>
    </p:spTree>
    <p:extLst>
      <p:ext uri="{BB962C8B-B14F-4D97-AF65-F5344CB8AC3E}">
        <p14:creationId xmlns:p14="http://schemas.microsoft.com/office/powerpoint/2010/main" val="2710520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foolish and don’t understand.  God is wise and understands everything!</a:t>
            </a:r>
          </a:p>
        </p:txBody>
      </p:sp>
      <p:sp>
        <p:nvSpPr>
          <p:cNvPr id="4" name="Slide Number Placeholder 3"/>
          <p:cNvSpPr>
            <a:spLocks noGrp="1"/>
          </p:cNvSpPr>
          <p:nvPr>
            <p:ph type="sldNum" sz="quarter" idx="5"/>
          </p:nvPr>
        </p:nvSpPr>
        <p:spPr/>
        <p:txBody>
          <a:bodyPr/>
          <a:lstStyle/>
          <a:p>
            <a:fld id="{3823765F-6D3A-4867-9087-48A7502DC5BA}" type="slidenum">
              <a:rPr lang="en-US" smtClean="0"/>
              <a:t>45</a:t>
            </a:fld>
            <a:endParaRPr lang="en-US"/>
          </a:p>
        </p:txBody>
      </p:sp>
    </p:spTree>
    <p:extLst>
      <p:ext uri="{BB962C8B-B14F-4D97-AF65-F5344CB8AC3E}">
        <p14:creationId xmlns:p14="http://schemas.microsoft.com/office/powerpoint/2010/main" val="2699474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46</a:t>
            </a:fld>
            <a:endParaRPr lang="en-US"/>
          </a:p>
        </p:txBody>
      </p:sp>
    </p:spTree>
    <p:extLst>
      <p:ext uri="{BB962C8B-B14F-4D97-AF65-F5344CB8AC3E}">
        <p14:creationId xmlns:p14="http://schemas.microsoft.com/office/powerpoint/2010/main" val="4122225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47</a:t>
            </a:fld>
            <a:endParaRPr lang="en-US"/>
          </a:p>
        </p:txBody>
      </p:sp>
    </p:spTree>
    <p:extLst>
      <p:ext uri="{BB962C8B-B14F-4D97-AF65-F5344CB8AC3E}">
        <p14:creationId xmlns:p14="http://schemas.microsoft.com/office/powerpoint/2010/main" val="622785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48</a:t>
            </a:fld>
            <a:endParaRPr lang="en-US"/>
          </a:p>
        </p:txBody>
      </p:sp>
    </p:spTree>
    <p:extLst>
      <p:ext uri="{BB962C8B-B14F-4D97-AF65-F5344CB8AC3E}">
        <p14:creationId xmlns:p14="http://schemas.microsoft.com/office/powerpoint/2010/main" val="2143370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49</a:t>
            </a:fld>
            <a:endParaRPr lang="en-US"/>
          </a:p>
        </p:txBody>
      </p:sp>
    </p:spTree>
    <p:extLst>
      <p:ext uri="{BB962C8B-B14F-4D97-AF65-F5344CB8AC3E}">
        <p14:creationId xmlns:p14="http://schemas.microsoft.com/office/powerpoint/2010/main" val="179182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5</a:t>
            </a:fld>
            <a:endParaRPr lang="en-US"/>
          </a:p>
        </p:txBody>
      </p:sp>
    </p:spTree>
    <p:extLst>
      <p:ext uri="{BB962C8B-B14F-4D97-AF65-F5344CB8AC3E}">
        <p14:creationId xmlns:p14="http://schemas.microsoft.com/office/powerpoint/2010/main" val="84440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6</a:t>
            </a:fld>
            <a:endParaRPr lang="en-US"/>
          </a:p>
        </p:txBody>
      </p:sp>
    </p:spTree>
    <p:extLst>
      <p:ext uri="{BB962C8B-B14F-4D97-AF65-F5344CB8AC3E}">
        <p14:creationId xmlns:p14="http://schemas.microsoft.com/office/powerpoint/2010/main" val="204440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7</a:t>
            </a:fld>
            <a:endParaRPr lang="en-US"/>
          </a:p>
        </p:txBody>
      </p:sp>
    </p:spTree>
    <p:extLst>
      <p:ext uri="{BB962C8B-B14F-4D97-AF65-F5344CB8AC3E}">
        <p14:creationId xmlns:p14="http://schemas.microsoft.com/office/powerpoint/2010/main" val="6108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8</a:t>
            </a:fld>
            <a:endParaRPr lang="en-US"/>
          </a:p>
        </p:txBody>
      </p:sp>
    </p:spTree>
    <p:extLst>
      <p:ext uri="{BB962C8B-B14F-4D97-AF65-F5344CB8AC3E}">
        <p14:creationId xmlns:p14="http://schemas.microsoft.com/office/powerpoint/2010/main" val="102874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9</a:t>
            </a:fld>
            <a:endParaRPr lang="en-US"/>
          </a:p>
        </p:txBody>
      </p:sp>
    </p:spTree>
    <p:extLst>
      <p:ext uri="{BB962C8B-B14F-4D97-AF65-F5344CB8AC3E}">
        <p14:creationId xmlns:p14="http://schemas.microsoft.com/office/powerpoint/2010/main" val="235676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1A55C-68E0-4899-8380-33D556DC7090}"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43498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48064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314934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7423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992833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D81A55C-68E0-4899-8380-33D556DC7090}" type="datetimeFigureOut">
              <a:rPr lang="en-US" smtClean="0"/>
              <a:t>4/8/22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2908762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D81A55C-68E0-4899-8380-33D556DC7090}" type="datetimeFigureOut">
              <a:rPr lang="en-US" smtClean="0"/>
              <a:t>4/8/22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2760060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1A55C-68E0-4899-8380-33D556DC7090}"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418624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1A55C-68E0-4899-8380-33D556DC7090}"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58325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7483433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1168387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1A55C-68E0-4899-8380-33D556DC7090}"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673593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685664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5550512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34380079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3731232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9615177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752985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2117381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5962887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11440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1A55C-68E0-4899-8380-33D556DC7090}" type="datetimeFigureOut">
              <a:rPr lang="en-US" smtClean="0"/>
              <a:t>4/8/22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4771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1A55C-68E0-4899-8380-33D556DC7090}"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99781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1A55C-68E0-4899-8380-33D556DC7090}" type="datetimeFigureOut">
              <a:rPr lang="en-US" smtClean="0"/>
              <a:t>4/8/22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270630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1A55C-68E0-4899-8380-33D556DC7090}" type="datetimeFigureOut">
              <a:rPr lang="en-US" smtClean="0"/>
              <a:t>4/8/22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95706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1A55C-68E0-4899-8380-33D556DC7090}" type="datetimeFigureOut">
              <a:rPr lang="en-US" smtClean="0"/>
              <a:t>4/8/22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05608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43557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4/8/22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423874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D81A55C-68E0-4899-8380-33D556DC7090}" type="datetimeFigureOut">
              <a:rPr lang="en-US" smtClean="0"/>
              <a:t>4/8/22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F0AFA88-D280-4A04-9C5D-6A39A7976E18}" type="slidenum">
              <a:rPr lang="en-US" smtClean="0"/>
              <a:t>‹#›</a:t>
            </a:fld>
            <a:endParaRPr lang="en-US"/>
          </a:p>
        </p:txBody>
      </p:sp>
    </p:spTree>
    <p:extLst>
      <p:ext uri="{BB962C8B-B14F-4D97-AF65-F5344CB8AC3E}">
        <p14:creationId xmlns:p14="http://schemas.microsoft.com/office/powerpoint/2010/main" val="1652046911"/>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208138180"/>
      </p:ext>
    </p:extLst>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sv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8.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8.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8.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8.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8.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8.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8.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8.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8.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5.sv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image" Target="../media/image8.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8.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8.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8.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8.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8.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8.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8.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8.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8.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8.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8.jpe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8.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8.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5.svg"/><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8.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8.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8.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 Id="rId5" Type="http://schemas.openxmlformats.org/officeDocument/2006/relationships/image" Target="../media/image8.jpe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8.jpe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5.sv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14.png"/><Relationship Id="rId5" Type="http://schemas.openxmlformats.org/officeDocument/2006/relationships/image" Target="../media/image8.jpe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0.xml"/><Relationship Id="rId5" Type="http://schemas.openxmlformats.org/officeDocument/2006/relationships/image" Target="../media/image8.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1.xml"/><Relationship Id="rId5" Type="http://schemas.openxmlformats.org/officeDocument/2006/relationships/image" Target="../media/image8.jpe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2.xml"/><Relationship Id="rId5" Type="http://schemas.openxmlformats.org/officeDocument/2006/relationships/image" Target="../media/image8.jpe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3.xml"/><Relationship Id="rId5" Type="http://schemas.openxmlformats.org/officeDocument/2006/relationships/image" Target="../media/image8.jpe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4.xml"/><Relationship Id="rId5" Type="http://schemas.openxmlformats.org/officeDocument/2006/relationships/image" Target="../media/image8.jpe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45.xml"/><Relationship Id="rId5" Type="http://schemas.openxmlformats.org/officeDocument/2006/relationships/image" Target="../media/image8.jpe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6.xml"/><Relationship Id="rId5" Type="http://schemas.openxmlformats.org/officeDocument/2006/relationships/image" Target="../media/image8.jpeg"/><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7.xml"/><Relationship Id="rId5" Type="http://schemas.openxmlformats.org/officeDocument/2006/relationships/image" Target="../media/image8.jpe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8.xml"/><Relationship Id="rId5" Type="http://schemas.openxmlformats.org/officeDocument/2006/relationships/image" Target="../media/image16.jpg"/><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9.xml"/><Relationship Id="rId5" Type="http://schemas.microsoft.com/office/2007/relationships/hdphoto" Target="../media/hdphoto1.wdp"/><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8.jpeg"/><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8.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8.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8.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8.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F82D8-5F09-470A-92B0-D2C22BAE62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895" b="17050"/>
          <a:stretch/>
        </p:blipFill>
        <p:spPr>
          <a:xfrm>
            <a:off x="1" y="-5064"/>
            <a:ext cx="12192000" cy="6863064"/>
          </a:xfrm>
          <a:prstGeom prst="rect">
            <a:avLst/>
          </a:prstGeom>
        </p:spPr>
      </p:pic>
      <p:grpSp>
        <p:nvGrpSpPr>
          <p:cNvPr id="10" name="Group 9">
            <a:extLst>
              <a:ext uri="{FF2B5EF4-FFF2-40B4-BE49-F238E27FC236}">
                <a16:creationId xmlns:a16="http://schemas.microsoft.com/office/drawing/2014/main" id="{1ECDB169-19D8-4111-A10D-7BD6E482EDD9}"/>
              </a:ext>
            </a:extLst>
          </p:cNvPr>
          <p:cNvGrpSpPr/>
          <p:nvPr/>
        </p:nvGrpSpPr>
        <p:grpSpPr>
          <a:xfrm>
            <a:off x="132346" y="2117558"/>
            <a:ext cx="2189747" cy="1708484"/>
            <a:chOff x="132346" y="2117558"/>
            <a:chExt cx="2189747" cy="1708484"/>
          </a:xfrm>
        </p:grpSpPr>
        <p:sp>
          <p:nvSpPr>
            <p:cNvPr id="9" name="Rectangle 8">
              <a:extLst>
                <a:ext uri="{FF2B5EF4-FFF2-40B4-BE49-F238E27FC236}">
                  <a16:creationId xmlns:a16="http://schemas.microsoft.com/office/drawing/2014/main" id="{AC3092D9-976C-4094-AAF4-4E51F8431CAE}"/>
                </a:ext>
              </a:extLst>
            </p:cNvPr>
            <p:cNvSpPr/>
            <p:nvPr/>
          </p:nvSpPr>
          <p:spPr>
            <a:xfrm>
              <a:off x="132346" y="2117558"/>
              <a:ext cx="2189747" cy="1708484"/>
            </a:xfrm>
            <a:prstGeom prst="rect">
              <a:avLst/>
            </a:prstGeom>
            <a:solidFill>
              <a:schemeClr val="tx1"/>
            </a:solidFill>
            <a:ln w="28575">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B013DBF-024A-4653-A301-B2495F35AF38}"/>
                </a:ext>
              </a:extLst>
            </p:cNvPr>
            <p:cNvPicPr>
              <a:picLocks noChangeAspect="1"/>
            </p:cNvPicPr>
            <p:nvPr/>
          </p:nvPicPr>
          <p:blipFill rotWithShape="1">
            <a:blip r:embed="rId5"/>
            <a:srcRect l="21908" t="11912" r="7928" b="17002"/>
            <a:stretch/>
          </p:blipFill>
          <p:spPr>
            <a:xfrm>
              <a:off x="210552" y="2385832"/>
              <a:ext cx="2057397" cy="1171936"/>
            </a:xfrm>
            <a:prstGeom prst="rect">
              <a:avLst/>
            </a:prstGeom>
          </p:spPr>
        </p:pic>
      </p:grpSp>
      <p:sp>
        <p:nvSpPr>
          <p:cNvPr id="6" name="Rectangle 5">
            <a:extLst>
              <a:ext uri="{FF2B5EF4-FFF2-40B4-BE49-F238E27FC236}">
                <a16:creationId xmlns:a16="http://schemas.microsoft.com/office/drawing/2014/main" id="{0D695BAB-E285-0648-9D51-A121B2595EA6}"/>
              </a:ext>
            </a:extLst>
          </p:cNvPr>
          <p:cNvSpPr>
            <a:spLocks noChangeArrowheads="1"/>
          </p:cNvSpPr>
          <p:nvPr/>
        </p:nvSpPr>
        <p:spPr bwMode="auto">
          <a:xfrm>
            <a:off x="-1" y="6109398"/>
            <a:ext cx="12191999" cy="74860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Dan Bridges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Amman International Church</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mmanChurch</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org</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BibleStudyDownloads.org</a:t>
            </a:r>
          </a:p>
        </p:txBody>
      </p:sp>
      <p:sp>
        <p:nvSpPr>
          <p:cNvPr id="7" name="TextBox 6">
            <a:extLst>
              <a:ext uri="{FF2B5EF4-FFF2-40B4-BE49-F238E27FC236}">
                <a16:creationId xmlns:a16="http://schemas.microsoft.com/office/drawing/2014/main" id="{6AFABCF7-3239-B44F-9537-204EA868FD6E}"/>
              </a:ext>
            </a:extLst>
          </p:cNvPr>
          <p:cNvSpPr txBox="1"/>
          <p:nvPr/>
        </p:nvSpPr>
        <p:spPr>
          <a:xfrm>
            <a:off x="-1" y="341820"/>
            <a:ext cx="12191999" cy="1015663"/>
          </a:xfrm>
          <a:prstGeom prst="rect">
            <a:avLst/>
          </a:prstGeom>
          <a:noFill/>
        </p:spPr>
        <p:txBody>
          <a:bodyPr wrap="square" rtlCol="0">
            <a:spAutoFit/>
          </a:bodyPr>
          <a:lstStyle/>
          <a:p>
            <a:pPr algn="ctr"/>
            <a:r>
              <a:rPr lang="en-US" sz="6000" b="1">
                <a:effectLst>
                  <a:glow rad="127000">
                    <a:schemeClr val="bg1">
                      <a:alpha val="80000"/>
                    </a:schemeClr>
                  </a:glow>
                </a:effectLst>
                <a:latin typeface="Calibri" panose="020F0502020204030204" pitchFamily="34" charset="0"/>
                <a:cs typeface="Calibri" panose="020F0502020204030204" pitchFamily="34" charset="0"/>
              </a:rPr>
              <a:t>Let </a:t>
            </a:r>
            <a:r>
              <a:rPr lang="en-US" sz="6000" b="1" dirty="0">
                <a:effectLst>
                  <a:glow rad="127000">
                    <a:schemeClr val="bg1">
                      <a:alpha val="80000"/>
                    </a:schemeClr>
                  </a:glow>
                </a:effectLst>
                <a:latin typeface="Calibri" panose="020F0502020204030204" pitchFamily="34" charset="0"/>
                <a:cs typeface="Calibri" panose="020F0502020204030204" pitchFamily="34" charset="0"/>
              </a:rPr>
              <a:t>Suffering Mature You</a:t>
            </a:r>
          </a:p>
        </p:txBody>
      </p:sp>
      <p:sp>
        <p:nvSpPr>
          <p:cNvPr id="11" name="TextBox 10">
            <a:extLst>
              <a:ext uri="{FF2B5EF4-FFF2-40B4-BE49-F238E27FC236}">
                <a16:creationId xmlns:a16="http://schemas.microsoft.com/office/drawing/2014/main" id="{37B43849-052A-274F-9BBE-CCE4256F59CB}"/>
              </a:ext>
            </a:extLst>
          </p:cNvPr>
          <p:cNvSpPr txBox="1"/>
          <p:nvPr/>
        </p:nvSpPr>
        <p:spPr>
          <a:xfrm>
            <a:off x="-20097" y="1256220"/>
            <a:ext cx="12191999" cy="923330"/>
          </a:xfrm>
          <a:prstGeom prst="rect">
            <a:avLst/>
          </a:prstGeom>
          <a:noFill/>
        </p:spPr>
        <p:txBody>
          <a:bodyPr wrap="square" rtlCol="0">
            <a:spAutoFit/>
          </a:bodyPr>
          <a:lstStyle/>
          <a:p>
            <a:pPr algn="ctr"/>
            <a:r>
              <a:rPr lang="en-US" sz="5400" b="1" i="1" dirty="0">
                <a:effectLst>
                  <a:glow rad="127000">
                    <a:schemeClr val="bg1">
                      <a:alpha val="80000"/>
                    </a:schemeClr>
                  </a:glow>
                </a:effectLst>
                <a:latin typeface="Calibri" panose="020F0502020204030204" pitchFamily="34" charset="0"/>
                <a:cs typeface="Calibri" panose="020F0502020204030204" pitchFamily="34" charset="0"/>
              </a:rPr>
              <a:t>James 1:5-12</a:t>
            </a:r>
          </a:p>
        </p:txBody>
      </p:sp>
    </p:spTree>
    <p:custDataLst>
      <p:tags r:id="rId1"/>
    </p:custDataLst>
    <p:extLst>
      <p:ext uri="{BB962C8B-B14F-4D97-AF65-F5344CB8AC3E}">
        <p14:creationId xmlns:p14="http://schemas.microsoft.com/office/powerpoint/2010/main" val="3799146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4131358" y="341820"/>
            <a:ext cx="3929282"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James 1:4-5</a:t>
            </a:r>
          </a:p>
        </p:txBody>
      </p:sp>
      <p:sp>
        <p:nvSpPr>
          <p:cNvPr id="3" name="TextBox 2">
            <a:extLst>
              <a:ext uri="{FF2B5EF4-FFF2-40B4-BE49-F238E27FC236}">
                <a16:creationId xmlns:a16="http://schemas.microsoft.com/office/drawing/2014/main" id="{44D89030-30F4-405C-924B-7B1891FC92DC}"/>
              </a:ext>
            </a:extLst>
          </p:cNvPr>
          <p:cNvSpPr txBox="1"/>
          <p:nvPr/>
        </p:nvSpPr>
        <p:spPr>
          <a:xfrm>
            <a:off x="841665" y="1906263"/>
            <a:ext cx="10813467" cy="2123658"/>
          </a:xfrm>
          <a:prstGeom prst="rect">
            <a:avLst/>
          </a:prstGeom>
          <a:noFill/>
        </p:spPr>
        <p:txBody>
          <a:bodyPr wrap="square" rtlCol="0">
            <a:spAutoFit/>
          </a:bodyPr>
          <a:lstStyle/>
          <a:p>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4</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And </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let endurance have its perfect result</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so that you may be perfect and complete, lacking in nothing</a:t>
            </a:r>
          </a:p>
        </p:txBody>
      </p:sp>
      <p:sp>
        <p:nvSpPr>
          <p:cNvPr id="6" name="TextBox 5">
            <a:extLst>
              <a:ext uri="{FF2B5EF4-FFF2-40B4-BE49-F238E27FC236}">
                <a16:creationId xmlns:a16="http://schemas.microsoft.com/office/drawing/2014/main" id="{8EFA3ABF-83A0-47F0-8BE8-EBE19D371840}"/>
              </a:ext>
            </a:extLst>
          </p:cNvPr>
          <p:cNvSpPr txBox="1"/>
          <p:nvPr/>
        </p:nvSpPr>
        <p:spPr>
          <a:xfrm>
            <a:off x="841665" y="3263746"/>
            <a:ext cx="10813467" cy="2800767"/>
          </a:xfrm>
          <a:prstGeom prst="rect">
            <a:avLst/>
          </a:prstGeom>
          <a:noFill/>
        </p:spPr>
        <p:txBody>
          <a:bodyPr wrap="square" rtlCol="0">
            <a:spAutoFit/>
          </a:bodyPr>
          <a:lstStyle/>
          <a:p>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                                                  5</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But if any of you lacks wisdom, let him ask of God</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who gives to all generously and without reproach, and it will be given to him. </a:t>
            </a:r>
          </a:p>
        </p:txBody>
      </p:sp>
      <p:sp>
        <p:nvSpPr>
          <p:cNvPr id="12" name="Oval 11">
            <a:extLst>
              <a:ext uri="{FF2B5EF4-FFF2-40B4-BE49-F238E27FC236}">
                <a16:creationId xmlns:a16="http://schemas.microsoft.com/office/drawing/2014/main" id="{E3F9C222-3C36-4A34-97FB-0990ED1EA297}"/>
              </a:ext>
            </a:extLst>
          </p:cNvPr>
          <p:cNvSpPr/>
          <p:nvPr/>
        </p:nvSpPr>
        <p:spPr>
          <a:xfrm>
            <a:off x="1927919" y="1718977"/>
            <a:ext cx="9075878" cy="118327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581798C-8A19-40D8-ABEF-DC8F821FB7BF}"/>
              </a:ext>
            </a:extLst>
          </p:cNvPr>
          <p:cNvGrpSpPr/>
          <p:nvPr/>
        </p:nvGrpSpPr>
        <p:grpSpPr>
          <a:xfrm rot="1499877">
            <a:off x="4196164" y="2252524"/>
            <a:ext cx="5442490" cy="5442490"/>
            <a:chOff x="3995978" y="1699303"/>
            <a:chExt cx="5442490" cy="5442490"/>
          </a:xfrm>
        </p:grpSpPr>
        <p:pic>
          <p:nvPicPr>
            <p:cNvPr id="8" name="Graphic 7" descr="Old Key with solid fill">
              <a:extLst>
                <a:ext uri="{FF2B5EF4-FFF2-40B4-BE49-F238E27FC236}">
                  <a16:creationId xmlns:a16="http://schemas.microsoft.com/office/drawing/2014/main" id="{E23292FF-3A2B-4534-84D4-9C8A65367B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5978" y="1699303"/>
              <a:ext cx="5442490" cy="5442490"/>
            </a:xfrm>
            <a:prstGeom prst="rect">
              <a:avLst/>
            </a:prstGeom>
          </p:spPr>
        </p:pic>
        <p:sp>
          <p:nvSpPr>
            <p:cNvPr id="9" name="TextBox 8">
              <a:extLst>
                <a:ext uri="{FF2B5EF4-FFF2-40B4-BE49-F238E27FC236}">
                  <a16:creationId xmlns:a16="http://schemas.microsoft.com/office/drawing/2014/main" id="{CA233739-0FD3-4BFC-A1F6-1757634DBDF4}"/>
                </a:ext>
              </a:extLst>
            </p:cNvPr>
            <p:cNvSpPr txBox="1"/>
            <p:nvPr/>
          </p:nvSpPr>
          <p:spPr>
            <a:xfrm rot="18927910">
              <a:off x="5069122" y="4575574"/>
              <a:ext cx="2146742" cy="707886"/>
            </a:xfrm>
            <a:prstGeom prst="rect">
              <a:avLst/>
            </a:prstGeom>
            <a:noFill/>
          </p:spPr>
          <p:txBody>
            <a:bodyPr wrap="none" rtlCol="0">
              <a:spAutoFit/>
            </a:bodyPr>
            <a:lstStyle/>
            <a:p>
              <a:r>
                <a:rPr lang="en-US" sz="4000" b="1" dirty="0">
                  <a:solidFill>
                    <a:schemeClr val="bg1"/>
                  </a:solidFill>
                  <a:latin typeface="Calibri" panose="020F0502020204030204" pitchFamily="34" charset="0"/>
                  <a:cs typeface="Calibri" panose="020F0502020204030204" pitchFamily="34" charset="0"/>
                </a:rPr>
                <a:t>WISDOM</a:t>
              </a:r>
            </a:p>
          </p:txBody>
        </p:sp>
      </p:grpSp>
    </p:spTree>
    <p:custDataLst>
      <p:tags r:id="rId1"/>
    </p:custDataLst>
    <p:extLst>
      <p:ext uri="{BB962C8B-B14F-4D97-AF65-F5344CB8AC3E}">
        <p14:creationId xmlns:p14="http://schemas.microsoft.com/office/powerpoint/2010/main" val="2200191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80">
                                          <p:stCondLst>
                                            <p:cond delay="0"/>
                                          </p:stCondLst>
                                        </p:cTn>
                                        <p:tgtEl>
                                          <p:spTgt spid="10"/>
                                        </p:tgtEl>
                                      </p:cBhvr>
                                    </p:animEffect>
                                    <p:anim calcmode="lin" valueType="num">
                                      <p:cBhvr>
                                        <p:cTn id="1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2" dur="26">
                                          <p:stCondLst>
                                            <p:cond delay="650"/>
                                          </p:stCondLst>
                                        </p:cTn>
                                        <p:tgtEl>
                                          <p:spTgt spid="10"/>
                                        </p:tgtEl>
                                      </p:cBhvr>
                                      <p:to x="100000" y="60000"/>
                                    </p:animScale>
                                    <p:animScale>
                                      <p:cBhvr>
                                        <p:cTn id="23" dur="166" decel="50000">
                                          <p:stCondLst>
                                            <p:cond delay="676"/>
                                          </p:stCondLst>
                                        </p:cTn>
                                        <p:tgtEl>
                                          <p:spTgt spid="10"/>
                                        </p:tgtEl>
                                      </p:cBhvr>
                                      <p:to x="100000" y="100000"/>
                                    </p:animScale>
                                    <p:animScale>
                                      <p:cBhvr>
                                        <p:cTn id="24" dur="26">
                                          <p:stCondLst>
                                            <p:cond delay="1312"/>
                                          </p:stCondLst>
                                        </p:cTn>
                                        <p:tgtEl>
                                          <p:spTgt spid="10"/>
                                        </p:tgtEl>
                                      </p:cBhvr>
                                      <p:to x="100000" y="80000"/>
                                    </p:animScale>
                                    <p:animScale>
                                      <p:cBhvr>
                                        <p:cTn id="25" dur="166" decel="50000">
                                          <p:stCondLst>
                                            <p:cond delay="1338"/>
                                          </p:stCondLst>
                                        </p:cTn>
                                        <p:tgtEl>
                                          <p:spTgt spid="10"/>
                                        </p:tgtEl>
                                      </p:cBhvr>
                                      <p:to x="100000" y="100000"/>
                                    </p:animScale>
                                    <p:animScale>
                                      <p:cBhvr>
                                        <p:cTn id="26" dur="26">
                                          <p:stCondLst>
                                            <p:cond delay="1642"/>
                                          </p:stCondLst>
                                        </p:cTn>
                                        <p:tgtEl>
                                          <p:spTgt spid="10"/>
                                        </p:tgtEl>
                                      </p:cBhvr>
                                      <p:to x="100000" y="90000"/>
                                    </p:animScale>
                                    <p:animScale>
                                      <p:cBhvr>
                                        <p:cTn id="27" dur="166" decel="50000">
                                          <p:stCondLst>
                                            <p:cond delay="1668"/>
                                          </p:stCondLst>
                                        </p:cTn>
                                        <p:tgtEl>
                                          <p:spTgt spid="10"/>
                                        </p:tgtEl>
                                      </p:cBhvr>
                                      <p:to x="100000" y="100000"/>
                                    </p:animScale>
                                    <p:animScale>
                                      <p:cBhvr>
                                        <p:cTn id="28" dur="26">
                                          <p:stCondLst>
                                            <p:cond delay="1808"/>
                                          </p:stCondLst>
                                        </p:cTn>
                                        <p:tgtEl>
                                          <p:spTgt spid="10"/>
                                        </p:tgtEl>
                                      </p:cBhvr>
                                      <p:to x="100000" y="95000"/>
                                    </p:animScale>
                                    <p:animScale>
                                      <p:cBhvr>
                                        <p:cTn id="2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936593" y="341820"/>
            <a:ext cx="4318811"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James 1:5-12</a:t>
            </a:r>
          </a:p>
        </p:txBody>
      </p:sp>
      <p:sp>
        <p:nvSpPr>
          <p:cNvPr id="3" name="TextBox 2">
            <a:extLst>
              <a:ext uri="{FF2B5EF4-FFF2-40B4-BE49-F238E27FC236}">
                <a16:creationId xmlns:a16="http://schemas.microsoft.com/office/drawing/2014/main" id="{44D89030-30F4-405C-924B-7B1891FC92DC}"/>
              </a:ext>
            </a:extLst>
          </p:cNvPr>
          <p:cNvSpPr txBox="1"/>
          <p:nvPr/>
        </p:nvSpPr>
        <p:spPr>
          <a:xfrm>
            <a:off x="689266" y="2030249"/>
            <a:ext cx="10813467" cy="4154984"/>
          </a:xfrm>
          <a:prstGeom prst="rect">
            <a:avLst/>
          </a:prstGeom>
          <a:noFill/>
        </p:spPr>
        <p:txBody>
          <a:bodyPr wrap="square" rtlCol="0">
            <a:spAutoFit/>
          </a:bodyPr>
          <a:lstStyle/>
          <a:p>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4</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And </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let endurance have its perfect result</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so that you may be perfect and complete, lacking in nothing. </a:t>
            </a:r>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5</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But if any of you lacks wisdom, let him ask of God</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who gives to all generously and without reproach, and it will be given to him. </a:t>
            </a:r>
          </a:p>
        </p:txBody>
      </p:sp>
      <p:sp>
        <p:nvSpPr>
          <p:cNvPr id="4" name="Rectangle: Rounded Corners 3">
            <a:extLst>
              <a:ext uri="{FF2B5EF4-FFF2-40B4-BE49-F238E27FC236}">
                <a16:creationId xmlns:a16="http://schemas.microsoft.com/office/drawing/2014/main" id="{A58DB041-80E7-42B5-96B9-B00EFEA2942A}"/>
              </a:ext>
            </a:extLst>
          </p:cNvPr>
          <p:cNvSpPr/>
          <p:nvPr/>
        </p:nvSpPr>
        <p:spPr>
          <a:xfrm>
            <a:off x="371960" y="2030249"/>
            <a:ext cx="11437748" cy="4154984"/>
          </a:xfrm>
          <a:prstGeom prst="roundRect">
            <a:avLst/>
          </a:prstGeom>
          <a:solidFill>
            <a:srgbClr val="121B3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libri" panose="020F0502020204030204" pitchFamily="34" charset="0"/>
                <a:cs typeface="Calibri" panose="020F0502020204030204" pitchFamily="34" charset="0"/>
              </a:rPr>
              <a:t>Main Idea:</a:t>
            </a:r>
          </a:p>
          <a:p>
            <a:pPr algn="ctr"/>
            <a:endParaRPr lang="en-US" sz="2400" b="1" dirty="0">
              <a:latin typeface="Calibri" panose="020F0502020204030204" pitchFamily="34" charset="0"/>
              <a:cs typeface="Calibri" panose="020F0502020204030204" pitchFamily="34" charset="0"/>
            </a:endParaRPr>
          </a:p>
          <a:p>
            <a:pPr algn="ctr"/>
            <a:r>
              <a:rPr lang="en-US" sz="4800" b="1" dirty="0">
                <a:latin typeface="Calibri" panose="020F0502020204030204" pitchFamily="34" charset="0"/>
                <a:cs typeface="Calibri" panose="020F0502020204030204" pitchFamily="34" charset="0"/>
              </a:rPr>
              <a:t>Suffering will mature us if we trust in God’s wisdom through it, </a:t>
            </a:r>
          </a:p>
          <a:p>
            <a:pPr algn="ctr"/>
            <a:r>
              <a:rPr lang="en-US" sz="4800" b="1" dirty="0">
                <a:latin typeface="Calibri" panose="020F0502020204030204" pitchFamily="34" charset="0"/>
                <a:cs typeface="Calibri" panose="020F0502020204030204" pitchFamily="34" charset="0"/>
              </a:rPr>
              <a:t>rather than our own!</a:t>
            </a:r>
          </a:p>
        </p:txBody>
      </p:sp>
    </p:spTree>
    <p:custDataLst>
      <p:tags r:id="rId1"/>
    </p:custDataLst>
    <p:extLst>
      <p:ext uri="{BB962C8B-B14F-4D97-AF65-F5344CB8AC3E}">
        <p14:creationId xmlns:p14="http://schemas.microsoft.com/office/powerpoint/2010/main" val="2946928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364805" y="341820"/>
            <a:ext cx="5462394"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Wisdom in Trials</a:t>
            </a:r>
          </a:p>
        </p:txBody>
      </p:sp>
      <p:sp>
        <p:nvSpPr>
          <p:cNvPr id="3" name="TextBox 2">
            <a:extLst>
              <a:ext uri="{FF2B5EF4-FFF2-40B4-BE49-F238E27FC236}">
                <a16:creationId xmlns:a16="http://schemas.microsoft.com/office/drawing/2014/main" id="{44D89030-30F4-405C-924B-7B1891FC92DC}"/>
              </a:ext>
            </a:extLst>
          </p:cNvPr>
          <p:cNvSpPr txBox="1"/>
          <p:nvPr/>
        </p:nvSpPr>
        <p:spPr>
          <a:xfrm>
            <a:off x="689266" y="2030249"/>
            <a:ext cx="10813467" cy="2431435"/>
          </a:xfrm>
          <a:prstGeom prst="rect">
            <a:avLst/>
          </a:prstGeom>
          <a:noFill/>
        </p:spPr>
        <p:txBody>
          <a:bodyPr wrap="square" rtlCol="0">
            <a:spAutoFit/>
          </a:bodyPr>
          <a:lstStyle/>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What is wisdom?</a:t>
            </a:r>
          </a:p>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How do we get wisdom?</a:t>
            </a:r>
          </a:p>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What does wisdom look like in action?</a:t>
            </a:r>
          </a:p>
        </p:txBody>
      </p:sp>
    </p:spTree>
    <p:custDataLst>
      <p:tags r:id="rId1"/>
    </p:custDataLst>
    <p:extLst>
      <p:ext uri="{BB962C8B-B14F-4D97-AF65-F5344CB8AC3E}">
        <p14:creationId xmlns:p14="http://schemas.microsoft.com/office/powerpoint/2010/main" val="2374390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1243581" y="341820"/>
            <a:ext cx="9704901" cy="923330"/>
          </a:xfrm>
          <a:prstGeom prst="rect">
            <a:avLst/>
          </a:prstGeom>
          <a:noFill/>
        </p:spPr>
        <p:txBody>
          <a:bodyPr wrap="none" rtlCol="0">
            <a:spAutoFit/>
          </a:bodyPr>
          <a:lstStyle/>
          <a:p>
            <a:pPr algn="ctr"/>
            <a:r>
              <a:rPr lang="en-US" sz="5400" b="1" dirty="0">
                <a:effectLst>
                  <a:glow rad="127000">
                    <a:schemeClr val="bg1">
                      <a:alpha val="80000"/>
                    </a:schemeClr>
                  </a:glow>
                </a:effectLst>
                <a:latin typeface="Calibri" panose="020F0502020204030204" pitchFamily="34" charset="0"/>
                <a:cs typeface="Calibri" panose="020F0502020204030204" pitchFamily="34" charset="0"/>
              </a:rPr>
              <a:t>Meanings of Wisdom in the Bible</a:t>
            </a:r>
          </a:p>
        </p:txBody>
      </p:sp>
      <p:sp>
        <p:nvSpPr>
          <p:cNvPr id="6" name="TextBox 5">
            <a:extLst>
              <a:ext uri="{FF2B5EF4-FFF2-40B4-BE49-F238E27FC236}">
                <a16:creationId xmlns:a16="http://schemas.microsoft.com/office/drawing/2014/main" id="{8EFA3ABF-83A0-47F0-8BE8-EBE19D371840}"/>
              </a:ext>
            </a:extLst>
          </p:cNvPr>
          <p:cNvSpPr txBox="1"/>
          <p:nvPr/>
        </p:nvSpPr>
        <p:spPr>
          <a:xfrm>
            <a:off x="-1" y="1606970"/>
            <a:ext cx="12191999" cy="4154984"/>
          </a:xfrm>
          <a:prstGeom prst="rect">
            <a:avLst/>
          </a:prstGeom>
          <a:noFill/>
        </p:spPr>
        <p:txBody>
          <a:bodyPr wrap="square" rtlCol="0">
            <a:spAutoFit/>
          </a:bodyPr>
          <a:lstStyle/>
          <a:p>
            <a:pPr marL="9144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God’s infinite understanding – Rom 11:33</a:t>
            </a:r>
          </a:p>
          <a:p>
            <a:pPr marL="9144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Skill as an artisan – 1 Kings 7:14</a:t>
            </a:r>
          </a:p>
          <a:p>
            <a:pPr marL="9144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Skill in making good decisions – Solomon</a:t>
            </a:r>
          </a:p>
          <a:p>
            <a:pPr marL="9144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Moral competence – Proverbs</a:t>
            </a:r>
          </a:p>
          <a:p>
            <a:pPr marL="9144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Secular knowledge and understanding – 1 Cor 1</a:t>
            </a:r>
          </a:p>
          <a:p>
            <a:pPr marL="9144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Spiritual truth revealed only by the Holy Spirit</a:t>
            </a:r>
          </a:p>
        </p:txBody>
      </p:sp>
    </p:spTree>
    <p:custDataLst>
      <p:tags r:id="rId1"/>
    </p:custDataLst>
    <p:extLst>
      <p:ext uri="{BB962C8B-B14F-4D97-AF65-F5344CB8AC3E}">
        <p14:creationId xmlns:p14="http://schemas.microsoft.com/office/powerpoint/2010/main" val="19970098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2660481" y="341820"/>
            <a:ext cx="6871112" cy="923330"/>
          </a:xfrm>
          <a:prstGeom prst="rect">
            <a:avLst/>
          </a:prstGeom>
          <a:noFill/>
        </p:spPr>
        <p:txBody>
          <a:bodyPr wrap="none" rtlCol="0">
            <a:spAutoFit/>
          </a:bodyPr>
          <a:lstStyle/>
          <a:p>
            <a:pPr algn="ctr"/>
            <a:r>
              <a:rPr lang="en-US" sz="5400" b="1" dirty="0">
                <a:effectLst>
                  <a:glow rad="127000">
                    <a:schemeClr val="bg1">
                      <a:alpha val="80000"/>
                    </a:schemeClr>
                  </a:glow>
                </a:effectLst>
                <a:latin typeface="Calibri" panose="020F0502020204030204" pitchFamily="34" charset="0"/>
                <a:cs typeface="Calibri" panose="020F0502020204030204" pitchFamily="34" charset="0"/>
              </a:rPr>
              <a:t>For our context today…</a:t>
            </a:r>
          </a:p>
        </p:txBody>
      </p:sp>
      <p:sp>
        <p:nvSpPr>
          <p:cNvPr id="6" name="TextBox 5">
            <a:extLst>
              <a:ext uri="{FF2B5EF4-FFF2-40B4-BE49-F238E27FC236}">
                <a16:creationId xmlns:a16="http://schemas.microsoft.com/office/drawing/2014/main" id="{8EFA3ABF-83A0-47F0-8BE8-EBE19D371840}"/>
              </a:ext>
            </a:extLst>
          </p:cNvPr>
          <p:cNvSpPr txBox="1"/>
          <p:nvPr/>
        </p:nvSpPr>
        <p:spPr>
          <a:xfrm>
            <a:off x="0" y="1606970"/>
            <a:ext cx="12192000" cy="4832092"/>
          </a:xfrm>
          <a:prstGeom prst="rect">
            <a:avLst/>
          </a:prstGeom>
          <a:noFill/>
        </p:spPr>
        <p:txBody>
          <a:bodyPr wrap="square" rtlCol="0">
            <a:spAutoFit/>
          </a:bodyPr>
          <a:lstStyle/>
          <a:p>
            <a:pPr marL="914400" indent="-571500">
              <a:buFont typeface="Arial" panose="020B0604020202020204" pitchFamily="34" charset="0"/>
              <a:buChar char="•"/>
            </a:pP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God’s infinite understanding – Rom 11:33</a:t>
            </a:r>
          </a:p>
          <a:p>
            <a:pPr marL="9144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Skill as an artisan – 1 Kings 7:14</a:t>
            </a:r>
          </a:p>
          <a:p>
            <a:pPr marL="9144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Skill in making good decisions – Solomon</a:t>
            </a:r>
          </a:p>
          <a:p>
            <a:pPr marL="9144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Moral competence – Proverbs</a:t>
            </a:r>
          </a:p>
          <a:p>
            <a:pPr marL="9144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Secular knowledge and understanding – 1 Cor 1</a:t>
            </a:r>
          </a:p>
          <a:p>
            <a:pPr marL="914400" indent="-571500">
              <a:buFont typeface="Arial" panose="020B0604020202020204" pitchFamily="34" charset="0"/>
              <a:buChar char="•"/>
            </a:pP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Spiritual truth revealed only by the Holy Spirit (specifically what we should ask for in trials)</a:t>
            </a:r>
          </a:p>
        </p:txBody>
      </p:sp>
    </p:spTree>
    <p:custDataLst>
      <p:tags r:id="rId1"/>
    </p:custDataLst>
    <p:extLst>
      <p:ext uri="{BB962C8B-B14F-4D97-AF65-F5344CB8AC3E}">
        <p14:creationId xmlns:p14="http://schemas.microsoft.com/office/powerpoint/2010/main" val="6554733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935208" y="341820"/>
            <a:ext cx="4321632" cy="923330"/>
          </a:xfrm>
          <a:prstGeom prst="rect">
            <a:avLst/>
          </a:prstGeom>
          <a:noFill/>
        </p:spPr>
        <p:txBody>
          <a:bodyPr wrap="none" rtlCol="0">
            <a:spAutoFit/>
          </a:bodyPr>
          <a:lstStyle/>
          <a:p>
            <a:pPr algn="ctr"/>
            <a:r>
              <a:rPr lang="en-US" sz="5400" b="1" dirty="0">
                <a:effectLst>
                  <a:glow rad="127000">
                    <a:schemeClr val="bg1">
                      <a:alpha val="80000"/>
                    </a:schemeClr>
                  </a:glow>
                </a:effectLst>
                <a:latin typeface="Calibri" panose="020F0502020204030204" pitchFamily="34" charset="0"/>
                <a:cs typeface="Calibri" panose="020F0502020204030204" pitchFamily="34" charset="0"/>
              </a:rPr>
              <a:t>God’s Wisdom</a:t>
            </a:r>
          </a:p>
        </p:txBody>
      </p:sp>
      <p:sp>
        <p:nvSpPr>
          <p:cNvPr id="6" name="TextBox 5">
            <a:extLst>
              <a:ext uri="{FF2B5EF4-FFF2-40B4-BE49-F238E27FC236}">
                <a16:creationId xmlns:a16="http://schemas.microsoft.com/office/drawing/2014/main" id="{8EFA3ABF-83A0-47F0-8BE8-EBE19D371840}"/>
              </a:ext>
            </a:extLst>
          </p:cNvPr>
          <p:cNvSpPr txBox="1"/>
          <p:nvPr/>
        </p:nvSpPr>
        <p:spPr>
          <a:xfrm>
            <a:off x="474224" y="1491640"/>
            <a:ext cx="11598956" cy="5139869"/>
          </a:xfrm>
          <a:prstGeom prst="rect">
            <a:avLst/>
          </a:prstGeom>
          <a:noFill/>
        </p:spPr>
        <p:txBody>
          <a:bodyPr wrap="square" rtlCol="0">
            <a:spAutoFit/>
          </a:bodyPr>
          <a:lstStyle/>
          <a:p>
            <a:r>
              <a:rPr lang="en-US" sz="4400" b="1" dirty="0">
                <a:effectLst>
                  <a:glow rad="127000">
                    <a:schemeClr val="bg1">
                      <a:alpha val="75000"/>
                    </a:schemeClr>
                  </a:glow>
                </a:effectLst>
                <a:latin typeface="Calibri" panose="020F0502020204030204" pitchFamily="34" charset="0"/>
                <a:cs typeface="Calibri" panose="020F0502020204030204" pitchFamily="34" charset="0"/>
              </a:rPr>
              <a:t>“The Lord by wisdom founded the earth;</a:t>
            </a:r>
          </a:p>
          <a:p>
            <a:r>
              <a:rPr lang="en-US" sz="4400" b="1" dirty="0">
                <a:effectLst>
                  <a:glow rad="127000">
                    <a:schemeClr val="bg1">
                      <a:alpha val="75000"/>
                    </a:schemeClr>
                  </a:glow>
                </a:effectLst>
                <a:latin typeface="Calibri" panose="020F0502020204030204" pitchFamily="34" charset="0"/>
                <a:cs typeface="Calibri" panose="020F0502020204030204" pitchFamily="34" charset="0"/>
              </a:rPr>
              <a:t>    by understanding he established the heavens.”</a:t>
            </a:r>
          </a:p>
          <a:p>
            <a:r>
              <a:rPr lang="en-US" sz="4400" b="1" dirty="0">
                <a:effectLst>
                  <a:glow rad="127000">
                    <a:schemeClr val="bg1">
                      <a:alpha val="75000"/>
                    </a:schemeClr>
                  </a:glow>
                </a:effectLst>
                <a:latin typeface="Calibri" panose="020F0502020204030204" pitchFamily="34" charset="0"/>
                <a:cs typeface="Calibri" panose="020F0502020204030204" pitchFamily="34" charset="0"/>
              </a:rPr>
              <a:t>                                                 Proverbs 3:19</a:t>
            </a:r>
          </a:p>
          <a:p>
            <a:endParaRPr lang="en-US" sz="2000" b="1" dirty="0">
              <a:effectLst>
                <a:glow rad="127000">
                  <a:schemeClr val="bg1">
                    <a:alpha val="75000"/>
                  </a:schemeClr>
                </a:glow>
              </a:effectLst>
              <a:latin typeface="Calibri" panose="020F0502020204030204" pitchFamily="34" charset="0"/>
              <a:cs typeface="Calibri" panose="020F0502020204030204" pitchFamily="34" charset="0"/>
            </a:endParaRPr>
          </a:p>
          <a:p>
            <a:r>
              <a:rPr lang="en-US" sz="4400" b="1" dirty="0">
                <a:effectLst>
                  <a:glow rad="127000">
                    <a:schemeClr val="bg1">
                      <a:alpha val="75000"/>
                    </a:schemeClr>
                  </a:glow>
                </a:effectLst>
                <a:latin typeface="Calibri" panose="020F0502020204030204" pitchFamily="34" charset="0"/>
                <a:cs typeface="Calibri" panose="020F0502020204030204" pitchFamily="34" charset="0"/>
              </a:rPr>
              <a:t>“Oh, the depth of the riches and wisdom and knowledge of God! How unsearchable are his judgments and how inscrutable his ways!”</a:t>
            </a:r>
          </a:p>
          <a:p>
            <a:r>
              <a:rPr lang="en-US" sz="4400" b="1" dirty="0">
                <a:effectLst>
                  <a:glow rad="127000">
                    <a:schemeClr val="bg1">
                      <a:alpha val="75000"/>
                    </a:schemeClr>
                  </a:glow>
                </a:effectLst>
                <a:latin typeface="Calibri" panose="020F0502020204030204" pitchFamily="34" charset="0"/>
                <a:cs typeface="Calibri" panose="020F0502020204030204" pitchFamily="34" charset="0"/>
              </a:rPr>
              <a:t>                                                 Romans 11:33</a:t>
            </a:r>
          </a:p>
        </p:txBody>
      </p:sp>
    </p:spTree>
    <p:custDataLst>
      <p:tags r:id="rId1"/>
    </p:custDataLst>
    <p:extLst>
      <p:ext uri="{BB962C8B-B14F-4D97-AF65-F5344CB8AC3E}">
        <p14:creationId xmlns:p14="http://schemas.microsoft.com/office/powerpoint/2010/main" val="314064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20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1443690" y="341820"/>
            <a:ext cx="9304663" cy="923330"/>
          </a:xfrm>
          <a:prstGeom prst="rect">
            <a:avLst/>
          </a:prstGeom>
          <a:noFill/>
        </p:spPr>
        <p:txBody>
          <a:bodyPr wrap="none" rtlCol="0">
            <a:spAutoFit/>
          </a:bodyPr>
          <a:lstStyle/>
          <a:p>
            <a:pPr algn="ctr"/>
            <a:r>
              <a:rPr lang="en-US" sz="5400" b="1" dirty="0">
                <a:effectLst>
                  <a:glow rad="127000">
                    <a:schemeClr val="bg1">
                      <a:alpha val="80000"/>
                    </a:schemeClr>
                  </a:glow>
                </a:effectLst>
                <a:latin typeface="Calibri" panose="020F0502020204030204" pitchFamily="34" charset="0"/>
                <a:cs typeface="Calibri" panose="020F0502020204030204" pitchFamily="34" charset="0"/>
              </a:rPr>
              <a:t>The Wisdom We Should Ask For</a:t>
            </a:r>
          </a:p>
        </p:txBody>
      </p:sp>
      <p:sp>
        <p:nvSpPr>
          <p:cNvPr id="5" name="TextBox 4">
            <a:extLst>
              <a:ext uri="{FF2B5EF4-FFF2-40B4-BE49-F238E27FC236}">
                <a16:creationId xmlns:a16="http://schemas.microsoft.com/office/drawing/2014/main" id="{4BC9C2B6-7655-40C6-80F7-A0E0D7826CBE}"/>
              </a:ext>
            </a:extLst>
          </p:cNvPr>
          <p:cNvSpPr txBox="1"/>
          <p:nvPr/>
        </p:nvSpPr>
        <p:spPr>
          <a:xfrm>
            <a:off x="770428" y="1997847"/>
            <a:ext cx="10392024" cy="3631763"/>
          </a:xfrm>
          <a:prstGeom prst="rect">
            <a:avLst/>
          </a:prstGeom>
          <a:noFill/>
        </p:spPr>
        <p:txBody>
          <a:bodyPr wrap="square" rtlCol="0">
            <a:spAutoFit/>
          </a:bodyPr>
          <a:lstStyle/>
          <a:p>
            <a:pPr marL="571500" indent="-571500">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The wisdom we are to seek is not the “why” of suffering.  That’s God’s wisdom!</a:t>
            </a:r>
          </a:p>
          <a:p>
            <a:pPr marL="571500" indent="-571500">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The wisdom we are to ask for is the ability to know God and to see life from his perspective.</a:t>
            </a:r>
          </a:p>
        </p:txBody>
      </p:sp>
    </p:spTree>
    <p:custDataLst>
      <p:tags r:id="rId1"/>
    </p:custDataLst>
    <p:extLst>
      <p:ext uri="{BB962C8B-B14F-4D97-AF65-F5344CB8AC3E}">
        <p14:creationId xmlns:p14="http://schemas.microsoft.com/office/powerpoint/2010/main" val="17407531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FA3ABF-83A0-47F0-8BE8-EBE19D371840}"/>
              </a:ext>
            </a:extLst>
          </p:cNvPr>
          <p:cNvSpPr txBox="1"/>
          <p:nvPr/>
        </p:nvSpPr>
        <p:spPr>
          <a:xfrm>
            <a:off x="119903" y="1426945"/>
            <a:ext cx="12027742" cy="5016758"/>
          </a:xfrm>
          <a:prstGeom prst="rect">
            <a:avLst/>
          </a:prstGeom>
          <a:noFill/>
        </p:spPr>
        <p:txBody>
          <a:bodyPr wrap="square" rtlCol="0">
            <a:spAutoFit/>
          </a:bodyPr>
          <a:lstStyle/>
          <a:p>
            <a:r>
              <a:rPr lang="en-US" sz="4000" b="1" dirty="0">
                <a:effectLst>
                  <a:glow rad="127000">
                    <a:schemeClr val="bg1">
                      <a:alpha val="75000"/>
                    </a:schemeClr>
                  </a:glow>
                </a:effectLst>
                <a:latin typeface="Calibri" panose="020F0502020204030204" pitchFamily="34" charset="0"/>
                <a:cs typeface="Calibri" panose="020F0502020204030204" pitchFamily="34" charset="0"/>
              </a:rPr>
              <a:t>“</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7</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…we impart a </a:t>
            </a:r>
            <a:r>
              <a:rPr lang="en-US" sz="40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secret and hidden wisdom of God</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which God decreed before the ages for our glory… </a:t>
            </a:r>
          </a:p>
          <a:p>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12</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Now we have received not the spirit of the world, but the Spirit who is from God, that we might understand the things freely given us by God.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13</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And we impart this in words </a:t>
            </a:r>
            <a:r>
              <a:rPr lang="en-US" sz="40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not taught by human wisdom but taught by the Spirit, interpreting spiritual truths to those who are spiritual.</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1 Corinthians 2:7,12-13</a:t>
            </a:r>
          </a:p>
        </p:txBody>
      </p:sp>
      <p:sp>
        <p:nvSpPr>
          <p:cNvPr id="5" name="TextBox 4">
            <a:extLst>
              <a:ext uri="{FF2B5EF4-FFF2-40B4-BE49-F238E27FC236}">
                <a16:creationId xmlns:a16="http://schemas.microsoft.com/office/drawing/2014/main" id="{471322BD-A547-4179-A96B-794C4C014EDE}"/>
              </a:ext>
            </a:extLst>
          </p:cNvPr>
          <p:cNvSpPr txBox="1"/>
          <p:nvPr/>
        </p:nvSpPr>
        <p:spPr>
          <a:xfrm>
            <a:off x="1443690" y="341820"/>
            <a:ext cx="9304663" cy="923330"/>
          </a:xfrm>
          <a:prstGeom prst="rect">
            <a:avLst/>
          </a:prstGeom>
          <a:noFill/>
        </p:spPr>
        <p:txBody>
          <a:bodyPr wrap="none" rtlCol="0">
            <a:spAutoFit/>
          </a:bodyPr>
          <a:lstStyle/>
          <a:p>
            <a:pPr algn="ctr"/>
            <a:r>
              <a:rPr lang="en-US" sz="5400" b="1" dirty="0">
                <a:effectLst>
                  <a:glow rad="127000">
                    <a:schemeClr val="bg1">
                      <a:alpha val="80000"/>
                    </a:schemeClr>
                  </a:glow>
                </a:effectLst>
                <a:latin typeface="Calibri" panose="020F0502020204030204" pitchFamily="34" charset="0"/>
                <a:cs typeface="Calibri" panose="020F0502020204030204" pitchFamily="34" charset="0"/>
              </a:rPr>
              <a:t>The Wisdom We Should Ask For</a:t>
            </a:r>
          </a:p>
        </p:txBody>
      </p:sp>
    </p:spTree>
    <p:custDataLst>
      <p:tags r:id="rId1"/>
    </p:custDataLst>
    <p:extLst>
      <p:ext uri="{BB962C8B-B14F-4D97-AF65-F5344CB8AC3E}">
        <p14:creationId xmlns:p14="http://schemas.microsoft.com/office/powerpoint/2010/main" val="3587957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934149" y="341820"/>
            <a:ext cx="10323725"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The Wisdom We Should Ask For</a:t>
            </a:r>
          </a:p>
        </p:txBody>
      </p:sp>
      <p:sp>
        <p:nvSpPr>
          <p:cNvPr id="6" name="TextBox 5">
            <a:extLst>
              <a:ext uri="{FF2B5EF4-FFF2-40B4-BE49-F238E27FC236}">
                <a16:creationId xmlns:a16="http://schemas.microsoft.com/office/drawing/2014/main" id="{8EFA3ABF-83A0-47F0-8BE8-EBE19D371840}"/>
              </a:ext>
            </a:extLst>
          </p:cNvPr>
          <p:cNvSpPr txBox="1"/>
          <p:nvPr/>
        </p:nvSpPr>
        <p:spPr>
          <a:xfrm>
            <a:off x="418454" y="1558933"/>
            <a:ext cx="11391661" cy="4616648"/>
          </a:xfrm>
          <a:prstGeom prst="rect">
            <a:avLst/>
          </a:prstGeom>
          <a:noFill/>
        </p:spPr>
        <p:txBody>
          <a:bodyPr wrap="square" rtlCol="0">
            <a:spAutoFit/>
          </a:bodyPr>
          <a:lstStyle/>
          <a:p>
            <a:r>
              <a:rPr lang="en-US" sz="4200" b="1" dirty="0">
                <a:effectLst>
                  <a:glow rad="127000">
                    <a:schemeClr val="bg1">
                      <a:alpha val="75000"/>
                    </a:schemeClr>
                  </a:glow>
                </a:effectLst>
                <a:latin typeface="Calibri" panose="020F0502020204030204" pitchFamily="34" charset="0"/>
                <a:cs typeface="Calibri" panose="020F0502020204030204" pitchFamily="34" charset="0"/>
              </a:rPr>
              <a:t>“[I pray] that the God of our Lord Jesus Christ, the Father of glory, may give you a spirit of wisdom and of revelation in the knowledge of Him. I pray that the eyes of your heart may be enlightened, so that you will know what is the hope of His calling, what are the riches of the glory of His inheritance in the saints…”  Ephesians 1:17-18</a:t>
            </a:r>
          </a:p>
        </p:txBody>
      </p:sp>
      <p:cxnSp>
        <p:nvCxnSpPr>
          <p:cNvPr id="4" name="Straight Connector 3">
            <a:extLst>
              <a:ext uri="{FF2B5EF4-FFF2-40B4-BE49-F238E27FC236}">
                <a16:creationId xmlns:a16="http://schemas.microsoft.com/office/drawing/2014/main" id="{CEC887BF-A64A-4355-A0C0-D5A94A138345}"/>
              </a:ext>
            </a:extLst>
          </p:cNvPr>
          <p:cNvCxnSpPr/>
          <p:nvPr/>
        </p:nvCxnSpPr>
        <p:spPr>
          <a:xfrm>
            <a:off x="7051729" y="2820692"/>
            <a:ext cx="409155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3BAF4F0-4CF8-4636-939C-F0E8CC6B6E35}"/>
              </a:ext>
            </a:extLst>
          </p:cNvPr>
          <p:cNvCxnSpPr>
            <a:cxnSpLocks/>
          </p:cNvCxnSpPr>
          <p:nvPr/>
        </p:nvCxnSpPr>
        <p:spPr>
          <a:xfrm>
            <a:off x="418454" y="3459996"/>
            <a:ext cx="954695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D17A6A1B-0E0A-4A36-940F-54B767684E1B}"/>
              </a:ext>
            </a:extLst>
          </p:cNvPr>
          <p:cNvSpPr/>
          <p:nvPr/>
        </p:nvSpPr>
        <p:spPr>
          <a:xfrm>
            <a:off x="349792" y="1665812"/>
            <a:ext cx="6035103" cy="1276914"/>
          </a:xfrm>
          <a:prstGeom prst="roundRect">
            <a:avLst/>
          </a:prstGeom>
          <a:solidFill>
            <a:srgbClr val="121B3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The ability to experience God more deeply</a:t>
            </a:r>
          </a:p>
        </p:txBody>
      </p:sp>
      <p:cxnSp>
        <p:nvCxnSpPr>
          <p:cNvPr id="10" name="Straight Connector 9">
            <a:extLst>
              <a:ext uri="{FF2B5EF4-FFF2-40B4-BE49-F238E27FC236}">
                <a16:creationId xmlns:a16="http://schemas.microsoft.com/office/drawing/2014/main" id="{D50768AE-FFC7-45CF-A0BF-E46C3C8845E1}"/>
              </a:ext>
            </a:extLst>
          </p:cNvPr>
          <p:cNvCxnSpPr>
            <a:cxnSpLocks/>
          </p:cNvCxnSpPr>
          <p:nvPr/>
        </p:nvCxnSpPr>
        <p:spPr>
          <a:xfrm>
            <a:off x="3445993" y="4724401"/>
            <a:ext cx="7945261"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A18506-9B66-48B8-8EC7-B222908A0DF4}"/>
              </a:ext>
            </a:extLst>
          </p:cNvPr>
          <p:cNvCxnSpPr>
            <a:cxnSpLocks/>
          </p:cNvCxnSpPr>
          <p:nvPr/>
        </p:nvCxnSpPr>
        <p:spPr>
          <a:xfrm>
            <a:off x="545900" y="5388245"/>
            <a:ext cx="1084535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2D8AFFB-0A02-4455-A62D-640EB13F437B}"/>
              </a:ext>
            </a:extLst>
          </p:cNvPr>
          <p:cNvSpPr/>
          <p:nvPr/>
        </p:nvSpPr>
        <p:spPr>
          <a:xfrm>
            <a:off x="4001790" y="5516231"/>
            <a:ext cx="6492710" cy="1276914"/>
          </a:xfrm>
          <a:prstGeom prst="roundRect">
            <a:avLst/>
          </a:prstGeom>
          <a:solidFill>
            <a:srgbClr val="121B3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The ability to see this life and eternity as God sees</a:t>
            </a:r>
          </a:p>
        </p:txBody>
      </p:sp>
    </p:spTree>
    <p:custDataLst>
      <p:tags r:id="rId1"/>
    </p:custDataLst>
    <p:extLst>
      <p:ext uri="{BB962C8B-B14F-4D97-AF65-F5344CB8AC3E}">
        <p14:creationId xmlns:p14="http://schemas.microsoft.com/office/powerpoint/2010/main" val="40425709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amond(in)">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364805" y="341820"/>
            <a:ext cx="5462394"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Wisdom in Trials</a:t>
            </a:r>
          </a:p>
        </p:txBody>
      </p:sp>
      <p:sp>
        <p:nvSpPr>
          <p:cNvPr id="3" name="TextBox 2">
            <a:extLst>
              <a:ext uri="{FF2B5EF4-FFF2-40B4-BE49-F238E27FC236}">
                <a16:creationId xmlns:a16="http://schemas.microsoft.com/office/drawing/2014/main" id="{44D89030-30F4-405C-924B-7B1891FC92DC}"/>
              </a:ext>
            </a:extLst>
          </p:cNvPr>
          <p:cNvSpPr txBox="1"/>
          <p:nvPr/>
        </p:nvSpPr>
        <p:spPr>
          <a:xfrm>
            <a:off x="689266" y="2030249"/>
            <a:ext cx="10813467" cy="2431435"/>
          </a:xfrm>
          <a:prstGeom prst="rect">
            <a:avLst/>
          </a:prstGeom>
          <a:noFill/>
        </p:spPr>
        <p:txBody>
          <a:bodyPr wrap="square" rtlCol="0">
            <a:spAutoFit/>
          </a:bodyPr>
          <a:lstStyle/>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What is wisdom?</a:t>
            </a:r>
          </a:p>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How do we get wisdom?</a:t>
            </a:r>
          </a:p>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What does wisdom look like in action?</a:t>
            </a:r>
          </a:p>
        </p:txBody>
      </p:sp>
      <p:pic>
        <p:nvPicPr>
          <p:cNvPr id="5" name="Graphic 4" descr="Checkmark with solid fill">
            <a:extLst>
              <a:ext uri="{FF2B5EF4-FFF2-40B4-BE49-F238E27FC236}">
                <a16:creationId xmlns:a16="http://schemas.microsoft.com/office/drawing/2014/main" id="{798B942F-746B-4FE4-8D52-C72FB9DBA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3878" y="1956632"/>
            <a:ext cx="914400" cy="914400"/>
          </a:xfrm>
          <a:prstGeom prst="rect">
            <a:avLst/>
          </a:prstGeom>
        </p:spPr>
      </p:pic>
    </p:spTree>
    <p:custDataLst>
      <p:tags r:id="rId1"/>
    </p:custDataLst>
    <p:extLst>
      <p:ext uri="{BB962C8B-B14F-4D97-AF65-F5344CB8AC3E}">
        <p14:creationId xmlns:p14="http://schemas.microsoft.com/office/powerpoint/2010/main" val="13906903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2221801" y="341820"/>
            <a:ext cx="7748404"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Last Week:  James 1:2-4</a:t>
            </a:r>
          </a:p>
        </p:txBody>
      </p:sp>
      <p:sp>
        <p:nvSpPr>
          <p:cNvPr id="3" name="TextBox 2">
            <a:extLst>
              <a:ext uri="{FF2B5EF4-FFF2-40B4-BE49-F238E27FC236}">
                <a16:creationId xmlns:a16="http://schemas.microsoft.com/office/drawing/2014/main" id="{44D89030-30F4-405C-924B-7B1891FC92DC}"/>
              </a:ext>
            </a:extLst>
          </p:cNvPr>
          <p:cNvSpPr txBox="1"/>
          <p:nvPr/>
        </p:nvSpPr>
        <p:spPr>
          <a:xfrm>
            <a:off x="689266" y="2030249"/>
            <a:ext cx="10813467" cy="4154984"/>
          </a:xfrm>
          <a:prstGeom prst="rect">
            <a:avLst/>
          </a:prstGeom>
          <a:noFill/>
        </p:spPr>
        <p:txBody>
          <a:bodyPr wrap="square" rtlCol="0">
            <a:spAutoFit/>
          </a:bodyPr>
          <a:lstStyle/>
          <a:p>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2</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Consider it all joy, my brothers and sisters, when you encounter various trials, </a:t>
            </a:r>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3</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knowing that the testing of your faith produces endurance. </a:t>
            </a:r>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4</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And let endurance have its perfect result, so that you may be perfect and complete, lacking in nothing.</a:t>
            </a:r>
          </a:p>
        </p:txBody>
      </p:sp>
      <p:sp>
        <p:nvSpPr>
          <p:cNvPr id="5" name="Oval 4">
            <a:extLst>
              <a:ext uri="{FF2B5EF4-FFF2-40B4-BE49-F238E27FC236}">
                <a16:creationId xmlns:a16="http://schemas.microsoft.com/office/drawing/2014/main" id="{37899D24-D0FC-468E-B05D-88E624AD7638}"/>
              </a:ext>
            </a:extLst>
          </p:cNvPr>
          <p:cNvSpPr/>
          <p:nvPr/>
        </p:nvSpPr>
        <p:spPr>
          <a:xfrm>
            <a:off x="5508027" y="2727703"/>
            <a:ext cx="3326007" cy="83690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84A22D-C20F-4D28-8BDE-477C1B9FAFEA}"/>
              </a:ext>
            </a:extLst>
          </p:cNvPr>
          <p:cNvSpPr/>
          <p:nvPr/>
        </p:nvSpPr>
        <p:spPr>
          <a:xfrm>
            <a:off x="391003" y="4011479"/>
            <a:ext cx="3326007" cy="83690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625F647-715A-4EC7-930F-61A98773E02C}"/>
              </a:ext>
            </a:extLst>
          </p:cNvPr>
          <p:cNvCxnSpPr/>
          <p:nvPr/>
        </p:nvCxnSpPr>
        <p:spPr>
          <a:xfrm>
            <a:off x="4122549" y="5377912"/>
            <a:ext cx="7268705"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52E354-71F2-4314-B031-8C14396E68F7}"/>
              </a:ext>
            </a:extLst>
          </p:cNvPr>
          <p:cNvCxnSpPr>
            <a:cxnSpLocks/>
          </p:cNvCxnSpPr>
          <p:nvPr/>
        </p:nvCxnSpPr>
        <p:spPr>
          <a:xfrm>
            <a:off x="787832" y="6041756"/>
            <a:ext cx="663585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7E4C42D-708D-4110-BD3A-51AEAD17289D}"/>
              </a:ext>
            </a:extLst>
          </p:cNvPr>
          <p:cNvCxnSpPr/>
          <p:nvPr/>
        </p:nvCxnSpPr>
        <p:spPr>
          <a:xfrm flipH="1">
            <a:off x="3717010" y="3429000"/>
            <a:ext cx="1791017" cy="67874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C0D809-4BC3-4656-B196-5D8E3C2A60BF}"/>
              </a:ext>
            </a:extLst>
          </p:cNvPr>
          <p:cNvCxnSpPr>
            <a:cxnSpLocks/>
          </p:cNvCxnSpPr>
          <p:nvPr/>
        </p:nvCxnSpPr>
        <p:spPr>
          <a:xfrm>
            <a:off x="3717010" y="4687261"/>
            <a:ext cx="970694" cy="33937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27832B61-A3B4-4481-BF89-1BB4179C8487}"/>
              </a:ext>
            </a:extLst>
          </p:cNvPr>
          <p:cNvSpPr/>
          <p:nvPr/>
        </p:nvSpPr>
        <p:spPr>
          <a:xfrm>
            <a:off x="391003" y="1306486"/>
            <a:ext cx="6352357" cy="646017"/>
          </a:xfrm>
          <a:prstGeom prst="roundRect">
            <a:avLst/>
          </a:prstGeom>
          <a:solidFill>
            <a:srgbClr val="101B3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The Purpose of Trials…</a:t>
            </a:r>
          </a:p>
        </p:txBody>
      </p:sp>
    </p:spTree>
    <p:custDataLst>
      <p:tags r:id="rId1"/>
    </p:custDataLst>
    <p:extLst>
      <p:ext uri="{BB962C8B-B14F-4D97-AF65-F5344CB8AC3E}">
        <p14:creationId xmlns:p14="http://schemas.microsoft.com/office/powerpoint/2010/main" val="18378471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2000"/>
                                        <p:tgtEl>
                                          <p:spTgt spid="7"/>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2023511" y="155840"/>
            <a:ext cx="8144987"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How do we get Wisdom?</a:t>
            </a:r>
          </a:p>
        </p:txBody>
      </p:sp>
      <p:sp>
        <p:nvSpPr>
          <p:cNvPr id="3" name="TextBox 2">
            <a:extLst>
              <a:ext uri="{FF2B5EF4-FFF2-40B4-BE49-F238E27FC236}">
                <a16:creationId xmlns:a16="http://schemas.microsoft.com/office/drawing/2014/main" id="{44D89030-30F4-405C-924B-7B1891FC92DC}"/>
              </a:ext>
            </a:extLst>
          </p:cNvPr>
          <p:cNvSpPr txBox="1"/>
          <p:nvPr/>
        </p:nvSpPr>
        <p:spPr>
          <a:xfrm>
            <a:off x="501112" y="1506372"/>
            <a:ext cx="11189776" cy="5016758"/>
          </a:xfrm>
          <a:prstGeom prst="rect">
            <a:avLst/>
          </a:prstGeom>
          <a:noFill/>
        </p:spPr>
        <p:txBody>
          <a:bodyPr wrap="square" rtlCol="0">
            <a:spAutoFit/>
          </a:bodyPr>
          <a:lstStyle/>
          <a:p>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5</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But if any of you lacks wisdom, let him ask of God, who gives to all generously and without reproach, and it will be given to him.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6</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But he must ask in faith without any doubting, for the one who doubts is like the surf of the sea, driven and tossed by the wind.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7</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For that person ought not to expect that he will receive anything from the Lord,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8</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being a double-minded man, unstable in all his ways.</a:t>
            </a:r>
          </a:p>
        </p:txBody>
      </p:sp>
      <p:cxnSp>
        <p:nvCxnSpPr>
          <p:cNvPr id="5" name="Straight Connector 4">
            <a:extLst>
              <a:ext uri="{FF2B5EF4-FFF2-40B4-BE49-F238E27FC236}">
                <a16:creationId xmlns:a16="http://schemas.microsoft.com/office/drawing/2014/main" id="{19EB9DB2-2C35-44B1-B13C-4ABA619F74A7}"/>
              </a:ext>
            </a:extLst>
          </p:cNvPr>
          <p:cNvCxnSpPr>
            <a:cxnSpLocks/>
          </p:cNvCxnSpPr>
          <p:nvPr/>
        </p:nvCxnSpPr>
        <p:spPr>
          <a:xfrm>
            <a:off x="898901" y="2154264"/>
            <a:ext cx="643179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9746DC44-BEA7-4E7C-B78E-9D656BB990D5}"/>
              </a:ext>
            </a:extLst>
          </p:cNvPr>
          <p:cNvSpPr/>
          <p:nvPr/>
        </p:nvSpPr>
        <p:spPr>
          <a:xfrm>
            <a:off x="501112" y="3149192"/>
            <a:ext cx="6035103" cy="1276914"/>
          </a:xfrm>
          <a:prstGeom prst="roundRect">
            <a:avLst/>
          </a:prstGeom>
          <a:solidFill>
            <a:srgbClr val="121B3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1. Acknowledge that you need wisdom…</a:t>
            </a:r>
          </a:p>
        </p:txBody>
      </p:sp>
    </p:spTree>
    <p:custDataLst>
      <p:tags r:id="rId1"/>
    </p:custDataLst>
    <p:extLst>
      <p:ext uri="{BB962C8B-B14F-4D97-AF65-F5344CB8AC3E}">
        <p14:creationId xmlns:p14="http://schemas.microsoft.com/office/powerpoint/2010/main" val="33331945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133224" y="155840"/>
            <a:ext cx="11925572"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Acknowledge that you need Wisdom</a:t>
            </a:r>
          </a:p>
        </p:txBody>
      </p:sp>
      <p:sp>
        <p:nvSpPr>
          <p:cNvPr id="3" name="TextBox 2">
            <a:extLst>
              <a:ext uri="{FF2B5EF4-FFF2-40B4-BE49-F238E27FC236}">
                <a16:creationId xmlns:a16="http://schemas.microsoft.com/office/drawing/2014/main" id="{44D89030-30F4-405C-924B-7B1891FC92DC}"/>
              </a:ext>
            </a:extLst>
          </p:cNvPr>
          <p:cNvSpPr txBox="1"/>
          <p:nvPr/>
        </p:nvSpPr>
        <p:spPr>
          <a:xfrm>
            <a:off x="501112" y="1506372"/>
            <a:ext cx="11189776" cy="4832092"/>
          </a:xfrm>
          <a:prstGeom prst="rect">
            <a:avLst/>
          </a:prstGeom>
          <a:noFill/>
        </p:spPr>
        <p:txBody>
          <a:bodyPr wrap="square" rtlCol="0">
            <a:spAutoFit/>
          </a:bodyPr>
          <a:lstStyle/>
          <a:p>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5</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And if, </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as is the case, anyone of you is deficient in wisdom</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let him keep on presenting his request in the presence of the giving God who gives to all with simplicity and without reserve, and who does not reproach, and it shall be given him.</a:t>
            </a:r>
          </a:p>
          <a:p>
            <a:r>
              <a:rPr lang="en-US" sz="4400" b="1" dirty="0">
                <a:effectLst>
                  <a:glow rad="127000">
                    <a:schemeClr val="bg1">
                      <a:alpha val="75000"/>
                    </a:schemeClr>
                  </a:glow>
                </a:effectLst>
                <a:latin typeface="Calibri" panose="020F0502020204030204" pitchFamily="34" charset="0"/>
                <a:cs typeface="Calibri" panose="020F0502020204030204" pitchFamily="34" charset="0"/>
              </a:rPr>
              <a:t>                                           </a:t>
            </a:r>
            <a:r>
              <a:rPr lang="en-US" sz="4400" b="1" dirty="0" err="1">
                <a:effectLst>
                  <a:glow rad="127000">
                    <a:schemeClr val="bg1">
                      <a:alpha val="75000"/>
                    </a:schemeClr>
                  </a:glow>
                </a:effectLst>
                <a:latin typeface="Calibri" panose="020F0502020204030204" pitchFamily="34" charset="0"/>
                <a:cs typeface="Calibri" panose="020F0502020204030204" pitchFamily="34" charset="0"/>
              </a:rPr>
              <a:t>Wuest</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Translation</a:t>
            </a:r>
          </a:p>
        </p:txBody>
      </p:sp>
    </p:spTree>
    <p:custDataLst>
      <p:tags r:id="rId1"/>
    </p:custDataLst>
    <p:extLst>
      <p:ext uri="{BB962C8B-B14F-4D97-AF65-F5344CB8AC3E}">
        <p14:creationId xmlns:p14="http://schemas.microsoft.com/office/powerpoint/2010/main" val="2271722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D89030-30F4-405C-924B-7B1891FC92DC}"/>
              </a:ext>
            </a:extLst>
          </p:cNvPr>
          <p:cNvSpPr txBox="1"/>
          <p:nvPr/>
        </p:nvSpPr>
        <p:spPr>
          <a:xfrm>
            <a:off x="871575" y="1591755"/>
            <a:ext cx="11006787" cy="4924425"/>
          </a:xfrm>
          <a:prstGeom prst="rect">
            <a:avLst/>
          </a:prstGeom>
          <a:noFill/>
        </p:spPr>
        <p:txBody>
          <a:bodyPr wrap="square" rtlCol="0">
            <a:spAutoFit/>
          </a:bodyPr>
          <a:lstStyle/>
          <a:p>
            <a:pPr>
              <a:spcAft>
                <a:spcPts val="1200"/>
              </a:spcAft>
            </a:pPr>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5 </a:t>
            </a:r>
            <a:r>
              <a:rPr lang="en-US" sz="4400" b="1" dirty="0">
                <a:effectLst>
                  <a:glow rad="127000">
                    <a:schemeClr val="bg1">
                      <a:alpha val="75000"/>
                    </a:schemeClr>
                  </a:glow>
                </a:effectLst>
                <a:latin typeface="Calibri" panose="020F0502020204030204" pitchFamily="34" charset="0"/>
                <a:cs typeface="Calibri" panose="020F0502020204030204" pitchFamily="34" charset="0"/>
              </a:rPr>
              <a:t>Trust in the Lord with all your heart</a:t>
            </a:r>
          </a:p>
          <a:p>
            <a:pPr>
              <a:spcAft>
                <a:spcPts val="1200"/>
              </a:spcAft>
            </a:pPr>
            <a:r>
              <a:rPr lang="en-US" sz="4400" b="1" dirty="0">
                <a:effectLst>
                  <a:glow rad="127000">
                    <a:schemeClr val="bg1">
                      <a:alpha val="75000"/>
                    </a:schemeClr>
                  </a:glow>
                </a:effectLst>
                <a:latin typeface="Calibri" panose="020F0502020204030204" pitchFamily="34" charset="0"/>
                <a:cs typeface="Calibri" panose="020F0502020204030204" pitchFamily="34" charset="0"/>
              </a:rPr>
              <a:t>And do not lean on your own understanding.</a:t>
            </a:r>
          </a:p>
          <a:p>
            <a:pPr>
              <a:spcAft>
                <a:spcPts val="1200"/>
              </a:spcAft>
            </a:pPr>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6</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In all your ways acknowledge Him,</a:t>
            </a:r>
          </a:p>
          <a:p>
            <a:pPr>
              <a:spcAft>
                <a:spcPts val="1200"/>
              </a:spcAft>
            </a:pPr>
            <a:r>
              <a:rPr lang="en-US" sz="4400" b="1" dirty="0">
                <a:effectLst>
                  <a:glow rad="127000">
                    <a:schemeClr val="bg1">
                      <a:alpha val="75000"/>
                    </a:schemeClr>
                  </a:glow>
                </a:effectLst>
                <a:latin typeface="Calibri" panose="020F0502020204030204" pitchFamily="34" charset="0"/>
                <a:cs typeface="Calibri" panose="020F0502020204030204" pitchFamily="34" charset="0"/>
              </a:rPr>
              <a:t>And He will make your paths straight.</a:t>
            </a:r>
          </a:p>
          <a:p>
            <a:pPr>
              <a:spcAft>
                <a:spcPts val="1200"/>
              </a:spcAft>
            </a:pPr>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7</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Do not be wise in your own eyes…</a:t>
            </a:r>
          </a:p>
          <a:p>
            <a:pPr>
              <a:spcAft>
                <a:spcPts val="1200"/>
              </a:spcAft>
            </a:pPr>
            <a:r>
              <a:rPr lang="en-US" sz="4400" b="1" dirty="0">
                <a:effectLst>
                  <a:glow rad="127000">
                    <a:schemeClr val="bg1">
                      <a:alpha val="75000"/>
                    </a:schemeClr>
                  </a:glow>
                </a:effectLst>
                <a:latin typeface="Calibri" panose="020F0502020204030204" pitchFamily="34" charset="0"/>
                <a:cs typeface="Calibri" panose="020F0502020204030204" pitchFamily="34" charset="0"/>
              </a:rPr>
              <a:t>                                    Proverbs 3:5-7</a:t>
            </a:r>
          </a:p>
        </p:txBody>
      </p:sp>
      <p:sp>
        <p:nvSpPr>
          <p:cNvPr id="5" name="TextBox 4">
            <a:extLst>
              <a:ext uri="{FF2B5EF4-FFF2-40B4-BE49-F238E27FC236}">
                <a16:creationId xmlns:a16="http://schemas.microsoft.com/office/drawing/2014/main" id="{5B78E7F3-7636-44DE-990C-26CE8AD35D80}"/>
              </a:ext>
            </a:extLst>
          </p:cNvPr>
          <p:cNvSpPr txBox="1"/>
          <p:nvPr/>
        </p:nvSpPr>
        <p:spPr>
          <a:xfrm>
            <a:off x="133233" y="341820"/>
            <a:ext cx="11925572"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Acknowledge that you need Wisdom</a:t>
            </a:r>
          </a:p>
        </p:txBody>
      </p:sp>
      <p:cxnSp>
        <p:nvCxnSpPr>
          <p:cNvPr id="6" name="Straight Connector 5">
            <a:extLst>
              <a:ext uri="{FF2B5EF4-FFF2-40B4-BE49-F238E27FC236}">
                <a16:creationId xmlns:a16="http://schemas.microsoft.com/office/drawing/2014/main" id="{54C9F1A4-C58A-4BBD-9A50-A2A44321C0DD}"/>
              </a:ext>
            </a:extLst>
          </p:cNvPr>
          <p:cNvCxnSpPr>
            <a:cxnSpLocks/>
          </p:cNvCxnSpPr>
          <p:nvPr/>
        </p:nvCxnSpPr>
        <p:spPr>
          <a:xfrm>
            <a:off x="1206613" y="2267031"/>
            <a:ext cx="3861333"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6B96DF8-12DA-4BE7-AD63-15446B7E411A}"/>
              </a:ext>
            </a:extLst>
          </p:cNvPr>
          <p:cNvCxnSpPr>
            <a:cxnSpLocks/>
          </p:cNvCxnSpPr>
          <p:nvPr/>
        </p:nvCxnSpPr>
        <p:spPr>
          <a:xfrm>
            <a:off x="934149" y="3101357"/>
            <a:ext cx="10457105"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CF4C4B-1E7C-4607-8E59-46A05FA1FDA8}"/>
              </a:ext>
            </a:extLst>
          </p:cNvPr>
          <p:cNvCxnSpPr>
            <a:cxnSpLocks/>
          </p:cNvCxnSpPr>
          <p:nvPr/>
        </p:nvCxnSpPr>
        <p:spPr>
          <a:xfrm>
            <a:off x="1206613" y="5563004"/>
            <a:ext cx="810786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64446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2023510" y="155840"/>
            <a:ext cx="8144987"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How do we get Wisdom?</a:t>
            </a:r>
          </a:p>
        </p:txBody>
      </p:sp>
      <p:sp>
        <p:nvSpPr>
          <p:cNvPr id="3" name="TextBox 2">
            <a:extLst>
              <a:ext uri="{FF2B5EF4-FFF2-40B4-BE49-F238E27FC236}">
                <a16:creationId xmlns:a16="http://schemas.microsoft.com/office/drawing/2014/main" id="{44D89030-30F4-405C-924B-7B1891FC92DC}"/>
              </a:ext>
            </a:extLst>
          </p:cNvPr>
          <p:cNvSpPr txBox="1"/>
          <p:nvPr/>
        </p:nvSpPr>
        <p:spPr>
          <a:xfrm>
            <a:off x="501112" y="1506372"/>
            <a:ext cx="11189776" cy="4832092"/>
          </a:xfrm>
          <a:prstGeom prst="rect">
            <a:avLst/>
          </a:prstGeom>
          <a:noFill/>
        </p:spPr>
        <p:txBody>
          <a:bodyPr wrap="square" rtlCol="0">
            <a:spAutoFit/>
          </a:bodyPr>
          <a:lstStyle/>
          <a:p>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5</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And if, as is the case, anyone of you is deficient in wisdom, </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let him keep on presenting his request</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in the presence of the giving God who gives to all with simplicity and without reserve, and who does not reproach, and it shall be given him.</a:t>
            </a:r>
          </a:p>
          <a:p>
            <a:r>
              <a:rPr lang="en-US" sz="4400" b="1" dirty="0">
                <a:effectLst>
                  <a:glow rad="127000">
                    <a:schemeClr val="bg1">
                      <a:alpha val="75000"/>
                    </a:schemeClr>
                  </a:glow>
                </a:effectLst>
                <a:latin typeface="Calibri" panose="020F0502020204030204" pitchFamily="34" charset="0"/>
                <a:cs typeface="Calibri" panose="020F0502020204030204" pitchFamily="34" charset="0"/>
              </a:rPr>
              <a:t>                                           </a:t>
            </a:r>
            <a:r>
              <a:rPr lang="en-US" sz="4400" b="1" dirty="0" err="1">
                <a:effectLst>
                  <a:glow rad="127000">
                    <a:schemeClr val="bg1">
                      <a:alpha val="75000"/>
                    </a:schemeClr>
                  </a:glow>
                </a:effectLst>
                <a:latin typeface="Calibri" panose="020F0502020204030204" pitchFamily="34" charset="0"/>
                <a:cs typeface="Calibri" panose="020F0502020204030204" pitchFamily="34" charset="0"/>
              </a:rPr>
              <a:t>Wuest</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Translation</a:t>
            </a:r>
          </a:p>
        </p:txBody>
      </p:sp>
      <p:sp>
        <p:nvSpPr>
          <p:cNvPr id="5" name="Rectangle: Rounded Corners 4">
            <a:extLst>
              <a:ext uri="{FF2B5EF4-FFF2-40B4-BE49-F238E27FC236}">
                <a16:creationId xmlns:a16="http://schemas.microsoft.com/office/drawing/2014/main" id="{F4466EE6-1619-4079-80B2-AD6C9C49FECA}"/>
              </a:ext>
            </a:extLst>
          </p:cNvPr>
          <p:cNvSpPr/>
          <p:nvPr/>
        </p:nvSpPr>
        <p:spPr>
          <a:xfrm>
            <a:off x="656095" y="4108747"/>
            <a:ext cx="9975742" cy="1276914"/>
          </a:xfrm>
          <a:prstGeom prst="roundRect">
            <a:avLst/>
          </a:prstGeom>
          <a:solidFill>
            <a:srgbClr val="121B3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2. Ask (and keep asking) for wisdom…</a:t>
            </a:r>
          </a:p>
        </p:txBody>
      </p:sp>
    </p:spTree>
    <p:custDataLst>
      <p:tags r:id="rId1"/>
    </p:custDataLst>
    <p:extLst>
      <p:ext uri="{BB962C8B-B14F-4D97-AF65-F5344CB8AC3E}">
        <p14:creationId xmlns:p14="http://schemas.microsoft.com/office/powerpoint/2010/main" val="489490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D89030-30F4-405C-924B-7B1891FC92DC}"/>
              </a:ext>
            </a:extLst>
          </p:cNvPr>
          <p:cNvSpPr txBox="1"/>
          <p:nvPr/>
        </p:nvSpPr>
        <p:spPr>
          <a:xfrm>
            <a:off x="501111" y="1905506"/>
            <a:ext cx="11189776" cy="3046988"/>
          </a:xfrm>
          <a:prstGeom prst="rect">
            <a:avLst/>
          </a:prstGeom>
          <a:noFill/>
        </p:spPr>
        <p:txBody>
          <a:bodyPr wrap="square" rtlCol="0">
            <a:spAutoFit/>
          </a:bodyPr>
          <a:lstStyle/>
          <a:p>
            <a:r>
              <a:rPr lang="en-US" sz="4800" b="1" baseline="30000" dirty="0">
                <a:effectLst>
                  <a:glow rad="127000">
                    <a:schemeClr val="bg1">
                      <a:alpha val="75000"/>
                    </a:schemeClr>
                  </a:glow>
                </a:effectLst>
                <a:latin typeface="Calibri" panose="020F0502020204030204" pitchFamily="34" charset="0"/>
                <a:cs typeface="Calibri" panose="020F0502020204030204" pitchFamily="34" charset="0"/>
              </a:rPr>
              <a:t>5</a:t>
            </a:r>
            <a:r>
              <a:rPr lang="en-US" sz="4800" b="1" dirty="0">
                <a:effectLst>
                  <a:glow rad="127000">
                    <a:schemeClr val="bg1">
                      <a:alpha val="75000"/>
                    </a:schemeClr>
                  </a:glow>
                </a:effectLst>
                <a:latin typeface="Calibri" panose="020F0502020204030204" pitchFamily="34" charset="0"/>
                <a:cs typeface="Calibri" panose="020F0502020204030204" pitchFamily="34" charset="0"/>
              </a:rPr>
              <a:t> But if any of you lacks wisdom, let him </a:t>
            </a:r>
            <a:r>
              <a:rPr lang="en-US" sz="48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ask</a:t>
            </a:r>
            <a:r>
              <a:rPr lang="en-US" sz="4800" b="1" dirty="0">
                <a:effectLst>
                  <a:glow rad="127000">
                    <a:schemeClr val="bg1">
                      <a:alpha val="75000"/>
                    </a:schemeClr>
                  </a:glow>
                </a:effectLst>
                <a:latin typeface="Calibri" panose="020F0502020204030204" pitchFamily="34" charset="0"/>
                <a:cs typeface="Calibri" panose="020F0502020204030204" pitchFamily="34" charset="0"/>
              </a:rPr>
              <a:t> of God, who gives to all generously and without reproach, </a:t>
            </a:r>
            <a:r>
              <a:rPr lang="en-US" sz="48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and it will be given to him</a:t>
            </a:r>
            <a:r>
              <a:rPr lang="en-US" sz="4800" b="1" dirty="0">
                <a:effectLst>
                  <a:glow rad="127000">
                    <a:schemeClr val="bg1">
                      <a:alpha val="75000"/>
                    </a:schemeClr>
                  </a:glow>
                </a:effectLst>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D2978E78-8AB4-4A48-9A5F-AE711254C4F5}"/>
              </a:ext>
            </a:extLst>
          </p:cNvPr>
          <p:cNvSpPr txBox="1"/>
          <p:nvPr/>
        </p:nvSpPr>
        <p:spPr>
          <a:xfrm>
            <a:off x="2023510" y="155840"/>
            <a:ext cx="8144987"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How do we get Wisdom?</a:t>
            </a:r>
          </a:p>
        </p:txBody>
      </p:sp>
    </p:spTree>
    <p:custDataLst>
      <p:tags r:id="rId1"/>
    </p:custDataLst>
    <p:extLst>
      <p:ext uri="{BB962C8B-B14F-4D97-AF65-F5344CB8AC3E}">
        <p14:creationId xmlns:p14="http://schemas.microsoft.com/office/powerpoint/2010/main" val="2538978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D89030-30F4-405C-924B-7B1891FC92DC}"/>
              </a:ext>
            </a:extLst>
          </p:cNvPr>
          <p:cNvSpPr txBox="1"/>
          <p:nvPr/>
        </p:nvSpPr>
        <p:spPr>
          <a:xfrm>
            <a:off x="625097" y="1327343"/>
            <a:ext cx="11189776" cy="5262979"/>
          </a:xfrm>
          <a:prstGeom prst="rect">
            <a:avLst/>
          </a:prstGeom>
          <a:noFill/>
        </p:spPr>
        <p:txBody>
          <a:bodyPr wrap="square" rtlCol="0">
            <a:spAutoFit/>
          </a:bodyPr>
          <a:lstStyle/>
          <a:p>
            <a:r>
              <a:rPr lang="en-US" sz="4800" b="1" dirty="0">
                <a:effectLst>
                  <a:glow rad="127000">
                    <a:schemeClr val="bg1">
                      <a:alpha val="75000"/>
                    </a:schemeClr>
                  </a:glow>
                </a:effectLst>
                <a:latin typeface="Calibri" panose="020F0502020204030204" pitchFamily="34" charset="0"/>
                <a:cs typeface="Calibri" panose="020F0502020204030204" pitchFamily="34" charset="0"/>
              </a:rPr>
              <a:t>“</a:t>
            </a:r>
            <a:r>
              <a:rPr lang="en-US" sz="48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Ask, and it will be given to you</a:t>
            </a:r>
            <a:r>
              <a:rPr lang="en-US" sz="4800" b="1" dirty="0">
                <a:effectLst>
                  <a:glow rad="127000">
                    <a:schemeClr val="bg1">
                      <a:alpha val="75000"/>
                    </a:schemeClr>
                  </a:glow>
                </a:effectLst>
                <a:latin typeface="Calibri" panose="020F0502020204030204" pitchFamily="34" charset="0"/>
                <a:cs typeface="Calibri" panose="020F0502020204030204" pitchFamily="34" charset="0"/>
              </a:rPr>
              <a:t>; seek, and you will find; knock, and it will be opened to you… If you then, who are evil, know how to give good gifts to your children, </a:t>
            </a:r>
            <a:r>
              <a:rPr lang="en-US" sz="48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how much more will your Father who is in heaven give good things to those who ask him</a:t>
            </a:r>
            <a:r>
              <a:rPr lang="en-US" sz="4800" b="1" dirty="0">
                <a:effectLst>
                  <a:glow rad="127000">
                    <a:schemeClr val="bg1">
                      <a:alpha val="75000"/>
                    </a:schemeClr>
                  </a:glow>
                </a:effectLst>
                <a:latin typeface="Calibri" panose="020F0502020204030204" pitchFamily="34" charset="0"/>
                <a:cs typeface="Calibri" panose="020F0502020204030204" pitchFamily="34" charset="0"/>
              </a:rPr>
              <a:t>!”                Matthew 7:7,11</a:t>
            </a:r>
          </a:p>
        </p:txBody>
      </p:sp>
      <p:sp>
        <p:nvSpPr>
          <p:cNvPr id="5" name="TextBox 4">
            <a:extLst>
              <a:ext uri="{FF2B5EF4-FFF2-40B4-BE49-F238E27FC236}">
                <a16:creationId xmlns:a16="http://schemas.microsoft.com/office/drawing/2014/main" id="{D2978E78-8AB4-4A48-9A5F-AE711254C4F5}"/>
              </a:ext>
            </a:extLst>
          </p:cNvPr>
          <p:cNvSpPr txBox="1"/>
          <p:nvPr/>
        </p:nvSpPr>
        <p:spPr>
          <a:xfrm>
            <a:off x="2023510" y="155840"/>
            <a:ext cx="8144987"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How do we get Wisdom?</a:t>
            </a:r>
          </a:p>
        </p:txBody>
      </p:sp>
    </p:spTree>
    <p:custDataLst>
      <p:tags r:id="rId1"/>
    </p:custDataLst>
    <p:extLst>
      <p:ext uri="{BB962C8B-B14F-4D97-AF65-F5344CB8AC3E}">
        <p14:creationId xmlns:p14="http://schemas.microsoft.com/office/powerpoint/2010/main" val="1236679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37034" y="341820"/>
            <a:ext cx="11517961"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So how do we ask for this Wisdom?</a:t>
            </a:r>
          </a:p>
        </p:txBody>
      </p:sp>
      <p:sp>
        <p:nvSpPr>
          <p:cNvPr id="5" name="TextBox 4">
            <a:extLst>
              <a:ext uri="{FF2B5EF4-FFF2-40B4-BE49-F238E27FC236}">
                <a16:creationId xmlns:a16="http://schemas.microsoft.com/office/drawing/2014/main" id="{5C7807F2-1A0C-4072-86E2-15451B0586BF}"/>
              </a:ext>
            </a:extLst>
          </p:cNvPr>
          <p:cNvSpPr txBox="1"/>
          <p:nvPr/>
        </p:nvSpPr>
        <p:spPr>
          <a:xfrm>
            <a:off x="501112" y="1506372"/>
            <a:ext cx="11189776" cy="5016758"/>
          </a:xfrm>
          <a:prstGeom prst="rect">
            <a:avLst/>
          </a:prstGeom>
          <a:noFill/>
        </p:spPr>
        <p:txBody>
          <a:bodyPr wrap="square" rtlCol="0">
            <a:spAutoFit/>
          </a:bodyPr>
          <a:lstStyle/>
          <a:p>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5</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But if any of you lacks wisdom, let him ask of God, who gives to all generously and without reproach, and it will be given to him.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6</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But he must ask in faith without any doubting, for the one who doubts is like the surf of the sea, driven and tossed by the wind.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7</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For that person ought not to expect that he will receive anything from the Lord,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8</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being a double-minded man, unstable in all his ways.</a:t>
            </a:r>
          </a:p>
        </p:txBody>
      </p:sp>
      <p:cxnSp>
        <p:nvCxnSpPr>
          <p:cNvPr id="6" name="Straight Connector 5">
            <a:extLst>
              <a:ext uri="{FF2B5EF4-FFF2-40B4-BE49-F238E27FC236}">
                <a16:creationId xmlns:a16="http://schemas.microsoft.com/office/drawing/2014/main" id="{95BAC437-DF02-4039-ABC8-6EBA422FEAAE}"/>
              </a:ext>
            </a:extLst>
          </p:cNvPr>
          <p:cNvCxnSpPr/>
          <p:nvPr/>
        </p:nvCxnSpPr>
        <p:spPr>
          <a:xfrm>
            <a:off x="7439187" y="3316638"/>
            <a:ext cx="409155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3BDCF01-EB8C-480B-9490-933571AB7184}"/>
              </a:ext>
            </a:extLst>
          </p:cNvPr>
          <p:cNvSpPr/>
          <p:nvPr/>
        </p:nvSpPr>
        <p:spPr>
          <a:xfrm>
            <a:off x="501112" y="1506372"/>
            <a:ext cx="6035103" cy="1276914"/>
          </a:xfrm>
          <a:prstGeom prst="roundRect">
            <a:avLst/>
          </a:prstGeom>
          <a:solidFill>
            <a:srgbClr val="121B3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3.  Ask in faith…</a:t>
            </a:r>
          </a:p>
        </p:txBody>
      </p:sp>
    </p:spTree>
    <p:custDataLst>
      <p:tags r:id="rId1"/>
    </p:custDataLst>
    <p:extLst>
      <p:ext uri="{BB962C8B-B14F-4D97-AF65-F5344CB8AC3E}">
        <p14:creationId xmlns:p14="http://schemas.microsoft.com/office/powerpoint/2010/main" val="37468892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682633" y="341820"/>
            <a:ext cx="4826771"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Asking in Faith</a:t>
            </a:r>
          </a:p>
        </p:txBody>
      </p:sp>
      <p:sp>
        <p:nvSpPr>
          <p:cNvPr id="5" name="TextBox 4">
            <a:extLst>
              <a:ext uri="{FF2B5EF4-FFF2-40B4-BE49-F238E27FC236}">
                <a16:creationId xmlns:a16="http://schemas.microsoft.com/office/drawing/2014/main" id="{5C7807F2-1A0C-4072-86E2-15451B0586BF}"/>
              </a:ext>
            </a:extLst>
          </p:cNvPr>
          <p:cNvSpPr txBox="1"/>
          <p:nvPr/>
        </p:nvSpPr>
        <p:spPr>
          <a:xfrm>
            <a:off x="826576" y="1899532"/>
            <a:ext cx="11189776" cy="4616648"/>
          </a:xfrm>
          <a:prstGeom prst="rect">
            <a:avLst/>
          </a:prstGeom>
          <a:noFill/>
        </p:spPr>
        <p:txBody>
          <a:bodyPr wrap="square" rtlCol="0">
            <a:spAutoFit/>
          </a:bodyPr>
          <a:lstStyle/>
          <a:p>
            <a:pPr>
              <a:spcAft>
                <a:spcPts val="1200"/>
              </a:spcAft>
            </a:pPr>
            <a:r>
              <a:rPr lang="en-US" sz="4400" b="1" dirty="0">
                <a:effectLst>
                  <a:glow rad="127000">
                    <a:schemeClr val="bg1">
                      <a:alpha val="75000"/>
                    </a:schemeClr>
                  </a:glow>
                </a:effectLst>
                <a:latin typeface="Calibri" panose="020F0502020204030204" pitchFamily="34" charset="0"/>
                <a:cs typeface="Calibri" panose="020F0502020204030204" pitchFamily="34" charset="0"/>
              </a:rPr>
              <a:t>Faith in the wisdom and character of God:</a:t>
            </a:r>
          </a:p>
          <a:p>
            <a:pPr marL="571500" indent="-571500">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Faith in </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God’s willingness </a:t>
            </a:r>
            <a:r>
              <a:rPr lang="en-US" sz="4400" b="1" dirty="0">
                <a:effectLst>
                  <a:glow rad="127000">
                    <a:schemeClr val="bg1">
                      <a:alpha val="75000"/>
                    </a:schemeClr>
                  </a:glow>
                </a:effectLst>
                <a:latin typeface="Calibri" panose="020F0502020204030204" pitchFamily="34" charset="0"/>
                <a:cs typeface="Calibri" panose="020F0502020204030204" pitchFamily="34" charset="0"/>
              </a:rPr>
              <a:t>to give wisdom!</a:t>
            </a:r>
          </a:p>
          <a:p>
            <a:pPr marL="571500" indent="-571500">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Faith in </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God’s way </a:t>
            </a:r>
            <a:r>
              <a:rPr lang="en-US" sz="4400" b="1" dirty="0">
                <a:effectLst>
                  <a:glow rad="127000">
                    <a:schemeClr val="bg1">
                      <a:alpha val="75000"/>
                    </a:schemeClr>
                  </a:glow>
                </a:effectLst>
                <a:latin typeface="Calibri" panose="020F0502020204030204" pitchFamily="34" charset="0"/>
                <a:cs typeface="Calibri" panose="020F0502020204030204" pitchFamily="34" charset="0"/>
              </a:rPr>
              <a:t>of dealing with my suffering – He knows what he’s doing!</a:t>
            </a:r>
          </a:p>
          <a:p>
            <a:pPr marL="571500" indent="-571500">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Faith in </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God’s motives </a:t>
            </a:r>
            <a:r>
              <a:rPr lang="en-US" sz="4400" b="1" dirty="0">
                <a:effectLst>
                  <a:glow rad="127000">
                    <a:schemeClr val="bg1">
                      <a:alpha val="75000"/>
                    </a:schemeClr>
                  </a:glow>
                </a:effectLst>
                <a:latin typeface="Calibri" panose="020F0502020204030204" pitchFamily="34" charset="0"/>
                <a:cs typeface="Calibri" panose="020F0502020204030204" pitchFamily="34" charset="0"/>
              </a:rPr>
              <a:t>in dealing with my suffering – He cares deeply about me!</a:t>
            </a:r>
          </a:p>
        </p:txBody>
      </p:sp>
    </p:spTree>
    <p:custDataLst>
      <p:tags r:id="rId1"/>
    </p:custDataLst>
    <p:extLst>
      <p:ext uri="{BB962C8B-B14F-4D97-AF65-F5344CB8AC3E}">
        <p14:creationId xmlns:p14="http://schemas.microsoft.com/office/powerpoint/2010/main" val="26915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37034" y="341820"/>
            <a:ext cx="11517961"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So how do we ask for this Wisdom?</a:t>
            </a:r>
          </a:p>
        </p:txBody>
      </p:sp>
      <p:sp>
        <p:nvSpPr>
          <p:cNvPr id="5" name="TextBox 4">
            <a:extLst>
              <a:ext uri="{FF2B5EF4-FFF2-40B4-BE49-F238E27FC236}">
                <a16:creationId xmlns:a16="http://schemas.microsoft.com/office/drawing/2014/main" id="{5C7807F2-1A0C-4072-86E2-15451B0586BF}"/>
              </a:ext>
            </a:extLst>
          </p:cNvPr>
          <p:cNvSpPr txBox="1"/>
          <p:nvPr/>
        </p:nvSpPr>
        <p:spPr>
          <a:xfrm>
            <a:off x="501112" y="1506372"/>
            <a:ext cx="11189776" cy="5016758"/>
          </a:xfrm>
          <a:prstGeom prst="rect">
            <a:avLst/>
          </a:prstGeom>
          <a:noFill/>
        </p:spPr>
        <p:txBody>
          <a:bodyPr wrap="square" rtlCol="0">
            <a:spAutoFit/>
          </a:bodyPr>
          <a:lstStyle/>
          <a:p>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5</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But if any of you lacks wisdom, let him ask of God, who gives to all generously and without reproach, and it will be given to him.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6</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But he must ask in faith without any doubting, for the one who doubts is like the surf of the sea, driven and tossed by the wind.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7</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For that person ought not to expect that he will receive anything from the Lord,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8</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being a double-minded man, unstable in all his ways.</a:t>
            </a:r>
          </a:p>
        </p:txBody>
      </p:sp>
      <p:cxnSp>
        <p:nvCxnSpPr>
          <p:cNvPr id="7" name="Straight Connector 6">
            <a:extLst>
              <a:ext uri="{FF2B5EF4-FFF2-40B4-BE49-F238E27FC236}">
                <a16:creationId xmlns:a16="http://schemas.microsoft.com/office/drawing/2014/main" id="{4B783558-B990-4EE2-986F-B7C302BC08EC}"/>
              </a:ext>
            </a:extLst>
          </p:cNvPr>
          <p:cNvCxnSpPr>
            <a:cxnSpLocks/>
          </p:cNvCxnSpPr>
          <p:nvPr/>
        </p:nvCxnSpPr>
        <p:spPr>
          <a:xfrm>
            <a:off x="617349" y="3918488"/>
            <a:ext cx="4652075"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3BDCF01-EB8C-480B-9490-933571AB7184}"/>
              </a:ext>
            </a:extLst>
          </p:cNvPr>
          <p:cNvSpPr/>
          <p:nvPr/>
        </p:nvSpPr>
        <p:spPr>
          <a:xfrm>
            <a:off x="501112" y="1506372"/>
            <a:ext cx="6035103" cy="1276914"/>
          </a:xfrm>
          <a:prstGeom prst="roundRect">
            <a:avLst/>
          </a:prstGeom>
          <a:solidFill>
            <a:srgbClr val="121B3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4.  Ask without doubting…</a:t>
            </a:r>
          </a:p>
        </p:txBody>
      </p:sp>
    </p:spTree>
    <p:custDataLst>
      <p:tags r:id="rId1"/>
    </p:custDataLst>
    <p:extLst>
      <p:ext uri="{BB962C8B-B14F-4D97-AF65-F5344CB8AC3E}">
        <p14:creationId xmlns:p14="http://schemas.microsoft.com/office/powerpoint/2010/main" val="25343926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D89030-30F4-405C-924B-7B1891FC92DC}"/>
              </a:ext>
            </a:extLst>
          </p:cNvPr>
          <p:cNvSpPr txBox="1"/>
          <p:nvPr/>
        </p:nvSpPr>
        <p:spPr>
          <a:xfrm>
            <a:off x="501112" y="1506372"/>
            <a:ext cx="11189776" cy="5016758"/>
          </a:xfrm>
          <a:prstGeom prst="rect">
            <a:avLst/>
          </a:prstGeom>
          <a:noFill/>
        </p:spPr>
        <p:txBody>
          <a:bodyPr wrap="square" rtlCol="0">
            <a:spAutoFit/>
          </a:bodyPr>
          <a:lstStyle/>
          <a:p>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5</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But if any of you lacks wisdom, let him ask of God, who gives to all generously and without reproach, and it will be given to him.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6</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But he must ask in faith without any doubting, for the one who doubts is like the surf of the sea, driven and tossed by the wind.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7</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For that person ought not to expect that he will receive anything from the Lord,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8</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being a double-minded man, unstable in all his ways.</a:t>
            </a:r>
          </a:p>
        </p:txBody>
      </p:sp>
      <p:sp>
        <p:nvSpPr>
          <p:cNvPr id="6" name="TextBox 5">
            <a:extLst>
              <a:ext uri="{FF2B5EF4-FFF2-40B4-BE49-F238E27FC236}">
                <a16:creationId xmlns:a16="http://schemas.microsoft.com/office/drawing/2014/main" id="{5202B5D0-7030-4529-AEB3-144B9277E8CC}"/>
              </a:ext>
            </a:extLst>
          </p:cNvPr>
          <p:cNvSpPr txBox="1"/>
          <p:nvPr/>
        </p:nvSpPr>
        <p:spPr>
          <a:xfrm>
            <a:off x="337034" y="341820"/>
            <a:ext cx="11517961"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So how do we ask for this Wisdom?</a:t>
            </a:r>
          </a:p>
        </p:txBody>
      </p:sp>
      <p:sp>
        <p:nvSpPr>
          <p:cNvPr id="7" name="Rectangle: Rounded Corners 6">
            <a:extLst>
              <a:ext uri="{FF2B5EF4-FFF2-40B4-BE49-F238E27FC236}">
                <a16:creationId xmlns:a16="http://schemas.microsoft.com/office/drawing/2014/main" id="{91170C79-334A-4767-969E-D7649029D9DE}"/>
              </a:ext>
            </a:extLst>
          </p:cNvPr>
          <p:cNvSpPr/>
          <p:nvPr/>
        </p:nvSpPr>
        <p:spPr>
          <a:xfrm>
            <a:off x="501112" y="1506372"/>
            <a:ext cx="6035103" cy="1276914"/>
          </a:xfrm>
          <a:prstGeom prst="roundRect">
            <a:avLst/>
          </a:prstGeom>
          <a:solidFill>
            <a:srgbClr val="121B3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Who is the doubter?</a:t>
            </a:r>
          </a:p>
        </p:txBody>
      </p:sp>
      <p:cxnSp>
        <p:nvCxnSpPr>
          <p:cNvPr id="8" name="Straight Connector 7">
            <a:extLst>
              <a:ext uri="{FF2B5EF4-FFF2-40B4-BE49-F238E27FC236}">
                <a16:creationId xmlns:a16="http://schemas.microsoft.com/office/drawing/2014/main" id="{1B7E333D-6C7D-4E0C-B87A-932FDB702F09}"/>
              </a:ext>
            </a:extLst>
          </p:cNvPr>
          <p:cNvCxnSpPr>
            <a:cxnSpLocks/>
          </p:cNvCxnSpPr>
          <p:nvPr/>
        </p:nvCxnSpPr>
        <p:spPr>
          <a:xfrm>
            <a:off x="6912245" y="3952069"/>
            <a:ext cx="351811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62E834-646E-4452-A941-05527C9E387C}"/>
              </a:ext>
            </a:extLst>
          </p:cNvPr>
          <p:cNvCxnSpPr>
            <a:cxnSpLocks/>
          </p:cNvCxnSpPr>
          <p:nvPr/>
        </p:nvCxnSpPr>
        <p:spPr>
          <a:xfrm>
            <a:off x="632848" y="6382719"/>
            <a:ext cx="4280115"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BD82F0-05F9-464E-89DD-93F0E9DE2082}"/>
              </a:ext>
            </a:extLst>
          </p:cNvPr>
          <p:cNvCxnSpPr>
            <a:cxnSpLocks/>
          </p:cNvCxnSpPr>
          <p:nvPr/>
        </p:nvCxnSpPr>
        <p:spPr>
          <a:xfrm>
            <a:off x="5109276" y="6382719"/>
            <a:ext cx="494912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411930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2221801" y="341820"/>
            <a:ext cx="7748404"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Last Week:  James 1:2-4</a:t>
            </a:r>
          </a:p>
        </p:txBody>
      </p:sp>
      <p:sp>
        <p:nvSpPr>
          <p:cNvPr id="3" name="TextBox 2">
            <a:extLst>
              <a:ext uri="{FF2B5EF4-FFF2-40B4-BE49-F238E27FC236}">
                <a16:creationId xmlns:a16="http://schemas.microsoft.com/office/drawing/2014/main" id="{44D89030-30F4-405C-924B-7B1891FC92DC}"/>
              </a:ext>
            </a:extLst>
          </p:cNvPr>
          <p:cNvSpPr txBox="1"/>
          <p:nvPr/>
        </p:nvSpPr>
        <p:spPr>
          <a:xfrm>
            <a:off x="689266" y="2030249"/>
            <a:ext cx="10813467" cy="4154984"/>
          </a:xfrm>
          <a:prstGeom prst="rect">
            <a:avLst/>
          </a:prstGeom>
          <a:noFill/>
        </p:spPr>
        <p:txBody>
          <a:bodyPr wrap="square" rtlCol="0">
            <a:spAutoFit/>
          </a:bodyPr>
          <a:lstStyle/>
          <a:p>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2</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Consider it all joy, my brothers and sisters, when you encounter various trials, </a:t>
            </a:r>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3</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knowing that the testing of your faith produces endurance. </a:t>
            </a:r>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4</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And let endurance have its perfect result, so that you may be perfect and complete, lacking in nothing.</a:t>
            </a:r>
          </a:p>
        </p:txBody>
      </p:sp>
      <p:cxnSp>
        <p:nvCxnSpPr>
          <p:cNvPr id="7" name="Straight Connector 6">
            <a:extLst>
              <a:ext uri="{FF2B5EF4-FFF2-40B4-BE49-F238E27FC236}">
                <a16:creationId xmlns:a16="http://schemas.microsoft.com/office/drawing/2014/main" id="{7667A356-97A2-4335-92AB-25D3FD692CF3}"/>
              </a:ext>
            </a:extLst>
          </p:cNvPr>
          <p:cNvCxnSpPr>
            <a:cxnSpLocks/>
          </p:cNvCxnSpPr>
          <p:nvPr/>
        </p:nvCxnSpPr>
        <p:spPr>
          <a:xfrm>
            <a:off x="3789337" y="4695986"/>
            <a:ext cx="618086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719D09-E3AE-4879-A71F-C204718D4F00}"/>
              </a:ext>
            </a:extLst>
          </p:cNvPr>
          <p:cNvCxnSpPr>
            <a:cxnSpLocks/>
          </p:cNvCxnSpPr>
          <p:nvPr/>
        </p:nvCxnSpPr>
        <p:spPr>
          <a:xfrm>
            <a:off x="818828" y="5452821"/>
            <a:ext cx="313324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F4C6EAA9-E83C-4511-9A2E-6D137181D96B}"/>
              </a:ext>
            </a:extLst>
          </p:cNvPr>
          <p:cNvSpPr/>
          <p:nvPr/>
        </p:nvSpPr>
        <p:spPr>
          <a:xfrm>
            <a:off x="6333642" y="2949772"/>
            <a:ext cx="3586576" cy="1142165"/>
          </a:xfrm>
          <a:prstGeom prst="roundRect">
            <a:avLst/>
          </a:prstGeom>
          <a:solidFill>
            <a:srgbClr val="101B3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The Choice…</a:t>
            </a:r>
          </a:p>
        </p:txBody>
      </p:sp>
      <p:sp>
        <p:nvSpPr>
          <p:cNvPr id="14" name="Oval 13">
            <a:extLst>
              <a:ext uri="{FF2B5EF4-FFF2-40B4-BE49-F238E27FC236}">
                <a16:creationId xmlns:a16="http://schemas.microsoft.com/office/drawing/2014/main" id="{E541C77A-9DB9-44F4-97E8-73EF6EFE65A6}"/>
              </a:ext>
            </a:extLst>
          </p:cNvPr>
          <p:cNvSpPr/>
          <p:nvPr/>
        </p:nvSpPr>
        <p:spPr>
          <a:xfrm>
            <a:off x="4593627" y="4065811"/>
            <a:ext cx="1264733" cy="83690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71695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2698864" y="155840"/>
            <a:ext cx="6794296"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Who is the Doubter?</a:t>
            </a:r>
          </a:p>
        </p:txBody>
      </p:sp>
      <p:sp>
        <p:nvSpPr>
          <p:cNvPr id="3" name="TextBox 2">
            <a:extLst>
              <a:ext uri="{FF2B5EF4-FFF2-40B4-BE49-F238E27FC236}">
                <a16:creationId xmlns:a16="http://schemas.microsoft.com/office/drawing/2014/main" id="{44D89030-30F4-405C-924B-7B1891FC92DC}"/>
              </a:ext>
            </a:extLst>
          </p:cNvPr>
          <p:cNvSpPr txBox="1"/>
          <p:nvPr/>
        </p:nvSpPr>
        <p:spPr>
          <a:xfrm>
            <a:off x="371959" y="1506372"/>
            <a:ext cx="11468746" cy="4154984"/>
          </a:xfrm>
          <a:prstGeom prst="rect">
            <a:avLst/>
          </a:prstGeom>
          <a:noFill/>
        </p:spPr>
        <p:txBody>
          <a:bodyPr wrap="square" rtlCol="0">
            <a:spAutoFit/>
          </a:bodyPr>
          <a:lstStyle/>
          <a:p>
            <a:r>
              <a:rPr lang="en-US" sz="4400" b="1" dirty="0">
                <a:effectLst>
                  <a:glow rad="127000">
                    <a:schemeClr val="bg1">
                      <a:alpha val="75000"/>
                    </a:schemeClr>
                  </a:glow>
                </a:effectLst>
                <a:latin typeface="Calibri" panose="020F0502020204030204" pitchFamily="34" charset="0"/>
                <a:cs typeface="Calibri" panose="020F0502020204030204" pitchFamily="34" charset="0"/>
              </a:rPr>
              <a:t>Double-Minded – This person…  </a:t>
            </a:r>
          </a:p>
          <a:p>
            <a:pPr marL="5715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Is “two-souled” – Has their mind or soul divided between God and the world</a:t>
            </a:r>
          </a:p>
          <a:p>
            <a:pPr marL="5715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Is chasing happiness and fulfillment in this life</a:t>
            </a:r>
          </a:p>
          <a:p>
            <a:pPr marL="5715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Doubts that God knows best</a:t>
            </a:r>
          </a:p>
          <a:p>
            <a:pPr marL="571500" indent="-571500">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Faith and doubt are connected with </a:t>
            </a:r>
            <a:r>
              <a:rPr lang="en-US" sz="4400" b="1" u="sng"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loyalty</a:t>
            </a:r>
            <a:r>
              <a:rPr lang="en-US" sz="4400" b="1" dirty="0">
                <a:effectLst>
                  <a:glow rad="127000">
                    <a:schemeClr val="bg1">
                      <a:alpha val="75000"/>
                    </a:schemeClr>
                  </a:glow>
                </a:effectLst>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39287154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D89030-30F4-405C-924B-7B1891FC92DC}"/>
              </a:ext>
            </a:extLst>
          </p:cNvPr>
          <p:cNvSpPr txBox="1"/>
          <p:nvPr/>
        </p:nvSpPr>
        <p:spPr>
          <a:xfrm>
            <a:off x="675892" y="1614861"/>
            <a:ext cx="11189776" cy="2123658"/>
          </a:xfrm>
          <a:prstGeom prst="rect">
            <a:avLst/>
          </a:prstGeom>
          <a:noFill/>
        </p:spPr>
        <p:txBody>
          <a:bodyPr wrap="square" rtlCol="0">
            <a:spAutoFit/>
          </a:bodyPr>
          <a:lstStyle/>
          <a:p>
            <a:r>
              <a:rPr lang="en-US" sz="4400" b="1" dirty="0">
                <a:effectLst>
                  <a:glow rad="127000">
                    <a:schemeClr val="bg1">
                      <a:alpha val="75000"/>
                    </a:schemeClr>
                  </a:glow>
                </a:effectLst>
                <a:latin typeface="Calibri" panose="020F0502020204030204" pitchFamily="34" charset="0"/>
                <a:cs typeface="Calibri" panose="020F0502020204030204" pitchFamily="34" charset="0"/>
              </a:rPr>
              <a:t>The doubter is someone of divided loyalty – not someone honestly struggling to believe in God’s goodness.</a:t>
            </a:r>
          </a:p>
        </p:txBody>
      </p:sp>
      <p:sp>
        <p:nvSpPr>
          <p:cNvPr id="5" name="TextBox 4">
            <a:extLst>
              <a:ext uri="{FF2B5EF4-FFF2-40B4-BE49-F238E27FC236}">
                <a16:creationId xmlns:a16="http://schemas.microsoft.com/office/drawing/2014/main" id="{74D31BFF-1A1D-498D-A6AF-AA145D899C2D}"/>
              </a:ext>
            </a:extLst>
          </p:cNvPr>
          <p:cNvSpPr txBox="1"/>
          <p:nvPr/>
        </p:nvSpPr>
        <p:spPr>
          <a:xfrm>
            <a:off x="3607513" y="155840"/>
            <a:ext cx="4977003"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Doubt vs. Faith</a:t>
            </a:r>
          </a:p>
        </p:txBody>
      </p:sp>
      <p:sp>
        <p:nvSpPr>
          <p:cNvPr id="6" name="TextBox 5">
            <a:extLst>
              <a:ext uri="{FF2B5EF4-FFF2-40B4-BE49-F238E27FC236}">
                <a16:creationId xmlns:a16="http://schemas.microsoft.com/office/drawing/2014/main" id="{E8BA0056-2C26-49D7-BCD9-1C14505B1EBC}"/>
              </a:ext>
            </a:extLst>
          </p:cNvPr>
          <p:cNvSpPr txBox="1"/>
          <p:nvPr/>
        </p:nvSpPr>
        <p:spPr>
          <a:xfrm>
            <a:off x="675892" y="4181877"/>
            <a:ext cx="11189776" cy="2123658"/>
          </a:xfrm>
          <a:prstGeom prst="rect">
            <a:avLst/>
          </a:prstGeom>
          <a:noFill/>
        </p:spPr>
        <p:txBody>
          <a:bodyPr wrap="square" rtlCol="0">
            <a:spAutoFit/>
          </a:bodyPr>
          <a:lstStyle/>
          <a:p>
            <a:r>
              <a:rPr lang="en-US" sz="4400" b="1" dirty="0">
                <a:effectLst>
                  <a:glow rad="127000">
                    <a:schemeClr val="bg1">
                      <a:alpha val="75000"/>
                    </a:schemeClr>
                  </a:glow>
                </a:effectLst>
                <a:latin typeface="Calibri" panose="020F0502020204030204" pitchFamily="34" charset="0"/>
                <a:cs typeface="Calibri" panose="020F0502020204030204" pitchFamily="34" charset="0"/>
              </a:rPr>
              <a:t>The person of faith remains loyal to God – continuing to believe in his goodness, wisdom and love no matter what!</a:t>
            </a:r>
          </a:p>
        </p:txBody>
      </p:sp>
    </p:spTree>
    <p:custDataLst>
      <p:tags r:id="rId1"/>
    </p:custDataLst>
    <p:extLst>
      <p:ext uri="{BB962C8B-B14F-4D97-AF65-F5344CB8AC3E}">
        <p14:creationId xmlns:p14="http://schemas.microsoft.com/office/powerpoint/2010/main" val="37403342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3C2210-886F-4162-8BFB-429A5AD000F0}"/>
              </a:ext>
            </a:extLst>
          </p:cNvPr>
          <p:cNvSpPr txBox="1"/>
          <p:nvPr/>
        </p:nvSpPr>
        <p:spPr>
          <a:xfrm>
            <a:off x="844250" y="1125912"/>
            <a:ext cx="10813467" cy="5509200"/>
          </a:xfrm>
          <a:prstGeom prst="rect">
            <a:avLst/>
          </a:prstGeom>
          <a:noFill/>
        </p:spPr>
        <p:txBody>
          <a:bodyPr wrap="square" rtlCol="0">
            <a:spAutoFit/>
          </a:bodyPr>
          <a:lstStyle/>
          <a:p>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Endurance</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the ability to </a:t>
            </a:r>
            <a:r>
              <a:rPr lang="en-US" sz="4400" b="1" u="sng" dirty="0">
                <a:effectLst>
                  <a:glow rad="127000">
                    <a:schemeClr val="bg1">
                      <a:alpha val="75000"/>
                    </a:schemeClr>
                  </a:glow>
                </a:effectLst>
                <a:latin typeface="Calibri" panose="020F0502020204030204" pitchFamily="34" charset="0"/>
                <a:cs typeface="Calibri" panose="020F0502020204030204" pitchFamily="34" charset="0"/>
              </a:rPr>
              <a:t>endure</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an unpleasant or difficult process or situation without giving way</a:t>
            </a:r>
          </a:p>
          <a:p>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Perseverance</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t>
            </a:r>
            <a:r>
              <a:rPr lang="en-US" sz="4400" b="1" u="sng" dirty="0">
                <a:effectLst>
                  <a:glow rad="127000">
                    <a:schemeClr val="bg1">
                      <a:alpha val="75000"/>
                    </a:schemeClr>
                  </a:glow>
                </a:effectLst>
                <a:latin typeface="Calibri" panose="020F0502020204030204" pitchFamily="34" charset="0"/>
                <a:cs typeface="Calibri" panose="020F0502020204030204" pitchFamily="34" charset="0"/>
              </a:rPr>
              <a:t>persistence</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in doing something despite difficulty or delay in achieving success</a:t>
            </a:r>
          </a:p>
          <a:p>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Steadfast</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t>
            </a:r>
            <a:r>
              <a:rPr lang="en-US" sz="4400" b="1" u="sng" dirty="0">
                <a:effectLst>
                  <a:glow rad="127000">
                    <a:schemeClr val="bg1">
                      <a:alpha val="75000"/>
                    </a:schemeClr>
                  </a:glow>
                </a:effectLst>
                <a:latin typeface="Calibri" panose="020F0502020204030204" pitchFamily="34" charset="0"/>
                <a:cs typeface="Calibri" panose="020F0502020204030204" pitchFamily="34" charset="0"/>
              </a:rPr>
              <a:t>resolutely</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or dutifully firm and </a:t>
            </a:r>
            <a:r>
              <a:rPr lang="en-US" sz="4400" b="1" u="sng" dirty="0">
                <a:effectLst>
                  <a:glow rad="127000">
                    <a:schemeClr val="bg1">
                      <a:alpha val="75000"/>
                    </a:schemeClr>
                  </a:glow>
                </a:effectLst>
                <a:latin typeface="Calibri" panose="020F0502020204030204" pitchFamily="34" charset="0"/>
                <a:cs typeface="Calibri" panose="020F0502020204030204" pitchFamily="34" charset="0"/>
              </a:rPr>
              <a:t>unwavering</a:t>
            </a:r>
          </a:p>
        </p:txBody>
      </p:sp>
      <p:sp>
        <p:nvSpPr>
          <p:cNvPr id="6" name="Rectangle: Rounded Corners 5">
            <a:extLst>
              <a:ext uri="{FF2B5EF4-FFF2-40B4-BE49-F238E27FC236}">
                <a16:creationId xmlns:a16="http://schemas.microsoft.com/office/drawing/2014/main" id="{76241D04-F4F2-415B-A29A-28D94456D4BB}"/>
              </a:ext>
            </a:extLst>
          </p:cNvPr>
          <p:cNvSpPr/>
          <p:nvPr/>
        </p:nvSpPr>
        <p:spPr>
          <a:xfrm>
            <a:off x="534283" y="222888"/>
            <a:ext cx="11123434" cy="6412224"/>
          </a:xfrm>
          <a:prstGeom prst="roundRect">
            <a:avLst/>
          </a:prstGeom>
          <a:solidFill>
            <a:srgbClr val="121B3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A Sample “Wisdom Prayer”</a:t>
            </a:r>
          </a:p>
          <a:p>
            <a:r>
              <a:rPr lang="en-US" sz="4000" b="1" dirty="0">
                <a:latin typeface="Calibri" panose="020F0502020204030204" pitchFamily="34" charset="0"/>
                <a:cs typeface="Calibri" panose="020F0502020204030204" pitchFamily="34" charset="0"/>
              </a:rPr>
              <a:t>God, I</a:t>
            </a:r>
            <a:endParaRPr lang="en-US" sz="2000" b="1"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4000" b="1" dirty="0">
                <a:latin typeface="Calibri" panose="020F0502020204030204" pitchFamily="34" charset="0"/>
                <a:cs typeface="Calibri" panose="020F0502020204030204" pitchFamily="34" charset="0"/>
              </a:rPr>
              <a:t>Acknowledge my need for wisdom in this trial</a:t>
            </a:r>
          </a:p>
          <a:p>
            <a:pPr marL="571500" indent="-571500">
              <a:buFont typeface="Arial" panose="020B0604020202020204" pitchFamily="34" charset="0"/>
              <a:buChar char="•"/>
            </a:pPr>
            <a:r>
              <a:rPr lang="en-US" sz="4000" b="1" dirty="0">
                <a:latin typeface="Calibri" panose="020F0502020204030204" pitchFamily="34" charset="0"/>
                <a:cs typeface="Calibri" panose="020F0502020204030204" pitchFamily="34" charset="0"/>
              </a:rPr>
              <a:t>Trust that you know what you’re doing</a:t>
            </a:r>
          </a:p>
          <a:p>
            <a:pPr marL="571500" indent="-571500">
              <a:buFont typeface="Arial" panose="020B0604020202020204" pitchFamily="34" charset="0"/>
              <a:buChar char="•"/>
            </a:pPr>
            <a:r>
              <a:rPr lang="en-US" sz="4000" b="1" dirty="0">
                <a:latin typeface="Calibri" panose="020F0502020204030204" pitchFamily="34" charset="0"/>
                <a:cs typeface="Calibri" panose="020F0502020204030204" pitchFamily="34" charset="0"/>
              </a:rPr>
              <a:t>Ask for wisdom to know you in this trial and to see it as you see it</a:t>
            </a:r>
          </a:p>
          <a:p>
            <a:pPr marL="571500" indent="-571500">
              <a:buFont typeface="Arial" panose="020B0604020202020204" pitchFamily="34" charset="0"/>
              <a:buChar char="•"/>
            </a:pPr>
            <a:r>
              <a:rPr lang="en-US" sz="4000" b="1" dirty="0">
                <a:latin typeface="Calibri" panose="020F0502020204030204" pitchFamily="34" charset="0"/>
                <a:cs typeface="Calibri" panose="020F0502020204030204" pitchFamily="34" charset="0"/>
              </a:rPr>
              <a:t>I will remain loyal to you – to believe in your goodness, infinite wisdom and love, no matter how dark things get!</a:t>
            </a:r>
          </a:p>
        </p:txBody>
      </p:sp>
    </p:spTree>
    <p:custDataLst>
      <p:tags r:id="rId1"/>
    </p:custDataLst>
    <p:extLst>
      <p:ext uri="{BB962C8B-B14F-4D97-AF65-F5344CB8AC3E}">
        <p14:creationId xmlns:p14="http://schemas.microsoft.com/office/powerpoint/2010/main" val="4846747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364805" y="341820"/>
            <a:ext cx="5462394"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Wisdom in Trials</a:t>
            </a:r>
          </a:p>
        </p:txBody>
      </p:sp>
      <p:sp>
        <p:nvSpPr>
          <p:cNvPr id="3" name="TextBox 2">
            <a:extLst>
              <a:ext uri="{FF2B5EF4-FFF2-40B4-BE49-F238E27FC236}">
                <a16:creationId xmlns:a16="http://schemas.microsoft.com/office/drawing/2014/main" id="{44D89030-30F4-405C-924B-7B1891FC92DC}"/>
              </a:ext>
            </a:extLst>
          </p:cNvPr>
          <p:cNvSpPr txBox="1"/>
          <p:nvPr/>
        </p:nvSpPr>
        <p:spPr>
          <a:xfrm>
            <a:off x="689266" y="2030249"/>
            <a:ext cx="10813467" cy="2431435"/>
          </a:xfrm>
          <a:prstGeom prst="rect">
            <a:avLst/>
          </a:prstGeom>
          <a:noFill/>
        </p:spPr>
        <p:txBody>
          <a:bodyPr wrap="square" rtlCol="0">
            <a:spAutoFit/>
          </a:bodyPr>
          <a:lstStyle/>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What is wisdom?</a:t>
            </a:r>
          </a:p>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How do we get wisdom?</a:t>
            </a:r>
          </a:p>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What does wisdom look like in action?</a:t>
            </a:r>
          </a:p>
        </p:txBody>
      </p:sp>
      <p:pic>
        <p:nvPicPr>
          <p:cNvPr id="5" name="Graphic 4" descr="Checkmark with solid fill">
            <a:extLst>
              <a:ext uri="{FF2B5EF4-FFF2-40B4-BE49-F238E27FC236}">
                <a16:creationId xmlns:a16="http://schemas.microsoft.com/office/drawing/2014/main" id="{798B942F-746B-4FE4-8D52-C72FB9DBA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3878" y="1956632"/>
            <a:ext cx="914400" cy="914400"/>
          </a:xfrm>
          <a:prstGeom prst="rect">
            <a:avLst/>
          </a:prstGeom>
        </p:spPr>
      </p:pic>
      <p:pic>
        <p:nvPicPr>
          <p:cNvPr id="6" name="Graphic 5" descr="Checkmark with solid fill">
            <a:extLst>
              <a:ext uri="{FF2B5EF4-FFF2-40B4-BE49-F238E27FC236}">
                <a16:creationId xmlns:a16="http://schemas.microsoft.com/office/drawing/2014/main" id="{CFFC361A-5AEB-421A-B4C6-F0A6F102D7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3878" y="2697590"/>
            <a:ext cx="914400" cy="914400"/>
          </a:xfrm>
          <a:prstGeom prst="rect">
            <a:avLst/>
          </a:prstGeom>
        </p:spPr>
      </p:pic>
    </p:spTree>
    <p:custDataLst>
      <p:tags r:id="rId1"/>
    </p:custDataLst>
    <p:extLst>
      <p:ext uri="{BB962C8B-B14F-4D97-AF65-F5344CB8AC3E}">
        <p14:creationId xmlns:p14="http://schemas.microsoft.com/office/powerpoint/2010/main" val="155882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169565" y="341820"/>
            <a:ext cx="5852884"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Wisdom in Action</a:t>
            </a:r>
          </a:p>
        </p:txBody>
      </p:sp>
      <p:sp>
        <p:nvSpPr>
          <p:cNvPr id="3" name="TextBox 2">
            <a:extLst>
              <a:ext uri="{FF2B5EF4-FFF2-40B4-BE49-F238E27FC236}">
                <a16:creationId xmlns:a16="http://schemas.microsoft.com/office/drawing/2014/main" id="{44D89030-30F4-405C-924B-7B1891FC92DC}"/>
              </a:ext>
            </a:extLst>
          </p:cNvPr>
          <p:cNvSpPr txBox="1"/>
          <p:nvPr/>
        </p:nvSpPr>
        <p:spPr>
          <a:xfrm>
            <a:off x="732091" y="1873406"/>
            <a:ext cx="11006787" cy="4154984"/>
          </a:xfrm>
          <a:prstGeom prst="rect">
            <a:avLst/>
          </a:prstGeom>
          <a:noFill/>
        </p:spPr>
        <p:txBody>
          <a:bodyPr wrap="square" rtlCol="0">
            <a:spAutoFit/>
          </a:bodyPr>
          <a:lstStyle/>
          <a:p>
            <a:pPr>
              <a:spcAft>
                <a:spcPts val="1200"/>
              </a:spcAft>
            </a:pPr>
            <a:r>
              <a:rPr lang="en-US" sz="4400" b="1" dirty="0">
                <a:effectLst>
                  <a:glow rad="127000">
                    <a:schemeClr val="bg1">
                      <a:alpha val="75000"/>
                    </a:schemeClr>
                  </a:glow>
                </a:effectLst>
                <a:latin typeface="Calibri" panose="020F0502020204030204" pitchFamily="34" charset="0"/>
                <a:cs typeface="Calibri" panose="020F0502020204030204" pitchFamily="34" charset="0"/>
              </a:rPr>
              <a:t>When we have biblical wisdom, we see our circumstances, whether good or bad, as temporary.  We see them wrapped up in the loving hands of our infinite God who knows everything, can do anything and is working all things for our good.</a:t>
            </a:r>
          </a:p>
        </p:txBody>
      </p:sp>
    </p:spTree>
    <p:custDataLst>
      <p:tags r:id="rId1"/>
    </p:custDataLst>
    <p:extLst>
      <p:ext uri="{BB962C8B-B14F-4D97-AF65-F5344CB8AC3E}">
        <p14:creationId xmlns:p14="http://schemas.microsoft.com/office/powerpoint/2010/main" val="38146408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574793" y="155840"/>
            <a:ext cx="11042446"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Wisdom in Action (Two Examples)</a:t>
            </a:r>
          </a:p>
        </p:txBody>
      </p:sp>
      <p:sp>
        <p:nvSpPr>
          <p:cNvPr id="6" name="TextBox 5">
            <a:extLst>
              <a:ext uri="{FF2B5EF4-FFF2-40B4-BE49-F238E27FC236}">
                <a16:creationId xmlns:a16="http://schemas.microsoft.com/office/drawing/2014/main" id="{06FD0E57-7007-406C-9B46-8ED7B279D7C6}"/>
              </a:ext>
            </a:extLst>
          </p:cNvPr>
          <p:cNvSpPr txBox="1"/>
          <p:nvPr/>
        </p:nvSpPr>
        <p:spPr>
          <a:xfrm>
            <a:off x="586352" y="1629483"/>
            <a:ext cx="11019295" cy="4770537"/>
          </a:xfrm>
          <a:prstGeom prst="rect">
            <a:avLst/>
          </a:prstGeom>
          <a:noFill/>
        </p:spPr>
        <p:txBody>
          <a:bodyPr wrap="square">
            <a:spAutoFit/>
          </a:bodyPr>
          <a:lstStyle/>
          <a:p>
            <a:r>
              <a:rPr lang="en-US" sz="3800" b="1" baseline="30000" dirty="0">
                <a:effectLst>
                  <a:glow rad="127000">
                    <a:schemeClr val="bg1">
                      <a:alpha val="75000"/>
                    </a:schemeClr>
                  </a:glow>
                </a:effectLst>
                <a:latin typeface="Calibri" panose="020F0502020204030204" pitchFamily="34" charset="0"/>
                <a:cs typeface="Calibri" panose="020F0502020204030204" pitchFamily="34" charset="0"/>
              </a:rPr>
              <a:t>9</a:t>
            </a:r>
            <a:r>
              <a:rPr lang="en-US" sz="3800" b="1" dirty="0">
                <a:effectLst>
                  <a:glow rad="127000">
                    <a:schemeClr val="bg1">
                      <a:alpha val="75000"/>
                    </a:schemeClr>
                  </a:glow>
                </a:effectLst>
                <a:latin typeface="Calibri" panose="020F0502020204030204" pitchFamily="34" charset="0"/>
                <a:cs typeface="Calibri" panose="020F0502020204030204" pitchFamily="34" charset="0"/>
              </a:rPr>
              <a:t> Now the brother or sister of humble circumstances is to glory in his high position; </a:t>
            </a:r>
            <a:r>
              <a:rPr lang="en-US" sz="3800" b="1" baseline="30000" dirty="0">
                <a:effectLst>
                  <a:glow rad="127000">
                    <a:schemeClr val="bg1">
                      <a:alpha val="75000"/>
                    </a:schemeClr>
                  </a:glow>
                </a:effectLst>
                <a:latin typeface="Calibri" panose="020F0502020204030204" pitchFamily="34" charset="0"/>
                <a:cs typeface="Calibri" panose="020F0502020204030204" pitchFamily="34" charset="0"/>
              </a:rPr>
              <a:t>10</a:t>
            </a:r>
            <a:r>
              <a:rPr lang="en-US" sz="3800" b="1" dirty="0">
                <a:effectLst>
                  <a:glow rad="127000">
                    <a:schemeClr val="bg1">
                      <a:alpha val="75000"/>
                    </a:schemeClr>
                  </a:glow>
                </a:effectLst>
                <a:latin typeface="Calibri" panose="020F0502020204030204" pitchFamily="34" charset="0"/>
                <a:cs typeface="Calibri" panose="020F0502020204030204" pitchFamily="34" charset="0"/>
              </a:rPr>
              <a:t> but the rich person is to glory in his humiliation, because like flowering grass he will pass away. </a:t>
            </a:r>
            <a:r>
              <a:rPr lang="en-US" sz="3800" b="1" baseline="30000" dirty="0">
                <a:effectLst>
                  <a:glow rad="127000">
                    <a:schemeClr val="bg1">
                      <a:alpha val="75000"/>
                    </a:schemeClr>
                  </a:glow>
                </a:effectLst>
                <a:latin typeface="Calibri" panose="020F0502020204030204" pitchFamily="34" charset="0"/>
                <a:cs typeface="Calibri" panose="020F0502020204030204" pitchFamily="34" charset="0"/>
              </a:rPr>
              <a:t>11</a:t>
            </a:r>
            <a:r>
              <a:rPr lang="en-US" sz="3800" b="1" dirty="0">
                <a:effectLst>
                  <a:glow rad="127000">
                    <a:schemeClr val="bg1">
                      <a:alpha val="75000"/>
                    </a:schemeClr>
                  </a:glow>
                </a:effectLst>
                <a:latin typeface="Calibri" panose="020F0502020204030204" pitchFamily="34" charset="0"/>
                <a:cs typeface="Calibri" panose="020F0502020204030204" pitchFamily="34" charset="0"/>
              </a:rPr>
              <a:t> For the sun rises with its scorching heat and withers the grass; and its flower falls off and the beauty of its appearance is destroyed; so also the rich person, in the midst of his pursuits, will die out.</a:t>
            </a:r>
          </a:p>
        </p:txBody>
      </p:sp>
    </p:spTree>
    <p:custDataLst>
      <p:tags r:id="rId1"/>
    </p:custDataLst>
    <p:extLst>
      <p:ext uri="{BB962C8B-B14F-4D97-AF65-F5344CB8AC3E}">
        <p14:creationId xmlns:p14="http://schemas.microsoft.com/office/powerpoint/2010/main" val="31292914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1502451" y="155840"/>
            <a:ext cx="9187130"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Wisdom’s Effect on the Poor</a:t>
            </a:r>
          </a:p>
        </p:txBody>
      </p:sp>
      <p:sp>
        <p:nvSpPr>
          <p:cNvPr id="6" name="TextBox 5">
            <a:extLst>
              <a:ext uri="{FF2B5EF4-FFF2-40B4-BE49-F238E27FC236}">
                <a16:creationId xmlns:a16="http://schemas.microsoft.com/office/drawing/2014/main" id="{06FD0E57-7007-406C-9B46-8ED7B279D7C6}"/>
              </a:ext>
            </a:extLst>
          </p:cNvPr>
          <p:cNvSpPr txBox="1"/>
          <p:nvPr/>
        </p:nvSpPr>
        <p:spPr>
          <a:xfrm>
            <a:off x="586352" y="1629483"/>
            <a:ext cx="11019295" cy="4770537"/>
          </a:xfrm>
          <a:prstGeom prst="rect">
            <a:avLst/>
          </a:prstGeom>
          <a:noFill/>
        </p:spPr>
        <p:txBody>
          <a:bodyPr wrap="square">
            <a:spAutoFit/>
          </a:bodyPr>
          <a:lstStyle/>
          <a:p>
            <a:r>
              <a:rPr lang="en-US" sz="3800" b="1" baseline="30000" dirty="0">
                <a:effectLst>
                  <a:glow rad="127000">
                    <a:schemeClr val="bg1">
                      <a:alpha val="75000"/>
                    </a:schemeClr>
                  </a:glow>
                </a:effectLst>
                <a:latin typeface="Calibri" panose="020F0502020204030204" pitchFamily="34" charset="0"/>
                <a:cs typeface="Calibri" panose="020F0502020204030204" pitchFamily="34" charset="0"/>
              </a:rPr>
              <a:t>9</a:t>
            </a:r>
            <a:r>
              <a:rPr lang="en-US" sz="3800" b="1" dirty="0">
                <a:effectLst>
                  <a:glow rad="127000">
                    <a:schemeClr val="bg1">
                      <a:alpha val="75000"/>
                    </a:schemeClr>
                  </a:glow>
                </a:effectLst>
                <a:latin typeface="Calibri" panose="020F0502020204030204" pitchFamily="34" charset="0"/>
                <a:cs typeface="Calibri" panose="020F0502020204030204" pitchFamily="34" charset="0"/>
              </a:rPr>
              <a:t> Now the brother or sister of </a:t>
            </a:r>
            <a:r>
              <a:rPr lang="en-US" sz="38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humble circumstances </a:t>
            </a:r>
            <a:r>
              <a:rPr lang="en-US" sz="3800" b="1" dirty="0">
                <a:effectLst>
                  <a:glow rad="127000">
                    <a:schemeClr val="bg1">
                      <a:alpha val="75000"/>
                    </a:schemeClr>
                  </a:glow>
                </a:effectLst>
                <a:latin typeface="Calibri" panose="020F0502020204030204" pitchFamily="34" charset="0"/>
                <a:cs typeface="Calibri" panose="020F0502020204030204" pitchFamily="34" charset="0"/>
              </a:rPr>
              <a:t>is to glory in his high position; </a:t>
            </a:r>
            <a:r>
              <a:rPr lang="en-US" sz="3800" b="1" baseline="30000" dirty="0">
                <a:effectLst>
                  <a:glow rad="127000">
                    <a:schemeClr val="bg1">
                      <a:alpha val="75000"/>
                    </a:schemeClr>
                  </a:glow>
                </a:effectLst>
                <a:latin typeface="Calibri" panose="020F0502020204030204" pitchFamily="34" charset="0"/>
                <a:cs typeface="Calibri" panose="020F0502020204030204" pitchFamily="34" charset="0"/>
              </a:rPr>
              <a:t>10</a:t>
            </a:r>
            <a:r>
              <a:rPr lang="en-US" sz="3800" b="1" dirty="0">
                <a:effectLst>
                  <a:glow rad="127000">
                    <a:schemeClr val="bg1">
                      <a:alpha val="75000"/>
                    </a:schemeClr>
                  </a:glow>
                </a:effectLst>
                <a:latin typeface="Calibri" panose="020F0502020204030204" pitchFamily="34" charset="0"/>
                <a:cs typeface="Calibri" panose="020F0502020204030204" pitchFamily="34" charset="0"/>
              </a:rPr>
              <a:t> but the rich person is to glory in his humiliation, because like flowering grass he will pass away. </a:t>
            </a:r>
            <a:r>
              <a:rPr lang="en-US" sz="3800" b="1" baseline="30000" dirty="0">
                <a:effectLst>
                  <a:glow rad="127000">
                    <a:schemeClr val="bg1">
                      <a:alpha val="75000"/>
                    </a:schemeClr>
                  </a:glow>
                </a:effectLst>
                <a:latin typeface="Calibri" panose="020F0502020204030204" pitchFamily="34" charset="0"/>
                <a:cs typeface="Calibri" panose="020F0502020204030204" pitchFamily="34" charset="0"/>
              </a:rPr>
              <a:t>11</a:t>
            </a:r>
            <a:r>
              <a:rPr lang="en-US" sz="3800" b="1" dirty="0">
                <a:effectLst>
                  <a:glow rad="127000">
                    <a:schemeClr val="bg1">
                      <a:alpha val="75000"/>
                    </a:schemeClr>
                  </a:glow>
                </a:effectLst>
                <a:latin typeface="Calibri" panose="020F0502020204030204" pitchFamily="34" charset="0"/>
                <a:cs typeface="Calibri" panose="020F0502020204030204" pitchFamily="34" charset="0"/>
              </a:rPr>
              <a:t> For the sun rises with its scorching heat and withers the grass; and its flower falls off and the beauty of its appearance is destroyed; so also the rich person, in the midst of his pursuits, will die out.</a:t>
            </a:r>
          </a:p>
        </p:txBody>
      </p:sp>
    </p:spTree>
    <p:custDataLst>
      <p:tags r:id="rId1"/>
    </p:custDataLst>
    <p:extLst>
      <p:ext uri="{BB962C8B-B14F-4D97-AF65-F5344CB8AC3E}">
        <p14:creationId xmlns:p14="http://schemas.microsoft.com/office/powerpoint/2010/main" val="852919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1572406" y="155840"/>
            <a:ext cx="9047221"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Wisdom’s Effect on the Rich</a:t>
            </a:r>
          </a:p>
        </p:txBody>
      </p:sp>
      <p:sp>
        <p:nvSpPr>
          <p:cNvPr id="6" name="TextBox 5">
            <a:extLst>
              <a:ext uri="{FF2B5EF4-FFF2-40B4-BE49-F238E27FC236}">
                <a16:creationId xmlns:a16="http://schemas.microsoft.com/office/drawing/2014/main" id="{06FD0E57-7007-406C-9B46-8ED7B279D7C6}"/>
              </a:ext>
            </a:extLst>
          </p:cNvPr>
          <p:cNvSpPr txBox="1"/>
          <p:nvPr/>
        </p:nvSpPr>
        <p:spPr>
          <a:xfrm>
            <a:off x="586352" y="1629483"/>
            <a:ext cx="11019295" cy="4770537"/>
          </a:xfrm>
          <a:prstGeom prst="rect">
            <a:avLst/>
          </a:prstGeom>
          <a:noFill/>
        </p:spPr>
        <p:txBody>
          <a:bodyPr wrap="square">
            <a:spAutoFit/>
          </a:bodyPr>
          <a:lstStyle/>
          <a:p>
            <a:r>
              <a:rPr lang="en-US" sz="3800" b="1" baseline="30000" dirty="0">
                <a:effectLst>
                  <a:glow rad="127000">
                    <a:schemeClr val="bg1">
                      <a:alpha val="75000"/>
                    </a:schemeClr>
                  </a:glow>
                </a:effectLst>
                <a:latin typeface="Calibri" panose="020F0502020204030204" pitchFamily="34" charset="0"/>
                <a:cs typeface="Calibri" panose="020F0502020204030204" pitchFamily="34" charset="0"/>
              </a:rPr>
              <a:t>9</a:t>
            </a:r>
            <a:r>
              <a:rPr lang="en-US" sz="3800" b="1" dirty="0">
                <a:effectLst>
                  <a:glow rad="127000">
                    <a:schemeClr val="bg1">
                      <a:alpha val="75000"/>
                    </a:schemeClr>
                  </a:glow>
                </a:effectLst>
                <a:latin typeface="Calibri" panose="020F0502020204030204" pitchFamily="34" charset="0"/>
                <a:cs typeface="Calibri" panose="020F0502020204030204" pitchFamily="34" charset="0"/>
              </a:rPr>
              <a:t> Now the brother or sister of humble circumstances is to glory in his high position; </a:t>
            </a:r>
            <a:r>
              <a:rPr lang="en-US" sz="3800" b="1" baseline="30000" dirty="0">
                <a:effectLst>
                  <a:glow rad="127000">
                    <a:schemeClr val="bg1">
                      <a:alpha val="75000"/>
                    </a:schemeClr>
                  </a:glow>
                </a:effectLst>
                <a:latin typeface="Calibri" panose="020F0502020204030204" pitchFamily="34" charset="0"/>
                <a:cs typeface="Calibri" panose="020F0502020204030204" pitchFamily="34" charset="0"/>
              </a:rPr>
              <a:t>10</a:t>
            </a:r>
            <a:r>
              <a:rPr lang="en-US" sz="3800" b="1" dirty="0">
                <a:effectLst>
                  <a:glow rad="127000">
                    <a:schemeClr val="bg1">
                      <a:alpha val="75000"/>
                    </a:schemeClr>
                  </a:glow>
                </a:effectLst>
                <a:latin typeface="Calibri" panose="020F0502020204030204" pitchFamily="34" charset="0"/>
                <a:cs typeface="Calibri" panose="020F0502020204030204" pitchFamily="34" charset="0"/>
              </a:rPr>
              <a:t> but the </a:t>
            </a:r>
            <a:r>
              <a:rPr lang="en-US" sz="38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rich person </a:t>
            </a:r>
            <a:r>
              <a:rPr lang="en-US" sz="3800" b="1" dirty="0">
                <a:effectLst>
                  <a:glow rad="127000">
                    <a:schemeClr val="bg1">
                      <a:alpha val="75000"/>
                    </a:schemeClr>
                  </a:glow>
                </a:effectLst>
                <a:latin typeface="Calibri" panose="020F0502020204030204" pitchFamily="34" charset="0"/>
                <a:cs typeface="Calibri" panose="020F0502020204030204" pitchFamily="34" charset="0"/>
              </a:rPr>
              <a:t>is to glory in his humiliation, because like flowering grass he will pass away. </a:t>
            </a:r>
            <a:r>
              <a:rPr lang="en-US" sz="3800" b="1" baseline="30000" dirty="0">
                <a:effectLst>
                  <a:glow rad="127000">
                    <a:schemeClr val="bg1">
                      <a:alpha val="75000"/>
                    </a:schemeClr>
                  </a:glow>
                </a:effectLst>
                <a:latin typeface="Calibri" panose="020F0502020204030204" pitchFamily="34" charset="0"/>
                <a:cs typeface="Calibri" panose="020F0502020204030204" pitchFamily="34" charset="0"/>
              </a:rPr>
              <a:t>11</a:t>
            </a:r>
            <a:r>
              <a:rPr lang="en-US" sz="3800" b="1" dirty="0">
                <a:effectLst>
                  <a:glow rad="127000">
                    <a:schemeClr val="bg1">
                      <a:alpha val="75000"/>
                    </a:schemeClr>
                  </a:glow>
                </a:effectLst>
                <a:latin typeface="Calibri" panose="020F0502020204030204" pitchFamily="34" charset="0"/>
                <a:cs typeface="Calibri" panose="020F0502020204030204" pitchFamily="34" charset="0"/>
              </a:rPr>
              <a:t> For the sun rises with its scorching heat and withers the grass; and its flower falls off and the beauty of its appearance is destroyed; so also the rich person, in the midst of his pursuits, will die out.</a:t>
            </a:r>
          </a:p>
        </p:txBody>
      </p:sp>
    </p:spTree>
    <p:custDataLst>
      <p:tags r:id="rId1"/>
    </p:custDataLst>
    <p:extLst>
      <p:ext uri="{BB962C8B-B14F-4D97-AF65-F5344CB8AC3E}">
        <p14:creationId xmlns:p14="http://schemas.microsoft.com/office/powerpoint/2010/main" val="256183554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364805" y="341820"/>
            <a:ext cx="5462394"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Wisdom in Trials</a:t>
            </a:r>
          </a:p>
        </p:txBody>
      </p:sp>
      <p:sp>
        <p:nvSpPr>
          <p:cNvPr id="3" name="TextBox 2">
            <a:extLst>
              <a:ext uri="{FF2B5EF4-FFF2-40B4-BE49-F238E27FC236}">
                <a16:creationId xmlns:a16="http://schemas.microsoft.com/office/drawing/2014/main" id="{44D89030-30F4-405C-924B-7B1891FC92DC}"/>
              </a:ext>
            </a:extLst>
          </p:cNvPr>
          <p:cNvSpPr txBox="1"/>
          <p:nvPr/>
        </p:nvSpPr>
        <p:spPr>
          <a:xfrm>
            <a:off x="689266" y="2030249"/>
            <a:ext cx="10813467" cy="2431435"/>
          </a:xfrm>
          <a:prstGeom prst="rect">
            <a:avLst/>
          </a:prstGeom>
          <a:noFill/>
        </p:spPr>
        <p:txBody>
          <a:bodyPr wrap="square" rtlCol="0">
            <a:spAutoFit/>
          </a:bodyPr>
          <a:lstStyle/>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What is wisdom?</a:t>
            </a:r>
          </a:p>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How do we get wisdom?</a:t>
            </a:r>
          </a:p>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What does wisdom look like in action?</a:t>
            </a:r>
          </a:p>
        </p:txBody>
      </p:sp>
      <p:pic>
        <p:nvPicPr>
          <p:cNvPr id="5" name="Graphic 4" descr="Checkmark with solid fill">
            <a:extLst>
              <a:ext uri="{FF2B5EF4-FFF2-40B4-BE49-F238E27FC236}">
                <a16:creationId xmlns:a16="http://schemas.microsoft.com/office/drawing/2014/main" id="{798B942F-746B-4FE4-8D52-C72FB9DBA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3878" y="1956632"/>
            <a:ext cx="914400" cy="914400"/>
          </a:xfrm>
          <a:prstGeom prst="rect">
            <a:avLst/>
          </a:prstGeom>
        </p:spPr>
      </p:pic>
      <p:pic>
        <p:nvPicPr>
          <p:cNvPr id="6" name="Graphic 5" descr="Checkmark with solid fill">
            <a:extLst>
              <a:ext uri="{FF2B5EF4-FFF2-40B4-BE49-F238E27FC236}">
                <a16:creationId xmlns:a16="http://schemas.microsoft.com/office/drawing/2014/main" id="{CFFC361A-5AEB-421A-B4C6-F0A6F102D7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3878" y="2697590"/>
            <a:ext cx="914400" cy="914400"/>
          </a:xfrm>
          <a:prstGeom prst="rect">
            <a:avLst/>
          </a:prstGeom>
        </p:spPr>
      </p:pic>
      <p:pic>
        <p:nvPicPr>
          <p:cNvPr id="7" name="Graphic 6" descr="Checkmark with solid fill">
            <a:extLst>
              <a:ext uri="{FF2B5EF4-FFF2-40B4-BE49-F238E27FC236}">
                <a16:creationId xmlns:a16="http://schemas.microsoft.com/office/drawing/2014/main" id="{C06CFEBC-D5B8-4904-8B34-203F0773D1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3878" y="3565300"/>
            <a:ext cx="914400" cy="914400"/>
          </a:xfrm>
          <a:prstGeom prst="rect">
            <a:avLst/>
          </a:prstGeom>
        </p:spPr>
      </p:pic>
    </p:spTree>
    <p:custDataLst>
      <p:tags r:id="rId1"/>
    </p:custDataLst>
    <p:extLst>
      <p:ext uri="{BB962C8B-B14F-4D97-AF65-F5344CB8AC3E}">
        <p14:creationId xmlns:p14="http://schemas.microsoft.com/office/powerpoint/2010/main" val="3811369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1987717" y="341820"/>
            <a:ext cx="8216608"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Applying this in Daily Life</a:t>
            </a:r>
          </a:p>
        </p:txBody>
      </p:sp>
      <p:sp>
        <p:nvSpPr>
          <p:cNvPr id="5" name="TextBox 4">
            <a:extLst>
              <a:ext uri="{FF2B5EF4-FFF2-40B4-BE49-F238E27FC236}">
                <a16:creationId xmlns:a16="http://schemas.microsoft.com/office/drawing/2014/main" id="{243C2210-886F-4162-8BFB-429A5AD000F0}"/>
              </a:ext>
            </a:extLst>
          </p:cNvPr>
          <p:cNvSpPr txBox="1"/>
          <p:nvPr/>
        </p:nvSpPr>
        <p:spPr>
          <a:xfrm>
            <a:off x="689266" y="1699303"/>
            <a:ext cx="10813467" cy="4832092"/>
          </a:xfrm>
          <a:prstGeom prst="rect">
            <a:avLst/>
          </a:prstGeom>
          <a:noFill/>
        </p:spPr>
        <p:txBody>
          <a:bodyPr wrap="square" rtlCol="0">
            <a:spAutoFit/>
          </a:bodyPr>
          <a:lstStyle/>
          <a:p>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4</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And let </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endurance</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have its perfect result, so that you may be perfect and complete, lacking in nothing… </a:t>
            </a:r>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12</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Blessed is a man who </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perseveres</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under trial; for once he has been approved, he will receive the crown of life which the Lord has promised to those who love Him.</a:t>
            </a:r>
          </a:p>
        </p:txBody>
      </p:sp>
    </p:spTree>
    <p:custDataLst>
      <p:tags r:id="rId1"/>
    </p:custDataLst>
    <p:extLst>
      <p:ext uri="{BB962C8B-B14F-4D97-AF65-F5344CB8AC3E}">
        <p14:creationId xmlns:p14="http://schemas.microsoft.com/office/powerpoint/2010/main" val="2162729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73D0CCF-4F9E-401E-BF98-4656BA134D11}"/>
              </a:ext>
            </a:extLst>
          </p:cNvPr>
          <p:cNvGrpSpPr/>
          <p:nvPr/>
        </p:nvGrpSpPr>
        <p:grpSpPr>
          <a:xfrm>
            <a:off x="765736" y="957162"/>
            <a:ext cx="4386021" cy="5055712"/>
            <a:chOff x="278969" y="1357484"/>
            <a:chExt cx="4386021" cy="5055712"/>
          </a:xfrm>
        </p:grpSpPr>
        <p:sp>
          <p:nvSpPr>
            <p:cNvPr id="11" name="Rectangle 10">
              <a:extLst>
                <a:ext uri="{FF2B5EF4-FFF2-40B4-BE49-F238E27FC236}">
                  <a16:creationId xmlns:a16="http://schemas.microsoft.com/office/drawing/2014/main" id="{5845040A-875D-4320-A19F-B0614FF973E2}"/>
                </a:ext>
              </a:extLst>
            </p:cNvPr>
            <p:cNvSpPr/>
            <p:nvPr/>
          </p:nvSpPr>
          <p:spPr>
            <a:xfrm>
              <a:off x="278969" y="1357484"/>
              <a:ext cx="4386021" cy="5055712"/>
            </a:xfrm>
            <a:prstGeom prst="rect">
              <a:avLst/>
            </a:prstGeom>
            <a:solidFill>
              <a:schemeClr val="tx1"/>
            </a:solidFill>
            <a:ln w="76200">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Woman in wheelchair cheering two hands">
              <a:extLst>
                <a:ext uri="{FF2B5EF4-FFF2-40B4-BE49-F238E27FC236}">
                  <a16:creationId xmlns:a16="http://schemas.microsoft.com/office/drawing/2014/main" id="{CAB39D29-D893-4ADF-9763-CDFCF14FB8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050" y="1569941"/>
              <a:ext cx="2235857" cy="4733781"/>
            </a:xfrm>
            <a:prstGeom prst="rect">
              <a:avLst/>
            </a:prstGeom>
          </p:spPr>
        </p:pic>
      </p:grpSp>
      <p:grpSp>
        <p:nvGrpSpPr>
          <p:cNvPr id="20" name="Group 19">
            <a:extLst>
              <a:ext uri="{FF2B5EF4-FFF2-40B4-BE49-F238E27FC236}">
                <a16:creationId xmlns:a16="http://schemas.microsoft.com/office/drawing/2014/main" id="{8FBB5474-0126-4BF7-A208-F70FFC4FBC83}"/>
              </a:ext>
            </a:extLst>
          </p:cNvPr>
          <p:cNvGrpSpPr/>
          <p:nvPr/>
        </p:nvGrpSpPr>
        <p:grpSpPr>
          <a:xfrm flipH="1">
            <a:off x="7040244" y="957161"/>
            <a:ext cx="4386021" cy="5055712"/>
            <a:chOff x="428789" y="1357483"/>
            <a:chExt cx="4386021" cy="5055712"/>
          </a:xfrm>
        </p:grpSpPr>
        <p:sp>
          <p:nvSpPr>
            <p:cNvPr id="16" name="Rectangle 15">
              <a:extLst>
                <a:ext uri="{FF2B5EF4-FFF2-40B4-BE49-F238E27FC236}">
                  <a16:creationId xmlns:a16="http://schemas.microsoft.com/office/drawing/2014/main" id="{42B01622-410F-41C8-8BC8-80EE20F5243C}"/>
                </a:ext>
              </a:extLst>
            </p:cNvPr>
            <p:cNvSpPr/>
            <p:nvPr/>
          </p:nvSpPr>
          <p:spPr>
            <a:xfrm>
              <a:off x="428789" y="1357483"/>
              <a:ext cx="4386021" cy="5055712"/>
            </a:xfrm>
            <a:prstGeom prst="rect">
              <a:avLst/>
            </a:prstGeom>
            <a:solidFill>
              <a:schemeClr val="tx1"/>
            </a:solidFill>
            <a:ln w="76200">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person in a red hat&#10;&#10;Description automatically generated with low confidence">
              <a:extLst>
                <a:ext uri="{FF2B5EF4-FFF2-40B4-BE49-F238E27FC236}">
                  <a16:creationId xmlns:a16="http://schemas.microsoft.com/office/drawing/2014/main" id="{847AF724-7CE4-4C4B-9215-F31FFE3EF0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08" y="1716484"/>
              <a:ext cx="3982779" cy="4440694"/>
            </a:xfrm>
            <a:prstGeom prst="rect">
              <a:avLst/>
            </a:prstGeom>
          </p:spPr>
        </p:pic>
      </p:grpSp>
      <p:sp>
        <p:nvSpPr>
          <p:cNvPr id="21" name="TextBox 20">
            <a:extLst>
              <a:ext uri="{FF2B5EF4-FFF2-40B4-BE49-F238E27FC236}">
                <a16:creationId xmlns:a16="http://schemas.microsoft.com/office/drawing/2014/main" id="{3FA98E58-E35B-4762-8A40-60C99EF5DE0A}"/>
              </a:ext>
            </a:extLst>
          </p:cNvPr>
          <p:cNvSpPr txBox="1"/>
          <p:nvPr/>
        </p:nvSpPr>
        <p:spPr>
          <a:xfrm>
            <a:off x="1938631" y="71305"/>
            <a:ext cx="8314737" cy="769441"/>
          </a:xfrm>
          <a:prstGeom prst="rect">
            <a:avLst/>
          </a:prstGeom>
          <a:noFill/>
        </p:spPr>
        <p:txBody>
          <a:bodyPr wrap="square" rtlCol="0">
            <a:spAutoFit/>
          </a:bodyPr>
          <a:lstStyle/>
          <a:p>
            <a:pPr algn="ctr"/>
            <a:r>
              <a:rPr lang="en-US" sz="4400" b="1" dirty="0">
                <a:effectLst>
                  <a:glow rad="127000">
                    <a:schemeClr val="bg1">
                      <a:alpha val="80000"/>
                    </a:schemeClr>
                  </a:glow>
                </a:effectLst>
                <a:latin typeface="Calibri" panose="020F0502020204030204" pitchFamily="34" charset="0"/>
                <a:cs typeface="Calibri" panose="020F0502020204030204" pitchFamily="34" charset="0"/>
              </a:rPr>
              <a:t>Trials and Suffering can lead to</a:t>
            </a:r>
          </a:p>
        </p:txBody>
      </p:sp>
      <p:sp>
        <p:nvSpPr>
          <p:cNvPr id="23" name="TextBox 22">
            <a:extLst>
              <a:ext uri="{FF2B5EF4-FFF2-40B4-BE49-F238E27FC236}">
                <a16:creationId xmlns:a16="http://schemas.microsoft.com/office/drawing/2014/main" id="{C2E72D5C-A306-40F4-A34F-1BB722AB4AEE}"/>
              </a:ext>
            </a:extLst>
          </p:cNvPr>
          <p:cNvSpPr txBox="1"/>
          <p:nvPr/>
        </p:nvSpPr>
        <p:spPr>
          <a:xfrm>
            <a:off x="7965438" y="3655322"/>
            <a:ext cx="2535631" cy="1323439"/>
          </a:xfrm>
          <a:prstGeom prst="rect">
            <a:avLst/>
          </a:prstGeom>
          <a:noFill/>
        </p:spPr>
        <p:txBody>
          <a:bodyPr wrap="none" rtlCol="0">
            <a:spAutoFit/>
          </a:bodyPr>
          <a:lstStyle/>
          <a:p>
            <a:pPr algn="ctr"/>
            <a:r>
              <a:rPr lang="en-US" sz="3600" b="1" dirty="0">
                <a:effectLst>
                  <a:glow rad="127000">
                    <a:schemeClr val="bg1">
                      <a:alpha val="80000"/>
                    </a:schemeClr>
                  </a:glow>
                </a:effectLst>
                <a:latin typeface="Calibri" panose="020F0502020204030204" pitchFamily="34" charset="0"/>
                <a:cs typeface="Calibri" panose="020F0502020204030204" pitchFamily="34" charset="0"/>
              </a:rPr>
              <a:t>Or…</a:t>
            </a:r>
          </a:p>
          <a:p>
            <a:pPr algn="ctr"/>
            <a:r>
              <a:rPr lang="en-US" sz="4400" b="1" dirty="0">
                <a:effectLst>
                  <a:glow rad="127000">
                    <a:schemeClr val="bg1">
                      <a:alpha val="80000"/>
                    </a:schemeClr>
                  </a:glow>
                </a:effectLst>
                <a:latin typeface="Calibri" panose="020F0502020204030204" pitchFamily="34" charset="0"/>
                <a:cs typeface="Calibri" panose="020F0502020204030204" pitchFamily="34" charset="0"/>
              </a:rPr>
              <a:t>Bitterness</a:t>
            </a:r>
          </a:p>
        </p:txBody>
      </p:sp>
      <p:sp>
        <p:nvSpPr>
          <p:cNvPr id="25" name="TextBox 24">
            <a:extLst>
              <a:ext uri="{FF2B5EF4-FFF2-40B4-BE49-F238E27FC236}">
                <a16:creationId xmlns:a16="http://schemas.microsoft.com/office/drawing/2014/main" id="{753338D2-B981-4264-A591-54F6156EF65A}"/>
              </a:ext>
            </a:extLst>
          </p:cNvPr>
          <p:cNvSpPr txBox="1"/>
          <p:nvPr/>
        </p:nvSpPr>
        <p:spPr>
          <a:xfrm>
            <a:off x="1824583" y="3372362"/>
            <a:ext cx="2252091" cy="769441"/>
          </a:xfrm>
          <a:prstGeom prst="rect">
            <a:avLst/>
          </a:prstGeom>
          <a:noFill/>
        </p:spPr>
        <p:txBody>
          <a:bodyPr wrap="none" rtlCol="0">
            <a:spAutoFit/>
          </a:bodyPr>
          <a:lstStyle/>
          <a:p>
            <a:pPr algn="ctr"/>
            <a:r>
              <a:rPr lang="en-US" sz="4400" b="1" dirty="0">
                <a:effectLst>
                  <a:glow rad="127000">
                    <a:schemeClr val="bg1">
                      <a:alpha val="80000"/>
                    </a:schemeClr>
                  </a:glow>
                </a:effectLst>
                <a:latin typeface="Calibri" panose="020F0502020204030204" pitchFamily="34" charset="0"/>
                <a:cs typeface="Calibri" panose="020F0502020204030204" pitchFamily="34" charset="0"/>
              </a:rPr>
              <a:t>Maturity</a:t>
            </a:r>
          </a:p>
        </p:txBody>
      </p:sp>
      <p:sp>
        <p:nvSpPr>
          <p:cNvPr id="13" name="Rectangle: Rounded Corners 12">
            <a:extLst>
              <a:ext uri="{FF2B5EF4-FFF2-40B4-BE49-F238E27FC236}">
                <a16:creationId xmlns:a16="http://schemas.microsoft.com/office/drawing/2014/main" id="{2404F839-4CBB-4E1A-A62F-95843A7A1795}"/>
              </a:ext>
            </a:extLst>
          </p:cNvPr>
          <p:cNvSpPr/>
          <p:nvPr/>
        </p:nvSpPr>
        <p:spPr>
          <a:xfrm>
            <a:off x="180109" y="6016649"/>
            <a:ext cx="11831781" cy="813786"/>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Today’s Question: How can we “let trials mature us”?</a:t>
            </a:r>
          </a:p>
        </p:txBody>
      </p:sp>
    </p:spTree>
    <p:custDataLst>
      <p:tags r:id="rId1"/>
    </p:custDataLst>
    <p:extLst>
      <p:ext uri="{BB962C8B-B14F-4D97-AF65-F5344CB8AC3E}">
        <p14:creationId xmlns:p14="http://schemas.microsoft.com/office/powerpoint/2010/main" val="25600337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941759" y="202335"/>
            <a:ext cx="4308487" cy="830997"/>
          </a:xfrm>
          <a:prstGeom prst="rect">
            <a:avLst/>
          </a:prstGeom>
          <a:noFill/>
        </p:spPr>
        <p:txBody>
          <a:bodyPr wrap="none" rtlCol="0">
            <a:spAutoFit/>
          </a:bodyPr>
          <a:lstStyle/>
          <a:p>
            <a:pPr algn="ctr"/>
            <a:r>
              <a:rPr lang="en-US" sz="4800" b="1" dirty="0">
                <a:effectLst>
                  <a:glow rad="127000">
                    <a:schemeClr val="bg1">
                      <a:alpha val="80000"/>
                    </a:schemeClr>
                  </a:glow>
                </a:effectLst>
                <a:latin typeface="Calibri" panose="020F0502020204030204" pitchFamily="34" charset="0"/>
                <a:cs typeface="Calibri" panose="020F0502020204030204" pitchFamily="34" charset="0"/>
              </a:rPr>
              <a:t>Daily Endurance</a:t>
            </a:r>
          </a:p>
        </p:txBody>
      </p:sp>
      <p:sp>
        <p:nvSpPr>
          <p:cNvPr id="5" name="TextBox 4">
            <a:extLst>
              <a:ext uri="{FF2B5EF4-FFF2-40B4-BE49-F238E27FC236}">
                <a16:creationId xmlns:a16="http://schemas.microsoft.com/office/drawing/2014/main" id="{243C2210-886F-4162-8BFB-429A5AD000F0}"/>
              </a:ext>
            </a:extLst>
          </p:cNvPr>
          <p:cNvSpPr txBox="1"/>
          <p:nvPr/>
        </p:nvSpPr>
        <p:spPr>
          <a:xfrm>
            <a:off x="844250" y="1125912"/>
            <a:ext cx="10813467" cy="5509200"/>
          </a:xfrm>
          <a:prstGeom prst="rect">
            <a:avLst/>
          </a:prstGeom>
          <a:noFill/>
        </p:spPr>
        <p:txBody>
          <a:bodyPr wrap="square" rtlCol="0">
            <a:spAutoFit/>
          </a:bodyPr>
          <a:lstStyle/>
          <a:p>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Endurance</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the ability to </a:t>
            </a:r>
            <a:r>
              <a:rPr lang="en-US" sz="4400" b="1" u="sng" dirty="0">
                <a:effectLst>
                  <a:glow rad="127000">
                    <a:schemeClr val="bg1">
                      <a:alpha val="75000"/>
                    </a:schemeClr>
                  </a:glow>
                </a:effectLst>
                <a:latin typeface="Calibri" panose="020F0502020204030204" pitchFamily="34" charset="0"/>
                <a:cs typeface="Calibri" panose="020F0502020204030204" pitchFamily="34" charset="0"/>
              </a:rPr>
              <a:t>endure</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an unpleasant or difficult process or situation without giving way</a:t>
            </a:r>
          </a:p>
          <a:p>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Perseverance</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t>
            </a:r>
            <a:r>
              <a:rPr lang="en-US" sz="4400" b="1" u="sng" dirty="0">
                <a:effectLst>
                  <a:glow rad="127000">
                    <a:schemeClr val="bg1">
                      <a:alpha val="75000"/>
                    </a:schemeClr>
                  </a:glow>
                </a:effectLst>
                <a:latin typeface="Calibri" panose="020F0502020204030204" pitchFamily="34" charset="0"/>
                <a:cs typeface="Calibri" panose="020F0502020204030204" pitchFamily="34" charset="0"/>
              </a:rPr>
              <a:t>persistence</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in doing something despite difficulty or delay in achieving success</a:t>
            </a:r>
          </a:p>
          <a:p>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Steadfast</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a:t>
            </a:r>
            <a:r>
              <a:rPr lang="en-US" sz="4400" b="1" u="sng" dirty="0">
                <a:effectLst>
                  <a:glow rad="127000">
                    <a:schemeClr val="bg1">
                      <a:alpha val="75000"/>
                    </a:schemeClr>
                  </a:glow>
                </a:effectLst>
                <a:latin typeface="Calibri" panose="020F0502020204030204" pitchFamily="34" charset="0"/>
                <a:cs typeface="Calibri" panose="020F0502020204030204" pitchFamily="34" charset="0"/>
              </a:rPr>
              <a:t>resolutely</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or dutifully firm and </a:t>
            </a:r>
            <a:r>
              <a:rPr lang="en-US" sz="4400" b="1" u="sng" dirty="0">
                <a:effectLst>
                  <a:glow rad="127000">
                    <a:schemeClr val="bg1">
                      <a:alpha val="75000"/>
                    </a:schemeClr>
                  </a:glow>
                </a:effectLst>
                <a:latin typeface="Calibri" panose="020F0502020204030204" pitchFamily="34" charset="0"/>
                <a:cs typeface="Calibri" panose="020F0502020204030204" pitchFamily="34" charset="0"/>
              </a:rPr>
              <a:t>unwavering</a:t>
            </a:r>
          </a:p>
        </p:txBody>
      </p:sp>
    </p:spTree>
    <p:custDataLst>
      <p:tags r:id="rId1"/>
    </p:custDataLst>
    <p:extLst>
      <p:ext uri="{BB962C8B-B14F-4D97-AF65-F5344CB8AC3E}">
        <p14:creationId xmlns:p14="http://schemas.microsoft.com/office/powerpoint/2010/main" val="17269189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941755" y="202335"/>
            <a:ext cx="4308487" cy="830997"/>
          </a:xfrm>
          <a:prstGeom prst="rect">
            <a:avLst/>
          </a:prstGeom>
          <a:noFill/>
        </p:spPr>
        <p:txBody>
          <a:bodyPr wrap="none" rtlCol="0">
            <a:spAutoFit/>
          </a:bodyPr>
          <a:lstStyle/>
          <a:p>
            <a:pPr algn="ctr"/>
            <a:r>
              <a:rPr lang="en-US" sz="4800" b="1" dirty="0">
                <a:effectLst>
                  <a:glow rad="127000">
                    <a:schemeClr val="bg1">
                      <a:alpha val="80000"/>
                    </a:schemeClr>
                  </a:glow>
                </a:effectLst>
                <a:latin typeface="Calibri" panose="020F0502020204030204" pitchFamily="34" charset="0"/>
                <a:cs typeface="Calibri" panose="020F0502020204030204" pitchFamily="34" charset="0"/>
              </a:rPr>
              <a:t>Daily Endurance</a:t>
            </a:r>
          </a:p>
        </p:txBody>
      </p:sp>
      <p:sp>
        <p:nvSpPr>
          <p:cNvPr id="7" name="TextBox 6">
            <a:extLst>
              <a:ext uri="{FF2B5EF4-FFF2-40B4-BE49-F238E27FC236}">
                <a16:creationId xmlns:a16="http://schemas.microsoft.com/office/drawing/2014/main" id="{39979F25-B73E-4AF1-A538-4FD411100A08}"/>
              </a:ext>
            </a:extLst>
          </p:cNvPr>
          <p:cNvSpPr txBox="1"/>
          <p:nvPr/>
        </p:nvSpPr>
        <p:spPr>
          <a:xfrm>
            <a:off x="522862" y="1560397"/>
            <a:ext cx="11146273" cy="4770537"/>
          </a:xfrm>
          <a:prstGeom prst="rect">
            <a:avLst/>
          </a:prstGeom>
          <a:noFill/>
        </p:spPr>
        <p:txBody>
          <a:bodyPr wrap="square" rtlCol="0">
            <a:spAutoFit/>
          </a:bodyPr>
          <a:lstStyle/>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Continue to do what we know:</a:t>
            </a:r>
          </a:p>
          <a:p>
            <a:pPr marL="1028700" lvl="1" indent="-455613">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Keep reading our Bibles</a:t>
            </a:r>
          </a:p>
          <a:p>
            <a:pPr marL="1028700" lvl="1" indent="-455613">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Keep praying</a:t>
            </a:r>
          </a:p>
          <a:p>
            <a:pPr marL="1028700" lvl="1" indent="-455613">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Get help with these things if it’s too hard</a:t>
            </a:r>
          </a:p>
          <a:p>
            <a:pPr marL="1028700" lvl="1" indent="-455613">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Stay in fellowship with believers who are understanding and willing to walk with us</a:t>
            </a:r>
          </a:p>
        </p:txBody>
      </p:sp>
    </p:spTree>
    <p:custDataLst>
      <p:tags r:id="rId1"/>
    </p:custDataLst>
    <p:extLst>
      <p:ext uri="{BB962C8B-B14F-4D97-AF65-F5344CB8AC3E}">
        <p14:creationId xmlns:p14="http://schemas.microsoft.com/office/powerpoint/2010/main" val="1895698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2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941755" y="202335"/>
            <a:ext cx="4308487" cy="830997"/>
          </a:xfrm>
          <a:prstGeom prst="rect">
            <a:avLst/>
          </a:prstGeom>
          <a:noFill/>
        </p:spPr>
        <p:txBody>
          <a:bodyPr wrap="none" rtlCol="0">
            <a:spAutoFit/>
          </a:bodyPr>
          <a:lstStyle/>
          <a:p>
            <a:pPr algn="ctr"/>
            <a:r>
              <a:rPr lang="en-US" sz="4800" b="1" dirty="0">
                <a:effectLst>
                  <a:glow rad="127000">
                    <a:schemeClr val="bg1">
                      <a:alpha val="80000"/>
                    </a:schemeClr>
                  </a:glow>
                </a:effectLst>
                <a:latin typeface="Calibri" panose="020F0502020204030204" pitchFamily="34" charset="0"/>
                <a:cs typeface="Calibri" panose="020F0502020204030204" pitchFamily="34" charset="0"/>
              </a:rPr>
              <a:t>Daily Endurance</a:t>
            </a:r>
          </a:p>
        </p:txBody>
      </p:sp>
      <p:sp>
        <p:nvSpPr>
          <p:cNvPr id="7" name="TextBox 6">
            <a:extLst>
              <a:ext uri="{FF2B5EF4-FFF2-40B4-BE49-F238E27FC236}">
                <a16:creationId xmlns:a16="http://schemas.microsoft.com/office/drawing/2014/main" id="{39979F25-B73E-4AF1-A538-4FD411100A08}"/>
              </a:ext>
            </a:extLst>
          </p:cNvPr>
          <p:cNvSpPr txBox="1"/>
          <p:nvPr/>
        </p:nvSpPr>
        <p:spPr>
          <a:xfrm>
            <a:off x="338378" y="1109705"/>
            <a:ext cx="11515241" cy="5601533"/>
          </a:xfrm>
          <a:prstGeom prst="rect">
            <a:avLst/>
          </a:prstGeom>
          <a:noFill/>
        </p:spPr>
        <p:txBody>
          <a:bodyPr wrap="square" rtlCol="0">
            <a:spAutoFit/>
          </a:bodyPr>
          <a:lstStyle/>
          <a:p>
            <a:pPr marL="742950" indent="-742950">
              <a:spcAft>
                <a:spcPts val="1200"/>
              </a:spcAft>
              <a:buFont typeface="+mj-lt"/>
              <a:buAutoNum type="arabicPeriod" startAt="2"/>
            </a:pPr>
            <a:r>
              <a:rPr lang="en-US" sz="4400" b="1" dirty="0">
                <a:effectLst>
                  <a:glow rad="127000">
                    <a:schemeClr val="bg1">
                      <a:alpha val="75000"/>
                    </a:schemeClr>
                  </a:glow>
                </a:effectLst>
                <a:latin typeface="Calibri" panose="020F0502020204030204" pitchFamily="34" charset="0"/>
                <a:cs typeface="Calibri" panose="020F0502020204030204" pitchFamily="34" charset="0"/>
              </a:rPr>
              <a:t>Keep asking God for wisdom (daily +):</a:t>
            </a:r>
          </a:p>
          <a:p>
            <a:pPr marL="1028700" lvl="1" indent="-455613">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Acknowledge our own foolishness</a:t>
            </a:r>
          </a:p>
          <a:p>
            <a:pPr marL="1028700" lvl="1" indent="-455613">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Acknowledge who God is</a:t>
            </a:r>
          </a:p>
          <a:p>
            <a:pPr marL="1485900" lvl="2" indent="-455613">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Infinitely wise</a:t>
            </a:r>
          </a:p>
          <a:p>
            <a:pPr marL="1485900" lvl="2" indent="-455613">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Completely loving and faithful</a:t>
            </a:r>
          </a:p>
          <a:p>
            <a:pPr marL="1028700" lvl="1" indent="-455613">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Ask for wisdom to see the situation as God sees it</a:t>
            </a:r>
          </a:p>
        </p:txBody>
      </p:sp>
    </p:spTree>
    <p:custDataLst>
      <p:tags r:id="rId1"/>
    </p:custDataLst>
    <p:extLst>
      <p:ext uri="{BB962C8B-B14F-4D97-AF65-F5344CB8AC3E}">
        <p14:creationId xmlns:p14="http://schemas.microsoft.com/office/powerpoint/2010/main" val="3160176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2000"/>
                                        <p:tgtEl>
                                          <p:spTgt spid="7">
                                            <p:txEl>
                                              <p:pRg st="2" end="2"/>
                                            </p:txEl>
                                          </p:spTgt>
                                        </p:tgtEl>
                                      </p:cBhvr>
                                    </p:animEffect>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1000"/>
                                        <p:tgtEl>
                                          <p:spTgt spid="7">
                                            <p:txEl>
                                              <p:pRg st="3" end="3"/>
                                            </p:txEl>
                                          </p:spTgt>
                                        </p:tgtEl>
                                      </p:cBhvr>
                                    </p:animEffect>
                                    <p:anim calcmode="lin" valueType="num">
                                      <p:cBhvr>
                                        <p:cTn id="1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left)">
                                      <p:cBhvr>
                                        <p:cTn id="28"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941755" y="202335"/>
            <a:ext cx="4308487" cy="830997"/>
          </a:xfrm>
          <a:prstGeom prst="rect">
            <a:avLst/>
          </a:prstGeom>
          <a:noFill/>
        </p:spPr>
        <p:txBody>
          <a:bodyPr wrap="none" rtlCol="0">
            <a:spAutoFit/>
          </a:bodyPr>
          <a:lstStyle/>
          <a:p>
            <a:pPr algn="ctr"/>
            <a:r>
              <a:rPr lang="en-US" sz="4800" b="1" dirty="0">
                <a:effectLst>
                  <a:glow rad="127000">
                    <a:schemeClr val="bg1">
                      <a:alpha val="80000"/>
                    </a:schemeClr>
                  </a:glow>
                </a:effectLst>
                <a:latin typeface="Calibri" panose="020F0502020204030204" pitchFamily="34" charset="0"/>
                <a:cs typeface="Calibri" panose="020F0502020204030204" pitchFamily="34" charset="0"/>
              </a:rPr>
              <a:t>Daily Endurance</a:t>
            </a:r>
          </a:p>
        </p:txBody>
      </p:sp>
      <p:sp>
        <p:nvSpPr>
          <p:cNvPr id="7" name="TextBox 6">
            <a:extLst>
              <a:ext uri="{FF2B5EF4-FFF2-40B4-BE49-F238E27FC236}">
                <a16:creationId xmlns:a16="http://schemas.microsoft.com/office/drawing/2014/main" id="{39979F25-B73E-4AF1-A538-4FD411100A08}"/>
              </a:ext>
            </a:extLst>
          </p:cNvPr>
          <p:cNvSpPr txBox="1"/>
          <p:nvPr/>
        </p:nvSpPr>
        <p:spPr>
          <a:xfrm>
            <a:off x="309966" y="1700617"/>
            <a:ext cx="11515241" cy="3785652"/>
          </a:xfrm>
          <a:prstGeom prst="rect">
            <a:avLst/>
          </a:prstGeom>
          <a:noFill/>
        </p:spPr>
        <p:txBody>
          <a:bodyPr wrap="square" rtlCol="0">
            <a:spAutoFit/>
          </a:bodyPr>
          <a:lstStyle/>
          <a:p>
            <a:pPr marL="742950" indent="-742950">
              <a:spcAft>
                <a:spcPts val="1200"/>
              </a:spcAft>
              <a:buFont typeface="+mj-lt"/>
              <a:buAutoNum type="arabicPeriod" startAt="3"/>
            </a:pPr>
            <a:r>
              <a:rPr lang="en-US" sz="4400" b="1" dirty="0">
                <a:effectLst>
                  <a:glow rad="127000">
                    <a:schemeClr val="bg1">
                      <a:alpha val="75000"/>
                    </a:schemeClr>
                  </a:glow>
                </a:effectLst>
                <a:latin typeface="Calibri" panose="020F0502020204030204" pitchFamily="34" charset="0"/>
                <a:cs typeface="Calibri" panose="020F0502020204030204" pitchFamily="34" charset="0"/>
              </a:rPr>
              <a:t>Pursue Jesus – the answer is the Person!</a:t>
            </a:r>
          </a:p>
          <a:p>
            <a:pPr marL="1028700" lvl="1" indent="-455613">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In Jesus are hidden all the treasures of wisdom and knowledge – Colossians 2:3</a:t>
            </a:r>
          </a:p>
          <a:p>
            <a:pPr marL="1028700" lvl="1" indent="-455613">
              <a:spcAft>
                <a:spcPts val="1200"/>
              </a:spcAft>
              <a:buFont typeface="Arial" panose="020B0604020202020204" pitchFamily="34" charset="0"/>
              <a:buChar char="•"/>
            </a:pPr>
            <a:r>
              <a:rPr lang="en-US" sz="4400" b="1" dirty="0">
                <a:effectLst>
                  <a:glow rad="127000">
                    <a:schemeClr val="bg1">
                      <a:alpha val="75000"/>
                    </a:schemeClr>
                  </a:glow>
                </a:effectLst>
                <a:latin typeface="Calibri" panose="020F0502020204030204" pitchFamily="34" charset="0"/>
                <a:cs typeface="Calibri" panose="020F0502020204030204" pitchFamily="34" charset="0"/>
              </a:rPr>
              <a:t>Jesus is the ultimate example of persevering through unjust suffering!</a:t>
            </a:r>
          </a:p>
        </p:txBody>
      </p:sp>
    </p:spTree>
    <p:custDataLst>
      <p:tags r:id="rId1"/>
    </p:custDataLst>
    <p:extLst>
      <p:ext uri="{BB962C8B-B14F-4D97-AF65-F5344CB8AC3E}">
        <p14:creationId xmlns:p14="http://schemas.microsoft.com/office/powerpoint/2010/main" val="27763123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1384164" y="202335"/>
            <a:ext cx="9423670" cy="830997"/>
          </a:xfrm>
          <a:prstGeom prst="rect">
            <a:avLst/>
          </a:prstGeom>
          <a:noFill/>
        </p:spPr>
        <p:txBody>
          <a:bodyPr wrap="none" rtlCol="0">
            <a:spAutoFit/>
          </a:bodyPr>
          <a:lstStyle/>
          <a:p>
            <a:pPr algn="ctr"/>
            <a:r>
              <a:rPr lang="en-US" sz="4800" b="1" dirty="0">
                <a:effectLst>
                  <a:glow rad="127000">
                    <a:schemeClr val="bg1">
                      <a:alpha val="80000"/>
                    </a:schemeClr>
                  </a:glow>
                </a:effectLst>
                <a:latin typeface="Calibri" panose="020F0502020204030204" pitchFamily="34" charset="0"/>
                <a:cs typeface="Calibri" panose="020F0502020204030204" pitchFamily="34" charset="0"/>
              </a:rPr>
              <a:t>Wisdom in Action – Daily Endurance</a:t>
            </a:r>
          </a:p>
        </p:txBody>
      </p:sp>
      <p:sp>
        <p:nvSpPr>
          <p:cNvPr id="7" name="TextBox 6">
            <a:extLst>
              <a:ext uri="{FF2B5EF4-FFF2-40B4-BE49-F238E27FC236}">
                <a16:creationId xmlns:a16="http://schemas.microsoft.com/office/drawing/2014/main" id="{39979F25-B73E-4AF1-A538-4FD411100A08}"/>
              </a:ext>
            </a:extLst>
          </p:cNvPr>
          <p:cNvSpPr txBox="1"/>
          <p:nvPr/>
        </p:nvSpPr>
        <p:spPr>
          <a:xfrm>
            <a:off x="739838" y="2071841"/>
            <a:ext cx="11146273" cy="2431435"/>
          </a:xfrm>
          <a:prstGeom prst="rect">
            <a:avLst/>
          </a:prstGeom>
          <a:noFill/>
        </p:spPr>
        <p:txBody>
          <a:bodyPr wrap="square" rtlCol="0">
            <a:spAutoFit/>
          </a:bodyPr>
          <a:lstStyle/>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Continue to do what we know</a:t>
            </a:r>
          </a:p>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Keep asking God for wisdom</a:t>
            </a:r>
          </a:p>
          <a:p>
            <a:pPr marL="742950" indent="-742950">
              <a:spcAft>
                <a:spcPts val="1200"/>
              </a:spcAft>
              <a:buFont typeface="+mj-lt"/>
              <a:buAutoNum type="arabicPeriod"/>
            </a:pPr>
            <a:r>
              <a:rPr lang="en-US" sz="4400" b="1" dirty="0">
                <a:effectLst>
                  <a:glow rad="127000">
                    <a:schemeClr val="bg1">
                      <a:alpha val="75000"/>
                    </a:schemeClr>
                  </a:glow>
                </a:effectLst>
                <a:latin typeface="Calibri" panose="020F0502020204030204" pitchFamily="34" charset="0"/>
                <a:cs typeface="Calibri" panose="020F0502020204030204" pitchFamily="34" charset="0"/>
              </a:rPr>
              <a:t>Pursue Jesus – the answer is the Person!</a:t>
            </a:r>
          </a:p>
        </p:txBody>
      </p:sp>
    </p:spTree>
    <p:custDataLst>
      <p:tags r:id="rId1"/>
    </p:custDataLst>
    <p:extLst>
      <p:ext uri="{BB962C8B-B14F-4D97-AF65-F5344CB8AC3E}">
        <p14:creationId xmlns:p14="http://schemas.microsoft.com/office/powerpoint/2010/main" val="7230603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D89030-30F4-405C-924B-7B1891FC92DC}"/>
              </a:ext>
            </a:extLst>
          </p:cNvPr>
          <p:cNvSpPr txBox="1"/>
          <p:nvPr/>
        </p:nvSpPr>
        <p:spPr>
          <a:xfrm>
            <a:off x="592606" y="2291860"/>
            <a:ext cx="11006787" cy="3477875"/>
          </a:xfrm>
          <a:prstGeom prst="rect">
            <a:avLst/>
          </a:prstGeom>
          <a:noFill/>
        </p:spPr>
        <p:txBody>
          <a:bodyPr wrap="square" rtlCol="0">
            <a:spAutoFit/>
          </a:bodyPr>
          <a:lstStyle/>
          <a:p>
            <a:pPr>
              <a:spcAft>
                <a:spcPts val="2400"/>
              </a:spcAft>
            </a:pPr>
            <a:r>
              <a:rPr lang="en-US" sz="4000" b="1" dirty="0">
                <a:effectLst>
                  <a:glow rad="127000">
                    <a:schemeClr val="bg1">
                      <a:alpha val="75000"/>
                    </a:schemeClr>
                  </a:glow>
                </a:effectLst>
                <a:latin typeface="Calibri" panose="020F0502020204030204" pitchFamily="34" charset="0"/>
                <a:cs typeface="Calibri" panose="020F0502020204030204" pitchFamily="34" charset="0"/>
              </a:rPr>
              <a:t>“I had heard of you by the hearing of the ear, but now my eye sees you; therefore I despise myself, and repent in dust and ashes.”  Job 42:5-6</a:t>
            </a:r>
          </a:p>
          <a:p>
            <a:pPr>
              <a:spcAft>
                <a:spcPts val="1200"/>
              </a:spcAft>
            </a:pPr>
            <a:r>
              <a:rPr lang="en-US" sz="4000" b="1" dirty="0">
                <a:effectLst>
                  <a:glow rad="127000">
                    <a:schemeClr val="bg1">
                      <a:alpha val="75000"/>
                    </a:schemeClr>
                  </a:glow>
                </a:effectLst>
                <a:latin typeface="Calibri" panose="020F0502020204030204" pitchFamily="34" charset="0"/>
                <a:cs typeface="Calibri" panose="020F0502020204030204" pitchFamily="34" charset="0"/>
              </a:rPr>
              <a:t>“Then you will understand… for wisdom will come into your heart…” Proverbs 2:10</a:t>
            </a:r>
          </a:p>
        </p:txBody>
      </p:sp>
      <p:sp>
        <p:nvSpPr>
          <p:cNvPr id="5" name="TextBox 4">
            <a:extLst>
              <a:ext uri="{FF2B5EF4-FFF2-40B4-BE49-F238E27FC236}">
                <a16:creationId xmlns:a16="http://schemas.microsoft.com/office/drawing/2014/main" id="{7E778135-813F-4F72-B09F-6034A7BE9AAC}"/>
              </a:ext>
            </a:extLst>
          </p:cNvPr>
          <p:cNvSpPr txBox="1"/>
          <p:nvPr/>
        </p:nvSpPr>
        <p:spPr>
          <a:xfrm>
            <a:off x="409503" y="341820"/>
            <a:ext cx="11373050" cy="954107"/>
          </a:xfrm>
          <a:prstGeom prst="rect">
            <a:avLst/>
          </a:prstGeom>
          <a:noFill/>
        </p:spPr>
        <p:txBody>
          <a:bodyPr wrap="none" rtlCol="0">
            <a:spAutoFit/>
          </a:bodyPr>
          <a:lstStyle/>
          <a:p>
            <a:pPr algn="ctr"/>
            <a:r>
              <a:rPr lang="en-US" sz="5600" b="1" dirty="0">
                <a:effectLst>
                  <a:glow rad="127000">
                    <a:schemeClr val="bg1">
                      <a:alpha val="80000"/>
                    </a:schemeClr>
                  </a:glow>
                </a:effectLst>
                <a:latin typeface="Calibri" panose="020F0502020204030204" pitchFamily="34" charset="0"/>
                <a:cs typeface="Calibri" panose="020F0502020204030204" pitchFamily="34" charset="0"/>
              </a:rPr>
              <a:t>Result of Wisdom – A Changed Heart!</a:t>
            </a:r>
          </a:p>
        </p:txBody>
      </p:sp>
    </p:spTree>
    <p:custDataLst>
      <p:tags r:id="rId1"/>
    </p:custDataLst>
    <p:extLst>
      <p:ext uri="{BB962C8B-B14F-4D97-AF65-F5344CB8AC3E}">
        <p14:creationId xmlns:p14="http://schemas.microsoft.com/office/powerpoint/2010/main" val="766103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25152" y="341820"/>
            <a:ext cx="11541749" cy="954107"/>
          </a:xfrm>
          <a:prstGeom prst="rect">
            <a:avLst/>
          </a:prstGeom>
          <a:noFill/>
        </p:spPr>
        <p:txBody>
          <a:bodyPr wrap="none" rtlCol="0">
            <a:spAutoFit/>
          </a:bodyPr>
          <a:lstStyle/>
          <a:p>
            <a:pPr algn="ctr"/>
            <a:r>
              <a:rPr lang="en-US" sz="5600" b="1" dirty="0">
                <a:effectLst>
                  <a:glow rad="127000">
                    <a:schemeClr val="bg1">
                      <a:alpha val="80000"/>
                    </a:schemeClr>
                  </a:glow>
                </a:effectLst>
                <a:latin typeface="Calibri" panose="020F0502020204030204" pitchFamily="34" charset="0"/>
                <a:cs typeface="Calibri" panose="020F0502020204030204" pitchFamily="34" charset="0"/>
              </a:rPr>
              <a:t>Result of Wisdom – Heavenly Reward!</a:t>
            </a:r>
          </a:p>
        </p:txBody>
      </p:sp>
      <p:sp>
        <p:nvSpPr>
          <p:cNvPr id="5" name="TextBox 4">
            <a:extLst>
              <a:ext uri="{FF2B5EF4-FFF2-40B4-BE49-F238E27FC236}">
                <a16:creationId xmlns:a16="http://schemas.microsoft.com/office/drawing/2014/main" id="{243C2210-886F-4162-8BFB-429A5AD000F0}"/>
              </a:ext>
            </a:extLst>
          </p:cNvPr>
          <p:cNvSpPr txBox="1"/>
          <p:nvPr/>
        </p:nvSpPr>
        <p:spPr>
          <a:xfrm>
            <a:off x="689266" y="2381229"/>
            <a:ext cx="10813467" cy="2800767"/>
          </a:xfrm>
          <a:prstGeom prst="rect">
            <a:avLst/>
          </a:prstGeom>
          <a:noFill/>
        </p:spPr>
        <p:txBody>
          <a:bodyPr wrap="square" rtlCol="0">
            <a:spAutoFit/>
          </a:bodyPr>
          <a:lstStyle/>
          <a:p>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12</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Blessed is a man who perseveres under trial; for once he has been approved, he will receive </a:t>
            </a:r>
            <a:r>
              <a:rPr lang="en-US" sz="4400" b="1" u="sng"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the crown of life</a:t>
            </a:r>
            <a:r>
              <a:rPr lang="en-US" sz="4400" b="1" dirty="0">
                <a:solidFill>
                  <a:srgbClr val="FFFF00"/>
                </a:solidFill>
                <a:effectLst>
                  <a:glow rad="127000">
                    <a:schemeClr val="bg1">
                      <a:alpha val="75000"/>
                    </a:schemeClr>
                  </a:glow>
                </a:effectLst>
                <a:latin typeface="Calibri" panose="020F0502020204030204" pitchFamily="34" charset="0"/>
                <a:cs typeface="Calibri" panose="020F0502020204030204" pitchFamily="34" charset="0"/>
              </a:rPr>
              <a:t> </a:t>
            </a:r>
            <a:r>
              <a:rPr lang="en-US" sz="4400" b="1" dirty="0">
                <a:effectLst>
                  <a:glow rad="127000">
                    <a:schemeClr val="bg1">
                      <a:alpha val="75000"/>
                    </a:schemeClr>
                  </a:glow>
                </a:effectLst>
                <a:latin typeface="Calibri" panose="020F0502020204030204" pitchFamily="34" charset="0"/>
                <a:cs typeface="Calibri" panose="020F0502020204030204" pitchFamily="34" charset="0"/>
              </a:rPr>
              <a:t>which the Lord has promised to those who love Him.</a:t>
            </a:r>
          </a:p>
        </p:txBody>
      </p:sp>
    </p:spTree>
    <p:custDataLst>
      <p:tags r:id="rId1"/>
    </p:custDataLst>
    <p:extLst>
      <p:ext uri="{BB962C8B-B14F-4D97-AF65-F5344CB8AC3E}">
        <p14:creationId xmlns:p14="http://schemas.microsoft.com/office/powerpoint/2010/main" val="25900597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7" name="Picture 6" descr="Sunset abstract background">
            <a:extLst>
              <a:ext uri="{FF2B5EF4-FFF2-40B4-BE49-F238E27FC236}">
                <a16:creationId xmlns:a16="http://schemas.microsoft.com/office/drawing/2014/main" id="{B1354B61-5903-46E8-872B-3CFC8FB18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243C2210-886F-4162-8BFB-429A5AD000F0}"/>
              </a:ext>
            </a:extLst>
          </p:cNvPr>
          <p:cNvSpPr txBox="1"/>
          <p:nvPr/>
        </p:nvSpPr>
        <p:spPr>
          <a:xfrm>
            <a:off x="689265" y="2117757"/>
            <a:ext cx="10813467" cy="4555093"/>
          </a:xfrm>
          <a:prstGeom prst="rect">
            <a:avLst/>
          </a:prstGeom>
          <a:noFill/>
        </p:spPr>
        <p:txBody>
          <a:bodyPr wrap="square" rtlCol="0">
            <a:spAutoFit/>
          </a:bodyPr>
          <a:lstStyle/>
          <a:p>
            <a:r>
              <a:rPr lang="en-US" sz="5400" b="1" dirty="0">
                <a:effectLst>
                  <a:glow rad="127000">
                    <a:schemeClr val="bg1">
                      <a:alpha val="75000"/>
                    </a:schemeClr>
                  </a:glow>
                </a:effectLst>
                <a:latin typeface="Calibri" panose="020F0502020204030204" pitchFamily="34" charset="0"/>
                <a:cs typeface="Calibri" panose="020F0502020204030204" pitchFamily="34" charset="0"/>
              </a:rPr>
              <a:t>“In light of heaven, the worst suffering on earth will be seen to be no more serious than one night in an inconvenient hotel.” </a:t>
            </a:r>
          </a:p>
          <a:p>
            <a:endParaRPr lang="en-US" sz="2000" b="1" dirty="0">
              <a:effectLst>
                <a:glow rad="127000">
                  <a:schemeClr val="bg1">
                    <a:alpha val="75000"/>
                  </a:schemeClr>
                </a:glow>
              </a:effectLst>
              <a:latin typeface="Calibri" panose="020F0502020204030204" pitchFamily="34" charset="0"/>
              <a:cs typeface="Calibri" panose="020F0502020204030204" pitchFamily="34" charset="0"/>
            </a:endParaRPr>
          </a:p>
          <a:p>
            <a:r>
              <a:rPr lang="en-US" sz="5400" b="1" dirty="0">
                <a:effectLst>
                  <a:glow rad="127000">
                    <a:schemeClr val="bg1">
                      <a:alpha val="75000"/>
                    </a:schemeClr>
                  </a:glow>
                </a:effectLst>
                <a:latin typeface="Calibri" panose="020F0502020204030204" pitchFamily="34" charset="0"/>
                <a:cs typeface="Calibri" panose="020F0502020204030204" pitchFamily="34" charset="0"/>
              </a:rPr>
              <a:t>                           Saint Teresa of Avila</a:t>
            </a:r>
          </a:p>
        </p:txBody>
      </p:sp>
    </p:spTree>
    <p:custDataLst>
      <p:tags r:id="rId1"/>
    </p:custDataLst>
    <p:extLst>
      <p:ext uri="{BB962C8B-B14F-4D97-AF65-F5344CB8AC3E}">
        <p14:creationId xmlns:p14="http://schemas.microsoft.com/office/powerpoint/2010/main" val="3720791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chemeClr val="accent1">
                <a:lumMod val="5000"/>
                <a:lumOff val="95000"/>
              </a:schemeClr>
            </a:gs>
            <a:gs pos="69000">
              <a:srgbClr val="404040"/>
            </a:gs>
            <a:gs pos="8300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509EFC-FA99-41D5-9AF9-DABCCEDD019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8646" r="90000">
                        <a14:foregroundMark x1="76719" y1="15370" x2="77865" y2="29352"/>
                        <a14:foregroundMark x1="77865" y1="29352" x2="76510" y2="37315"/>
                        <a14:foregroundMark x1="76510" y1="37315" x2="75000" y2="38981"/>
                        <a14:foregroundMark x1="84479" y1="28889" x2="84479" y2="29722"/>
                        <a14:foregroundMark x1="85521" y1="27870" x2="84688" y2="29167"/>
                        <a14:foregroundMark x1="55052" y1="36944" x2="63594" y2="54352"/>
                        <a14:foregroundMark x1="67604" y1="42222" x2="67604" y2="42222"/>
                        <a14:foregroundMark x1="67708" y1="40370" x2="67708" y2="40370"/>
                        <a14:foregroundMark x1="69219" y1="47778" x2="69219" y2="47778"/>
                        <a14:foregroundMark x1="68906" y1="55185" x2="68906" y2="55185"/>
                        <a14:foregroundMark x1="67500" y1="58056" x2="67500" y2="58056"/>
                        <a14:foregroundMark x1="63802" y1="57685" x2="63802" y2="57685"/>
                        <a14:foregroundMark x1="54010" y1="66667" x2="54115" y2="66667"/>
                        <a14:foregroundMark x1="66458" y1="56204" x2="66250" y2="55833"/>
                        <a14:foregroundMark x1="55625" y1="63981" x2="54948" y2="65648"/>
                        <a14:foregroundMark x1="9115" y1="84352" x2="8646" y2="87407"/>
                        <a14:foregroundMark x1="68750" y1="62593" x2="66927" y2="56389"/>
                        <a14:foregroundMark x1="66927" y1="56389" x2="66823" y2="56204"/>
                        <a14:foregroundMark x1="70260" y1="56389" x2="67969" y2="54167"/>
                        <a14:foregroundMark x1="69828" y1="51333" x2="69948" y2="50648"/>
                        <a14:foregroundMark x1="69583" y1="50093" x2="67500" y2="50833"/>
                        <a14:foregroundMark x1="68906" y1="47778" x2="66927" y2="48796"/>
                        <a14:foregroundMark x1="63698" y1="57685" x2="63125" y2="59722"/>
                        <a14:foregroundMark x1="76406" y1="40370" x2="75469" y2="39352"/>
                        <a14:foregroundMark x1="69688" y1="53148" x2="69948" y2="51667"/>
                        <a14:foregroundMark x1="67292" y1="43056" x2="66615" y2="48981"/>
                        <a14:foregroundMark x1="63229" y1="60370" x2="62760" y2="62500"/>
                        <a14:backgroundMark x1="62865" y1="59722" x2="62865" y2="59722"/>
                        <a14:backgroundMark x1="63021" y1="59444" x2="61823" y2="61574"/>
                        <a14:backgroundMark x1="69763" y1="52768" x2="70833" y2="53148"/>
                        <a14:backgroundMark x1="67969" y1="52130" x2="69732" y2="52757"/>
                        <a14:backgroundMark x1="63229" y1="58056" x2="63229" y2="58056"/>
                      </a14:backgroundRemoval>
                    </a14:imgEffect>
                  </a14:imgLayer>
                </a14:imgProps>
              </a:ext>
              <a:ext uri="{28A0092B-C50C-407E-A947-70E740481C1C}">
                <a14:useLocalDpi xmlns:a14="http://schemas.microsoft.com/office/drawing/2010/main" val="0"/>
              </a:ext>
            </a:extLst>
          </a:blip>
          <a:srcRect/>
          <a:stretch>
            <a:fillRect/>
          </a:stretch>
        </p:blipFill>
        <p:spPr bwMode="auto">
          <a:xfrm>
            <a:off x="0" y="360123"/>
            <a:ext cx="10659291" cy="5995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BE5775-0276-4E1A-8B03-147C2DE79FDD}"/>
              </a:ext>
            </a:extLst>
          </p:cNvPr>
          <p:cNvSpPr txBox="1"/>
          <p:nvPr/>
        </p:nvSpPr>
        <p:spPr>
          <a:xfrm>
            <a:off x="389258" y="4793502"/>
            <a:ext cx="11413484" cy="1938992"/>
          </a:xfrm>
          <a:prstGeom prst="rect">
            <a:avLst/>
          </a:prstGeom>
          <a:noFill/>
        </p:spPr>
        <p:txBody>
          <a:bodyPr wrap="square" rtlCol="0">
            <a:spAutoFit/>
          </a:bodyPr>
          <a:lstStyle/>
          <a:p>
            <a:pPr algn="ctr"/>
            <a:r>
              <a:rPr lang="en-US" sz="6000" b="1" dirty="0">
                <a:ln w="10160">
                  <a:solidFill>
                    <a:schemeClr val="bg1">
                      <a:lumMod val="85000"/>
                      <a:lumOff val="15000"/>
                    </a:schemeClr>
                  </a:solidFill>
                  <a:prstDash val="solid"/>
                </a:ln>
                <a:solidFill>
                  <a:srgbClr val="FFFFFF"/>
                </a:solidFill>
                <a:effectLst>
                  <a:outerShdw blurRad="38100" dist="22860" dir="5400000" algn="tl" rotWithShape="0">
                    <a:srgbClr val="000000">
                      <a:alpha val="30000"/>
                    </a:srgbClr>
                  </a:outerShdw>
                </a:effectLst>
                <a:latin typeface="Ink Free" panose="03080402000500000000" pitchFamily="66" charset="0"/>
                <a:cs typeface="Calibri" panose="020F0502020204030204" pitchFamily="34" charset="0"/>
              </a:rPr>
              <a:t>                             </a:t>
            </a:r>
          </a:p>
          <a:p>
            <a:pPr algn="ctr"/>
            <a:r>
              <a:rPr lang="en-US" sz="6000" b="1" dirty="0">
                <a:ln w="10160">
                  <a:solidFill>
                    <a:schemeClr val="bg1">
                      <a:lumMod val="85000"/>
                      <a:lumOff val="15000"/>
                    </a:schemeClr>
                  </a:solidFill>
                  <a:prstDash val="solid"/>
                </a:ln>
                <a:solidFill>
                  <a:srgbClr val="FFFFFF"/>
                </a:solidFill>
                <a:effectLst>
                  <a:outerShdw blurRad="38100" dist="22860" dir="5400000" algn="tl" rotWithShape="0">
                    <a:srgbClr val="000000">
                      <a:alpha val="30000"/>
                    </a:srgbClr>
                  </a:outerShdw>
                </a:effectLst>
                <a:latin typeface="Ink Free" panose="03080402000500000000" pitchFamily="66" charset="0"/>
                <a:cs typeface="Calibri" panose="020F0502020204030204" pitchFamily="34" charset="0"/>
              </a:rPr>
              <a:t>Let suffering mature you!</a:t>
            </a:r>
          </a:p>
        </p:txBody>
      </p:sp>
    </p:spTree>
    <p:custDataLst>
      <p:tags r:id="rId1"/>
    </p:custDataLst>
    <p:extLst>
      <p:ext uri="{BB962C8B-B14F-4D97-AF65-F5344CB8AC3E}">
        <p14:creationId xmlns:p14="http://schemas.microsoft.com/office/powerpoint/2010/main" val="367747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6165647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936594" y="155840"/>
            <a:ext cx="4318811"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James 1:5-12</a:t>
            </a:r>
          </a:p>
        </p:txBody>
      </p:sp>
      <p:sp>
        <p:nvSpPr>
          <p:cNvPr id="3" name="TextBox 2">
            <a:extLst>
              <a:ext uri="{FF2B5EF4-FFF2-40B4-BE49-F238E27FC236}">
                <a16:creationId xmlns:a16="http://schemas.microsoft.com/office/drawing/2014/main" id="{44D89030-30F4-405C-924B-7B1891FC92DC}"/>
              </a:ext>
            </a:extLst>
          </p:cNvPr>
          <p:cNvSpPr txBox="1"/>
          <p:nvPr/>
        </p:nvSpPr>
        <p:spPr>
          <a:xfrm>
            <a:off x="501112" y="1506372"/>
            <a:ext cx="11189776" cy="5016758"/>
          </a:xfrm>
          <a:prstGeom prst="rect">
            <a:avLst/>
          </a:prstGeom>
          <a:noFill/>
        </p:spPr>
        <p:txBody>
          <a:bodyPr wrap="square" rtlCol="0">
            <a:spAutoFit/>
          </a:bodyPr>
          <a:lstStyle/>
          <a:p>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5</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But if any of you lacks wisdom, let him ask of God, who gives to all generously and without reproach, and it will be given to him.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6</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But he must ask in faith without any doubting, for the one who doubts is like the surf of the sea, driven and tossed by the wind.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7</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For that person ought not to expect that he will receive anything from the Lord,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8</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being a double-minded man, unstable in all his ways.</a:t>
            </a:r>
          </a:p>
        </p:txBody>
      </p:sp>
    </p:spTree>
    <p:custDataLst>
      <p:tags r:id="rId1"/>
    </p:custDataLst>
    <p:extLst>
      <p:ext uri="{BB962C8B-B14F-4D97-AF65-F5344CB8AC3E}">
        <p14:creationId xmlns:p14="http://schemas.microsoft.com/office/powerpoint/2010/main" val="201030356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609585" eaLnBrk="1" hangingPunct="1"/>
            <a:r>
              <a:rPr lang="en-US" sz="4267" b="1" dirty="0">
                <a:solidFill>
                  <a:srgbClr val="FFFFFF"/>
                </a:solidFill>
                <a:latin typeface="Arial" charset="0"/>
                <a:cs typeface="Arial" charset="0"/>
              </a:rPr>
              <a:t>Get this presentation and script for free!</a:t>
            </a:r>
            <a:endParaRPr lang="en-US" sz="1467"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936594" y="155840"/>
            <a:ext cx="4318811"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James 1:5-12</a:t>
            </a:r>
          </a:p>
        </p:txBody>
      </p:sp>
      <p:sp>
        <p:nvSpPr>
          <p:cNvPr id="3" name="TextBox 2">
            <a:extLst>
              <a:ext uri="{FF2B5EF4-FFF2-40B4-BE49-F238E27FC236}">
                <a16:creationId xmlns:a16="http://schemas.microsoft.com/office/drawing/2014/main" id="{44D89030-30F4-405C-924B-7B1891FC92DC}"/>
              </a:ext>
            </a:extLst>
          </p:cNvPr>
          <p:cNvSpPr txBox="1"/>
          <p:nvPr/>
        </p:nvSpPr>
        <p:spPr>
          <a:xfrm>
            <a:off x="501112" y="1506372"/>
            <a:ext cx="11189776" cy="5016758"/>
          </a:xfrm>
          <a:prstGeom prst="rect">
            <a:avLst/>
          </a:prstGeom>
          <a:noFill/>
        </p:spPr>
        <p:txBody>
          <a:bodyPr wrap="square" rtlCol="0">
            <a:spAutoFit/>
          </a:bodyPr>
          <a:lstStyle/>
          <a:p>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9</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Now the brother or sister of humble circumstances is to glory in his high position;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10</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but the rich person is to glory in his humiliation, because like flowering grass he will pass away. </a:t>
            </a:r>
            <a:r>
              <a:rPr lang="en-US" sz="4000" b="1" baseline="30000" dirty="0">
                <a:effectLst>
                  <a:glow rad="127000">
                    <a:schemeClr val="bg1">
                      <a:alpha val="75000"/>
                    </a:schemeClr>
                  </a:glow>
                </a:effectLst>
                <a:latin typeface="Calibri" panose="020F0502020204030204" pitchFamily="34" charset="0"/>
                <a:cs typeface="Calibri" panose="020F0502020204030204" pitchFamily="34" charset="0"/>
              </a:rPr>
              <a:t>11</a:t>
            </a:r>
            <a:r>
              <a:rPr lang="en-US" sz="4000" b="1" dirty="0">
                <a:effectLst>
                  <a:glow rad="127000">
                    <a:schemeClr val="bg1">
                      <a:alpha val="75000"/>
                    </a:schemeClr>
                  </a:glow>
                </a:effectLst>
                <a:latin typeface="Calibri" panose="020F0502020204030204" pitchFamily="34" charset="0"/>
                <a:cs typeface="Calibri" panose="020F0502020204030204" pitchFamily="34" charset="0"/>
              </a:rPr>
              <a:t> For the sun rises with its scorching heat and withers the grass; and its flower falls off and the beauty of its appearance is destroyed; so also the rich person, in the midst of his pursuits, will die out.</a:t>
            </a:r>
          </a:p>
        </p:txBody>
      </p:sp>
    </p:spTree>
    <p:custDataLst>
      <p:tags r:id="rId1"/>
    </p:custDataLst>
    <p:extLst>
      <p:ext uri="{BB962C8B-B14F-4D97-AF65-F5344CB8AC3E}">
        <p14:creationId xmlns:p14="http://schemas.microsoft.com/office/powerpoint/2010/main" val="136241090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3936594" y="341820"/>
            <a:ext cx="4318811" cy="1015663"/>
          </a:xfrm>
          <a:prstGeom prst="rect">
            <a:avLst/>
          </a:prstGeom>
          <a:noFill/>
        </p:spPr>
        <p:txBody>
          <a:bodyPr wrap="none" rtlCol="0">
            <a:spAutoFit/>
          </a:bodyPr>
          <a:lstStyle/>
          <a:p>
            <a:pPr algn="ctr"/>
            <a:r>
              <a:rPr lang="en-US" sz="6000" b="1" dirty="0">
                <a:effectLst>
                  <a:glow rad="127000">
                    <a:schemeClr val="bg1">
                      <a:alpha val="80000"/>
                    </a:schemeClr>
                  </a:glow>
                </a:effectLst>
                <a:latin typeface="Calibri" panose="020F0502020204030204" pitchFamily="34" charset="0"/>
                <a:cs typeface="Calibri" panose="020F0502020204030204" pitchFamily="34" charset="0"/>
              </a:rPr>
              <a:t>James 1:5-12</a:t>
            </a:r>
          </a:p>
        </p:txBody>
      </p:sp>
      <p:sp>
        <p:nvSpPr>
          <p:cNvPr id="3" name="TextBox 2">
            <a:extLst>
              <a:ext uri="{FF2B5EF4-FFF2-40B4-BE49-F238E27FC236}">
                <a16:creationId xmlns:a16="http://schemas.microsoft.com/office/drawing/2014/main" id="{44D89030-30F4-405C-924B-7B1891FC92DC}"/>
              </a:ext>
            </a:extLst>
          </p:cNvPr>
          <p:cNvSpPr txBox="1"/>
          <p:nvPr/>
        </p:nvSpPr>
        <p:spPr>
          <a:xfrm>
            <a:off x="689266" y="2030249"/>
            <a:ext cx="10813467" cy="2800767"/>
          </a:xfrm>
          <a:prstGeom prst="rect">
            <a:avLst/>
          </a:prstGeom>
          <a:noFill/>
        </p:spPr>
        <p:txBody>
          <a:bodyPr wrap="square" rtlCol="0">
            <a:spAutoFit/>
          </a:bodyPr>
          <a:lstStyle/>
          <a:p>
            <a:r>
              <a:rPr lang="en-US" sz="4400" b="1" baseline="30000" dirty="0">
                <a:effectLst>
                  <a:glow rad="127000">
                    <a:schemeClr val="bg1">
                      <a:alpha val="75000"/>
                    </a:schemeClr>
                  </a:glow>
                </a:effectLst>
                <a:latin typeface="Calibri" panose="020F0502020204030204" pitchFamily="34" charset="0"/>
                <a:cs typeface="Calibri" panose="020F0502020204030204" pitchFamily="34" charset="0"/>
              </a:rPr>
              <a:t>12</a:t>
            </a:r>
            <a:r>
              <a:rPr lang="en-US" sz="4400" b="1" dirty="0">
                <a:effectLst>
                  <a:glow rad="127000">
                    <a:schemeClr val="bg1">
                      <a:alpha val="75000"/>
                    </a:schemeClr>
                  </a:glow>
                </a:effectLst>
                <a:latin typeface="Calibri" panose="020F0502020204030204" pitchFamily="34" charset="0"/>
                <a:cs typeface="Calibri" panose="020F0502020204030204" pitchFamily="34" charset="0"/>
              </a:rPr>
              <a:t> Blessed is a man who perseveres under trial; for once he has been approved, he will receive the crown of life which the Lord has promised to those who love Him.</a:t>
            </a:r>
          </a:p>
        </p:txBody>
      </p:sp>
    </p:spTree>
    <p:custDataLst>
      <p:tags r:id="rId1"/>
    </p:custDataLst>
    <p:extLst>
      <p:ext uri="{BB962C8B-B14F-4D97-AF65-F5344CB8AC3E}">
        <p14:creationId xmlns:p14="http://schemas.microsoft.com/office/powerpoint/2010/main" val="134223904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4763744" y="-22978"/>
            <a:ext cx="2664511" cy="646331"/>
          </a:xfrm>
          <a:prstGeom prst="rect">
            <a:avLst/>
          </a:prstGeom>
          <a:noFill/>
        </p:spPr>
        <p:txBody>
          <a:bodyPr wrap="none" rtlCol="0">
            <a:spAutoFit/>
          </a:bodyPr>
          <a:lstStyle/>
          <a:p>
            <a:pPr algn="ctr"/>
            <a:r>
              <a:rPr lang="en-US" sz="3600" b="1" dirty="0">
                <a:effectLst>
                  <a:glow rad="127000">
                    <a:schemeClr val="bg1">
                      <a:alpha val="80000"/>
                    </a:schemeClr>
                  </a:glow>
                </a:effectLst>
                <a:latin typeface="Calibri" panose="020F0502020204030204" pitchFamily="34" charset="0"/>
                <a:cs typeface="Calibri" panose="020F0502020204030204" pitchFamily="34" charset="0"/>
              </a:rPr>
              <a:t>James 1:2-12</a:t>
            </a:r>
          </a:p>
        </p:txBody>
      </p:sp>
      <p:sp>
        <p:nvSpPr>
          <p:cNvPr id="4" name="TextBox 3">
            <a:extLst>
              <a:ext uri="{FF2B5EF4-FFF2-40B4-BE49-F238E27FC236}">
                <a16:creationId xmlns:a16="http://schemas.microsoft.com/office/drawing/2014/main" id="{494A7718-09A5-4326-B141-9902CED84A3F}"/>
              </a:ext>
            </a:extLst>
          </p:cNvPr>
          <p:cNvSpPr txBox="1"/>
          <p:nvPr/>
        </p:nvSpPr>
        <p:spPr>
          <a:xfrm>
            <a:off x="712922" y="878354"/>
            <a:ext cx="11111197" cy="5724644"/>
          </a:xfrm>
          <a:prstGeom prst="rect">
            <a:avLst/>
          </a:prstGeom>
          <a:noFill/>
        </p:spPr>
        <p:txBody>
          <a:bodyPr wrap="square" rtlCol="0">
            <a:spAutoFit/>
          </a:bodyPr>
          <a:lstStyle/>
          <a:p>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2</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Consider it all joy, my brothers and sisters, when you encounter various trials,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3</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knowing that the testing of your faith produces endurance.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4</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And let endurance have its perfect result, so that you may be perfect and complete, lacking in nothing.</a:t>
            </a:r>
          </a:p>
          <a:p>
            <a:endParaRPr lang="en-US" sz="1200" b="1" dirty="0">
              <a:effectLst>
                <a:glow rad="127000">
                  <a:schemeClr val="bg1">
                    <a:alpha val="75000"/>
                  </a:schemeClr>
                </a:glow>
              </a:effectLst>
              <a:latin typeface="Calibri" panose="020F0502020204030204" pitchFamily="34" charset="0"/>
              <a:cs typeface="Calibri" panose="020F0502020204030204" pitchFamily="34" charset="0"/>
            </a:endParaRPr>
          </a:p>
          <a:p>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5</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But if any of you lacks wisdom, let him ask of God, who gives to all generously and without reproach, and it will be given to him.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6</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But he must ask in faith without any doubting, for the one who doubts is like the surf of the sea, driven and tossed by the wind.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7</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For that person ought not to expect that he will receive anything from the Lord,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8</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being a double-minded man, unstable in all his ways.</a:t>
            </a:r>
          </a:p>
          <a:p>
            <a:endParaRPr lang="en-US" sz="1200" b="1" dirty="0">
              <a:effectLst>
                <a:glow rad="127000">
                  <a:schemeClr val="bg1">
                    <a:alpha val="75000"/>
                  </a:schemeClr>
                </a:glow>
              </a:effectLst>
              <a:latin typeface="Calibri" panose="020F0502020204030204" pitchFamily="34" charset="0"/>
              <a:cs typeface="Calibri" panose="020F0502020204030204" pitchFamily="34" charset="0"/>
            </a:endParaRPr>
          </a:p>
          <a:p>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9</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Now the brother or sister of humble circumstances is to glory in his high position;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10</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but the rich person is to glory in his humiliation, because like flowering grass he will pass away.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11</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For the sun rises with its scorching heat and withers the grass; and its flower falls off and the beauty of its appearance is destroyed; so also the rich person, in the midst of his pursuits, will die out.</a:t>
            </a:r>
          </a:p>
          <a:p>
            <a:endParaRPr lang="en-US" sz="1200" b="1" dirty="0">
              <a:effectLst>
                <a:glow rad="127000">
                  <a:schemeClr val="bg1">
                    <a:alpha val="75000"/>
                  </a:schemeClr>
                </a:glow>
              </a:effectLst>
              <a:latin typeface="Calibri" panose="020F0502020204030204" pitchFamily="34" charset="0"/>
              <a:cs typeface="Calibri" panose="020F0502020204030204" pitchFamily="34" charset="0"/>
            </a:endParaRPr>
          </a:p>
          <a:p>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12</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Blessed is a man who perseveres under trial; for once he has been approved, he will receive the crown of life which the Lord has promised to those who love Him.</a:t>
            </a:r>
          </a:p>
        </p:txBody>
      </p:sp>
      <p:grpSp>
        <p:nvGrpSpPr>
          <p:cNvPr id="20" name="Group 19">
            <a:extLst>
              <a:ext uri="{FF2B5EF4-FFF2-40B4-BE49-F238E27FC236}">
                <a16:creationId xmlns:a16="http://schemas.microsoft.com/office/drawing/2014/main" id="{42BF8BDC-0D28-4A44-8C8F-DC33A8995689}"/>
              </a:ext>
            </a:extLst>
          </p:cNvPr>
          <p:cNvGrpSpPr/>
          <p:nvPr/>
        </p:nvGrpSpPr>
        <p:grpSpPr>
          <a:xfrm>
            <a:off x="1227067" y="3914309"/>
            <a:ext cx="5176433" cy="1694943"/>
            <a:chOff x="1227067" y="3914309"/>
            <a:chExt cx="5176433" cy="1694943"/>
          </a:xfrm>
        </p:grpSpPr>
        <p:pic>
          <p:nvPicPr>
            <p:cNvPr id="14" name="Picture 13" descr="A picture containing indoor, light, dark&#10;&#10;Description automatically generated">
              <a:extLst>
                <a:ext uri="{FF2B5EF4-FFF2-40B4-BE49-F238E27FC236}">
                  <a16:creationId xmlns:a16="http://schemas.microsoft.com/office/drawing/2014/main" id="{18B1739C-8770-45C3-B739-D2AF034ED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7067" y="3914309"/>
              <a:ext cx="5176433" cy="1694943"/>
            </a:xfrm>
            <a:prstGeom prst="rect">
              <a:avLst/>
            </a:prstGeom>
          </p:spPr>
        </p:pic>
        <p:sp>
          <p:nvSpPr>
            <p:cNvPr id="15" name="TextBox 14">
              <a:extLst>
                <a:ext uri="{FF2B5EF4-FFF2-40B4-BE49-F238E27FC236}">
                  <a16:creationId xmlns:a16="http://schemas.microsoft.com/office/drawing/2014/main" id="{A70A16F2-1389-477F-A9BD-E4CB01FAD7AF}"/>
                </a:ext>
              </a:extLst>
            </p:cNvPr>
            <p:cNvSpPr txBox="1"/>
            <p:nvPr/>
          </p:nvSpPr>
          <p:spPr>
            <a:xfrm>
              <a:off x="2282783" y="4223171"/>
              <a:ext cx="2774378" cy="1077218"/>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The Poor and the Rich</a:t>
              </a:r>
            </a:p>
          </p:txBody>
        </p:sp>
      </p:grpSp>
      <p:grpSp>
        <p:nvGrpSpPr>
          <p:cNvPr id="21" name="Group 20">
            <a:extLst>
              <a:ext uri="{FF2B5EF4-FFF2-40B4-BE49-F238E27FC236}">
                <a16:creationId xmlns:a16="http://schemas.microsoft.com/office/drawing/2014/main" id="{E5A1EFFD-D57A-43F4-9063-BE58BF07D514}"/>
              </a:ext>
            </a:extLst>
          </p:cNvPr>
          <p:cNvGrpSpPr/>
          <p:nvPr/>
        </p:nvGrpSpPr>
        <p:grpSpPr>
          <a:xfrm>
            <a:off x="6627022" y="5142243"/>
            <a:ext cx="5176433" cy="1674806"/>
            <a:chOff x="6627022" y="5142243"/>
            <a:chExt cx="5176433" cy="1674806"/>
          </a:xfrm>
        </p:grpSpPr>
        <p:pic>
          <p:nvPicPr>
            <p:cNvPr id="17" name="Picture 16" descr="A picture containing indoor, light, dark&#10;&#10;Description automatically generated">
              <a:extLst>
                <a:ext uri="{FF2B5EF4-FFF2-40B4-BE49-F238E27FC236}">
                  <a16:creationId xmlns:a16="http://schemas.microsoft.com/office/drawing/2014/main" id="{B339FE1E-A6C0-4925-B424-25F0C35B93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7022" y="5142243"/>
              <a:ext cx="5176433" cy="1674806"/>
            </a:xfrm>
            <a:prstGeom prst="rect">
              <a:avLst/>
            </a:prstGeom>
          </p:spPr>
        </p:pic>
        <p:sp>
          <p:nvSpPr>
            <p:cNvPr id="18" name="TextBox 17">
              <a:extLst>
                <a:ext uri="{FF2B5EF4-FFF2-40B4-BE49-F238E27FC236}">
                  <a16:creationId xmlns:a16="http://schemas.microsoft.com/office/drawing/2014/main" id="{94AD2EF6-0C59-4AE7-BBBF-8936198A6F10}"/>
                </a:ext>
              </a:extLst>
            </p:cNvPr>
            <p:cNvSpPr txBox="1"/>
            <p:nvPr/>
          </p:nvSpPr>
          <p:spPr>
            <a:xfrm>
              <a:off x="7479009" y="5441037"/>
              <a:ext cx="3485924" cy="1077218"/>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Reward for Persevering in Trial</a:t>
              </a:r>
            </a:p>
          </p:txBody>
        </p:sp>
      </p:grpSp>
      <p:sp>
        <p:nvSpPr>
          <p:cNvPr id="24" name="Rectangle: Rounded Corners 23">
            <a:extLst>
              <a:ext uri="{FF2B5EF4-FFF2-40B4-BE49-F238E27FC236}">
                <a16:creationId xmlns:a16="http://schemas.microsoft.com/office/drawing/2014/main" id="{673C2662-8A5D-4F57-80C5-4FB21C95C617}"/>
              </a:ext>
            </a:extLst>
          </p:cNvPr>
          <p:cNvSpPr/>
          <p:nvPr/>
        </p:nvSpPr>
        <p:spPr>
          <a:xfrm>
            <a:off x="8401956" y="336080"/>
            <a:ext cx="3077122" cy="1316206"/>
          </a:xfrm>
          <a:prstGeom prst="roundRect">
            <a:avLst/>
          </a:prstGeom>
          <a:solidFill>
            <a:srgbClr val="101B3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Four Ideas…</a:t>
            </a:r>
          </a:p>
        </p:txBody>
      </p:sp>
      <p:grpSp>
        <p:nvGrpSpPr>
          <p:cNvPr id="9" name="Group 8">
            <a:extLst>
              <a:ext uri="{FF2B5EF4-FFF2-40B4-BE49-F238E27FC236}">
                <a16:creationId xmlns:a16="http://schemas.microsoft.com/office/drawing/2014/main" id="{0BE671AC-4829-4384-8DF4-D40D1E3F219C}"/>
              </a:ext>
            </a:extLst>
          </p:cNvPr>
          <p:cNvGrpSpPr/>
          <p:nvPr/>
        </p:nvGrpSpPr>
        <p:grpSpPr>
          <a:xfrm>
            <a:off x="1268396" y="389660"/>
            <a:ext cx="5176433" cy="1766171"/>
            <a:chOff x="1268400" y="304917"/>
            <a:chExt cx="5176433" cy="1766171"/>
          </a:xfrm>
        </p:grpSpPr>
        <p:pic>
          <p:nvPicPr>
            <p:cNvPr id="6" name="Picture 5" descr="A picture containing indoor, light, dark&#10;&#10;Description automatically generated">
              <a:extLst>
                <a:ext uri="{FF2B5EF4-FFF2-40B4-BE49-F238E27FC236}">
                  <a16:creationId xmlns:a16="http://schemas.microsoft.com/office/drawing/2014/main" id="{FAD42EE1-A7A0-4CED-B087-77230351D7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8400" y="304917"/>
              <a:ext cx="5176433" cy="1766171"/>
            </a:xfrm>
            <a:prstGeom prst="rect">
              <a:avLst/>
            </a:prstGeom>
          </p:spPr>
        </p:pic>
        <p:sp>
          <p:nvSpPr>
            <p:cNvPr id="7" name="TextBox 6">
              <a:extLst>
                <a:ext uri="{FF2B5EF4-FFF2-40B4-BE49-F238E27FC236}">
                  <a16:creationId xmlns:a16="http://schemas.microsoft.com/office/drawing/2014/main" id="{FD19D042-FA22-4CF8-BCEF-3CF0AC93B5F8}"/>
                </a:ext>
              </a:extLst>
            </p:cNvPr>
            <p:cNvSpPr txBox="1"/>
            <p:nvPr/>
          </p:nvSpPr>
          <p:spPr>
            <a:xfrm>
              <a:off x="2247824" y="637739"/>
              <a:ext cx="3219081" cy="1077218"/>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Perseverance in</a:t>
              </a:r>
            </a:p>
            <a:p>
              <a:pPr algn="ctr"/>
              <a:r>
                <a:rPr lang="en-US" sz="3200" b="1" dirty="0">
                  <a:solidFill>
                    <a:schemeClr val="bg1"/>
                  </a:solidFill>
                  <a:latin typeface="Calibri" panose="020F0502020204030204" pitchFamily="34" charset="0"/>
                  <a:cs typeface="Calibri" panose="020F0502020204030204" pitchFamily="34" charset="0"/>
                </a:rPr>
                <a:t>Trials</a:t>
              </a:r>
            </a:p>
          </p:txBody>
        </p:sp>
      </p:grpSp>
      <p:grpSp>
        <p:nvGrpSpPr>
          <p:cNvPr id="19" name="Group 18">
            <a:extLst>
              <a:ext uri="{FF2B5EF4-FFF2-40B4-BE49-F238E27FC236}">
                <a16:creationId xmlns:a16="http://schemas.microsoft.com/office/drawing/2014/main" id="{26B11FD4-67B1-475E-8AC7-564BD5F51B8B}"/>
              </a:ext>
            </a:extLst>
          </p:cNvPr>
          <p:cNvGrpSpPr/>
          <p:nvPr/>
        </p:nvGrpSpPr>
        <p:grpSpPr>
          <a:xfrm>
            <a:off x="4551183" y="2125139"/>
            <a:ext cx="5176433" cy="1694943"/>
            <a:chOff x="4412086" y="2063494"/>
            <a:chExt cx="5176433" cy="1694943"/>
          </a:xfrm>
        </p:grpSpPr>
        <p:pic>
          <p:nvPicPr>
            <p:cNvPr id="11" name="Picture 10" descr="A picture containing indoor, light, dark&#10;&#10;Description automatically generated">
              <a:extLst>
                <a:ext uri="{FF2B5EF4-FFF2-40B4-BE49-F238E27FC236}">
                  <a16:creationId xmlns:a16="http://schemas.microsoft.com/office/drawing/2014/main" id="{C7119CFA-BC44-48FF-8818-E2738419DC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2086" y="2063494"/>
              <a:ext cx="5176433" cy="1694943"/>
            </a:xfrm>
            <a:prstGeom prst="rect">
              <a:avLst/>
            </a:prstGeom>
          </p:spPr>
        </p:pic>
        <p:sp>
          <p:nvSpPr>
            <p:cNvPr id="12" name="TextBox 11">
              <a:extLst>
                <a:ext uri="{FF2B5EF4-FFF2-40B4-BE49-F238E27FC236}">
                  <a16:creationId xmlns:a16="http://schemas.microsoft.com/office/drawing/2014/main" id="{5A46C17B-6D33-4A70-A8DE-B59407818915}"/>
                </a:ext>
              </a:extLst>
            </p:cNvPr>
            <p:cNvSpPr txBox="1"/>
            <p:nvPr/>
          </p:nvSpPr>
          <p:spPr>
            <a:xfrm>
              <a:off x="5390761" y="2346874"/>
              <a:ext cx="3219081" cy="1077218"/>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Wisdom and Praying in Faith</a:t>
              </a:r>
            </a:p>
          </p:txBody>
        </p:sp>
      </p:grpSp>
      <p:sp>
        <p:nvSpPr>
          <p:cNvPr id="22" name="Rectangle 21">
            <a:extLst>
              <a:ext uri="{FF2B5EF4-FFF2-40B4-BE49-F238E27FC236}">
                <a16:creationId xmlns:a16="http://schemas.microsoft.com/office/drawing/2014/main" id="{BA44BBD6-8C81-4449-996B-9EE33A357EE2}"/>
              </a:ext>
            </a:extLst>
          </p:cNvPr>
          <p:cNvSpPr/>
          <p:nvPr/>
        </p:nvSpPr>
        <p:spPr>
          <a:xfrm>
            <a:off x="2143539" y="2920643"/>
            <a:ext cx="8249961" cy="1477328"/>
          </a:xfrm>
          <a:prstGeom prst="rect">
            <a:avLst/>
          </a:prstGeom>
          <a:solidFill>
            <a:srgbClr val="262A3A"/>
          </a:solidFill>
          <a:ln w="76200">
            <a:solidFill>
              <a:schemeClr val="tx1"/>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b="1" cap="none" spc="0" dirty="0">
              <a:ln/>
              <a:solidFill>
                <a:srgbClr val="FFFF00"/>
              </a:solidFill>
              <a:effectLst/>
            </a:endParaRPr>
          </a:p>
          <a:p>
            <a:pPr algn="ctr"/>
            <a:r>
              <a:rPr lang="en-US" sz="5400" b="1" cap="none" spc="0" dirty="0">
                <a:ln/>
                <a:solidFill>
                  <a:srgbClr val="FFFF00"/>
                </a:solidFill>
                <a:effectLst/>
                <a:latin typeface="Calibri" panose="020F0502020204030204" pitchFamily="34" charset="0"/>
                <a:cs typeface="Calibri" panose="020F0502020204030204" pitchFamily="34" charset="0"/>
              </a:rPr>
              <a:t>One Subject or Four???</a:t>
            </a:r>
          </a:p>
          <a:p>
            <a:pPr algn="ctr"/>
            <a:endParaRPr lang="en-US" b="1" cap="none" spc="0" dirty="0">
              <a:ln/>
              <a:solidFill>
                <a:srgbClr val="FFFF00"/>
              </a:solidFill>
              <a:effectLst/>
            </a:endParaRPr>
          </a:p>
        </p:txBody>
      </p:sp>
    </p:spTree>
    <p:custDataLst>
      <p:tags r:id="rId1"/>
    </p:custDataLst>
    <p:extLst>
      <p:ext uri="{BB962C8B-B14F-4D97-AF65-F5344CB8AC3E}">
        <p14:creationId xmlns:p14="http://schemas.microsoft.com/office/powerpoint/2010/main" val="3131842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932476-08B7-441C-B0AC-04CFAA42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65BF2-FF77-4F01-AEE4-A9E2D8917E42}"/>
              </a:ext>
            </a:extLst>
          </p:cNvPr>
          <p:cNvSpPr txBox="1"/>
          <p:nvPr/>
        </p:nvSpPr>
        <p:spPr>
          <a:xfrm>
            <a:off x="4763744" y="-22978"/>
            <a:ext cx="2664511" cy="646331"/>
          </a:xfrm>
          <a:prstGeom prst="rect">
            <a:avLst/>
          </a:prstGeom>
          <a:noFill/>
        </p:spPr>
        <p:txBody>
          <a:bodyPr wrap="none" rtlCol="0">
            <a:spAutoFit/>
          </a:bodyPr>
          <a:lstStyle/>
          <a:p>
            <a:pPr algn="ctr"/>
            <a:r>
              <a:rPr lang="en-US" sz="3600" b="1" dirty="0">
                <a:effectLst>
                  <a:glow rad="127000">
                    <a:schemeClr val="bg1">
                      <a:alpha val="80000"/>
                    </a:schemeClr>
                  </a:glow>
                </a:effectLst>
                <a:latin typeface="Calibri" panose="020F0502020204030204" pitchFamily="34" charset="0"/>
                <a:cs typeface="Calibri" panose="020F0502020204030204" pitchFamily="34" charset="0"/>
              </a:rPr>
              <a:t>James 1:2-12</a:t>
            </a:r>
          </a:p>
        </p:txBody>
      </p:sp>
      <p:sp>
        <p:nvSpPr>
          <p:cNvPr id="4" name="TextBox 3">
            <a:extLst>
              <a:ext uri="{FF2B5EF4-FFF2-40B4-BE49-F238E27FC236}">
                <a16:creationId xmlns:a16="http://schemas.microsoft.com/office/drawing/2014/main" id="{494A7718-09A5-4326-B141-9902CED84A3F}"/>
              </a:ext>
            </a:extLst>
          </p:cNvPr>
          <p:cNvSpPr txBox="1"/>
          <p:nvPr/>
        </p:nvSpPr>
        <p:spPr>
          <a:xfrm>
            <a:off x="712922" y="878354"/>
            <a:ext cx="11111197" cy="5724644"/>
          </a:xfrm>
          <a:prstGeom prst="rect">
            <a:avLst/>
          </a:prstGeom>
          <a:noFill/>
        </p:spPr>
        <p:txBody>
          <a:bodyPr wrap="square" rtlCol="0">
            <a:spAutoFit/>
          </a:bodyPr>
          <a:lstStyle/>
          <a:p>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2</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Consider it all joy, my brothers and sisters, when you encounter various trials,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3</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knowing that the testing of your faith produces endurance.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4</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And let endurance have its perfect result, so that you may be perfect and complete, lacking in nothing.</a:t>
            </a:r>
          </a:p>
          <a:p>
            <a:endParaRPr lang="en-US" sz="1200" b="1" dirty="0">
              <a:effectLst>
                <a:glow rad="127000">
                  <a:schemeClr val="bg1">
                    <a:alpha val="75000"/>
                  </a:schemeClr>
                </a:glow>
              </a:effectLst>
              <a:latin typeface="Calibri" panose="020F0502020204030204" pitchFamily="34" charset="0"/>
              <a:cs typeface="Calibri" panose="020F0502020204030204" pitchFamily="34" charset="0"/>
            </a:endParaRPr>
          </a:p>
          <a:p>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5</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But if any of you lacks wisdom, let him ask of God, who gives to all generously and without reproach, and it will be given to him.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6</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But he must ask in faith without any doubting, for the one who doubts is like the surf of the sea, driven and tossed by the wind.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7</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For that person ought not to expect that he will receive anything from the Lord,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8</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being a double-minded man, unstable in all his ways.</a:t>
            </a:r>
          </a:p>
          <a:p>
            <a:endParaRPr lang="en-US" sz="1200" b="1" dirty="0">
              <a:effectLst>
                <a:glow rad="127000">
                  <a:schemeClr val="bg1">
                    <a:alpha val="75000"/>
                  </a:schemeClr>
                </a:glow>
              </a:effectLst>
              <a:latin typeface="Calibri" panose="020F0502020204030204" pitchFamily="34" charset="0"/>
              <a:cs typeface="Calibri" panose="020F0502020204030204" pitchFamily="34" charset="0"/>
            </a:endParaRPr>
          </a:p>
          <a:p>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9</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Now the brother or sister of humble circumstances is to glory in his high position;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10</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but the rich person is to glory in his humiliation, because like flowering grass he will pass away. </a:t>
            </a:r>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11</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For the sun rises with its scorching heat and withers the grass; and its flower falls off and the beauty of its appearance is destroyed; so also the rich person, in the midst of his pursuits, will die out.</a:t>
            </a:r>
          </a:p>
          <a:p>
            <a:endParaRPr lang="en-US" sz="1200" b="1" dirty="0">
              <a:effectLst>
                <a:glow rad="127000">
                  <a:schemeClr val="bg1">
                    <a:alpha val="75000"/>
                  </a:schemeClr>
                </a:glow>
              </a:effectLst>
              <a:latin typeface="Calibri" panose="020F0502020204030204" pitchFamily="34" charset="0"/>
              <a:cs typeface="Calibri" panose="020F0502020204030204" pitchFamily="34" charset="0"/>
            </a:endParaRPr>
          </a:p>
          <a:p>
            <a:r>
              <a:rPr lang="en-US" sz="2200" b="1" baseline="30000" dirty="0">
                <a:effectLst>
                  <a:glow rad="127000">
                    <a:schemeClr val="bg1">
                      <a:alpha val="75000"/>
                    </a:schemeClr>
                  </a:glow>
                </a:effectLst>
                <a:latin typeface="Calibri" panose="020F0502020204030204" pitchFamily="34" charset="0"/>
                <a:cs typeface="Calibri" panose="020F0502020204030204" pitchFamily="34" charset="0"/>
              </a:rPr>
              <a:t>12</a:t>
            </a:r>
            <a:r>
              <a:rPr lang="en-US" sz="2200" b="1" dirty="0">
                <a:effectLst>
                  <a:glow rad="127000">
                    <a:schemeClr val="bg1">
                      <a:alpha val="75000"/>
                    </a:schemeClr>
                  </a:glow>
                </a:effectLst>
                <a:latin typeface="Calibri" panose="020F0502020204030204" pitchFamily="34" charset="0"/>
                <a:cs typeface="Calibri" panose="020F0502020204030204" pitchFamily="34" charset="0"/>
              </a:rPr>
              <a:t> Blessed is a man who perseveres under trial; for once he has been approved, he will receive the crown of life which the Lord has promised to those who love Him.</a:t>
            </a:r>
          </a:p>
        </p:txBody>
      </p:sp>
      <p:grpSp>
        <p:nvGrpSpPr>
          <p:cNvPr id="19" name="Group 18">
            <a:extLst>
              <a:ext uri="{FF2B5EF4-FFF2-40B4-BE49-F238E27FC236}">
                <a16:creationId xmlns:a16="http://schemas.microsoft.com/office/drawing/2014/main" id="{26B11FD4-67B1-475E-8AC7-564BD5F51B8B}"/>
              </a:ext>
            </a:extLst>
          </p:cNvPr>
          <p:cNvGrpSpPr/>
          <p:nvPr/>
        </p:nvGrpSpPr>
        <p:grpSpPr>
          <a:xfrm>
            <a:off x="4551183" y="2125139"/>
            <a:ext cx="5176433" cy="1694943"/>
            <a:chOff x="4412086" y="2063494"/>
            <a:chExt cx="5176433" cy="1694943"/>
          </a:xfrm>
        </p:grpSpPr>
        <p:pic>
          <p:nvPicPr>
            <p:cNvPr id="11" name="Picture 10" descr="A picture containing indoor, light, dark&#10;&#10;Description automatically generated">
              <a:extLst>
                <a:ext uri="{FF2B5EF4-FFF2-40B4-BE49-F238E27FC236}">
                  <a16:creationId xmlns:a16="http://schemas.microsoft.com/office/drawing/2014/main" id="{C7119CFA-BC44-48FF-8818-E2738419DC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2086" y="2063494"/>
              <a:ext cx="5176433" cy="1694943"/>
            </a:xfrm>
            <a:prstGeom prst="rect">
              <a:avLst/>
            </a:prstGeom>
          </p:spPr>
        </p:pic>
        <p:sp>
          <p:nvSpPr>
            <p:cNvPr id="12" name="TextBox 11">
              <a:extLst>
                <a:ext uri="{FF2B5EF4-FFF2-40B4-BE49-F238E27FC236}">
                  <a16:creationId xmlns:a16="http://schemas.microsoft.com/office/drawing/2014/main" id="{5A46C17B-6D33-4A70-A8DE-B59407818915}"/>
                </a:ext>
              </a:extLst>
            </p:cNvPr>
            <p:cNvSpPr txBox="1"/>
            <p:nvPr/>
          </p:nvSpPr>
          <p:spPr>
            <a:xfrm>
              <a:off x="5390761" y="2346874"/>
              <a:ext cx="3219081" cy="1077218"/>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Wisdom and Praying in Faith</a:t>
              </a:r>
            </a:p>
          </p:txBody>
        </p:sp>
      </p:grpSp>
      <p:grpSp>
        <p:nvGrpSpPr>
          <p:cNvPr id="20" name="Group 19">
            <a:extLst>
              <a:ext uri="{FF2B5EF4-FFF2-40B4-BE49-F238E27FC236}">
                <a16:creationId xmlns:a16="http://schemas.microsoft.com/office/drawing/2014/main" id="{42BF8BDC-0D28-4A44-8C8F-DC33A8995689}"/>
              </a:ext>
            </a:extLst>
          </p:cNvPr>
          <p:cNvGrpSpPr/>
          <p:nvPr/>
        </p:nvGrpSpPr>
        <p:grpSpPr>
          <a:xfrm>
            <a:off x="1658896" y="3913266"/>
            <a:ext cx="5176433" cy="1694943"/>
            <a:chOff x="1227067" y="3914309"/>
            <a:chExt cx="5176433" cy="1694943"/>
          </a:xfrm>
        </p:grpSpPr>
        <p:pic>
          <p:nvPicPr>
            <p:cNvPr id="14" name="Picture 13" descr="A picture containing indoor, light, dark&#10;&#10;Description automatically generated">
              <a:extLst>
                <a:ext uri="{FF2B5EF4-FFF2-40B4-BE49-F238E27FC236}">
                  <a16:creationId xmlns:a16="http://schemas.microsoft.com/office/drawing/2014/main" id="{18B1739C-8770-45C3-B739-D2AF034ED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7067" y="3914309"/>
              <a:ext cx="5176433" cy="1694943"/>
            </a:xfrm>
            <a:prstGeom prst="rect">
              <a:avLst/>
            </a:prstGeom>
          </p:spPr>
        </p:pic>
        <p:sp>
          <p:nvSpPr>
            <p:cNvPr id="15" name="TextBox 14">
              <a:extLst>
                <a:ext uri="{FF2B5EF4-FFF2-40B4-BE49-F238E27FC236}">
                  <a16:creationId xmlns:a16="http://schemas.microsoft.com/office/drawing/2014/main" id="{A70A16F2-1389-477F-A9BD-E4CB01FAD7AF}"/>
                </a:ext>
              </a:extLst>
            </p:cNvPr>
            <p:cNvSpPr txBox="1"/>
            <p:nvPr/>
          </p:nvSpPr>
          <p:spPr>
            <a:xfrm>
              <a:off x="2282783" y="4223171"/>
              <a:ext cx="2774378" cy="1077218"/>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The Poor and the Rich</a:t>
              </a:r>
            </a:p>
          </p:txBody>
        </p:sp>
      </p:grpSp>
      <p:grpSp>
        <p:nvGrpSpPr>
          <p:cNvPr id="21" name="Group 20">
            <a:extLst>
              <a:ext uri="{FF2B5EF4-FFF2-40B4-BE49-F238E27FC236}">
                <a16:creationId xmlns:a16="http://schemas.microsoft.com/office/drawing/2014/main" id="{E5A1EFFD-D57A-43F4-9063-BE58BF07D514}"/>
              </a:ext>
            </a:extLst>
          </p:cNvPr>
          <p:cNvGrpSpPr/>
          <p:nvPr/>
        </p:nvGrpSpPr>
        <p:grpSpPr>
          <a:xfrm>
            <a:off x="6627022" y="5142243"/>
            <a:ext cx="5176433" cy="1674806"/>
            <a:chOff x="6627022" y="5142243"/>
            <a:chExt cx="5176433" cy="1674806"/>
          </a:xfrm>
        </p:grpSpPr>
        <p:pic>
          <p:nvPicPr>
            <p:cNvPr id="17" name="Picture 16" descr="A picture containing indoor, light, dark&#10;&#10;Description automatically generated">
              <a:extLst>
                <a:ext uri="{FF2B5EF4-FFF2-40B4-BE49-F238E27FC236}">
                  <a16:creationId xmlns:a16="http://schemas.microsoft.com/office/drawing/2014/main" id="{B339FE1E-A6C0-4925-B424-25F0C35B93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7022" y="5142243"/>
              <a:ext cx="5176433" cy="1674806"/>
            </a:xfrm>
            <a:prstGeom prst="rect">
              <a:avLst/>
            </a:prstGeom>
          </p:spPr>
        </p:pic>
        <p:sp>
          <p:nvSpPr>
            <p:cNvPr id="18" name="TextBox 17">
              <a:extLst>
                <a:ext uri="{FF2B5EF4-FFF2-40B4-BE49-F238E27FC236}">
                  <a16:creationId xmlns:a16="http://schemas.microsoft.com/office/drawing/2014/main" id="{94AD2EF6-0C59-4AE7-BBBF-8936198A6F10}"/>
                </a:ext>
              </a:extLst>
            </p:cNvPr>
            <p:cNvSpPr txBox="1"/>
            <p:nvPr/>
          </p:nvSpPr>
          <p:spPr>
            <a:xfrm>
              <a:off x="7479009" y="5441037"/>
              <a:ext cx="3485924" cy="1077218"/>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Reward for Persevering in Trial</a:t>
              </a:r>
            </a:p>
          </p:txBody>
        </p:sp>
      </p:grpSp>
      <p:sp>
        <p:nvSpPr>
          <p:cNvPr id="23" name="Oval 22">
            <a:extLst>
              <a:ext uri="{FF2B5EF4-FFF2-40B4-BE49-F238E27FC236}">
                <a16:creationId xmlns:a16="http://schemas.microsoft.com/office/drawing/2014/main" id="{9CC7A90B-7F07-4CA6-AF30-8B7103DD8E25}"/>
              </a:ext>
            </a:extLst>
          </p:cNvPr>
          <p:cNvSpPr/>
          <p:nvPr/>
        </p:nvSpPr>
        <p:spPr>
          <a:xfrm>
            <a:off x="7223874" y="5422288"/>
            <a:ext cx="4255204" cy="128773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0FB26A6-5AAC-4395-B9CF-ADE52AD0500B}"/>
              </a:ext>
            </a:extLst>
          </p:cNvPr>
          <p:cNvCxnSpPr>
            <a:cxnSpLocks/>
          </p:cNvCxnSpPr>
          <p:nvPr/>
        </p:nvCxnSpPr>
        <p:spPr>
          <a:xfrm>
            <a:off x="4551183" y="1816276"/>
            <a:ext cx="3485924" cy="3624761"/>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453CE975-9012-4940-9571-2B7A5A47CD6D}"/>
              </a:ext>
            </a:extLst>
          </p:cNvPr>
          <p:cNvSpPr/>
          <p:nvPr/>
        </p:nvSpPr>
        <p:spPr>
          <a:xfrm>
            <a:off x="764171" y="1961350"/>
            <a:ext cx="854892" cy="700706"/>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FCBADC7-70D4-4C48-A593-CC328BF10262}"/>
              </a:ext>
            </a:extLst>
          </p:cNvPr>
          <p:cNvSpPr/>
          <p:nvPr/>
        </p:nvSpPr>
        <p:spPr>
          <a:xfrm>
            <a:off x="743616" y="3833779"/>
            <a:ext cx="854892" cy="700706"/>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indoor, light, dark&#10;&#10;Description automatically generated">
            <a:extLst>
              <a:ext uri="{FF2B5EF4-FFF2-40B4-BE49-F238E27FC236}">
                <a16:creationId xmlns:a16="http://schemas.microsoft.com/office/drawing/2014/main" id="{F2D4A368-C9E4-4360-B389-0EA32824AD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6124" y="394218"/>
            <a:ext cx="5176433" cy="1766171"/>
          </a:xfrm>
          <a:prstGeom prst="rect">
            <a:avLst/>
          </a:prstGeom>
        </p:spPr>
      </p:pic>
      <p:sp>
        <p:nvSpPr>
          <p:cNvPr id="29" name="TextBox 28">
            <a:extLst>
              <a:ext uri="{FF2B5EF4-FFF2-40B4-BE49-F238E27FC236}">
                <a16:creationId xmlns:a16="http://schemas.microsoft.com/office/drawing/2014/main" id="{46F5B822-B9BD-4BA2-A6A3-C823E57A73D7}"/>
              </a:ext>
            </a:extLst>
          </p:cNvPr>
          <p:cNvSpPr txBox="1"/>
          <p:nvPr/>
        </p:nvSpPr>
        <p:spPr>
          <a:xfrm>
            <a:off x="2249594" y="725590"/>
            <a:ext cx="3219081" cy="1077218"/>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Perseverance in</a:t>
            </a:r>
          </a:p>
          <a:p>
            <a:pPr algn="ctr"/>
            <a:r>
              <a:rPr lang="en-US" sz="3200" b="1" dirty="0">
                <a:solidFill>
                  <a:schemeClr val="bg1"/>
                </a:solidFill>
                <a:latin typeface="Calibri" panose="020F0502020204030204" pitchFamily="34" charset="0"/>
                <a:cs typeface="Calibri" panose="020F0502020204030204" pitchFamily="34" charset="0"/>
              </a:rPr>
              <a:t>Trials</a:t>
            </a:r>
          </a:p>
        </p:txBody>
      </p:sp>
      <p:sp>
        <p:nvSpPr>
          <p:cNvPr id="13" name="Rectangle: Rounded Corners 12">
            <a:extLst>
              <a:ext uri="{FF2B5EF4-FFF2-40B4-BE49-F238E27FC236}">
                <a16:creationId xmlns:a16="http://schemas.microsoft.com/office/drawing/2014/main" id="{C11BC8EE-9FE3-4CA7-AA64-F33B3E67C938}"/>
              </a:ext>
            </a:extLst>
          </p:cNvPr>
          <p:cNvSpPr/>
          <p:nvPr/>
        </p:nvSpPr>
        <p:spPr>
          <a:xfrm>
            <a:off x="1705236" y="2202707"/>
            <a:ext cx="3818861" cy="2049263"/>
          </a:xfrm>
          <a:prstGeom prst="roundRect">
            <a:avLst/>
          </a:prstGeom>
          <a:solidFill>
            <a:srgbClr val="101B3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Greek:  </a:t>
            </a:r>
            <a:r>
              <a:rPr lang="en-US" sz="4000" b="1" i="1" dirty="0">
                <a:latin typeface="Calibri" panose="020F0502020204030204" pitchFamily="34" charset="0"/>
                <a:cs typeface="Calibri" panose="020F0502020204030204" pitchFamily="34" charset="0"/>
              </a:rPr>
              <a:t>De</a:t>
            </a:r>
          </a:p>
          <a:p>
            <a:pPr algn="ctr"/>
            <a:r>
              <a:rPr lang="en-US" sz="4000" b="1" dirty="0">
                <a:latin typeface="Calibri" panose="020F0502020204030204" pitchFamily="34" charset="0"/>
                <a:cs typeface="Calibri" panose="020F0502020204030204" pitchFamily="34" charset="0"/>
              </a:rPr>
              <a:t>A continuation of the thought</a:t>
            </a:r>
          </a:p>
        </p:txBody>
      </p:sp>
      <p:sp>
        <p:nvSpPr>
          <p:cNvPr id="26" name="Rectangle: Rounded Corners 25">
            <a:extLst>
              <a:ext uri="{FF2B5EF4-FFF2-40B4-BE49-F238E27FC236}">
                <a16:creationId xmlns:a16="http://schemas.microsoft.com/office/drawing/2014/main" id="{C8DF770E-383D-47B5-A716-D1BA40B4CC5C}"/>
              </a:ext>
            </a:extLst>
          </p:cNvPr>
          <p:cNvSpPr/>
          <p:nvPr/>
        </p:nvSpPr>
        <p:spPr>
          <a:xfrm>
            <a:off x="8042868" y="268385"/>
            <a:ext cx="3485923" cy="1671173"/>
          </a:xfrm>
          <a:prstGeom prst="roundRect">
            <a:avLst/>
          </a:prstGeom>
          <a:solidFill>
            <a:srgbClr val="101B3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Two Textual Clues…</a:t>
            </a:r>
          </a:p>
        </p:txBody>
      </p:sp>
      <p:sp>
        <p:nvSpPr>
          <p:cNvPr id="3" name="Oval 2">
            <a:extLst>
              <a:ext uri="{FF2B5EF4-FFF2-40B4-BE49-F238E27FC236}">
                <a16:creationId xmlns:a16="http://schemas.microsoft.com/office/drawing/2014/main" id="{215266C8-9520-40CB-BB37-B7D86AF3DEF7}"/>
              </a:ext>
            </a:extLst>
          </p:cNvPr>
          <p:cNvSpPr/>
          <p:nvPr/>
        </p:nvSpPr>
        <p:spPr>
          <a:xfrm>
            <a:off x="2392868" y="494143"/>
            <a:ext cx="3050129" cy="128773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344874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13" grpId="0" animBg="1"/>
      <p:bldP spid="26"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81D79025-7ECD-478B-AA1D-0ACA3C9D0148}"/>
  <p:tag name="ISPRING_RESOURCE_FOLDER" val="C:\Users\david\Dropbox\AIC PPTS\Other Speakers\James 1_5-12 - Letting Suffering Mature You\"/>
  <p:tag name="ISPRING_PRESENTATION_PATH" val="C:\Users\david\Dropbox\AIC PPTS\Other Speakers\James 1_5-12 - Letting Suffering Mature You.pptx"/>
  <p:tag name="ISPRING_PROJECT_VERSION" val="9.3"/>
  <p:tag name="ISPRING_PROJECT_FOLDER_UPDATED" val="1"/>
  <p:tag name="ISPRING_SCREEN_RECS_UPDATED" val="C:\Users\david\Dropbox\AIC PPTS\Other Speakers\James 1_5-12 - Letting Suffering Mature You\"/>
  <p:tag name="FLASHSPRING_ZOOM_TAG" val="66"/>
  <p:tag name="ISPRING_PRESENTATION_INFO_2" val="&lt;?xml version=&quot;1.0&quot; encoding=&quot;UTF-8&quot; standalone=&quot;no&quot; ?&gt;&#10;&lt;presentation2&gt;&#10;&#10;  &lt;slides&gt;&#10;    &lt;slide id=&quot;{C82A611A-2718-4314-866E-ECE47CA3DE8C}&quot; pptId=&quot;628&quot;/&gt;&#10;    &lt;slide id=&quot;{81169673-C04C-4126-B8EE-6B43D92A5995}&quot; pptId=&quot;629&quot;/&gt;&#10;    &lt;slide id=&quot;{7DB30D4A-D3DB-4571-AB79-06BBA69F1458}&quot; pptId=&quot;530&quot;/&gt;&#10;    &lt;slide id=&quot;{C162967C-DCDC-4D0E-8B09-BAD2007ABFCB}&quot; pptId=&quot;596&quot;/&gt;&#10;    &lt;slide id=&quot;{E92B295F-21DA-4CFF-B40A-94ABE4FCC765}&quot; pptId=&quot;597&quot;/&gt;&#10;    &lt;slide id=&quot;{CE2C53F1-033D-44AE-AFDF-4B32CB498D78}&quot; pptId=&quot;554&quot;/&gt;&#10;    &lt;slide id=&quot;{6988CAF3-24AE-41BD-8D03-1BB486268E10}&quot; pptId=&quot;555&quot;/&gt;&#10;    &lt;slide id=&quot;{FFA8492A-D76F-4874-AC7F-396497FC3761}&quot; pptId=&quot;556&quot;/&gt;&#10;    &lt;slide id=&quot;{734EF6A4-22A4-452B-B7A3-0D99990C9F69}&quot; pptId=&quot;557&quot;/&gt;&#10;    &lt;slide id=&quot;{0DA56140-019A-4113-87DA-BD22371E274F}&quot; pptId=&quot;558&quot;/&gt;&#10;    &lt;slide id=&quot;{244E6917-7D15-4E92-A703-D4B741385C6F}&quot; pptId=&quot;559&quot;/&gt;&#10;    &lt;slide id=&quot;{3E1AE791-6A92-4017-A94B-A49EE5D4B043}&quot; pptId=&quot;560&quot;/&gt;&#10;    &lt;slide id=&quot;{74C508D4-2C56-4C1D-8BEA-C877A9F6B2DB}&quot; pptId=&quot;562&quot;/&gt;&#10;    &lt;slide id=&quot;{98B8D919-DC19-448E-901F-02DC917D538A}&quot; pptId=&quot;564&quot;/&gt;&#10;    &lt;slide id=&quot;{882B27DA-6691-4147-BDA7-29FDD88C191F}&quot; pptId=&quot;627&quot;/&gt;&#10;    &lt;slide id=&quot;{4ABDCC1B-0B4F-4CDB-BF9C-37BF4B8716A0}&quot; pptId=&quot;614&quot;/&gt;&#10;    &lt;slide id=&quot;{23155901-7F65-4CF5-99DF-DA7C1C8D6972}&quot; pptId=&quot;616&quot;/&gt;&#10;    &lt;slide id=&quot;{75F94C7E-F4D8-4DC7-A573-DC334E572D9B}&quot; pptId=&quot;626&quot;/&gt;&#10;    &lt;slide id=&quot;{40E8716D-A121-47D9-808B-4B8586B0F0CC}&quot; pptId=&quot;618&quot;/&gt;&#10;    &lt;slide id=&quot;{E372B8D3-4B51-4B2B-9FB3-51A6EB5AB3FA}&quot; pptId=&quot;603&quot;/&gt;&#10;    &lt;slide id=&quot;{0F1D8D6A-8627-4844-B7F4-CE6E83A144BE}&quot; pptId=&quot;619&quot;/&gt;&#10;    &lt;slide id=&quot;{668CD349-9A36-41D5-B861-86A8E2A11F92}&quot; pptId=&quot;612&quot;/&gt;&#10;    &lt;slide id=&quot;{1C4D016D-0B81-4150-B842-5DDE65415F6D}&quot; pptId=&quot;620&quot;/&gt;&#10;    &lt;slide id=&quot;{0FA7507D-E2B2-43B3-A316-9B0A6D38DAD4}&quot; pptId=&quot;621&quot;/&gt;&#10;    &lt;slide id=&quot;{4B289398-29FC-4E45-B7BF-BB69768251D3}&quot; pptId=&quot;623&quot;/&gt;&#10;    &lt;slide id=&quot;{57532119-45A5-4B07-82C9-9D5C315DD783}&quot; pptId=&quot;624&quot;/&gt;&#10;    &lt;slide id=&quot;{DECB77FD-1DDB-4571-8F24-CE0109932629}&quot; pptId=&quot;608&quot;/&gt;&#10;    &lt;slide id=&quot;{822992C0-A3E7-4031-A9B5-1DB34CE038C2}&quot; pptId=&quot;622&quot;/&gt;&#10;    &lt;slide id=&quot;{F5C1D247-3D13-4911-865F-D0573811EC4E}&quot; pptId=&quot;605&quot;/&gt;&#10;    &lt;slide id=&quot;{F434E34B-70F8-4A94-9B7B-A9CE6B08EB94}&quot; pptId=&quot;579&quot;/&gt;&#10;    &lt;slide id=&quot;{11332F49-9DC2-48BE-A9B7-31C4402BE5CF}&quot; pptId=&quot;580&quot;/&gt;&#10;    &lt;slide id=&quot;{8A0A7A58-2FCC-4FF5-B13B-C64DB458F048}&quot; pptId=&quot;581&quot;/&gt;&#10;    &lt;slide id=&quot;{D94DDA0A-FC8E-41A1-A03D-9298B997E008}&quot; pptId=&quot;589&quot;/&gt;&#10;    &lt;slide id=&quot;{A37F03FD-D3D2-46AD-A38B-9BEA4EA40BE4}&quot; pptId=&quot;607&quot;/&gt;&#10;    &lt;slide id=&quot;{0CA043B9-8A0E-4F66-A566-51185ADC042B}&quot; pptId=&quot;577&quot;/&gt;&#10;    &lt;slide id=&quot;{F14D0DFE-1C34-4101-B5B5-97CEC7134C69}&quot; pptId=&quot;582&quot;/&gt;&#10;    &lt;slide id=&quot;{D1919CC1-D117-491A-B4E3-40D402557320}&quot; pptId=&quot;583&quot;/&gt;&#10;    &lt;slide id=&quot;{51B2253F-91FB-45DA-A503-21616A20616A}&quot; pptId=&quot;584&quot;/&gt;&#10;    &lt;slide id=&quot;{0DB2C439-6244-49DA-9C8A-ACD86B158D79}&quot; pptId=&quot;609&quot;/&gt;&#10;    &lt;slide id=&quot;{BE282786-1EF6-4D0D-912A-6D045EFC2246}&quot; pptId=&quot;586&quot;/&gt;&#10;    &lt;slide id=&quot;{573599A0-06E2-4627-B5C5-5ECA462718E5}&quot; pptId=&quot;587&quot;/&gt;&#10;    &lt;slide id=&quot;{12621B4F-5514-49F8-B2BB-B0F4070FFBCC}&quot; pptId=&quot;590&quot;/&gt;&#10;    &lt;slide id=&quot;{24E4D77F-1190-4295-891A-036DDE8C7EA1}&quot; pptId=&quot;591&quot;/&gt;&#10;    &lt;slide id=&quot;{5CA5C7FF-E21D-4C16-994D-F0C34D7ED5E7}&quot; pptId=&quot;592&quot;/&gt;&#10;    &lt;slide id=&quot;{543D5C29-60A1-434C-A143-E022627C0D11}&quot; pptId=&quot;593&quot;/&gt;&#10;    &lt;slide id=&quot;{7DFC52A7-2AF6-4FFF-8E72-00AF074D527C}&quot; pptId=&quot;578&quot;/&gt;&#10;    &lt;slide id=&quot;{4122B36B-7D6A-4076-A528-A1F30E10D5C3}&quot; pptId=&quot;610&quot;/&gt;&#10;    &lt;slide id=&quot;{F599E2A1-1954-4004-B84D-6C87092F42C3}&quot; pptId=&quot;611&quot;/&gt;&#10;    &lt;slide id=&quot;{6595F601-6021-4B60-92E6-B0EE5E074ACA}&quot; pptId=&quot;340&quot;/&gt;&#10;    &lt;slide id=&quot;{885BCBC4-D691-43D4-88CE-9C7AED844152}&quot; pptId=&quot;632&quot;/&gt;&#10;  &lt;/slides&gt;&#10;&#10;  &lt;narration&gt;&#10;    &lt;audioTracks&gt;&#10;      &lt;audioTrack muted=&quot;false&quot; name=&quot;James 1_5-12 Sound Board Recording - Edited&quot; resource=&quot;4e2a4c48&quot; slideId=&quot;{C82A611A-2718-4314-866E-ECE47CA3DE8C}&quot; startTime=&quot;0&quot; stepIndex=&quot;0&quot; volume=&quot;1&quot;&gt;&#10;        &lt;audio channels=&quot;2&quot; format=&quot;fltp&quot; sampleRate=&quot;48000&quot;/&gt;&#10;      &lt;/audioTrack&gt;&#10;    &lt;/audioTracks&gt;&#10;    &lt;videoTracks/&gt;&#10;  &lt;/narration&gt;&#10;&#10;&lt;/presentation2&gt;&#10;"/>
  <p:tag name="ISPRING_LMS_API_VERSION" val="SCORM 2004 (2nd edition)"/>
  <p:tag name="ISPRING_ULTRA_SCORM_COURSE_ID" val="A93BE04E-29EE-41F0-A55F-C51F01F07331"/>
  <p:tag name="ISPRING_CMI5_LAUNCH_METHOD" val="any window"/>
  <p:tag name="ISPRINGCLOUDFOLDERID" val="1"/>
  <p:tag name="ISPRINGONLINEFOLDERID" val="1"/>
  <p:tag name="ISPRING_OUTPUT_FOLDER" val="[[&quot;\uFFFD})2{FB32B46D-245F-4A04-97CD-9715B5B82EAE}&quot;,&quot;C:\\Users\\david\\Dropbox\\AIC PPTS\\Other Speakers&quot;]]"/>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100,&quot;videoQuality&quot;:100},&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0.000000"/>
  <p:tag name="ISPRING_CURRENT_PLAYER_ID" val="universal"/>
  <p:tag name="ISPRING_PRESENTATION_TITLE" val="James 1_5-12 - Letting Suffering Mature You"/>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SLIDE_ID_2" val="{0DA56140-019A-4113-87DA-BD22371E274F}"/>
  <p:tag name="GENSWF_ADVANCE_TIME" val="78.994"/>
  <p:tag name="TIMING" val="|7.482|25.216"/>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244E6917-7D15-4E92-A703-D4B741385C6F}"/>
  <p:tag name="GENSWF_ADVANCE_TIME" val="41.909"/>
  <p:tag name="TIMING" val="|9.751|11.46"/>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3E1AE791-6A92-4017-A94B-A49EE5D4B043}"/>
  <p:tag name="GENSWF_ADVANCE_TIME" val="8.491"/>
  <p:tag name="ISPRING_CUSTOM_TIMING_USED" val="1"/>
</p:tagLst>
</file>

<file path=ppt/tags/tag13.xml><?xml version="1.0" encoding="utf-8"?>
<p:tagLst xmlns:a="http://schemas.openxmlformats.org/drawingml/2006/main" xmlns:r="http://schemas.openxmlformats.org/officeDocument/2006/relationships" xmlns:p="http://schemas.openxmlformats.org/presentationml/2006/main">
  <p:tag name="ISPRING_SLIDE_ID_2" val="{74C508D4-2C56-4C1D-8BEA-C877A9F6B2DB}"/>
  <p:tag name="GENSWF_ADVANCE_TIME" val="19.482"/>
  <p:tag name="TIMING" val="|1.285|4.908|3.421"/>
  <p:tag name="ISPRING_CUSTOM_TIMING_USED" val="1"/>
</p:tagLst>
</file>

<file path=ppt/tags/tag14.xml><?xml version="1.0" encoding="utf-8"?>
<p:tagLst xmlns:a="http://schemas.openxmlformats.org/drawingml/2006/main" xmlns:r="http://schemas.openxmlformats.org/officeDocument/2006/relationships" xmlns:p="http://schemas.openxmlformats.org/presentationml/2006/main">
  <p:tag name="ISPRING_SLIDE_ID_2" val="{98B8D919-DC19-448E-901F-02DC917D538A}"/>
  <p:tag name="GENSWF_ADVANCE_TIME" val="82.051"/>
  <p:tag name="TIMING" val="|29.547|13.718|6.162|7.167|8.14|10.39"/>
  <p:tag name="ISPRING_CUSTOM_TIMING_USED" val="1"/>
</p:tagLst>
</file>

<file path=ppt/tags/tag15.xml><?xml version="1.0" encoding="utf-8"?>
<p:tagLst xmlns:a="http://schemas.openxmlformats.org/drawingml/2006/main" xmlns:r="http://schemas.openxmlformats.org/officeDocument/2006/relationships" xmlns:p="http://schemas.openxmlformats.org/presentationml/2006/main">
  <p:tag name="ISPRING_SLIDE_ID_2" val="{882B27DA-6691-4147-BDA7-29FDD88C191F}"/>
  <p:tag name="GENSWF_ADVANCE_TIME" val="23.966"/>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ISPRING_SLIDE_ID_2" val="{4ABDCC1B-0B4F-4CDB-BF9C-37BF4B8716A0}"/>
  <p:tag name="GENSWF_ADVANCE_TIME" val="206.976"/>
  <p:tag name="TIMING" val="|111.705"/>
  <p:tag name="ISPRING_CUSTOM_TIMING_USED" val="1"/>
</p:tagLst>
</file>

<file path=ppt/tags/tag17.xml><?xml version="1.0" encoding="utf-8"?>
<p:tagLst xmlns:a="http://schemas.openxmlformats.org/drawingml/2006/main" xmlns:r="http://schemas.openxmlformats.org/officeDocument/2006/relationships" xmlns:p="http://schemas.openxmlformats.org/presentationml/2006/main">
  <p:tag name="ISPRING_SLIDE_ID_2" val="{23155901-7F65-4CF5-99DF-DA7C1C8D6972}"/>
  <p:tag name="GENSWF_ADVANCE_TIME" val="55.056"/>
  <p:tag name="TIMING" val="|2.003|42.594"/>
  <p:tag name="ISPRING_CUSTOM_TIMING_USED" val="1"/>
</p:tagLst>
</file>

<file path=ppt/tags/tag18.xml><?xml version="1.0" encoding="utf-8"?>
<p:tagLst xmlns:a="http://schemas.openxmlformats.org/drawingml/2006/main" xmlns:r="http://schemas.openxmlformats.org/officeDocument/2006/relationships" xmlns:p="http://schemas.openxmlformats.org/presentationml/2006/main">
  <p:tag name="ISPRING_SLIDE_ID_2" val="{75F94C7E-F4D8-4DC7-A573-DC334E572D9B}"/>
  <p:tag name="GENSWF_ADVANCE_TIME" val="37.023"/>
  <p:tag name="ISPRING_CUSTOM_TIMING_USED" val="1"/>
</p:tagLst>
</file>

<file path=ppt/tags/tag19.xml><?xml version="1.0" encoding="utf-8"?>
<p:tagLst xmlns:a="http://schemas.openxmlformats.org/drawingml/2006/main" xmlns:r="http://schemas.openxmlformats.org/officeDocument/2006/relationships" xmlns:p="http://schemas.openxmlformats.org/presentationml/2006/main">
  <p:tag name="ISPRING_SLIDE_ID_2" val="{40E8716D-A121-47D9-808B-4B8586B0F0CC}"/>
  <p:tag name="GENSWF_ADVANCE_TIME" val="111.954"/>
  <p:tag name="TIMING" val="|41.063|9.304|11.292|19.46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81169673-C04C-4126-B8EE-6B43D92A5995}"/>
  <p:tag name="GENSWF_ADVANCE_TIME" val="35.424"/>
  <p:tag name="ISPRING_CUSTOM_TIMING_USED" val="1"/>
</p:tagLst>
</file>

<file path=ppt/tags/tag20.xml><?xml version="1.0" encoding="utf-8"?>
<p:tagLst xmlns:a="http://schemas.openxmlformats.org/drawingml/2006/main" xmlns:r="http://schemas.openxmlformats.org/officeDocument/2006/relationships" xmlns:p="http://schemas.openxmlformats.org/presentationml/2006/main">
  <p:tag name="ISPRING_SLIDE_ID_2" val="{E372B8D3-4B51-4B2B-9FB3-51A6EB5AB3FA}"/>
  <p:tag name="GENSWF_ADVANCE_TIME" val="9.429"/>
  <p:tag name="ISPRING_CUSTOM_TIMING_USED" val="1"/>
</p:tagLst>
</file>

<file path=ppt/tags/tag21.xml><?xml version="1.0" encoding="utf-8"?>
<p:tagLst xmlns:a="http://schemas.openxmlformats.org/drawingml/2006/main" xmlns:r="http://schemas.openxmlformats.org/officeDocument/2006/relationships" xmlns:p="http://schemas.openxmlformats.org/presentationml/2006/main">
  <p:tag name="ISPRING_SLIDE_ID_2" val="{0F1D8D6A-8627-4844-B7F4-CE6E83A144BE}"/>
  <p:tag name="GENSWF_ADVANCE_TIME" val="40.034"/>
  <p:tag name="ISPRING_CUSTOM_TIMING_USED" val="1"/>
</p:tagLst>
</file>

<file path=ppt/tags/tag22.xml><?xml version="1.0" encoding="utf-8"?>
<p:tagLst xmlns:a="http://schemas.openxmlformats.org/drawingml/2006/main" xmlns:r="http://schemas.openxmlformats.org/officeDocument/2006/relationships" xmlns:p="http://schemas.openxmlformats.org/presentationml/2006/main">
  <p:tag name="ISPRING_SLIDE_ID_2" val="{668CD349-9A36-41D5-B861-86A8E2A11F92}"/>
  <p:tag name="GENSWF_ADVANCE_TIME" val="40.956"/>
  <p:tag name="ISPRING_CUSTOM_TIMING_USED" val="1"/>
</p:tagLst>
</file>

<file path=ppt/tags/tag23.xml><?xml version="1.0" encoding="utf-8"?>
<p:tagLst xmlns:a="http://schemas.openxmlformats.org/drawingml/2006/main" xmlns:r="http://schemas.openxmlformats.org/officeDocument/2006/relationships" xmlns:p="http://schemas.openxmlformats.org/presentationml/2006/main">
  <p:tag name="ISPRING_SLIDE_ID_2" val="{1C4D016D-0B81-4150-B842-5DDE65415F6D}"/>
  <p:tag name="GENSWF_ADVANCE_TIME" val="30.195"/>
  <p:tag name="ISPRING_CUSTOM_TIMING_USED" val="1"/>
</p:tagLst>
</file>

<file path=ppt/tags/tag24.xml><?xml version="1.0" encoding="utf-8"?>
<p:tagLst xmlns:a="http://schemas.openxmlformats.org/drawingml/2006/main" xmlns:r="http://schemas.openxmlformats.org/officeDocument/2006/relationships" xmlns:p="http://schemas.openxmlformats.org/presentationml/2006/main">
  <p:tag name="ISPRING_SLIDE_ID_2" val="{0FA7507D-E2B2-43B3-A316-9B0A6D38DAD4}"/>
  <p:tag name="GENSWF_ADVANCE_TIME" val="34.593"/>
  <p:tag name="ISPRING_CUSTOM_TIMING_USED" val="1"/>
</p:tagLst>
</file>

<file path=ppt/tags/tag25.xml><?xml version="1.0" encoding="utf-8"?>
<p:tagLst xmlns:a="http://schemas.openxmlformats.org/drawingml/2006/main" xmlns:r="http://schemas.openxmlformats.org/officeDocument/2006/relationships" xmlns:p="http://schemas.openxmlformats.org/presentationml/2006/main">
  <p:tag name="ISPRING_SLIDE_ID_2" val="{4B289398-29FC-4E45-B7BF-BB69768251D3}"/>
  <p:tag name="GENSWF_ADVANCE_TIME" val="13.960"/>
  <p:tag name="ISPRING_CUSTOM_TIMING_USED" val="1"/>
</p:tagLst>
</file>

<file path=ppt/tags/tag26.xml><?xml version="1.0" encoding="utf-8"?>
<p:tagLst xmlns:a="http://schemas.openxmlformats.org/drawingml/2006/main" xmlns:r="http://schemas.openxmlformats.org/officeDocument/2006/relationships" xmlns:p="http://schemas.openxmlformats.org/presentationml/2006/main">
  <p:tag name="ISPRING_SLIDE_ID_2" val="{57532119-45A5-4B07-82C9-9D5C315DD783}"/>
  <p:tag name="GENSWF_ADVANCE_TIME" val="64.945"/>
  <p:tag name="ISPRING_CUSTOM_TIMING_USED" val="1"/>
</p:tagLst>
</file>

<file path=ppt/tags/tag27.xml><?xml version="1.0" encoding="utf-8"?>
<p:tagLst xmlns:a="http://schemas.openxmlformats.org/drawingml/2006/main" xmlns:r="http://schemas.openxmlformats.org/officeDocument/2006/relationships" xmlns:p="http://schemas.openxmlformats.org/presentationml/2006/main">
  <p:tag name="ISPRING_SLIDE_ID_2" val="{DECB77FD-1DDB-4571-8F24-CE0109932629}"/>
  <p:tag name="GENSWF_ADVANCE_TIME" val="15.407"/>
  <p:tag name="ISPRING_CUSTOM_TIMING_USED" val="1"/>
</p:tagLst>
</file>

<file path=ppt/tags/tag28.xml><?xml version="1.0" encoding="utf-8"?>
<p:tagLst xmlns:a="http://schemas.openxmlformats.org/drawingml/2006/main" xmlns:r="http://schemas.openxmlformats.org/officeDocument/2006/relationships" xmlns:p="http://schemas.openxmlformats.org/presentationml/2006/main">
  <p:tag name="ISPRING_SLIDE_ID_2" val="{822992C0-A3E7-4031-A9B5-1DB34CE038C2}"/>
  <p:tag name="GENSWF_ADVANCE_TIME" val="60.869"/>
  <p:tag name="TIMING" val="|10.816|12.728|12.366"/>
  <p:tag name="ISPRING_CUSTOM_TIMING_USED" val="1"/>
</p:tagLst>
</file>

<file path=ppt/tags/tag29.xml><?xml version="1.0" encoding="utf-8"?>
<p:tagLst xmlns:a="http://schemas.openxmlformats.org/drawingml/2006/main" xmlns:r="http://schemas.openxmlformats.org/officeDocument/2006/relationships" xmlns:p="http://schemas.openxmlformats.org/presentationml/2006/main">
  <p:tag name="ISPRING_SLIDE_ID_2" val="{F5C1D247-3D13-4911-865F-D0573811EC4E}"/>
  <p:tag name="GENSWF_ADVANCE_TIME" val="49.533"/>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7DB30D4A-D3DB-4571-AB79-06BBA69F1458}"/>
  <p:tag name="GENSWF_ADVANCE_TIME" val="129.333"/>
  <p:tag name="TIMING" val="|25.585|61.322|10.678|15.783"/>
  <p:tag name="ISPRING_CUSTOM_TIMING_USED" val="1"/>
</p:tagLst>
</file>

<file path=ppt/tags/tag30.xml><?xml version="1.0" encoding="utf-8"?>
<p:tagLst xmlns:a="http://schemas.openxmlformats.org/drawingml/2006/main" xmlns:r="http://schemas.openxmlformats.org/officeDocument/2006/relationships" xmlns:p="http://schemas.openxmlformats.org/presentationml/2006/main">
  <p:tag name="ISPRING_SLIDE_ID_2" val="{F434E34B-70F8-4A94-9B7B-A9CE6B08EB94}"/>
  <p:tag name="GENSWF_ADVANCE_TIME" val="26.420"/>
  <p:tag name="ISPRING_CUSTOM_TIMING_USED" val="1"/>
</p:tagLst>
</file>

<file path=ppt/tags/tag31.xml><?xml version="1.0" encoding="utf-8"?>
<p:tagLst xmlns:a="http://schemas.openxmlformats.org/drawingml/2006/main" xmlns:r="http://schemas.openxmlformats.org/officeDocument/2006/relationships" xmlns:p="http://schemas.openxmlformats.org/presentationml/2006/main">
  <p:tag name="ISPRING_SLIDE_ID_2" val="{11332F49-9DC2-48BE-A9B7-31C4402BE5CF}"/>
  <p:tag name="GENSWF_ADVANCE_TIME" val="57.785"/>
  <p:tag name="TIMING" val="|1.397|16.356|13.072|13.287"/>
  <p:tag name="ISPRING_CUSTOM_TIMING_USED" val="1"/>
</p:tagLst>
</file>

<file path=ppt/tags/tag32.xml><?xml version="1.0" encoding="utf-8"?>
<p:tagLst xmlns:a="http://schemas.openxmlformats.org/drawingml/2006/main" xmlns:r="http://schemas.openxmlformats.org/officeDocument/2006/relationships" xmlns:p="http://schemas.openxmlformats.org/presentationml/2006/main">
  <p:tag name="ISPRING_SLIDE_ID_2" val="{8A0A7A58-2FCC-4FF5-B13B-C64DB458F048}"/>
  <p:tag name="GENSWF_ADVANCE_TIME" val="62.119"/>
  <p:tag name="TIMING" val="|34.335"/>
  <p:tag name="ISPRING_CUSTOM_TIMING_USED" val="1"/>
</p:tagLst>
</file>

<file path=ppt/tags/tag33.xml><?xml version="1.0" encoding="utf-8"?>
<p:tagLst xmlns:a="http://schemas.openxmlformats.org/drawingml/2006/main" xmlns:r="http://schemas.openxmlformats.org/officeDocument/2006/relationships" xmlns:p="http://schemas.openxmlformats.org/presentationml/2006/main">
  <p:tag name="ISPRING_SLIDE_ID_2" val="{D94DDA0A-FC8E-41A1-A03D-9298B997E008}"/>
  <p:tag name="GENSWF_ADVANCE_TIME" val="64.680"/>
  <p:tag name="ISPRING_CUSTOM_TIMING_USED" val="1"/>
</p:tagLst>
</file>

<file path=ppt/tags/tag34.xml><?xml version="1.0" encoding="utf-8"?>
<p:tagLst xmlns:a="http://schemas.openxmlformats.org/drawingml/2006/main" xmlns:r="http://schemas.openxmlformats.org/officeDocument/2006/relationships" xmlns:p="http://schemas.openxmlformats.org/presentationml/2006/main">
  <p:tag name="ISPRING_SLIDE_ID_2" val="{A37F03FD-D3D2-46AD-A38B-9BEA4EA40BE4}"/>
  <p:tag name="GENSWF_ADVANCE_TIME" val="10.080"/>
  <p:tag name="ISPRING_CUSTOM_TIMING_USED" val="1"/>
</p:tagLst>
</file>

<file path=ppt/tags/tag35.xml><?xml version="1.0" encoding="utf-8"?>
<p:tagLst xmlns:a="http://schemas.openxmlformats.org/drawingml/2006/main" xmlns:r="http://schemas.openxmlformats.org/officeDocument/2006/relationships" xmlns:p="http://schemas.openxmlformats.org/presentationml/2006/main">
  <p:tag name="ISPRING_SLIDE_ID_2" val="{0CA043B9-8A0E-4F66-A566-51185ADC042B}"/>
  <p:tag name="GENSWF_ADVANCE_TIME" val="48.545"/>
  <p:tag name="ISPRING_CUSTOM_TIMING_USED" val="1"/>
</p:tagLst>
</file>

<file path=ppt/tags/tag36.xml><?xml version="1.0" encoding="utf-8"?>
<p:tagLst xmlns:a="http://schemas.openxmlformats.org/drawingml/2006/main" xmlns:r="http://schemas.openxmlformats.org/officeDocument/2006/relationships" xmlns:p="http://schemas.openxmlformats.org/presentationml/2006/main">
  <p:tag name="ISPRING_SLIDE_ID_2" val="{F14D0DFE-1C34-4101-B5B5-97CEC7134C69}"/>
  <p:tag name="GENSWF_ADVANCE_TIME" val="9.518"/>
  <p:tag name="ISPRING_CUSTOM_TIMING_USED" val="1"/>
</p:tagLst>
</file>

<file path=ppt/tags/tag37.xml><?xml version="1.0" encoding="utf-8"?>
<p:tagLst xmlns:a="http://schemas.openxmlformats.org/drawingml/2006/main" xmlns:r="http://schemas.openxmlformats.org/officeDocument/2006/relationships" xmlns:p="http://schemas.openxmlformats.org/presentationml/2006/main">
  <p:tag name="ISPRING_SLIDE_ID_2" val="{D1919CC1-D117-491A-B4E3-40D402557320}"/>
  <p:tag name="GENSWF_ADVANCE_TIME" val="88.191"/>
  <p:tag name="ISPRING_CUSTOM_TIMING_USED" val="1"/>
</p:tagLst>
</file>

<file path=ppt/tags/tag38.xml><?xml version="1.0" encoding="utf-8"?>
<p:tagLst xmlns:a="http://schemas.openxmlformats.org/drawingml/2006/main" xmlns:r="http://schemas.openxmlformats.org/officeDocument/2006/relationships" xmlns:p="http://schemas.openxmlformats.org/presentationml/2006/main">
  <p:tag name="ISPRING_SLIDE_ID_2" val="{51B2253F-91FB-45DA-A503-21616A20616A}"/>
  <p:tag name="GENSWF_ADVANCE_TIME" val="60.609"/>
  <p:tag name="ISPRING_CUSTOM_TIMING_USED" val="1"/>
</p:tagLst>
</file>

<file path=ppt/tags/tag39.xml><?xml version="1.0" encoding="utf-8"?>
<p:tagLst xmlns:a="http://schemas.openxmlformats.org/drawingml/2006/main" xmlns:r="http://schemas.openxmlformats.org/officeDocument/2006/relationships" xmlns:p="http://schemas.openxmlformats.org/presentationml/2006/main">
  <p:tag name="ISPRING_SLIDE_ID_2" val="{0DB2C439-6244-49DA-9C8A-ACD86B158D79}"/>
  <p:tag name="GENSWF_ADVANCE_TIME" val="4.982"/>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C162967C-DCDC-4D0E-8B09-BAD2007ABFCB}"/>
  <p:tag name="GENSWF_ADVANCE_TIME" val="21.001"/>
  <p:tag name="TIMING" val="|3.015|4.599|5.683"/>
  <p:tag name="ISPRING_CUSTOM_TIMING_USED" val="1"/>
</p:tagLst>
</file>

<file path=ppt/tags/tag40.xml><?xml version="1.0" encoding="utf-8"?>
<p:tagLst xmlns:a="http://schemas.openxmlformats.org/drawingml/2006/main" xmlns:r="http://schemas.openxmlformats.org/officeDocument/2006/relationships" xmlns:p="http://schemas.openxmlformats.org/presentationml/2006/main">
  <p:tag name="ISPRING_SLIDE_ID_2" val="{BE282786-1EF6-4D0D-912A-6D045EFC2246}"/>
  <p:tag name="GENSWF_ADVANCE_TIME" val="30.880"/>
  <p:tag name="ISPRING_CUSTOM_TIMING_USED" val="1"/>
</p:tagLst>
</file>

<file path=ppt/tags/tag41.xml><?xml version="1.0" encoding="utf-8"?>
<p:tagLst xmlns:a="http://schemas.openxmlformats.org/drawingml/2006/main" xmlns:r="http://schemas.openxmlformats.org/officeDocument/2006/relationships" xmlns:p="http://schemas.openxmlformats.org/presentationml/2006/main">
  <p:tag name="ISPRING_SLIDE_ID_2" val="{573599A0-06E2-4627-B5C5-5ECA462718E5}"/>
  <p:tag name="GENSWF_ADVANCE_TIME" val="77.625"/>
  <p:tag name="ISPRING_CUSTOM_TIMING_USED" val="1"/>
</p:tagLst>
</file>

<file path=ppt/tags/tag42.xml><?xml version="1.0" encoding="utf-8"?>
<p:tagLst xmlns:a="http://schemas.openxmlformats.org/drawingml/2006/main" xmlns:r="http://schemas.openxmlformats.org/officeDocument/2006/relationships" xmlns:p="http://schemas.openxmlformats.org/presentationml/2006/main">
  <p:tag name="ISPRING_SLIDE_ID_2" val="{12621B4F-5514-49F8-B2BB-B0F4070FFBCC}"/>
  <p:tag name="GENSWF_ADVANCE_TIME" val="86.843"/>
  <p:tag name="TIMING" val="|16.845|15.642|5.749|11.659"/>
  <p:tag name="ISPRING_CUSTOM_TIMING_USED" val="1"/>
</p:tagLst>
</file>

<file path=ppt/tags/tag43.xml><?xml version="1.0" encoding="utf-8"?>
<p:tagLst xmlns:a="http://schemas.openxmlformats.org/drawingml/2006/main" xmlns:r="http://schemas.openxmlformats.org/officeDocument/2006/relationships" xmlns:p="http://schemas.openxmlformats.org/presentationml/2006/main">
  <p:tag name="ISPRING_SLIDE_ID_2" val="{24E4D77F-1190-4295-891A-036DDE8C7EA1}"/>
  <p:tag name="GENSWF_ADVANCE_TIME" val="35.783"/>
  <p:tag name="TIMING" val="|10.94|2.713|7.662"/>
  <p:tag name="ISPRING_CUSTOM_TIMING_USED" val="1"/>
</p:tagLst>
</file>

<file path=ppt/tags/tag44.xml><?xml version="1.0" encoding="utf-8"?>
<p:tagLst xmlns:a="http://schemas.openxmlformats.org/drawingml/2006/main" xmlns:r="http://schemas.openxmlformats.org/officeDocument/2006/relationships" xmlns:p="http://schemas.openxmlformats.org/presentationml/2006/main">
  <p:tag name="ISPRING_SLIDE_ID_2" val="{5CA5C7FF-E21D-4C16-994D-F0C34D7ED5E7}"/>
  <p:tag name="GENSWF_ADVANCE_TIME" val="47.314"/>
  <p:tag name="TIMING" val="|6.92|11.471"/>
  <p:tag name="ISPRING_CUSTOM_TIMING_USED" val="1"/>
</p:tagLst>
</file>

<file path=ppt/tags/tag45.xml><?xml version="1.0" encoding="utf-8"?>
<p:tagLst xmlns:a="http://schemas.openxmlformats.org/drawingml/2006/main" xmlns:r="http://schemas.openxmlformats.org/officeDocument/2006/relationships" xmlns:p="http://schemas.openxmlformats.org/presentationml/2006/main">
  <p:tag name="ISPRING_SLIDE_ID_2" val="{543D5C29-60A1-434C-A143-E022627C0D11}"/>
  <p:tag name="GENSWF_ADVANCE_TIME" val="9.543"/>
  <p:tag name="ISPRING_CUSTOM_TIMING_USED" val="1"/>
</p:tagLst>
</file>

<file path=ppt/tags/tag46.xml><?xml version="1.0" encoding="utf-8"?>
<p:tagLst xmlns:a="http://schemas.openxmlformats.org/drawingml/2006/main" xmlns:r="http://schemas.openxmlformats.org/officeDocument/2006/relationships" xmlns:p="http://schemas.openxmlformats.org/presentationml/2006/main">
  <p:tag name="ISPRING_SLIDE_ID_2" val="{7DFC52A7-2AF6-4FFF-8E72-00AF074D527C}"/>
  <p:tag name="GENSWF_ADVANCE_TIME" val="79.194"/>
  <p:tag name="TIMING" val="|9.822|32.825"/>
  <p:tag name="ISPRING_CUSTOM_TIMING_USED" val="1"/>
</p:tagLst>
</file>

<file path=ppt/tags/tag47.xml><?xml version="1.0" encoding="utf-8"?>
<p:tagLst xmlns:a="http://schemas.openxmlformats.org/drawingml/2006/main" xmlns:r="http://schemas.openxmlformats.org/officeDocument/2006/relationships" xmlns:p="http://schemas.openxmlformats.org/presentationml/2006/main">
  <p:tag name="ISPRING_SLIDE_ID_2" val="{4122B36B-7D6A-4076-A528-A1F30E10D5C3}"/>
  <p:tag name="GENSWF_ADVANCE_TIME" val="26.713"/>
  <p:tag name="ISPRING_CUSTOM_TIMING_USED" val="1"/>
</p:tagLst>
</file>

<file path=ppt/tags/tag48.xml><?xml version="1.0" encoding="utf-8"?>
<p:tagLst xmlns:a="http://schemas.openxmlformats.org/drawingml/2006/main" xmlns:r="http://schemas.openxmlformats.org/officeDocument/2006/relationships" xmlns:p="http://schemas.openxmlformats.org/presentationml/2006/main">
  <p:tag name="ISPRING_SLIDE_ID_2" val="{F599E2A1-1954-4004-B84D-6C87092F42C3}"/>
  <p:tag name="GENSWF_ADVANCE_TIME" val="49.369"/>
  <p:tag name="ISPRING_CUSTOM_TIMING_USED" val="1"/>
</p:tagLst>
</file>

<file path=ppt/tags/tag49.xml><?xml version="1.0" encoding="utf-8"?>
<p:tagLst xmlns:a="http://schemas.openxmlformats.org/drawingml/2006/main" xmlns:r="http://schemas.openxmlformats.org/officeDocument/2006/relationships" xmlns:p="http://schemas.openxmlformats.org/presentationml/2006/main">
  <p:tag name="ISPRING_SLIDE_ID_2" val="{6595F601-6021-4B60-92E6-B0EE5E074ACA}"/>
  <p:tag name="GENSWF_ADVANCE_TIME" val="69.673"/>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E92B295F-21DA-4CFF-B40A-94ABE4FCC765}"/>
  <p:tag name="GENSWF_ADVANCE_TIME" val="67.905"/>
  <p:tag name="TIMING" val="|6.819|44.353"/>
  <p:tag name="ISPRING_CUSTOM_TIMING_USED" val="1"/>
</p:tagLst>
</file>

<file path=ppt/tags/tag50.xml><?xml version="1.0" encoding="utf-8"?>
<p:tagLst xmlns:a="http://schemas.openxmlformats.org/drawingml/2006/main" xmlns:r="http://schemas.openxmlformats.org/officeDocument/2006/relationships" xmlns:p="http://schemas.openxmlformats.org/presentationml/2006/main">
  <p:tag name="ISPRING_SLIDE_ID_2" val="{885BCBC4-D691-43D4-88CE-9C7AED844152}"/>
  <p:tag name="GENSWF_ADVANCE_TIME" val="6.177"/>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CE2C53F1-033D-44AE-AFDF-4B32CB498D78}"/>
  <p:tag name="GENSWF_ADVANCE_TIME" val="37.301"/>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6988CAF3-24AE-41BD-8D03-1BB486268E10}"/>
  <p:tag name="GENSWF_ADVANCE_TIME" val="26.068"/>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FFA8492A-D76F-4874-AC7F-396497FC3761}"/>
  <p:tag name="GENSWF_ADVANCE_TIME" val="15.151"/>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734EF6A4-22A4-452B-B7A3-0D99990C9F69}"/>
  <p:tag name="GENSWF_ADVANCE_TIME" val="58.486"/>
  <p:tag name="TIMING" val="|10.499|7.066|7.154|7.327|6.393|4.7"/>
  <p:tag name="ISPRING_CUSTOM_TIMING_US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17432</TotalTime>
  <Words>3430</Words>
  <Application>Microsoft Macintosh PowerPoint</Application>
  <PresentationFormat>Widescreen</PresentationFormat>
  <Paragraphs>267</Paragraphs>
  <Slides>50</Slides>
  <Notes>50</Notes>
  <HiddenSlides>0</HiddenSlides>
  <MMClips>0</MMClips>
  <ScaleCrop>false</ScaleCrop>
  <HeadingPairs>
    <vt:vector size="8" baseType="variant">
      <vt:variant>
        <vt:lpstr>Fonts Used</vt:lpstr>
      </vt:variant>
      <vt:variant>
        <vt:i4>7</vt:i4>
      </vt:variant>
      <vt:variant>
        <vt:lpstr>Theme</vt:lpstr>
      </vt:variant>
      <vt:variant>
        <vt:i4>2</vt:i4>
      </vt:variant>
      <vt:variant>
        <vt:lpstr>Slide Titles</vt:lpstr>
      </vt:variant>
      <vt:variant>
        <vt:i4>50</vt:i4>
      </vt:variant>
      <vt:variant>
        <vt:lpstr>Custom Shows</vt:lpstr>
      </vt:variant>
      <vt:variant>
        <vt:i4>1</vt:i4>
      </vt:variant>
    </vt:vector>
  </HeadingPairs>
  <TitlesOfParts>
    <vt:vector size="60" baseType="lpstr">
      <vt:lpstr>Arial</vt:lpstr>
      <vt:lpstr>Calibri</vt:lpstr>
      <vt:lpstr>Calisto MT</vt:lpstr>
      <vt:lpstr>Ink Free</vt:lpstr>
      <vt:lpstr>Times New Roman</vt:lpstr>
      <vt:lpstr>Wingdings</vt:lpstr>
      <vt:lpstr>Wingdings 2</vt:lpstr>
      <vt:lpstr>Slate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lpstr>b262-dcbc-a1dd-3643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1_5-12 - Letting Suffering Mature You</dc:title>
  <dc:creator>Dan Bridges</dc:creator>
  <cp:lastModifiedBy>Rick Griffith</cp:lastModifiedBy>
  <cp:revision>566</cp:revision>
  <dcterms:created xsi:type="dcterms:W3CDTF">2016-11-03T15:36:26Z</dcterms:created>
  <dcterms:modified xsi:type="dcterms:W3CDTF">2022-04-08T18:57:47Z</dcterms:modified>
</cp:coreProperties>
</file>